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64" userDrawn="1">
          <p15:clr>
            <a:srgbClr val="A4A3A4"/>
          </p15:clr>
        </p15:guide>
        <p15:guide id="2" pos="213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536" y="78"/>
      </p:cViewPr>
      <p:guideLst>
        <p:guide orient="horz" pos="2864"/>
        <p:guide pos="213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presProps" Target="pres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viewProps" Target="view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25806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979" y="0"/>
            <a:ext cx="5283200" cy="25806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52950" y="642938"/>
            <a:ext cx="3086100" cy="1735931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2475309"/>
            <a:ext cx="9753600" cy="202525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4885432"/>
            <a:ext cx="5283200" cy="25806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979" y="4885432"/>
            <a:ext cx="5283200" cy="25806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374010" y="911097"/>
            <a:ext cx="4395978" cy="5137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 panose="020F0502020204030204"/>
                <a:cs typeface="Calibri" panose="020F0502020204030204"/>
              </a:defRPr>
            </a:lvl1pPr>
          </a:lstStyle>
          <a:p>
            <a:pPr marL="115570">
              <a:lnSpc>
                <a:spcPts val="124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 panose="020F0502020204030204"/>
                <a:cs typeface="Calibri" panose="020F0502020204030204"/>
              </a:defRPr>
            </a:lvl1pPr>
          </a:lstStyle>
          <a:p>
            <a:pPr marL="115570">
              <a:lnSpc>
                <a:spcPts val="124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7/14/2025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 panose="020F0502020204030204"/>
                <a:cs typeface="Calibri" panose="020F0502020204030204"/>
              </a:defRPr>
            </a:lvl1pPr>
          </a:lstStyle>
          <a:p>
            <a:pPr marL="115570">
              <a:lnSpc>
                <a:spcPts val="124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7/14/2025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 panose="020F0502020204030204"/>
                <a:cs typeface="Calibri" panose="020F0502020204030204"/>
              </a:defRPr>
            </a:lvl1pPr>
          </a:lstStyle>
          <a:p>
            <a:pPr marL="115570">
              <a:lnSpc>
                <a:spcPts val="124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7/14/2025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 panose="020F0502020204030204"/>
                <a:cs typeface="Calibri" panose="020F0502020204030204"/>
              </a:defRPr>
            </a:lvl1pPr>
          </a:lstStyle>
          <a:p>
            <a:pPr marL="115570">
              <a:lnSpc>
                <a:spcPts val="124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96569" y="211962"/>
            <a:ext cx="7750175" cy="1229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86841" y="2664332"/>
            <a:ext cx="3937000" cy="17640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401557" y="6464680"/>
            <a:ext cx="244475" cy="178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Calibri" panose="020F0502020204030204"/>
                <a:cs typeface="Calibri" panose="020F0502020204030204"/>
              </a:defRPr>
            </a:lvl1pPr>
          </a:lstStyle>
          <a:p>
            <a:pPr marL="115570">
              <a:lnSpc>
                <a:spcPts val="124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7" Type="http://schemas.openxmlformats.org/officeDocument/2006/relationships/image" Target="../media/image81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7" Type="http://schemas.openxmlformats.org/officeDocument/2006/relationships/image" Target="../media/image85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76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6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7.png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5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3.jpe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6.jpe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1.png"/><Relationship Id="rId5" Type="http://schemas.openxmlformats.org/officeDocument/2006/relationships/image" Target="../media/image110.png"/><Relationship Id="rId4" Type="http://schemas.openxmlformats.org/officeDocument/2006/relationships/image" Target="../media/image109.jpeg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jpeg"/><Relationship Id="rId3" Type="http://schemas.openxmlformats.org/officeDocument/2006/relationships/image" Target="../media/image113.png"/><Relationship Id="rId7" Type="http://schemas.openxmlformats.org/officeDocument/2006/relationships/image" Target="../media/image117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6.png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8.jpeg"/><Relationship Id="rId5" Type="http://schemas.openxmlformats.org/officeDocument/2006/relationships/image" Target="../media/image120.png"/><Relationship Id="rId4" Type="http://schemas.openxmlformats.org/officeDocument/2006/relationships/image" Target="../media/image119.jpe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5.png"/><Relationship Id="rId5" Type="http://schemas.openxmlformats.org/officeDocument/2006/relationships/image" Target="../media/image124.png"/><Relationship Id="rId4" Type="http://schemas.openxmlformats.org/officeDocument/2006/relationships/image" Target="../media/image123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jpeg"/><Relationship Id="rId5" Type="http://schemas.openxmlformats.org/officeDocument/2006/relationships/image" Target="../media/image129.png"/><Relationship Id="rId4" Type="http://schemas.openxmlformats.org/officeDocument/2006/relationships/image" Target="../media/image128.jpe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5.jpeg"/><Relationship Id="rId5" Type="http://schemas.openxmlformats.org/officeDocument/2006/relationships/image" Target="../media/image134.jpeg"/><Relationship Id="rId4" Type="http://schemas.openxmlformats.org/officeDocument/2006/relationships/image" Target="../media/image133.jpe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5.jpeg"/><Relationship Id="rId4" Type="http://schemas.openxmlformats.org/officeDocument/2006/relationships/image" Target="../media/image138.jpe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5.jpe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image" Target="../media/image1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4.png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eg"/><Relationship Id="rId7" Type="http://schemas.openxmlformats.org/officeDocument/2006/relationships/image" Target="../media/image152.jpeg"/><Relationship Id="rId2" Type="http://schemas.openxmlformats.org/officeDocument/2006/relationships/image" Target="../media/image14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1.jpeg"/><Relationship Id="rId5" Type="http://schemas.openxmlformats.org/officeDocument/2006/relationships/image" Target="../media/image150.jpeg"/><Relationship Id="rId4" Type="http://schemas.openxmlformats.org/officeDocument/2006/relationships/image" Target="../media/image149.jpe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image" Target="../media/image15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5.jpe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jpeg"/><Relationship Id="rId2" Type="http://schemas.openxmlformats.org/officeDocument/2006/relationships/image" Target="../media/image15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8.jpeg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jpeg"/><Relationship Id="rId2" Type="http://schemas.openxmlformats.org/officeDocument/2006/relationships/image" Target="../media/image16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4.png"/><Relationship Id="rId5" Type="http://schemas.openxmlformats.org/officeDocument/2006/relationships/image" Target="../media/image163.jpeg"/><Relationship Id="rId4" Type="http://schemas.openxmlformats.org/officeDocument/2006/relationships/image" Target="../media/image162.png"/></Relationships>
</file>

<file path=ppt/slides/_rels/slide1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1.jpeg"/><Relationship Id="rId3" Type="http://schemas.openxmlformats.org/officeDocument/2006/relationships/image" Target="../media/image166.png"/><Relationship Id="rId7" Type="http://schemas.openxmlformats.org/officeDocument/2006/relationships/image" Target="../media/image170.jpeg"/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9.jpeg"/><Relationship Id="rId5" Type="http://schemas.openxmlformats.org/officeDocument/2006/relationships/image" Target="../media/image168.jpeg"/><Relationship Id="rId4" Type="http://schemas.openxmlformats.org/officeDocument/2006/relationships/image" Target="../media/image167.jpe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jpeg"/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jpeg"/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jpeg"/><Relationship Id="rId2" Type="http://schemas.openxmlformats.org/officeDocument/2006/relationships/image" Target="../media/image17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9.jpeg"/><Relationship Id="rId4" Type="http://schemas.openxmlformats.org/officeDocument/2006/relationships/image" Target="../media/image178.jpe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eg"/><Relationship Id="rId2" Type="http://schemas.openxmlformats.org/officeDocument/2006/relationships/image" Target="../media/image17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2.jpeg"/><Relationship Id="rId4" Type="http://schemas.openxmlformats.org/officeDocument/2006/relationships/image" Target="../media/image181.jpe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jpeg"/><Relationship Id="rId2" Type="http://schemas.openxmlformats.org/officeDocument/2006/relationships/image" Target="../media/image17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6.jpeg"/><Relationship Id="rId5" Type="http://schemas.openxmlformats.org/officeDocument/2006/relationships/image" Target="../media/image185.jpeg"/><Relationship Id="rId4" Type="http://schemas.openxmlformats.org/officeDocument/2006/relationships/image" Target="../media/image184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jpeg"/><Relationship Id="rId2" Type="http://schemas.openxmlformats.org/officeDocument/2006/relationships/image" Target="../media/image17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9.jpeg"/><Relationship Id="rId4" Type="http://schemas.openxmlformats.org/officeDocument/2006/relationships/image" Target="../media/image188.jpeg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jpe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png"/><Relationship Id="rId2" Type="http://schemas.openxmlformats.org/officeDocument/2006/relationships/image" Target="../media/image19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3.jpe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png"/><Relationship Id="rId2" Type="http://schemas.openxmlformats.org/officeDocument/2006/relationships/image" Target="../media/image19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3.jpe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jpeg"/><Relationship Id="rId2" Type="http://schemas.openxmlformats.org/officeDocument/2006/relationships/image" Target="../media/image195.jpe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jpeg"/><Relationship Id="rId2" Type="http://schemas.openxmlformats.org/officeDocument/2006/relationships/image" Target="../media/image195.jpeg"/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jpeg"/><Relationship Id="rId2" Type="http://schemas.openxmlformats.org/officeDocument/2006/relationships/image" Target="../media/image197.jpe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jpeg"/><Relationship Id="rId7" Type="http://schemas.openxmlformats.org/officeDocument/2006/relationships/image" Target="../media/image204.png"/><Relationship Id="rId2" Type="http://schemas.openxmlformats.org/officeDocument/2006/relationships/image" Target="../media/image19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3.jpeg"/><Relationship Id="rId5" Type="http://schemas.openxmlformats.org/officeDocument/2006/relationships/image" Target="../media/image202.jpeg"/><Relationship Id="rId4" Type="http://schemas.openxmlformats.org/officeDocument/2006/relationships/image" Target="../media/image201.jpe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jpeg"/><Relationship Id="rId2" Type="http://schemas.openxmlformats.org/officeDocument/2006/relationships/image" Target="../media/image20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8.jpeg"/><Relationship Id="rId4" Type="http://schemas.openxmlformats.org/officeDocument/2006/relationships/image" Target="../media/image207.png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9.pn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jpeg"/><Relationship Id="rId2" Type="http://schemas.openxmlformats.org/officeDocument/2006/relationships/image" Target="../media/image2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9.png"/><Relationship Id="rId4" Type="http://schemas.openxmlformats.org/officeDocument/2006/relationships/image" Target="../media/image212.jpe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3.jpeg"/><Relationship Id="rId2" Type="http://schemas.openxmlformats.org/officeDocument/2006/relationships/image" Target="../media/image20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4.jpe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jpeg"/><Relationship Id="rId2" Type="http://schemas.openxmlformats.org/officeDocument/2006/relationships/image" Target="../media/image20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6.jpe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jpeg"/><Relationship Id="rId2" Type="http://schemas.openxmlformats.org/officeDocument/2006/relationships/image" Target="../media/image20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8.jpe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png"/><Relationship Id="rId2" Type="http://schemas.openxmlformats.org/officeDocument/2006/relationships/image" Target="../media/image2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2.jpeg"/><Relationship Id="rId5" Type="http://schemas.openxmlformats.org/officeDocument/2006/relationships/image" Target="../media/image221.jpeg"/><Relationship Id="rId4" Type="http://schemas.openxmlformats.org/officeDocument/2006/relationships/image" Target="../media/image220.jpe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4.jpeg"/><Relationship Id="rId2" Type="http://schemas.openxmlformats.org/officeDocument/2006/relationships/image" Target="../media/image2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5.jpe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7.jpeg"/><Relationship Id="rId2" Type="http://schemas.openxmlformats.org/officeDocument/2006/relationships/image" Target="../media/image226.png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9.png"/><Relationship Id="rId2" Type="http://schemas.openxmlformats.org/officeDocument/2006/relationships/image" Target="../media/image2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0.pn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2.jpeg"/><Relationship Id="rId2" Type="http://schemas.openxmlformats.org/officeDocument/2006/relationships/image" Target="../media/image231.jpeg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3.jpeg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5.png"/><Relationship Id="rId2" Type="http://schemas.openxmlformats.org/officeDocument/2006/relationships/image" Target="../media/image234.jpeg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7.png"/><Relationship Id="rId2" Type="http://schemas.openxmlformats.org/officeDocument/2006/relationships/image" Target="../media/image236.jpeg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9.png"/><Relationship Id="rId2" Type="http://schemas.openxmlformats.org/officeDocument/2006/relationships/image" Target="../media/image23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1.jpeg"/><Relationship Id="rId4" Type="http://schemas.openxmlformats.org/officeDocument/2006/relationships/image" Target="../media/image240.jpeg"/></Relationships>
</file>

<file path=ppt/slides/_rels/slide1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7.png"/><Relationship Id="rId3" Type="http://schemas.openxmlformats.org/officeDocument/2006/relationships/image" Target="../media/image242.png"/><Relationship Id="rId7" Type="http://schemas.openxmlformats.org/officeDocument/2006/relationships/image" Target="../media/image246.png"/><Relationship Id="rId2" Type="http://schemas.openxmlformats.org/officeDocument/2006/relationships/image" Target="../media/image2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5.png"/><Relationship Id="rId5" Type="http://schemas.openxmlformats.org/officeDocument/2006/relationships/image" Target="../media/image244.png"/><Relationship Id="rId4" Type="http://schemas.openxmlformats.org/officeDocument/2006/relationships/image" Target="../media/image243.png"/><Relationship Id="rId9" Type="http://schemas.openxmlformats.org/officeDocument/2006/relationships/image" Target="../media/image248.jpeg"/></Relationships>
</file>

<file path=ppt/slides/_rels/slide1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7.png"/><Relationship Id="rId3" Type="http://schemas.openxmlformats.org/officeDocument/2006/relationships/image" Target="../media/image242.png"/><Relationship Id="rId7" Type="http://schemas.openxmlformats.org/officeDocument/2006/relationships/image" Target="../media/image246.png"/><Relationship Id="rId2" Type="http://schemas.openxmlformats.org/officeDocument/2006/relationships/image" Target="../media/image2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5.png"/><Relationship Id="rId11" Type="http://schemas.openxmlformats.org/officeDocument/2006/relationships/image" Target="../media/image250.png"/><Relationship Id="rId5" Type="http://schemas.openxmlformats.org/officeDocument/2006/relationships/image" Target="../media/image244.png"/><Relationship Id="rId10" Type="http://schemas.openxmlformats.org/officeDocument/2006/relationships/image" Target="../media/image249.png"/><Relationship Id="rId4" Type="http://schemas.openxmlformats.org/officeDocument/2006/relationships/image" Target="../media/image243.png"/><Relationship Id="rId9" Type="http://schemas.openxmlformats.org/officeDocument/2006/relationships/image" Target="../media/image248.jpeg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2.png"/><Relationship Id="rId2" Type="http://schemas.openxmlformats.org/officeDocument/2006/relationships/image" Target="../media/image25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4.png"/><Relationship Id="rId4" Type="http://schemas.openxmlformats.org/officeDocument/2006/relationships/image" Target="../media/image253.jpeg"/></Relationships>
</file>

<file path=ppt/slides/_rels/slide1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1.jpeg"/><Relationship Id="rId3" Type="http://schemas.openxmlformats.org/officeDocument/2006/relationships/image" Target="../media/image256.png"/><Relationship Id="rId7" Type="http://schemas.openxmlformats.org/officeDocument/2006/relationships/image" Target="../media/image260.jpeg"/><Relationship Id="rId2" Type="http://schemas.openxmlformats.org/officeDocument/2006/relationships/image" Target="../media/image2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9.jpeg"/><Relationship Id="rId5" Type="http://schemas.openxmlformats.org/officeDocument/2006/relationships/image" Target="../media/image258.jpeg"/><Relationship Id="rId4" Type="http://schemas.openxmlformats.org/officeDocument/2006/relationships/image" Target="../media/image257.jpeg"/><Relationship Id="rId9" Type="http://schemas.openxmlformats.org/officeDocument/2006/relationships/image" Target="../media/image262.png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4.jpeg"/><Relationship Id="rId2" Type="http://schemas.openxmlformats.org/officeDocument/2006/relationships/image" Target="../media/image263.jpeg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6.jpeg"/><Relationship Id="rId2" Type="http://schemas.openxmlformats.org/officeDocument/2006/relationships/image" Target="../media/image265.jpeg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8.png"/><Relationship Id="rId2" Type="http://schemas.openxmlformats.org/officeDocument/2006/relationships/image" Target="../media/image26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9.png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0.jpeg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1.jpeg"/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4.jpeg"/><Relationship Id="rId5" Type="http://schemas.openxmlformats.org/officeDocument/2006/relationships/image" Target="../media/image273.jpeg"/><Relationship Id="rId4" Type="http://schemas.openxmlformats.org/officeDocument/2006/relationships/image" Target="../media/image272.jpeg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6.jpeg"/><Relationship Id="rId2" Type="http://schemas.openxmlformats.org/officeDocument/2006/relationships/image" Target="../media/image27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8.png"/><Relationship Id="rId4" Type="http://schemas.openxmlformats.org/officeDocument/2006/relationships/image" Target="../media/image277.jpeg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jpeg"/><Relationship Id="rId2" Type="http://schemas.openxmlformats.org/officeDocument/2006/relationships/image" Target="../media/image27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1.png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3.jpeg"/><Relationship Id="rId2" Type="http://schemas.openxmlformats.org/officeDocument/2006/relationships/image" Target="../media/image28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6.jpeg"/><Relationship Id="rId5" Type="http://schemas.openxmlformats.org/officeDocument/2006/relationships/image" Target="../media/image285.jpeg"/><Relationship Id="rId4" Type="http://schemas.openxmlformats.org/officeDocument/2006/relationships/image" Target="../media/image284.jpeg"/></Relationships>
</file>

<file path=ppt/slides/_rels/slide1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1.png"/><Relationship Id="rId3" Type="http://schemas.openxmlformats.org/officeDocument/2006/relationships/image" Target="../media/image286.jpeg"/><Relationship Id="rId7" Type="http://schemas.openxmlformats.org/officeDocument/2006/relationships/image" Target="../media/image290.png"/><Relationship Id="rId2" Type="http://schemas.openxmlformats.org/officeDocument/2006/relationships/image" Target="../media/image28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9.jpeg"/><Relationship Id="rId5" Type="http://schemas.openxmlformats.org/officeDocument/2006/relationships/image" Target="../media/image288.jpeg"/><Relationship Id="rId4" Type="http://schemas.openxmlformats.org/officeDocument/2006/relationships/image" Target="../media/image287.png"/><Relationship Id="rId9" Type="http://schemas.openxmlformats.org/officeDocument/2006/relationships/image" Target="../media/image292.jpeg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3.png"/><Relationship Id="rId2" Type="http://schemas.openxmlformats.org/officeDocument/2006/relationships/image" Target="../media/image28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6.jpeg"/><Relationship Id="rId5" Type="http://schemas.openxmlformats.org/officeDocument/2006/relationships/image" Target="../media/image295.jpeg"/><Relationship Id="rId4" Type="http://schemas.openxmlformats.org/officeDocument/2006/relationships/image" Target="../media/image294.png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8.jpeg"/><Relationship Id="rId2" Type="http://schemas.openxmlformats.org/officeDocument/2006/relationships/image" Target="../media/image29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1.jpeg"/><Relationship Id="rId5" Type="http://schemas.openxmlformats.org/officeDocument/2006/relationships/image" Target="../media/image300.jpeg"/><Relationship Id="rId4" Type="http://schemas.openxmlformats.org/officeDocument/2006/relationships/image" Target="../media/image299.jpeg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2.jpeg"/><Relationship Id="rId2" Type="http://schemas.openxmlformats.org/officeDocument/2006/relationships/image" Target="../media/image30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4.jpeg"/><Relationship Id="rId4" Type="http://schemas.openxmlformats.org/officeDocument/2006/relationships/image" Target="../media/image303.png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5.jpeg"/><Relationship Id="rId2" Type="http://schemas.openxmlformats.org/officeDocument/2006/relationships/image" Target="../media/image30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8.jpeg"/><Relationship Id="rId5" Type="http://schemas.openxmlformats.org/officeDocument/2006/relationships/image" Target="../media/image307.jpeg"/><Relationship Id="rId4" Type="http://schemas.openxmlformats.org/officeDocument/2006/relationships/image" Target="../media/image306.jpeg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.png"/><Relationship Id="rId2" Type="http://schemas.openxmlformats.org/officeDocument/2006/relationships/image" Target="../media/image30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3.png"/><Relationship Id="rId5" Type="http://schemas.openxmlformats.org/officeDocument/2006/relationships/image" Target="../media/image312.jpeg"/><Relationship Id="rId4" Type="http://schemas.openxmlformats.org/officeDocument/2006/relationships/image" Target="../media/image311.jpeg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5.png"/><Relationship Id="rId2" Type="http://schemas.openxmlformats.org/officeDocument/2006/relationships/image" Target="../media/image3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7.jpeg"/><Relationship Id="rId4" Type="http://schemas.openxmlformats.org/officeDocument/2006/relationships/image" Target="../media/image3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40708" y="332231"/>
            <a:ext cx="1188719" cy="129692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51154" y="1993214"/>
            <a:ext cx="8181975" cy="1069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Engineering</a:t>
            </a:r>
            <a:r>
              <a:rPr sz="4800" b="1" spc="-8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800" b="1" spc="-1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Electromagnetics</a:t>
            </a:r>
            <a:endParaRPr sz="4800">
              <a:latin typeface="Calibri" panose="020F0502020204030204"/>
              <a:cs typeface="Calibri" panose="020F0502020204030204"/>
            </a:endParaRPr>
          </a:p>
          <a:p>
            <a:pPr marL="1396365">
              <a:lnSpc>
                <a:spcPct val="100000"/>
              </a:lnSpc>
              <a:spcBef>
                <a:spcPts val="60"/>
              </a:spcBef>
            </a:pPr>
            <a:r>
              <a:rPr sz="2000" b="1" dirty="0">
                <a:solidFill>
                  <a:srgbClr val="E36C09"/>
                </a:solidFill>
                <a:latin typeface="Calibri" panose="020F0502020204030204"/>
                <a:cs typeface="Calibri" panose="020F0502020204030204"/>
              </a:rPr>
              <a:t>……..God</a:t>
            </a:r>
            <a:r>
              <a:rPr sz="2000" b="1" spc="-55" dirty="0">
                <a:solidFill>
                  <a:srgbClr val="E36C09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b="1" dirty="0">
                <a:solidFill>
                  <a:srgbClr val="E36C09"/>
                </a:solidFill>
                <a:latin typeface="Calibri" panose="020F0502020204030204"/>
                <a:cs typeface="Calibri" panose="020F0502020204030204"/>
              </a:rPr>
              <a:t>has</a:t>
            </a:r>
            <a:r>
              <a:rPr sz="2000" b="1" spc="-40" dirty="0">
                <a:solidFill>
                  <a:srgbClr val="E36C09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b="1" dirty="0">
                <a:solidFill>
                  <a:srgbClr val="E36C09"/>
                </a:solidFill>
                <a:latin typeface="Calibri" panose="020F0502020204030204"/>
                <a:cs typeface="Calibri" panose="020F0502020204030204"/>
              </a:rPr>
              <a:t>written</a:t>
            </a:r>
            <a:r>
              <a:rPr sz="2000" b="1" spc="-50" dirty="0">
                <a:solidFill>
                  <a:srgbClr val="E36C09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b="1" dirty="0">
                <a:solidFill>
                  <a:srgbClr val="E36C09"/>
                </a:solidFill>
                <a:latin typeface="Calibri" panose="020F0502020204030204"/>
                <a:cs typeface="Calibri" panose="020F0502020204030204"/>
              </a:rPr>
              <a:t>the</a:t>
            </a:r>
            <a:r>
              <a:rPr sz="2000" b="1" spc="-45" dirty="0">
                <a:solidFill>
                  <a:srgbClr val="E36C09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b="1" dirty="0">
                <a:solidFill>
                  <a:srgbClr val="E36C09"/>
                </a:solidFill>
                <a:latin typeface="Calibri" panose="020F0502020204030204"/>
                <a:cs typeface="Calibri" panose="020F0502020204030204"/>
              </a:rPr>
              <a:t>Nature</a:t>
            </a:r>
            <a:r>
              <a:rPr sz="2000" b="1" spc="-45" dirty="0">
                <a:solidFill>
                  <a:srgbClr val="E36C09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b="1" dirty="0">
                <a:solidFill>
                  <a:srgbClr val="E36C09"/>
                </a:solidFill>
                <a:latin typeface="Calibri" panose="020F0502020204030204"/>
                <a:cs typeface="Calibri" panose="020F0502020204030204"/>
              </a:rPr>
              <a:t>in</a:t>
            </a:r>
            <a:r>
              <a:rPr sz="2000" b="1" spc="-40" dirty="0">
                <a:solidFill>
                  <a:srgbClr val="E36C09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b="1" dirty="0">
                <a:solidFill>
                  <a:srgbClr val="E36C09"/>
                </a:solidFill>
                <a:latin typeface="Calibri" panose="020F0502020204030204"/>
                <a:cs typeface="Calibri" panose="020F0502020204030204"/>
              </a:rPr>
              <a:t>the</a:t>
            </a:r>
            <a:r>
              <a:rPr sz="2000" b="1" spc="-35" dirty="0">
                <a:solidFill>
                  <a:srgbClr val="E36C09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b="1" dirty="0">
                <a:solidFill>
                  <a:srgbClr val="E36C09"/>
                </a:solidFill>
                <a:latin typeface="Calibri" panose="020F0502020204030204"/>
                <a:cs typeface="Calibri" panose="020F0502020204030204"/>
              </a:rPr>
              <a:t>language</a:t>
            </a:r>
            <a:r>
              <a:rPr sz="2000" b="1" spc="-30" dirty="0">
                <a:solidFill>
                  <a:srgbClr val="E36C09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b="1" dirty="0">
                <a:solidFill>
                  <a:srgbClr val="E36C09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2000" b="1" spc="-40" dirty="0">
                <a:solidFill>
                  <a:srgbClr val="E36C09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b="1" spc="-10" dirty="0">
                <a:solidFill>
                  <a:srgbClr val="E36C09"/>
                </a:solidFill>
                <a:latin typeface="Calibri" panose="020F0502020204030204"/>
                <a:cs typeface="Calibri" panose="020F0502020204030204"/>
              </a:rPr>
              <a:t>Mathematics</a:t>
            </a:r>
            <a:endParaRPr sz="20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872988" y="4519041"/>
            <a:ext cx="2131060" cy="21024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700" b="1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G</a:t>
            </a:r>
            <a:r>
              <a:rPr lang="en-US" sz="2700" b="1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irish</a:t>
            </a:r>
            <a:r>
              <a:rPr sz="2700" b="1" spc="-65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700" b="1" spc="-25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M.</a:t>
            </a:r>
          </a:p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en-US" altLang="" sz="2700" b="1" spc="-25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Swetha K T</a:t>
            </a:r>
            <a:endParaRPr sz="2700" dirty="0">
              <a:latin typeface="Calibri" panose="020F0502020204030204"/>
              <a:cs typeface="Calibri" panose="020F0502020204030204"/>
            </a:endParaRPr>
          </a:p>
          <a:p>
            <a:pPr marL="12700" marR="5080" algn="ctr">
              <a:lnSpc>
                <a:spcPct val="100000"/>
              </a:lnSpc>
            </a:pPr>
            <a:r>
              <a:rPr sz="2700" b="1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Asst.</a:t>
            </a:r>
            <a:r>
              <a:rPr sz="2700" b="1" spc="-6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700" b="1" spc="-2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Professor </a:t>
            </a:r>
            <a:r>
              <a:rPr sz="2700" b="1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Dept.</a:t>
            </a:r>
            <a:r>
              <a:rPr sz="2700" b="1" spc="-4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700" b="1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2700" b="1" spc="-55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700" b="1" spc="-25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ECE </a:t>
            </a:r>
            <a:r>
              <a:rPr sz="2700" b="1" spc="-1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ATMECE</a:t>
            </a:r>
            <a:endParaRPr sz="2700" dirty="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3088" y="438912"/>
            <a:ext cx="3241548" cy="104546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01230" y="449580"/>
            <a:ext cx="1143609" cy="1024127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570">
              <a:lnSpc>
                <a:spcPts val="1240"/>
              </a:lnSpc>
            </a:pPr>
            <a:fld id="{81D60167-4931-47E6-BA6A-407CBD079E47}" type="slidenum">
              <a:rPr spc="-50" dirty="0"/>
              <a:t>1</a:t>
            </a:fld>
            <a:endParaRPr spc="-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72332" y="255524"/>
            <a:ext cx="178181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1" spc="-1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Agenda</a:t>
            </a:r>
            <a:endParaRPr sz="4400">
              <a:latin typeface="Calibri" panose="020F0502020204030204"/>
              <a:cs typeface="Calibri" panose="020F0502020204030204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18096" y="1121473"/>
            <a:ext cx="7588250" cy="5120005"/>
            <a:chOff x="518096" y="1121473"/>
            <a:chExt cx="7588250" cy="5120005"/>
          </a:xfrm>
        </p:grpSpPr>
        <p:sp>
          <p:nvSpPr>
            <p:cNvPr id="4" name="object 4"/>
            <p:cNvSpPr/>
            <p:nvPr/>
          </p:nvSpPr>
          <p:spPr>
            <a:xfrm>
              <a:off x="545668" y="1134491"/>
              <a:ext cx="1070610" cy="5093970"/>
            </a:xfrm>
            <a:custGeom>
              <a:avLst/>
              <a:gdLst/>
              <a:ahLst/>
              <a:cxnLst/>
              <a:rect l="l" t="t" r="r" b="b"/>
              <a:pathLst>
                <a:path w="1070610" h="5093970">
                  <a:moveTo>
                    <a:pt x="15265" y="0"/>
                  </a:moveTo>
                  <a:lnTo>
                    <a:pt x="49298" y="34471"/>
                  </a:lnTo>
                  <a:lnTo>
                    <a:pt x="82774" y="69284"/>
                  </a:lnTo>
                  <a:lnTo>
                    <a:pt x="115692" y="104432"/>
                  </a:lnTo>
                  <a:lnTo>
                    <a:pt x="148052" y="139909"/>
                  </a:lnTo>
                  <a:lnTo>
                    <a:pt x="179854" y="175711"/>
                  </a:lnTo>
                  <a:lnTo>
                    <a:pt x="211098" y="211831"/>
                  </a:lnTo>
                  <a:lnTo>
                    <a:pt x="241784" y="248264"/>
                  </a:lnTo>
                  <a:lnTo>
                    <a:pt x="271913" y="285003"/>
                  </a:lnTo>
                  <a:lnTo>
                    <a:pt x="301484" y="322045"/>
                  </a:lnTo>
                  <a:lnTo>
                    <a:pt x="330497" y="359382"/>
                  </a:lnTo>
                  <a:lnTo>
                    <a:pt x="358952" y="397009"/>
                  </a:lnTo>
                  <a:lnTo>
                    <a:pt x="386849" y="434922"/>
                  </a:lnTo>
                  <a:lnTo>
                    <a:pt x="414189" y="473113"/>
                  </a:lnTo>
                  <a:lnTo>
                    <a:pt x="440970" y="511577"/>
                  </a:lnTo>
                  <a:lnTo>
                    <a:pt x="467194" y="550309"/>
                  </a:lnTo>
                  <a:lnTo>
                    <a:pt x="492860" y="589303"/>
                  </a:lnTo>
                  <a:lnTo>
                    <a:pt x="517968" y="628554"/>
                  </a:lnTo>
                  <a:lnTo>
                    <a:pt x="542518" y="668055"/>
                  </a:lnTo>
                  <a:lnTo>
                    <a:pt x="566511" y="707801"/>
                  </a:lnTo>
                  <a:lnTo>
                    <a:pt x="589945" y="747787"/>
                  </a:lnTo>
                  <a:lnTo>
                    <a:pt x="612822" y="788007"/>
                  </a:lnTo>
                  <a:lnTo>
                    <a:pt x="635141" y="828455"/>
                  </a:lnTo>
                  <a:lnTo>
                    <a:pt x="656902" y="869126"/>
                  </a:lnTo>
                  <a:lnTo>
                    <a:pt x="678106" y="910014"/>
                  </a:lnTo>
                  <a:lnTo>
                    <a:pt x="698751" y="951113"/>
                  </a:lnTo>
                  <a:lnTo>
                    <a:pt x="718839" y="992417"/>
                  </a:lnTo>
                  <a:lnTo>
                    <a:pt x="738368" y="1033922"/>
                  </a:lnTo>
                  <a:lnTo>
                    <a:pt x="757340" y="1075621"/>
                  </a:lnTo>
                  <a:lnTo>
                    <a:pt x="775754" y="1117509"/>
                  </a:lnTo>
                  <a:lnTo>
                    <a:pt x="793611" y="1159581"/>
                  </a:lnTo>
                  <a:lnTo>
                    <a:pt x="810909" y="1201829"/>
                  </a:lnTo>
                  <a:lnTo>
                    <a:pt x="827649" y="1244250"/>
                  </a:lnTo>
                  <a:lnTo>
                    <a:pt x="843832" y="1286837"/>
                  </a:lnTo>
                  <a:lnTo>
                    <a:pt x="859457" y="1329584"/>
                  </a:lnTo>
                  <a:lnTo>
                    <a:pt x="874524" y="1372487"/>
                  </a:lnTo>
                  <a:lnTo>
                    <a:pt x="889033" y="1415539"/>
                  </a:lnTo>
                  <a:lnTo>
                    <a:pt x="902984" y="1458734"/>
                  </a:lnTo>
                  <a:lnTo>
                    <a:pt x="916378" y="1502068"/>
                  </a:lnTo>
                  <a:lnTo>
                    <a:pt x="929214" y="1545534"/>
                  </a:lnTo>
                  <a:lnTo>
                    <a:pt x="941491" y="1589127"/>
                  </a:lnTo>
                  <a:lnTo>
                    <a:pt x="953211" y="1632841"/>
                  </a:lnTo>
                  <a:lnTo>
                    <a:pt x="964373" y="1676671"/>
                  </a:lnTo>
                  <a:lnTo>
                    <a:pt x="974977" y="1720611"/>
                  </a:lnTo>
                  <a:lnTo>
                    <a:pt x="985024" y="1764655"/>
                  </a:lnTo>
                  <a:lnTo>
                    <a:pt x="994512" y="1808797"/>
                  </a:lnTo>
                  <a:lnTo>
                    <a:pt x="1003443" y="1853033"/>
                  </a:lnTo>
                  <a:lnTo>
                    <a:pt x="1011816" y="1897356"/>
                  </a:lnTo>
                  <a:lnTo>
                    <a:pt x="1019631" y="1941760"/>
                  </a:lnTo>
                  <a:lnTo>
                    <a:pt x="1026888" y="1986241"/>
                  </a:lnTo>
                  <a:lnTo>
                    <a:pt x="1033587" y="2030792"/>
                  </a:lnTo>
                  <a:lnTo>
                    <a:pt x="1039728" y="2075409"/>
                  </a:lnTo>
                  <a:lnTo>
                    <a:pt x="1045312" y="2120084"/>
                  </a:lnTo>
                  <a:lnTo>
                    <a:pt x="1050337" y="2164813"/>
                  </a:lnTo>
                  <a:lnTo>
                    <a:pt x="1054805" y="2209590"/>
                  </a:lnTo>
                  <a:lnTo>
                    <a:pt x="1058715" y="2254409"/>
                  </a:lnTo>
                  <a:lnTo>
                    <a:pt x="1062067" y="2299264"/>
                  </a:lnTo>
                  <a:lnTo>
                    <a:pt x="1064861" y="2344151"/>
                  </a:lnTo>
                  <a:lnTo>
                    <a:pt x="1067098" y="2389063"/>
                  </a:lnTo>
                  <a:lnTo>
                    <a:pt x="1068776" y="2433995"/>
                  </a:lnTo>
                  <a:lnTo>
                    <a:pt x="1069897" y="2478942"/>
                  </a:lnTo>
                  <a:lnTo>
                    <a:pt x="1070460" y="2523896"/>
                  </a:lnTo>
                  <a:lnTo>
                    <a:pt x="1070464" y="2568854"/>
                  </a:lnTo>
                  <a:lnTo>
                    <a:pt x="1069911" y="2613808"/>
                  </a:lnTo>
                  <a:lnTo>
                    <a:pt x="1068801" y="2658755"/>
                  </a:lnTo>
                  <a:lnTo>
                    <a:pt x="1067132" y="2703687"/>
                  </a:lnTo>
                  <a:lnTo>
                    <a:pt x="1064905" y="2748599"/>
                  </a:lnTo>
                  <a:lnTo>
                    <a:pt x="1062121" y="2793487"/>
                  </a:lnTo>
                  <a:lnTo>
                    <a:pt x="1058778" y="2838343"/>
                  </a:lnTo>
                  <a:lnTo>
                    <a:pt x="1054878" y="2883163"/>
                  </a:lnTo>
                  <a:lnTo>
                    <a:pt x="1050420" y="2927940"/>
                  </a:lnTo>
                  <a:lnTo>
                    <a:pt x="1045404" y="2972670"/>
                  </a:lnTo>
                  <a:lnTo>
                    <a:pt x="1039830" y="3017346"/>
                  </a:lnTo>
                  <a:lnTo>
                    <a:pt x="1033699" y="3061963"/>
                  </a:lnTo>
                  <a:lnTo>
                    <a:pt x="1027009" y="3106515"/>
                  </a:lnTo>
                  <a:lnTo>
                    <a:pt x="1019762" y="3150997"/>
                  </a:lnTo>
                  <a:lnTo>
                    <a:pt x="1011956" y="3195403"/>
                  </a:lnTo>
                  <a:lnTo>
                    <a:pt x="1003593" y="3239727"/>
                  </a:lnTo>
                  <a:lnTo>
                    <a:pt x="994672" y="3283964"/>
                  </a:lnTo>
                  <a:lnTo>
                    <a:pt x="985193" y="3328108"/>
                  </a:lnTo>
                  <a:lnTo>
                    <a:pt x="975156" y="3372153"/>
                  </a:lnTo>
                  <a:lnTo>
                    <a:pt x="964562" y="3416094"/>
                  </a:lnTo>
                  <a:lnTo>
                    <a:pt x="953409" y="3459925"/>
                  </a:lnTo>
                  <a:lnTo>
                    <a:pt x="941699" y="3503641"/>
                  </a:lnTo>
                  <a:lnTo>
                    <a:pt x="929430" y="3547236"/>
                  </a:lnTo>
                  <a:lnTo>
                    <a:pt x="916604" y="3590704"/>
                  </a:lnTo>
                  <a:lnTo>
                    <a:pt x="903220" y="3634040"/>
                  </a:lnTo>
                  <a:lnTo>
                    <a:pt x="889278" y="3677237"/>
                  </a:lnTo>
                  <a:lnTo>
                    <a:pt x="874778" y="3720291"/>
                  </a:lnTo>
                  <a:lnTo>
                    <a:pt x="859720" y="3763196"/>
                  </a:lnTo>
                  <a:lnTo>
                    <a:pt x="844105" y="3805946"/>
                  </a:lnTo>
                  <a:lnTo>
                    <a:pt x="827931" y="3848535"/>
                  </a:lnTo>
                  <a:lnTo>
                    <a:pt x="811200" y="3890958"/>
                  </a:lnTo>
                  <a:lnTo>
                    <a:pt x="793911" y="3933209"/>
                  </a:lnTo>
                  <a:lnTo>
                    <a:pt x="776063" y="3975283"/>
                  </a:lnTo>
                  <a:lnTo>
                    <a:pt x="757658" y="4017174"/>
                  </a:lnTo>
                  <a:lnTo>
                    <a:pt x="738695" y="4058876"/>
                  </a:lnTo>
                  <a:lnTo>
                    <a:pt x="719175" y="4100383"/>
                  </a:lnTo>
                  <a:lnTo>
                    <a:pt x="699096" y="4141691"/>
                  </a:lnTo>
                  <a:lnTo>
                    <a:pt x="678459" y="4182793"/>
                  </a:lnTo>
                  <a:lnTo>
                    <a:pt x="657265" y="4223684"/>
                  </a:lnTo>
                  <a:lnTo>
                    <a:pt x="635512" y="4264357"/>
                  </a:lnTo>
                  <a:lnTo>
                    <a:pt x="613202" y="4304809"/>
                  </a:lnTo>
                  <a:lnTo>
                    <a:pt x="590334" y="4345032"/>
                  </a:lnTo>
                  <a:lnTo>
                    <a:pt x="566908" y="4385021"/>
                  </a:lnTo>
                  <a:lnTo>
                    <a:pt x="542924" y="4424771"/>
                  </a:lnTo>
                  <a:lnTo>
                    <a:pt x="518382" y="4464276"/>
                  </a:lnTo>
                  <a:lnTo>
                    <a:pt x="493282" y="4503530"/>
                  </a:lnTo>
                  <a:lnTo>
                    <a:pt x="467624" y="4542528"/>
                  </a:lnTo>
                  <a:lnTo>
                    <a:pt x="441409" y="4581264"/>
                  </a:lnTo>
                  <a:lnTo>
                    <a:pt x="414635" y="4619732"/>
                  </a:lnTo>
                  <a:lnTo>
                    <a:pt x="387304" y="4657927"/>
                  </a:lnTo>
                  <a:lnTo>
                    <a:pt x="359415" y="4695843"/>
                  </a:lnTo>
                  <a:lnTo>
                    <a:pt x="330967" y="4733475"/>
                  </a:lnTo>
                  <a:lnTo>
                    <a:pt x="301962" y="4770816"/>
                  </a:lnTo>
                  <a:lnTo>
                    <a:pt x="272399" y="4807862"/>
                  </a:lnTo>
                  <a:lnTo>
                    <a:pt x="242279" y="4844606"/>
                  </a:lnTo>
                  <a:lnTo>
                    <a:pt x="211600" y="4881043"/>
                  </a:lnTo>
                  <a:lnTo>
                    <a:pt x="180363" y="4917168"/>
                  </a:lnTo>
                  <a:lnTo>
                    <a:pt x="148568" y="4952974"/>
                  </a:lnTo>
                  <a:lnTo>
                    <a:pt x="116216" y="4988456"/>
                  </a:lnTo>
                  <a:lnTo>
                    <a:pt x="83306" y="5023609"/>
                  </a:lnTo>
                  <a:lnTo>
                    <a:pt x="49837" y="5058426"/>
                  </a:lnTo>
                  <a:lnTo>
                    <a:pt x="15811" y="5092903"/>
                  </a:lnTo>
                  <a:lnTo>
                    <a:pt x="15265" y="5093436"/>
                  </a:lnTo>
                  <a:lnTo>
                    <a:pt x="0" y="5078171"/>
                  </a:lnTo>
                  <a:lnTo>
                    <a:pt x="34103" y="5043624"/>
                  </a:lnTo>
                  <a:lnTo>
                    <a:pt x="67642" y="5008732"/>
                  </a:lnTo>
                  <a:lnTo>
                    <a:pt x="100618" y="4973502"/>
                  </a:lnTo>
                  <a:lnTo>
                    <a:pt x="133031" y="4937938"/>
                  </a:lnTo>
                  <a:lnTo>
                    <a:pt x="164879" y="4902048"/>
                  </a:lnTo>
                  <a:lnTo>
                    <a:pt x="196165" y="4865836"/>
                  </a:lnTo>
                  <a:lnTo>
                    <a:pt x="226886" y="4829309"/>
                  </a:lnTo>
                  <a:lnTo>
                    <a:pt x="257044" y="4792471"/>
                  </a:lnTo>
                  <a:lnTo>
                    <a:pt x="286639" y="4755329"/>
                  </a:lnTo>
                  <a:lnTo>
                    <a:pt x="315669" y="4717889"/>
                  </a:lnTo>
                  <a:lnTo>
                    <a:pt x="344137" y="4680156"/>
                  </a:lnTo>
                  <a:lnTo>
                    <a:pt x="372040" y="4642136"/>
                  </a:lnTo>
                  <a:lnTo>
                    <a:pt x="399380" y="4603835"/>
                  </a:lnTo>
                  <a:lnTo>
                    <a:pt x="426157" y="4565258"/>
                  </a:lnTo>
                  <a:lnTo>
                    <a:pt x="452370" y="4526411"/>
                  </a:lnTo>
                  <a:lnTo>
                    <a:pt x="478019" y="4487301"/>
                  </a:lnTo>
                  <a:lnTo>
                    <a:pt x="503105" y="4447932"/>
                  </a:lnTo>
                  <a:lnTo>
                    <a:pt x="527627" y="4408310"/>
                  </a:lnTo>
                  <a:lnTo>
                    <a:pt x="551585" y="4368442"/>
                  </a:lnTo>
                  <a:lnTo>
                    <a:pt x="574980" y="4328332"/>
                  </a:lnTo>
                  <a:lnTo>
                    <a:pt x="597812" y="4287987"/>
                  </a:lnTo>
                  <a:lnTo>
                    <a:pt x="620079" y="4247413"/>
                  </a:lnTo>
                  <a:lnTo>
                    <a:pt x="641783" y="4206614"/>
                  </a:lnTo>
                  <a:lnTo>
                    <a:pt x="662924" y="4165598"/>
                  </a:lnTo>
                  <a:lnTo>
                    <a:pt x="683501" y="4124369"/>
                  </a:lnTo>
                  <a:lnTo>
                    <a:pt x="703514" y="4082933"/>
                  </a:lnTo>
                  <a:lnTo>
                    <a:pt x="722964" y="4041297"/>
                  </a:lnTo>
                  <a:lnTo>
                    <a:pt x="741850" y="3999465"/>
                  </a:lnTo>
                  <a:lnTo>
                    <a:pt x="760172" y="3957444"/>
                  </a:lnTo>
                  <a:lnTo>
                    <a:pt x="777931" y="3915239"/>
                  </a:lnTo>
                  <a:lnTo>
                    <a:pt x="795126" y="3872857"/>
                  </a:lnTo>
                  <a:lnTo>
                    <a:pt x="811758" y="3830302"/>
                  </a:lnTo>
                  <a:lnTo>
                    <a:pt x="827826" y="3787580"/>
                  </a:lnTo>
                  <a:lnTo>
                    <a:pt x="843330" y="3744698"/>
                  </a:lnTo>
                  <a:lnTo>
                    <a:pt x="858271" y="3701661"/>
                  </a:lnTo>
                  <a:lnTo>
                    <a:pt x="872648" y="3658474"/>
                  </a:lnTo>
                  <a:lnTo>
                    <a:pt x="886462" y="3615144"/>
                  </a:lnTo>
                  <a:lnTo>
                    <a:pt x="899712" y="3571676"/>
                  </a:lnTo>
                  <a:lnTo>
                    <a:pt x="912398" y="3528077"/>
                  </a:lnTo>
                  <a:lnTo>
                    <a:pt x="924521" y="3484350"/>
                  </a:lnTo>
                  <a:lnTo>
                    <a:pt x="936080" y="3440504"/>
                  </a:lnTo>
                  <a:lnTo>
                    <a:pt x="947075" y="3396542"/>
                  </a:lnTo>
                  <a:lnTo>
                    <a:pt x="957507" y="3352472"/>
                  </a:lnTo>
                  <a:lnTo>
                    <a:pt x="967376" y="3308298"/>
                  </a:lnTo>
                  <a:lnTo>
                    <a:pt x="976680" y="3264026"/>
                  </a:lnTo>
                  <a:lnTo>
                    <a:pt x="985421" y="3219663"/>
                  </a:lnTo>
                  <a:lnTo>
                    <a:pt x="993599" y="3175213"/>
                  </a:lnTo>
                  <a:lnTo>
                    <a:pt x="1001213" y="3130683"/>
                  </a:lnTo>
                  <a:lnTo>
                    <a:pt x="1008263" y="3086078"/>
                  </a:lnTo>
                  <a:lnTo>
                    <a:pt x="1014749" y="3041405"/>
                  </a:lnTo>
                  <a:lnTo>
                    <a:pt x="1020672" y="2996668"/>
                  </a:lnTo>
                  <a:lnTo>
                    <a:pt x="1026031" y="2951874"/>
                  </a:lnTo>
                  <a:lnTo>
                    <a:pt x="1030827" y="2907028"/>
                  </a:lnTo>
                  <a:lnTo>
                    <a:pt x="1035059" y="2862136"/>
                  </a:lnTo>
                  <a:lnTo>
                    <a:pt x="1038728" y="2817204"/>
                  </a:lnTo>
                  <a:lnTo>
                    <a:pt x="1041832" y="2772238"/>
                  </a:lnTo>
                  <a:lnTo>
                    <a:pt x="1044374" y="2727243"/>
                  </a:lnTo>
                  <a:lnTo>
                    <a:pt x="1046351" y="2682224"/>
                  </a:lnTo>
                  <a:lnTo>
                    <a:pt x="1047765" y="2637189"/>
                  </a:lnTo>
                  <a:lnTo>
                    <a:pt x="1048615" y="2592142"/>
                  </a:lnTo>
                  <a:lnTo>
                    <a:pt x="1048902" y="2547089"/>
                  </a:lnTo>
                  <a:lnTo>
                    <a:pt x="1048625" y="2502036"/>
                  </a:lnTo>
                  <a:lnTo>
                    <a:pt x="1047784" y="2456989"/>
                  </a:lnTo>
                  <a:lnTo>
                    <a:pt x="1046380" y="2411954"/>
                  </a:lnTo>
                  <a:lnTo>
                    <a:pt x="1044412" y="2366935"/>
                  </a:lnTo>
                  <a:lnTo>
                    <a:pt x="1041881" y="2321940"/>
                  </a:lnTo>
                  <a:lnTo>
                    <a:pt x="1038786" y="2276973"/>
                  </a:lnTo>
                  <a:lnTo>
                    <a:pt x="1035127" y="2232040"/>
                  </a:lnTo>
                  <a:lnTo>
                    <a:pt x="1030904" y="2187148"/>
                  </a:lnTo>
                  <a:lnTo>
                    <a:pt x="1026118" y="2142302"/>
                  </a:lnTo>
                  <a:lnTo>
                    <a:pt x="1020769" y="2097507"/>
                  </a:lnTo>
                  <a:lnTo>
                    <a:pt x="1014855" y="2052769"/>
                  </a:lnTo>
                  <a:lnTo>
                    <a:pt x="1008378" y="2008095"/>
                  </a:lnTo>
                  <a:lnTo>
                    <a:pt x="1001338" y="1963490"/>
                  </a:lnTo>
                  <a:lnTo>
                    <a:pt x="993734" y="1918959"/>
                  </a:lnTo>
                  <a:lnTo>
                    <a:pt x="985566" y="1874508"/>
                  </a:lnTo>
                  <a:lnTo>
                    <a:pt x="976834" y="1830143"/>
                  </a:lnTo>
                  <a:lnTo>
                    <a:pt x="967539" y="1785871"/>
                  </a:lnTo>
                  <a:lnTo>
                    <a:pt x="957680" y="1741695"/>
                  </a:lnTo>
                  <a:lnTo>
                    <a:pt x="947258" y="1697623"/>
                  </a:lnTo>
                  <a:lnTo>
                    <a:pt x="936272" y="1653660"/>
                  </a:lnTo>
                  <a:lnTo>
                    <a:pt x="924722" y="1609812"/>
                  </a:lnTo>
                  <a:lnTo>
                    <a:pt x="912608" y="1566085"/>
                  </a:lnTo>
                  <a:lnTo>
                    <a:pt x="899931" y="1522483"/>
                  </a:lnTo>
                  <a:lnTo>
                    <a:pt x="886691" y="1479014"/>
                  </a:lnTo>
                  <a:lnTo>
                    <a:pt x="872886" y="1435682"/>
                  </a:lnTo>
                  <a:lnTo>
                    <a:pt x="858518" y="1392494"/>
                  </a:lnTo>
                  <a:lnTo>
                    <a:pt x="843587" y="1349454"/>
                  </a:lnTo>
                  <a:lnTo>
                    <a:pt x="828091" y="1306570"/>
                  </a:lnTo>
                  <a:lnTo>
                    <a:pt x="812032" y="1263847"/>
                  </a:lnTo>
                  <a:lnTo>
                    <a:pt x="795410" y="1221290"/>
                  </a:lnTo>
                  <a:lnTo>
                    <a:pt x="778224" y="1178905"/>
                  </a:lnTo>
                  <a:lnTo>
                    <a:pt x="760474" y="1136698"/>
                  </a:lnTo>
                  <a:lnTo>
                    <a:pt x="742160" y="1094674"/>
                  </a:lnTo>
                  <a:lnTo>
                    <a:pt x="723283" y="1052840"/>
                  </a:lnTo>
                  <a:lnTo>
                    <a:pt x="703842" y="1011201"/>
                  </a:lnTo>
                  <a:lnTo>
                    <a:pt x="683837" y="969763"/>
                  </a:lnTo>
                  <a:lnTo>
                    <a:pt x="663269" y="928532"/>
                  </a:lnTo>
                  <a:lnTo>
                    <a:pt x="642137" y="887512"/>
                  </a:lnTo>
                  <a:lnTo>
                    <a:pt x="620442" y="846711"/>
                  </a:lnTo>
                  <a:lnTo>
                    <a:pt x="598183" y="806134"/>
                  </a:lnTo>
                  <a:lnTo>
                    <a:pt x="575360" y="765786"/>
                  </a:lnTo>
                  <a:lnTo>
                    <a:pt x="551973" y="725674"/>
                  </a:lnTo>
                  <a:lnTo>
                    <a:pt x="528023" y="685802"/>
                  </a:lnTo>
                  <a:lnTo>
                    <a:pt x="503509" y="646177"/>
                  </a:lnTo>
                  <a:lnTo>
                    <a:pt x="478432" y="606805"/>
                  </a:lnTo>
                  <a:lnTo>
                    <a:pt x="452791" y="567691"/>
                  </a:lnTo>
                  <a:lnTo>
                    <a:pt x="426586" y="528841"/>
                  </a:lnTo>
                  <a:lnTo>
                    <a:pt x="399817" y="490261"/>
                  </a:lnTo>
                  <a:lnTo>
                    <a:pt x="372485" y="451956"/>
                  </a:lnTo>
                  <a:lnTo>
                    <a:pt x="344589" y="413933"/>
                  </a:lnTo>
                  <a:lnTo>
                    <a:pt x="316130" y="376196"/>
                  </a:lnTo>
                  <a:lnTo>
                    <a:pt x="287107" y="338752"/>
                  </a:lnTo>
                  <a:lnTo>
                    <a:pt x="257520" y="301607"/>
                  </a:lnTo>
                  <a:lnTo>
                    <a:pt x="227369" y="264765"/>
                  </a:lnTo>
                  <a:lnTo>
                    <a:pt x="196655" y="228234"/>
                  </a:lnTo>
                  <a:lnTo>
                    <a:pt x="165377" y="192018"/>
                  </a:lnTo>
                  <a:lnTo>
                    <a:pt x="133536" y="156124"/>
                  </a:lnTo>
                  <a:lnTo>
                    <a:pt x="101131" y="120556"/>
                  </a:lnTo>
                  <a:lnTo>
                    <a:pt x="68162" y="85322"/>
                  </a:lnTo>
                  <a:lnTo>
                    <a:pt x="34629" y="50426"/>
                  </a:lnTo>
                  <a:lnTo>
                    <a:pt x="533" y="15875"/>
                  </a:lnTo>
                  <a:lnTo>
                    <a:pt x="355" y="15621"/>
                  </a:lnTo>
                  <a:lnTo>
                    <a:pt x="177" y="15494"/>
                  </a:lnTo>
                  <a:lnTo>
                    <a:pt x="0" y="15367"/>
                  </a:lnTo>
                  <a:lnTo>
                    <a:pt x="15265" y="0"/>
                  </a:lnTo>
                  <a:close/>
                </a:path>
              </a:pathLst>
            </a:custGeom>
            <a:ln w="25908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35913" y="1248918"/>
              <a:ext cx="7257415" cy="486409"/>
            </a:xfrm>
            <a:custGeom>
              <a:avLst/>
              <a:gdLst/>
              <a:ahLst/>
              <a:cxnLst/>
              <a:rect l="l" t="t" r="r" b="b"/>
              <a:pathLst>
                <a:path w="7257415" h="486410">
                  <a:moveTo>
                    <a:pt x="7257288" y="0"/>
                  </a:moveTo>
                  <a:lnTo>
                    <a:pt x="0" y="0"/>
                  </a:lnTo>
                  <a:lnTo>
                    <a:pt x="0" y="486155"/>
                  </a:lnTo>
                  <a:lnTo>
                    <a:pt x="7257288" y="486155"/>
                  </a:lnTo>
                  <a:lnTo>
                    <a:pt x="7257288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35913" y="1248918"/>
              <a:ext cx="7257415" cy="486409"/>
            </a:xfrm>
            <a:custGeom>
              <a:avLst/>
              <a:gdLst/>
              <a:ahLst/>
              <a:cxnLst/>
              <a:rect l="l" t="t" r="r" b="b"/>
              <a:pathLst>
                <a:path w="7257415" h="486410">
                  <a:moveTo>
                    <a:pt x="0" y="486155"/>
                  </a:moveTo>
                  <a:lnTo>
                    <a:pt x="7257288" y="486155"/>
                  </a:lnTo>
                  <a:lnTo>
                    <a:pt x="7257288" y="0"/>
                  </a:lnTo>
                  <a:lnTo>
                    <a:pt x="0" y="0"/>
                  </a:lnTo>
                  <a:lnTo>
                    <a:pt x="0" y="486155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31113" y="1187958"/>
              <a:ext cx="608330" cy="608330"/>
            </a:xfrm>
            <a:custGeom>
              <a:avLst/>
              <a:gdLst/>
              <a:ahLst/>
              <a:cxnLst/>
              <a:rect l="l" t="t" r="r" b="b"/>
              <a:pathLst>
                <a:path w="608330" h="608330">
                  <a:moveTo>
                    <a:pt x="304038" y="0"/>
                  </a:moveTo>
                  <a:lnTo>
                    <a:pt x="254720" y="3979"/>
                  </a:lnTo>
                  <a:lnTo>
                    <a:pt x="207936" y="15502"/>
                  </a:lnTo>
                  <a:lnTo>
                    <a:pt x="164313" y="33940"/>
                  </a:lnTo>
                  <a:lnTo>
                    <a:pt x="124475" y="58667"/>
                  </a:lnTo>
                  <a:lnTo>
                    <a:pt x="89049" y="89058"/>
                  </a:lnTo>
                  <a:lnTo>
                    <a:pt x="58660" y="124486"/>
                  </a:lnTo>
                  <a:lnTo>
                    <a:pt x="33935" y="164324"/>
                  </a:lnTo>
                  <a:lnTo>
                    <a:pt x="15499" y="207946"/>
                  </a:lnTo>
                  <a:lnTo>
                    <a:pt x="3979" y="254726"/>
                  </a:lnTo>
                  <a:lnTo>
                    <a:pt x="0" y="304038"/>
                  </a:lnTo>
                  <a:lnTo>
                    <a:pt x="3979" y="353349"/>
                  </a:lnTo>
                  <a:lnTo>
                    <a:pt x="15499" y="400129"/>
                  </a:lnTo>
                  <a:lnTo>
                    <a:pt x="33935" y="443751"/>
                  </a:lnTo>
                  <a:lnTo>
                    <a:pt x="58660" y="483589"/>
                  </a:lnTo>
                  <a:lnTo>
                    <a:pt x="89049" y="519017"/>
                  </a:lnTo>
                  <a:lnTo>
                    <a:pt x="124475" y="549408"/>
                  </a:lnTo>
                  <a:lnTo>
                    <a:pt x="164313" y="574135"/>
                  </a:lnTo>
                  <a:lnTo>
                    <a:pt x="207936" y="592573"/>
                  </a:lnTo>
                  <a:lnTo>
                    <a:pt x="254720" y="604096"/>
                  </a:lnTo>
                  <a:lnTo>
                    <a:pt x="304038" y="608076"/>
                  </a:lnTo>
                  <a:lnTo>
                    <a:pt x="353355" y="604096"/>
                  </a:lnTo>
                  <a:lnTo>
                    <a:pt x="400139" y="592573"/>
                  </a:lnTo>
                  <a:lnTo>
                    <a:pt x="443762" y="574135"/>
                  </a:lnTo>
                  <a:lnTo>
                    <a:pt x="483600" y="549408"/>
                  </a:lnTo>
                  <a:lnTo>
                    <a:pt x="519026" y="519017"/>
                  </a:lnTo>
                  <a:lnTo>
                    <a:pt x="549415" y="483589"/>
                  </a:lnTo>
                  <a:lnTo>
                    <a:pt x="574140" y="443751"/>
                  </a:lnTo>
                  <a:lnTo>
                    <a:pt x="592576" y="400129"/>
                  </a:lnTo>
                  <a:lnTo>
                    <a:pt x="604096" y="353349"/>
                  </a:lnTo>
                  <a:lnTo>
                    <a:pt x="608076" y="304038"/>
                  </a:lnTo>
                  <a:lnTo>
                    <a:pt x="604096" y="254726"/>
                  </a:lnTo>
                  <a:lnTo>
                    <a:pt x="592576" y="207946"/>
                  </a:lnTo>
                  <a:lnTo>
                    <a:pt x="574140" y="164324"/>
                  </a:lnTo>
                  <a:lnTo>
                    <a:pt x="549415" y="124486"/>
                  </a:lnTo>
                  <a:lnTo>
                    <a:pt x="519026" y="89058"/>
                  </a:lnTo>
                  <a:lnTo>
                    <a:pt x="483600" y="58667"/>
                  </a:lnTo>
                  <a:lnTo>
                    <a:pt x="443762" y="33940"/>
                  </a:lnTo>
                  <a:lnTo>
                    <a:pt x="400139" y="15502"/>
                  </a:lnTo>
                  <a:lnTo>
                    <a:pt x="353355" y="3979"/>
                  </a:lnTo>
                  <a:lnTo>
                    <a:pt x="3040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31113" y="1187958"/>
              <a:ext cx="608330" cy="608330"/>
            </a:xfrm>
            <a:custGeom>
              <a:avLst/>
              <a:gdLst/>
              <a:ahLst/>
              <a:cxnLst/>
              <a:rect l="l" t="t" r="r" b="b"/>
              <a:pathLst>
                <a:path w="608330" h="608330">
                  <a:moveTo>
                    <a:pt x="0" y="304038"/>
                  </a:moveTo>
                  <a:lnTo>
                    <a:pt x="3979" y="254726"/>
                  </a:lnTo>
                  <a:lnTo>
                    <a:pt x="15499" y="207946"/>
                  </a:lnTo>
                  <a:lnTo>
                    <a:pt x="33935" y="164324"/>
                  </a:lnTo>
                  <a:lnTo>
                    <a:pt x="58660" y="124486"/>
                  </a:lnTo>
                  <a:lnTo>
                    <a:pt x="89049" y="89058"/>
                  </a:lnTo>
                  <a:lnTo>
                    <a:pt x="124475" y="58667"/>
                  </a:lnTo>
                  <a:lnTo>
                    <a:pt x="164313" y="33940"/>
                  </a:lnTo>
                  <a:lnTo>
                    <a:pt x="207936" y="15502"/>
                  </a:lnTo>
                  <a:lnTo>
                    <a:pt x="254720" y="3979"/>
                  </a:lnTo>
                  <a:lnTo>
                    <a:pt x="304038" y="0"/>
                  </a:lnTo>
                  <a:lnTo>
                    <a:pt x="353355" y="3979"/>
                  </a:lnTo>
                  <a:lnTo>
                    <a:pt x="400139" y="15502"/>
                  </a:lnTo>
                  <a:lnTo>
                    <a:pt x="443762" y="33940"/>
                  </a:lnTo>
                  <a:lnTo>
                    <a:pt x="483600" y="58667"/>
                  </a:lnTo>
                  <a:lnTo>
                    <a:pt x="519026" y="89058"/>
                  </a:lnTo>
                  <a:lnTo>
                    <a:pt x="549415" y="124486"/>
                  </a:lnTo>
                  <a:lnTo>
                    <a:pt x="574140" y="164324"/>
                  </a:lnTo>
                  <a:lnTo>
                    <a:pt x="592576" y="207946"/>
                  </a:lnTo>
                  <a:lnTo>
                    <a:pt x="604096" y="254726"/>
                  </a:lnTo>
                  <a:lnTo>
                    <a:pt x="608076" y="304038"/>
                  </a:lnTo>
                  <a:lnTo>
                    <a:pt x="604096" y="353349"/>
                  </a:lnTo>
                  <a:lnTo>
                    <a:pt x="592576" y="400129"/>
                  </a:lnTo>
                  <a:lnTo>
                    <a:pt x="574140" y="443751"/>
                  </a:lnTo>
                  <a:lnTo>
                    <a:pt x="549415" y="483589"/>
                  </a:lnTo>
                  <a:lnTo>
                    <a:pt x="519026" y="519017"/>
                  </a:lnTo>
                  <a:lnTo>
                    <a:pt x="483600" y="549408"/>
                  </a:lnTo>
                  <a:lnTo>
                    <a:pt x="443762" y="574135"/>
                  </a:lnTo>
                  <a:lnTo>
                    <a:pt x="400139" y="592573"/>
                  </a:lnTo>
                  <a:lnTo>
                    <a:pt x="353355" y="604096"/>
                  </a:lnTo>
                  <a:lnTo>
                    <a:pt x="304038" y="608076"/>
                  </a:lnTo>
                  <a:lnTo>
                    <a:pt x="254720" y="604096"/>
                  </a:lnTo>
                  <a:lnTo>
                    <a:pt x="207936" y="592573"/>
                  </a:lnTo>
                  <a:lnTo>
                    <a:pt x="164313" y="574135"/>
                  </a:lnTo>
                  <a:lnTo>
                    <a:pt x="124475" y="549408"/>
                  </a:lnTo>
                  <a:lnTo>
                    <a:pt x="89049" y="519017"/>
                  </a:lnTo>
                  <a:lnTo>
                    <a:pt x="58660" y="483589"/>
                  </a:lnTo>
                  <a:lnTo>
                    <a:pt x="33935" y="443751"/>
                  </a:lnTo>
                  <a:lnTo>
                    <a:pt x="15499" y="400129"/>
                  </a:lnTo>
                  <a:lnTo>
                    <a:pt x="3979" y="353349"/>
                  </a:lnTo>
                  <a:lnTo>
                    <a:pt x="0" y="304038"/>
                  </a:lnTo>
                  <a:close/>
                </a:path>
              </a:pathLst>
            </a:custGeom>
            <a:ln w="25908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276350" y="1978913"/>
              <a:ext cx="6817359" cy="486409"/>
            </a:xfrm>
            <a:custGeom>
              <a:avLst/>
              <a:gdLst/>
              <a:ahLst/>
              <a:cxnLst/>
              <a:rect l="l" t="t" r="r" b="b"/>
              <a:pathLst>
                <a:path w="6817359" h="486410">
                  <a:moveTo>
                    <a:pt x="6816852" y="0"/>
                  </a:moveTo>
                  <a:lnTo>
                    <a:pt x="0" y="0"/>
                  </a:lnTo>
                  <a:lnTo>
                    <a:pt x="0" y="486155"/>
                  </a:lnTo>
                  <a:lnTo>
                    <a:pt x="6816852" y="486155"/>
                  </a:lnTo>
                  <a:lnTo>
                    <a:pt x="6816852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76350" y="1978913"/>
              <a:ext cx="6817359" cy="486409"/>
            </a:xfrm>
            <a:custGeom>
              <a:avLst/>
              <a:gdLst/>
              <a:ahLst/>
              <a:cxnLst/>
              <a:rect l="l" t="t" r="r" b="b"/>
              <a:pathLst>
                <a:path w="6817359" h="486410">
                  <a:moveTo>
                    <a:pt x="0" y="486155"/>
                  </a:moveTo>
                  <a:lnTo>
                    <a:pt x="6816852" y="486155"/>
                  </a:lnTo>
                  <a:lnTo>
                    <a:pt x="6816852" y="0"/>
                  </a:lnTo>
                  <a:lnTo>
                    <a:pt x="0" y="0"/>
                  </a:lnTo>
                  <a:lnTo>
                    <a:pt x="0" y="486155"/>
                  </a:lnTo>
                  <a:close/>
                </a:path>
              </a:pathLst>
            </a:custGeom>
            <a:ln w="2590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71550" y="1917954"/>
              <a:ext cx="608330" cy="608330"/>
            </a:xfrm>
            <a:custGeom>
              <a:avLst/>
              <a:gdLst/>
              <a:ahLst/>
              <a:cxnLst/>
              <a:rect l="l" t="t" r="r" b="b"/>
              <a:pathLst>
                <a:path w="608330" h="608330">
                  <a:moveTo>
                    <a:pt x="304038" y="0"/>
                  </a:moveTo>
                  <a:lnTo>
                    <a:pt x="254720" y="3979"/>
                  </a:lnTo>
                  <a:lnTo>
                    <a:pt x="207936" y="15502"/>
                  </a:lnTo>
                  <a:lnTo>
                    <a:pt x="164313" y="33940"/>
                  </a:lnTo>
                  <a:lnTo>
                    <a:pt x="124475" y="58667"/>
                  </a:lnTo>
                  <a:lnTo>
                    <a:pt x="89049" y="89058"/>
                  </a:lnTo>
                  <a:lnTo>
                    <a:pt x="58660" y="124486"/>
                  </a:lnTo>
                  <a:lnTo>
                    <a:pt x="33935" y="164324"/>
                  </a:lnTo>
                  <a:lnTo>
                    <a:pt x="15499" y="207946"/>
                  </a:lnTo>
                  <a:lnTo>
                    <a:pt x="3979" y="254726"/>
                  </a:lnTo>
                  <a:lnTo>
                    <a:pt x="0" y="304038"/>
                  </a:lnTo>
                  <a:lnTo>
                    <a:pt x="3979" y="353349"/>
                  </a:lnTo>
                  <a:lnTo>
                    <a:pt x="15499" y="400129"/>
                  </a:lnTo>
                  <a:lnTo>
                    <a:pt x="33935" y="443751"/>
                  </a:lnTo>
                  <a:lnTo>
                    <a:pt x="58660" y="483589"/>
                  </a:lnTo>
                  <a:lnTo>
                    <a:pt x="89049" y="519017"/>
                  </a:lnTo>
                  <a:lnTo>
                    <a:pt x="124475" y="549408"/>
                  </a:lnTo>
                  <a:lnTo>
                    <a:pt x="164313" y="574135"/>
                  </a:lnTo>
                  <a:lnTo>
                    <a:pt x="207936" y="592573"/>
                  </a:lnTo>
                  <a:lnTo>
                    <a:pt x="254720" y="604096"/>
                  </a:lnTo>
                  <a:lnTo>
                    <a:pt x="304038" y="608076"/>
                  </a:lnTo>
                  <a:lnTo>
                    <a:pt x="353349" y="604096"/>
                  </a:lnTo>
                  <a:lnTo>
                    <a:pt x="400129" y="592573"/>
                  </a:lnTo>
                  <a:lnTo>
                    <a:pt x="443751" y="574135"/>
                  </a:lnTo>
                  <a:lnTo>
                    <a:pt x="483589" y="549408"/>
                  </a:lnTo>
                  <a:lnTo>
                    <a:pt x="519017" y="519017"/>
                  </a:lnTo>
                  <a:lnTo>
                    <a:pt x="549408" y="483589"/>
                  </a:lnTo>
                  <a:lnTo>
                    <a:pt x="574135" y="443751"/>
                  </a:lnTo>
                  <a:lnTo>
                    <a:pt x="592573" y="400129"/>
                  </a:lnTo>
                  <a:lnTo>
                    <a:pt x="604096" y="353349"/>
                  </a:lnTo>
                  <a:lnTo>
                    <a:pt x="608076" y="304038"/>
                  </a:lnTo>
                  <a:lnTo>
                    <a:pt x="604096" y="254726"/>
                  </a:lnTo>
                  <a:lnTo>
                    <a:pt x="592573" y="207946"/>
                  </a:lnTo>
                  <a:lnTo>
                    <a:pt x="574135" y="164324"/>
                  </a:lnTo>
                  <a:lnTo>
                    <a:pt x="549408" y="124486"/>
                  </a:lnTo>
                  <a:lnTo>
                    <a:pt x="519017" y="89058"/>
                  </a:lnTo>
                  <a:lnTo>
                    <a:pt x="483589" y="58667"/>
                  </a:lnTo>
                  <a:lnTo>
                    <a:pt x="443751" y="33940"/>
                  </a:lnTo>
                  <a:lnTo>
                    <a:pt x="400129" y="15502"/>
                  </a:lnTo>
                  <a:lnTo>
                    <a:pt x="353349" y="3979"/>
                  </a:lnTo>
                  <a:lnTo>
                    <a:pt x="3040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71550" y="1917954"/>
              <a:ext cx="608330" cy="608330"/>
            </a:xfrm>
            <a:custGeom>
              <a:avLst/>
              <a:gdLst/>
              <a:ahLst/>
              <a:cxnLst/>
              <a:rect l="l" t="t" r="r" b="b"/>
              <a:pathLst>
                <a:path w="608330" h="608330">
                  <a:moveTo>
                    <a:pt x="0" y="304038"/>
                  </a:moveTo>
                  <a:lnTo>
                    <a:pt x="3979" y="254726"/>
                  </a:lnTo>
                  <a:lnTo>
                    <a:pt x="15499" y="207946"/>
                  </a:lnTo>
                  <a:lnTo>
                    <a:pt x="33935" y="164324"/>
                  </a:lnTo>
                  <a:lnTo>
                    <a:pt x="58660" y="124486"/>
                  </a:lnTo>
                  <a:lnTo>
                    <a:pt x="89049" y="89058"/>
                  </a:lnTo>
                  <a:lnTo>
                    <a:pt x="124475" y="58667"/>
                  </a:lnTo>
                  <a:lnTo>
                    <a:pt x="164313" y="33940"/>
                  </a:lnTo>
                  <a:lnTo>
                    <a:pt x="207936" y="15502"/>
                  </a:lnTo>
                  <a:lnTo>
                    <a:pt x="254720" y="3979"/>
                  </a:lnTo>
                  <a:lnTo>
                    <a:pt x="304038" y="0"/>
                  </a:lnTo>
                  <a:lnTo>
                    <a:pt x="353349" y="3979"/>
                  </a:lnTo>
                  <a:lnTo>
                    <a:pt x="400129" y="15502"/>
                  </a:lnTo>
                  <a:lnTo>
                    <a:pt x="443751" y="33940"/>
                  </a:lnTo>
                  <a:lnTo>
                    <a:pt x="483589" y="58667"/>
                  </a:lnTo>
                  <a:lnTo>
                    <a:pt x="519017" y="89058"/>
                  </a:lnTo>
                  <a:lnTo>
                    <a:pt x="549408" y="124486"/>
                  </a:lnTo>
                  <a:lnTo>
                    <a:pt x="574135" y="164324"/>
                  </a:lnTo>
                  <a:lnTo>
                    <a:pt x="592573" y="207946"/>
                  </a:lnTo>
                  <a:lnTo>
                    <a:pt x="604096" y="254726"/>
                  </a:lnTo>
                  <a:lnTo>
                    <a:pt x="608076" y="304038"/>
                  </a:lnTo>
                  <a:lnTo>
                    <a:pt x="604096" y="353349"/>
                  </a:lnTo>
                  <a:lnTo>
                    <a:pt x="592573" y="400129"/>
                  </a:lnTo>
                  <a:lnTo>
                    <a:pt x="574135" y="443751"/>
                  </a:lnTo>
                  <a:lnTo>
                    <a:pt x="549408" y="483589"/>
                  </a:lnTo>
                  <a:lnTo>
                    <a:pt x="519017" y="519017"/>
                  </a:lnTo>
                  <a:lnTo>
                    <a:pt x="483589" y="549408"/>
                  </a:lnTo>
                  <a:lnTo>
                    <a:pt x="443751" y="574135"/>
                  </a:lnTo>
                  <a:lnTo>
                    <a:pt x="400129" y="592573"/>
                  </a:lnTo>
                  <a:lnTo>
                    <a:pt x="353349" y="604096"/>
                  </a:lnTo>
                  <a:lnTo>
                    <a:pt x="304038" y="608076"/>
                  </a:lnTo>
                  <a:lnTo>
                    <a:pt x="254720" y="604096"/>
                  </a:lnTo>
                  <a:lnTo>
                    <a:pt x="207936" y="592573"/>
                  </a:lnTo>
                  <a:lnTo>
                    <a:pt x="164313" y="574135"/>
                  </a:lnTo>
                  <a:lnTo>
                    <a:pt x="124475" y="549408"/>
                  </a:lnTo>
                  <a:lnTo>
                    <a:pt x="89049" y="519017"/>
                  </a:lnTo>
                  <a:lnTo>
                    <a:pt x="58660" y="483589"/>
                  </a:lnTo>
                  <a:lnTo>
                    <a:pt x="33935" y="443751"/>
                  </a:lnTo>
                  <a:lnTo>
                    <a:pt x="15499" y="400129"/>
                  </a:lnTo>
                  <a:lnTo>
                    <a:pt x="3979" y="353349"/>
                  </a:lnTo>
                  <a:lnTo>
                    <a:pt x="0" y="304038"/>
                  </a:lnTo>
                  <a:close/>
                </a:path>
              </a:pathLst>
            </a:custGeom>
            <a:ln w="25908">
              <a:solidFill>
                <a:srgbClr val="9BBA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517141" y="2708910"/>
              <a:ext cx="6576059" cy="486409"/>
            </a:xfrm>
            <a:custGeom>
              <a:avLst/>
              <a:gdLst/>
              <a:ahLst/>
              <a:cxnLst/>
              <a:rect l="l" t="t" r="r" b="b"/>
              <a:pathLst>
                <a:path w="6576059" h="486410">
                  <a:moveTo>
                    <a:pt x="6576059" y="0"/>
                  </a:moveTo>
                  <a:lnTo>
                    <a:pt x="0" y="0"/>
                  </a:lnTo>
                  <a:lnTo>
                    <a:pt x="0" y="486156"/>
                  </a:lnTo>
                  <a:lnTo>
                    <a:pt x="6576059" y="486156"/>
                  </a:lnTo>
                  <a:lnTo>
                    <a:pt x="6576059" y="0"/>
                  </a:lnTo>
                  <a:close/>
                </a:path>
              </a:pathLst>
            </a:custGeom>
            <a:solidFill>
              <a:srgbClr val="8063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517141" y="2708910"/>
              <a:ext cx="6576059" cy="486409"/>
            </a:xfrm>
            <a:custGeom>
              <a:avLst/>
              <a:gdLst/>
              <a:ahLst/>
              <a:cxnLst/>
              <a:rect l="l" t="t" r="r" b="b"/>
              <a:pathLst>
                <a:path w="6576059" h="486410">
                  <a:moveTo>
                    <a:pt x="0" y="486156"/>
                  </a:moveTo>
                  <a:lnTo>
                    <a:pt x="6576059" y="486156"/>
                  </a:lnTo>
                  <a:lnTo>
                    <a:pt x="6576059" y="0"/>
                  </a:lnTo>
                  <a:lnTo>
                    <a:pt x="0" y="0"/>
                  </a:lnTo>
                  <a:lnTo>
                    <a:pt x="0" y="486156"/>
                  </a:lnTo>
                  <a:close/>
                </a:path>
              </a:pathLst>
            </a:custGeom>
            <a:ln w="2590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12341" y="2647950"/>
              <a:ext cx="608330" cy="608330"/>
            </a:xfrm>
            <a:custGeom>
              <a:avLst/>
              <a:gdLst/>
              <a:ahLst/>
              <a:cxnLst/>
              <a:rect l="l" t="t" r="r" b="b"/>
              <a:pathLst>
                <a:path w="608330" h="608329">
                  <a:moveTo>
                    <a:pt x="304038" y="0"/>
                  </a:moveTo>
                  <a:lnTo>
                    <a:pt x="254726" y="3979"/>
                  </a:lnTo>
                  <a:lnTo>
                    <a:pt x="207946" y="15502"/>
                  </a:lnTo>
                  <a:lnTo>
                    <a:pt x="164324" y="33940"/>
                  </a:lnTo>
                  <a:lnTo>
                    <a:pt x="124486" y="58667"/>
                  </a:lnTo>
                  <a:lnTo>
                    <a:pt x="89058" y="89058"/>
                  </a:lnTo>
                  <a:lnTo>
                    <a:pt x="58667" y="124486"/>
                  </a:lnTo>
                  <a:lnTo>
                    <a:pt x="33940" y="164324"/>
                  </a:lnTo>
                  <a:lnTo>
                    <a:pt x="15502" y="207946"/>
                  </a:lnTo>
                  <a:lnTo>
                    <a:pt x="3979" y="254726"/>
                  </a:lnTo>
                  <a:lnTo>
                    <a:pt x="0" y="304038"/>
                  </a:lnTo>
                  <a:lnTo>
                    <a:pt x="3979" y="353349"/>
                  </a:lnTo>
                  <a:lnTo>
                    <a:pt x="15502" y="400129"/>
                  </a:lnTo>
                  <a:lnTo>
                    <a:pt x="33940" y="443751"/>
                  </a:lnTo>
                  <a:lnTo>
                    <a:pt x="58667" y="483589"/>
                  </a:lnTo>
                  <a:lnTo>
                    <a:pt x="89058" y="519017"/>
                  </a:lnTo>
                  <a:lnTo>
                    <a:pt x="124486" y="549408"/>
                  </a:lnTo>
                  <a:lnTo>
                    <a:pt x="164324" y="574135"/>
                  </a:lnTo>
                  <a:lnTo>
                    <a:pt x="207946" y="592573"/>
                  </a:lnTo>
                  <a:lnTo>
                    <a:pt x="254726" y="604096"/>
                  </a:lnTo>
                  <a:lnTo>
                    <a:pt x="304038" y="608076"/>
                  </a:lnTo>
                  <a:lnTo>
                    <a:pt x="353349" y="604096"/>
                  </a:lnTo>
                  <a:lnTo>
                    <a:pt x="400129" y="592573"/>
                  </a:lnTo>
                  <a:lnTo>
                    <a:pt x="443751" y="574135"/>
                  </a:lnTo>
                  <a:lnTo>
                    <a:pt x="483589" y="549408"/>
                  </a:lnTo>
                  <a:lnTo>
                    <a:pt x="519017" y="519017"/>
                  </a:lnTo>
                  <a:lnTo>
                    <a:pt x="549408" y="483589"/>
                  </a:lnTo>
                  <a:lnTo>
                    <a:pt x="574135" y="443751"/>
                  </a:lnTo>
                  <a:lnTo>
                    <a:pt x="592573" y="400129"/>
                  </a:lnTo>
                  <a:lnTo>
                    <a:pt x="604096" y="353349"/>
                  </a:lnTo>
                  <a:lnTo>
                    <a:pt x="608076" y="304038"/>
                  </a:lnTo>
                  <a:lnTo>
                    <a:pt x="604096" y="254726"/>
                  </a:lnTo>
                  <a:lnTo>
                    <a:pt x="592573" y="207946"/>
                  </a:lnTo>
                  <a:lnTo>
                    <a:pt x="574135" y="164324"/>
                  </a:lnTo>
                  <a:lnTo>
                    <a:pt x="549408" y="124486"/>
                  </a:lnTo>
                  <a:lnTo>
                    <a:pt x="519017" y="89058"/>
                  </a:lnTo>
                  <a:lnTo>
                    <a:pt x="483589" y="58667"/>
                  </a:lnTo>
                  <a:lnTo>
                    <a:pt x="443751" y="33940"/>
                  </a:lnTo>
                  <a:lnTo>
                    <a:pt x="400129" y="15502"/>
                  </a:lnTo>
                  <a:lnTo>
                    <a:pt x="353349" y="3979"/>
                  </a:lnTo>
                  <a:lnTo>
                    <a:pt x="3040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12341" y="2647950"/>
              <a:ext cx="608330" cy="608330"/>
            </a:xfrm>
            <a:custGeom>
              <a:avLst/>
              <a:gdLst/>
              <a:ahLst/>
              <a:cxnLst/>
              <a:rect l="l" t="t" r="r" b="b"/>
              <a:pathLst>
                <a:path w="608330" h="608329">
                  <a:moveTo>
                    <a:pt x="0" y="304038"/>
                  </a:moveTo>
                  <a:lnTo>
                    <a:pt x="3979" y="254726"/>
                  </a:lnTo>
                  <a:lnTo>
                    <a:pt x="15502" y="207946"/>
                  </a:lnTo>
                  <a:lnTo>
                    <a:pt x="33940" y="164324"/>
                  </a:lnTo>
                  <a:lnTo>
                    <a:pt x="58667" y="124486"/>
                  </a:lnTo>
                  <a:lnTo>
                    <a:pt x="89058" y="89058"/>
                  </a:lnTo>
                  <a:lnTo>
                    <a:pt x="124486" y="58667"/>
                  </a:lnTo>
                  <a:lnTo>
                    <a:pt x="164324" y="33940"/>
                  </a:lnTo>
                  <a:lnTo>
                    <a:pt x="207946" y="15502"/>
                  </a:lnTo>
                  <a:lnTo>
                    <a:pt x="254726" y="3979"/>
                  </a:lnTo>
                  <a:lnTo>
                    <a:pt x="304038" y="0"/>
                  </a:lnTo>
                  <a:lnTo>
                    <a:pt x="353349" y="3979"/>
                  </a:lnTo>
                  <a:lnTo>
                    <a:pt x="400129" y="15502"/>
                  </a:lnTo>
                  <a:lnTo>
                    <a:pt x="443751" y="33940"/>
                  </a:lnTo>
                  <a:lnTo>
                    <a:pt x="483589" y="58667"/>
                  </a:lnTo>
                  <a:lnTo>
                    <a:pt x="519017" y="89058"/>
                  </a:lnTo>
                  <a:lnTo>
                    <a:pt x="549408" y="124486"/>
                  </a:lnTo>
                  <a:lnTo>
                    <a:pt x="574135" y="164324"/>
                  </a:lnTo>
                  <a:lnTo>
                    <a:pt x="592573" y="207946"/>
                  </a:lnTo>
                  <a:lnTo>
                    <a:pt x="604096" y="254726"/>
                  </a:lnTo>
                  <a:lnTo>
                    <a:pt x="608076" y="304038"/>
                  </a:lnTo>
                  <a:lnTo>
                    <a:pt x="604096" y="353349"/>
                  </a:lnTo>
                  <a:lnTo>
                    <a:pt x="592573" y="400129"/>
                  </a:lnTo>
                  <a:lnTo>
                    <a:pt x="574135" y="443751"/>
                  </a:lnTo>
                  <a:lnTo>
                    <a:pt x="549408" y="483589"/>
                  </a:lnTo>
                  <a:lnTo>
                    <a:pt x="519017" y="519017"/>
                  </a:lnTo>
                  <a:lnTo>
                    <a:pt x="483589" y="549408"/>
                  </a:lnTo>
                  <a:lnTo>
                    <a:pt x="443751" y="574135"/>
                  </a:lnTo>
                  <a:lnTo>
                    <a:pt x="400129" y="592573"/>
                  </a:lnTo>
                  <a:lnTo>
                    <a:pt x="353349" y="604096"/>
                  </a:lnTo>
                  <a:lnTo>
                    <a:pt x="304038" y="608076"/>
                  </a:lnTo>
                  <a:lnTo>
                    <a:pt x="254726" y="604096"/>
                  </a:lnTo>
                  <a:lnTo>
                    <a:pt x="207946" y="592573"/>
                  </a:lnTo>
                  <a:lnTo>
                    <a:pt x="164324" y="574135"/>
                  </a:lnTo>
                  <a:lnTo>
                    <a:pt x="124486" y="549408"/>
                  </a:lnTo>
                  <a:lnTo>
                    <a:pt x="89058" y="519017"/>
                  </a:lnTo>
                  <a:lnTo>
                    <a:pt x="58667" y="483589"/>
                  </a:lnTo>
                  <a:lnTo>
                    <a:pt x="33940" y="443751"/>
                  </a:lnTo>
                  <a:lnTo>
                    <a:pt x="15502" y="400129"/>
                  </a:lnTo>
                  <a:lnTo>
                    <a:pt x="3979" y="353349"/>
                  </a:lnTo>
                  <a:lnTo>
                    <a:pt x="0" y="304038"/>
                  </a:lnTo>
                  <a:close/>
                </a:path>
              </a:pathLst>
            </a:custGeom>
            <a:ln w="25907">
              <a:solidFill>
                <a:srgbClr val="8063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593341" y="3438906"/>
              <a:ext cx="6499860" cy="486409"/>
            </a:xfrm>
            <a:custGeom>
              <a:avLst/>
              <a:gdLst/>
              <a:ahLst/>
              <a:cxnLst/>
              <a:rect l="l" t="t" r="r" b="b"/>
              <a:pathLst>
                <a:path w="6499859" h="486410">
                  <a:moveTo>
                    <a:pt x="6499860" y="0"/>
                  </a:moveTo>
                  <a:lnTo>
                    <a:pt x="0" y="0"/>
                  </a:lnTo>
                  <a:lnTo>
                    <a:pt x="0" y="486156"/>
                  </a:lnTo>
                  <a:lnTo>
                    <a:pt x="6499860" y="486156"/>
                  </a:lnTo>
                  <a:lnTo>
                    <a:pt x="6499860" y="0"/>
                  </a:lnTo>
                  <a:close/>
                </a:path>
              </a:pathLst>
            </a:custGeom>
            <a:solidFill>
              <a:srgbClr val="4AAC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593341" y="3438906"/>
              <a:ext cx="6499860" cy="486409"/>
            </a:xfrm>
            <a:custGeom>
              <a:avLst/>
              <a:gdLst/>
              <a:ahLst/>
              <a:cxnLst/>
              <a:rect l="l" t="t" r="r" b="b"/>
              <a:pathLst>
                <a:path w="6499859" h="486410">
                  <a:moveTo>
                    <a:pt x="0" y="486156"/>
                  </a:moveTo>
                  <a:lnTo>
                    <a:pt x="6499860" y="486156"/>
                  </a:lnTo>
                  <a:lnTo>
                    <a:pt x="6499860" y="0"/>
                  </a:lnTo>
                  <a:lnTo>
                    <a:pt x="0" y="0"/>
                  </a:lnTo>
                  <a:lnTo>
                    <a:pt x="0" y="486156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290065" y="3377946"/>
              <a:ext cx="608330" cy="608330"/>
            </a:xfrm>
            <a:custGeom>
              <a:avLst/>
              <a:gdLst/>
              <a:ahLst/>
              <a:cxnLst/>
              <a:rect l="l" t="t" r="r" b="b"/>
              <a:pathLst>
                <a:path w="608330" h="608329">
                  <a:moveTo>
                    <a:pt x="304038" y="0"/>
                  </a:moveTo>
                  <a:lnTo>
                    <a:pt x="254726" y="3979"/>
                  </a:lnTo>
                  <a:lnTo>
                    <a:pt x="207946" y="15502"/>
                  </a:lnTo>
                  <a:lnTo>
                    <a:pt x="164324" y="33940"/>
                  </a:lnTo>
                  <a:lnTo>
                    <a:pt x="124486" y="58667"/>
                  </a:lnTo>
                  <a:lnTo>
                    <a:pt x="89058" y="89058"/>
                  </a:lnTo>
                  <a:lnTo>
                    <a:pt x="58667" y="124486"/>
                  </a:lnTo>
                  <a:lnTo>
                    <a:pt x="33940" y="164324"/>
                  </a:lnTo>
                  <a:lnTo>
                    <a:pt x="15502" y="207946"/>
                  </a:lnTo>
                  <a:lnTo>
                    <a:pt x="3979" y="254726"/>
                  </a:lnTo>
                  <a:lnTo>
                    <a:pt x="0" y="304037"/>
                  </a:lnTo>
                  <a:lnTo>
                    <a:pt x="3979" y="353349"/>
                  </a:lnTo>
                  <a:lnTo>
                    <a:pt x="15502" y="400129"/>
                  </a:lnTo>
                  <a:lnTo>
                    <a:pt x="33940" y="443751"/>
                  </a:lnTo>
                  <a:lnTo>
                    <a:pt x="58667" y="483589"/>
                  </a:lnTo>
                  <a:lnTo>
                    <a:pt x="89058" y="519017"/>
                  </a:lnTo>
                  <a:lnTo>
                    <a:pt x="124486" y="549408"/>
                  </a:lnTo>
                  <a:lnTo>
                    <a:pt x="164324" y="574135"/>
                  </a:lnTo>
                  <a:lnTo>
                    <a:pt x="207946" y="592573"/>
                  </a:lnTo>
                  <a:lnTo>
                    <a:pt x="254726" y="604096"/>
                  </a:lnTo>
                  <a:lnTo>
                    <a:pt x="304038" y="608076"/>
                  </a:lnTo>
                  <a:lnTo>
                    <a:pt x="353349" y="604096"/>
                  </a:lnTo>
                  <a:lnTo>
                    <a:pt x="400129" y="592573"/>
                  </a:lnTo>
                  <a:lnTo>
                    <a:pt x="443751" y="574135"/>
                  </a:lnTo>
                  <a:lnTo>
                    <a:pt x="483589" y="549408"/>
                  </a:lnTo>
                  <a:lnTo>
                    <a:pt x="519017" y="519017"/>
                  </a:lnTo>
                  <a:lnTo>
                    <a:pt x="549408" y="483589"/>
                  </a:lnTo>
                  <a:lnTo>
                    <a:pt x="574135" y="443751"/>
                  </a:lnTo>
                  <a:lnTo>
                    <a:pt x="592573" y="400129"/>
                  </a:lnTo>
                  <a:lnTo>
                    <a:pt x="604096" y="353349"/>
                  </a:lnTo>
                  <a:lnTo>
                    <a:pt x="608076" y="304037"/>
                  </a:lnTo>
                  <a:lnTo>
                    <a:pt x="604096" y="254726"/>
                  </a:lnTo>
                  <a:lnTo>
                    <a:pt x="592573" y="207946"/>
                  </a:lnTo>
                  <a:lnTo>
                    <a:pt x="574135" y="164324"/>
                  </a:lnTo>
                  <a:lnTo>
                    <a:pt x="549408" y="124486"/>
                  </a:lnTo>
                  <a:lnTo>
                    <a:pt x="519017" y="89058"/>
                  </a:lnTo>
                  <a:lnTo>
                    <a:pt x="483589" y="58667"/>
                  </a:lnTo>
                  <a:lnTo>
                    <a:pt x="443751" y="33940"/>
                  </a:lnTo>
                  <a:lnTo>
                    <a:pt x="400129" y="15502"/>
                  </a:lnTo>
                  <a:lnTo>
                    <a:pt x="353349" y="3979"/>
                  </a:lnTo>
                  <a:lnTo>
                    <a:pt x="3040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290065" y="3377946"/>
              <a:ext cx="608330" cy="608330"/>
            </a:xfrm>
            <a:custGeom>
              <a:avLst/>
              <a:gdLst/>
              <a:ahLst/>
              <a:cxnLst/>
              <a:rect l="l" t="t" r="r" b="b"/>
              <a:pathLst>
                <a:path w="608330" h="608329">
                  <a:moveTo>
                    <a:pt x="0" y="304037"/>
                  </a:moveTo>
                  <a:lnTo>
                    <a:pt x="3979" y="254726"/>
                  </a:lnTo>
                  <a:lnTo>
                    <a:pt x="15502" y="207946"/>
                  </a:lnTo>
                  <a:lnTo>
                    <a:pt x="33940" y="164324"/>
                  </a:lnTo>
                  <a:lnTo>
                    <a:pt x="58667" y="124486"/>
                  </a:lnTo>
                  <a:lnTo>
                    <a:pt x="89058" y="89058"/>
                  </a:lnTo>
                  <a:lnTo>
                    <a:pt x="124486" y="58667"/>
                  </a:lnTo>
                  <a:lnTo>
                    <a:pt x="164324" y="33940"/>
                  </a:lnTo>
                  <a:lnTo>
                    <a:pt x="207946" y="15502"/>
                  </a:lnTo>
                  <a:lnTo>
                    <a:pt x="254726" y="3979"/>
                  </a:lnTo>
                  <a:lnTo>
                    <a:pt x="304038" y="0"/>
                  </a:lnTo>
                  <a:lnTo>
                    <a:pt x="353349" y="3979"/>
                  </a:lnTo>
                  <a:lnTo>
                    <a:pt x="400129" y="15502"/>
                  </a:lnTo>
                  <a:lnTo>
                    <a:pt x="443751" y="33940"/>
                  </a:lnTo>
                  <a:lnTo>
                    <a:pt x="483589" y="58667"/>
                  </a:lnTo>
                  <a:lnTo>
                    <a:pt x="519017" y="89058"/>
                  </a:lnTo>
                  <a:lnTo>
                    <a:pt x="549408" y="124486"/>
                  </a:lnTo>
                  <a:lnTo>
                    <a:pt x="574135" y="164324"/>
                  </a:lnTo>
                  <a:lnTo>
                    <a:pt x="592573" y="207946"/>
                  </a:lnTo>
                  <a:lnTo>
                    <a:pt x="604096" y="254726"/>
                  </a:lnTo>
                  <a:lnTo>
                    <a:pt x="608076" y="304037"/>
                  </a:lnTo>
                  <a:lnTo>
                    <a:pt x="604096" y="353349"/>
                  </a:lnTo>
                  <a:lnTo>
                    <a:pt x="592573" y="400129"/>
                  </a:lnTo>
                  <a:lnTo>
                    <a:pt x="574135" y="443751"/>
                  </a:lnTo>
                  <a:lnTo>
                    <a:pt x="549408" y="483589"/>
                  </a:lnTo>
                  <a:lnTo>
                    <a:pt x="519017" y="519017"/>
                  </a:lnTo>
                  <a:lnTo>
                    <a:pt x="483589" y="549408"/>
                  </a:lnTo>
                  <a:lnTo>
                    <a:pt x="443751" y="574135"/>
                  </a:lnTo>
                  <a:lnTo>
                    <a:pt x="400129" y="592573"/>
                  </a:lnTo>
                  <a:lnTo>
                    <a:pt x="353349" y="604096"/>
                  </a:lnTo>
                  <a:lnTo>
                    <a:pt x="304038" y="608076"/>
                  </a:lnTo>
                  <a:lnTo>
                    <a:pt x="254726" y="604096"/>
                  </a:lnTo>
                  <a:lnTo>
                    <a:pt x="207946" y="592573"/>
                  </a:lnTo>
                  <a:lnTo>
                    <a:pt x="164324" y="574135"/>
                  </a:lnTo>
                  <a:lnTo>
                    <a:pt x="124486" y="549408"/>
                  </a:lnTo>
                  <a:lnTo>
                    <a:pt x="89058" y="519017"/>
                  </a:lnTo>
                  <a:lnTo>
                    <a:pt x="58667" y="483589"/>
                  </a:lnTo>
                  <a:lnTo>
                    <a:pt x="33940" y="443751"/>
                  </a:lnTo>
                  <a:lnTo>
                    <a:pt x="15502" y="400129"/>
                  </a:lnTo>
                  <a:lnTo>
                    <a:pt x="3979" y="353349"/>
                  </a:lnTo>
                  <a:lnTo>
                    <a:pt x="0" y="304037"/>
                  </a:lnTo>
                  <a:close/>
                </a:path>
              </a:pathLst>
            </a:custGeom>
            <a:ln w="25907">
              <a:solidFill>
                <a:srgbClr val="4AAC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517141" y="4168902"/>
              <a:ext cx="6576059" cy="486409"/>
            </a:xfrm>
            <a:custGeom>
              <a:avLst/>
              <a:gdLst/>
              <a:ahLst/>
              <a:cxnLst/>
              <a:rect l="l" t="t" r="r" b="b"/>
              <a:pathLst>
                <a:path w="6576059" h="486410">
                  <a:moveTo>
                    <a:pt x="6576059" y="0"/>
                  </a:moveTo>
                  <a:lnTo>
                    <a:pt x="0" y="0"/>
                  </a:lnTo>
                  <a:lnTo>
                    <a:pt x="0" y="486156"/>
                  </a:lnTo>
                  <a:lnTo>
                    <a:pt x="6576059" y="486156"/>
                  </a:lnTo>
                  <a:lnTo>
                    <a:pt x="6576059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517141" y="4168902"/>
              <a:ext cx="6576059" cy="486409"/>
            </a:xfrm>
            <a:custGeom>
              <a:avLst/>
              <a:gdLst/>
              <a:ahLst/>
              <a:cxnLst/>
              <a:rect l="l" t="t" r="r" b="b"/>
              <a:pathLst>
                <a:path w="6576059" h="486410">
                  <a:moveTo>
                    <a:pt x="0" y="486156"/>
                  </a:moveTo>
                  <a:lnTo>
                    <a:pt x="6576059" y="486156"/>
                  </a:lnTo>
                  <a:lnTo>
                    <a:pt x="6576059" y="0"/>
                  </a:lnTo>
                  <a:lnTo>
                    <a:pt x="0" y="0"/>
                  </a:lnTo>
                  <a:lnTo>
                    <a:pt x="0" y="486156"/>
                  </a:lnTo>
                  <a:close/>
                </a:path>
              </a:pathLst>
            </a:custGeom>
            <a:ln w="2590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212341" y="4107941"/>
              <a:ext cx="608330" cy="608330"/>
            </a:xfrm>
            <a:custGeom>
              <a:avLst/>
              <a:gdLst/>
              <a:ahLst/>
              <a:cxnLst/>
              <a:rect l="l" t="t" r="r" b="b"/>
              <a:pathLst>
                <a:path w="608330" h="608329">
                  <a:moveTo>
                    <a:pt x="304038" y="0"/>
                  </a:moveTo>
                  <a:lnTo>
                    <a:pt x="254726" y="3979"/>
                  </a:lnTo>
                  <a:lnTo>
                    <a:pt x="207946" y="15502"/>
                  </a:lnTo>
                  <a:lnTo>
                    <a:pt x="164324" y="33940"/>
                  </a:lnTo>
                  <a:lnTo>
                    <a:pt x="124486" y="58667"/>
                  </a:lnTo>
                  <a:lnTo>
                    <a:pt x="89058" y="89058"/>
                  </a:lnTo>
                  <a:lnTo>
                    <a:pt x="58667" y="124486"/>
                  </a:lnTo>
                  <a:lnTo>
                    <a:pt x="33940" y="164324"/>
                  </a:lnTo>
                  <a:lnTo>
                    <a:pt x="15502" y="207946"/>
                  </a:lnTo>
                  <a:lnTo>
                    <a:pt x="3979" y="254726"/>
                  </a:lnTo>
                  <a:lnTo>
                    <a:pt x="0" y="304037"/>
                  </a:lnTo>
                  <a:lnTo>
                    <a:pt x="3979" y="353349"/>
                  </a:lnTo>
                  <a:lnTo>
                    <a:pt x="15502" y="400129"/>
                  </a:lnTo>
                  <a:lnTo>
                    <a:pt x="33940" y="443751"/>
                  </a:lnTo>
                  <a:lnTo>
                    <a:pt x="58667" y="483589"/>
                  </a:lnTo>
                  <a:lnTo>
                    <a:pt x="89058" y="519017"/>
                  </a:lnTo>
                  <a:lnTo>
                    <a:pt x="124486" y="549408"/>
                  </a:lnTo>
                  <a:lnTo>
                    <a:pt x="164324" y="574135"/>
                  </a:lnTo>
                  <a:lnTo>
                    <a:pt x="207946" y="592573"/>
                  </a:lnTo>
                  <a:lnTo>
                    <a:pt x="254726" y="604096"/>
                  </a:lnTo>
                  <a:lnTo>
                    <a:pt x="304038" y="608075"/>
                  </a:lnTo>
                  <a:lnTo>
                    <a:pt x="353349" y="604096"/>
                  </a:lnTo>
                  <a:lnTo>
                    <a:pt x="400129" y="592573"/>
                  </a:lnTo>
                  <a:lnTo>
                    <a:pt x="443751" y="574135"/>
                  </a:lnTo>
                  <a:lnTo>
                    <a:pt x="483589" y="549408"/>
                  </a:lnTo>
                  <a:lnTo>
                    <a:pt x="519017" y="519017"/>
                  </a:lnTo>
                  <a:lnTo>
                    <a:pt x="549408" y="483589"/>
                  </a:lnTo>
                  <a:lnTo>
                    <a:pt x="574135" y="443751"/>
                  </a:lnTo>
                  <a:lnTo>
                    <a:pt x="592573" y="400129"/>
                  </a:lnTo>
                  <a:lnTo>
                    <a:pt x="604096" y="353349"/>
                  </a:lnTo>
                  <a:lnTo>
                    <a:pt x="608076" y="304037"/>
                  </a:lnTo>
                  <a:lnTo>
                    <a:pt x="604096" y="254726"/>
                  </a:lnTo>
                  <a:lnTo>
                    <a:pt x="592573" y="207946"/>
                  </a:lnTo>
                  <a:lnTo>
                    <a:pt x="574135" y="164324"/>
                  </a:lnTo>
                  <a:lnTo>
                    <a:pt x="549408" y="124486"/>
                  </a:lnTo>
                  <a:lnTo>
                    <a:pt x="519017" y="89058"/>
                  </a:lnTo>
                  <a:lnTo>
                    <a:pt x="483589" y="58667"/>
                  </a:lnTo>
                  <a:lnTo>
                    <a:pt x="443751" y="33940"/>
                  </a:lnTo>
                  <a:lnTo>
                    <a:pt x="400129" y="15502"/>
                  </a:lnTo>
                  <a:lnTo>
                    <a:pt x="353349" y="3979"/>
                  </a:lnTo>
                  <a:lnTo>
                    <a:pt x="3040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212341" y="4107941"/>
              <a:ext cx="608330" cy="608330"/>
            </a:xfrm>
            <a:custGeom>
              <a:avLst/>
              <a:gdLst/>
              <a:ahLst/>
              <a:cxnLst/>
              <a:rect l="l" t="t" r="r" b="b"/>
              <a:pathLst>
                <a:path w="608330" h="608329">
                  <a:moveTo>
                    <a:pt x="0" y="304037"/>
                  </a:moveTo>
                  <a:lnTo>
                    <a:pt x="3979" y="254726"/>
                  </a:lnTo>
                  <a:lnTo>
                    <a:pt x="15502" y="207946"/>
                  </a:lnTo>
                  <a:lnTo>
                    <a:pt x="33940" y="164324"/>
                  </a:lnTo>
                  <a:lnTo>
                    <a:pt x="58667" y="124486"/>
                  </a:lnTo>
                  <a:lnTo>
                    <a:pt x="89058" y="89058"/>
                  </a:lnTo>
                  <a:lnTo>
                    <a:pt x="124486" y="58667"/>
                  </a:lnTo>
                  <a:lnTo>
                    <a:pt x="164324" y="33940"/>
                  </a:lnTo>
                  <a:lnTo>
                    <a:pt x="207946" y="15502"/>
                  </a:lnTo>
                  <a:lnTo>
                    <a:pt x="254726" y="3979"/>
                  </a:lnTo>
                  <a:lnTo>
                    <a:pt x="304038" y="0"/>
                  </a:lnTo>
                  <a:lnTo>
                    <a:pt x="353349" y="3979"/>
                  </a:lnTo>
                  <a:lnTo>
                    <a:pt x="400129" y="15502"/>
                  </a:lnTo>
                  <a:lnTo>
                    <a:pt x="443751" y="33940"/>
                  </a:lnTo>
                  <a:lnTo>
                    <a:pt x="483589" y="58667"/>
                  </a:lnTo>
                  <a:lnTo>
                    <a:pt x="519017" y="89058"/>
                  </a:lnTo>
                  <a:lnTo>
                    <a:pt x="549408" y="124486"/>
                  </a:lnTo>
                  <a:lnTo>
                    <a:pt x="574135" y="164324"/>
                  </a:lnTo>
                  <a:lnTo>
                    <a:pt x="592573" y="207946"/>
                  </a:lnTo>
                  <a:lnTo>
                    <a:pt x="604096" y="254726"/>
                  </a:lnTo>
                  <a:lnTo>
                    <a:pt x="608076" y="304037"/>
                  </a:lnTo>
                  <a:lnTo>
                    <a:pt x="604096" y="353349"/>
                  </a:lnTo>
                  <a:lnTo>
                    <a:pt x="592573" y="400129"/>
                  </a:lnTo>
                  <a:lnTo>
                    <a:pt x="574135" y="443751"/>
                  </a:lnTo>
                  <a:lnTo>
                    <a:pt x="549408" y="483589"/>
                  </a:lnTo>
                  <a:lnTo>
                    <a:pt x="519017" y="519017"/>
                  </a:lnTo>
                  <a:lnTo>
                    <a:pt x="483589" y="549408"/>
                  </a:lnTo>
                  <a:lnTo>
                    <a:pt x="443751" y="574135"/>
                  </a:lnTo>
                  <a:lnTo>
                    <a:pt x="400129" y="592573"/>
                  </a:lnTo>
                  <a:lnTo>
                    <a:pt x="353349" y="604096"/>
                  </a:lnTo>
                  <a:lnTo>
                    <a:pt x="304038" y="608075"/>
                  </a:lnTo>
                  <a:lnTo>
                    <a:pt x="254726" y="604096"/>
                  </a:lnTo>
                  <a:lnTo>
                    <a:pt x="207946" y="592573"/>
                  </a:lnTo>
                  <a:lnTo>
                    <a:pt x="164324" y="574135"/>
                  </a:lnTo>
                  <a:lnTo>
                    <a:pt x="124486" y="549408"/>
                  </a:lnTo>
                  <a:lnTo>
                    <a:pt x="89058" y="519017"/>
                  </a:lnTo>
                  <a:lnTo>
                    <a:pt x="58667" y="483589"/>
                  </a:lnTo>
                  <a:lnTo>
                    <a:pt x="33940" y="443751"/>
                  </a:lnTo>
                  <a:lnTo>
                    <a:pt x="15502" y="400129"/>
                  </a:lnTo>
                  <a:lnTo>
                    <a:pt x="3979" y="353349"/>
                  </a:lnTo>
                  <a:lnTo>
                    <a:pt x="0" y="304037"/>
                  </a:lnTo>
                  <a:close/>
                </a:path>
              </a:pathLst>
            </a:custGeom>
            <a:ln w="25907">
              <a:solidFill>
                <a:srgbClr val="F795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276350" y="4897374"/>
              <a:ext cx="6817359" cy="486409"/>
            </a:xfrm>
            <a:custGeom>
              <a:avLst/>
              <a:gdLst/>
              <a:ahLst/>
              <a:cxnLst/>
              <a:rect l="l" t="t" r="r" b="b"/>
              <a:pathLst>
                <a:path w="6817359" h="486410">
                  <a:moveTo>
                    <a:pt x="6816852" y="0"/>
                  </a:moveTo>
                  <a:lnTo>
                    <a:pt x="0" y="0"/>
                  </a:lnTo>
                  <a:lnTo>
                    <a:pt x="0" y="486156"/>
                  </a:lnTo>
                  <a:lnTo>
                    <a:pt x="6816852" y="486156"/>
                  </a:lnTo>
                  <a:lnTo>
                    <a:pt x="6816852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276350" y="4897374"/>
              <a:ext cx="6817359" cy="486409"/>
            </a:xfrm>
            <a:custGeom>
              <a:avLst/>
              <a:gdLst/>
              <a:ahLst/>
              <a:cxnLst/>
              <a:rect l="l" t="t" r="r" b="b"/>
              <a:pathLst>
                <a:path w="6817359" h="486410">
                  <a:moveTo>
                    <a:pt x="0" y="486156"/>
                  </a:moveTo>
                  <a:lnTo>
                    <a:pt x="6816852" y="486156"/>
                  </a:lnTo>
                  <a:lnTo>
                    <a:pt x="6816852" y="0"/>
                  </a:lnTo>
                  <a:lnTo>
                    <a:pt x="0" y="0"/>
                  </a:lnTo>
                  <a:lnTo>
                    <a:pt x="0" y="486156"/>
                  </a:lnTo>
                  <a:close/>
                </a:path>
              </a:pathLst>
            </a:custGeom>
            <a:ln w="2590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971550" y="4836414"/>
              <a:ext cx="608330" cy="608330"/>
            </a:xfrm>
            <a:custGeom>
              <a:avLst/>
              <a:gdLst/>
              <a:ahLst/>
              <a:cxnLst/>
              <a:rect l="l" t="t" r="r" b="b"/>
              <a:pathLst>
                <a:path w="608330" h="608329">
                  <a:moveTo>
                    <a:pt x="304038" y="0"/>
                  </a:moveTo>
                  <a:lnTo>
                    <a:pt x="254720" y="3979"/>
                  </a:lnTo>
                  <a:lnTo>
                    <a:pt x="207936" y="15502"/>
                  </a:lnTo>
                  <a:lnTo>
                    <a:pt x="164313" y="33940"/>
                  </a:lnTo>
                  <a:lnTo>
                    <a:pt x="124475" y="58667"/>
                  </a:lnTo>
                  <a:lnTo>
                    <a:pt x="89049" y="89058"/>
                  </a:lnTo>
                  <a:lnTo>
                    <a:pt x="58660" y="124486"/>
                  </a:lnTo>
                  <a:lnTo>
                    <a:pt x="33935" y="164324"/>
                  </a:lnTo>
                  <a:lnTo>
                    <a:pt x="15499" y="207946"/>
                  </a:lnTo>
                  <a:lnTo>
                    <a:pt x="3979" y="254726"/>
                  </a:lnTo>
                  <a:lnTo>
                    <a:pt x="0" y="304038"/>
                  </a:lnTo>
                  <a:lnTo>
                    <a:pt x="3979" y="353349"/>
                  </a:lnTo>
                  <a:lnTo>
                    <a:pt x="15499" y="400129"/>
                  </a:lnTo>
                  <a:lnTo>
                    <a:pt x="33935" y="443751"/>
                  </a:lnTo>
                  <a:lnTo>
                    <a:pt x="58660" y="483589"/>
                  </a:lnTo>
                  <a:lnTo>
                    <a:pt x="89049" y="519017"/>
                  </a:lnTo>
                  <a:lnTo>
                    <a:pt x="124475" y="549408"/>
                  </a:lnTo>
                  <a:lnTo>
                    <a:pt x="164313" y="574135"/>
                  </a:lnTo>
                  <a:lnTo>
                    <a:pt x="207936" y="592573"/>
                  </a:lnTo>
                  <a:lnTo>
                    <a:pt x="254720" y="604096"/>
                  </a:lnTo>
                  <a:lnTo>
                    <a:pt x="304038" y="608076"/>
                  </a:lnTo>
                  <a:lnTo>
                    <a:pt x="353349" y="604096"/>
                  </a:lnTo>
                  <a:lnTo>
                    <a:pt x="400129" y="592573"/>
                  </a:lnTo>
                  <a:lnTo>
                    <a:pt x="443751" y="574135"/>
                  </a:lnTo>
                  <a:lnTo>
                    <a:pt x="483589" y="549408"/>
                  </a:lnTo>
                  <a:lnTo>
                    <a:pt x="519017" y="519017"/>
                  </a:lnTo>
                  <a:lnTo>
                    <a:pt x="549408" y="483589"/>
                  </a:lnTo>
                  <a:lnTo>
                    <a:pt x="574135" y="443751"/>
                  </a:lnTo>
                  <a:lnTo>
                    <a:pt x="592573" y="400129"/>
                  </a:lnTo>
                  <a:lnTo>
                    <a:pt x="604096" y="353349"/>
                  </a:lnTo>
                  <a:lnTo>
                    <a:pt x="608076" y="304038"/>
                  </a:lnTo>
                  <a:lnTo>
                    <a:pt x="604096" y="254726"/>
                  </a:lnTo>
                  <a:lnTo>
                    <a:pt x="592573" y="207946"/>
                  </a:lnTo>
                  <a:lnTo>
                    <a:pt x="574135" y="164324"/>
                  </a:lnTo>
                  <a:lnTo>
                    <a:pt x="549408" y="124486"/>
                  </a:lnTo>
                  <a:lnTo>
                    <a:pt x="519017" y="89058"/>
                  </a:lnTo>
                  <a:lnTo>
                    <a:pt x="483589" y="58667"/>
                  </a:lnTo>
                  <a:lnTo>
                    <a:pt x="443751" y="33940"/>
                  </a:lnTo>
                  <a:lnTo>
                    <a:pt x="400129" y="15502"/>
                  </a:lnTo>
                  <a:lnTo>
                    <a:pt x="353349" y="3979"/>
                  </a:lnTo>
                  <a:lnTo>
                    <a:pt x="3040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971550" y="4836414"/>
              <a:ext cx="608330" cy="608330"/>
            </a:xfrm>
            <a:custGeom>
              <a:avLst/>
              <a:gdLst/>
              <a:ahLst/>
              <a:cxnLst/>
              <a:rect l="l" t="t" r="r" b="b"/>
              <a:pathLst>
                <a:path w="608330" h="608329">
                  <a:moveTo>
                    <a:pt x="0" y="304038"/>
                  </a:moveTo>
                  <a:lnTo>
                    <a:pt x="3979" y="254726"/>
                  </a:lnTo>
                  <a:lnTo>
                    <a:pt x="15499" y="207946"/>
                  </a:lnTo>
                  <a:lnTo>
                    <a:pt x="33935" y="164324"/>
                  </a:lnTo>
                  <a:lnTo>
                    <a:pt x="58660" y="124486"/>
                  </a:lnTo>
                  <a:lnTo>
                    <a:pt x="89049" y="89058"/>
                  </a:lnTo>
                  <a:lnTo>
                    <a:pt x="124475" y="58667"/>
                  </a:lnTo>
                  <a:lnTo>
                    <a:pt x="164313" y="33940"/>
                  </a:lnTo>
                  <a:lnTo>
                    <a:pt x="207936" y="15502"/>
                  </a:lnTo>
                  <a:lnTo>
                    <a:pt x="254720" y="3979"/>
                  </a:lnTo>
                  <a:lnTo>
                    <a:pt x="304038" y="0"/>
                  </a:lnTo>
                  <a:lnTo>
                    <a:pt x="353349" y="3979"/>
                  </a:lnTo>
                  <a:lnTo>
                    <a:pt x="400129" y="15502"/>
                  </a:lnTo>
                  <a:lnTo>
                    <a:pt x="443751" y="33940"/>
                  </a:lnTo>
                  <a:lnTo>
                    <a:pt x="483589" y="58667"/>
                  </a:lnTo>
                  <a:lnTo>
                    <a:pt x="519017" y="89058"/>
                  </a:lnTo>
                  <a:lnTo>
                    <a:pt x="549408" y="124486"/>
                  </a:lnTo>
                  <a:lnTo>
                    <a:pt x="574135" y="164324"/>
                  </a:lnTo>
                  <a:lnTo>
                    <a:pt x="592573" y="207946"/>
                  </a:lnTo>
                  <a:lnTo>
                    <a:pt x="604096" y="254726"/>
                  </a:lnTo>
                  <a:lnTo>
                    <a:pt x="608076" y="304038"/>
                  </a:lnTo>
                  <a:lnTo>
                    <a:pt x="604096" y="353349"/>
                  </a:lnTo>
                  <a:lnTo>
                    <a:pt x="592573" y="400129"/>
                  </a:lnTo>
                  <a:lnTo>
                    <a:pt x="574135" y="443751"/>
                  </a:lnTo>
                  <a:lnTo>
                    <a:pt x="549408" y="483589"/>
                  </a:lnTo>
                  <a:lnTo>
                    <a:pt x="519017" y="519017"/>
                  </a:lnTo>
                  <a:lnTo>
                    <a:pt x="483589" y="549408"/>
                  </a:lnTo>
                  <a:lnTo>
                    <a:pt x="443751" y="574135"/>
                  </a:lnTo>
                  <a:lnTo>
                    <a:pt x="400129" y="592573"/>
                  </a:lnTo>
                  <a:lnTo>
                    <a:pt x="353349" y="604096"/>
                  </a:lnTo>
                  <a:lnTo>
                    <a:pt x="304038" y="608076"/>
                  </a:lnTo>
                  <a:lnTo>
                    <a:pt x="254720" y="604096"/>
                  </a:lnTo>
                  <a:lnTo>
                    <a:pt x="207936" y="592573"/>
                  </a:lnTo>
                  <a:lnTo>
                    <a:pt x="164313" y="574135"/>
                  </a:lnTo>
                  <a:lnTo>
                    <a:pt x="124475" y="549408"/>
                  </a:lnTo>
                  <a:lnTo>
                    <a:pt x="89049" y="519017"/>
                  </a:lnTo>
                  <a:lnTo>
                    <a:pt x="58660" y="483589"/>
                  </a:lnTo>
                  <a:lnTo>
                    <a:pt x="33935" y="443751"/>
                  </a:lnTo>
                  <a:lnTo>
                    <a:pt x="15499" y="400129"/>
                  </a:lnTo>
                  <a:lnTo>
                    <a:pt x="3979" y="353349"/>
                  </a:lnTo>
                  <a:lnTo>
                    <a:pt x="0" y="304038"/>
                  </a:lnTo>
                  <a:close/>
                </a:path>
              </a:pathLst>
            </a:custGeom>
            <a:ln w="25907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835913" y="5627370"/>
              <a:ext cx="7257415" cy="486409"/>
            </a:xfrm>
            <a:custGeom>
              <a:avLst/>
              <a:gdLst/>
              <a:ahLst/>
              <a:cxnLst/>
              <a:rect l="l" t="t" r="r" b="b"/>
              <a:pathLst>
                <a:path w="7257415" h="486410">
                  <a:moveTo>
                    <a:pt x="7257288" y="0"/>
                  </a:moveTo>
                  <a:lnTo>
                    <a:pt x="0" y="0"/>
                  </a:lnTo>
                  <a:lnTo>
                    <a:pt x="0" y="486155"/>
                  </a:lnTo>
                  <a:lnTo>
                    <a:pt x="7257288" y="486155"/>
                  </a:lnTo>
                  <a:lnTo>
                    <a:pt x="7257288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835913" y="5627370"/>
              <a:ext cx="7257415" cy="486409"/>
            </a:xfrm>
            <a:custGeom>
              <a:avLst/>
              <a:gdLst/>
              <a:ahLst/>
              <a:cxnLst/>
              <a:rect l="l" t="t" r="r" b="b"/>
              <a:pathLst>
                <a:path w="7257415" h="486410">
                  <a:moveTo>
                    <a:pt x="0" y="486155"/>
                  </a:moveTo>
                  <a:lnTo>
                    <a:pt x="7257288" y="486155"/>
                  </a:lnTo>
                  <a:lnTo>
                    <a:pt x="7257288" y="0"/>
                  </a:lnTo>
                  <a:lnTo>
                    <a:pt x="0" y="0"/>
                  </a:lnTo>
                  <a:lnTo>
                    <a:pt x="0" y="486155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1208024" y="1251330"/>
            <a:ext cx="6423025" cy="47853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Syllabus</a:t>
            </a:r>
            <a:endParaRPr sz="2500">
              <a:latin typeface="Calibri" panose="020F0502020204030204"/>
              <a:cs typeface="Calibri" panose="020F0502020204030204"/>
            </a:endParaRPr>
          </a:p>
          <a:p>
            <a:pPr marL="694055" marR="1824355" indent="-241935">
              <a:lnSpc>
                <a:spcPct val="191000"/>
              </a:lnSpc>
              <a:spcBef>
                <a:spcPts val="5"/>
              </a:spcBef>
            </a:pPr>
            <a:r>
              <a:rPr sz="2500" spc="-5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Text</a:t>
            </a:r>
            <a:r>
              <a:rPr sz="2500" spc="-6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5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Books</a:t>
            </a:r>
            <a:r>
              <a:rPr sz="2500" spc="-5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5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and</a:t>
            </a:r>
            <a:r>
              <a:rPr sz="2500" spc="-4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500" spc="-2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Reference</a:t>
            </a:r>
            <a:r>
              <a:rPr sz="2500" spc="-5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5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Books </a:t>
            </a:r>
            <a:r>
              <a:rPr sz="25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IA</a:t>
            </a:r>
            <a:r>
              <a:rPr sz="2500" spc="-6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5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and</a:t>
            </a:r>
            <a:r>
              <a:rPr sz="2500" spc="-5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5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Exam</a:t>
            </a:r>
            <a:r>
              <a:rPr sz="2500" spc="-5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5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Pattern</a:t>
            </a:r>
            <a:endParaRPr sz="2500">
              <a:latin typeface="Calibri" panose="020F0502020204030204"/>
              <a:cs typeface="Calibri" panose="020F0502020204030204"/>
            </a:endParaRPr>
          </a:p>
          <a:p>
            <a:pPr marL="694055" marR="5080" indent="76835">
              <a:lnSpc>
                <a:spcPct val="192000"/>
              </a:lnSpc>
              <a:spcBef>
                <a:spcPts val="5"/>
              </a:spcBef>
            </a:pPr>
            <a:r>
              <a:rPr sz="25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Objectives</a:t>
            </a:r>
            <a:r>
              <a:rPr sz="2500" spc="-1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5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and</a:t>
            </a:r>
            <a:r>
              <a:rPr sz="2500" spc="-9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5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Course</a:t>
            </a:r>
            <a:r>
              <a:rPr sz="2500" spc="-9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5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Outcomes Importance</a:t>
            </a:r>
            <a:r>
              <a:rPr sz="2500" spc="-5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5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2500" spc="-6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5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Engineering</a:t>
            </a:r>
            <a:r>
              <a:rPr sz="2500" spc="-6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5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Electromagnetics</a:t>
            </a:r>
            <a:endParaRPr sz="2500">
              <a:latin typeface="Calibri" panose="020F0502020204030204"/>
              <a:cs typeface="Calibri" panose="020F0502020204030204"/>
            </a:endParaRPr>
          </a:p>
          <a:p>
            <a:pPr marL="12700" marR="545465" indent="440055">
              <a:lnSpc>
                <a:spcPts val="5750"/>
              </a:lnSpc>
              <a:spcBef>
                <a:spcPts val="440"/>
              </a:spcBef>
            </a:pPr>
            <a:r>
              <a:rPr sz="25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Applications</a:t>
            </a:r>
            <a:r>
              <a:rPr sz="2500" spc="-1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5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2500" spc="-2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5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Electromagnetics Prerequisites</a:t>
            </a:r>
            <a:r>
              <a:rPr sz="2500" spc="-8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5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to</a:t>
            </a:r>
            <a:r>
              <a:rPr sz="2500" spc="-9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5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understand</a:t>
            </a:r>
            <a:r>
              <a:rPr sz="2500" spc="-6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5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Electromagnetics</a:t>
            </a:r>
            <a:endParaRPr sz="2500">
              <a:latin typeface="Calibri" panose="020F0502020204030204"/>
              <a:cs typeface="Calibri" panose="020F0502020204030204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518159" y="5553455"/>
            <a:ext cx="634365" cy="634365"/>
            <a:chOff x="518159" y="5553455"/>
            <a:chExt cx="634365" cy="634365"/>
          </a:xfrm>
        </p:grpSpPr>
        <p:sp>
          <p:nvSpPr>
            <p:cNvPr id="33" name="object 33"/>
            <p:cNvSpPr/>
            <p:nvPr/>
          </p:nvSpPr>
          <p:spPr>
            <a:xfrm>
              <a:off x="531113" y="5566409"/>
              <a:ext cx="608330" cy="608330"/>
            </a:xfrm>
            <a:custGeom>
              <a:avLst/>
              <a:gdLst/>
              <a:ahLst/>
              <a:cxnLst/>
              <a:rect l="l" t="t" r="r" b="b"/>
              <a:pathLst>
                <a:path w="608330" h="608329">
                  <a:moveTo>
                    <a:pt x="304038" y="0"/>
                  </a:moveTo>
                  <a:lnTo>
                    <a:pt x="254720" y="3979"/>
                  </a:lnTo>
                  <a:lnTo>
                    <a:pt x="207936" y="15499"/>
                  </a:lnTo>
                  <a:lnTo>
                    <a:pt x="164313" y="33935"/>
                  </a:lnTo>
                  <a:lnTo>
                    <a:pt x="124475" y="58660"/>
                  </a:lnTo>
                  <a:lnTo>
                    <a:pt x="89049" y="89049"/>
                  </a:lnTo>
                  <a:lnTo>
                    <a:pt x="58660" y="124475"/>
                  </a:lnTo>
                  <a:lnTo>
                    <a:pt x="33935" y="164313"/>
                  </a:lnTo>
                  <a:lnTo>
                    <a:pt x="15499" y="207936"/>
                  </a:lnTo>
                  <a:lnTo>
                    <a:pt x="3979" y="254720"/>
                  </a:lnTo>
                  <a:lnTo>
                    <a:pt x="0" y="304037"/>
                  </a:lnTo>
                  <a:lnTo>
                    <a:pt x="3979" y="353355"/>
                  </a:lnTo>
                  <a:lnTo>
                    <a:pt x="15499" y="400139"/>
                  </a:lnTo>
                  <a:lnTo>
                    <a:pt x="33935" y="443762"/>
                  </a:lnTo>
                  <a:lnTo>
                    <a:pt x="58660" y="483600"/>
                  </a:lnTo>
                  <a:lnTo>
                    <a:pt x="89049" y="519026"/>
                  </a:lnTo>
                  <a:lnTo>
                    <a:pt x="124475" y="549415"/>
                  </a:lnTo>
                  <a:lnTo>
                    <a:pt x="164313" y="574140"/>
                  </a:lnTo>
                  <a:lnTo>
                    <a:pt x="207936" y="592576"/>
                  </a:lnTo>
                  <a:lnTo>
                    <a:pt x="254720" y="604096"/>
                  </a:lnTo>
                  <a:lnTo>
                    <a:pt x="304038" y="608075"/>
                  </a:lnTo>
                  <a:lnTo>
                    <a:pt x="353355" y="604096"/>
                  </a:lnTo>
                  <a:lnTo>
                    <a:pt x="400139" y="592576"/>
                  </a:lnTo>
                  <a:lnTo>
                    <a:pt x="443762" y="574140"/>
                  </a:lnTo>
                  <a:lnTo>
                    <a:pt x="483600" y="549415"/>
                  </a:lnTo>
                  <a:lnTo>
                    <a:pt x="519026" y="519026"/>
                  </a:lnTo>
                  <a:lnTo>
                    <a:pt x="549415" y="483600"/>
                  </a:lnTo>
                  <a:lnTo>
                    <a:pt x="574140" y="443762"/>
                  </a:lnTo>
                  <a:lnTo>
                    <a:pt x="592576" y="400139"/>
                  </a:lnTo>
                  <a:lnTo>
                    <a:pt x="604096" y="353355"/>
                  </a:lnTo>
                  <a:lnTo>
                    <a:pt x="608076" y="304037"/>
                  </a:lnTo>
                  <a:lnTo>
                    <a:pt x="604096" y="254720"/>
                  </a:lnTo>
                  <a:lnTo>
                    <a:pt x="592576" y="207936"/>
                  </a:lnTo>
                  <a:lnTo>
                    <a:pt x="574140" y="164313"/>
                  </a:lnTo>
                  <a:lnTo>
                    <a:pt x="549415" y="124475"/>
                  </a:lnTo>
                  <a:lnTo>
                    <a:pt x="519026" y="89049"/>
                  </a:lnTo>
                  <a:lnTo>
                    <a:pt x="483600" y="58660"/>
                  </a:lnTo>
                  <a:lnTo>
                    <a:pt x="443762" y="33935"/>
                  </a:lnTo>
                  <a:lnTo>
                    <a:pt x="400139" y="15499"/>
                  </a:lnTo>
                  <a:lnTo>
                    <a:pt x="353355" y="3979"/>
                  </a:lnTo>
                  <a:lnTo>
                    <a:pt x="3040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31113" y="5566409"/>
              <a:ext cx="608330" cy="608330"/>
            </a:xfrm>
            <a:custGeom>
              <a:avLst/>
              <a:gdLst/>
              <a:ahLst/>
              <a:cxnLst/>
              <a:rect l="l" t="t" r="r" b="b"/>
              <a:pathLst>
                <a:path w="608330" h="608329">
                  <a:moveTo>
                    <a:pt x="0" y="304037"/>
                  </a:moveTo>
                  <a:lnTo>
                    <a:pt x="3979" y="254720"/>
                  </a:lnTo>
                  <a:lnTo>
                    <a:pt x="15499" y="207936"/>
                  </a:lnTo>
                  <a:lnTo>
                    <a:pt x="33935" y="164313"/>
                  </a:lnTo>
                  <a:lnTo>
                    <a:pt x="58660" y="124475"/>
                  </a:lnTo>
                  <a:lnTo>
                    <a:pt x="89049" y="89049"/>
                  </a:lnTo>
                  <a:lnTo>
                    <a:pt x="124475" y="58660"/>
                  </a:lnTo>
                  <a:lnTo>
                    <a:pt x="164313" y="33935"/>
                  </a:lnTo>
                  <a:lnTo>
                    <a:pt x="207936" y="15499"/>
                  </a:lnTo>
                  <a:lnTo>
                    <a:pt x="254720" y="3979"/>
                  </a:lnTo>
                  <a:lnTo>
                    <a:pt x="304038" y="0"/>
                  </a:lnTo>
                  <a:lnTo>
                    <a:pt x="353355" y="3979"/>
                  </a:lnTo>
                  <a:lnTo>
                    <a:pt x="400139" y="15499"/>
                  </a:lnTo>
                  <a:lnTo>
                    <a:pt x="443762" y="33935"/>
                  </a:lnTo>
                  <a:lnTo>
                    <a:pt x="483600" y="58660"/>
                  </a:lnTo>
                  <a:lnTo>
                    <a:pt x="519026" y="89049"/>
                  </a:lnTo>
                  <a:lnTo>
                    <a:pt x="549415" y="124475"/>
                  </a:lnTo>
                  <a:lnTo>
                    <a:pt x="574140" y="164313"/>
                  </a:lnTo>
                  <a:lnTo>
                    <a:pt x="592576" y="207936"/>
                  </a:lnTo>
                  <a:lnTo>
                    <a:pt x="604096" y="254720"/>
                  </a:lnTo>
                  <a:lnTo>
                    <a:pt x="608076" y="304037"/>
                  </a:lnTo>
                  <a:lnTo>
                    <a:pt x="604096" y="353355"/>
                  </a:lnTo>
                  <a:lnTo>
                    <a:pt x="592576" y="400139"/>
                  </a:lnTo>
                  <a:lnTo>
                    <a:pt x="574140" y="443762"/>
                  </a:lnTo>
                  <a:lnTo>
                    <a:pt x="549415" y="483600"/>
                  </a:lnTo>
                  <a:lnTo>
                    <a:pt x="519026" y="519026"/>
                  </a:lnTo>
                  <a:lnTo>
                    <a:pt x="483600" y="549415"/>
                  </a:lnTo>
                  <a:lnTo>
                    <a:pt x="443762" y="574140"/>
                  </a:lnTo>
                  <a:lnTo>
                    <a:pt x="400139" y="592576"/>
                  </a:lnTo>
                  <a:lnTo>
                    <a:pt x="353355" y="604096"/>
                  </a:lnTo>
                  <a:lnTo>
                    <a:pt x="304038" y="608075"/>
                  </a:lnTo>
                  <a:lnTo>
                    <a:pt x="254720" y="604096"/>
                  </a:lnTo>
                  <a:lnTo>
                    <a:pt x="207936" y="592576"/>
                  </a:lnTo>
                  <a:lnTo>
                    <a:pt x="164313" y="574140"/>
                  </a:lnTo>
                  <a:lnTo>
                    <a:pt x="124475" y="549415"/>
                  </a:lnTo>
                  <a:lnTo>
                    <a:pt x="89049" y="519026"/>
                  </a:lnTo>
                  <a:lnTo>
                    <a:pt x="58660" y="483600"/>
                  </a:lnTo>
                  <a:lnTo>
                    <a:pt x="33935" y="443762"/>
                  </a:lnTo>
                  <a:lnTo>
                    <a:pt x="15499" y="400139"/>
                  </a:lnTo>
                  <a:lnTo>
                    <a:pt x="3979" y="353355"/>
                  </a:lnTo>
                  <a:lnTo>
                    <a:pt x="0" y="304037"/>
                  </a:lnTo>
                  <a:close/>
                </a:path>
              </a:pathLst>
            </a:custGeom>
            <a:ln w="25908">
              <a:solidFill>
                <a:srgbClr val="9BBA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570">
              <a:lnSpc>
                <a:spcPts val="1240"/>
              </a:lnSpc>
            </a:pPr>
            <a:fld id="{81D60167-4931-47E6-BA6A-407CBD079E47}" type="slidenum">
              <a:rPr spc="-50" dirty="0"/>
              <a:t>2</a:t>
            </a:fld>
            <a:endParaRPr spc="-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65273" y="-30988"/>
            <a:ext cx="3672840" cy="6273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Syllabus</a:t>
            </a:r>
            <a:r>
              <a:rPr sz="4000" b="1" spc="-6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000" b="1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-</a:t>
            </a:r>
            <a:r>
              <a:rPr sz="4000" b="1" spc="-10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lang="en-US" sz="4000" b="1" spc="-10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BEC401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63245" y="647065"/>
          <a:ext cx="8712835" cy="15538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712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48005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b="1" u="sng" dirty="0">
                          <a:solidFill>
                            <a:srgbClr val="FFC000"/>
                          </a:solidFill>
                          <a:uFill>
                            <a:solidFill>
                              <a:srgbClr val="FFC000"/>
                            </a:solidFill>
                          </a:uFill>
                          <a:latin typeface="Calibri" panose="020F0502020204030204"/>
                          <a:cs typeface="Calibri" panose="020F0502020204030204"/>
                        </a:rPr>
                        <a:t>Module</a:t>
                      </a:r>
                      <a:r>
                        <a:rPr sz="1600" b="1" u="sng" spc="-20" dirty="0">
                          <a:solidFill>
                            <a:srgbClr val="FFC000"/>
                          </a:solidFill>
                          <a:uFill>
                            <a:solidFill>
                              <a:srgbClr val="FFC000"/>
                            </a:solidFill>
                          </a:uFill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u="sng" dirty="0">
                          <a:solidFill>
                            <a:srgbClr val="FFC000"/>
                          </a:solidFill>
                          <a:uFill>
                            <a:solidFill>
                              <a:srgbClr val="FFC000"/>
                            </a:solidFill>
                          </a:uFill>
                          <a:latin typeface="Calibri" panose="020F0502020204030204"/>
                          <a:cs typeface="Calibri" panose="020F0502020204030204"/>
                        </a:rPr>
                        <a:t>-</a:t>
                      </a:r>
                      <a:r>
                        <a:rPr sz="1600" b="1" u="sng" spc="-30" dirty="0">
                          <a:solidFill>
                            <a:srgbClr val="FFC000"/>
                          </a:solidFill>
                          <a:uFill>
                            <a:solidFill>
                              <a:srgbClr val="FFC000"/>
                            </a:solidFill>
                          </a:uFill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u="sng" spc="-50" dirty="0">
                          <a:solidFill>
                            <a:srgbClr val="FFC000"/>
                          </a:solidFill>
                          <a:uFill>
                            <a:solidFill>
                              <a:srgbClr val="FFC000"/>
                            </a:solidFill>
                          </a:uFill>
                          <a:latin typeface="Calibri" panose="020F0502020204030204"/>
                          <a:cs typeface="Calibri" panose="020F0502020204030204"/>
                        </a:rPr>
                        <a:t>1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lang="en-US" altLang="en-US" sz="1500" spc="-10" dirty="0">
                          <a:latin typeface="Calibri" panose="020F0502020204030204" charset="0"/>
                          <a:cs typeface="Calibri" panose="020F0502020204030204" charset="0"/>
                        </a:rPr>
                        <a:t>Revision of Vector Calculus, Coulomb’s Law, Electric Field Intensity and Flux density: Experimental law of</a:t>
                      </a: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lang="en-US" altLang="en-US" sz="1500" spc="-10" dirty="0">
                          <a:latin typeface="Calibri" panose="020F0502020204030204" charset="0"/>
                          <a:cs typeface="Calibri" panose="020F0502020204030204" charset="0"/>
                        </a:rPr>
                        <a:t>Coulomb, Electric field intensity, Field due to continuous volume charge distribution, Field of a line charge, Field due to Sheet of charge, Electric flux density, Numerical Problem</a:t>
                      </a:r>
                      <a:r>
                        <a:rPr sz="1500" spc="-10" dirty="0">
                          <a:latin typeface="Calibri" panose="020F0502020204030204" charset="0"/>
                          <a:cs typeface="Calibri" panose="020F0502020204030204" charset="0"/>
                        </a:rPr>
                        <a:t>.</a:t>
                      </a:r>
                      <a:r>
                        <a:rPr sz="1500" spc="-15" dirty="0">
                          <a:latin typeface="Calibri" panose="020F0502020204030204" charset="0"/>
                          <a:cs typeface="Calibri" panose="020F0502020204030204" charset="0"/>
                        </a:rPr>
                        <a:t> </a:t>
                      </a:r>
                      <a:r>
                        <a:rPr sz="1500" b="1" dirty="0">
                          <a:latin typeface="Calibri" panose="020F0502020204030204" charset="0"/>
                          <a:cs typeface="Calibri" panose="020F0502020204030204" charset="0"/>
                        </a:rPr>
                        <a:t>L1,</a:t>
                      </a:r>
                      <a:r>
                        <a:rPr sz="1500" b="1" spc="-25" dirty="0">
                          <a:latin typeface="Calibri" panose="020F0502020204030204" charset="0"/>
                          <a:cs typeface="Calibri" panose="020F0502020204030204" charset="0"/>
                        </a:rPr>
                        <a:t> </a:t>
                      </a:r>
                      <a:r>
                        <a:rPr sz="1500" b="1" dirty="0">
                          <a:latin typeface="Calibri" panose="020F0502020204030204" charset="0"/>
                          <a:cs typeface="Calibri" panose="020F0502020204030204" charset="0"/>
                        </a:rPr>
                        <a:t>L2,</a:t>
                      </a:r>
                      <a:r>
                        <a:rPr sz="1500" b="1" spc="-20" dirty="0">
                          <a:latin typeface="Calibri" panose="020F0502020204030204" charset="0"/>
                          <a:cs typeface="Calibri" panose="020F0502020204030204" charset="0"/>
                        </a:rPr>
                        <a:t> </a:t>
                      </a:r>
                      <a:r>
                        <a:rPr sz="1500" b="1" spc="-25" dirty="0">
                          <a:latin typeface="Calibri" panose="020F0502020204030204" charset="0"/>
                          <a:cs typeface="Calibri" panose="020F0502020204030204" charset="0"/>
                        </a:rPr>
                        <a:t>L3</a:t>
                      </a:r>
                      <a:endParaRPr sz="1500">
                        <a:latin typeface="Calibri" panose="020F0502020204030204" charset="0"/>
                        <a:cs typeface="Calibri" panose="020F0502020204030204" charset="0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500">
                        <a:latin typeface="Calibri" panose="020F0502020204030204" charset="0"/>
                        <a:cs typeface="Calibri" panose="020F0502020204030204" charset="0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73837" y="2342514"/>
          <a:ext cx="8712835" cy="22047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712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48005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b="1" u="sng" dirty="0">
                          <a:solidFill>
                            <a:srgbClr val="FFC000"/>
                          </a:solidFill>
                          <a:uFill>
                            <a:solidFill>
                              <a:srgbClr val="FFC000"/>
                            </a:solidFill>
                          </a:uFill>
                          <a:latin typeface="Calibri" panose="020F0502020204030204"/>
                          <a:cs typeface="Calibri" panose="020F0502020204030204"/>
                        </a:rPr>
                        <a:t>Module</a:t>
                      </a:r>
                      <a:r>
                        <a:rPr sz="1600" b="1" u="sng" spc="-15" dirty="0">
                          <a:solidFill>
                            <a:srgbClr val="FFC000"/>
                          </a:solidFill>
                          <a:uFill>
                            <a:solidFill>
                              <a:srgbClr val="FFC000"/>
                            </a:solidFill>
                          </a:uFill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u="sng" dirty="0">
                          <a:solidFill>
                            <a:srgbClr val="FFC000"/>
                          </a:solidFill>
                          <a:uFill>
                            <a:solidFill>
                              <a:srgbClr val="FFC000"/>
                            </a:solidFill>
                          </a:uFill>
                          <a:latin typeface="Calibri" panose="020F0502020204030204"/>
                          <a:cs typeface="Calibri" panose="020F0502020204030204"/>
                        </a:rPr>
                        <a:t>-</a:t>
                      </a:r>
                      <a:r>
                        <a:rPr sz="1600" b="1" u="sng" spc="-25" dirty="0">
                          <a:solidFill>
                            <a:srgbClr val="FFC000"/>
                          </a:solidFill>
                          <a:uFill>
                            <a:solidFill>
                              <a:srgbClr val="FFC000"/>
                            </a:solidFill>
                          </a:uFill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u="sng" spc="-50" dirty="0">
                          <a:solidFill>
                            <a:srgbClr val="FFC000"/>
                          </a:solidFill>
                          <a:uFill>
                            <a:solidFill>
                              <a:srgbClr val="FFC000"/>
                            </a:solidFill>
                          </a:uFill>
                          <a:latin typeface="Calibri" panose="020F0502020204030204"/>
                          <a:cs typeface="Calibri" panose="020F0502020204030204"/>
                        </a:rPr>
                        <a:t>2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56714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lang="en-US" altLang="en-US" sz="1500" b="1" spc="-10" dirty="0">
                          <a:latin typeface="Calibri" panose="020F0502020204030204" charset="0"/>
                          <a:cs typeface="Calibri" panose="020F0502020204030204" charset="0"/>
                        </a:rPr>
                        <a:t>Gauss’s Law and Divergence</a:t>
                      </a:r>
                      <a:r>
                        <a:rPr lang="en-US" altLang="en-US" sz="1500" spc="-10" dirty="0">
                          <a:latin typeface="Calibri" panose="020F0502020204030204" charset="0"/>
                          <a:cs typeface="Calibri" panose="020F0502020204030204" charset="0"/>
                        </a:rPr>
                        <a:t>: Gauss ‘law, Application of Gauss’ law to Point Charge, line charge, Surface</a:t>
                      </a:r>
                    </a:p>
                    <a:p>
                      <a:pPr marL="9080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lang="en-US" altLang="en-US" sz="1500" spc="-10" dirty="0">
                          <a:latin typeface="Calibri" panose="020F0502020204030204" charset="0"/>
                          <a:cs typeface="Calibri" panose="020F0502020204030204" charset="0"/>
                        </a:rPr>
                        <a:t>charge and Volume Charge, Point (differential) form of Gauss law, Divergence. Maxwell ‘s First Equation</a:t>
                      </a:r>
                    </a:p>
                    <a:p>
                      <a:pPr marL="9080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lang="en-US" altLang="en-US" sz="1500" spc="-10" dirty="0">
                          <a:latin typeface="Calibri" panose="020F0502020204030204" charset="0"/>
                          <a:cs typeface="Calibri" panose="020F0502020204030204" charset="0"/>
                        </a:rPr>
                        <a:t>(Electrostatics), Vector Operator ▼and divergence theorem, Numerical Problems. Energy expended or work</a:t>
                      </a:r>
                    </a:p>
                    <a:p>
                      <a:pPr marL="9080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lang="en-US" altLang="en-US" sz="1500" spc="-10" dirty="0">
                          <a:latin typeface="Calibri" panose="020F0502020204030204" charset="0"/>
                          <a:cs typeface="Calibri" panose="020F0502020204030204" charset="0"/>
                        </a:rPr>
                        <a:t>done in moving a point charge in an Electric field, The line integral, Current and Current density, Continuity of</a:t>
                      </a:r>
                    </a:p>
                    <a:p>
                      <a:pPr marL="9080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lang="en-US" altLang="en-US" sz="1500" spc="-10" dirty="0">
                          <a:latin typeface="Calibri" panose="020F0502020204030204" charset="0"/>
                          <a:cs typeface="Calibri" panose="020F0502020204030204" charset="0"/>
                        </a:rPr>
                        <a:t>current</a:t>
                      </a:r>
                      <a:r>
                        <a:rPr sz="1500" spc="-10" dirty="0">
                          <a:latin typeface="Calibri" panose="020F0502020204030204" charset="0"/>
                          <a:cs typeface="Calibri" panose="020F0502020204030204" charset="0"/>
                        </a:rPr>
                        <a:t>.</a:t>
                      </a:r>
                      <a:r>
                        <a:rPr sz="1500" spc="-25" dirty="0">
                          <a:latin typeface="Calibri" panose="020F0502020204030204" charset="0"/>
                          <a:cs typeface="Calibri" panose="020F0502020204030204" charset="0"/>
                        </a:rPr>
                        <a:t> </a:t>
                      </a:r>
                      <a:r>
                        <a:rPr sz="1500" b="1" dirty="0">
                          <a:latin typeface="Calibri" panose="020F0502020204030204" charset="0"/>
                          <a:cs typeface="Calibri" panose="020F0502020204030204" charset="0"/>
                        </a:rPr>
                        <a:t>L1,</a:t>
                      </a:r>
                      <a:r>
                        <a:rPr sz="1500" b="1" spc="-20" dirty="0">
                          <a:latin typeface="Calibri" panose="020F0502020204030204" charset="0"/>
                          <a:cs typeface="Calibri" panose="020F0502020204030204" charset="0"/>
                        </a:rPr>
                        <a:t> </a:t>
                      </a:r>
                      <a:r>
                        <a:rPr sz="1500" b="1" dirty="0">
                          <a:latin typeface="Calibri" panose="020F0502020204030204" charset="0"/>
                          <a:cs typeface="Calibri" panose="020F0502020204030204" charset="0"/>
                        </a:rPr>
                        <a:t>L2,</a:t>
                      </a:r>
                      <a:r>
                        <a:rPr sz="1500" b="1" spc="-30" dirty="0">
                          <a:latin typeface="Calibri" panose="020F0502020204030204" charset="0"/>
                          <a:cs typeface="Calibri" panose="020F0502020204030204" charset="0"/>
                        </a:rPr>
                        <a:t> </a:t>
                      </a:r>
                      <a:r>
                        <a:rPr sz="1500" b="1" spc="-25" dirty="0">
                          <a:latin typeface="Calibri" panose="020F0502020204030204" charset="0"/>
                          <a:cs typeface="Calibri" panose="020F0502020204030204" charset="0"/>
                        </a:rPr>
                        <a:t>L3</a:t>
                      </a:r>
                      <a:endParaRPr sz="1500">
                        <a:latin typeface="Calibri" panose="020F0502020204030204" charset="0"/>
                        <a:cs typeface="Calibri" panose="020F0502020204030204" charset="0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263245" y="4646803"/>
          <a:ext cx="8712835" cy="19500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712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u="sng" dirty="0">
                          <a:solidFill>
                            <a:srgbClr val="FFC000"/>
                          </a:solidFill>
                          <a:uFill>
                            <a:solidFill>
                              <a:srgbClr val="FFC000"/>
                            </a:solidFill>
                          </a:uFill>
                          <a:latin typeface="Calibri" panose="020F0502020204030204"/>
                          <a:cs typeface="Calibri" panose="020F0502020204030204"/>
                        </a:rPr>
                        <a:t>Module</a:t>
                      </a:r>
                      <a:r>
                        <a:rPr sz="1600" b="1" u="sng" spc="-15" dirty="0">
                          <a:solidFill>
                            <a:srgbClr val="FFC000"/>
                          </a:solidFill>
                          <a:uFill>
                            <a:solidFill>
                              <a:srgbClr val="FFC000"/>
                            </a:solidFill>
                          </a:uFill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u="sng" dirty="0">
                          <a:solidFill>
                            <a:srgbClr val="FFC000"/>
                          </a:solidFill>
                          <a:uFill>
                            <a:solidFill>
                              <a:srgbClr val="FFC000"/>
                            </a:solidFill>
                          </a:uFill>
                          <a:latin typeface="Calibri" panose="020F0502020204030204"/>
                          <a:cs typeface="Calibri" panose="020F0502020204030204"/>
                        </a:rPr>
                        <a:t>-</a:t>
                      </a:r>
                      <a:r>
                        <a:rPr sz="1600" b="1" u="sng" spc="-25" dirty="0">
                          <a:solidFill>
                            <a:srgbClr val="FFC000"/>
                          </a:solidFill>
                          <a:uFill>
                            <a:solidFill>
                              <a:srgbClr val="FFC000"/>
                            </a:solidFill>
                          </a:uFill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b="1" u="sng" spc="-50" dirty="0">
                          <a:solidFill>
                            <a:srgbClr val="FFC000"/>
                          </a:solidFill>
                          <a:uFill>
                            <a:solidFill>
                              <a:srgbClr val="FFC000"/>
                            </a:solidFill>
                          </a:uFill>
                          <a:latin typeface="Calibri" panose="020F0502020204030204"/>
                          <a:cs typeface="Calibri" panose="020F0502020204030204"/>
                        </a:rPr>
                        <a:t>3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0144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lang="en-US" altLang="en-US" sz="1500" b="1" spc="-10" dirty="0">
                          <a:latin typeface="+mj-lt"/>
                          <a:cs typeface="+mj-lt"/>
                        </a:rPr>
                        <a:t>Poisson’s and Laplace’s Equations</a:t>
                      </a:r>
                      <a:r>
                        <a:rPr lang="en-US" altLang="en-US" sz="1500" spc="-10" dirty="0">
                          <a:latin typeface="+mj-lt"/>
                          <a:cs typeface="+mj-lt"/>
                        </a:rPr>
                        <a:t>: Derivation of Poisson ‘s and Laplace ‘s Equations, Examples of the</a:t>
                      </a: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lang="en-US" altLang="en-US" sz="1500" spc="-10" dirty="0">
                          <a:latin typeface="+mj-lt"/>
                          <a:cs typeface="+mj-lt"/>
                        </a:rPr>
                        <a:t>solution of Laplace ‘s equation, Numerical problems on Laplace’s equation. </a:t>
                      </a:r>
                      <a:r>
                        <a:rPr lang="en-US" altLang="en-US" sz="1500" b="1" spc="-10" dirty="0">
                          <a:latin typeface="+mj-lt"/>
                          <a:cs typeface="+mj-lt"/>
                        </a:rPr>
                        <a:t>Steady Magnetic Field:</a:t>
                      </a:r>
                      <a:r>
                        <a:rPr lang="en-US" altLang="en-US" sz="1500" spc="-10" dirty="0">
                          <a:latin typeface="+mj-lt"/>
                          <a:cs typeface="+mj-lt"/>
                        </a:rPr>
                        <a:t> Biot- Savart Law, Ampere ‘s circuital law, Curl, Stokes ‘theorem, Magnetic flux and magnetic flux density</a:t>
                      </a:r>
                      <a:r>
                        <a:rPr sz="1500" spc="-10" dirty="0">
                          <a:latin typeface="+mj-lt"/>
                          <a:cs typeface="+mj-lt"/>
                        </a:rPr>
                        <a:t>.</a:t>
                      </a:r>
                      <a:r>
                        <a:rPr sz="1500" spc="-20" dirty="0">
                          <a:latin typeface="+mj-lt"/>
                          <a:cs typeface="+mj-lt"/>
                        </a:rPr>
                        <a:t> </a:t>
                      </a:r>
                      <a:r>
                        <a:rPr sz="1500" b="1" dirty="0">
                          <a:latin typeface="+mj-lt"/>
                          <a:cs typeface="+mj-lt"/>
                        </a:rPr>
                        <a:t>L1,</a:t>
                      </a:r>
                      <a:r>
                        <a:rPr sz="1500" b="1" spc="-15" dirty="0">
                          <a:latin typeface="+mj-lt"/>
                          <a:cs typeface="+mj-lt"/>
                        </a:rPr>
                        <a:t> </a:t>
                      </a:r>
                      <a:r>
                        <a:rPr sz="1500" b="1" dirty="0">
                          <a:latin typeface="+mj-lt"/>
                          <a:cs typeface="+mj-lt"/>
                        </a:rPr>
                        <a:t>L2,</a:t>
                      </a:r>
                      <a:r>
                        <a:rPr sz="1500" b="1" spc="-35" dirty="0">
                          <a:latin typeface="+mj-lt"/>
                          <a:cs typeface="+mj-lt"/>
                        </a:rPr>
                        <a:t> </a:t>
                      </a:r>
                      <a:r>
                        <a:rPr sz="1500" b="1" spc="-25" dirty="0">
                          <a:latin typeface="+mj-lt"/>
                          <a:cs typeface="+mj-lt"/>
                        </a:rPr>
                        <a:t>L3</a:t>
                      </a:r>
                      <a:endParaRPr sz="1500">
                        <a:latin typeface="+mj-lt"/>
                        <a:cs typeface="+mj-lt"/>
                      </a:endParaRPr>
                    </a:p>
                    <a:p>
                      <a:pPr marL="278765">
                        <a:lnSpc>
                          <a:spcPts val="770"/>
                        </a:lnSpc>
                        <a:tabLst>
                          <a:tab pos="3138805" algn="l"/>
                          <a:tab pos="8247380" algn="l"/>
                        </a:tabLst>
                      </a:pPr>
                      <a:r>
                        <a:rPr sz="1500" dirty="0">
                          <a:solidFill>
                            <a:srgbClr val="888888"/>
                          </a:solidFill>
                          <a:latin typeface="+mj-lt"/>
                          <a:cs typeface="+mj-lt"/>
                        </a:rPr>
                        <a:t>		</a:t>
                      </a:r>
                      <a:r>
                        <a:rPr sz="1200" spc="-50" dirty="0">
                          <a:solidFill>
                            <a:srgbClr val="888888"/>
                          </a:solidFill>
                          <a:latin typeface="Calibri" panose="020F0502020204030204"/>
                          <a:cs typeface="Calibri" panose="020F0502020204030204"/>
                        </a:rPr>
                        <a:t>3</a:t>
                      </a:r>
                      <a:endParaRPr sz="12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4</a:t>
            </a:fld>
            <a:endParaRPr spc="-25" dirty="0"/>
          </a:p>
        </p:txBody>
      </p:sp>
      <p:graphicFrame>
        <p:nvGraphicFramePr>
          <p:cNvPr id="2" name="object 2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73355" y="254000"/>
          <a:ext cx="8785225" cy="2133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785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149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u="sng" dirty="0">
                          <a:solidFill>
                            <a:srgbClr val="FFC000"/>
                          </a:solidFill>
                          <a:uFill>
                            <a:solidFill>
                              <a:srgbClr val="FFC000"/>
                            </a:solidFill>
                          </a:uFill>
                          <a:latin typeface="Calibri" panose="020F0502020204030204"/>
                          <a:cs typeface="Calibri" panose="020F0502020204030204"/>
                        </a:rPr>
                        <a:t>Module -</a:t>
                      </a:r>
                      <a:r>
                        <a:rPr sz="1800" b="1" u="sng" spc="-50" dirty="0">
                          <a:solidFill>
                            <a:srgbClr val="FFC000"/>
                          </a:solidFill>
                          <a:uFill>
                            <a:solidFill>
                              <a:srgbClr val="FFC000"/>
                            </a:solidFill>
                          </a:uFill>
                          <a:latin typeface="Calibri" panose="020F0502020204030204"/>
                          <a:cs typeface="Calibri" panose="020F0502020204030204"/>
                        </a:rPr>
                        <a:t>4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861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lang="en-US" altLang="en-US" sz="1800" b="1" dirty="0">
                          <a:latin typeface="Calibri" panose="020F0502020204030204"/>
                          <a:cs typeface="Calibri" panose="020F0502020204030204"/>
                        </a:rPr>
                        <a:t>Magnetic Forces:</a:t>
                      </a:r>
                      <a:r>
                        <a:rPr lang="en-US" altLang="en-US" sz="1800" dirty="0">
                          <a:latin typeface="Calibri" panose="020F0502020204030204"/>
                          <a:cs typeface="Calibri" panose="020F0502020204030204"/>
                        </a:rPr>
                        <a:t> Force on a moving charge, differential current elements, Force between differential current elements, Numerical problems. </a:t>
                      </a:r>
                      <a:r>
                        <a:rPr lang="en-US" altLang="en-US" sz="1800" b="1" dirty="0">
                          <a:latin typeface="Calibri" panose="020F0502020204030204"/>
                          <a:cs typeface="Calibri" panose="020F0502020204030204"/>
                        </a:rPr>
                        <a:t>Magnetic Materials:</a:t>
                      </a:r>
                      <a:r>
                        <a:rPr lang="en-US" altLang="en-US" sz="1800" dirty="0">
                          <a:latin typeface="Calibri" panose="020F0502020204030204"/>
                          <a:cs typeface="Calibri" panose="020F0502020204030204"/>
                        </a:rPr>
                        <a:t> Magnetization and permeability, Magnetic boundary conditions, the magnetic circuit, </a:t>
                      </a: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.</a:t>
                      </a:r>
                      <a:r>
                        <a:rPr sz="1800" spc="-5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b="1" dirty="0">
                          <a:latin typeface="Calibri" panose="020F0502020204030204"/>
                          <a:cs typeface="Calibri" panose="020F0502020204030204"/>
                        </a:rPr>
                        <a:t>L1,</a:t>
                      </a:r>
                      <a:r>
                        <a:rPr sz="1800" b="1" spc="-3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b="1" dirty="0">
                          <a:latin typeface="Calibri" panose="020F0502020204030204"/>
                          <a:cs typeface="Calibri" panose="020F0502020204030204"/>
                        </a:rPr>
                        <a:t>L2,</a:t>
                      </a:r>
                      <a:r>
                        <a:rPr sz="1800" b="1" spc="-4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b="1" spc="-25" dirty="0">
                          <a:latin typeface="Calibri" panose="020F0502020204030204"/>
                          <a:cs typeface="Calibri" panose="020F0502020204030204"/>
                        </a:rPr>
                        <a:t>L3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" name="object 3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73355" y="2656205"/>
          <a:ext cx="8785225" cy="3764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785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673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u="sng" dirty="0">
                          <a:solidFill>
                            <a:srgbClr val="FFC000"/>
                          </a:solidFill>
                          <a:uFill>
                            <a:solidFill>
                              <a:srgbClr val="FFC000"/>
                            </a:solidFill>
                          </a:uFill>
                          <a:latin typeface="Calibri" panose="020F0502020204030204"/>
                          <a:cs typeface="Calibri" panose="020F0502020204030204"/>
                        </a:rPr>
                        <a:t>Module -</a:t>
                      </a:r>
                      <a:r>
                        <a:rPr sz="1800" b="1" u="sng" spc="-50" dirty="0">
                          <a:solidFill>
                            <a:srgbClr val="FFC000"/>
                          </a:solidFill>
                          <a:uFill>
                            <a:solidFill>
                              <a:srgbClr val="FFC000"/>
                            </a:solidFill>
                          </a:uFill>
                          <a:latin typeface="Calibri" panose="020F0502020204030204"/>
                          <a:cs typeface="Calibri" panose="020F0502020204030204"/>
                        </a:rPr>
                        <a:t>5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689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lang="en-US" altLang="en-US" sz="1800" spc="-10" dirty="0">
                          <a:latin typeface="Calibri" panose="020F0502020204030204"/>
                          <a:cs typeface="Calibri" panose="020F0502020204030204"/>
                        </a:rPr>
                        <a:t>Faraday’s law of Electromagnetic Induction –Integral form and Point form, Numerical problems. Inconsistency</a:t>
                      </a: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lang="en-US" altLang="en-US" sz="1800" spc="-10" dirty="0">
                          <a:latin typeface="Calibri" panose="020F0502020204030204"/>
                          <a:cs typeface="Calibri" panose="020F0502020204030204"/>
                        </a:rPr>
                        <a:t>of Ampere’s law with continuity equation, displacement current, Conduction current, Derivation of Maxwell quations in point form, and integral form, Maxwell’s equations for different media, Numerical problems. Uniform Plane Wave: Wave propagation in free space, Uniform plane wave, Derivation of plane wave</a:t>
                      </a: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lang="en-US" altLang="en-US" sz="1800" spc="-10" dirty="0">
                          <a:latin typeface="Calibri" panose="020F0502020204030204"/>
                          <a:cs typeface="Calibri" panose="020F0502020204030204"/>
                        </a:rPr>
                        <a:t>equations from Maxwell’s equations, Poynting’s Theorem and wave power, Skin effect or Depth of</a:t>
                      </a: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lang="en-US" altLang="en-US" sz="1800" spc="-10" dirty="0">
                          <a:latin typeface="Calibri" panose="020F0502020204030204"/>
                          <a:cs typeface="Calibri" panose="020F0502020204030204"/>
                        </a:rPr>
                        <a:t>penetration, Numerical problems</a:t>
                      </a:r>
                      <a:r>
                        <a:rPr sz="1800" spc="-10" dirty="0">
                          <a:latin typeface="Calibri" panose="020F0502020204030204"/>
                          <a:cs typeface="Calibri" panose="020F0502020204030204"/>
                        </a:rPr>
                        <a:t>.</a:t>
                      </a:r>
                      <a:r>
                        <a:rPr sz="1800" spc="-4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b="1" dirty="0">
                          <a:latin typeface="Calibri" panose="020F0502020204030204"/>
                          <a:cs typeface="Calibri" panose="020F0502020204030204"/>
                        </a:rPr>
                        <a:t>L1,</a:t>
                      </a:r>
                      <a:r>
                        <a:rPr sz="1800" b="1" spc="-3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b="1" dirty="0">
                          <a:latin typeface="Calibri" panose="020F0502020204030204"/>
                          <a:cs typeface="Calibri" panose="020F0502020204030204"/>
                        </a:rPr>
                        <a:t>L2,</a:t>
                      </a:r>
                      <a:r>
                        <a:rPr sz="1800" b="1" spc="-4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b="1" spc="-25" dirty="0">
                          <a:latin typeface="Calibri" panose="020F0502020204030204"/>
                          <a:cs typeface="Calibri" panose="020F0502020204030204"/>
                        </a:rPr>
                        <a:t>L3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  <a:p>
                      <a:pPr marL="91440" marR="83820">
                        <a:lnSpc>
                          <a:spcPct val="100000"/>
                        </a:lnSpc>
                        <a:tabLst>
                          <a:tab pos="1031875" algn="l"/>
                          <a:tab pos="2051050" algn="l"/>
                          <a:tab pos="3121660" algn="l"/>
                          <a:tab pos="4044950" algn="l"/>
                          <a:tab pos="4394200" algn="l"/>
                          <a:tab pos="5045075" algn="l"/>
                          <a:tab pos="6047740" algn="l"/>
                          <a:tab pos="6559550" algn="l"/>
                          <a:tab pos="7209155" algn="l"/>
                          <a:tab pos="8517255" algn="l"/>
                        </a:tabLst>
                      </a:pP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5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1577" y="219278"/>
            <a:ext cx="680021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75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Text</a:t>
            </a:r>
            <a:r>
              <a:rPr sz="4000" b="1" spc="-125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000" b="1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Books</a:t>
            </a:r>
            <a:r>
              <a:rPr sz="4000" b="1" spc="-125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000" b="1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and</a:t>
            </a:r>
            <a:r>
              <a:rPr sz="4000" b="1" spc="-12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000" b="1" spc="-2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Reference</a:t>
            </a:r>
            <a:r>
              <a:rPr sz="4000" b="1" spc="-95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000" b="1" spc="-1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Books</a:t>
            </a:r>
            <a:endParaRPr sz="40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185849"/>
            <a:ext cx="8209280" cy="3623945"/>
          </a:xfrm>
          <a:prstGeom prst="rect">
            <a:avLst/>
          </a:prstGeom>
        </p:spPr>
        <p:txBody>
          <a:bodyPr vert="horz" wrap="square" lIns="0" tIns="1174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25"/>
              </a:spcBef>
            </a:pPr>
            <a:r>
              <a:rPr sz="3200" b="1" spc="-70" dirty="0">
                <a:latin typeface="Calibri" panose="020F0502020204030204"/>
                <a:cs typeface="Calibri" panose="020F0502020204030204"/>
              </a:rPr>
              <a:t>Text</a:t>
            </a:r>
            <a:r>
              <a:rPr sz="3200" b="1" spc="-100" dirty="0">
                <a:latin typeface="Calibri" panose="020F0502020204030204"/>
                <a:cs typeface="Calibri" panose="020F0502020204030204"/>
              </a:rPr>
              <a:t> </a:t>
            </a:r>
            <a:r>
              <a:rPr sz="3200" b="1" spc="-10" dirty="0">
                <a:latin typeface="Calibri" panose="020F0502020204030204"/>
                <a:cs typeface="Calibri" panose="020F0502020204030204"/>
              </a:rPr>
              <a:t>Book:</a:t>
            </a:r>
            <a:endParaRPr sz="3200">
              <a:latin typeface="Calibri" panose="020F0502020204030204"/>
              <a:cs typeface="Calibri" panose="020F0502020204030204"/>
            </a:endParaRPr>
          </a:p>
          <a:p>
            <a:pPr marL="349885" indent="-337185">
              <a:lnSpc>
                <a:spcPct val="100000"/>
              </a:lnSpc>
              <a:spcBef>
                <a:spcPts val="620"/>
              </a:spcBef>
              <a:buAutoNum type="arabicPeriod"/>
              <a:tabLst>
                <a:tab pos="349885" algn="l"/>
              </a:tabLst>
            </a:pPr>
            <a:r>
              <a:rPr sz="2400" dirty="0">
                <a:latin typeface="Calibri" panose="020F0502020204030204"/>
                <a:cs typeface="Calibri" panose="020F0502020204030204"/>
              </a:rPr>
              <a:t>W.H.</a:t>
            </a:r>
            <a:r>
              <a:rPr sz="2400" spc="22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Hayt</a:t>
            </a:r>
            <a:r>
              <a:rPr sz="2400" spc="23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and</a:t>
            </a:r>
            <a:r>
              <a:rPr sz="2400" spc="229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J.A.</a:t>
            </a:r>
            <a:r>
              <a:rPr sz="2400" spc="21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Buck,</a:t>
            </a:r>
            <a:r>
              <a:rPr sz="2400" spc="229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―Engineering</a:t>
            </a:r>
            <a:r>
              <a:rPr sz="2400" spc="22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Electromagnetics,</a:t>
            </a:r>
            <a:r>
              <a:rPr sz="2400" spc="22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25" dirty="0">
                <a:latin typeface="Calibri" panose="020F0502020204030204"/>
                <a:cs typeface="Calibri" panose="020F0502020204030204"/>
              </a:rPr>
              <a:t>7th</a:t>
            </a:r>
            <a:endParaRPr sz="240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latin typeface="Calibri" panose="020F0502020204030204"/>
                <a:cs typeface="Calibri" panose="020F0502020204030204"/>
              </a:rPr>
              <a:t>Edition,</a:t>
            </a:r>
            <a:r>
              <a:rPr sz="2400" spc="-2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5" dirty="0">
                <a:latin typeface="Calibri" panose="020F0502020204030204"/>
                <a:cs typeface="Calibri" panose="020F0502020204030204"/>
              </a:rPr>
              <a:t>Tata</a:t>
            </a:r>
            <a:r>
              <a:rPr sz="2400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20" dirty="0">
                <a:latin typeface="Calibri" panose="020F0502020204030204"/>
                <a:cs typeface="Calibri" panose="020F0502020204030204"/>
              </a:rPr>
              <a:t>McGraw-</a:t>
            </a:r>
            <a:r>
              <a:rPr sz="2400" dirty="0">
                <a:latin typeface="Calibri" panose="020F0502020204030204"/>
                <a:cs typeface="Calibri" panose="020F0502020204030204"/>
              </a:rPr>
              <a:t>Hill,</a:t>
            </a:r>
            <a:r>
              <a:rPr sz="2400" spc="-3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2009,</a:t>
            </a:r>
            <a:r>
              <a:rPr sz="2400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ISBN-978-0-07-061223-</a:t>
            </a:r>
            <a:r>
              <a:rPr sz="2400" spc="-25" dirty="0">
                <a:latin typeface="Calibri" panose="020F0502020204030204"/>
                <a:cs typeface="Calibri" panose="020F0502020204030204"/>
              </a:rPr>
              <a:t>5.</a:t>
            </a:r>
            <a:endParaRPr sz="240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725"/>
              </a:spcBef>
            </a:pPr>
            <a:r>
              <a:rPr sz="3200" b="1" spc="-10" dirty="0">
                <a:latin typeface="Calibri" panose="020F0502020204030204"/>
                <a:cs typeface="Calibri" panose="020F0502020204030204"/>
              </a:rPr>
              <a:t>Reference</a:t>
            </a:r>
            <a:r>
              <a:rPr sz="3200" b="1" spc="-125" dirty="0">
                <a:latin typeface="Calibri" panose="020F0502020204030204"/>
                <a:cs typeface="Calibri" panose="020F0502020204030204"/>
              </a:rPr>
              <a:t> </a:t>
            </a:r>
            <a:r>
              <a:rPr sz="3200" b="1" spc="-10" dirty="0">
                <a:latin typeface="Calibri" panose="020F0502020204030204"/>
                <a:cs typeface="Calibri" panose="020F0502020204030204"/>
              </a:rPr>
              <a:t>Books:</a:t>
            </a:r>
            <a:endParaRPr sz="3200">
              <a:latin typeface="Calibri" panose="020F0502020204030204"/>
              <a:cs typeface="Calibri" panose="020F0502020204030204"/>
            </a:endParaRPr>
          </a:p>
          <a:p>
            <a:pPr marL="361950" lvl="1" indent="-349250">
              <a:lnSpc>
                <a:spcPct val="100000"/>
              </a:lnSpc>
              <a:spcBef>
                <a:spcPts val="620"/>
              </a:spcBef>
              <a:buAutoNum type="arabicPeriod"/>
              <a:tabLst>
                <a:tab pos="361950" algn="l"/>
              </a:tabLst>
            </a:pPr>
            <a:r>
              <a:rPr sz="2400" dirty="0">
                <a:latin typeface="Calibri" panose="020F0502020204030204"/>
                <a:cs typeface="Calibri" panose="020F0502020204030204"/>
              </a:rPr>
              <a:t>John</a:t>
            </a:r>
            <a:r>
              <a:rPr sz="2400" spc="35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D</a:t>
            </a:r>
            <a:r>
              <a:rPr sz="2400" spc="36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Krauss</a:t>
            </a:r>
            <a:r>
              <a:rPr sz="2400" spc="35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and</a:t>
            </a:r>
            <a:r>
              <a:rPr sz="2400" spc="36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Daniel</a:t>
            </a:r>
            <a:r>
              <a:rPr sz="2400" spc="36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A</a:t>
            </a:r>
            <a:r>
              <a:rPr sz="2400" spc="35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Fleisch,</a:t>
            </a:r>
            <a:r>
              <a:rPr sz="2400" spc="36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―Electromagnetics</a:t>
            </a:r>
            <a:r>
              <a:rPr sz="2400" spc="34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20" dirty="0">
                <a:latin typeface="Calibri" panose="020F0502020204030204"/>
                <a:cs typeface="Calibri" panose="020F0502020204030204"/>
              </a:rPr>
              <a:t>with</a:t>
            </a:r>
            <a:endParaRPr sz="240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Calibri" panose="020F0502020204030204"/>
                <a:cs typeface="Calibri" panose="020F0502020204030204"/>
              </a:rPr>
              <a:t>applications,</a:t>
            </a:r>
            <a:r>
              <a:rPr sz="2400" spc="-10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McGraw-</a:t>
            </a:r>
            <a:r>
              <a:rPr sz="2400" spc="-10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Hill.</a:t>
            </a:r>
            <a:endParaRPr sz="2400">
              <a:latin typeface="Calibri" panose="020F0502020204030204"/>
              <a:cs typeface="Calibri" panose="020F0502020204030204"/>
            </a:endParaRPr>
          </a:p>
          <a:p>
            <a:pPr marL="12700" marR="5715" lvl="1" indent="401955">
              <a:lnSpc>
                <a:spcPct val="100000"/>
              </a:lnSpc>
              <a:spcBef>
                <a:spcPts val="575"/>
              </a:spcBef>
              <a:buAutoNum type="arabicPeriod" startAt="2"/>
              <a:tabLst>
                <a:tab pos="414655" algn="l"/>
                <a:tab pos="859790" algn="l"/>
                <a:tab pos="2202815" algn="l"/>
                <a:tab pos="2915920" algn="l"/>
                <a:tab pos="5118735" algn="l"/>
                <a:tab pos="5543550" algn="l"/>
                <a:tab pos="7840980" algn="l"/>
              </a:tabLst>
            </a:pPr>
            <a:r>
              <a:rPr sz="2400" spc="-25" dirty="0">
                <a:latin typeface="Calibri" panose="020F0502020204030204"/>
                <a:cs typeface="Calibri" panose="020F0502020204030204"/>
              </a:rPr>
              <a:t>N.</a:t>
            </a:r>
            <a:r>
              <a:rPr sz="2400" dirty="0">
                <a:latin typeface="Calibri" panose="020F0502020204030204"/>
                <a:cs typeface="Calibri" panose="020F0502020204030204"/>
              </a:rPr>
              <a:t>	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Narayana</a:t>
            </a:r>
            <a:r>
              <a:rPr sz="2400" dirty="0">
                <a:latin typeface="Calibri" panose="020F0502020204030204"/>
                <a:cs typeface="Calibri" panose="020F0502020204030204"/>
              </a:rPr>
              <a:t>	</a:t>
            </a:r>
            <a:r>
              <a:rPr sz="2400" spc="-20" dirty="0">
                <a:latin typeface="Calibri" panose="020F0502020204030204"/>
                <a:cs typeface="Calibri" panose="020F0502020204030204"/>
              </a:rPr>
              <a:t>Rao,</a:t>
            </a:r>
            <a:r>
              <a:rPr sz="2400" dirty="0">
                <a:latin typeface="Calibri" panose="020F0502020204030204"/>
                <a:cs typeface="Calibri" panose="020F0502020204030204"/>
              </a:rPr>
              <a:t>	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―Fundamentals</a:t>
            </a:r>
            <a:r>
              <a:rPr sz="2400" dirty="0">
                <a:latin typeface="Calibri" panose="020F0502020204030204"/>
                <a:cs typeface="Calibri" panose="020F0502020204030204"/>
              </a:rPr>
              <a:t>	</a:t>
            </a:r>
            <a:r>
              <a:rPr sz="2400" spc="-25" dirty="0">
                <a:latin typeface="Calibri" panose="020F0502020204030204"/>
                <a:cs typeface="Calibri" panose="020F0502020204030204"/>
              </a:rPr>
              <a:t>of</a:t>
            </a:r>
            <a:r>
              <a:rPr sz="2400" dirty="0">
                <a:latin typeface="Calibri" panose="020F0502020204030204"/>
                <a:cs typeface="Calibri" panose="020F0502020204030204"/>
              </a:rPr>
              <a:t>	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Electromagnetics</a:t>
            </a:r>
            <a:r>
              <a:rPr sz="2400" dirty="0">
                <a:latin typeface="Calibri" panose="020F0502020204030204"/>
                <a:cs typeface="Calibri" panose="020F0502020204030204"/>
              </a:rPr>
              <a:t>	</a:t>
            </a:r>
            <a:r>
              <a:rPr sz="2400" spc="-35" dirty="0">
                <a:latin typeface="Calibri" panose="020F0502020204030204"/>
                <a:cs typeface="Calibri" panose="020F0502020204030204"/>
              </a:rPr>
              <a:t>for </a:t>
            </a:r>
            <a:r>
              <a:rPr sz="2400" dirty="0">
                <a:latin typeface="Calibri" panose="020F0502020204030204"/>
                <a:cs typeface="Calibri" panose="020F0502020204030204"/>
              </a:rPr>
              <a:t>Engineering,</a:t>
            </a:r>
            <a:r>
              <a:rPr sz="2400" spc="-7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Pearson.</a:t>
            </a:r>
            <a:endParaRPr sz="2400"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6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23541" y="278384"/>
            <a:ext cx="429768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dirty="0">
                <a:solidFill>
                  <a:srgbClr val="F79546"/>
                </a:solidFill>
                <a:latin typeface="Calibri" panose="020F0502020204030204"/>
                <a:cs typeface="Calibri" panose="020F0502020204030204"/>
              </a:rPr>
              <a:t>IA</a:t>
            </a:r>
            <a:r>
              <a:rPr sz="4000" b="1" spc="-95" dirty="0">
                <a:solidFill>
                  <a:srgbClr val="F79546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000" b="1" dirty="0">
                <a:solidFill>
                  <a:srgbClr val="F79546"/>
                </a:solidFill>
                <a:latin typeface="Calibri" panose="020F0502020204030204"/>
                <a:cs typeface="Calibri" panose="020F0502020204030204"/>
              </a:rPr>
              <a:t>and</a:t>
            </a:r>
            <a:r>
              <a:rPr sz="4000" b="1" spc="-85" dirty="0">
                <a:solidFill>
                  <a:srgbClr val="F79546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000" b="1" dirty="0">
                <a:solidFill>
                  <a:srgbClr val="F79546"/>
                </a:solidFill>
                <a:latin typeface="Calibri" panose="020F0502020204030204"/>
                <a:cs typeface="Calibri" panose="020F0502020204030204"/>
              </a:rPr>
              <a:t>Exam</a:t>
            </a:r>
            <a:r>
              <a:rPr sz="4000" b="1" spc="-85" dirty="0">
                <a:solidFill>
                  <a:srgbClr val="F79546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000" b="1" spc="-10" dirty="0">
                <a:solidFill>
                  <a:srgbClr val="F79546"/>
                </a:solidFill>
                <a:latin typeface="Calibri" panose="020F0502020204030204"/>
                <a:cs typeface="Calibri" panose="020F0502020204030204"/>
              </a:rPr>
              <a:t>Pattern</a:t>
            </a:r>
            <a:endParaRPr sz="40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061973"/>
            <a:ext cx="8279765" cy="472440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00"/>
              </a:spcBef>
            </a:pPr>
            <a:r>
              <a:rPr sz="2400" b="1" dirty="0">
                <a:latin typeface="Calibri" panose="020F0502020204030204"/>
                <a:cs typeface="Calibri" panose="020F0502020204030204"/>
              </a:rPr>
              <a:t>Internal</a:t>
            </a:r>
            <a:r>
              <a:rPr sz="2400" b="1" spc="-7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spc="-10" dirty="0">
                <a:latin typeface="Calibri" panose="020F0502020204030204"/>
                <a:cs typeface="Calibri" panose="020F0502020204030204"/>
              </a:rPr>
              <a:t>Assessment</a:t>
            </a:r>
            <a:r>
              <a:rPr lang="en-US" altLang="" sz="2400" b="1" spc="-10" dirty="0">
                <a:latin typeface="Calibri" panose="020F0502020204030204"/>
                <a:cs typeface="Calibri" panose="020F0502020204030204"/>
              </a:rPr>
              <a:t> and Assessment</a:t>
            </a:r>
            <a:r>
              <a:rPr sz="2400" b="1" spc="-10" dirty="0">
                <a:latin typeface="Calibri" panose="020F0502020204030204"/>
                <a:cs typeface="Calibri" panose="020F0502020204030204"/>
              </a:rPr>
              <a:t>(</a:t>
            </a:r>
            <a:r>
              <a:rPr lang="en-US" altLang="" sz="2400" b="1" spc="-10" dirty="0">
                <a:latin typeface="Calibri" panose="020F0502020204030204"/>
                <a:cs typeface="Calibri" panose="020F0502020204030204"/>
              </a:rPr>
              <a:t>5</a:t>
            </a:r>
            <a:r>
              <a:rPr sz="2400" b="1" spc="-10" dirty="0">
                <a:latin typeface="Calibri" panose="020F0502020204030204"/>
                <a:cs typeface="Calibri" panose="020F0502020204030204"/>
              </a:rPr>
              <a:t>0</a:t>
            </a:r>
            <a:r>
              <a:rPr sz="2400" b="1" spc="-7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spc="-10" dirty="0">
                <a:latin typeface="Calibri" panose="020F0502020204030204"/>
                <a:cs typeface="Calibri" panose="020F0502020204030204"/>
              </a:rPr>
              <a:t>marks)</a:t>
            </a:r>
            <a:endParaRPr sz="2400">
              <a:latin typeface="Calibri" panose="020F0502020204030204"/>
              <a:cs typeface="Calibri" panose="020F0502020204030204"/>
            </a:endParaRPr>
          </a:p>
          <a:p>
            <a:pPr marL="342265" indent="-342265" algn="just">
              <a:lnSpc>
                <a:spcPct val="100000"/>
              </a:lnSpc>
              <a:spcBef>
                <a:spcPts val="505"/>
              </a:spcBef>
              <a:buFont typeface="Tahoma" panose="020B0604030504040204"/>
              <a:buChar char="•"/>
              <a:tabLst>
                <a:tab pos="342265" algn="l"/>
              </a:tabLst>
            </a:pPr>
            <a:r>
              <a:rPr sz="2000" b="0" dirty="0">
                <a:latin typeface="Calibri" panose="020F0502020204030204"/>
                <a:cs typeface="Calibri" panose="020F0502020204030204"/>
              </a:rPr>
              <a:t>Three</a:t>
            </a:r>
            <a:r>
              <a:rPr sz="2000" b="0" spc="14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b="0" dirty="0">
                <a:latin typeface="Calibri" panose="020F0502020204030204"/>
                <a:cs typeface="Calibri" panose="020F0502020204030204"/>
              </a:rPr>
              <a:t>IA</a:t>
            </a:r>
            <a:r>
              <a:rPr sz="2000" b="0" spc="13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b="0" dirty="0">
                <a:latin typeface="Calibri" panose="020F0502020204030204"/>
                <a:cs typeface="Calibri" panose="020F0502020204030204"/>
              </a:rPr>
              <a:t>test</a:t>
            </a:r>
            <a:r>
              <a:rPr sz="2000" b="0" spc="12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b="0" dirty="0">
                <a:latin typeface="Calibri" panose="020F0502020204030204"/>
                <a:cs typeface="Calibri" panose="020F0502020204030204"/>
              </a:rPr>
              <a:t>will</a:t>
            </a:r>
            <a:r>
              <a:rPr sz="2000" b="0" spc="14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b="0" dirty="0">
                <a:latin typeface="Calibri" panose="020F0502020204030204"/>
                <a:cs typeface="Calibri" panose="020F0502020204030204"/>
              </a:rPr>
              <a:t>be</a:t>
            </a:r>
            <a:r>
              <a:rPr sz="2000" b="0" spc="14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b="0" dirty="0">
                <a:latin typeface="Calibri" panose="020F0502020204030204"/>
                <a:cs typeface="Calibri" panose="020F0502020204030204"/>
              </a:rPr>
              <a:t>conducted</a:t>
            </a:r>
            <a:r>
              <a:rPr sz="2000" b="0" spc="14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b="0" dirty="0">
                <a:latin typeface="Calibri" panose="020F0502020204030204"/>
                <a:cs typeface="Calibri" panose="020F0502020204030204"/>
              </a:rPr>
              <a:t>for</a:t>
            </a:r>
            <a:r>
              <a:rPr sz="2000" b="0" spc="12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b="0" dirty="0">
                <a:latin typeface="Calibri" panose="020F0502020204030204"/>
                <a:cs typeface="Calibri" panose="020F0502020204030204"/>
              </a:rPr>
              <a:t>40</a:t>
            </a:r>
            <a:r>
              <a:rPr sz="2000" b="0" spc="12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b="0" dirty="0">
                <a:latin typeface="Calibri" panose="020F0502020204030204"/>
                <a:cs typeface="Calibri" panose="020F0502020204030204"/>
              </a:rPr>
              <a:t>marks</a:t>
            </a:r>
            <a:r>
              <a:rPr sz="2000" b="0" spc="14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b="0" dirty="0">
                <a:latin typeface="Calibri" panose="020F0502020204030204"/>
                <a:cs typeface="Calibri" panose="020F0502020204030204"/>
              </a:rPr>
              <a:t>and</a:t>
            </a:r>
            <a:r>
              <a:rPr sz="2000" b="0" spc="14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b="0" dirty="0">
                <a:latin typeface="Calibri" panose="020F0502020204030204"/>
                <a:cs typeface="Calibri" panose="020F0502020204030204"/>
              </a:rPr>
              <a:t>Average</a:t>
            </a:r>
            <a:r>
              <a:rPr sz="2000" b="0" spc="150" dirty="0">
                <a:latin typeface="Calibri" panose="020F0502020204030204"/>
                <a:cs typeface="Calibri" panose="020F0502020204030204"/>
              </a:rPr>
              <a:t> </a:t>
            </a:r>
            <a:r>
              <a:rPr lang="en-US" altLang="" sz="2000" b="0" spc="150" dirty="0">
                <a:latin typeface="Calibri" panose="020F0502020204030204"/>
                <a:cs typeface="Calibri" panose="020F0502020204030204"/>
              </a:rPr>
              <a:t>of best of two will be considered and it is scale down to 25 marks.</a:t>
            </a:r>
          </a:p>
          <a:p>
            <a:pPr marL="342265" indent="-342265" algn="just">
              <a:lnSpc>
                <a:spcPct val="100000"/>
              </a:lnSpc>
              <a:spcBef>
                <a:spcPts val="505"/>
              </a:spcBef>
              <a:buFont typeface="Tahoma" panose="020B0604030504040204"/>
              <a:buChar char="•"/>
              <a:tabLst>
                <a:tab pos="342265" algn="l"/>
              </a:tabLst>
            </a:pPr>
            <a:r>
              <a:rPr lang="en-US" altLang="" sz="2000" b="0">
                <a:latin typeface="Calibri" panose="020F0502020204030204"/>
                <a:cs typeface="Calibri" panose="020F0502020204030204"/>
              </a:rPr>
              <a:t>Two assessment will be given and it is sum up to 25 marks.</a:t>
            </a:r>
            <a:endParaRPr sz="2000" b="0">
              <a:latin typeface="Calibri" panose="020F0502020204030204"/>
              <a:cs typeface="Calibri" panose="020F0502020204030204"/>
            </a:endParaRPr>
          </a:p>
          <a:p>
            <a:pPr marL="2608580">
              <a:lnSpc>
                <a:spcPct val="100000"/>
              </a:lnSpc>
              <a:spcBef>
                <a:spcPts val="550"/>
              </a:spcBef>
            </a:pPr>
            <a:r>
              <a:rPr sz="2400" b="1" dirty="0">
                <a:latin typeface="Calibri" panose="020F0502020204030204"/>
                <a:cs typeface="Calibri" panose="020F0502020204030204"/>
              </a:rPr>
              <a:t>Theory</a:t>
            </a:r>
            <a:r>
              <a:rPr sz="2400" b="1" spc="-7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dirty="0">
                <a:latin typeface="Calibri" panose="020F0502020204030204"/>
                <a:cs typeface="Calibri" panose="020F0502020204030204"/>
              </a:rPr>
              <a:t>EXAM(60</a:t>
            </a:r>
            <a:r>
              <a:rPr sz="2400" b="1" spc="-6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spc="-10" dirty="0">
                <a:latin typeface="Calibri" panose="020F0502020204030204"/>
                <a:cs typeface="Calibri" panose="020F0502020204030204"/>
              </a:rPr>
              <a:t>marks)</a:t>
            </a:r>
            <a:endParaRPr sz="2400">
              <a:latin typeface="Calibri" panose="020F0502020204030204"/>
              <a:cs typeface="Calibri" panose="020F0502020204030204"/>
            </a:endParaRPr>
          </a:p>
          <a:p>
            <a:pPr marL="354965" indent="-342265">
              <a:lnSpc>
                <a:spcPct val="100000"/>
              </a:lnSpc>
              <a:spcBef>
                <a:spcPts val="505"/>
              </a:spcBef>
              <a:buFont typeface="Tahoma" panose="020B0604030504040204"/>
              <a:buChar char="•"/>
              <a:tabLst>
                <a:tab pos="354965" algn="l"/>
              </a:tabLst>
            </a:pPr>
            <a:r>
              <a:rPr sz="2000" dirty="0">
                <a:latin typeface="Calibri" panose="020F0502020204030204"/>
                <a:cs typeface="Calibri" panose="020F0502020204030204"/>
              </a:rPr>
              <a:t>The</a:t>
            </a:r>
            <a:r>
              <a:rPr sz="2000" spc="-3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question</a:t>
            </a:r>
            <a:r>
              <a:rPr sz="2000" spc="-3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paper</a:t>
            </a:r>
            <a:r>
              <a:rPr sz="2000" spc="-4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will</a:t>
            </a:r>
            <a:r>
              <a:rPr sz="2000" spc="-2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have</a:t>
            </a:r>
            <a:r>
              <a:rPr sz="2000" spc="-3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TEN</a:t>
            </a:r>
            <a:r>
              <a:rPr sz="2000" spc="-4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10" dirty="0">
                <a:latin typeface="Calibri" panose="020F0502020204030204"/>
                <a:cs typeface="Calibri" panose="020F0502020204030204"/>
              </a:rPr>
              <a:t>questions.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 marL="354965" indent="-342265">
              <a:lnSpc>
                <a:spcPct val="100000"/>
              </a:lnSpc>
              <a:spcBef>
                <a:spcPts val="485"/>
              </a:spcBef>
              <a:buFont typeface="Tahoma" panose="020B0604030504040204"/>
              <a:buChar char="•"/>
              <a:tabLst>
                <a:tab pos="354965" algn="l"/>
              </a:tabLst>
            </a:pPr>
            <a:r>
              <a:rPr sz="2000" dirty="0">
                <a:latin typeface="Calibri" panose="020F0502020204030204"/>
                <a:cs typeface="Calibri" panose="020F0502020204030204"/>
              </a:rPr>
              <a:t>Each</a:t>
            </a:r>
            <a:r>
              <a:rPr sz="2000" spc="-5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full</a:t>
            </a:r>
            <a:r>
              <a:rPr sz="2000" spc="-5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question</a:t>
            </a:r>
            <a:r>
              <a:rPr sz="2000" spc="-5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carries</a:t>
            </a:r>
            <a:r>
              <a:rPr sz="2000" spc="-4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20</a:t>
            </a:r>
            <a:r>
              <a:rPr sz="2000" spc="-5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10" dirty="0">
                <a:latin typeface="Calibri" panose="020F0502020204030204"/>
                <a:cs typeface="Calibri" panose="020F0502020204030204"/>
              </a:rPr>
              <a:t>marks.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 marL="355600" marR="6350" indent="-342900">
              <a:lnSpc>
                <a:spcPct val="100000"/>
              </a:lnSpc>
              <a:spcBef>
                <a:spcPts val="480"/>
              </a:spcBef>
              <a:buFont typeface="Tahoma" panose="020B0604030504040204"/>
              <a:buChar char="•"/>
              <a:tabLst>
                <a:tab pos="355600" algn="l"/>
              </a:tabLst>
            </a:pPr>
            <a:r>
              <a:rPr sz="2000" dirty="0">
                <a:latin typeface="Calibri" panose="020F0502020204030204"/>
                <a:cs typeface="Calibri" panose="020F0502020204030204"/>
              </a:rPr>
              <a:t>There</a:t>
            </a:r>
            <a:r>
              <a:rPr sz="2000" spc="254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will</a:t>
            </a:r>
            <a:r>
              <a:rPr sz="2000" spc="26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be</a:t>
            </a:r>
            <a:r>
              <a:rPr sz="2000" spc="26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two</a:t>
            </a:r>
            <a:r>
              <a:rPr sz="2000" spc="27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full</a:t>
            </a:r>
            <a:r>
              <a:rPr sz="2000" spc="26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questions</a:t>
            </a:r>
            <a:r>
              <a:rPr sz="2000" spc="27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(with</a:t>
            </a:r>
            <a:r>
              <a:rPr sz="2000" spc="27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a</a:t>
            </a:r>
            <a:r>
              <a:rPr sz="2000" spc="27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maximum</a:t>
            </a:r>
            <a:r>
              <a:rPr sz="2000" spc="26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of</a:t>
            </a:r>
            <a:r>
              <a:rPr sz="2000" spc="27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Four</a:t>
            </a:r>
            <a:r>
              <a:rPr sz="2000" spc="26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sub</a:t>
            </a:r>
            <a:r>
              <a:rPr sz="2000" spc="27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10" dirty="0">
                <a:latin typeface="Calibri" panose="020F0502020204030204"/>
                <a:cs typeface="Calibri" panose="020F0502020204030204"/>
              </a:rPr>
              <a:t>questions) </a:t>
            </a:r>
            <a:r>
              <a:rPr sz="2000" dirty="0">
                <a:latin typeface="Calibri" panose="020F0502020204030204"/>
                <a:cs typeface="Calibri" panose="020F0502020204030204"/>
              </a:rPr>
              <a:t>from</a:t>
            </a:r>
            <a:r>
              <a:rPr sz="2000" spc="-6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each</a:t>
            </a:r>
            <a:r>
              <a:rPr sz="2000" spc="-5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10" dirty="0">
                <a:latin typeface="Calibri" panose="020F0502020204030204"/>
                <a:cs typeface="Calibri" panose="020F0502020204030204"/>
              </a:rPr>
              <a:t>module.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 marL="354965" indent="-342265">
              <a:lnSpc>
                <a:spcPct val="100000"/>
              </a:lnSpc>
              <a:spcBef>
                <a:spcPts val="480"/>
              </a:spcBef>
              <a:buFont typeface="Tahoma" panose="020B0604030504040204"/>
              <a:buChar char="•"/>
              <a:tabLst>
                <a:tab pos="354965" algn="l"/>
              </a:tabLst>
            </a:pPr>
            <a:r>
              <a:rPr sz="2000" dirty="0">
                <a:latin typeface="Calibri" panose="020F0502020204030204"/>
                <a:cs typeface="Calibri" panose="020F0502020204030204"/>
              </a:rPr>
              <a:t>Each</a:t>
            </a:r>
            <a:r>
              <a:rPr sz="2000" spc="26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full</a:t>
            </a:r>
            <a:r>
              <a:rPr sz="2000" spc="25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question</a:t>
            </a:r>
            <a:r>
              <a:rPr sz="2000" spc="26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will</a:t>
            </a:r>
            <a:r>
              <a:rPr sz="2000" spc="254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have</a:t>
            </a:r>
            <a:r>
              <a:rPr sz="2000" spc="254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sub</a:t>
            </a:r>
            <a:r>
              <a:rPr sz="2000" spc="26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questions</a:t>
            </a:r>
            <a:r>
              <a:rPr sz="2000" spc="27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covering</a:t>
            </a:r>
            <a:r>
              <a:rPr sz="2000" spc="254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all</a:t>
            </a:r>
            <a:r>
              <a:rPr sz="2000" spc="254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the</a:t>
            </a:r>
            <a:r>
              <a:rPr sz="2000" spc="26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topics</a:t>
            </a:r>
            <a:r>
              <a:rPr sz="2000" spc="26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under</a:t>
            </a:r>
            <a:r>
              <a:rPr sz="2000" spc="254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50" dirty="0">
                <a:latin typeface="Calibri" panose="020F0502020204030204"/>
                <a:cs typeface="Calibri" panose="020F0502020204030204"/>
              </a:rPr>
              <a:t>a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 marL="355600">
              <a:lnSpc>
                <a:spcPct val="100000"/>
              </a:lnSpc>
            </a:pPr>
            <a:r>
              <a:rPr sz="2000" spc="-10" dirty="0">
                <a:latin typeface="Calibri" panose="020F0502020204030204"/>
                <a:cs typeface="Calibri" panose="020F0502020204030204"/>
              </a:rPr>
              <a:t>module.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 marL="355600" marR="5715" indent="-342900">
              <a:lnSpc>
                <a:spcPct val="100000"/>
              </a:lnSpc>
              <a:spcBef>
                <a:spcPts val="480"/>
              </a:spcBef>
              <a:buFont typeface="Tahoma" panose="020B0604030504040204"/>
              <a:buChar char="•"/>
              <a:tabLst>
                <a:tab pos="355600" algn="l"/>
              </a:tabLst>
            </a:pPr>
            <a:r>
              <a:rPr sz="2000" dirty="0">
                <a:latin typeface="Calibri" panose="020F0502020204030204"/>
                <a:cs typeface="Calibri" panose="020F0502020204030204"/>
              </a:rPr>
              <a:t>Students</a:t>
            </a:r>
            <a:r>
              <a:rPr sz="2000" spc="29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will</a:t>
            </a:r>
            <a:r>
              <a:rPr sz="2000" spc="30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have</a:t>
            </a:r>
            <a:r>
              <a:rPr sz="2000" spc="30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to</a:t>
            </a:r>
            <a:r>
              <a:rPr sz="2000" spc="30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answer</a:t>
            </a:r>
            <a:r>
              <a:rPr sz="2000" spc="29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5</a:t>
            </a:r>
            <a:r>
              <a:rPr sz="2000" spc="30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full</a:t>
            </a:r>
            <a:r>
              <a:rPr sz="2000" spc="29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questions,</a:t>
            </a:r>
            <a:r>
              <a:rPr sz="2000" spc="29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selecting</a:t>
            </a:r>
            <a:r>
              <a:rPr sz="2000" spc="30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one</a:t>
            </a:r>
            <a:r>
              <a:rPr sz="2000" spc="30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full</a:t>
            </a:r>
            <a:r>
              <a:rPr sz="2000" spc="29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10" dirty="0">
                <a:latin typeface="Calibri" panose="020F0502020204030204"/>
                <a:cs typeface="Calibri" panose="020F0502020204030204"/>
              </a:rPr>
              <a:t>question </a:t>
            </a:r>
            <a:r>
              <a:rPr sz="2000" dirty="0">
                <a:latin typeface="Calibri" panose="020F0502020204030204"/>
                <a:cs typeface="Calibri" panose="020F0502020204030204"/>
              </a:rPr>
              <a:t>from</a:t>
            </a:r>
            <a:r>
              <a:rPr sz="2000" spc="-6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each</a:t>
            </a:r>
            <a:r>
              <a:rPr sz="2000" spc="-5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10" dirty="0">
                <a:latin typeface="Calibri" panose="020F0502020204030204"/>
                <a:cs typeface="Calibri" panose="020F0502020204030204"/>
              </a:rPr>
              <a:t>module.</a:t>
            </a:r>
            <a:endParaRPr sz="2000"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7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42894" y="149732"/>
            <a:ext cx="245808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1" spc="-1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Objectives</a:t>
            </a:r>
            <a:endParaRPr sz="44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882401"/>
            <a:ext cx="8280400" cy="5093335"/>
          </a:xfrm>
          <a:prstGeom prst="rect">
            <a:avLst/>
          </a:prstGeom>
        </p:spPr>
        <p:txBody>
          <a:bodyPr vert="horz" wrap="square" lIns="0" tIns="156845" rIns="0" bIns="0" rtlCol="0">
            <a:spAutoFit/>
          </a:bodyPr>
          <a:lstStyle/>
          <a:p>
            <a:pPr marL="357505" indent="-344805" algn="just">
              <a:lnSpc>
                <a:spcPct val="100000"/>
              </a:lnSpc>
              <a:spcBef>
                <a:spcPts val="1235"/>
              </a:spcBef>
              <a:buFont typeface="Tahoma" panose="020B0604030504040204"/>
              <a:buChar char="•"/>
              <a:tabLst>
                <a:tab pos="357505" algn="l"/>
              </a:tabLst>
            </a:pPr>
            <a:r>
              <a:rPr sz="1900" dirty="0">
                <a:latin typeface="Calibri" panose="020F0502020204030204"/>
                <a:cs typeface="Calibri" panose="020F0502020204030204"/>
              </a:rPr>
              <a:t>Study</a:t>
            </a:r>
            <a:r>
              <a:rPr sz="1900" spc="15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latin typeface="Calibri" panose="020F0502020204030204"/>
                <a:cs typeface="Calibri" panose="020F0502020204030204"/>
              </a:rPr>
              <a:t>the</a:t>
            </a:r>
            <a:r>
              <a:rPr sz="19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latin typeface="Calibri" panose="020F0502020204030204"/>
                <a:cs typeface="Calibri" panose="020F0502020204030204"/>
              </a:rPr>
              <a:t>different</a:t>
            </a:r>
            <a:r>
              <a:rPr sz="1900" spc="15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latin typeface="Calibri" panose="020F0502020204030204"/>
                <a:cs typeface="Calibri" panose="020F0502020204030204"/>
              </a:rPr>
              <a:t>coordinate</a:t>
            </a:r>
            <a:r>
              <a:rPr sz="1900" spc="15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latin typeface="Calibri" panose="020F0502020204030204"/>
                <a:cs typeface="Calibri" panose="020F0502020204030204"/>
              </a:rPr>
              <a:t>systems,</a:t>
            </a:r>
            <a:r>
              <a:rPr sz="19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latin typeface="Calibri" panose="020F0502020204030204"/>
                <a:cs typeface="Calibri" panose="020F0502020204030204"/>
              </a:rPr>
              <a:t>Physical</a:t>
            </a:r>
            <a:r>
              <a:rPr sz="1900" spc="15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latin typeface="Calibri" panose="020F0502020204030204"/>
                <a:cs typeface="Calibri" panose="020F0502020204030204"/>
              </a:rPr>
              <a:t>significance</a:t>
            </a:r>
            <a:r>
              <a:rPr sz="1900" spc="20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latin typeface="Calibri" panose="020F0502020204030204"/>
                <a:cs typeface="Calibri" panose="020F0502020204030204"/>
              </a:rPr>
              <a:t>of</a:t>
            </a:r>
            <a:r>
              <a:rPr sz="1900" spc="15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latin typeface="Calibri" panose="020F0502020204030204"/>
                <a:cs typeface="Calibri" panose="020F0502020204030204"/>
              </a:rPr>
              <a:t>Divergence,</a:t>
            </a:r>
            <a:r>
              <a:rPr sz="19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spc="-20" dirty="0">
                <a:latin typeface="Calibri" panose="020F0502020204030204"/>
                <a:cs typeface="Calibri" panose="020F0502020204030204"/>
              </a:rPr>
              <a:t>Curl</a:t>
            </a:r>
            <a:endParaRPr sz="1900">
              <a:latin typeface="Calibri" panose="020F0502020204030204"/>
              <a:cs typeface="Calibri" panose="020F0502020204030204"/>
            </a:endParaRPr>
          </a:p>
          <a:p>
            <a:pPr marL="355600" algn="just">
              <a:lnSpc>
                <a:spcPct val="100000"/>
              </a:lnSpc>
              <a:spcBef>
                <a:spcPts val="1140"/>
              </a:spcBef>
            </a:pPr>
            <a:r>
              <a:rPr sz="1900" dirty="0">
                <a:latin typeface="Calibri" panose="020F0502020204030204"/>
                <a:cs typeface="Calibri" panose="020F0502020204030204"/>
              </a:rPr>
              <a:t>and</a:t>
            </a:r>
            <a:r>
              <a:rPr sz="1900" spc="-30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spc="-10" dirty="0">
                <a:latin typeface="Calibri" panose="020F0502020204030204"/>
                <a:cs typeface="Calibri" panose="020F0502020204030204"/>
              </a:rPr>
              <a:t>Gradient.</a:t>
            </a:r>
            <a:endParaRPr sz="1900">
              <a:latin typeface="Calibri" panose="020F0502020204030204"/>
              <a:cs typeface="Calibri" panose="020F0502020204030204"/>
            </a:endParaRPr>
          </a:p>
          <a:p>
            <a:pPr marL="355600" marR="7620" indent="-342900" algn="just">
              <a:lnSpc>
                <a:spcPct val="150000"/>
              </a:lnSpc>
              <a:spcBef>
                <a:spcPts val="460"/>
              </a:spcBef>
              <a:buFont typeface="Tahoma" panose="020B0604030504040204"/>
              <a:buChar char="•"/>
              <a:tabLst>
                <a:tab pos="355600" algn="l"/>
                <a:tab pos="357505" algn="l"/>
              </a:tabLst>
            </a:pPr>
            <a:r>
              <a:rPr sz="1900" dirty="0">
                <a:latin typeface="Calibri" panose="020F0502020204030204"/>
                <a:cs typeface="Calibri" panose="020F0502020204030204"/>
              </a:rPr>
              <a:t>	Understand</a:t>
            </a:r>
            <a:r>
              <a:rPr sz="1900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latin typeface="Calibri" panose="020F0502020204030204"/>
                <a:cs typeface="Calibri" panose="020F0502020204030204"/>
              </a:rPr>
              <a:t>the applications</a:t>
            </a:r>
            <a:r>
              <a:rPr sz="1900" spc="-5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latin typeface="Calibri" panose="020F0502020204030204"/>
                <a:cs typeface="Calibri" panose="020F0502020204030204"/>
              </a:rPr>
              <a:t>of</a:t>
            </a:r>
            <a:r>
              <a:rPr sz="1900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latin typeface="Calibri" panose="020F0502020204030204"/>
                <a:cs typeface="Calibri" panose="020F0502020204030204"/>
              </a:rPr>
              <a:t>Coulomb‘s law</a:t>
            </a:r>
            <a:r>
              <a:rPr sz="1900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latin typeface="Calibri" panose="020F0502020204030204"/>
                <a:cs typeface="Calibri" panose="020F0502020204030204"/>
              </a:rPr>
              <a:t>and</a:t>
            </a:r>
            <a:r>
              <a:rPr sz="1900" spc="-5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latin typeface="Calibri" panose="020F0502020204030204"/>
                <a:cs typeface="Calibri" panose="020F0502020204030204"/>
              </a:rPr>
              <a:t>Gauss</a:t>
            </a:r>
            <a:r>
              <a:rPr sz="1900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latin typeface="Calibri" panose="020F0502020204030204"/>
                <a:cs typeface="Calibri" panose="020F0502020204030204"/>
              </a:rPr>
              <a:t>law</a:t>
            </a:r>
            <a:r>
              <a:rPr sz="1900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latin typeface="Calibri" panose="020F0502020204030204"/>
                <a:cs typeface="Calibri" panose="020F0502020204030204"/>
              </a:rPr>
              <a:t>to</a:t>
            </a:r>
            <a:r>
              <a:rPr sz="1900" spc="-10" dirty="0">
                <a:latin typeface="Calibri" panose="020F0502020204030204"/>
                <a:cs typeface="Calibri" panose="020F0502020204030204"/>
              </a:rPr>
              <a:t> different</a:t>
            </a:r>
            <a:r>
              <a:rPr sz="1900" spc="-5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spc="-10" dirty="0">
                <a:latin typeface="Calibri" panose="020F0502020204030204"/>
                <a:cs typeface="Calibri" panose="020F0502020204030204"/>
              </a:rPr>
              <a:t>charge </a:t>
            </a:r>
            <a:r>
              <a:rPr sz="1900" dirty="0">
                <a:latin typeface="Calibri" panose="020F0502020204030204"/>
                <a:cs typeface="Calibri" panose="020F0502020204030204"/>
              </a:rPr>
              <a:t>distributions</a:t>
            </a:r>
            <a:r>
              <a:rPr sz="1900" spc="105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latin typeface="Calibri" panose="020F0502020204030204"/>
                <a:cs typeface="Calibri" panose="020F0502020204030204"/>
              </a:rPr>
              <a:t>and</a:t>
            </a:r>
            <a:r>
              <a:rPr sz="1900" spc="114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latin typeface="Calibri" panose="020F0502020204030204"/>
                <a:cs typeface="Calibri" panose="020F0502020204030204"/>
              </a:rPr>
              <a:t>the</a:t>
            </a:r>
            <a:r>
              <a:rPr sz="1900" spc="120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latin typeface="Calibri" panose="020F0502020204030204"/>
                <a:cs typeface="Calibri" panose="020F0502020204030204"/>
              </a:rPr>
              <a:t>applications</a:t>
            </a:r>
            <a:r>
              <a:rPr sz="1900" spc="114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latin typeface="Calibri" panose="020F0502020204030204"/>
                <a:cs typeface="Calibri" panose="020F0502020204030204"/>
              </a:rPr>
              <a:t>of</a:t>
            </a:r>
            <a:r>
              <a:rPr sz="1900" spc="114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latin typeface="Calibri" panose="020F0502020204030204"/>
                <a:cs typeface="Calibri" panose="020F0502020204030204"/>
              </a:rPr>
              <a:t>Laplace‘s</a:t>
            </a:r>
            <a:r>
              <a:rPr sz="1900" spc="110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latin typeface="Calibri" panose="020F0502020204030204"/>
                <a:cs typeface="Calibri" panose="020F0502020204030204"/>
              </a:rPr>
              <a:t>and</a:t>
            </a:r>
            <a:r>
              <a:rPr sz="1900" spc="120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latin typeface="Calibri" panose="020F0502020204030204"/>
                <a:cs typeface="Calibri" panose="020F0502020204030204"/>
              </a:rPr>
              <a:t>Poisson‘s</a:t>
            </a:r>
            <a:r>
              <a:rPr sz="1900" spc="130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latin typeface="Calibri" panose="020F0502020204030204"/>
                <a:cs typeface="Calibri" panose="020F0502020204030204"/>
              </a:rPr>
              <a:t>Equations</a:t>
            </a:r>
            <a:r>
              <a:rPr sz="1900" spc="120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latin typeface="Calibri" panose="020F0502020204030204"/>
                <a:cs typeface="Calibri" panose="020F0502020204030204"/>
              </a:rPr>
              <a:t>to</a:t>
            </a:r>
            <a:r>
              <a:rPr sz="1900" spc="114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spc="-10" dirty="0">
                <a:latin typeface="Calibri" panose="020F0502020204030204"/>
                <a:cs typeface="Calibri" panose="020F0502020204030204"/>
              </a:rPr>
              <a:t>solve </a:t>
            </a:r>
            <a:r>
              <a:rPr sz="1900" dirty="0">
                <a:latin typeface="Calibri" panose="020F0502020204030204"/>
                <a:cs typeface="Calibri" panose="020F0502020204030204"/>
              </a:rPr>
              <a:t>real</a:t>
            </a:r>
            <a:r>
              <a:rPr sz="1900" spc="-55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latin typeface="Calibri" panose="020F0502020204030204"/>
                <a:cs typeface="Calibri" panose="020F0502020204030204"/>
              </a:rPr>
              <a:t>time</a:t>
            </a:r>
            <a:r>
              <a:rPr sz="1900" spc="-45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spc="-10" dirty="0">
                <a:latin typeface="Calibri" panose="020F0502020204030204"/>
                <a:cs typeface="Calibri" panose="020F0502020204030204"/>
              </a:rPr>
              <a:t>problems</a:t>
            </a:r>
            <a:r>
              <a:rPr sz="1900" spc="-30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latin typeface="Calibri" panose="020F0502020204030204"/>
                <a:cs typeface="Calibri" panose="020F0502020204030204"/>
              </a:rPr>
              <a:t>on</a:t>
            </a:r>
            <a:r>
              <a:rPr sz="1900" spc="-45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spc="-10" dirty="0">
                <a:latin typeface="Calibri" panose="020F0502020204030204"/>
                <a:cs typeface="Calibri" panose="020F0502020204030204"/>
              </a:rPr>
              <a:t>capacitance</a:t>
            </a:r>
            <a:r>
              <a:rPr sz="1900" spc="-50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latin typeface="Calibri" panose="020F0502020204030204"/>
                <a:cs typeface="Calibri" panose="020F0502020204030204"/>
              </a:rPr>
              <a:t>of</a:t>
            </a:r>
            <a:r>
              <a:rPr sz="1900" spc="-55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spc="-10" dirty="0">
                <a:latin typeface="Calibri" panose="020F0502020204030204"/>
                <a:cs typeface="Calibri" panose="020F0502020204030204"/>
              </a:rPr>
              <a:t>different</a:t>
            </a:r>
            <a:r>
              <a:rPr sz="1900" spc="-35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latin typeface="Calibri" panose="020F0502020204030204"/>
                <a:cs typeface="Calibri" panose="020F0502020204030204"/>
              </a:rPr>
              <a:t>charge</a:t>
            </a:r>
            <a:r>
              <a:rPr sz="1900" spc="-40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spc="-10" dirty="0">
                <a:latin typeface="Calibri" panose="020F0502020204030204"/>
                <a:cs typeface="Calibri" panose="020F0502020204030204"/>
              </a:rPr>
              <a:t>distributions.</a:t>
            </a:r>
            <a:endParaRPr sz="1900">
              <a:latin typeface="Calibri" panose="020F0502020204030204"/>
              <a:cs typeface="Calibri" panose="020F0502020204030204"/>
            </a:endParaRPr>
          </a:p>
          <a:p>
            <a:pPr marL="355600" marR="6350" indent="-342900" algn="just">
              <a:lnSpc>
                <a:spcPct val="150000"/>
              </a:lnSpc>
              <a:spcBef>
                <a:spcPts val="455"/>
              </a:spcBef>
              <a:buFont typeface="Tahoma" panose="020B0604030504040204"/>
              <a:buChar char="•"/>
              <a:tabLst>
                <a:tab pos="355600" algn="l"/>
                <a:tab pos="357505" algn="l"/>
              </a:tabLst>
            </a:pPr>
            <a:r>
              <a:rPr sz="1900" dirty="0">
                <a:latin typeface="Calibri" panose="020F0502020204030204"/>
                <a:cs typeface="Calibri" panose="020F0502020204030204"/>
              </a:rPr>
              <a:t>	Understand</a:t>
            </a:r>
            <a:r>
              <a:rPr sz="1900" spc="185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latin typeface="Calibri" panose="020F0502020204030204"/>
                <a:cs typeface="Calibri" panose="020F0502020204030204"/>
              </a:rPr>
              <a:t>the</a:t>
            </a:r>
            <a:r>
              <a:rPr sz="1900" spc="204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latin typeface="Calibri" panose="020F0502020204030204"/>
                <a:cs typeface="Calibri" panose="020F0502020204030204"/>
              </a:rPr>
              <a:t>physical</a:t>
            </a:r>
            <a:r>
              <a:rPr sz="1900" spc="185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latin typeface="Calibri" panose="020F0502020204030204"/>
                <a:cs typeface="Calibri" panose="020F0502020204030204"/>
              </a:rPr>
              <a:t>significance</a:t>
            </a:r>
            <a:r>
              <a:rPr sz="1900" spc="200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latin typeface="Calibri" panose="020F0502020204030204"/>
                <a:cs typeface="Calibri" panose="020F0502020204030204"/>
              </a:rPr>
              <a:t>of</a:t>
            </a:r>
            <a:r>
              <a:rPr sz="1900" spc="195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spc="-20" dirty="0">
                <a:latin typeface="Calibri" panose="020F0502020204030204"/>
                <a:cs typeface="Calibri" panose="020F0502020204030204"/>
              </a:rPr>
              <a:t>Biot-</a:t>
            </a:r>
            <a:r>
              <a:rPr sz="1900" dirty="0">
                <a:latin typeface="Calibri" panose="020F0502020204030204"/>
                <a:cs typeface="Calibri" panose="020F0502020204030204"/>
              </a:rPr>
              <a:t>Savart,</a:t>
            </a:r>
            <a:r>
              <a:rPr sz="1900" spc="195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latin typeface="Calibri" panose="020F0502020204030204"/>
                <a:cs typeface="Calibri" panose="020F0502020204030204"/>
              </a:rPr>
              <a:t>Ampere‘s</a:t>
            </a:r>
            <a:r>
              <a:rPr sz="1900" spc="200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latin typeface="Calibri" panose="020F0502020204030204"/>
                <a:cs typeface="Calibri" panose="020F0502020204030204"/>
              </a:rPr>
              <a:t>Law</a:t>
            </a:r>
            <a:r>
              <a:rPr sz="1900" spc="195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latin typeface="Calibri" panose="020F0502020204030204"/>
                <a:cs typeface="Calibri" panose="020F0502020204030204"/>
              </a:rPr>
              <a:t>and</a:t>
            </a:r>
            <a:r>
              <a:rPr sz="1900" spc="200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spc="-10" dirty="0">
                <a:latin typeface="Calibri" panose="020F0502020204030204"/>
                <a:cs typeface="Calibri" panose="020F0502020204030204"/>
              </a:rPr>
              <a:t>Stokes‘ </a:t>
            </a:r>
            <a:r>
              <a:rPr sz="1900" dirty="0">
                <a:latin typeface="Calibri" panose="020F0502020204030204"/>
                <a:cs typeface="Calibri" panose="020F0502020204030204"/>
              </a:rPr>
              <a:t>theorem</a:t>
            </a:r>
            <a:r>
              <a:rPr sz="1900" spc="-85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latin typeface="Calibri" panose="020F0502020204030204"/>
                <a:cs typeface="Calibri" panose="020F0502020204030204"/>
              </a:rPr>
              <a:t>for</a:t>
            </a:r>
            <a:r>
              <a:rPr sz="1900" spc="-105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spc="-10" dirty="0">
                <a:latin typeface="Calibri" panose="020F0502020204030204"/>
                <a:cs typeface="Calibri" panose="020F0502020204030204"/>
              </a:rPr>
              <a:t>different</a:t>
            </a:r>
            <a:r>
              <a:rPr sz="1900" spc="-70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latin typeface="Calibri" panose="020F0502020204030204"/>
                <a:cs typeface="Calibri" panose="020F0502020204030204"/>
              </a:rPr>
              <a:t>current</a:t>
            </a:r>
            <a:r>
              <a:rPr sz="1900" spc="-85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spc="-10" dirty="0">
                <a:latin typeface="Calibri" panose="020F0502020204030204"/>
                <a:cs typeface="Calibri" panose="020F0502020204030204"/>
              </a:rPr>
              <a:t>distributions.</a:t>
            </a:r>
            <a:endParaRPr sz="1900">
              <a:latin typeface="Calibri" panose="020F0502020204030204"/>
              <a:cs typeface="Calibri" panose="020F0502020204030204"/>
            </a:endParaRPr>
          </a:p>
          <a:p>
            <a:pPr marL="357505" indent="-344805" algn="just">
              <a:lnSpc>
                <a:spcPct val="100000"/>
              </a:lnSpc>
              <a:spcBef>
                <a:spcPts val="1600"/>
              </a:spcBef>
              <a:buFont typeface="Tahoma" panose="020B0604030504040204"/>
              <a:buChar char="•"/>
              <a:tabLst>
                <a:tab pos="357505" algn="l"/>
              </a:tabLst>
            </a:pPr>
            <a:r>
              <a:rPr sz="1900" dirty="0">
                <a:latin typeface="Calibri" panose="020F0502020204030204"/>
                <a:cs typeface="Calibri" panose="020F0502020204030204"/>
              </a:rPr>
              <a:t>Infer</a:t>
            </a:r>
            <a:r>
              <a:rPr sz="1900" spc="-55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latin typeface="Calibri" panose="020F0502020204030204"/>
                <a:cs typeface="Calibri" panose="020F0502020204030204"/>
              </a:rPr>
              <a:t>the</a:t>
            </a:r>
            <a:r>
              <a:rPr sz="1900" spc="-50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spc="-10" dirty="0">
                <a:latin typeface="Calibri" panose="020F0502020204030204"/>
                <a:cs typeface="Calibri" panose="020F0502020204030204"/>
              </a:rPr>
              <a:t>effects</a:t>
            </a:r>
            <a:r>
              <a:rPr sz="1900" spc="-55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latin typeface="Calibri" panose="020F0502020204030204"/>
                <a:cs typeface="Calibri" panose="020F0502020204030204"/>
              </a:rPr>
              <a:t>of</a:t>
            </a:r>
            <a:r>
              <a:rPr sz="1900" spc="-60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latin typeface="Calibri" panose="020F0502020204030204"/>
                <a:cs typeface="Calibri" panose="020F0502020204030204"/>
              </a:rPr>
              <a:t>magnetic</a:t>
            </a:r>
            <a:r>
              <a:rPr sz="1900" spc="-25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spc="-10" dirty="0">
                <a:latin typeface="Calibri" panose="020F0502020204030204"/>
                <a:cs typeface="Calibri" panose="020F0502020204030204"/>
              </a:rPr>
              <a:t>forces,</a:t>
            </a:r>
            <a:r>
              <a:rPr sz="1900" spc="-65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spc="-10" dirty="0">
                <a:latin typeface="Calibri" panose="020F0502020204030204"/>
                <a:cs typeface="Calibri" panose="020F0502020204030204"/>
              </a:rPr>
              <a:t>materials</a:t>
            </a:r>
            <a:r>
              <a:rPr sz="1900" spc="-45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latin typeface="Calibri" panose="020F0502020204030204"/>
                <a:cs typeface="Calibri" panose="020F0502020204030204"/>
              </a:rPr>
              <a:t>and</a:t>
            </a:r>
            <a:r>
              <a:rPr sz="1900" spc="-45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spc="-10" dirty="0">
                <a:latin typeface="Calibri" panose="020F0502020204030204"/>
                <a:cs typeface="Calibri" panose="020F0502020204030204"/>
              </a:rPr>
              <a:t>inductance.</a:t>
            </a:r>
            <a:endParaRPr sz="1900">
              <a:latin typeface="Calibri" panose="020F0502020204030204"/>
              <a:cs typeface="Calibri" panose="020F0502020204030204"/>
            </a:endParaRPr>
          </a:p>
          <a:p>
            <a:pPr marL="355600" marR="5080" indent="-342900" algn="just">
              <a:lnSpc>
                <a:spcPct val="150000"/>
              </a:lnSpc>
              <a:spcBef>
                <a:spcPts val="455"/>
              </a:spcBef>
              <a:buFont typeface="Tahoma" panose="020B0604030504040204"/>
              <a:buChar char="•"/>
              <a:tabLst>
                <a:tab pos="355600" algn="l"/>
                <a:tab pos="357505" algn="l"/>
              </a:tabLst>
            </a:pPr>
            <a:r>
              <a:rPr sz="1900" dirty="0">
                <a:latin typeface="Calibri" panose="020F0502020204030204"/>
                <a:cs typeface="Calibri" panose="020F0502020204030204"/>
              </a:rPr>
              <a:t>	Know</a:t>
            </a:r>
            <a:r>
              <a:rPr sz="1900" spc="350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latin typeface="Calibri" panose="020F0502020204030204"/>
                <a:cs typeface="Calibri" panose="020F0502020204030204"/>
              </a:rPr>
              <a:t>the</a:t>
            </a:r>
            <a:r>
              <a:rPr sz="1900" spc="360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latin typeface="Calibri" panose="020F0502020204030204"/>
                <a:cs typeface="Calibri" panose="020F0502020204030204"/>
              </a:rPr>
              <a:t>physical</a:t>
            </a:r>
            <a:r>
              <a:rPr sz="1900" spc="355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latin typeface="Calibri" panose="020F0502020204030204"/>
                <a:cs typeface="Calibri" panose="020F0502020204030204"/>
              </a:rPr>
              <a:t>interpretation</a:t>
            </a:r>
            <a:r>
              <a:rPr sz="1900" spc="355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latin typeface="Calibri" panose="020F0502020204030204"/>
                <a:cs typeface="Calibri" panose="020F0502020204030204"/>
              </a:rPr>
              <a:t>of</a:t>
            </a:r>
            <a:r>
              <a:rPr sz="1900" spc="355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latin typeface="Calibri" panose="020F0502020204030204"/>
                <a:cs typeface="Calibri" panose="020F0502020204030204"/>
              </a:rPr>
              <a:t>Maxwell‘</a:t>
            </a:r>
            <a:r>
              <a:rPr sz="1900" spc="355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latin typeface="Calibri" panose="020F0502020204030204"/>
                <a:cs typeface="Calibri" panose="020F0502020204030204"/>
              </a:rPr>
              <a:t>equations</a:t>
            </a:r>
            <a:r>
              <a:rPr sz="1900" spc="350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latin typeface="Calibri" panose="020F0502020204030204"/>
                <a:cs typeface="Calibri" panose="020F0502020204030204"/>
              </a:rPr>
              <a:t>and</a:t>
            </a:r>
            <a:r>
              <a:rPr sz="1900" spc="360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latin typeface="Calibri" panose="020F0502020204030204"/>
                <a:cs typeface="Calibri" panose="020F0502020204030204"/>
              </a:rPr>
              <a:t>applications</a:t>
            </a:r>
            <a:r>
              <a:rPr sz="1900" spc="360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spc="-25" dirty="0">
                <a:latin typeface="Calibri" panose="020F0502020204030204"/>
                <a:cs typeface="Calibri" panose="020F0502020204030204"/>
              </a:rPr>
              <a:t>for </a:t>
            </a:r>
            <a:r>
              <a:rPr sz="1900" dirty="0">
                <a:latin typeface="Calibri" panose="020F0502020204030204"/>
                <a:cs typeface="Calibri" panose="020F0502020204030204"/>
              </a:rPr>
              <a:t>Plane</a:t>
            </a:r>
            <a:r>
              <a:rPr sz="1900" spc="-55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spc="-10" dirty="0">
                <a:latin typeface="Calibri" panose="020F0502020204030204"/>
                <a:cs typeface="Calibri" panose="020F0502020204030204"/>
              </a:rPr>
              <a:t>waves</a:t>
            </a:r>
            <a:r>
              <a:rPr sz="1900" spc="-50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latin typeface="Calibri" panose="020F0502020204030204"/>
                <a:cs typeface="Calibri" panose="020F0502020204030204"/>
              </a:rPr>
              <a:t>for</a:t>
            </a:r>
            <a:r>
              <a:rPr sz="1900" spc="-70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latin typeface="Calibri" panose="020F0502020204030204"/>
                <a:cs typeface="Calibri" panose="020F0502020204030204"/>
              </a:rPr>
              <a:t>their</a:t>
            </a:r>
            <a:r>
              <a:rPr sz="1900" spc="-55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latin typeface="Calibri" panose="020F0502020204030204"/>
                <a:cs typeface="Calibri" panose="020F0502020204030204"/>
              </a:rPr>
              <a:t>behaviour</a:t>
            </a:r>
            <a:r>
              <a:rPr sz="1900" spc="-60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latin typeface="Calibri" panose="020F0502020204030204"/>
                <a:cs typeface="Calibri" panose="020F0502020204030204"/>
              </a:rPr>
              <a:t>in</a:t>
            </a:r>
            <a:r>
              <a:rPr sz="1900" spc="-55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spc="-10" dirty="0">
                <a:latin typeface="Calibri" panose="020F0502020204030204"/>
                <a:cs typeface="Calibri" panose="020F0502020204030204"/>
              </a:rPr>
              <a:t>different</a:t>
            </a:r>
            <a:r>
              <a:rPr sz="1900" spc="-45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spc="-10" dirty="0">
                <a:latin typeface="Calibri" panose="020F0502020204030204"/>
                <a:cs typeface="Calibri" panose="020F0502020204030204"/>
              </a:rPr>
              <a:t>media</a:t>
            </a:r>
            <a:endParaRPr sz="1900">
              <a:latin typeface="Calibri" panose="020F0502020204030204"/>
              <a:cs typeface="Calibri" panose="020F0502020204030204"/>
            </a:endParaRPr>
          </a:p>
          <a:p>
            <a:pPr marL="357505" indent="-344805" algn="just">
              <a:lnSpc>
                <a:spcPct val="100000"/>
              </a:lnSpc>
              <a:spcBef>
                <a:spcPts val="1595"/>
              </a:spcBef>
              <a:buFont typeface="Tahoma" panose="020B0604030504040204"/>
              <a:buChar char="•"/>
              <a:tabLst>
                <a:tab pos="357505" algn="l"/>
              </a:tabLst>
            </a:pPr>
            <a:r>
              <a:rPr sz="1900" dirty="0">
                <a:latin typeface="Calibri" panose="020F0502020204030204"/>
                <a:cs typeface="Calibri" panose="020F0502020204030204"/>
              </a:rPr>
              <a:t>Acquire</a:t>
            </a:r>
            <a:r>
              <a:rPr sz="1900" spc="-50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latin typeface="Calibri" panose="020F0502020204030204"/>
                <a:cs typeface="Calibri" panose="020F0502020204030204"/>
              </a:rPr>
              <a:t>knowledge</a:t>
            </a:r>
            <a:r>
              <a:rPr sz="1900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latin typeface="Calibri" panose="020F0502020204030204"/>
                <a:cs typeface="Calibri" panose="020F0502020204030204"/>
              </a:rPr>
              <a:t>of</a:t>
            </a:r>
            <a:r>
              <a:rPr sz="1900" spc="-55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spc="-10" dirty="0">
                <a:latin typeface="Calibri" panose="020F0502020204030204"/>
                <a:cs typeface="Calibri" panose="020F0502020204030204"/>
              </a:rPr>
              <a:t>Poynting</a:t>
            </a:r>
            <a:r>
              <a:rPr sz="1900" spc="-55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latin typeface="Calibri" panose="020F0502020204030204"/>
                <a:cs typeface="Calibri" panose="020F0502020204030204"/>
              </a:rPr>
              <a:t>theorem</a:t>
            </a:r>
            <a:r>
              <a:rPr sz="1900" spc="-45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latin typeface="Calibri" panose="020F0502020204030204"/>
                <a:cs typeface="Calibri" panose="020F0502020204030204"/>
              </a:rPr>
              <a:t>and</a:t>
            </a:r>
            <a:r>
              <a:rPr sz="1900" spc="-55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latin typeface="Calibri" panose="020F0502020204030204"/>
                <a:cs typeface="Calibri" panose="020F0502020204030204"/>
              </a:rPr>
              <a:t>its</a:t>
            </a:r>
            <a:r>
              <a:rPr sz="1900" spc="-55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spc="-10" dirty="0">
                <a:latin typeface="Calibri" panose="020F0502020204030204"/>
                <a:cs typeface="Calibri" panose="020F0502020204030204"/>
              </a:rPr>
              <a:t>application</a:t>
            </a:r>
            <a:r>
              <a:rPr sz="1900" spc="-45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latin typeface="Calibri" panose="020F0502020204030204"/>
                <a:cs typeface="Calibri" panose="020F0502020204030204"/>
              </a:rPr>
              <a:t>of</a:t>
            </a:r>
            <a:r>
              <a:rPr sz="1900" spc="-70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latin typeface="Calibri" panose="020F0502020204030204"/>
                <a:cs typeface="Calibri" panose="020F0502020204030204"/>
              </a:rPr>
              <a:t>power</a:t>
            </a:r>
            <a:r>
              <a:rPr sz="1900" spc="-40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spc="-10" dirty="0">
                <a:latin typeface="Calibri" panose="020F0502020204030204"/>
                <a:cs typeface="Calibri" panose="020F0502020204030204"/>
              </a:rPr>
              <a:t>flow.</a:t>
            </a:r>
            <a:endParaRPr sz="1900"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8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71852" y="167716"/>
            <a:ext cx="534289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Course</a:t>
            </a:r>
            <a:r>
              <a:rPr sz="4400" b="1" spc="-95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400" b="1" spc="-1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Outcomes(COs)</a:t>
            </a:r>
            <a:endParaRPr sz="44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0504" y="906271"/>
            <a:ext cx="8426450" cy="5777865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355600" marR="6985" indent="-342900" algn="just">
              <a:lnSpc>
                <a:spcPts val="2590"/>
              </a:lnSpc>
              <a:spcBef>
                <a:spcPts val="725"/>
              </a:spcBef>
              <a:buFont typeface="Wingdings" panose="05000000000000000000"/>
              <a:buChar char=""/>
              <a:tabLst>
                <a:tab pos="355600" algn="l"/>
              </a:tabLst>
            </a:pPr>
            <a:r>
              <a:rPr sz="2700" dirty="0">
                <a:solidFill>
                  <a:srgbClr val="FF0000"/>
                </a:solidFill>
                <a:latin typeface="Calibri" panose="020F0502020204030204"/>
                <a:cs typeface="Calibri" panose="020F0502020204030204"/>
              </a:rPr>
              <a:t>CO1</a:t>
            </a:r>
            <a:r>
              <a:rPr sz="2700" spc="430" dirty="0">
                <a:solidFill>
                  <a:srgbClr val="E36C09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700" dirty="0">
                <a:solidFill>
                  <a:srgbClr val="E36C09"/>
                </a:solidFill>
                <a:latin typeface="Calibri" panose="020F0502020204030204"/>
                <a:cs typeface="Calibri" panose="020F0502020204030204"/>
              </a:rPr>
              <a:t>-</a:t>
            </a:r>
            <a:r>
              <a:rPr sz="2700" spc="430" dirty="0">
                <a:solidFill>
                  <a:srgbClr val="E36C09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lang="en-US" altLang="en-US" sz="2700">
                <a:latin typeface="Calibri" panose="020F0502020204030204"/>
                <a:cs typeface="Calibri" panose="020F0502020204030204"/>
              </a:rPr>
              <a:t>Evaluate problems on electrostatic force, electric field due to point, linear, volume charges by applying conventional methods and charge in a volume. </a:t>
            </a:r>
          </a:p>
          <a:p>
            <a:pPr marL="355600" marR="6985" indent="-342900" algn="just">
              <a:lnSpc>
                <a:spcPts val="2590"/>
              </a:lnSpc>
              <a:spcBef>
                <a:spcPts val="725"/>
              </a:spcBef>
              <a:buFont typeface="Wingdings" panose="05000000000000000000"/>
              <a:buChar char=""/>
              <a:tabLst>
                <a:tab pos="355600" algn="l"/>
              </a:tabLst>
            </a:pPr>
            <a:r>
              <a:rPr lang="en-US" altLang="en-US" sz="2700">
                <a:solidFill>
                  <a:srgbClr val="FF0000"/>
                </a:solidFill>
                <a:latin typeface="Calibri" panose="020F0502020204030204"/>
                <a:cs typeface="Calibri" panose="020F0502020204030204"/>
              </a:rPr>
              <a:t>CO2</a:t>
            </a:r>
            <a:r>
              <a:rPr lang="en-US" altLang="en-US" sz="2700">
                <a:latin typeface="Calibri" panose="020F0502020204030204"/>
                <a:cs typeface="Calibri" panose="020F0502020204030204"/>
              </a:rPr>
              <a:t> - Apply Gauss law to evaluate Electric fields due to different charge distributions and Volume Charge distributions by using Divergence Theorem. </a:t>
            </a:r>
          </a:p>
          <a:p>
            <a:pPr marL="355600" marR="6985" indent="-342900" algn="just">
              <a:lnSpc>
                <a:spcPts val="2590"/>
              </a:lnSpc>
              <a:spcBef>
                <a:spcPts val="725"/>
              </a:spcBef>
              <a:buFont typeface="Wingdings" panose="05000000000000000000"/>
              <a:buChar char=""/>
              <a:tabLst>
                <a:tab pos="355600" algn="l"/>
              </a:tabLst>
            </a:pPr>
            <a:r>
              <a:rPr lang="en-US" altLang="en-US" sz="2700">
                <a:solidFill>
                  <a:srgbClr val="FF0000"/>
                </a:solidFill>
                <a:latin typeface="Calibri" panose="020F0502020204030204"/>
                <a:cs typeface="Calibri" panose="020F0502020204030204"/>
              </a:rPr>
              <a:t>CO3</a:t>
            </a:r>
            <a:r>
              <a:rPr lang="en-US" altLang="en-US" sz="2700">
                <a:latin typeface="Calibri" panose="020F0502020204030204"/>
                <a:cs typeface="Calibri" panose="020F0502020204030204"/>
              </a:rPr>
              <a:t> - Determine potential and energy with respect to point charge and capacitance using Laplace equation and Apply Biot-Savart’s and Ampere’s laws for evaluating Magnetic field for different current configurations</a:t>
            </a:r>
          </a:p>
          <a:p>
            <a:pPr marL="355600" marR="6985" indent="-342900" algn="just">
              <a:lnSpc>
                <a:spcPts val="2590"/>
              </a:lnSpc>
              <a:spcBef>
                <a:spcPts val="725"/>
              </a:spcBef>
              <a:buFont typeface="Wingdings" panose="05000000000000000000"/>
              <a:buChar char=""/>
              <a:tabLst>
                <a:tab pos="355600" algn="l"/>
              </a:tabLst>
            </a:pPr>
            <a:r>
              <a:rPr lang="en-US" altLang="en-US" sz="2700">
                <a:solidFill>
                  <a:srgbClr val="FF0000"/>
                </a:solidFill>
                <a:latin typeface="Calibri" panose="020F0502020204030204"/>
                <a:cs typeface="Calibri" panose="020F0502020204030204"/>
              </a:rPr>
              <a:t>CO4</a:t>
            </a:r>
            <a:r>
              <a:rPr lang="en-US" altLang="en-US" sz="2700">
                <a:latin typeface="Calibri" panose="020F0502020204030204"/>
                <a:cs typeface="Calibri" panose="020F0502020204030204"/>
              </a:rPr>
              <a:t> - Calculate magnetic force, potential energy and Magnetization with respect to magnetic materials and voltage induced in electric circuits. </a:t>
            </a:r>
          </a:p>
          <a:p>
            <a:pPr marL="355600" marR="6985" indent="-342900" algn="just">
              <a:lnSpc>
                <a:spcPts val="2590"/>
              </a:lnSpc>
              <a:spcBef>
                <a:spcPts val="725"/>
              </a:spcBef>
              <a:buFont typeface="Wingdings" panose="05000000000000000000"/>
              <a:buChar char=""/>
              <a:tabLst>
                <a:tab pos="355600" algn="l"/>
              </a:tabLst>
            </a:pPr>
            <a:r>
              <a:rPr lang="en-US" altLang="en-US" sz="2700">
                <a:solidFill>
                  <a:srgbClr val="FF0000"/>
                </a:solidFill>
                <a:latin typeface="Calibri" panose="020F0502020204030204"/>
                <a:cs typeface="Calibri" panose="020F0502020204030204"/>
              </a:rPr>
              <a:t>CO5</a:t>
            </a:r>
            <a:r>
              <a:rPr lang="en-US" altLang="en-US" sz="2700">
                <a:latin typeface="Calibri" panose="020F0502020204030204"/>
                <a:cs typeface="Calibri" panose="020F0502020204030204"/>
              </a:rPr>
              <a:t> - Apply Maxwell’s equations for time varying fields, EM waves in free space and conductors and Evaluate power associated with EM waves using Poynting theorem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9495" y="769619"/>
            <a:ext cx="8353044" cy="554431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05433" y="1090422"/>
            <a:ext cx="3039110" cy="608330"/>
          </a:xfrm>
          <a:prstGeom prst="rect">
            <a:avLst/>
          </a:prstGeom>
          <a:solidFill>
            <a:srgbClr val="FFFFFF"/>
          </a:solidFill>
          <a:ln w="28955">
            <a:solidFill>
              <a:srgbClr val="1C1C1C"/>
            </a:solidFill>
          </a:ln>
        </p:spPr>
        <p:txBody>
          <a:bodyPr vert="horz" wrap="square" lIns="0" tIns="33019" rIns="0" bIns="0" rtlCol="0">
            <a:spAutoFit/>
          </a:bodyPr>
          <a:lstStyle/>
          <a:p>
            <a:pPr marL="310515">
              <a:lnSpc>
                <a:spcPct val="100000"/>
              </a:lnSpc>
              <a:spcBef>
                <a:spcPts val="260"/>
              </a:spcBef>
            </a:pPr>
            <a:r>
              <a:rPr sz="3200" b="1" i="1" dirty="0">
                <a:solidFill>
                  <a:srgbClr val="1C1C1C"/>
                </a:solidFill>
                <a:latin typeface="Arial" panose="020B0604020202020204"/>
                <a:cs typeface="Arial" panose="020B0604020202020204"/>
              </a:rPr>
              <a:t>Electric</a:t>
            </a:r>
            <a:r>
              <a:rPr sz="3200" b="1" i="1" spc="-40" dirty="0">
                <a:solidFill>
                  <a:srgbClr val="1C1C1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b="1" i="1" spc="-10" dirty="0">
                <a:solidFill>
                  <a:srgbClr val="1C1C1C"/>
                </a:solidFill>
                <a:latin typeface="Arial" panose="020B0604020202020204"/>
                <a:cs typeface="Arial" panose="020B0604020202020204"/>
              </a:rPr>
              <a:t>field</a:t>
            </a:r>
            <a:endParaRPr sz="32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37809" y="3873246"/>
            <a:ext cx="3100070" cy="608330"/>
          </a:xfrm>
          <a:prstGeom prst="rect">
            <a:avLst/>
          </a:prstGeom>
          <a:solidFill>
            <a:srgbClr val="FFFFFF"/>
          </a:solidFill>
          <a:ln w="28955">
            <a:solidFill>
              <a:srgbClr val="1C1C1C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196850">
              <a:lnSpc>
                <a:spcPct val="100000"/>
              </a:lnSpc>
              <a:spcBef>
                <a:spcPts val="265"/>
              </a:spcBef>
            </a:pPr>
            <a:r>
              <a:rPr sz="3200" b="1" i="1" dirty="0">
                <a:solidFill>
                  <a:srgbClr val="1C1C1C"/>
                </a:solidFill>
                <a:latin typeface="Arial" panose="020B0604020202020204"/>
                <a:cs typeface="Arial" panose="020B0604020202020204"/>
              </a:rPr>
              <a:t>Magnetic</a:t>
            </a:r>
            <a:r>
              <a:rPr sz="3200" b="1" i="1" spc="-55" dirty="0">
                <a:solidFill>
                  <a:srgbClr val="1C1C1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b="1" i="1" spc="-10" dirty="0">
                <a:solidFill>
                  <a:srgbClr val="1C1C1C"/>
                </a:solidFill>
                <a:latin typeface="Arial" panose="020B0604020202020204"/>
                <a:cs typeface="Arial" panose="020B0604020202020204"/>
              </a:rPr>
              <a:t>field</a:t>
            </a:r>
            <a:endParaRPr sz="320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33600" y="0"/>
            <a:ext cx="4869180" cy="979932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470785" y="-25145"/>
            <a:ext cx="420370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45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Electromagnetics?</a:t>
            </a:r>
            <a:endParaRPr sz="40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9</a:t>
            </a:fld>
            <a:endParaRPr spc="-25" dirty="0"/>
          </a:p>
        </p:txBody>
      </p:sp>
      <p:sp>
        <p:nvSpPr>
          <p:cNvPr id="7" name="object 7"/>
          <p:cNvSpPr txBox="1"/>
          <p:nvPr/>
        </p:nvSpPr>
        <p:spPr>
          <a:xfrm>
            <a:off x="1087018" y="1942338"/>
            <a:ext cx="3288665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Produced</a:t>
            </a:r>
            <a:r>
              <a:rPr sz="2000" spc="3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by</a:t>
            </a:r>
            <a:r>
              <a:rPr sz="2000" spc="7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2000" spc="6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presence</a:t>
            </a:r>
            <a:r>
              <a:rPr sz="2000" spc="3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of </a:t>
            </a:r>
            <a:r>
              <a:rPr sz="20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electrically</a:t>
            </a:r>
            <a:r>
              <a:rPr sz="2000" spc="-1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charged</a:t>
            </a:r>
            <a:r>
              <a:rPr sz="2000" spc="-2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particles, </a:t>
            </a:r>
            <a:r>
              <a:rPr sz="20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and</a:t>
            </a:r>
            <a:r>
              <a:rPr sz="2000" spc="-3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gives</a:t>
            </a:r>
            <a:r>
              <a:rPr sz="2000" spc="-2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rise</a:t>
            </a:r>
            <a:r>
              <a:rPr sz="2000" spc="-3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-5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to</a:t>
            </a:r>
            <a:r>
              <a:rPr sz="2000" spc="-3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2000" spc="-3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electric force.</a:t>
            </a:r>
            <a:endParaRPr sz="20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02428" y="4612004"/>
            <a:ext cx="3225800" cy="1550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Produced</a:t>
            </a:r>
            <a:r>
              <a:rPr sz="2000" spc="-5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by</a:t>
            </a:r>
            <a:r>
              <a:rPr sz="2000" spc="-1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2000" spc="-2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motion</a:t>
            </a:r>
            <a:r>
              <a:rPr sz="2000" spc="-3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of </a:t>
            </a:r>
            <a:r>
              <a:rPr sz="20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electric</a:t>
            </a:r>
            <a:r>
              <a:rPr sz="2000" spc="-3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charges,</a:t>
            </a:r>
            <a:r>
              <a:rPr sz="2000" spc="-6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or</a:t>
            </a:r>
            <a:r>
              <a:rPr sz="2000" spc="-1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electric </a:t>
            </a:r>
            <a:r>
              <a:rPr sz="2000" spc="-2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current,</a:t>
            </a:r>
            <a:r>
              <a:rPr sz="2000" spc="-8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and</a:t>
            </a:r>
            <a:r>
              <a:rPr sz="2000" spc="-2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gives</a:t>
            </a:r>
            <a:r>
              <a:rPr sz="20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rise</a:t>
            </a:r>
            <a:r>
              <a:rPr sz="2000" spc="-4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-3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to</a:t>
            </a:r>
            <a:r>
              <a:rPr sz="2000" spc="-2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the </a:t>
            </a:r>
            <a:r>
              <a:rPr sz="20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magnetic</a:t>
            </a:r>
            <a:r>
              <a:rPr sz="2000" spc="-8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force</a:t>
            </a:r>
            <a:r>
              <a:rPr sz="2000" spc="-8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associated </a:t>
            </a:r>
            <a:r>
              <a:rPr sz="2000" spc="-4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with</a:t>
            </a:r>
            <a:r>
              <a:rPr sz="2000" spc="-9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magnets.</a:t>
            </a:r>
            <a:endParaRPr sz="20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2768" y="1376883"/>
            <a:ext cx="547878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7495" indent="-264795">
              <a:lnSpc>
                <a:spcPct val="100000"/>
              </a:lnSpc>
              <a:spcBef>
                <a:spcPts val="100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277495" algn="l"/>
              </a:tabLst>
            </a:pP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Electric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and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magnetic</a:t>
            </a:r>
            <a:r>
              <a:rPr sz="1800" spc="-3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field</a:t>
            </a:r>
            <a:r>
              <a:rPr sz="18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exist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nearly</a:t>
            </a:r>
            <a:r>
              <a:rPr sz="1800" spc="-3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everywhere</a:t>
            </a:r>
            <a:r>
              <a:rPr sz="1800" spc="-10" dirty="0">
                <a:latin typeface="Tahoma" panose="020B0604030504040204"/>
                <a:cs typeface="Tahoma" panose="020B0604030504040204"/>
              </a:rPr>
              <a:t>.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4027" y="1766316"/>
            <a:ext cx="8775192" cy="4469892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59586" y="49479"/>
            <a:ext cx="710501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37640" marR="5080" indent="-1425575">
              <a:lnSpc>
                <a:spcPct val="100000"/>
              </a:lnSpc>
              <a:spcBef>
                <a:spcPts val="95"/>
              </a:spcBef>
            </a:pPr>
            <a:r>
              <a:rPr sz="4000" b="1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Why</a:t>
            </a:r>
            <a:r>
              <a:rPr sz="4000" b="1" spc="-45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4000" b="1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do</a:t>
            </a:r>
            <a:r>
              <a:rPr sz="4000" b="1" spc="-65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4000" b="1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we</a:t>
            </a:r>
            <a:r>
              <a:rPr sz="4000" b="1" spc="-45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4000" b="1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learn</a:t>
            </a:r>
            <a:r>
              <a:rPr sz="4000" b="1" spc="-40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4000" b="1" spc="-10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Engineering Electromagnetics</a:t>
            </a:r>
            <a:endParaRPr sz="4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10</a:t>
            </a:fld>
            <a:endParaRPr spc="-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16811" y="1090421"/>
            <a:ext cx="637222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45" dirty="0">
                <a:latin typeface="Calibri" panose="020F0502020204030204"/>
                <a:cs typeface="Calibri" panose="020F0502020204030204"/>
              </a:rPr>
              <a:t>Train</a:t>
            </a:r>
            <a:r>
              <a:rPr sz="3200" spc="-80" dirty="0">
                <a:latin typeface="Calibri" panose="020F0502020204030204"/>
                <a:cs typeface="Calibri" panose="020F0502020204030204"/>
              </a:rPr>
              <a:t> </a:t>
            </a:r>
            <a:r>
              <a:rPr sz="3200" dirty="0">
                <a:latin typeface="Calibri" panose="020F0502020204030204"/>
                <a:cs typeface="Calibri" panose="020F0502020204030204"/>
              </a:rPr>
              <a:t>that</a:t>
            </a:r>
            <a:r>
              <a:rPr sz="3200" spc="-85" dirty="0">
                <a:latin typeface="Calibri" panose="020F0502020204030204"/>
                <a:cs typeface="Calibri" panose="020F0502020204030204"/>
              </a:rPr>
              <a:t> </a:t>
            </a:r>
            <a:r>
              <a:rPr sz="3200" dirty="0">
                <a:latin typeface="Calibri" panose="020F0502020204030204"/>
                <a:cs typeface="Calibri" panose="020F0502020204030204"/>
              </a:rPr>
              <a:t>Float</a:t>
            </a:r>
            <a:r>
              <a:rPr sz="3200" spc="-85" dirty="0">
                <a:latin typeface="Calibri" panose="020F0502020204030204"/>
                <a:cs typeface="Calibri" panose="020F0502020204030204"/>
              </a:rPr>
              <a:t> </a:t>
            </a:r>
            <a:r>
              <a:rPr sz="3200" dirty="0">
                <a:latin typeface="Calibri" panose="020F0502020204030204"/>
                <a:cs typeface="Calibri" panose="020F0502020204030204"/>
              </a:rPr>
              <a:t>by</a:t>
            </a:r>
            <a:r>
              <a:rPr sz="3200" spc="-85" dirty="0">
                <a:latin typeface="Calibri" panose="020F0502020204030204"/>
                <a:cs typeface="Calibri" panose="020F0502020204030204"/>
              </a:rPr>
              <a:t> </a:t>
            </a:r>
            <a:r>
              <a:rPr sz="3200" dirty="0">
                <a:latin typeface="Calibri" panose="020F0502020204030204"/>
                <a:cs typeface="Calibri" panose="020F0502020204030204"/>
              </a:rPr>
              <a:t>Magnetic</a:t>
            </a:r>
            <a:r>
              <a:rPr sz="3200" spc="-85" dirty="0">
                <a:latin typeface="Calibri" panose="020F0502020204030204"/>
                <a:cs typeface="Calibri" panose="020F0502020204030204"/>
              </a:rPr>
              <a:t> </a:t>
            </a:r>
            <a:r>
              <a:rPr sz="3200" spc="-10" dirty="0">
                <a:latin typeface="Calibri" panose="020F0502020204030204"/>
                <a:cs typeface="Calibri" panose="020F0502020204030204"/>
              </a:rPr>
              <a:t>Levitation</a:t>
            </a:r>
            <a:endParaRPr sz="32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71855" y="2689320"/>
            <a:ext cx="3758659" cy="359452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6511" y="2011679"/>
            <a:ext cx="4160520" cy="287121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996945" y="235965"/>
            <a:ext cx="3150870" cy="650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100" b="1" spc="-10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Applications</a:t>
            </a:r>
            <a:endParaRPr sz="41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11</a:t>
            </a:fld>
            <a:endParaRPr spc="-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4665" y="204994"/>
            <a:ext cx="8109515" cy="652255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07340" y="1922729"/>
            <a:ext cx="121856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9.33-</a:t>
            </a:r>
            <a:r>
              <a:rPr sz="1800" dirty="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9.5</a:t>
            </a:r>
            <a:r>
              <a:rPr sz="1800" spc="30" dirty="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25" dirty="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GHz</a:t>
            </a:r>
            <a:endParaRPr sz="18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12</a:t>
            </a:fld>
            <a:endParaRPr spc="-25" dirty="0"/>
          </a:p>
        </p:txBody>
      </p:sp>
      <p:sp>
        <p:nvSpPr>
          <p:cNvPr id="4" name="object 4"/>
          <p:cNvSpPr txBox="1"/>
          <p:nvPr/>
        </p:nvSpPr>
        <p:spPr>
          <a:xfrm>
            <a:off x="1602994" y="627634"/>
            <a:ext cx="1217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0000"/>
                </a:solidFill>
                <a:latin typeface="Calibri" panose="020F0502020204030204"/>
                <a:cs typeface="Calibri" panose="020F0502020204030204"/>
              </a:rPr>
              <a:t>1.03-</a:t>
            </a:r>
            <a:r>
              <a:rPr sz="1800" dirty="0">
                <a:solidFill>
                  <a:srgbClr val="FF0000"/>
                </a:solidFill>
                <a:latin typeface="Calibri" panose="020F0502020204030204"/>
                <a:cs typeface="Calibri" panose="020F0502020204030204"/>
              </a:rPr>
              <a:t>1.9</a:t>
            </a:r>
            <a:r>
              <a:rPr sz="1800" spc="35" dirty="0">
                <a:solidFill>
                  <a:srgbClr val="FF000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25" dirty="0">
                <a:solidFill>
                  <a:srgbClr val="FF0000"/>
                </a:solidFill>
                <a:latin typeface="Calibri" panose="020F0502020204030204"/>
                <a:cs typeface="Calibri" panose="020F0502020204030204"/>
              </a:rPr>
              <a:t>GHz</a:t>
            </a:r>
            <a:endParaRPr sz="18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09029" y="4362069"/>
            <a:ext cx="12198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118-</a:t>
            </a:r>
            <a:r>
              <a:rPr sz="1800" dirty="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136</a:t>
            </a:r>
            <a:r>
              <a:rPr sz="1800" spc="10" dirty="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25" dirty="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GHz</a:t>
            </a:r>
            <a:endParaRPr sz="18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98394" y="17780"/>
            <a:ext cx="13023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1.5</a:t>
            </a:r>
            <a:r>
              <a:rPr sz="1800" spc="-5" dirty="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–</a:t>
            </a:r>
            <a:r>
              <a:rPr sz="1800" spc="-5" dirty="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6.4 </a:t>
            </a:r>
            <a:r>
              <a:rPr sz="1800" spc="-25" dirty="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MHz</a:t>
            </a:r>
            <a:endParaRPr sz="18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7340" y="5962599"/>
            <a:ext cx="13766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329</a:t>
            </a:r>
            <a:r>
              <a:rPr sz="1800" spc="-25" dirty="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-</a:t>
            </a:r>
            <a:r>
              <a:rPr sz="1800" spc="-10" dirty="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335</a:t>
            </a:r>
            <a:r>
              <a:rPr sz="1800" spc="-15" dirty="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25" dirty="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MHz</a:t>
            </a:r>
            <a:endParaRPr sz="18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94628" y="170179"/>
            <a:ext cx="1122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1.6/1.5</a:t>
            </a:r>
            <a:r>
              <a:rPr sz="1800" spc="-30" dirty="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25" dirty="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GHz</a:t>
            </a:r>
            <a:endParaRPr sz="18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642228" y="1161034"/>
            <a:ext cx="239903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980"/>
              </a:lnSpc>
              <a:spcBef>
                <a:spcPts val="100"/>
              </a:spcBef>
            </a:pPr>
            <a:r>
              <a:rPr sz="1800" dirty="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0.19</a:t>
            </a:r>
            <a:r>
              <a:rPr sz="1800" spc="-5" dirty="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–</a:t>
            </a:r>
            <a:r>
              <a:rPr sz="1800" spc="-5" dirty="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1.8 </a:t>
            </a:r>
            <a:r>
              <a:rPr sz="1800" spc="-25" dirty="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MHz</a:t>
            </a:r>
            <a:endParaRPr sz="1800">
              <a:latin typeface="Calibri" panose="020F0502020204030204"/>
              <a:cs typeface="Calibri" panose="020F0502020204030204"/>
            </a:endParaRPr>
          </a:p>
          <a:p>
            <a:pPr marL="1384300">
              <a:lnSpc>
                <a:spcPts val="1980"/>
              </a:lnSpc>
            </a:pPr>
            <a:r>
              <a:rPr sz="1800" dirty="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2</a:t>
            </a:r>
            <a:r>
              <a:rPr sz="1800" spc="-10" dirty="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- 30</a:t>
            </a:r>
            <a:r>
              <a:rPr sz="1800" spc="-10" dirty="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25" dirty="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MHz</a:t>
            </a:r>
            <a:endParaRPr sz="18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60775" y="4666869"/>
            <a:ext cx="8763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4.39 </a:t>
            </a:r>
            <a:r>
              <a:rPr sz="1800" spc="-25" dirty="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GHZ</a:t>
            </a:r>
            <a:endParaRPr sz="18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566028" y="4743069"/>
            <a:ext cx="61722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0.960-</a:t>
            </a:r>
            <a:endParaRPr sz="180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1.215</a:t>
            </a:r>
            <a:endParaRPr sz="180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ct val="100000"/>
              </a:lnSpc>
            </a:pPr>
            <a:r>
              <a:rPr sz="1800" spc="-25" dirty="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GHz</a:t>
            </a:r>
            <a:endParaRPr sz="18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62009" y="780034"/>
            <a:ext cx="49530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108</a:t>
            </a:r>
            <a:r>
              <a:rPr sz="1800" spc="-40" dirty="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50" dirty="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-</a:t>
            </a:r>
            <a:endParaRPr sz="180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ct val="100000"/>
              </a:lnSpc>
            </a:pPr>
            <a:r>
              <a:rPr sz="1800" spc="-25" dirty="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118</a:t>
            </a:r>
            <a:endParaRPr sz="180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ct val="100000"/>
              </a:lnSpc>
            </a:pPr>
            <a:r>
              <a:rPr sz="1800" spc="-25" dirty="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MHz</a:t>
            </a:r>
            <a:endParaRPr sz="18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431284" y="5576112"/>
            <a:ext cx="4509770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200" dirty="0">
                <a:latin typeface="Calibri" panose="020F0502020204030204"/>
                <a:cs typeface="Calibri" panose="020F0502020204030204"/>
              </a:rPr>
              <a:t>common</a:t>
            </a:r>
            <a:r>
              <a:rPr sz="2200" spc="-5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dirty="0">
                <a:latin typeface="Calibri" panose="020F0502020204030204"/>
                <a:cs typeface="Calibri" panose="020F0502020204030204"/>
              </a:rPr>
              <a:t>avionic</a:t>
            </a:r>
            <a:r>
              <a:rPr sz="2200" spc="-11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systems</a:t>
            </a:r>
            <a:r>
              <a:rPr sz="2200" spc="-5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operate</a:t>
            </a:r>
            <a:r>
              <a:rPr sz="2200" spc="-6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dirty="0">
                <a:latin typeface="Calibri" panose="020F0502020204030204"/>
                <a:cs typeface="Calibri" panose="020F0502020204030204"/>
              </a:rPr>
              <a:t>in</a:t>
            </a:r>
            <a:r>
              <a:rPr sz="2200" spc="-8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25" dirty="0">
                <a:latin typeface="Calibri" panose="020F0502020204030204"/>
                <a:cs typeface="Calibri" panose="020F0502020204030204"/>
              </a:rPr>
              <a:t>the </a:t>
            </a:r>
            <a:r>
              <a:rPr sz="2200" dirty="0">
                <a:latin typeface="Calibri" panose="020F0502020204030204"/>
                <a:cs typeface="Calibri" panose="020F0502020204030204"/>
              </a:rPr>
              <a:t>frequency</a:t>
            </a:r>
            <a:r>
              <a:rPr sz="2200" spc="-3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dirty="0">
                <a:latin typeface="Calibri" panose="020F0502020204030204"/>
                <a:cs typeface="Calibri" panose="020F0502020204030204"/>
              </a:rPr>
              <a:t>range</a:t>
            </a:r>
            <a:r>
              <a:rPr sz="2200" spc="-2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dirty="0">
                <a:latin typeface="Calibri" panose="020F0502020204030204"/>
                <a:cs typeface="Calibri" panose="020F0502020204030204"/>
              </a:rPr>
              <a:t>100</a:t>
            </a:r>
            <a:r>
              <a:rPr sz="2200" spc="-4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dirty="0">
                <a:latin typeface="Calibri" panose="020F0502020204030204"/>
                <a:cs typeface="Calibri" panose="020F0502020204030204"/>
              </a:rPr>
              <a:t>kHz</a:t>
            </a:r>
            <a:r>
              <a:rPr sz="2200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dirty="0">
                <a:latin typeface="Calibri" panose="020F0502020204030204"/>
                <a:cs typeface="Calibri" panose="020F0502020204030204"/>
              </a:rPr>
              <a:t>to</a:t>
            </a:r>
            <a:r>
              <a:rPr sz="2200" spc="-3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dirty="0">
                <a:latin typeface="Calibri" panose="020F0502020204030204"/>
                <a:cs typeface="Calibri" panose="020F0502020204030204"/>
              </a:rPr>
              <a:t>15</a:t>
            </a:r>
            <a:r>
              <a:rPr sz="2200" spc="-4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25" dirty="0">
                <a:latin typeface="Calibri" panose="020F0502020204030204"/>
                <a:cs typeface="Calibri" panose="020F0502020204030204"/>
              </a:rPr>
              <a:t>GHz</a:t>
            </a:r>
            <a:endParaRPr sz="2200"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2791" y="2799584"/>
            <a:ext cx="4156718" cy="306096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94144" y="425194"/>
            <a:ext cx="4143002" cy="248183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514215" y="3330955"/>
            <a:ext cx="3975100" cy="1836420"/>
          </a:xfrm>
          <a:prstGeom prst="rect">
            <a:avLst/>
          </a:prstGeom>
        </p:spPr>
        <p:txBody>
          <a:bodyPr vert="horz" wrap="square" lIns="0" tIns="3111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5"/>
              </a:spcBef>
            </a:pPr>
            <a:r>
              <a:rPr sz="2400" spc="-35" dirty="0">
                <a:solidFill>
                  <a:srgbClr val="1F487C"/>
                </a:solidFill>
                <a:latin typeface="Calibri" panose="020F0502020204030204"/>
                <a:cs typeface="Calibri" panose="020F0502020204030204"/>
              </a:rPr>
              <a:t>Tape</a:t>
            </a:r>
            <a:r>
              <a:rPr sz="2400" spc="-60" dirty="0">
                <a:solidFill>
                  <a:srgbClr val="1F487C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solidFill>
                  <a:srgbClr val="1F487C"/>
                </a:solidFill>
                <a:latin typeface="Calibri" panose="020F0502020204030204"/>
                <a:cs typeface="Calibri" panose="020F0502020204030204"/>
              </a:rPr>
              <a:t>/</a:t>
            </a:r>
            <a:r>
              <a:rPr sz="2400" spc="-75" dirty="0">
                <a:solidFill>
                  <a:srgbClr val="1F487C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solidFill>
                  <a:srgbClr val="1F487C"/>
                </a:solidFill>
                <a:latin typeface="Calibri" panose="020F0502020204030204"/>
                <a:cs typeface="Calibri" panose="020F0502020204030204"/>
              </a:rPr>
              <a:t>Hard</a:t>
            </a:r>
            <a:r>
              <a:rPr sz="2400" spc="-70" dirty="0">
                <a:solidFill>
                  <a:srgbClr val="1F487C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solidFill>
                  <a:srgbClr val="1F487C"/>
                </a:solidFill>
                <a:latin typeface="Calibri" panose="020F0502020204030204"/>
                <a:cs typeface="Calibri" panose="020F0502020204030204"/>
              </a:rPr>
              <a:t>Drive</a:t>
            </a:r>
            <a:r>
              <a:rPr sz="2400" spc="-70" dirty="0">
                <a:solidFill>
                  <a:srgbClr val="1F487C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400" spc="-25" dirty="0">
                <a:solidFill>
                  <a:srgbClr val="1F487C"/>
                </a:solidFill>
                <a:latin typeface="Calibri" panose="020F0502020204030204"/>
                <a:cs typeface="Calibri" panose="020F0502020204030204"/>
              </a:rPr>
              <a:t>etc</a:t>
            </a:r>
            <a:endParaRPr sz="2400">
              <a:latin typeface="Calibri" panose="020F0502020204030204"/>
              <a:cs typeface="Calibri" panose="020F0502020204030204"/>
            </a:endParaRPr>
          </a:p>
          <a:p>
            <a:pPr marL="469900" marR="5080">
              <a:lnSpc>
                <a:spcPct val="95000"/>
              </a:lnSpc>
              <a:spcBef>
                <a:spcPts val="285"/>
              </a:spcBef>
            </a:pPr>
            <a:r>
              <a:rPr sz="2400" dirty="0">
                <a:latin typeface="Calibri" panose="020F0502020204030204"/>
                <a:cs typeface="Calibri" panose="020F0502020204030204"/>
              </a:rPr>
              <a:t>Tiny</a:t>
            </a:r>
            <a:r>
              <a:rPr sz="2400" spc="-5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coil</a:t>
            </a:r>
            <a:r>
              <a:rPr sz="2400" spc="-7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responds</a:t>
            </a:r>
            <a:r>
              <a:rPr sz="2400" spc="-6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to</a:t>
            </a:r>
            <a:r>
              <a:rPr sz="2400" spc="-6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change </a:t>
            </a:r>
            <a:r>
              <a:rPr sz="2400" dirty="0">
                <a:latin typeface="Calibri" panose="020F0502020204030204"/>
                <a:cs typeface="Calibri" panose="020F0502020204030204"/>
              </a:rPr>
              <a:t>in</a:t>
            </a:r>
            <a:r>
              <a:rPr sz="2400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flux</a:t>
            </a:r>
            <a:r>
              <a:rPr sz="2400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as</a:t>
            </a:r>
            <a:r>
              <a:rPr sz="2400" spc="-3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the</a:t>
            </a:r>
            <a:r>
              <a:rPr sz="2400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magnetic </a:t>
            </a:r>
            <a:r>
              <a:rPr sz="2400" dirty="0">
                <a:latin typeface="Calibri" panose="020F0502020204030204"/>
                <a:cs typeface="Calibri" panose="020F0502020204030204"/>
              </a:rPr>
              <a:t>domains</a:t>
            </a:r>
            <a:r>
              <a:rPr sz="2400" spc="-4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go</a:t>
            </a:r>
            <a:r>
              <a:rPr sz="2400" spc="-5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by</a:t>
            </a:r>
            <a:r>
              <a:rPr sz="2400" spc="-2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(encoding</a:t>
            </a:r>
            <a:r>
              <a:rPr sz="2400" spc="-5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25" dirty="0">
                <a:latin typeface="Calibri" panose="020F0502020204030204"/>
                <a:cs typeface="Calibri" panose="020F0502020204030204"/>
              </a:rPr>
              <a:t>0’s </a:t>
            </a:r>
            <a:r>
              <a:rPr sz="2400" dirty="0">
                <a:latin typeface="Calibri" panose="020F0502020204030204"/>
                <a:cs typeface="Calibri" panose="020F0502020204030204"/>
              </a:rPr>
              <a:t>or 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1’s).</a:t>
            </a:r>
            <a:endParaRPr sz="24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13</a:t>
            </a:fld>
            <a:endParaRPr spc="-25" dirty="0"/>
          </a:p>
        </p:txBody>
      </p:sp>
      <p:sp>
        <p:nvSpPr>
          <p:cNvPr id="5" name="object 5"/>
          <p:cNvSpPr txBox="1"/>
          <p:nvPr/>
        </p:nvSpPr>
        <p:spPr>
          <a:xfrm>
            <a:off x="744118" y="399033"/>
            <a:ext cx="3550920" cy="1565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196340">
              <a:lnSpc>
                <a:spcPct val="105000"/>
              </a:lnSpc>
              <a:spcBef>
                <a:spcPts val="100"/>
              </a:spcBef>
            </a:pPr>
            <a:r>
              <a:rPr sz="2400" dirty="0">
                <a:solidFill>
                  <a:srgbClr val="1F487C"/>
                </a:solidFill>
                <a:latin typeface="Calibri" panose="020F0502020204030204"/>
                <a:cs typeface="Calibri" panose="020F0502020204030204"/>
              </a:rPr>
              <a:t>Credit</a:t>
            </a:r>
            <a:r>
              <a:rPr sz="2400" spc="-75" dirty="0">
                <a:solidFill>
                  <a:srgbClr val="1F487C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solidFill>
                  <a:srgbClr val="1F487C"/>
                </a:solidFill>
                <a:latin typeface="Calibri" panose="020F0502020204030204"/>
                <a:cs typeface="Calibri" panose="020F0502020204030204"/>
              </a:rPr>
              <a:t>Card</a:t>
            </a:r>
            <a:r>
              <a:rPr sz="2400" spc="-80" dirty="0">
                <a:solidFill>
                  <a:srgbClr val="1F487C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400" spc="-10" dirty="0">
                <a:solidFill>
                  <a:srgbClr val="1F487C"/>
                </a:solidFill>
                <a:latin typeface="Calibri" panose="020F0502020204030204"/>
                <a:cs typeface="Calibri" panose="020F0502020204030204"/>
              </a:rPr>
              <a:t>Reader </a:t>
            </a:r>
            <a:r>
              <a:rPr sz="2400" dirty="0">
                <a:latin typeface="Calibri" panose="020F0502020204030204"/>
                <a:cs typeface="Calibri" panose="020F0502020204030204"/>
              </a:rPr>
              <a:t>Must</a:t>
            </a:r>
            <a:r>
              <a:rPr sz="2400" spc="-7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swipe</a:t>
            </a:r>
            <a:r>
              <a:rPr sz="2400" spc="-5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20" dirty="0">
                <a:latin typeface="Calibri" panose="020F0502020204030204"/>
                <a:cs typeface="Calibri" panose="020F0502020204030204"/>
              </a:rPr>
              <a:t>card</a:t>
            </a:r>
            <a:endParaRPr sz="2400">
              <a:latin typeface="Calibri" panose="020F0502020204030204"/>
              <a:cs typeface="Calibri" panose="020F0502020204030204"/>
            </a:endParaRPr>
          </a:p>
          <a:p>
            <a:pPr marL="12700" marR="5080" indent="203835">
              <a:lnSpc>
                <a:spcPct val="105000"/>
              </a:lnSpc>
              <a:spcBef>
                <a:spcPts val="25"/>
              </a:spcBef>
            </a:pPr>
            <a:r>
              <a:rPr sz="2400" dirty="0">
                <a:latin typeface="Wingdings" panose="05000000000000000000"/>
                <a:cs typeface="Wingdings" panose="05000000000000000000"/>
              </a:rPr>
              <a:t></a:t>
            </a:r>
            <a:r>
              <a:rPr sz="240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20" dirty="0">
                <a:latin typeface="Calibri" panose="020F0502020204030204"/>
                <a:cs typeface="Calibri" panose="020F0502020204030204"/>
              </a:rPr>
              <a:t>generates</a:t>
            </a:r>
            <a:r>
              <a:rPr sz="2400" spc="-2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changing</a:t>
            </a:r>
            <a:r>
              <a:rPr sz="2400" spc="-2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20" dirty="0">
                <a:latin typeface="Calibri" panose="020F0502020204030204"/>
                <a:cs typeface="Calibri" panose="020F0502020204030204"/>
              </a:rPr>
              <a:t>flux 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Faster</a:t>
            </a:r>
            <a:r>
              <a:rPr sz="2400" spc="-6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swipe</a:t>
            </a:r>
            <a:r>
              <a:rPr sz="2400" spc="-3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Wingdings" panose="05000000000000000000"/>
                <a:cs typeface="Wingdings" panose="05000000000000000000"/>
              </a:rPr>
              <a:t></a:t>
            </a:r>
            <a:r>
              <a:rPr sz="2400" spc="-1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bigger</a:t>
            </a:r>
            <a:r>
              <a:rPr sz="2400" spc="-3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signal</a:t>
            </a:r>
            <a:endParaRPr sz="2400"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59889" y="260095"/>
            <a:ext cx="482282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>
                <a:latin typeface="Calibri" panose="020F0502020204030204"/>
                <a:cs typeface="Calibri" panose="020F0502020204030204"/>
              </a:rPr>
              <a:t>Endoscopy/</a:t>
            </a:r>
            <a:r>
              <a:rPr b="1" spc="-80" dirty="0">
                <a:latin typeface="Calibri" panose="020F0502020204030204"/>
                <a:cs typeface="Calibri" panose="020F0502020204030204"/>
              </a:rPr>
              <a:t> </a:t>
            </a:r>
            <a:r>
              <a:rPr b="1" spc="-10" dirty="0">
                <a:latin typeface="Calibri" panose="020F0502020204030204"/>
                <a:cs typeface="Calibri" panose="020F0502020204030204"/>
              </a:rPr>
              <a:t>Keyhole</a:t>
            </a:r>
            <a:r>
              <a:rPr b="1" spc="-90" dirty="0">
                <a:latin typeface="Calibri" panose="020F0502020204030204"/>
                <a:cs typeface="Calibri" panose="020F0502020204030204"/>
              </a:rPr>
              <a:t> </a:t>
            </a:r>
            <a:r>
              <a:rPr b="1" spc="-10" dirty="0">
                <a:latin typeface="Calibri" panose="020F0502020204030204"/>
                <a:cs typeface="Calibri" panose="020F0502020204030204"/>
              </a:rPr>
              <a:t>Surgery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40563" y="967866"/>
            <a:ext cx="4290060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0200" marR="5080" indent="-317500" algn="just">
              <a:lnSpc>
                <a:spcPct val="100000"/>
              </a:lnSpc>
              <a:spcBef>
                <a:spcPts val="100"/>
              </a:spcBef>
              <a:buClr>
                <a:srgbClr val="4F81BC"/>
              </a:buClr>
              <a:buSzPct val="79000"/>
              <a:buFont typeface="Cambria" panose="02040503050406030204"/>
              <a:buChar char="◾"/>
              <a:tabLst>
                <a:tab pos="332740" algn="l"/>
              </a:tabLst>
            </a:pPr>
            <a:r>
              <a:rPr sz="2400" dirty="0">
                <a:latin typeface="Calibri" panose="020F0502020204030204"/>
                <a:cs typeface="Calibri" panose="020F0502020204030204"/>
              </a:rPr>
              <a:t>Allows</a:t>
            </a:r>
            <a:r>
              <a:rPr sz="2400" spc="160" dirty="0">
                <a:latin typeface="Calibri" panose="020F0502020204030204"/>
                <a:cs typeface="Calibri" panose="020F0502020204030204"/>
              </a:rPr>
              <a:t>  </a:t>
            </a:r>
            <a:r>
              <a:rPr sz="2400" dirty="0">
                <a:latin typeface="Calibri" panose="020F0502020204030204"/>
                <a:cs typeface="Calibri" panose="020F0502020204030204"/>
              </a:rPr>
              <a:t>us</a:t>
            </a:r>
            <a:r>
              <a:rPr sz="2400" spc="160" dirty="0">
                <a:latin typeface="Calibri" panose="020F0502020204030204"/>
                <a:cs typeface="Calibri" panose="020F0502020204030204"/>
              </a:rPr>
              <a:t>  </a:t>
            </a:r>
            <a:r>
              <a:rPr sz="2400" dirty="0">
                <a:latin typeface="Calibri" panose="020F0502020204030204"/>
                <a:cs typeface="Calibri" panose="020F0502020204030204"/>
              </a:rPr>
              <a:t>to</a:t>
            </a:r>
            <a:r>
              <a:rPr sz="2400" spc="155" dirty="0">
                <a:latin typeface="Calibri" panose="020F0502020204030204"/>
                <a:cs typeface="Calibri" panose="020F0502020204030204"/>
              </a:rPr>
              <a:t>  </a:t>
            </a:r>
            <a:r>
              <a:rPr sz="2400" dirty="0">
                <a:latin typeface="Calibri" panose="020F0502020204030204"/>
                <a:cs typeface="Calibri" panose="020F0502020204030204"/>
              </a:rPr>
              <a:t>look</a:t>
            </a:r>
            <a:r>
              <a:rPr sz="2400" spc="160" dirty="0">
                <a:latin typeface="Calibri" panose="020F0502020204030204"/>
                <a:cs typeface="Calibri" panose="020F0502020204030204"/>
              </a:rPr>
              <a:t>  </a:t>
            </a:r>
            <a:r>
              <a:rPr sz="2400" dirty="0">
                <a:latin typeface="Calibri" panose="020F0502020204030204"/>
                <a:cs typeface="Calibri" panose="020F0502020204030204"/>
              </a:rPr>
              <a:t>inside</a:t>
            </a:r>
            <a:r>
              <a:rPr sz="2400" spc="160" dirty="0">
                <a:latin typeface="Calibri" panose="020F0502020204030204"/>
                <a:cs typeface="Calibri" panose="020F0502020204030204"/>
              </a:rPr>
              <a:t>  </a:t>
            </a:r>
            <a:r>
              <a:rPr sz="2400" spc="-25" dirty="0">
                <a:latin typeface="Calibri" panose="020F0502020204030204"/>
                <a:cs typeface="Calibri" panose="020F0502020204030204"/>
              </a:rPr>
              <a:t>the 	</a:t>
            </a:r>
            <a:r>
              <a:rPr sz="2400" dirty="0">
                <a:latin typeface="Calibri" panose="020F0502020204030204"/>
                <a:cs typeface="Calibri" panose="020F0502020204030204"/>
              </a:rPr>
              <a:t>human</a:t>
            </a:r>
            <a:r>
              <a:rPr sz="2400" spc="18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body</a:t>
            </a:r>
            <a:r>
              <a:rPr sz="2400" spc="17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through</a:t>
            </a:r>
            <a:r>
              <a:rPr sz="2400" spc="17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a</a:t>
            </a:r>
            <a:r>
              <a:rPr sz="2400" spc="15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30" dirty="0">
                <a:latin typeface="Calibri" panose="020F0502020204030204"/>
                <a:cs typeface="Calibri" panose="020F0502020204030204"/>
              </a:rPr>
              <a:t>narrow, 	</a:t>
            </a:r>
            <a:r>
              <a:rPr sz="2400" dirty="0">
                <a:latin typeface="Calibri" panose="020F0502020204030204"/>
                <a:cs typeface="Calibri" panose="020F0502020204030204"/>
              </a:rPr>
              <a:t>flexible</a:t>
            </a:r>
            <a:r>
              <a:rPr sz="2400" spc="-12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scope.</a:t>
            </a:r>
            <a:endParaRPr sz="2400">
              <a:latin typeface="Calibri" panose="020F0502020204030204"/>
              <a:cs typeface="Calibri" panose="020F0502020204030204"/>
            </a:endParaRPr>
          </a:p>
          <a:p>
            <a:pPr marL="330200" indent="-317500" algn="just">
              <a:lnSpc>
                <a:spcPct val="100000"/>
              </a:lnSpc>
              <a:buClr>
                <a:srgbClr val="4F81BC"/>
              </a:buClr>
              <a:buSzPct val="79000"/>
              <a:buFont typeface="Cambria" panose="02040503050406030204"/>
              <a:buChar char="◾"/>
              <a:tabLst>
                <a:tab pos="330200" algn="l"/>
              </a:tabLst>
            </a:pPr>
            <a:r>
              <a:rPr sz="2400" dirty="0">
                <a:latin typeface="Calibri" panose="020F0502020204030204"/>
                <a:cs typeface="Calibri" panose="020F0502020204030204"/>
              </a:rPr>
              <a:t>It</a:t>
            </a:r>
            <a:r>
              <a:rPr sz="2400" spc="55" dirty="0">
                <a:latin typeface="Calibri" panose="020F0502020204030204"/>
                <a:cs typeface="Calibri" panose="020F0502020204030204"/>
              </a:rPr>
              <a:t>  </a:t>
            </a:r>
            <a:r>
              <a:rPr sz="2400" dirty="0">
                <a:latin typeface="Calibri" panose="020F0502020204030204"/>
                <a:cs typeface="Calibri" panose="020F0502020204030204"/>
              </a:rPr>
              <a:t>is</a:t>
            </a:r>
            <a:r>
              <a:rPr sz="2400" spc="55" dirty="0">
                <a:latin typeface="Calibri" panose="020F0502020204030204"/>
                <a:cs typeface="Calibri" panose="020F0502020204030204"/>
              </a:rPr>
              <a:t>  </a:t>
            </a:r>
            <a:r>
              <a:rPr sz="2400" dirty="0">
                <a:latin typeface="Calibri" panose="020F0502020204030204"/>
                <a:cs typeface="Calibri" panose="020F0502020204030204"/>
              </a:rPr>
              <a:t>mostly</a:t>
            </a:r>
            <a:r>
              <a:rPr sz="2400" spc="55" dirty="0">
                <a:latin typeface="Calibri" panose="020F0502020204030204"/>
                <a:cs typeface="Calibri" panose="020F0502020204030204"/>
              </a:rPr>
              <a:t>  </a:t>
            </a:r>
            <a:r>
              <a:rPr sz="2400" dirty="0">
                <a:latin typeface="Calibri" panose="020F0502020204030204"/>
                <a:cs typeface="Calibri" panose="020F0502020204030204"/>
              </a:rPr>
              <a:t>used</a:t>
            </a:r>
            <a:r>
              <a:rPr sz="2400" spc="60" dirty="0">
                <a:latin typeface="Calibri" panose="020F0502020204030204"/>
                <a:cs typeface="Calibri" panose="020F0502020204030204"/>
              </a:rPr>
              <a:t>  </a:t>
            </a:r>
            <a:r>
              <a:rPr sz="2400" dirty="0">
                <a:latin typeface="Calibri" panose="020F0502020204030204"/>
                <a:cs typeface="Calibri" panose="020F0502020204030204"/>
              </a:rPr>
              <a:t>to</a:t>
            </a:r>
            <a:r>
              <a:rPr sz="2400" spc="55" dirty="0">
                <a:latin typeface="Calibri" panose="020F0502020204030204"/>
                <a:cs typeface="Calibri" panose="020F0502020204030204"/>
              </a:rPr>
              <a:t>  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diagnose</a:t>
            </a:r>
            <a:endParaRPr sz="24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60603" y="2431160"/>
            <a:ext cx="161226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372235" algn="l"/>
              </a:tabLst>
            </a:pPr>
            <a:r>
              <a:rPr sz="2400" spc="-10" dirty="0">
                <a:latin typeface="Calibri" panose="020F0502020204030204"/>
                <a:cs typeface="Calibri" panose="020F0502020204030204"/>
              </a:rPr>
              <a:t>problems</a:t>
            </a:r>
            <a:r>
              <a:rPr sz="2400" dirty="0">
                <a:latin typeface="Calibri" panose="020F0502020204030204"/>
                <a:cs typeface="Calibri" panose="020F0502020204030204"/>
              </a:rPr>
              <a:t>	</a:t>
            </a:r>
            <a:r>
              <a:rPr sz="2400" spc="-40" dirty="0">
                <a:latin typeface="Calibri" panose="020F0502020204030204"/>
                <a:cs typeface="Calibri" panose="020F0502020204030204"/>
              </a:rPr>
              <a:t>in 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stomach</a:t>
            </a:r>
            <a:endParaRPr sz="24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90064" y="2431160"/>
            <a:ext cx="234124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50495">
              <a:lnSpc>
                <a:spcPct val="100000"/>
              </a:lnSpc>
              <a:spcBef>
                <a:spcPts val="100"/>
              </a:spcBef>
              <a:tabLst>
                <a:tab pos="769620" algn="l"/>
                <a:tab pos="1054735" algn="l"/>
              </a:tabLst>
            </a:pPr>
            <a:r>
              <a:rPr sz="2400" spc="-25" dirty="0">
                <a:latin typeface="Calibri" panose="020F0502020204030204"/>
                <a:cs typeface="Calibri" panose="020F0502020204030204"/>
              </a:rPr>
              <a:t>the</a:t>
            </a:r>
            <a:r>
              <a:rPr sz="2400" dirty="0">
                <a:latin typeface="Calibri" panose="020F0502020204030204"/>
                <a:cs typeface="Calibri" panose="020F0502020204030204"/>
              </a:rPr>
              <a:t>	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oesophagus, </a:t>
            </a:r>
            <a:r>
              <a:rPr sz="2400" spc="-25" dirty="0">
                <a:latin typeface="Calibri" panose="020F0502020204030204"/>
                <a:cs typeface="Calibri" panose="020F0502020204030204"/>
              </a:rPr>
              <a:t>and</a:t>
            </a:r>
            <a:r>
              <a:rPr sz="2400" dirty="0">
                <a:latin typeface="Calibri" panose="020F0502020204030204"/>
                <a:cs typeface="Calibri" panose="020F0502020204030204"/>
              </a:rPr>
              <a:t>		</a:t>
            </a:r>
            <a:r>
              <a:rPr sz="2400" spc="-20" dirty="0">
                <a:latin typeface="Calibri" panose="020F0502020204030204"/>
                <a:cs typeface="Calibri" panose="020F0502020204030204"/>
              </a:rPr>
              <a:t>intestines,</a:t>
            </a:r>
            <a:endParaRPr sz="24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0563" y="3163061"/>
            <a:ext cx="4290060" cy="1854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2740" marR="5080" algn="just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libri" panose="020F0502020204030204"/>
                <a:cs typeface="Calibri" panose="020F0502020204030204"/>
              </a:rPr>
              <a:t>including</a:t>
            </a:r>
            <a:r>
              <a:rPr sz="2400" spc="60" dirty="0">
                <a:latin typeface="Calibri" panose="020F0502020204030204"/>
                <a:cs typeface="Calibri" panose="020F0502020204030204"/>
              </a:rPr>
              <a:t>  </a:t>
            </a:r>
            <a:r>
              <a:rPr sz="2400" dirty="0">
                <a:latin typeface="Calibri" panose="020F0502020204030204"/>
                <a:cs typeface="Calibri" panose="020F0502020204030204"/>
              </a:rPr>
              <a:t>ulcers,</a:t>
            </a:r>
            <a:r>
              <a:rPr sz="2400" spc="55" dirty="0">
                <a:latin typeface="Calibri" panose="020F0502020204030204"/>
                <a:cs typeface="Calibri" panose="020F0502020204030204"/>
              </a:rPr>
              <a:t>  </a:t>
            </a:r>
            <a:r>
              <a:rPr sz="2400" dirty="0">
                <a:latin typeface="Calibri" panose="020F0502020204030204"/>
                <a:cs typeface="Calibri" panose="020F0502020204030204"/>
              </a:rPr>
              <a:t>bleeding</a:t>
            </a:r>
            <a:r>
              <a:rPr sz="2400" spc="60" dirty="0">
                <a:latin typeface="Calibri" panose="020F0502020204030204"/>
                <a:cs typeface="Calibri" panose="020F0502020204030204"/>
              </a:rPr>
              <a:t>  </a:t>
            </a:r>
            <a:r>
              <a:rPr sz="2400" spc="-25" dirty="0">
                <a:latin typeface="Calibri" panose="020F0502020204030204"/>
                <a:cs typeface="Calibri" panose="020F0502020204030204"/>
              </a:rPr>
              <a:t>and 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tumours.</a:t>
            </a:r>
            <a:endParaRPr sz="2400">
              <a:latin typeface="Calibri" panose="020F0502020204030204"/>
              <a:cs typeface="Calibri" panose="020F0502020204030204"/>
            </a:endParaRPr>
          </a:p>
          <a:p>
            <a:pPr marL="330200" marR="5080" indent="-317500" algn="just">
              <a:lnSpc>
                <a:spcPct val="100000"/>
              </a:lnSpc>
              <a:buClr>
                <a:srgbClr val="4F81BC"/>
              </a:buClr>
              <a:buSzPct val="79000"/>
              <a:buFont typeface="Cambria" panose="02040503050406030204"/>
              <a:buChar char="◾"/>
              <a:tabLst>
                <a:tab pos="332740" algn="l"/>
              </a:tabLst>
            </a:pPr>
            <a:r>
              <a:rPr sz="2400" dirty="0">
                <a:latin typeface="Calibri" panose="020F0502020204030204"/>
                <a:cs typeface="Calibri" panose="020F0502020204030204"/>
              </a:rPr>
              <a:t>Typically</a:t>
            </a:r>
            <a:r>
              <a:rPr sz="2400" spc="9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optical</a:t>
            </a:r>
            <a:r>
              <a:rPr sz="2400" spc="9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fibres</a:t>
            </a:r>
            <a:r>
              <a:rPr sz="2400" spc="9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are</a:t>
            </a:r>
            <a:r>
              <a:rPr sz="2400" spc="9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20" dirty="0">
                <a:latin typeface="Calibri" panose="020F0502020204030204"/>
                <a:cs typeface="Calibri" panose="020F0502020204030204"/>
              </a:rPr>
              <a:t>used 	</a:t>
            </a:r>
            <a:r>
              <a:rPr sz="2400" dirty="0">
                <a:latin typeface="Calibri" panose="020F0502020204030204"/>
                <a:cs typeface="Calibri" panose="020F0502020204030204"/>
              </a:rPr>
              <a:t>to</a:t>
            </a:r>
            <a:r>
              <a:rPr sz="2400" spc="40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transfer</a:t>
            </a:r>
            <a:r>
              <a:rPr sz="2400" spc="40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light</a:t>
            </a:r>
            <a:r>
              <a:rPr sz="2400" spc="41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to</a:t>
            </a:r>
            <a:r>
              <a:rPr sz="2400" spc="39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the</a:t>
            </a:r>
            <a:r>
              <a:rPr sz="2400" spc="40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end</a:t>
            </a:r>
            <a:r>
              <a:rPr sz="2400" spc="42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25" dirty="0">
                <a:latin typeface="Calibri" panose="020F0502020204030204"/>
                <a:cs typeface="Calibri" panose="020F0502020204030204"/>
              </a:rPr>
              <a:t>of 	</a:t>
            </a:r>
            <a:r>
              <a:rPr sz="2400" dirty="0">
                <a:latin typeface="Calibri" panose="020F0502020204030204"/>
                <a:cs typeface="Calibri" panose="020F0502020204030204"/>
              </a:rPr>
              <a:t>the</a:t>
            </a:r>
            <a:r>
              <a:rPr sz="2400" spc="12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endoscope</a:t>
            </a:r>
            <a:r>
              <a:rPr sz="2400" spc="114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and</a:t>
            </a:r>
            <a:r>
              <a:rPr sz="2400" spc="12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a</a:t>
            </a:r>
            <a:r>
              <a:rPr sz="2400" spc="11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miniature</a:t>
            </a:r>
            <a:endParaRPr sz="24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60603" y="4992116"/>
            <a:ext cx="396875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libri" panose="020F0502020204030204"/>
                <a:cs typeface="Calibri" panose="020F0502020204030204"/>
              </a:rPr>
              <a:t>video</a:t>
            </a:r>
            <a:r>
              <a:rPr sz="2400" spc="300" dirty="0">
                <a:latin typeface="Calibri" panose="020F0502020204030204"/>
                <a:cs typeface="Calibri" panose="020F0502020204030204"/>
              </a:rPr>
              <a:t>   </a:t>
            </a:r>
            <a:r>
              <a:rPr sz="2400" dirty="0">
                <a:latin typeface="Calibri" panose="020F0502020204030204"/>
                <a:cs typeface="Calibri" panose="020F0502020204030204"/>
              </a:rPr>
              <a:t>camera</a:t>
            </a:r>
            <a:r>
              <a:rPr sz="2400" spc="300" dirty="0">
                <a:latin typeface="Calibri" panose="020F0502020204030204"/>
                <a:cs typeface="Calibri" panose="020F0502020204030204"/>
              </a:rPr>
              <a:t>   </a:t>
            </a:r>
            <a:r>
              <a:rPr sz="2400" dirty="0">
                <a:latin typeface="Calibri" panose="020F0502020204030204"/>
                <a:cs typeface="Calibri" panose="020F0502020204030204"/>
              </a:rPr>
              <a:t>records</a:t>
            </a:r>
            <a:r>
              <a:rPr sz="2400" spc="295" dirty="0">
                <a:latin typeface="Calibri" panose="020F0502020204030204"/>
                <a:cs typeface="Calibri" panose="020F0502020204030204"/>
              </a:rPr>
              <a:t>   </a:t>
            </a:r>
            <a:r>
              <a:rPr sz="2400" spc="-25" dirty="0">
                <a:latin typeface="Calibri" panose="020F0502020204030204"/>
                <a:cs typeface="Calibri" panose="020F0502020204030204"/>
              </a:rPr>
              <a:t>the </a:t>
            </a:r>
            <a:r>
              <a:rPr sz="2400" dirty="0">
                <a:latin typeface="Calibri" panose="020F0502020204030204"/>
                <a:cs typeface="Calibri" panose="020F0502020204030204"/>
              </a:rPr>
              <a:t>image,</a:t>
            </a:r>
            <a:r>
              <a:rPr sz="2400" spc="38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and</a:t>
            </a:r>
            <a:r>
              <a:rPr sz="2400" spc="37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viewed</a:t>
            </a:r>
            <a:r>
              <a:rPr sz="2400" spc="38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on</a:t>
            </a:r>
            <a:r>
              <a:rPr sz="2400" spc="38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a</a:t>
            </a:r>
            <a:r>
              <a:rPr sz="2400" spc="38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video screen.</a:t>
            </a:r>
            <a:endParaRPr sz="24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00244" y="1094232"/>
            <a:ext cx="3820667" cy="4661916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5698997" y="5802883"/>
            <a:ext cx="25273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latin typeface="Calibri" panose="020F0502020204030204"/>
                <a:cs typeface="Calibri" panose="020F0502020204030204"/>
              </a:rPr>
              <a:t>Endoscope</a:t>
            </a:r>
            <a:r>
              <a:rPr sz="1800" b="1" i="1" spc="-5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b="1" i="1" dirty="0">
                <a:latin typeface="Calibri" panose="020F0502020204030204"/>
                <a:cs typeface="Calibri" panose="020F0502020204030204"/>
              </a:rPr>
              <a:t>inside</a:t>
            </a:r>
            <a:r>
              <a:rPr sz="1800" b="1" i="1" spc="-6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b="1" i="1" dirty="0">
                <a:latin typeface="Calibri" panose="020F0502020204030204"/>
                <a:cs typeface="Calibri" panose="020F0502020204030204"/>
              </a:rPr>
              <a:t>the</a:t>
            </a:r>
            <a:r>
              <a:rPr sz="1800" b="1" i="1" spc="-6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b="1" i="1" spc="-20" dirty="0">
                <a:latin typeface="Calibri" panose="020F0502020204030204"/>
                <a:cs typeface="Calibri" panose="020F0502020204030204"/>
              </a:rPr>
              <a:t>body</a:t>
            </a:r>
            <a:endParaRPr sz="18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14</a:t>
            </a:fld>
            <a:endParaRPr spc="-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48410">
              <a:lnSpc>
                <a:spcPct val="100000"/>
              </a:lnSpc>
              <a:spcBef>
                <a:spcPts val="95"/>
              </a:spcBef>
            </a:pPr>
            <a:r>
              <a:rPr sz="4000" b="1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Basic</a:t>
            </a:r>
            <a:r>
              <a:rPr sz="4000" b="1" spc="-135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000" b="1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Motor</a:t>
            </a:r>
            <a:r>
              <a:rPr sz="4000" b="1" spc="-125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000" b="1" spc="-1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Applications</a:t>
            </a:r>
            <a:endParaRPr sz="40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49003" y="1251308"/>
            <a:ext cx="6290262" cy="4771694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15</a:t>
            </a:fld>
            <a:endParaRPr spc="-2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8486" rIns="0" bIns="0" rtlCol="0">
            <a:spAutoFit/>
          </a:bodyPr>
          <a:lstStyle/>
          <a:p>
            <a:pPr marL="1858010">
              <a:lnSpc>
                <a:spcPct val="100000"/>
              </a:lnSpc>
              <a:spcBef>
                <a:spcPts val="95"/>
              </a:spcBef>
            </a:pPr>
            <a:r>
              <a:rPr sz="4000" b="1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Daily</a:t>
            </a:r>
            <a:r>
              <a:rPr sz="4000" b="1" spc="-9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000" b="1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Life</a:t>
            </a:r>
            <a:r>
              <a:rPr sz="4000" b="1" spc="-114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000" b="1" spc="-1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examples</a:t>
            </a:r>
            <a:endParaRPr sz="4000">
              <a:latin typeface="Calibri" panose="020F0502020204030204"/>
              <a:cs typeface="Calibri" panose="020F0502020204030204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742187"/>
            <a:ext cx="9055100" cy="5772150"/>
            <a:chOff x="0" y="742187"/>
            <a:chExt cx="9055100" cy="577215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42187"/>
              <a:ext cx="4642866" cy="295884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53711" y="1627631"/>
              <a:ext cx="4501134" cy="286131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0788" y="3634739"/>
              <a:ext cx="4796790" cy="2879598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16</a:t>
            </a:fld>
            <a:endParaRPr spc="-2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76652" y="534365"/>
            <a:ext cx="4587875" cy="14903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3200" b="1" i="1" spc="-10" dirty="0">
                <a:solidFill>
                  <a:srgbClr val="00AFEF"/>
                </a:solidFill>
                <a:latin typeface="Calibri" panose="020F0502020204030204"/>
                <a:cs typeface="Calibri" panose="020F0502020204030204"/>
              </a:rPr>
              <a:t>Transmission</a:t>
            </a:r>
            <a:r>
              <a:rPr sz="3200" b="1" i="1" spc="-60" dirty="0">
                <a:solidFill>
                  <a:srgbClr val="00AFE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3200" b="1" i="1" dirty="0">
                <a:solidFill>
                  <a:srgbClr val="00AFEF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3200" b="1" i="1" spc="-25" dirty="0">
                <a:solidFill>
                  <a:srgbClr val="00AFE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3200" b="1" i="1" dirty="0">
                <a:solidFill>
                  <a:srgbClr val="00AFEF"/>
                </a:solidFill>
                <a:latin typeface="Calibri" panose="020F0502020204030204"/>
                <a:cs typeface="Calibri" panose="020F0502020204030204"/>
              </a:rPr>
              <a:t>EM</a:t>
            </a:r>
            <a:r>
              <a:rPr sz="3200" b="1" i="1" spc="-15" dirty="0">
                <a:solidFill>
                  <a:srgbClr val="00AFE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3200" b="1" i="1" spc="-10" dirty="0">
                <a:solidFill>
                  <a:srgbClr val="00AFEF"/>
                </a:solidFill>
                <a:latin typeface="Calibri" panose="020F0502020204030204"/>
                <a:cs typeface="Calibri" panose="020F0502020204030204"/>
              </a:rPr>
              <a:t>Signals</a:t>
            </a:r>
            <a:endParaRPr sz="3200">
              <a:latin typeface="Calibri" panose="020F0502020204030204"/>
              <a:cs typeface="Calibri" panose="020F0502020204030204"/>
            </a:endParaRPr>
          </a:p>
          <a:p>
            <a:pPr marL="2540" algn="ctr">
              <a:lnSpc>
                <a:spcPct val="100000"/>
              </a:lnSpc>
              <a:spcBef>
                <a:spcPts val="5"/>
              </a:spcBef>
              <a:tabLst>
                <a:tab pos="310515" algn="l"/>
              </a:tabLst>
            </a:pPr>
            <a:r>
              <a:rPr sz="3200" b="1" i="1" spc="-50" dirty="0">
                <a:solidFill>
                  <a:srgbClr val="00AFEF"/>
                </a:solidFill>
                <a:latin typeface="Calibri" panose="020F0502020204030204"/>
                <a:cs typeface="Calibri" panose="020F0502020204030204"/>
              </a:rPr>
              <a:t>-</a:t>
            </a:r>
            <a:r>
              <a:rPr sz="3200" b="1" i="1" dirty="0">
                <a:solidFill>
                  <a:srgbClr val="00AFEF"/>
                </a:solidFill>
                <a:latin typeface="Calibri" panose="020F0502020204030204"/>
                <a:cs typeface="Calibri" panose="020F0502020204030204"/>
              </a:rPr>
              <a:t>	through</a:t>
            </a:r>
            <a:r>
              <a:rPr sz="3200" b="1" i="1" spc="-55" dirty="0">
                <a:solidFill>
                  <a:srgbClr val="00AFE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3200" b="1" i="1" spc="-10" dirty="0">
                <a:solidFill>
                  <a:srgbClr val="00AFEF"/>
                </a:solidFill>
                <a:latin typeface="Calibri" panose="020F0502020204030204"/>
                <a:cs typeface="Calibri" panose="020F0502020204030204"/>
              </a:rPr>
              <a:t>Wired</a:t>
            </a:r>
            <a:endParaRPr sz="3200">
              <a:latin typeface="Calibri" panose="020F0502020204030204"/>
              <a:cs typeface="Calibri" panose="020F0502020204030204"/>
            </a:endParaRPr>
          </a:p>
          <a:p>
            <a:pPr marL="2540" algn="ctr">
              <a:lnSpc>
                <a:spcPct val="100000"/>
              </a:lnSpc>
            </a:pPr>
            <a:r>
              <a:rPr sz="3200" b="1" i="1" dirty="0">
                <a:solidFill>
                  <a:srgbClr val="00AFEF"/>
                </a:solidFill>
                <a:latin typeface="Calibri" panose="020F0502020204030204"/>
                <a:cs typeface="Calibri" panose="020F0502020204030204"/>
              </a:rPr>
              <a:t>-</a:t>
            </a:r>
            <a:r>
              <a:rPr sz="3200" b="1" i="1" spc="-20" dirty="0">
                <a:solidFill>
                  <a:srgbClr val="00AFE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3200" b="1" i="1" dirty="0">
                <a:solidFill>
                  <a:srgbClr val="00AFEF"/>
                </a:solidFill>
                <a:latin typeface="Calibri" panose="020F0502020204030204"/>
                <a:cs typeface="Calibri" panose="020F0502020204030204"/>
              </a:rPr>
              <a:t>through</a:t>
            </a:r>
            <a:r>
              <a:rPr sz="3200" b="1" i="1" spc="-30" dirty="0">
                <a:solidFill>
                  <a:srgbClr val="00AFE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3200" b="1" i="1" spc="-10" dirty="0">
                <a:solidFill>
                  <a:srgbClr val="00AFEF"/>
                </a:solidFill>
                <a:latin typeface="Calibri" panose="020F0502020204030204"/>
                <a:cs typeface="Calibri" panose="020F0502020204030204"/>
              </a:rPr>
              <a:t>Wireless</a:t>
            </a:r>
            <a:endParaRPr sz="3200">
              <a:latin typeface="Calibri" panose="020F0502020204030204"/>
              <a:cs typeface="Calibri" panose="020F0502020204030204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52627" y="1748027"/>
            <a:ext cx="8268970" cy="4303395"/>
            <a:chOff x="452627" y="1748027"/>
            <a:chExt cx="8268970" cy="430339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2627" y="1748027"/>
              <a:ext cx="3376422" cy="231419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44439" y="1915667"/>
              <a:ext cx="3676650" cy="239039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89276" y="3643883"/>
              <a:ext cx="4103370" cy="2407158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17</a:t>
            </a:fld>
            <a:endParaRPr spc="-2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858011"/>
            <a:ext cx="8506968" cy="514350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18</a:t>
            </a:fld>
            <a:endParaRPr spc="-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19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64589" y="206502"/>
            <a:ext cx="592518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2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Prerequisites</a:t>
            </a:r>
            <a:r>
              <a:rPr sz="4000" b="1" spc="-7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000" b="1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to</a:t>
            </a:r>
            <a:r>
              <a:rPr sz="4000" b="1" spc="-10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000" b="1" spc="-1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Understand</a:t>
            </a:r>
            <a:endParaRPr sz="40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3001" y="1201246"/>
            <a:ext cx="6029325" cy="3683635"/>
          </a:xfrm>
          <a:prstGeom prst="rect">
            <a:avLst/>
          </a:prstGeom>
        </p:spPr>
        <p:txBody>
          <a:bodyPr vert="horz" wrap="square" lIns="0" tIns="255904" rIns="0" bIns="0" rtlCol="0">
            <a:spAutoFit/>
          </a:bodyPr>
          <a:lstStyle/>
          <a:p>
            <a:pPr marL="469265" indent="-456565">
              <a:lnSpc>
                <a:spcPct val="100000"/>
              </a:lnSpc>
              <a:spcBef>
                <a:spcPts val="2015"/>
              </a:spcBef>
              <a:buFont typeface="Wingdings" panose="05000000000000000000"/>
              <a:buChar char=""/>
              <a:tabLst>
                <a:tab pos="469265" algn="l"/>
              </a:tabLst>
            </a:pPr>
            <a:r>
              <a:rPr sz="3200" b="1" dirty="0">
                <a:solidFill>
                  <a:srgbClr val="548ED4"/>
                </a:solidFill>
                <a:latin typeface="Calibri" panose="020F0502020204030204"/>
                <a:cs typeface="Calibri" panose="020F0502020204030204"/>
              </a:rPr>
              <a:t>Basics</a:t>
            </a:r>
            <a:r>
              <a:rPr sz="3200" b="1" spc="-65" dirty="0">
                <a:solidFill>
                  <a:srgbClr val="548ED4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3200" b="1" dirty="0">
                <a:solidFill>
                  <a:srgbClr val="548ED4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3200" b="1" spc="-30" dirty="0">
                <a:solidFill>
                  <a:srgbClr val="548ED4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3200" b="1" dirty="0">
                <a:solidFill>
                  <a:srgbClr val="548ED4"/>
                </a:solidFill>
                <a:latin typeface="Calibri" panose="020F0502020204030204"/>
                <a:cs typeface="Calibri" panose="020F0502020204030204"/>
              </a:rPr>
              <a:t>charge</a:t>
            </a:r>
            <a:r>
              <a:rPr sz="3200" b="1" spc="-65" dirty="0">
                <a:solidFill>
                  <a:srgbClr val="548ED4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3200" b="1" spc="-10" dirty="0">
                <a:solidFill>
                  <a:srgbClr val="548ED4"/>
                </a:solidFill>
                <a:latin typeface="Calibri" panose="020F0502020204030204"/>
                <a:cs typeface="Calibri" panose="020F0502020204030204"/>
              </a:rPr>
              <a:t>properties</a:t>
            </a:r>
            <a:endParaRPr sz="3200">
              <a:latin typeface="Calibri" panose="020F0502020204030204"/>
              <a:cs typeface="Calibri" panose="020F0502020204030204"/>
            </a:endParaRPr>
          </a:p>
          <a:p>
            <a:pPr marL="469265" indent="-456565">
              <a:lnSpc>
                <a:spcPct val="100000"/>
              </a:lnSpc>
              <a:spcBef>
                <a:spcPts val="1920"/>
              </a:spcBef>
              <a:buFont typeface="Wingdings" panose="05000000000000000000"/>
              <a:buChar char=""/>
              <a:tabLst>
                <a:tab pos="469265" algn="l"/>
              </a:tabLst>
            </a:pPr>
            <a:r>
              <a:rPr sz="3200" b="1" spc="-10" dirty="0">
                <a:solidFill>
                  <a:srgbClr val="548ED4"/>
                </a:solidFill>
                <a:latin typeface="Calibri" panose="020F0502020204030204"/>
                <a:cs typeface="Calibri" panose="020F0502020204030204"/>
              </a:rPr>
              <a:t>Vector</a:t>
            </a:r>
            <a:r>
              <a:rPr sz="3200" b="1" spc="-95" dirty="0">
                <a:solidFill>
                  <a:srgbClr val="548ED4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3200" b="1" dirty="0">
                <a:solidFill>
                  <a:srgbClr val="548ED4"/>
                </a:solidFill>
                <a:latin typeface="Calibri" panose="020F0502020204030204"/>
                <a:cs typeface="Calibri" panose="020F0502020204030204"/>
              </a:rPr>
              <a:t>Algebra</a:t>
            </a:r>
            <a:r>
              <a:rPr sz="3200" b="1" spc="-95" dirty="0">
                <a:solidFill>
                  <a:srgbClr val="548ED4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3200" b="1" dirty="0">
                <a:solidFill>
                  <a:srgbClr val="548ED4"/>
                </a:solidFill>
                <a:latin typeface="Calibri" panose="020F0502020204030204"/>
                <a:cs typeface="Calibri" panose="020F0502020204030204"/>
              </a:rPr>
              <a:t>and</a:t>
            </a:r>
            <a:r>
              <a:rPr sz="3200" b="1" spc="-85" dirty="0">
                <a:solidFill>
                  <a:srgbClr val="548ED4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3200" b="1" dirty="0">
                <a:solidFill>
                  <a:srgbClr val="548ED4"/>
                </a:solidFill>
                <a:latin typeface="Calibri" panose="020F0502020204030204"/>
                <a:cs typeface="Calibri" panose="020F0502020204030204"/>
              </a:rPr>
              <a:t>its</a:t>
            </a:r>
            <a:r>
              <a:rPr sz="3200" b="1" spc="-75" dirty="0">
                <a:solidFill>
                  <a:srgbClr val="548ED4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3200" b="1" spc="-10" dirty="0">
                <a:solidFill>
                  <a:srgbClr val="548ED4"/>
                </a:solidFill>
                <a:latin typeface="Calibri" panose="020F0502020204030204"/>
                <a:cs typeface="Calibri" panose="020F0502020204030204"/>
              </a:rPr>
              <a:t>Properties</a:t>
            </a:r>
            <a:endParaRPr sz="3200">
              <a:latin typeface="Calibri" panose="020F0502020204030204"/>
              <a:cs typeface="Calibri" panose="020F0502020204030204"/>
            </a:endParaRPr>
          </a:p>
          <a:p>
            <a:pPr marL="469265" indent="-456565">
              <a:lnSpc>
                <a:spcPct val="100000"/>
              </a:lnSpc>
              <a:spcBef>
                <a:spcPts val="1920"/>
              </a:spcBef>
              <a:buFont typeface="Wingdings" panose="05000000000000000000"/>
              <a:buChar char=""/>
              <a:tabLst>
                <a:tab pos="469265" algn="l"/>
              </a:tabLst>
            </a:pPr>
            <a:r>
              <a:rPr sz="3200" b="1" dirty="0">
                <a:solidFill>
                  <a:srgbClr val="548ED4"/>
                </a:solidFill>
                <a:latin typeface="Calibri" panose="020F0502020204030204"/>
                <a:cs typeface="Calibri" panose="020F0502020204030204"/>
              </a:rPr>
              <a:t>Few</a:t>
            </a:r>
            <a:r>
              <a:rPr sz="3200" b="1" spc="-85" dirty="0">
                <a:solidFill>
                  <a:srgbClr val="548ED4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3200" b="1" dirty="0">
                <a:solidFill>
                  <a:srgbClr val="548ED4"/>
                </a:solidFill>
                <a:latin typeface="Calibri" panose="020F0502020204030204"/>
                <a:cs typeface="Calibri" panose="020F0502020204030204"/>
              </a:rPr>
              <a:t>Formulae</a:t>
            </a:r>
            <a:r>
              <a:rPr sz="3200" b="1" spc="-75" dirty="0">
                <a:solidFill>
                  <a:srgbClr val="548ED4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3200" b="1" dirty="0">
                <a:solidFill>
                  <a:srgbClr val="548ED4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3200" b="1" spc="-80" dirty="0">
                <a:solidFill>
                  <a:srgbClr val="548ED4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3200" b="1" spc="-10" dirty="0">
                <a:solidFill>
                  <a:srgbClr val="548ED4"/>
                </a:solidFill>
                <a:latin typeface="Calibri" panose="020F0502020204030204"/>
                <a:cs typeface="Calibri" panose="020F0502020204030204"/>
              </a:rPr>
              <a:t>Differentiation</a:t>
            </a:r>
            <a:endParaRPr sz="3200">
              <a:latin typeface="Calibri" panose="020F0502020204030204"/>
              <a:cs typeface="Calibri" panose="020F0502020204030204"/>
            </a:endParaRPr>
          </a:p>
          <a:p>
            <a:pPr marL="469265" indent="-456565">
              <a:lnSpc>
                <a:spcPct val="100000"/>
              </a:lnSpc>
              <a:spcBef>
                <a:spcPts val="1920"/>
              </a:spcBef>
              <a:buFont typeface="Wingdings" panose="05000000000000000000"/>
              <a:buChar char=""/>
              <a:tabLst>
                <a:tab pos="469265" algn="l"/>
              </a:tabLst>
            </a:pPr>
            <a:r>
              <a:rPr sz="3200" b="1" dirty="0">
                <a:solidFill>
                  <a:srgbClr val="548ED4"/>
                </a:solidFill>
                <a:latin typeface="Calibri" panose="020F0502020204030204"/>
                <a:cs typeface="Calibri" panose="020F0502020204030204"/>
              </a:rPr>
              <a:t>Few</a:t>
            </a:r>
            <a:r>
              <a:rPr sz="3200" b="1" spc="-85" dirty="0">
                <a:solidFill>
                  <a:srgbClr val="548ED4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3200" b="1" dirty="0">
                <a:solidFill>
                  <a:srgbClr val="548ED4"/>
                </a:solidFill>
                <a:latin typeface="Calibri" panose="020F0502020204030204"/>
                <a:cs typeface="Calibri" panose="020F0502020204030204"/>
              </a:rPr>
              <a:t>Formulae</a:t>
            </a:r>
            <a:r>
              <a:rPr sz="3200" b="1" spc="-75" dirty="0">
                <a:solidFill>
                  <a:srgbClr val="548ED4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3200" b="1" dirty="0">
                <a:solidFill>
                  <a:srgbClr val="548ED4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3200" b="1" spc="-80" dirty="0">
                <a:solidFill>
                  <a:srgbClr val="548ED4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3200" b="1" spc="-10" dirty="0">
                <a:solidFill>
                  <a:srgbClr val="548ED4"/>
                </a:solidFill>
                <a:latin typeface="Calibri" panose="020F0502020204030204"/>
                <a:cs typeface="Calibri" panose="020F0502020204030204"/>
              </a:rPr>
              <a:t>Integration</a:t>
            </a:r>
            <a:endParaRPr sz="3200">
              <a:latin typeface="Calibri" panose="020F0502020204030204"/>
              <a:cs typeface="Calibri" panose="020F0502020204030204"/>
            </a:endParaRPr>
          </a:p>
          <a:p>
            <a:pPr marL="469265" indent="-456565">
              <a:lnSpc>
                <a:spcPct val="100000"/>
              </a:lnSpc>
              <a:spcBef>
                <a:spcPts val="1925"/>
              </a:spcBef>
              <a:buFont typeface="Wingdings" panose="05000000000000000000"/>
              <a:buChar char=""/>
              <a:tabLst>
                <a:tab pos="469265" algn="l"/>
              </a:tabLst>
            </a:pPr>
            <a:r>
              <a:rPr sz="3200" b="1" spc="-10" dirty="0">
                <a:solidFill>
                  <a:srgbClr val="548ED4"/>
                </a:solidFill>
                <a:latin typeface="Calibri" panose="020F0502020204030204"/>
                <a:cs typeface="Calibri" panose="020F0502020204030204"/>
              </a:rPr>
              <a:t>Coordinate</a:t>
            </a:r>
            <a:r>
              <a:rPr sz="3200" b="1" spc="-114" dirty="0">
                <a:solidFill>
                  <a:srgbClr val="548ED4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3200" b="1" spc="-10" dirty="0">
                <a:solidFill>
                  <a:srgbClr val="548ED4"/>
                </a:solidFill>
                <a:latin typeface="Calibri" panose="020F0502020204030204"/>
                <a:cs typeface="Calibri" panose="020F0502020204030204"/>
              </a:rPr>
              <a:t>Systems</a:t>
            </a:r>
            <a:endParaRPr sz="3200"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68573" y="206502"/>
            <a:ext cx="312229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25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Vector</a:t>
            </a:r>
            <a:r>
              <a:rPr sz="4000" b="1" spc="-195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000" b="1" spc="-1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Algebra</a:t>
            </a:r>
            <a:endParaRPr sz="40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3740" y="3172967"/>
            <a:ext cx="3229347" cy="152324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99532" y="2944367"/>
            <a:ext cx="3210642" cy="153314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945735" y="4731568"/>
            <a:ext cx="2849245" cy="15220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2150" b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150" b="1" spc="-1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Symbol" panose="05050102010706020507"/>
                <a:cs typeface="Symbol" panose="05050102010706020507"/>
              </a:rPr>
              <a:t></a:t>
            </a:r>
            <a:r>
              <a:rPr sz="2150" spc="-1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b="1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2150" b="1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Symbol" panose="05050102010706020507"/>
                <a:cs typeface="Symbol" panose="05050102010706020507"/>
              </a:rPr>
              <a:t></a:t>
            </a:r>
            <a:r>
              <a:rPr sz="215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b="1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2150" b="1" spc="-1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Symbol" panose="05050102010706020507"/>
                <a:cs typeface="Symbol" panose="05050102010706020507"/>
              </a:rPr>
              <a:t></a:t>
            </a:r>
            <a:r>
              <a:rPr sz="2150" spc="-9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b="1" spc="-50" dirty="0">
                <a:latin typeface="Times New Roman" panose="02020603050405020304"/>
                <a:cs typeface="Times New Roman" panose="02020603050405020304"/>
              </a:rPr>
              <a:t>A</a:t>
            </a:r>
            <a:endParaRPr sz="2150">
              <a:latin typeface="Times New Roman" panose="02020603050405020304"/>
              <a:cs typeface="Times New Roman" panose="02020603050405020304"/>
            </a:endParaRPr>
          </a:p>
          <a:p>
            <a:pPr algn="ctr">
              <a:lnSpc>
                <a:spcPct val="100000"/>
              </a:lnSpc>
              <a:spcBef>
                <a:spcPts val="1985"/>
              </a:spcBef>
            </a:pPr>
            <a:r>
              <a:rPr sz="2100" b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100" b="1" spc="-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dirty="0">
                <a:latin typeface="Symbol" panose="05050102010706020507"/>
                <a:cs typeface="Symbol" panose="05050102010706020507"/>
              </a:rPr>
              <a:t></a:t>
            </a:r>
            <a:r>
              <a:rPr sz="2100" spc="-114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100" b="1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2100" b="1" spc="-9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b="1" dirty="0">
                <a:latin typeface="Times New Roman" panose="02020603050405020304"/>
                <a:cs typeface="Times New Roman" panose="02020603050405020304"/>
              </a:rPr>
              <a:t>+</a:t>
            </a:r>
            <a:r>
              <a:rPr sz="2100" b="1" spc="-1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b="1" dirty="0">
                <a:latin typeface="Times New Roman" panose="02020603050405020304"/>
                <a:cs typeface="Times New Roman" panose="02020603050405020304"/>
              </a:rPr>
              <a:t>C</a:t>
            </a:r>
            <a:r>
              <a:rPr sz="2100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2100" spc="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dirty="0">
                <a:latin typeface="Symbol" panose="05050102010706020507"/>
                <a:cs typeface="Symbol" panose="05050102010706020507"/>
              </a:rPr>
              <a:t></a:t>
            </a:r>
            <a:r>
              <a:rPr sz="2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spc="7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100" b="1" spc="7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100" b="1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dirty="0">
                <a:latin typeface="Symbol" panose="05050102010706020507"/>
                <a:cs typeface="Symbol" panose="05050102010706020507"/>
              </a:rPr>
              <a:t></a:t>
            </a:r>
            <a:r>
              <a:rPr sz="2100" spc="-1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b="1" spc="55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2100" spc="55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2100" spc="-1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b="1" dirty="0">
                <a:latin typeface="Times New Roman" panose="02020603050405020304"/>
                <a:cs typeface="Times New Roman" panose="02020603050405020304"/>
              </a:rPr>
              <a:t>+</a:t>
            </a:r>
            <a:r>
              <a:rPr sz="2100" b="1" spc="-1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b="1" spc="-50" dirty="0">
                <a:latin typeface="Times New Roman" panose="02020603050405020304"/>
                <a:cs typeface="Times New Roman" panose="02020603050405020304"/>
              </a:rPr>
              <a:t>C</a:t>
            </a:r>
            <a:endParaRPr sz="2100">
              <a:latin typeface="Times New Roman" panose="02020603050405020304"/>
              <a:cs typeface="Times New Roman" panose="02020603050405020304"/>
            </a:endParaRPr>
          </a:p>
          <a:p>
            <a:pPr marL="643255">
              <a:lnSpc>
                <a:spcPct val="100000"/>
              </a:lnSpc>
              <a:spcBef>
                <a:spcPts val="2120"/>
              </a:spcBef>
            </a:pPr>
            <a:r>
              <a:rPr sz="2150" b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150" b="1" spc="-1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Symbol" panose="05050102010706020507"/>
                <a:cs typeface="Symbol" panose="05050102010706020507"/>
              </a:rPr>
              <a:t></a:t>
            </a:r>
            <a:r>
              <a:rPr sz="2150" spc="-1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b="1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2150" b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Symbol" panose="05050102010706020507"/>
                <a:cs typeface="Symbol" panose="05050102010706020507"/>
              </a:rPr>
              <a:t></a:t>
            </a:r>
            <a:r>
              <a:rPr sz="215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b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150" b="1" spc="-1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Symbol" panose="05050102010706020507"/>
                <a:cs typeface="Symbol" panose="05050102010706020507"/>
              </a:rPr>
              <a:t></a:t>
            </a:r>
            <a:r>
              <a:rPr sz="2150" spc="-1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2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150" spc="-20" dirty="0">
                <a:latin typeface="Symbol" panose="05050102010706020507"/>
                <a:cs typeface="Symbol" panose="05050102010706020507"/>
              </a:rPr>
              <a:t></a:t>
            </a:r>
            <a:r>
              <a:rPr sz="2150" b="1" spc="-20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2150" spc="-20" dirty="0">
                <a:latin typeface="Times New Roman" panose="02020603050405020304"/>
                <a:cs typeface="Times New Roman" panose="02020603050405020304"/>
              </a:rPr>
              <a:t>)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20</a:t>
            </a:fld>
            <a:endParaRPr spc="-25" dirty="0"/>
          </a:p>
        </p:txBody>
      </p:sp>
      <p:sp>
        <p:nvSpPr>
          <p:cNvPr id="6" name="object 6"/>
          <p:cNvSpPr txBox="1"/>
          <p:nvPr/>
        </p:nvSpPr>
        <p:spPr>
          <a:xfrm>
            <a:off x="343001" y="1088749"/>
            <a:ext cx="8244840" cy="1753870"/>
          </a:xfrm>
          <a:prstGeom prst="rect">
            <a:avLst/>
          </a:prstGeom>
        </p:spPr>
        <p:txBody>
          <a:bodyPr vert="horz" wrap="square" lIns="0" tIns="149225" rIns="0" bIns="0" rtlCol="0">
            <a:spAutoFit/>
          </a:bodyPr>
          <a:lstStyle/>
          <a:p>
            <a:pPr marL="276860" indent="-264160">
              <a:lnSpc>
                <a:spcPct val="100000"/>
              </a:lnSpc>
              <a:spcBef>
                <a:spcPts val="1175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276860" algn="l"/>
              </a:tabLst>
            </a:pPr>
            <a:r>
              <a:rPr sz="1800" spc="114" dirty="0">
                <a:latin typeface="Tahoma" panose="020B0604030504040204"/>
                <a:cs typeface="Tahoma" panose="020B0604030504040204"/>
              </a:rPr>
              <a:t>A</a:t>
            </a:r>
            <a:r>
              <a:rPr sz="1800" spc="-15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vector</a:t>
            </a:r>
            <a:r>
              <a:rPr sz="1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latin typeface="Tahoma" panose="020B0604030504040204"/>
                <a:cs typeface="Tahoma" panose="020B0604030504040204"/>
              </a:rPr>
              <a:t>quantity</a:t>
            </a:r>
            <a:r>
              <a:rPr sz="18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has</a:t>
            </a:r>
            <a:r>
              <a:rPr sz="1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latin typeface="Tahoma" panose="020B0604030504040204"/>
                <a:cs typeface="Tahoma" panose="020B0604030504040204"/>
              </a:rPr>
              <a:t>both</a:t>
            </a:r>
            <a:r>
              <a:rPr sz="18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a</a:t>
            </a:r>
            <a:r>
              <a:rPr sz="1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latin typeface="Tahoma" panose="020B0604030504040204"/>
                <a:cs typeface="Tahoma" panose="020B0604030504040204"/>
              </a:rPr>
              <a:t>magnitude</a:t>
            </a:r>
            <a:r>
              <a:rPr sz="18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and</a:t>
            </a:r>
            <a:r>
              <a:rPr sz="18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a</a:t>
            </a:r>
            <a:r>
              <a:rPr sz="1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latin typeface="Tahoma" panose="020B0604030504040204"/>
                <a:cs typeface="Tahoma" panose="020B0604030504040204"/>
              </a:rPr>
              <a:t>direction</a:t>
            </a:r>
            <a:r>
              <a:rPr sz="1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in</a:t>
            </a:r>
            <a:r>
              <a:rPr sz="18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space.</a:t>
            </a:r>
            <a:r>
              <a:rPr sz="1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We</a:t>
            </a:r>
            <a:r>
              <a:rPr sz="1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latin typeface="Tahoma" panose="020B0604030504040204"/>
                <a:cs typeface="Tahoma" panose="020B0604030504040204"/>
              </a:rPr>
              <a:t>especially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277495">
              <a:lnSpc>
                <a:spcPct val="100000"/>
              </a:lnSpc>
              <a:spcBef>
                <a:spcPts val="1080"/>
              </a:spcBef>
            </a:pPr>
            <a:r>
              <a:rPr sz="1800" dirty="0">
                <a:latin typeface="Tahoma" panose="020B0604030504040204"/>
                <a:cs typeface="Tahoma" panose="020B0604030504040204"/>
              </a:rPr>
              <a:t>concerned</a:t>
            </a:r>
            <a:r>
              <a:rPr sz="18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45" dirty="0">
                <a:latin typeface="Tahoma" panose="020B0604030504040204"/>
                <a:cs typeface="Tahoma" panose="020B0604030504040204"/>
              </a:rPr>
              <a:t>with</a:t>
            </a:r>
            <a:r>
              <a:rPr sz="1800" spc="-5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35" dirty="0">
                <a:latin typeface="Tahoma" panose="020B0604030504040204"/>
                <a:cs typeface="Tahoma" panose="020B0604030504040204"/>
              </a:rPr>
              <a:t>two-</a:t>
            </a:r>
            <a:r>
              <a:rPr sz="1800" spc="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and</a:t>
            </a:r>
            <a:r>
              <a:rPr sz="18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30" dirty="0">
                <a:latin typeface="Tahoma" panose="020B0604030504040204"/>
                <a:cs typeface="Tahoma" panose="020B0604030504040204"/>
              </a:rPr>
              <a:t>three-</a:t>
            </a:r>
            <a:r>
              <a:rPr sz="1800" dirty="0">
                <a:latin typeface="Tahoma" panose="020B0604030504040204"/>
                <a:cs typeface="Tahoma" panose="020B0604030504040204"/>
              </a:rPr>
              <a:t>dimensional</a:t>
            </a:r>
            <a:r>
              <a:rPr sz="1800" spc="5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50" dirty="0">
                <a:latin typeface="Tahoma" panose="020B0604030504040204"/>
                <a:cs typeface="Tahoma" panose="020B0604030504040204"/>
              </a:rPr>
              <a:t>spaces</a:t>
            </a:r>
            <a:r>
              <a:rPr sz="18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latin typeface="Tahoma" panose="020B0604030504040204"/>
                <a:cs typeface="Tahoma" panose="020B0604030504040204"/>
              </a:rPr>
              <a:t>only.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276225" marR="445135" indent="-264160">
              <a:lnSpc>
                <a:spcPct val="150000"/>
              </a:lnSpc>
              <a:spcBef>
                <a:spcPts val="650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277495" algn="l"/>
              </a:tabLst>
            </a:pPr>
            <a:r>
              <a:rPr sz="1800" dirty="0">
                <a:latin typeface="Tahoma" panose="020B0604030504040204"/>
                <a:cs typeface="Tahoma" panose="020B0604030504040204"/>
              </a:rPr>
              <a:t>Examples,</a:t>
            </a:r>
            <a:r>
              <a:rPr sz="1800" spc="3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Displacement,</a:t>
            </a:r>
            <a:r>
              <a:rPr sz="1800" spc="25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velocity,</a:t>
            </a:r>
            <a:r>
              <a:rPr sz="1800" spc="45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acceleration,</a:t>
            </a:r>
            <a:r>
              <a:rPr sz="1800" spc="15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and</a:t>
            </a:r>
            <a:r>
              <a:rPr sz="1800" spc="1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force</a:t>
            </a:r>
            <a:r>
              <a:rPr sz="1800" spc="-5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are</a:t>
            </a:r>
            <a:r>
              <a:rPr sz="1800" spc="-5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examples</a:t>
            </a:r>
            <a:r>
              <a:rPr sz="1800" spc="45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of 	</a:t>
            </a:r>
            <a:r>
              <a:rPr sz="1800" spc="-1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vectors</a:t>
            </a:r>
            <a:r>
              <a:rPr sz="1800" spc="-10" dirty="0">
                <a:latin typeface="Tahoma" panose="020B0604030504040204"/>
                <a:cs typeface="Tahoma" panose="020B0604030504040204"/>
              </a:rPr>
              <a:t>.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2980" y="4251959"/>
            <a:ext cx="2523287" cy="211531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40708" y="1054608"/>
            <a:ext cx="4165091" cy="291388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7310">
              <a:lnSpc>
                <a:spcPct val="100000"/>
              </a:lnSpc>
              <a:spcBef>
                <a:spcPts val="95"/>
              </a:spcBef>
            </a:pPr>
            <a:r>
              <a:rPr sz="4000" spc="-2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Vector</a:t>
            </a:r>
            <a:r>
              <a:rPr sz="4000" spc="-9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Components</a:t>
            </a:r>
            <a:r>
              <a:rPr sz="4000" spc="-9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and</a:t>
            </a:r>
            <a:r>
              <a:rPr sz="4000" spc="-9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Unit</a:t>
            </a:r>
            <a:r>
              <a:rPr sz="4000" spc="-9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000" spc="-1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Vectors</a:t>
            </a:r>
            <a:endParaRPr sz="40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1375" y="958596"/>
            <a:ext cx="2782824" cy="224180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950920" y="2120300"/>
            <a:ext cx="696595" cy="3651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2200" b="1" spc="60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1875" i="1" spc="89" baseline="-24000" dirty="0">
                <a:latin typeface="Times New Roman" panose="02020603050405020304"/>
                <a:cs typeface="Times New Roman" panose="02020603050405020304"/>
              </a:rPr>
              <a:t>PQ</a:t>
            </a:r>
            <a:r>
              <a:rPr sz="1875" i="1" spc="165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spc="-50" dirty="0">
                <a:latin typeface="Times New Roman" panose="02020603050405020304"/>
                <a:cs typeface="Times New Roman" panose="02020603050405020304"/>
              </a:rPr>
              <a:t>?</a:t>
            </a:r>
            <a:endParaRPr sz="2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21</a:t>
            </a:fld>
            <a:endParaRPr spc="-25" dirty="0"/>
          </a:p>
        </p:txBody>
      </p:sp>
      <p:sp>
        <p:nvSpPr>
          <p:cNvPr id="7" name="object 7"/>
          <p:cNvSpPr txBox="1"/>
          <p:nvPr/>
        </p:nvSpPr>
        <p:spPr>
          <a:xfrm>
            <a:off x="818365" y="2995110"/>
            <a:ext cx="8207375" cy="288290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87630">
              <a:lnSpc>
                <a:spcPct val="100000"/>
              </a:lnSpc>
              <a:spcBef>
                <a:spcPts val="410"/>
              </a:spcBef>
            </a:pPr>
            <a:r>
              <a:rPr sz="2200" b="1" spc="65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2200" b="1" spc="-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spc="70" dirty="0">
                <a:latin typeface="Symbol" panose="05050102010706020507"/>
                <a:cs typeface="Symbol" panose="05050102010706020507"/>
              </a:rPr>
              <a:t></a:t>
            </a:r>
            <a:r>
              <a:rPr sz="2200" spc="-1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b="1" spc="75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2200" b="1" spc="-2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spc="70" dirty="0">
                <a:latin typeface="Symbol" panose="05050102010706020507"/>
                <a:cs typeface="Symbol" panose="05050102010706020507"/>
              </a:rPr>
              <a:t></a:t>
            </a:r>
            <a:r>
              <a:rPr sz="2200" spc="-254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b="1" spc="75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2200" b="1" spc="-2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spc="70" dirty="0">
                <a:latin typeface="Symbol" panose="05050102010706020507"/>
                <a:cs typeface="Symbol" panose="05050102010706020507"/>
              </a:rPr>
              <a:t></a:t>
            </a:r>
            <a:r>
              <a:rPr sz="2200" spc="-254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b="1" spc="15" dirty="0">
                <a:latin typeface="Times New Roman" panose="02020603050405020304"/>
                <a:cs typeface="Times New Roman" panose="02020603050405020304"/>
              </a:rPr>
              <a:t>z</a:t>
            </a:r>
            <a:endParaRPr sz="2200">
              <a:latin typeface="Times New Roman" panose="02020603050405020304"/>
              <a:cs typeface="Times New Roman" panose="02020603050405020304"/>
            </a:endParaRPr>
          </a:p>
          <a:p>
            <a:pPr marL="86360">
              <a:lnSpc>
                <a:spcPct val="100000"/>
              </a:lnSpc>
              <a:spcBef>
                <a:spcPts val="305"/>
              </a:spcBef>
            </a:pPr>
            <a:r>
              <a:rPr sz="2200" b="1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2200" b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Symbol" panose="05050102010706020507"/>
                <a:cs typeface="Symbol" panose="05050102010706020507"/>
              </a:rPr>
              <a:t></a:t>
            </a:r>
            <a:r>
              <a:rPr sz="2200" spc="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i="1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2200" b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baseline="-2400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875" i="1" spc="480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Symbol" panose="05050102010706020507"/>
                <a:cs typeface="Symbol" panose="05050102010706020507"/>
              </a:rPr>
              <a:t></a:t>
            </a:r>
            <a:r>
              <a:rPr sz="2200" spc="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i="1" spc="60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2200" b="1" spc="6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spc="89" baseline="-24000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1875" i="1" spc="509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Symbol" panose="05050102010706020507"/>
                <a:cs typeface="Symbol" panose="05050102010706020507"/>
              </a:rPr>
              <a:t></a:t>
            </a:r>
            <a:r>
              <a:rPr sz="2200" spc="-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i="1" spc="-25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2200" b="1" spc="-2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spc="-37" baseline="-24000" dirty="0">
                <a:latin typeface="Times New Roman" panose="02020603050405020304"/>
                <a:cs typeface="Times New Roman" panose="02020603050405020304"/>
              </a:rPr>
              <a:t>z</a:t>
            </a:r>
            <a:endParaRPr sz="1875" baseline="-24000">
              <a:latin typeface="Times New Roman" panose="02020603050405020304"/>
              <a:cs typeface="Times New Roman" panose="02020603050405020304"/>
            </a:endParaRPr>
          </a:p>
          <a:p>
            <a:pPr marL="76200">
              <a:lnSpc>
                <a:spcPct val="100000"/>
              </a:lnSpc>
              <a:spcBef>
                <a:spcPts val="545"/>
              </a:spcBef>
              <a:tabLst>
                <a:tab pos="1350010" algn="l"/>
                <a:tab pos="1574800" algn="l"/>
              </a:tabLst>
            </a:pPr>
            <a:r>
              <a:rPr sz="2200" b="1" spc="13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spc="195" baseline="-2400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875" i="1" spc="-135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spc="55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22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b="1" spc="16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spc="240" baseline="-24000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1875" i="1" spc="-97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spc="55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22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b="1" spc="9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spc="142" baseline="-24000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875" i="1" baseline="-240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200" spc="10" dirty="0">
                <a:latin typeface="Times New Roman" panose="02020603050405020304"/>
                <a:cs typeface="Times New Roman" panose="02020603050405020304"/>
              </a:rPr>
              <a:t>: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200" dirty="0">
                <a:latin typeface="Tahoma" panose="020B0604030504040204"/>
                <a:cs typeface="Tahoma" panose="020B0604030504040204"/>
              </a:rPr>
              <a:t>unit</a:t>
            </a:r>
            <a:r>
              <a:rPr sz="2200" spc="-75" dirty="0">
                <a:latin typeface="Tahoma" panose="020B0604030504040204"/>
                <a:cs typeface="Tahoma" panose="020B0604030504040204"/>
              </a:rPr>
              <a:t> </a:t>
            </a:r>
            <a:r>
              <a:rPr sz="2200" spc="60" dirty="0">
                <a:latin typeface="Tahoma" panose="020B0604030504040204"/>
                <a:cs typeface="Tahoma" panose="020B0604030504040204"/>
              </a:rPr>
              <a:t>vectors</a:t>
            </a:r>
            <a:endParaRPr sz="2200">
              <a:latin typeface="Tahoma" panose="020B0604030504040204"/>
              <a:cs typeface="Tahoma" panose="020B0604030504040204"/>
            </a:endParaRPr>
          </a:p>
          <a:p>
            <a:pPr>
              <a:lnSpc>
                <a:spcPct val="100000"/>
              </a:lnSpc>
              <a:spcBef>
                <a:spcPts val="665"/>
              </a:spcBef>
            </a:pPr>
            <a:endParaRPr sz="2200">
              <a:latin typeface="Tahoma" panose="020B0604030504040204"/>
              <a:cs typeface="Tahoma" panose="020B0604030504040204"/>
            </a:endParaRPr>
          </a:p>
          <a:p>
            <a:pPr marL="526415" algn="ctr">
              <a:lnSpc>
                <a:spcPct val="100000"/>
              </a:lnSpc>
              <a:spcBef>
                <a:spcPts val="5"/>
              </a:spcBef>
            </a:pPr>
            <a:r>
              <a:rPr sz="2200" b="1" spc="60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1875" i="1" spc="89" baseline="-24000" dirty="0">
                <a:latin typeface="Times New Roman" panose="02020603050405020304"/>
                <a:cs typeface="Times New Roman" panose="02020603050405020304"/>
              </a:rPr>
              <a:t>PQ</a:t>
            </a:r>
            <a:r>
              <a:rPr sz="1875" i="1" spc="525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Symbol" panose="05050102010706020507"/>
                <a:cs typeface="Symbol" panose="05050102010706020507"/>
              </a:rPr>
              <a:t></a:t>
            </a:r>
            <a:r>
              <a:rPr sz="2200" spc="-19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b="1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1875" i="1" baseline="-24000" dirty="0">
                <a:latin typeface="Times New Roman" panose="02020603050405020304"/>
                <a:cs typeface="Times New Roman" panose="02020603050405020304"/>
              </a:rPr>
              <a:t>Q</a:t>
            </a:r>
            <a:r>
              <a:rPr sz="1875" i="1" spc="345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Symbol" panose="05050102010706020507"/>
                <a:cs typeface="Symbol" panose="05050102010706020507"/>
              </a:rPr>
              <a:t></a:t>
            </a:r>
            <a:r>
              <a:rPr sz="2200" spc="-3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b="1" spc="-25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1875" i="1" spc="-37" baseline="-24000" dirty="0">
                <a:latin typeface="Times New Roman" panose="02020603050405020304"/>
                <a:cs typeface="Times New Roman" panose="02020603050405020304"/>
              </a:rPr>
              <a:t>P</a:t>
            </a:r>
            <a:endParaRPr sz="1875" baseline="-24000">
              <a:latin typeface="Times New Roman" panose="02020603050405020304"/>
              <a:cs typeface="Times New Roman" panose="02020603050405020304"/>
            </a:endParaRPr>
          </a:p>
          <a:p>
            <a:pPr marL="4165600">
              <a:lnSpc>
                <a:spcPct val="100000"/>
              </a:lnSpc>
              <a:spcBef>
                <a:spcPts val="980"/>
              </a:spcBef>
            </a:pPr>
            <a:r>
              <a:rPr sz="2200" dirty="0">
                <a:latin typeface="Symbol" panose="05050102010706020507"/>
                <a:cs typeface="Symbol" panose="05050102010706020507"/>
              </a:rPr>
              <a:t></a:t>
            </a:r>
            <a:r>
              <a:rPr sz="2200" spc="-1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(2</a:t>
            </a:r>
            <a:r>
              <a:rPr sz="2200" b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baseline="-2400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875" i="1" spc="442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Symbol" panose="05050102010706020507"/>
                <a:cs typeface="Symbol" panose="05050102010706020507"/>
              </a:rPr>
              <a:t></a:t>
            </a:r>
            <a:r>
              <a:rPr sz="2200" spc="-2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spc="5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2200" b="1" spc="5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spc="75" baseline="-24000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1875" i="1" spc="487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Symbol" panose="05050102010706020507"/>
                <a:cs typeface="Symbol" panose="05050102010706020507"/>
              </a:rPr>
              <a:t></a:t>
            </a:r>
            <a:r>
              <a:rPr sz="2200" spc="-2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b="1" spc="7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spc="104" baseline="-24000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875" i="1" spc="-44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2200" spc="-2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Symbol" panose="05050102010706020507"/>
                <a:cs typeface="Symbol" panose="05050102010706020507"/>
              </a:rPr>
              <a:t></a:t>
            </a:r>
            <a:r>
              <a:rPr sz="2200" spc="-2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spc="-25" dirty="0">
                <a:latin typeface="Times New Roman" panose="02020603050405020304"/>
                <a:cs typeface="Times New Roman" panose="02020603050405020304"/>
              </a:rPr>
              <a:t>(1</a:t>
            </a:r>
            <a:r>
              <a:rPr sz="2200" b="1" spc="-2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spc="-37" baseline="-2400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875" i="1" spc="442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Symbol" panose="05050102010706020507"/>
                <a:cs typeface="Symbol" panose="05050102010706020507"/>
              </a:rPr>
              <a:t></a:t>
            </a:r>
            <a:r>
              <a:rPr sz="2200" spc="-204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spc="5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2200" b="1" spc="5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spc="75" baseline="-24000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1875" i="1" spc="480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Symbol" panose="05050102010706020507"/>
                <a:cs typeface="Symbol" panose="05050102010706020507"/>
              </a:rPr>
              <a:t></a:t>
            </a:r>
            <a:r>
              <a:rPr sz="2200" spc="-2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3</a:t>
            </a:r>
            <a:r>
              <a:rPr sz="2200" b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baseline="-24000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875" i="1" spc="-37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spc="-50" dirty="0">
                <a:latin typeface="Times New Roman" panose="02020603050405020304"/>
                <a:cs typeface="Times New Roman" panose="02020603050405020304"/>
              </a:rPr>
              <a:t>)</a:t>
            </a:r>
            <a:endParaRPr sz="2200">
              <a:latin typeface="Times New Roman" panose="02020603050405020304"/>
              <a:cs typeface="Times New Roman" panose="02020603050405020304"/>
            </a:endParaRPr>
          </a:p>
          <a:p>
            <a:pPr marL="4179570">
              <a:lnSpc>
                <a:spcPct val="100000"/>
              </a:lnSpc>
              <a:spcBef>
                <a:spcPts val="1185"/>
              </a:spcBef>
            </a:pPr>
            <a:r>
              <a:rPr sz="2200" dirty="0">
                <a:latin typeface="Symbol" panose="05050102010706020507"/>
                <a:cs typeface="Symbol" panose="05050102010706020507"/>
              </a:rPr>
              <a:t></a:t>
            </a:r>
            <a:r>
              <a:rPr sz="2200" spc="-1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b="1" spc="8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spc="120" baseline="-2400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875" i="1" spc="450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Symbol" panose="05050102010706020507"/>
                <a:cs typeface="Symbol" panose="05050102010706020507"/>
              </a:rPr>
              <a:t></a:t>
            </a:r>
            <a:r>
              <a:rPr sz="2200" spc="-2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spc="55" dirty="0">
                <a:latin typeface="Times New Roman" panose="02020603050405020304"/>
                <a:cs typeface="Times New Roman" panose="02020603050405020304"/>
              </a:rPr>
              <a:t>4</a:t>
            </a:r>
            <a:r>
              <a:rPr sz="2200" b="1" spc="5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spc="82" baseline="-24000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1875" i="1" spc="494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Symbol" panose="05050102010706020507"/>
                <a:cs typeface="Symbol" panose="05050102010706020507"/>
              </a:rPr>
              <a:t></a:t>
            </a:r>
            <a:r>
              <a:rPr sz="2200" spc="-2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spc="-25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2200" b="1" spc="-2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spc="-37" baseline="-24000" dirty="0">
                <a:latin typeface="Times New Roman" panose="02020603050405020304"/>
                <a:cs typeface="Times New Roman" panose="02020603050405020304"/>
              </a:rPr>
              <a:t>z</a:t>
            </a:r>
            <a:endParaRPr sz="1875" baseline="-2400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62355" y="2580132"/>
            <a:ext cx="3115310" cy="1012190"/>
            <a:chOff x="562355" y="2580132"/>
            <a:chExt cx="3115310" cy="1012190"/>
          </a:xfrm>
        </p:grpSpPr>
        <p:sp>
          <p:nvSpPr>
            <p:cNvPr id="3" name="object 3"/>
            <p:cNvSpPr/>
            <p:nvPr/>
          </p:nvSpPr>
          <p:spPr>
            <a:xfrm>
              <a:off x="568451" y="2586228"/>
              <a:ext cx="3103245" cy="1000125"/>
            </a:xfrm>
            <a:custGeom>
              <a:avLst/>
              <a:gdLst/>
              <a:ahLst/>
              <a:cxnLst/>
              <a:rect l="l" t="t" r="r" b="b"/>
              <a:pathLst>
                <a:path w="3103245" h="1000125">
                  <a:moveTo>
                    <a:pt x="3102864" y="0"/>
                  </a:moveTo>
                  <a:lnTo>
                    <a:pt x="0" y="0"/>
                  </a:lnTo>
                  <a:lnTo>
                    <a:pt x="0" y="999744"/>
                  </a:lnTo>
                  <a:lnTo>
                    <a:pt x="3102864" y="999744"/>
                  </a:lnTo>
                  <a:lnTo>
                    <a:pt x="3102864" y="0"/>
                  </a:lnTo>
                  <a:close/>
                </a:path>
              </a:pathLst>
            </a:custGeom>
            <a:solidFill>
              <a:srgbClr val="2C4B0C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68451" y="2586228"/>
              <a:ext cx="3103245" cy="1000125"/>
            </a:xfrm>
            <a:custGeom>
              <a:avLst/>
              <a:gdLst/>
              <a:ahLst/>
              <a:cxnLst/>
              <a:rect l="l" t="t" r="r" b="b"/>
              <a:pathLst>
                <a:path w="3103245" h="1000125">
                  <a:moveTo>
                    <a:pt x="0" y="999744"/>
                  </a:moveTo>
                  <a:lnTo>
                    <a:pt x="3102864" y="999744"/>
                  </a:lnTo>
                  <a:lnTo>
                    <a:pt x="3102864" y="0"/>
                  </a:lnTo>
                  <a:lnTo>
                    <a:pt x="0" y="0"/>
                  </a:lnTo>
                  <a:lnTo>
                    <a:pt x="0" y="999744"/>
                  </a:lnTo>
                  <a:close/>
                </a:path>
              </a:pathLst>
            </a:custGeom>
            <a:ln w="12192">
              <a:solidFill>
                <a:srgbClr val="385F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560831" y="1487424"/>
            <a:ext cx="2891155" cy="687705"/>
            <a:chOff x="560831" y="1487424"/>
            <a:chExt cx="2891155" cy="687705"/>
          </a:xfrm>
        </p:grpSpPr>
        <p:sp>
          <p:nvSpPr>
            <p:cNvPr id="6" name="object 6"/>
            <p:cNvSpPr/>
            <p:nvPr/>
          </p:nvSpPr>
          <p:spPr>
            <a:xfrm>
              <a:off x="566927" y="1493520"/>
              <a:ext cx="2879090" cy="675640"/>
            </a:xfrm>
            <a:custGeom>
              <a:avLst/>
              <a:gdLst/>
              <a:ahLst/>
              <a:cxnLst/>
              <a:rect l="l" t="t" r="r" b="b"/>
              <a:pathLst>
                <a:path w="2879090" h="675639">
                  <a:moveTo>
                    <a:pt x="2878836" y="0"/>
                  </a:moveTo>
                  <a:lnTo>
                    <a:pt x="0" y="0"/>
                  </a:lnTo>
                  <a:lnTo>
                    <a:pt x="0" y="675131"/>
                  </a:lnTo>
                  <a:lnTo>
                    <a:pt x="2878836" y="675131"/>
                  </a:lnTo>
                  <a:lnTo>
                    <a:pt x="2878836" y="0"/>
                  </a:lnTo>
                  <a:close/>
                </a:path>
              </a:pathLst>
            </a:custGeom>
            <a:solidFill>
              <a:srgbClr val="2C4B0C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66927" y="1493520"/>
              <a:ext cx="2879090" cy="675640"/>
            </a:xfrm>
            <a:custGeom>
              <a:avLst/>
              <a:gdLst/>
              <a:ahLst/>
              <a:cxnLst/>
              <a:rect l="l" t="t" r="r" b="b"/>
              <a:pathLst>
                <a:path w="2879090" h="675639">
                  <a:moveTo>
                    <a:pt x="0" y="675131"/>
                  </a:moveTo>
                  <a:lnTo>
                    <a:pt x="2878836" y="675131"/>
                  </a:lnTo>
                  <a:lnTo>
                    <a:pt x="2878836" y="0"/>
                  </a:lnTo>
                  <a:lnTo>
                    <a:pt x="0" y="0"/>
                  </a:lnTo>
                  <a:lnTo>
                    <a:pt x="0" y="675131"/>
                  </a:lnTo>
                  <a:close/>
                </a:path>
              </a:pathLst>
            </a:custGeom>
            <a:ln w="12191">
              <a:solidFill>
                <a:srgbClr val="385F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00148" y="1676798"/>
              <a:ext cx="240029" cy="334010"/>
            </a:xfrm>
            <a:custGeom>
              <a:avLst/>
              <a:gdLst/>
              <a:ahLst/>
              <a:cxnLst/>
              <a:rect l="l" t="t" r="r" b="b"/>
              <a:pathLst>
                <a:path w="240030" h="334010">
                  <a:moveTo>
                    <a:pt x="0" y="0"/>
                  </a:moveTo>
                  <a:lnTo>
                    <a:pt x="0" y="333756"/>
                  </a:lnTo>
                </a:path>
                <a:path w="240030" h="334010">
                  <a:moveTo>
                    <a:pt x="239692" y="0"/>
                  </a:moveTo>
                  <a:lnTo>
                    <a:pt x="239692" y="333756"/>
                  </a:lnTo>
                </a:path>
              </a:pathLst>
            </a:custGeom>
            <a:ln w="133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254823" y="1617340"/>
              <a:ext cx="1587500" cy="434340"/>
            </a:xfrm>
            <a:custGeom>
              <a:avLst/>
              <a:gdLst/>
              <a:ahLst/>
              <a:cxnLst/>
              <a:rect l="l" t="t" r="r" b="b"/>
              <a:pathLst>
                <a:path w="1587500" h="434339">
                  <a:moveTo>
                    <a:pt x="0" y="292649"/>
                  </a:moveTo>
                  <a:lnTo>
                    <a:pt x="27630" y="270729"/>
                  </a:lnTo>
                </a:path>
                <a:path w="1587500" h="434339">
                  <a:moveTo>
                    <a:pt x="27630" y="270180"/>
                  </a:moveTo>
                  <a:lnTo>
                    <a:pt x="94165" y="434042"/>
                  </a:lnTo>
                </a:path>
                <a:path w="1587500" h="434339">
                  <a:moveTo>
                    <a:pt x="94165" y="434042"/>
                  </a:moveTo>
                  <a:lnTo>
                    <a:pt x="167480" y="1093"/>
                  </a:lnTo>
                </a:path>
                <a:path w="1587500" h="434339">
                  <a:moveTo>
                    <a:pt x="167480" y="0"/>
                  </a:moveTo>
                  <a:lnTo>
                    <a:pt x="158701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43826" y="1602816"/>
              <a:ext cx="1590040" cy="440690"/>
            </a:xfrm>
            <a:custGeom>
              <a:avLst/>
              <a:gdLst/>
              <a:ahLst/>
              <a:cxnLst/>
              <a:rect l="l" t="t" r="r" b="b"/>
              <a:pathLst>
                <a:path w="1590039" h="440689">
                  <a:moveTo>
                    <a:pt x="1589830" y="0"/>
                  </a:moveTo>
                  <a:lnTo>
                    <a:pt x="165235" y="0"/>
                  </a:lnTo>
                  <a:lnTo>
                    <a:pt x="96983" y="401710"/>
                  </a:lnTo>
                  <a:lnTo>
                    <a:pt x="38330" y="264692"/>
                  </a:lnTo>
                  <a:lnTo>
                    <a:pt x="0" y="295391"/>
                  </a:lnTo>
                  <a:lnTo>
                    <a:pt x="5636" y="303064"/>
                  </a:lnTo>
                  <a:lnTo>
                    <a:pt x="23117" y="288267"/>
                  </a:lnTo>
                  <a:lnTo>
                    <a:pt x="90797" y="440619"/>
                  </a:lnTo>
                  <a:lnTo>
                    <a:pt x="104314" y="440619"/>
                  </a:lnTo>
                  <a:lnTo>
                    <a:pt x="175957" y="14256"/>
                  </a:lnTo>
                  <a:lnTo>
                    <a:pt x="1589830" y="14256"/>
                  </a:lnTo>
                  <a:lnTo>
                    <a:pt x="15898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50063" y="880364"/>
            <a:ext cx="203136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7495" indent="-264795">
              <a:lnSpc>
                <a:spcPct val="100000"/>
              </a:lnSpc>
              <a:spcBef>
                <a:spcPts val="100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277495" algn="l"/>
              </a:tabLst>
            </a:pPr>
            <a:r>
              <a:rPr sz="1800" dirty="0">
                <a:latin typeface="Tahoma" panose="020B0604030504040204"/>
                <a:cs typeface="Tahoma" panose="020B0604030504040204"/>
              </a:rPr>
              <a:t>For</a:t>
            </a:r>
            <a:r>
              <a:rPr sz="18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any</a:t>
            </a:r>
            <a:r>
              <a:rPr sz="18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vector</a:t>
            </a:r>
            <a:r>
              <a:rPr sz="18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latin typeface="Tahoma" panose="020B0604030504040204"/>
                <a:cs typeface="Tahoma" panose="020B0604030504040204"/>
              </a:rPr>
              <a:t>B,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892178" y="884352"/>
            <a:ext cx="2564765" cy="3632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2200" b="1" spc="55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2200" b="1" spc="-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Symbol" panose="05050102010706020507"/>
                <a:cs typeface="Symbol" panose="05050102010706020507"/>
              </a:rPr>
              <a:t></a:t>
            </a:r>
            <a:r>
              <a:rPr sz="22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i="1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875" i="1" baseline="-2400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2200" b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baseline="-2400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875" i="1" spc="487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Symbol" panose="05050102010706020507"/>
                <a:cs typeface="Symbol" panose="05050102010706020507"/>
              </a:rPr>
              <a:t></a:t>
            </a:r>
            <a:r>
              <a:rPr sz="2200" spc="-114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i="1" spc="-1210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2700" spc="-112" baseline="14000" dirty="0">
                <a:latin typeface="Tahoma" panose="020B0604030504040204"/>
                <a:cs typeface="Tahoma" panose="020B0604030504040204"/>
              </a:rPr>
              <a:t>:</a:t>
            </a:r>
            <a:r>
              <a:rPr sz="2700" spc="195" baseline="14000" dirty="0">
                <a:latin typeface="Tahoma" panose="020B0604030504040204"/>
                <a:cs typeface="Tahoma" panose="020B0604030504040204"/>
              </a:rPr>
              <a:t> </a:t>
            </a:r>
            <a:r>
              <a:rPr sz="1875" i="1" spc="157" baseline="-24000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2200" b="1" spc="10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spc="157" baseline="-24000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1875" i="1" spc="502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b="1" spc="50" dirty="0">
                <a:latin typeface="Times New Roman" panose="02020603050405020304"/>
                <a:cs typeface="Times New Roman" panose="02020603050405020304"/>
              </a:rPr>
              <a:t>+</a:t>
            </a:r>
            <a:r>
              <a:rPr sz="2200" b="1" spc="-1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i="1" spc="-20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875" i="1" spc="-30" baseline="-24000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2200" b="1" spc="-2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spc="-30" baseline="-24000" dirty="0">
                <a:latin typeface="Times New Roman" panose="02020603050405020304"/>
                <a:cs typeface="Times New Roman" panose="02020603050405020304"/>
              </a:rPr>
              <a:t>z</a:t>
            </a:r>
            <a:endParaRPr sz="1875" baseline="-24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751433" y="245110"/>
            <a:ext cx="764667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2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Vector</a:t>
            </a:r>
            <a:r>
              <a:rPr sz="4000" spc="-9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Components</a:t>
            </a:r>
            <a:r>
              <a:rPr sz="4000" spc="-9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and</a:t>
            </a:r>
            <a:r>
              <a:rPr sz="4000" spc="-9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Unit</a:t>
            </a:r>
            <a:r>
              <a:rPr sz="4000" spc="-9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000" spc="-1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Vectors</a:t>
            </a:r>
            <a:endParaRPr sz="40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78674" y="1619115"/>
            <a:ext cx="2653030" cy="41275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50800">
              <a:lnSpc>
                <a:spcPts val="2080"/>
              </a:lnSpc>
              <a:spcBef>
                <a:spcPts val="115"/>
              </a:spcBef>
              <a:tabLst>
                <a:tab pos="755650" algn="l"/>
              </a:tabLst>
            </a:pPr>
            <a:r>
              <a:rPr sz="2200" b="1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2200" b="1" spc="2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spc="-50" dirty="0">
                <a:latin typeface="Symbol" panose="05050102010706020507"/>
                <a:cs typeface="Symbol" panose="05050102010706020507"/>
              </a:rPr>
              <a:t>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200" i="1" spc="60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875" spc="89" baseline="440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875" spc="352" baseline="4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Symbol" panose="05050102010706020507"/>
                <a:cs typeface="Symbol" panose="05050102010706020507"/>
              </a:rPr>
              <a:t></a:t>
            </a:r>
            <a:r>
              <a:rPr sz="2200" spc="-1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i="1" spc="60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875" spc="89" baseline="440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875" spc="375" baseline="4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Symbol" panose="05050102010706020507"/>
                <a:cs typeface="Symbol" panose="05050102010706020507"/>
              </a:rPr>
              <a:t></a:t>
            </a:r>
            <a:r>
              <a:rPr sz="2200" spc="-1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i="1" spc="60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875" spc="89" baseline="440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875" spc="157" baseline="4400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3225" baseline="1000" dirty="0">
                <a:latin typeface="Symbol" panose="05050102010706020507"/>
                <a:cs typeface="Symbol" panose="05050102010706020507"/>
              </a:rPr>
              <a:t></a:t>
            </a:r>
            <a:r>
              <a:rPr sz="3225" spc="37" baseline="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i="1" spc="-75" baseline="1000" dirty="0">
                <a:latin typeface="Times New Roman" panose="02020603050405020304"/>
                <a:cs typeface="Times New Roman" panose="02020603050405020304"/>
              </a:rPr>
              <a:t>B</a:t>
            </a:r>
            <a:endParaRPr sz="3225" baseline="1000">
              <a:latin typeface="Times New Roman" panose="02020603050405020304"/>
              <a:cs typeface="Times New Roman" panose="02020603050405020304"/>
            </a:endParaRPr>
          </a:p>
          <a:p>
            <a:pPr marL="922020">
              <a:lnSpc>
                <a:spcPts val="940"/>
              </a:lnSpc>
              <a:tabLst>
                <a:tab pos="1477645" algn="l"/>
                <a:tab pos="2017395" algn="l"/>
              </a:tabLst>
            </a:pPr>
            <a:r>
              <a:rPr sz="1250" i="1" spc="-5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250" i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250" i="1" spc="-50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1250" i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250" i="1" spc="-50" dirty="0">
                <a:latin typeface="Times New Roman" panose="02020603050405020304"/>
                <a:cs typeface="Times New Roman" panose="02020603050405020304"/>
              </a:rPr>
              <a:t>z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886327" y="1615820"/>
            <a:ext cx="17316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2C4B0C"/>
                </a:solidFill>
                <a:latin typeface="Tahoma" panose="020B0604030504040204"/>
                <a:cs typeface="Tahoma" panose="020B0604030504040204"/>
              </a:rPr>
              <a:t>Magnitude</a:t>
            </a:r>
            <a:r>
              <a:rPr sz="2000" spc="-95" dirty="0">
                <a:solidFill>
                  <a:srgbClr val="2C4B0C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-10" dirty="0">
                <a:solidFill>
                  <a:srgbClr val="2C4B0C"/>
                </a:solidFill>
                <a:latin typeface="Tahoma" panose="020B0604030504040204"/>
                <a:cs typeface="Tahoma" panose="020B0604030504040204"/>
              </a:rPr>
              <a:t>of</a:t>
            </a:r>
            <a:r>
              <a:rPr sz="2000" spc="-90" dirty="0">
                <a:solidFill>
                  <a:srgbClr val="2C4B0C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100" dirty="0">
                <a:solidFill>
                  <a:srgbClr val="2C4B0C"/>
                </a:solidFill>
                <a:latin typeface="Tahoma" panose="020B0604030504040204"/>
                <a:cs typeface="Tahoma" panose="020B0604030504040204"/>
              </a:rPr>
              <a:t>B</a:t>
            </a:r>
            <a:endParaRPr sz="2000">
              <a:latin typeface="Tahoma" panose="020B0604030504040204"/>
              <a:cs typeface="Tahoma" panose="020B0604030504040204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248018" y="2992001"/>
            <a:ext cx="1635760" cy="489584"/>
            <a:chOff x="1248018" y="2992001"/>
            <a:chExt cx="1635760" cy="489584"/>
          </a:xfrm>
        </p:grpSpPr>
        <p:sp>
          <p:nvSpPr>
            <p:cNvPr id="17" name="object 17"/>
            <p:cNvSpPr/>
            <p:nvPr/>
          </p:nvSpPr>
          <p:spPr>
            <a:xfrm>
              <a:off x="1280413" y="3047944"/>
              <a:ext cx="1588770" cy="432434"/>
            </a:xfrm>
            <a:custGeom>
              <a:avLst/>
              <a:gdLst/>
              <a:ahLst/>
              <a:cxnLst/>
              <a:rect l="l" t="t" r="r" b="b"/>
              <a:pathLst>
                <a:path w="1588770" h="432435">
                  <a:moveTo>
                    <a:pt x="0" y="291598"/>
                  </a:moveTo>
                  <a:lnTo>
                    <a:pt x="27590" y="269339"/>
                  </a:lnTo>
                </a:path>
                <a:path w="1588770" h="432435">
                  <a:moveTo>
                    <a:pt x="27590" y="268782"/>
                  </a:moveTo>
                  <a:lnTo>
                    <a:pt x="94028" y="431278"/>
                  </a:lnTo>
                </a:path>
                <a:path w="1588770" h="432435">
                  <a:moveTo>
                    <a:pt x="94028" y="431833"/>
                  </a:moveTo>
                  <a:lnTo>
                    <a:pt x="167809" y="1110"/>
                  </a:lnTo>
                </a:path>
                <a:path w="1588770" h="432435">
                  <a:moveTo>
                    <a:pt x="167809" y="0"/>
                  </a:moveTo>
                  <a:lnTo>
                    <a:pt x="1588646" y="0"/>
                  </a:lnTo>
                </a:path>
              </a:pathLst>
            </a:custGeom>
            <a:ln w="31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269431" y="3033762"/>
              <a:ext cx="1592580" cy="438150"/>
            </a:xfrm>
            <a:custGeom>
              <a:avLst/>
              <a:gdLst/>
              <a:ahLst/>
              <a:cxnLst/>
              <a:rect l="l" t="t" r="r" b="b"/>
              <a:pathLst>
                <a:path w="1592580" h="438150">
                  <a:moveTo>
                    <a:pt x="1592032" y="0"/>
                  </a:moveTo>
                  <a:lnTo>
                    <a:pt x="165545" y="0"/>
                  </a:lnTo>
                  <a:lnTo>
                    <a:pt x="96842" y="399547"/>
                  </a:lnTo>
                  <a:lnTo>
                    <a:pt x="38274" y="263202"/>
                  </a:lnTo>
                  <a:lnTo>
                    <a:pt x="0" y="293815"/>
                  </a:lnTo>
                  <a:lnTo>
                    <a:pt x="5627" y="301049"/>
                  </a:lnTo>
                  <a:lnTo>
                    <a:pt x="23083" y="286582"/>
                  </a:lnTo>
                  <a:lnTo>
                    <a:pt x="90665" y="437947"/>
                  </a:lnTo>
                  <a:lnTo>
                    <a:pt x="104163" y="437947"/>
                  </a:lnTo>
                  <a:lnTo>
                    <a:pt x="176251" y="13343"/>
                  </a:lnTo>
                  <a:lnTo>
                    <a:pt x="1592032" y="13343"/>
                  </a:lnTo>
                  <a:lnTo>
                    <a:pt x="15920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248018" y="2998693"/>
              <a:ext cx="1635760" cy="0"/>
            </a:xfrm>
            <a:custGeom>
              <a:avLst/>
              <a:gdLst/>
              <a:ahLst/>
              <a:cxnLst/>
              <a:rect l="l" t="t" r="r" b="b"/>
              <a:pathLst>
                <a:path w="1635760">
                  <a:moveTo>
                    <a:pt x="0" y="0"/>
                  </a:moveTo>
                  <a:lnTo>
                    <a:pt x="1635409" y="0"/>
                  </a:lnTo>
                </a:path>
              </a:pathLst>
            </a:custGeom>
            <a:ln w="133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834102" y="2966181"/>
            <a:ext cx="113030" cy="2197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1250" i="1" spc="-50" dirty="0">
                <a:latin typeface="Times New Roman" panose="02020603050405020304"/>
                <a:cs typeface="Times New Roman" panose="02020603050405020304"/>
              </a:rPr>
              <a:t>B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422797" y="3049958"/>
            <a:ext cx="1452245" cy="4102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ts val="2080"/>
              </a:lnSpc>
              <a:spcBef>
                <a:spcPts val="105"/>
              </a:spcBef>
            </a:pPr>
            <a:r>
              <a:rPr sz="2200" i="1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875" baseline="440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875" spc="450" baseline="4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Symbol" panose="05050102010706020507"/>
                <a:cs typeface="Symbol" panose="05050102010706020507"/>
              </a:rPr>
              <a:t></a:t>
            </a:r>
            <a:r>
              <a:rPr sz="22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i="1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875" baseline="440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875" spc="457" baseline="4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Symbol" panose="05050102010706020507"/>
                <a:cs typeface="Symbol" panose="05050102010706020507"/>
              </a:rPr>
              <a:t></a:t>
            </a:r>
            <a:r>
              <a:rPr sz="220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i="1" spc="-25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875" spc="-37" baseline="44000" dirty="0">
                <a:latin typeface="Times New Roman" panose="02020603050405020304"/>
                <a:cs typeface="Times New Roman" panose="02020603050405020304"/>
              </a:rPr>
              <a:t>2</a:t>
            </a:r>
            <a:endParaRPr sz="1875" baseline="44000">
              <a:latin typeface="Times New Roman" panose="02020603050405020304"/>
              <a:cs typeface="Times New Roman" panose="02020603050405020304"/>
            </a:endParaRPr>
          </a:p>
          <a:p>
            <a:pPr marL="203835">
              <a:lnSpc>
                <a:spcPts val="940"/>
              </a:lnSpc>
              <a:tabLst>
                <a:tab pos="760730" algn="l"/>
                <a:tab pos="1301750" algn="l"/>
              </a:tabLst>
            </a:pPr>
            <a:r>
              <a:rPr sz="1250" i="1" spc="-5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250" i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250" i="1" spc="-50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1250" i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250" i="1" spc="-50" dirty="0">
                <a:latin typeface="Times New Roman" panose="02020603050405020304"/>
                <a:cs typeface="Times New Roman" panose="02020603050405020304"/>
              </a:rPr>
              <a:t>z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972243" y="2599752"/>
            <a:ext cx="201295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2200" b="1" spc="-50" dirty="0">
                <a:latin typeface="Times New Roman" panose="02020603050405020304"/>
                <a:cs typeface="Times New Roman" panose="02020603050405020304"/>
              </a:rPr>
              <a:t>B</a:t>
            </a:r>
            <a:endParaRPr sz="2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80925" y="2775621"/>
            <a:ext cx="514984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  <a:tabLst>
                <a:tab pos="346710" algn="l"/>
              </a:tabLst>
            </a:pPr>
            <a:r>
              <a:rPr sz="2200" b="1" spc="-5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200" b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200" spc="-50" dirty="0">
                <a:latin typeface="Symbol" panose="05050102010706020507"/>
                <a:cs typeface="Symbol" panose="05050102010706020507"/>
              </a:rPr>
              <a:t></a:t>
            </a:r>
            <a:endParaRPr sz="220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3206786" y="3052026"/>
            <a:ext cx="0" cy="330200"/>
          </a:xfrm>
          <a:custGeom>
            <a:avLst/>
            <a:gdLst/>
            <a:ahLst/>
            <a:cxnLst/>
            <a:rect l="l" t="t" r="r" b="b"/>
            <a:pathLst>
              <a:path h="330200">
                <a:moveTo>
                  <a:pt x="0" y="0"/>
                </a:moveTo>
                <a:lnTo>
                  <a:pt x="0" y="329893"/>
                </a:lnTo>
              </a:path>
            </a:pathLst>
          </a:custGeom>
          <a:ln w="137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448690" y="3052026"/>
            <a:ext cx="0" cy="330200"/>
          </a:xfrm>
          <a:custGeom>
            <a:avLst/>
            <a:gdLst/>
            <a:ahLst/>
            <a:cxnLst/>
            <a:rect l="l" t="t" r="r" b="b"/>
            <a:pathLst>
              <a:path h="330200">
                <a:moveTo>
                  <a:pt x="0" y="0"/>
                </a:moveTo>
                <a:lnTo>
                  <a:pt x="0" y="329893"/>
                </a:lnTo>
              </a:path>
            </a:pathLst>
          </a:custGeom>
          <a:ln w="137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178756" y="3000012"/>
            <a:ext cx="302895" cy="0"/>
          </a:xfrm>
          <a:custGeom>
            <a:avLst/>
            <a:gdLst/>
            <a:ahLst/>
            <a:cxnLst/>
            <a:rect l="l" t="t" r="r" b="b"/>
            <a:pathLst>
              <a:path w="302895">
                <a:moveTo>
                  <a:pt x="0" y="0"/>
                </a:moveTo>
                <a:lnTo>
                  <a:pt x="302363" y="0"/>
                </a:lnTo>
              </a:path>
            </a:pathLst>
          </a:custGeom>
          <a:ln w="140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2931794" y="2604270"/>
            <a:ext cx="525145" cy="3594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5"/>
              </a:spcBef>
              <a:tabLst>
                <a:tab pos="304165" algn="l"/>
              </a:tabLst>
            </a:pPr>
            <a:r>
              <a:rPr sz="3225" spc="-75" baseline="-36000" dirty="0">
                <a:latin typeface="Symbol" panose="05050102010706020507"/>
                <a:cs typeface="Symbol" panose="05050102010706020507"/>
              </a:rPr>
              <a:t></a:t>
            </a:r>
            <a:r>
              <a:rPr sz="3225" baseline="-360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50" b="1" spc="-50" dirty="0">
                <a:latin typeface="Times New Roman" panose="02020603050405020304"/>
                <a:cs typeface="Times New Roman" panose="02020603050405020304"/>
              </a:rPr>
              <a:t>B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236469" y="2995684"/>
            <a:ext cx="194945" cy="3594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2150" b="1" spc="-50" dirty="0">
                <a:latin typeface="Times New Roman" panose="02020603050405020304"/>
                <a:cs typeface="Times New Roman" panose="02020603050405020304"/>
              </a:rPr>
              <a:t>B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886327" y="2898775"/>
            <a:ext cx="347980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2C4B0C"/>
                </a:solidFill>
                <a:latin typeface="Tahoma" panose="020B0604030504040204"/>
                <a:cs typeface="Tahoma" panose="020B0604030504040204"/>
              </a:rPr>
              <a:t>Unit</a:t>
            </a:r>
            <a:r>
              <a:rPr sz="2000" spc="-114" dirty="0">
                <a:solidFill>
                  <a:srgbClr val="2C4B0C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2C4B0C"/>
                </a:solidFill>
                <a:latin typeface="Tahoma" panose="020B0604030504040204"/>
                <a:cs typeface="Tahoma" panose="020B0604030504040204"/>
              </a:rPr>
              <a:t>vector</a:t>
            </a:r>
            <a:r>
              <a:rPr sz="2000" spc="-125" dirty="0">
                <a:solidFill>
                  <a:srgbClr val="2C4B0C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2C4B0C"/>
                </a:solidFill>
                <a:latin typeface="Tahoma" panose="020B0604030504040204"/>
                <a:cs typeface="Tahoma" panose="020B0604030504040204"/>
              </a:rPr>
              <a:t>in</a:t>
            </a:r>
            <a:r>
              <a:rPr sz="2000" spc="-100" dirty="0">
                <a:solidFill>
                  <a:srgbClr val="2C4B0C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-10" dirty="0">
                <a:solidFill>
                  <a:srgbClr val="2C4B0C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2000" spc="-120" dirty="0">
                <a:solidFill>
                  <a:srgbClr val="2C4B0C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-10" dirty="0">
                <a:solidFill>
                  <a:srgbClr val="2C4B0C"/>
                </a:solidFill>
                <a:latin typeface="Tahoma" panose="020B0604030504040204"/>
                <a:cs typeface="Tahoma" panose="020B0604030504040204"/>
              </a:rPr>
              <a:t>direction</a:t>
            </a:r>
            <a:r>
              <a:rPr sz="2000" spc="-125" dirty="0">
                <a:solidFill>
                  <a:srgbClr val="2C4B0C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2C4B0C"/>
                </a:solidFill>
                <a:latin typeface="Tahoma" panose="020B0604030504040204"/>
                <a:cs typeface="Tahoma" panose="020B0604030504040204"/>
              </a:rPr>
              <a:t>of</a:t>
            </a:r>
            <a:r>
              <a:rPr sz="2000" spc="-110" dirty="0">
                <a:solidFill>
                  <a:srgbClr val="2C4B0C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100" dirty="0">
                <a:solidFill>
                  <a:srgbClr val="2C4B0C"/>
                </a:solidFill>
                <a:latin typeface="Tahoma" panose="020B0604030504040204"/>
                <a:cs typeface="Tahoma" panose="020B0604030504040204"/>
              </a:rPr>
              <a:t>B</a:t>
            </a:r>
            <a:endParaRPr sz="20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24663" y="4031691"/>
            <a:ext cx="6009640" cy="5200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2895" indent="-264795">
              <a:lnSpc>
                <a:spcPts val="1945"/>
              </a:lnSpc>
              <a:spcBef>
                <a:spcPts val="100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302895" algn="l"/>
              </a:tabLst>
            </a:pPr>
            <a:r>
              <a:rPr sz="1800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 panose="020B0604030504040204"/>
                <a:cs typeface="Tahoma" panose="020B0604030504040204"/>
              </a:rPr>
              <a:t>Example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303530">
              <a:lnSpc>
                <a:spcPts val="1945"/>
              </a:lnSpc>
            </a:pP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Given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points</a:t>
            </a:r>
            <a:r>
              <a:rPr sz="1800" spc="-3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i="1" spc="-3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M</a:t>
            </a:r>
            <a:r>
              <a:rPr sz="1800" spc="-3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(–1,2,1)</a:t>
            </a:r>
            <a:r>
              <a:rPr sz="18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and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i="1" spc="-3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N</a:t>
            </a:r>
            <a:r>
              <a:rPr sz="1800" spc="-3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(3,–3,0),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find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R</a:t>
            </a:r>
            <a:r>
              <a:rPr sz="1800" i="1" spc="82" baseline="-2100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MN</a:t>
            </a:r>
            <a:r>
              <a:rPr sz="1800" i="1" spc="262" baseline="-2100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and</a:t>
            </a:r>
            <a:r>
              <a:rPr sz="18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</a:t>
            </a:r>
            <a:r>
              <a:rPr sz="1800" i="1" spc="-30" baseline="-2100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MN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.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206929" y="4778162"/>
            <a:ext cx="6107430" cy="3644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25"/>
              </a:spcBef>
            </a:pPr>
            <a:r>
              <a:rPr sz="2200" dirty="0">
                <a:latin typeface="Symbol" panose="05050102010706020507"/>
                <a:cs typeface="Symbol" panose="05050102010706020507"/>
              </a:rPr>
              <a:t></a:t>
            </a:r>
            <a:r>
              <a:rPr sz="2200" spc="-9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(3</a:t>
            </a:r>
            <a:r>
              <a:rPr sz="2200" b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baseline="-2400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875" i="1" spc="509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Symbol" panose="05050102010706020507"/>
                <a:cs typeface="Symbol" panose="05050102010706020507"/>
              </a:rPr>
              <a:t></a:t>
            </a:r>
            <a:r>
              <a:rPr sz="2200" spc="-2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3</a:t>
            </a:r>
            <a:r>
              <a:rPr sz="2200" b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baseline="-24000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1875" i="1" spc="547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Symbol" panose="05050102010706020507"/>
                <a:cs typeface="Symbol" panose="05050102010706020507"/>
              </a:rPr>
              <a:t></a:t>
            </a:r>
            <a:r>
              <a:rPr sz="2200" spc="-2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0</a:t>
            </a:r>
            <a:r>
              <a:rPr sz="2200" b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baseline="-24000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875" i="1" spc="-7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2200" spc="-1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Symbol" panose="05050102010706020507"/>
                <a:cs typeface="Symbol" panose="05050102010706020507"/>
              </a:rPr>
              <a:t>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200" dirty="0">
                <a:latin typeface="Symbol" panose="05050102010706020507"/>
                <a:cs typeface="Symbol" panose="05050102010706020507"/>
              </a:rPr>
              <a:t>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2200" b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baseline="-2400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875" i="1" spc="494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Symbol" panose="05050102010706020507"/>
                <a:cs typeface="Symbol" panose="05050102010706020507"/>
              </a:rPr>
              <a:t></a:t>
            </a:r>
            <a:r>
              <a:rPr sz="2200" spc="-1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spc="5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2200" b="1" spc="5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spc="75" baseline="-24000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1875" i="1" spc="532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Symbol" panose="05050102010706020507"/>
                <a:cs typeface="Symbol" panose="05050102010706020507"/>
              </a:rPr>
              <a:t>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2200" b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baseline="-24000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875" i="1" spc="-22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22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Symbol" panose="05050102010706020507"/>
                <a:cs typeface="Symbol" panose="05050102010706020507"/>
              </a:rPr>
              <a:t></a:t>
            </a:r>
            <a:r>
              <a:rPr sz="2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4</a:t>
            </a:r>
            <a:r>
              <a:rPr sz="2200" b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baseline="-2400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875" i="1" spc="547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Symbol" panose="05050102010706020507"/>
                <a:cs typeface="Symbol" panose="05050102010706020507"/>
              </a:rPr>
              <a:t></a:t>
            </a:r>
            <a:r>
              <a:rPr sz="2200" spc="-254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5</a:t>
            </a:r>
            <a:r>
              <a:rPr sz="2200" b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baseline="-24000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1875" i="1" spc="585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Symbol" panose="05050102010706020507"/>
                <a:cs typeface="Symbol" panose="05050102010706020507"/>
              </a:rPr>
              <a:t></a:t>
            </a:r>
            <a:r>
              <a:rPr sz="2200" spc="-254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b="1" spc="4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spc="60" baseline="-24000" dirty="0">
                <a:latin typeface="Times New Roman" panose="02020603050405020304"/>
                <a:cs typeface="Times New Roman" panose="02020603050405020304"/>
              </a:rPr>
              <a:t>z</a:t>
            </a:r>
            <a:endParaRPr sz="1875" baseline="-24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51396" y="4849326"/>
            <a:ext cx="541655" cy="3644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3300" b="1" spc="52" baseline="14000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1250" i="1" spc="35" dirty="0">
                <a:latin typeface="Times New Roman" panose="02020603050405020304"/>
                <a:cs typeface="Times New Roman" panose="02020603050405020304"/>
              </a:rPr>
              <a:t>MN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5779639" y="5237683"/>
            <a:ext cx="1508760" cy="41910"/>
          </a:xfrm>
          <a:custGeom>
            <a:avLst/>
            <a:gdLst/>
            <a:ahLst/>
            <a:cxnLst/>
            <a:rect l="l" t="t" r="r" b="b"/>
            <a:pathLst>
              <a:path w="1508759" h="41910">
                <a:moveTo>
                  <a:pt x="0" y="41765"/>
                </a:moveTo>
                <a:lnTo>
                  <a:pt x="1508164" y="41765"/>
                </a:lnTo>
              </a:path>
              <a:path w="1508759" h="41910">
                <a:moveTo>
                  <a:pt x="0" y="0"/>
                </a:moveTo>
                <a:lnTo>
                  <a:pt x="1508164" y="0"/>
                </a:lnTo>
              </a:path>
            </a:pathLst>
          </a:custGeom>
          <a:ln w="138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496097" y="5786878"/>
            <a:ext cx="0" cy="330835"/>
          </a:xfrm>
          <a:custGeom>
            <a:avLst/>
            <a:gdLst/>
            <a:ahLst/>
            <a:cxnLst/>
            <a:rect l="l" t="t" r="r" b="b"/>
            <a:pathLst>
              <a:path h="330835">
                <a:moveTo>
                  <a:pt x="0" y="0"/>
                </a:moveTo>
                <a:lnTo>
                  <a:pt x="0" y="330511"/>
                </a:lnTo>
              </a:path>
            </a:pathLst>
          </a:custGeom>
          <a:ln w="13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060177" y="5786878"/>
            <a:ext cx="0" cy="330835"/>
          </a:xfrm>
          <a:custGeom>
            <a:avLst/>
            <a:gdLst/>
            <a:ahLst/>
            <a:cxnLst/>
            <a:rect l="l" t="t" r="r" b="b"/>
            <a:pathLst>
              <a:path h="330835">
                <a:moveTo>
                  <a:pt x="0" y="0"/>
                </a:moveTo>
                <a:lnTo>
                  <a:pt x="0" y="330511"/>
                </a:lnTo>
              </a:path>
            </a:pathLst>
          </a:custGeom>
          <a:ln w="13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468112" y="5734766"/>
            <a:ext cx="624840" cy="0"/>
          </a:xfrm>
          <a:custGeom>
            <a:avLst/>
            <a:gdLst/>
            <a:ahLst/>
            <a:cxnLst/>
            <a:rect l="l" t="t" r="r" b="b"/>
            <a:pathLst>
              <a:path w="624839">
                <a:moveTo>
                  <a:pt x="0" y="0"/>
                </a:moveTo>
                <a:lnTo>
                  <a:pt x="624505" y="0"/>
                </a:lnTo>
              </a:path>
            </a:pathLst>
          </a:custGeom>
          <a:ln w="140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885196" y="5702119"/>
            <a:ext cx="262890" cy="2190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250" i="1" spc="-25" dirty="0">
                <a:latin typeface="Times New Roman" panose="02020603050405020304"/>
                <a:cs typeface="Times New Roman" panose="02020603050405020304"/>
              </a:rPr>
              <a:t>MN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738009" y="5919485"/>
            <a:ext cx="262890" cy="2190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250" i="1" spc="-25" dirty="0">
                <a:latin typeface="Times New Roman" panose="02020603050405020304"/>
                <a:cs typeface="Times New Roman" panose="02020603050405020304"/>
              </a:rPr>
              <a:t>MN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208977" y="5407204"/>
            <a:ext cx="817880" cy="3600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  <a:tabLst>
                <a:tab pos="320040" algn="l"/>
              </a:tabLst>
            </a:pPr>
            <a:r>
              <a:rPr sz="3300" spc="-75" baseline="-21000" dirty="0">
                <a:latin typeface="Symbol" panose="05050102010706020507"/>
                <a:cs typeface="Symbol" panose="05050102010706020507"/>
              </a:rPr>
              <a:t></a:t>
            </a:r>
            <a:r>
              <a:rPr sz="3300" baseline="-210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3300" b="1" spc="-37" baseline="14000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1250" i="1" spc="-25" dirty="0">
                <a:latin typeface="Times New Roman" panose="02020603050405020304"/>
                <a:cs typeface="Times New Roman" panose="02020603050405020304"/>
              </a:rPr>
              <a:t>MN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33547" y="5513663"/>
            <a:ext cx="164465" cy="3600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200" b="1" spc="-50" dirty="0">
                <a:latin typeface="Times New Roman" panose="02020603050405020304"/>
                <a:cs typeface="Times New Roman" panose="02020603050405020304"/>
              </a:rPr>
              <a:t>a</a:t>
            </a:r>
            <a:endParaRPr sz="2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516974" y="5730454"/>
            <a:ext cx="226060" cy="3600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200" b="1" spc="-50" dirty="0">
                <a:latin typeface="Times New Roman" panose="02020603050405020304"/>
                <a:cs typeface="Times New Roman" panose="02020603050405020304"/>
              </a:rPr>
              <a:t>R</a:t>
            </a:r>
            <a:endParaRPr sz="2200"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2403469" y="5732626"/>
            <a:ext cx="2153285" cy="455295"/>
            <a:chOff x="2403469" y="5732626"/>
            <a:chExt cx="2153285" cy="455295"/>
          </a:xfrm>
        </p:grpSpPr>
        <p:sp>
          <p:nvSpPr>
            <p:cNvPr id="43" name="object 43"/>
            <p:cNvSpPr/>
            <p:nvPr/>
          </p:nvSpPr>
          <p:spPr>
            <a:xfrm>
              <a:off x="2435270" y="5789113"/>
              <a:ext cx="2106930" cy="396875"/>
            </a:xfrm>
            <a:custGeom>
              <a:avLst/>
              <a:gdLst/>
              <a:ahLst/>
              <a:cxnLst/>
              <a:rect l="l" t="t" r="r" b="b"/>
              <a:pathLst>
                <a:path w="2106929" h="396875">
                  <a:moveTo>
                    <a:pt x="0" y="267679"/>
                  </a:moveTo>
                  <a:lnTo>
                    <a:pt x="27571" y="246531"/>
                  </a:lnTo>
                </a:path>
                <a:path w="2106929" h="396875">
                  <a:moveTo>
                    <a:pt x="28120" y="245975"/>
                  </a:moveTo>
                  <a:lnTo>
                    <a:pt x="95105" y="396226"/>
                  </a:lnTo>
                </a:path>
                <a:path w="2106929" h="396875">
                  <a:moveTo>
                    <a:pt x="95105" y="396783"/>
                  </a:moveTo>
                  <a:lnTo>
                    <a:pt x="168812" y="566"/>
                  </a:lnTo>
                </a:path>
                <a:path w="2106929" h="396875">
                  <a:moveTo>
                    <a:pt x="168812" y="0"/>
                  </a:moveTo>
                  <a:lnTo>
                    <a:pt x="2106452" y="0"/>
                  </a:lnTo>
                </a:path>
              </a:pathLst>
            </a:custGeom>
            <a:ln w="318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425416" y="5774364"/>
              <a:ext cx="2108835" cy="403860"/>
            </a:xfrm>
            <a:custGeom>
              <a:avLst/>
              <a:gdLst/>
              <a:ahLst/>
              <a:cxnLst/>
              <a:rect l="l" t="t" r="r" b="b"/>
              <a:pathLst>
                <a:path w="2108835" h="403860">
                  <a:moveTo>
                    <a:pt x="2108761" y="0"/>
                  </a:moveTo>
                  <a:lnTo>
                    <a:pt x="165451" y="0"/>
                  </a:lnTo>
                  <a:lnTo>
                    <a:pt x="96797" y="368404"/>
                  </a:lnTo>
                  <a:lnTo>
                    <a:pt x="37699" y="242636"/>
                  </a:lnTo>
                  <a:lnTo>
                    <a:pt x="0" y="271018"/>
                  </a:lnTo>
                  <a:lnTo>
                    <a:pt x="4503" y="278252"/>
                  </a:lnTo>
                  <a:lnTo>
                    <a:pt x="22496" y="263784"/>
                  </a:lnTo>
                  <a:lnTo>
                    <a:pt x="90601" y="403462"/>
                  </a:lnTo>
                  <a:lnTo>
                    <a:pt x="104113" y="403462"/>
                  </a:lnTo>
                  <a:lnTo>
                    <a:pt x="176128" y="13910"/>
                  </a:lnTo>
                  <a:lnTo>
                    <a:pt x="2108761" y="13910"/>
                  </a:lnTo>
                  <a:lnTo>
                    <a:pt x="210876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403469" y="5739317"/>
              <a:ext cx="2153285" cy="0"/>
            </a:xfrm>
            <a:custGeom>
              <a:avLst/>
              <a:gdLst/>
              <a:ahLst/>
              <a:cxnLst/>
              <a:rect l="l" t="t" r="r" b="b"/>
              <a:pathLst>
                <a:path w="2153285">
                  <a:moveTo>
                    <a:pt x="0" y="0"/>
                  </a:moveTo>
                  <a:lnTo>
                    <a:pt x="2152656" y="0"/>
                  </a:lnTo>
                </a:path>
              </a:pathLst>
            </a:custGeom>
            <a:ln w="133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2570212" y="5665926"/>
            <a:ext cx="302895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3300" spc="-37" baseline="-25000" dirty="0">
                <a:latin typeface="Times New Roman" panose="02020603050405020304"/>
                <a:cs typeface="Times New Roman" panose="02020603050405020304"/>
              </a:rPr>
              <a:t>4</a:t>
            </a:r>
            <a:r>
              <a:rPr sz="1250" spc="-25" dirty="0">
                <a:latin typeface="Times New Roman" panose="02020603050405020304"/>
                <a:cs typeface="Times New Roman" panose="02020603050405020304"/>
              </a:rPr>
              <a:t>2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869040" y="5791136"/>
            <a:ext cx="1665605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200" dirty="0">
                <a:latin typeface="Symbol" panose="05050102010706020507"/>
                <a:cs typeface="Symbol" panose="05050102010706020507"/>
              </a:rPr>
              <a:t></a:t>
            </a:r>
            <a:r>
              <a:rPr sz="2200" spc="-2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200" dirty="0">
                <a:latin typeface="Symbol" panose="05050102010706020507"/>
                <a:cs typeface="Symbol" panose="05050102010706020507"/>
              </a:rPr>
              <a:t>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5)</a:t>
            </a:r>
            <a:r>
              <a:rPr sz="1875" baseline="440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875" spc="397" baseline="4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Symbol" panose="05050102010706020507"/>
                <a:cs typeface="Symbol" panose="05050102010706020507"/>
              </a:rPr>
              <a:t></a:t>
            </a:r>
            <a:r>
              <a:rPr sz="2200" spc="-2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spc="-2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200" spc="-20" dirty="0">
                <a:latin typeface="Symbol" panose="05050102010706020507"/>
                <a:cs typeface="Symbol" panose="05050102010706020507"/>
              </a:rPr>
              <a:t></a:t>
            </a:r>
            <a:r>
              <a:rPr sz="2200" spc="-20" dirty="0">
                <a:latin typeface="Times New Roman" panose="02020603050405020304"/>
                <a:cs typeface="Times New Roman" panose="02020603050405020304"/>
              </a:rPr>
              <a:t>1)</a:t>
            </a:r>
            <a:r>
              <a:rPr sz="1875" spc="-30" baseline="44000" dirty="0">
                <a:latin typeface="Times New Roman" panose="02020603050405020304"/>
                <a:cs typeface="Times New Roman" panose="02020603050405020304"/>
              </a:rPr>
              <a:t>2</a:t>
            </a:r>
            <a:endParaRPr sz="1875" baseline="44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639986" y="5304764"/>
            <a:ext cx="1651000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200" dirty="0">
                <a:latin typeface="Times New Roman" panose="02020603050405020304"/>
                <a:cs typeface="Times New Roman" panose="02020603050405020304"/>
              </a:rPr>
              <a:t>4</a:t>
            </a:r>
            <a:r>
              <a:rPr sz="2200" b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baseline="-2400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875" i="1" spc="547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Symbol" panose="05050102010706020507"/>
                <a:cs typeface="Symbol" panose="05050102010706020507"/>
              </a:rPr>
              <a:t></a:t>
            </a:r>
            <a:r>
              <a:rPr sz="2200" spc="-2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5</a:t>
            </a:r>
            <a:r>
              <a:rPr sz="2200" b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baseline="-24000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1875" i="1" spc="600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spc="-20" dirty="0">
                <a:latin typeface="Symbol" panose="05050102010706020507"/>
                <a:cs typeface="Symbol" panose="05050102010706020507"/>
              </a:rPr>
              <a:t></a:t>
            </a:r>
            <a:r>
              <a:rPr sz="2200" spc="-2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2200" b="1" spc="-2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spc="-30" baseline="-24000" dirty="0">
                <a:latin typeface="Times New Roman" panose="02020603050405020304"/>
                <a:cs typeface="Times New Roman" panose="02020603050405020304"/>
              </a:rPr>
              <a:t>z</a:t>
            </a:r>
            <a:endParaRPr sz="1875" baseline="-24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170162" y="5516790"/>
            <a:ext cx="180975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00" spc="-50" dirty="0">
                <a:latin typeface="Symbol" panose="05050102010706020507"/>
                <a:cs typeface="Symbol" panose="05050102010706020507"/>
              </a:rPr>
              <a:t></a:t>
            </a:r>
            <a:endParaRPr sz="220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4833565" y="5969203"/>
            <a:ext cx="3094355" cy="41910"/>
          </a:xfrm>
          <a:custGeom>
            <a:avLst/>
            <a:gdLst/>
            <a:ahLst/>
            <a:cxnLst/>
            <a:rect l="l" t="t" r="r" b="b"/>
            <a:pathLst>
              <a:path w="3094354" h="41910">
                <a:moveTo>
                  <a:pt x="0" y="41765"/>
                </a:moveTo>
                <a:lnTo>
                  <a:pt x="3094234" y="41765"/>
                </a:lnTo>
              </a:path>
              <a:path w="3094354" h="41910">
                <a:moveTo>
                  <a:pt x="0" y="0"/>
                </a:moveTo>
                <a:lnTo>
                  <a:pt x="3094234" y="0"/>
                </a:lnTo>
              </a:path>
            </a:pathLst>
          </a:custGeom>
          <a:ln w="133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7826416" y="5701726"/>
            <a:ext cx="90805" cy="2216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250" i="1" spc="-50" dirty="0">
                <a:latin typeface="Times New Roman" panose="02020603050405020304"/>
                <a:cs typeface="Times New Roman" panose="02020603050405020304"/>
              </a:rPr>
              <a:t>z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55" name="object 5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22</a:t>
            </a:fld>
            <a:endParaRPr spc="-25" dirty="0"/>
          </a:p>
        </p:txBody>
      </p:sp>
      <p:sp>
        <p:nvSpPr>
          <p:cNvPr id="52" name="object 52"/>
          <p:cNvSpPr txBox="1"/>
          <p:nvPr/>
        </p:nvSpPr>
        <p:spPr>
          <a:xfrm>
            <a:off x="4575703" y="5509682"/>
            <a:ext cx="3291204" cy="3644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2200" dirty="0">
                <a:latin typeface="Symbol" panose="05050102010706020507"/>
                <a:cs typeface="Symbol" panose="05050102010706020507"/>
              </a:rPr>
              <a:t></a:t>
            </a:r>
            <a:r>
              <a:rPr sz="2200" spc="-1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0.617</a:t>
            </a:r>
            <a:r>
              <a:rPr sz="2200" b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baseline="-2400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875" i="1" spc="487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Symbol" panose="05050102010706020507"/>
                <a:cs typeface="Symbol" panose="05050102010706020507"/>
              </a:rPr>
              <a:t></a:t>
            </a:r>
            <a:r>
              <a:rPr sz="2200" spc="-2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0.772</a:t>
            </a:r>
            <a:r>
              <a:rPr sz="2200" b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baseline="-24000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1875" i="1" spc="525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Symbol" panose="05050102010706020507"/>
                <a:cs typeface="Symbol" panose="05050102010706020507"/>
              </a:rPr>
              <a:t></a:t>
            </a:r>
            <a:r>
              <a:rPr sz="2200" spc="-254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spc="-10" dirty="0">
                <a:latin typeface="Times New Roman" panose="02020603050405020304"/>
                <a:cs typeface="Times New Roman" panose="02020603050405020304"/>
              </a:rPr>
              <a:t>0.154</a:t>
            </a:r>
            <a:r>
              <a:rPr sz="2200" b="1" spc="-10" dirty="0">
                <a:latin typeface="Times New Roman" panose="02020603050405020304"/>
                <a:cs typeface="Times New Roman" panose="02020603050405020304"/>
              </a:rPr>
              <a:t>a</a:t>
            </a:r>
            <a:endParaRPr sz="220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86050" y="130810"/>
            <a:ext cx="339090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dirty="0">
                <a:latin typeface="Calibri" panose="020F0502020204030204"/>
                <a:cs typeface="Calibri" panose="020F0502020204030204"/>
              </a:rPr>
              <a:t>The</a:t>
            </a:r>
            <a:r>
              <a:rPr sz="4000" spc="-60" dirty="0">
                <a:latin typeface="Calibri" panose="020F0502020204030204"/>
                <a:cs typeface="Calibri" panose="020F0502020204030204"/>
              </a:rPr>
              <a:t> </a:t>
            </a:r>
            <a:r>
              <a:rPr sz="4000" dirty="0">
                <a:latin typeface="Calibri" panose="020F0502020204030204"/>
                <a:cs typeface="Calibri" panose="020F0502020204030204"/>
              </a:rPr>
              <a:t>Dot</a:t>
            </a:r>
            <a:r>
              <a:rPr sz="4000" spc="-55" dirty="0">
                <a:latin typeface="Calibri" panose="020F0502020204030204"/>
                <a:cs typeface="Calibri" panose="020F0502020204030204"/>
              </a:rPr>
              <a:t> </a:t>
            </a:r>
            <a:r>
              <a:rPr sz="4000" spc="-10" dirty="0">
                <a:latin typeface="Calibri" panose="020F0502020204030204"/>
                <a:cs typeface="Calibri" panose="020F0502020204030204"/>
              </a:rPr>
              <a:t>Product</a:t>
            </a:r>
            <a:endParaRPr sz="40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7363" y="840973"/>
            <a:ext cx="8317230" cy="848360"/>
          </a:xfrm>
          <a:prstGeom prst="rect">
            <a:avLst/>
          </a:prstGeom>
        </p:spPr>
        <p:txBody>
          <a:bodyPr vert="horz" wrap="square" lIns="0" tIns="149225" rIns="0" bIns="0" rtlCol="0">
            <a:spAutoFit/>
          </a:bodyPr>
          <a:lstStyle/>
          <a:p>
            <a:pPr marL="290195" indent="-264795">
              <a:lnSpc>
                <a:spcPct val="100000"/>
              </a:lnSpc>
              <a:spcBef>
                <a:spcPts val="1175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290195" algn="l"/>
                <a:tab pos="1369695" algn="l"/>
              </a:tabLst>
            </a:pPr>
            <a:r>
              <a:rPr sz="1800" u="sng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ahoma" panose="020B0604030504040204"/>
                <a:cs typeface="Tahoma" panose="020B0604030504040204"/>
              </a:rPr>
              <a:t>Example</a:t>
            </a:r>
            <a:r>
              <a:rPr sz="1800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ahoma" panose="020B0604030504040204"/>
                <a:cs typeface="Tahoma" panose="020B0604030504040204"/>
              </a:rPr>
              <a:t>	:</a:t>
            </a:r>
            <a:r>
              <a:rPr sz="180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12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three</a:t>
            </a:r>
            <a:r>
              <a:rPr sz="1800" spc="-105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vertices</a:t>
            </a:r>
            <a:r>
              <a:rPr sz="1800" spc="-95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of</a:t>
            </a:r>
            <a:r>
              <a:rPr sz="1800" spc="-114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a</a:t>
            </a:r>
            <a:r>
              <a:rPr sz="1800" spc="-10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triangle</a:t>
            </a:r>
            <a:r>
              <a:rPr sz="1800" spc="-9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are</a:t>
            </a:r>
            <a:r>
              <a:rPr sz="1800" spc="-114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located</a:t>
            </a:r>
            <a:r>
              <a:rPr sz="1800" spc="-95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at</a:t>
            </a:r>
            <a:r>
              <a:rPr sz="1800" spc="-9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i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A</a:t>
            </a:r>
            <a:r>
              <a:rPr sz="180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(6,–1,2),</a:t>
            </a:r>
            <a:r>
              <a:rPr sz="1800" spc="35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i="1" spc="-1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B</a:t>
            </a:r>
            <a:r>
              <a:rPr sz="1800" spc="-1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(–2,3,–4),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290830">
              <a:lnSpc>
                <a:spcPct val="100000"/>
              </a:lnSpc>
              <a:spcBef>
                <a:spcPts val="1080"/>
              </a:spcBef>
              <a:tabLst>
                <a:tab pos="5467985" algn="l"/>
              </a:tabLst>
            </a:pPr>
            <a:r>
              <a:rPr sz="180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and</a:t>
            </a:r>
            <a:r>
              <a:rPr sz="1800" spc="-65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i="1" spc="-35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C</a:t>
            </a:r>
            <a:r>
              <a:rPr sz="1800" spc="-35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(–3,1,5).</a:t>
            </a:r>
            <a:r>
              <a:rPr sz="1800" spc="-65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Find:</a:t>
            </a:r>
            <a:r>
              <a:rPr sz="1800" spc="-7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6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(</a:t>
            </a:r>
            <a:r>
              <a:rPr sz="1800" i="1" spc="-6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a</a:t>
            </a:r>
            <a:r>
              <a:rPr sz="1800" spc="-6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)</a:t>
            </a:r>
            <a:r>
              <a:rPr sz="1800" spc="-65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R</a:t>
            </a:r>
            <a:r>
              <a:rPr sz="1800" i="1" baseline="-2100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AB</a:t>
            </a:r>
            <a:r>
              <a:rPr sz="180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;</a:t>
            </a:r>
            <a:r>
              <a:rPr sz="1800" spc="-75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65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(</a:t>
            </a:r>
            <a:r>
              <a:rPr sz="1800" i="1" spc="-65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b</a:t>
            </a:r>
            <a:r>
              <a:rPr sz="1800" spc="-65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)</a:t>
            </a:r>
            <a:r>
              <a:rPr sz="1800" spc="-7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R</a:t>
            </a:r>
            <a:r>
              <a:rPr sz="1800" i="1" baseline="-2100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AC</a:t>
            </a:r>
            <a:r>
              <a:rPr sz="180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;</a:t>
            </a:r>
            <a:r>
              <a:rPr sz="1800" spc="-75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55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(</a:t>
            </a:r>
            <a:r>
              <a:rPr sz="1800" i="1" spc="-55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c</a:t>
            </a:r>
            <a:r>
              <a:rPr sz="1800" spc="-55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)</a:t>
            </a:r>
            <a:r>
              <a:rPr sz="1800" spc="-7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8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angle</a:t>
            </a:r>
            <a:r>
              <a:rPr sz="180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	</a:t>
            </a:r>
            <a:r>
              <a:rPr sz="1800" i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θ</a:t>
            </a:r>
            <a:r>
              <a:rPr sz="1800" i="1" baseline="-2100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BAC</a:t>
            </a:r>
            <a:r>
              <a:rPr sz="1800" i="1" spc="127" baseline="-2100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at</a:t>
            </a:r>
            <a:r>
              <a:rPr sz="1800" spc="-95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vertex</a:t>
            </a:r>
            <a:r>
              <a:rPr sz="1800" spc="-95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i="1" spc="-8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A</a:t>
            </a:r>
            <a:r>
              <a:rPr sz="1800" spc="-8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;</a:t>
            </a:r>
            <a:r>
              <a:rPr sz="1800" spc="-7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(</a:t>
            </a:r>
            <a:r>
              <a:rPr sz="1800" i="1" spc="-25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d</a:t>
            </a:r>
            <a:r>
              <a:rPr sz="1800" spc="-25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)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618021" y="2624327"/>
            <a:ext cx="1492250" cy="34290"/>
          </a:xfrm>
          <a:custGeom>
            <a:avLst/>
            <a:gdLst/>
            <a:ahLst/>
            <a:cxnLst/>
            <a:rect l="l" t="t" r="r" b="b"/>
            <a:pathLst>
              <a:path w="1492250" h="34289">
                <a:moveTo>
                  <a:pt x="0" y="34234"/>
                </a:moveTo>
                <a:lnTo>
                  <a:pt x="1491972" y="34234"/>
                </a:lnTo>
              </a:path>
              <a:path w="1492250" h="34289">
                <a:moveTo>
                  <a:pt x="0" y="0"/>
                </a:moveTo>
                <a:lnTo>
                  <a:pt x="1491972" y="0"/>
                </a:lnTo>
              </a:path>
            </a:pathLst>
          </a:custGeom>
          <a:ln w="10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02307" y="2245383"/>
            <a:ext cx="5739130" cy="8813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30"/>
              </a:spcBef>
            </a:pPr>
            <a:r>
              <a:rPr sz="1800" b="1" spc="65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1575" i="1" spc="97" baseline="-24000" dirty="0">
                <a:latin typeface="Times New Roman" panose="02020603050405020304"/>
                <a:cs typeface="Times New Roman" panose="02020603050405020304"/>
              </a:rPr>
              <a:t>AB</a:t>
            </a:r>
            <a:r>
              <a:rPr sz="1575" i="1" spc="577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55" dirty="0">
                <a:latin typeface="Symbol" panose="05050102010706020507"/>
                <a:cs typeface="Symbol" panose="05050102010706020507"/>
              </a:rPr>
              <a:t></a:t>
            </a:r>
            <a:r>
              <a:rPr sz="1800" spc="-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800" dirty="0">
                <a:latin typeface="Symbol" panose="05050102010706020507"/>
                <a:cs typeface="Symbol" panose="05050102010706020507"/>
              </a:rPr>
              <a:t>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800" b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575" i="1" baseline="-2400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575" i="1" spc="405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55" dirty="0">
                <a:latin typeface="Symbol" panose="05050102010706020507"/>
                <a:cs typeface="Symbol" panose="05050102010706020507"/>
              </a:rPr>
              <a:t></a:t>
            </a:r>
            <a:r>
              <a:rPr sz="1800" spc="-2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3</a:t>
            </a:r>
            <a:r>
              <a:rPr sz="1800" b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575" i="1" baseline="-24000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1575" i="1" spc="427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55" dirty="0">
                <a:latin typeface="Symbol" panose="05050102010706020507"/>
                <a:cs typeface="Symbol" panose="05050102010706020507"/>
              </a:rPr>
              <a:t></a:t>
            </a:r>
            <a:r>
              <a:rPr sz="1800" spc="-1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4</a:t>
            </a:r>
            <a:r>
              <a:rPr sz="1800" b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575" i="1" baseline="-24000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575" i="1" spc="-22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1800" spc="-1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75" dirty="0">
                <a:latin typeface="Symbol" panose="05050102010706020507"/>
                <a:cs typeface="Symbol" panose="05050102010706020507"/>
              </a:rPr>
              <a:t></a:t>
            </a:r>
            <a:r>
              <a:rPr sz="1800" spc="75" dirty="0">
                <a:latin typeface="Times New Roman" panose="02020603050405020304"/>
                <a:cs typeface="Times New Roman" panose="02020603050405020304"/>
              </a:rPr>
              <a:t>(6</a:t>
            </a:r>
            <a:r>
              <a:rPr sz="1800" b="1" spc="7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575" i="1" spc="112" baseline="-2400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575" i="1" spc="397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55" dirty="0">
                <a:latin typeface="Symbol" panose="05050102010706020507"/>
                <a:cs typeface="Symbol" panose="05050102010706020507"/>
              </a:rPr>
              <a:t></a:t>
            </a:r>
            <a:r>
              <a:rPr sz="1800" spc="-2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spc="9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575" i="1" spc="135" baseline="-24000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1575" i="1" spc="419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55" dirty="0">
                <a:latin typeface="Symbol" panose="05050102010706020507"/>
                <a:cs typeface="Symbol" panose="05050102010706020507"/>
              </a:rPr>
              <a:t></a:t>
            </a:r>
            <a:r>
              <a:rPr sz="1800" spc="-1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800" b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575" i="1" baseline="-24000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575" i="1" spc="-22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1800" spc="29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Symbol" panose="05050102010706020507"/>
                <a:cs typeface="Symbol" panose="05050102010706020507"/>
              </a:rPr>
              <a:t></a:t>
            </a:r>
            <a:r>
              <a:rPr sz="18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Symbol" panose="05050102010706020507"/>
                <a:cs typeface="Symbol" panose="05050102010706020507"/>
              </a:rPr>
              <a:t>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8</a:t>
            </a:r>
            <a:r>
              <a:rPr sz="1800" b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575" i="1" baseline="-2400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575" i="1" spc="419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Symbol" panose="05050102010706020507"/>
                <a:cs typeface="Symbol" panose="05050102010706020507"/>
              </a:rPr>
              <a:t></a:t>
            </a:r>
            <a:r>
              <a:rPr sz="1800" spc="-1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4</a:t>
            </a:r>
            <a:r>
              <a:rPr sz="1800" b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575" i="1" baseline="-24000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1575" i="1" spc="442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Symbol" panose="05050102010706020507"/>
                <a:cs typeface="Symbol" panose="05050102010706020507"/>
              </a:rPr>
              <a:t></a:t>
            </a:r>
            <a:r>
              <a:rPr sz="1800" spc="-1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25" dirty="0">
                <a:latin typeface="Times New Roman" panose="02020603050405020304"/>
                <a:cs typeface="Times New Roman" panose="02020603050405020304"/>
              </a:rPr>
              <a:t>6</a:t>
            </a:r>
            <a:r>
              <a:rPr sz="1800" b="1" spc="-2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575" i="1" spc="-37" baseline="-24000" dirty="0">
                <a:latin typeface="Times New Roman" panose="02020603050405020304"/>
                <a:cs typeface="Times New Roman" panose="02020603050405020304"/>
              </a:rPr>
              <a:t>z</a:t>
            </a:r>
            <a:endParaRPr sz="1575" baseline="-24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310"/>
              </a:spcBef>
            </a:pP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 marL="63500">
              <a:lnSpc>
                <a:spcPct val="100000"/>
              </a:lnSpc>
            </a:pPr>
            <a:r>
              <a:rPr sz="2700" b="1" spc="97" baseline="2000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1575" i="1" spc="97" baseline="-21000" dirty="0">
                <a:latin typeface="Times New Roman" panose="02020603050405020304"/>
                <a:cs typeface="Times New Roman" panose="02020603050405020304"/>
              </a:rPr>
              <a:t>AC</a:t>
            </a:r>
            <a:r>
              <a:rPr sz="1575" i="1" spc="667" baseline="-2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700" baseline="2000" dirty="0">
                <a:latin typeface="Symbol" panose="05050102010706020507"/>
                <a:cs typeface="Symbol" panose="05050102010706020507"/>
              </a:rPr>
              <a:t></a:t>
            </a:r>
            <a:r>
              <a:rPr sz="2700" spc="-112" baseline="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700" baseline="200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700" baseline="2000" dirty="0">
                <a:latin typeface="Symbol" panose="05050102010706020507"/>
                <a:cs typeface="Symbol" panose="05050102010706020507"/>
              </a:rPr>
              <a:t></a:t>
            </a:r>
            <a:r>
              <a:rPr sz="2700" baseline="2000" dirty="0">
                <a:latin typeface="Times New Roman" panose="02020603050405020304"/>
                <a:cs typeface="Times New Roman" panose="02020603050405020304"/>
              </a:rPr>
              <a:t>3</a:t>
            </a:r>
            <a:r>
              <a:rPr sz="2700" b="1" baseline="20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575" i="1" baseline="-2100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575" i="1" spc="419" baseline="-2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700" baseline="2000" dirty="0">
                <a:latin typeface="Symbol" panose="05050102010706020507"/>
                <a:cs typeface="Symbol" panose="05050102010706020507"/>
              </a:rPr>
              <a:t></a:t>
            </a:r>
            <a:r>
              <a:rPr sz="2700" baseline="20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2700" b="1" baseline="20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575" i="1" baseline="-21000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1575" i="1" spc="457" baseline="-2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700" baseline="2000" dirty="0">
                <a:latin typeface="Symbol" panose="05050102010706020507"/>
                <a:cs typeface="Symbol" panose="05050102010706020507"/>
              </a:rPr>
              <a:t></a:t>
            </a:r>
            <a:r>
              <a:rPr sz="2700" spc="-315" baseline="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700" baseline="2000" dirty="0">
                <a:latin typeface="Times New Roman" panose="02020603050405020304"/>
                <a:cs typeface="Times New Roman" panose="02020603050405020304"/>
              </a:rPr>
              <a:t>5</a:t>
            </a:r>
            <a:r>
              <a:rPr sz="2700" b="1" baseline="20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575" i="1" baseline="-21000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575" i="1" spc="-30" baseline="-2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700" baseline="2000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2700" spc="-209" baseline="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700" spc="104" baseline="2000" dirty="0">
                <a:latin typeface="Symbol" panose="05050102010706020507"/>
                <a:cs typeface="Symbol" panose="05050102010706020507"/>
              </a:rPr>
              <a:t></a:t>
            </a:r>
            <a:r>
              <a:rPr sz="2700" spc="104" baseline="2000" dirty="0">
                <a:latin typeface="Times New Roman" panose="02020603050405020304"/>
                <a:cs typeface="Times New Roman" panose="02020603050405020304"/>
              </a:rPr>
              <a:t>(6</a:t>
            </a:r>
            <a:r>
              <a:rPr sz="2700" b="1" spc="104" baseline="20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575" i="1" spc="104" baseline="-2100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575" i="1" spc="419" baseline="-2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700" baseline="2000" dirty="0">
                <a:latin typeface="Symbol" panose="05050102010706020507"/>
                <a:cs typeface="Symbol" panose="05050102010706020507"/>
              </a:rPr>
              <a:t></a:t>
            </a:r>
            <a:r>
              <a:rPr sz="2700" spc="-359" baseline="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700" b="1" spc="135" baseline="20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575" i="1" spc="135" baseline="-21000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1575" i="1" spc="450" baseline="-2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700" baseline="2000" dirty="0">
                <a:latin typeface="Symbol" panose="05050102010706020507"/>
                <a:cs typeface="Symbol" panose="05050102010706020507"/>
              </a:rPr>
              <a:t></a:t>
            </a:r>
            <a:r>
              <a:rPr sz="2700" spc="-209" baseline="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700" baseline="20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2700" b="1" baseline="20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575" i="1" baseline="-21000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575" i="1" spc="-30" baseline="-2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700" baseline="2000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2700" spc="540" baseline="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Symbol" panose="05050102010706020507"/>
                <a:cs typeface="Symbol" panose="05050102010706020507"/>
              </a:rPr>
              <a:t></a:t>
            </a:r>
            <a:r>
              <a:rPr sz="18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Symbol" panose="05050102010706020507"/>
                <a:cs typeface="Symbol" panose="05050102010706020507"/>
              </a:rPr>
              <a:t>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9</a:t>
            </a:r>
            <a:r>
              <a:rPr sz="1800" b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575" i="1" baseline="-2400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575" i="1" spc="427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Symbol" panose="05050102010706020507"/>
                <a:cs typeface="Symbol" panose="05050102010706020507"/>
              </a:rPr>
              <a:t></a:t>
            </a:r>
            <a:r>
              <a:rPr sz="1800" spc="-114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800" b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575" i="1" baseline="-24000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1575" i="1" spc="465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Symbol" panose="05050102010706020507"/>
                <a:cs typeface="Symbol" panose="05050102010706020507"/>
              </a:rPr>
              <a:t></a:t>
            </a:r>
            <a:r>
              <a:rPr sz="1800" spc="-1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25" dirty="0">
                <a:latin typeface="Times New Roman" panose="02020603050405020304"/>
                <a:cs typeface="Times New Roman" panose="02020603050405020304"/>
              </a:rPr>
              <a:t>3</a:t>
            </a:r>
            <a:r>
              <a:rPr sz="1800" b="1" spc="-2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575" i="1" spc="-37" baseline="-24000" dirty="0">
                <a:latin typeface="Times New Roman" panose="02020603050405020304"/>
                <a:cs typeface="Times New Roman" panose="02020603050405020304"/>
              </a:rPr>
              <a:t>z</a:t>
            </a:r>
            <a:endParaRPr sz="1575" baseline="-24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602974" y="3201923"/>
            <a:ext cx="1489710" cy="34290"/>
          </a:xfrm>
          <a:custGeom>
            <a:avLst/>
            <a:gdLst/>
            <a:ahLst/>
            <a:cxnLst/>
            <a:rect l="l" t="t" r="r" b="b"/>
            <a:pathLst>
              <a:path w="1489710" h="34289">
                <a:moveTo>
                  <a:pt x="0" y="34234"/>
                </a:moveTo>
                <a:lnTo>
                  <a:pt x="1489580" y="34234"/>
                </a:lnTo>
              </a:path>
              <a:path w="1489710" h="34289">
                <a:moveTo>
                  <a:pt x="0" y="0"/>
                </a:moveTo>
                <a:lnTo>
                  <a:pt x="1489580" y="0"/>
                </a:lnTo>
              </a:path>
            </a:pathLst>
          </a:custGeom>
          <a:ln w="109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054595" y="2528316"/>
            <a:ext cx="1602105" cy="1126490"/>
          </a:xfrm>
          <a:custGeom>
            <a:avLst/>
            <a:gdLst/>
            <a:ahLst/>
            <a:cxnLst/>
            <a:rect l="l" t="t" r="r" b="b"/>
            <a:pathLst>
              <a:path w="1602104" h="1126489">
                <a:moveTo>
                  <a:pt x="681862" y="0"/>
                </a:moveTo>
                <a:lnTo>
                  <a:pt x="0" y="1126236"/>
                </a:lnTo>
                <a:lnTo>
                  <a:pt x="1601724" y="921638"/>
                </a:lnTo>
                <a:lnTo>
                  <a:pt x="681862" y="0"/>
                </a:lnTo>
                <a:close/>
              </a:path>
            </a:pathLst>
          </a:custGeom>
          <a:ln w="57912">
            <a:solidFill>
              <a:srgbClr val="385F0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828821" y="3536403"/>
            <a:ext cx="188595" cy="3581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150" i="1" spc="-50" dirty="0">
                <a:latin typeface="Times New Roman" panose="02020603050405020304"/>
                <a:cs typeface="Times New Roman" panose="02020603050405020304"/>
              </a:rPr>
              <a:t>A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664936" y="2137371"/>
            <a:ext cx="188595" cy="3581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150" i="1" spc="-50" dirty="0">
                <a:latin typeface="Times New Roman" panose="02020603050405020304"/>
                <a:cs typeface="Times New Roman" panose="02020603050405020304"/>
              </a:rPr>
              <a:t>B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670998" y="3373975"/>
            <a:ext cx="213995" cy="3663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200" i="1" spc="-50" dirty="0">
                <a:latin typeface="Times New Roman" panose="02020603050405020304"/>
                <a:cs typeface="Times New Roman" panose="02020603050405020304"/>
              </a:rPr>
              <a:t>C</a:t>
            </a:r>
            <a:endParaRPr sz="2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06121" y="3296565"/>
            <a:ext cx="455930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850" spc="-30" baseline="13000" dirty="0">
                <a:latin typeface="Symbol" panose="05050102010706020507"/>
                <a:cs typeface="Symbol" panose="05050102010706020507"/>
              </a:rPr>
              <a:t></a:t>
            </a:r>
            <a:r>
              <a:rPr sz="1050" i="1" spc="-20" dirty="0">
                <a:latin typeface="Times New Roman" panose="02020603050405020304"/>
                <a:cs typeface="Times New Roman" panose="02020603050405020304"/>
              </a:rPr>
              <a:t>BAC</a:t>
            </a:r>
            <a:endParaRPr sz="10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584785" y="3508197"/>
            <a:ext cx="0" cy="271145"/>
          </a:xfrm>
          <a:custGeom>
            <a:avLst/>
            <a:gdLst/>
            <a:ahLst/>
            <a:cxnLst/>
            <a:rect l="l" t="t" r="r" b="b"/>
            <a:pathLst>
              <a:path h="271145">
                <a:moveTo>
                  <a:pt x="0" y="0"/>
                </a:moveTo>
                <a:lnTo>
                  <a:pt x="0" y="270915"/>
                </a:lnTo>
              </a:path>
            </a:pathLst>
          </a:custGeom>
          <a:ln w="112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009512" y="3508197"/>
            <a:ext cx="0" cy="271145"/>
          </a:xfrm>
          <a:custGeom>
            <a:avLst/>
            <a:gdLst/>
            <a:ahLst/>
            <a:cxnLst/>
            <a:rect l="l" t="t" r="r" b="b"/>
            <a:pathLst>
              <a:path h="271145">
                <a:moveTo>
                  <a:pt x="0" y="0"/>
                </a:moveTo>
                <a:lnTo>
                  <a:pt x="0" y="270915"/>
                </a:lnTo>
              </a:path>
            </a:pathLst>
          </a:custGeom>
          <a:ln w="112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066577" y="3508197"/>
            <a:ext cx="0" cy="271145"/>
          </a:xfrm>
          <a:custGeom>
            <a:avLst/>
            <a:gdLst/>
            <a:ahLst/>
            <a:cxnLst/>
            <a:rect l="l" t="t" r="r" b="b"/>
            <a:pathLst>
              <a:path h="271145">
                <a:moveTo>
                  <a:pt x="0" y="0"/>
                </a:moveTo>
                <a:lnTo>
                  <a:pt x="0" y="270915"/>
                </a:lnTo>
              </a:path>
            </a:pathLst>
          </a:custGeom>
          <a:ln w="112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503902" y="3508197"/>
            <a:ext cx="0" cy="271145"/>
          </a:xfrm>
          <a:custGeom>
            <a:avLst/>
            <a:gdLst/>
            <a:ahLst/>
            <a:cxnLst/>
            <a:rect l="l" t="t" r="r" b="b"/>
            <a:pathLst>
              <a:path h="271145">
                <a:moveTo>
                  <a:pt x="0" y="0"/>
                </a:moveTo>
                <a:lnTo>
                  <a:pt x="0" y="270915"/>
                </a:lnTo>
              </a:path>
            </a:pathLst>
          </a:custGeom>
          <a:ln w="112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2510268" y="3446117"/>
            <a:ext cx="771525" cy="316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800" spc="-10" dirty="0">
                <a:latin typeface="Times New Roman" panose="02020603050405020304"/>
                <a:cs typeface="Times New Roman" panose="02020603050405020304"/>
              </a:rPr>
              <a:t>cos</a:t>
            </a:r>
            <a:r>
              <a:rPr sz="1900" spc="-10" dirty="0">
                <a:latin typeface="Symbol" panose="05050102010706020507"/>
                <a:cs typeface="Symbol" panose="05050102010706020507"/>
              </a:rPr>
              <a:t></a:t>
            </a:r>
            <a:r>
              <a:rPr sz="1575" i="1" spc="-15" baseline="-24000" dirty="0">
                <a:latin typeface="Times New Roman" panose="02020603050405020304"/>
                <a:cs typeface="Times New Roman" panose="02020603050405020304"/>
              </a:rPr>
              <a:t>BAC</a:t>
            </a:r>
            <a:endParaRPr sz="1575" baseline="-24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15105" y="3517673"/>
            <a:ext cx="208978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1678305" algn="l"/>
              </a:tabLst>
            </a:pPr>
            <a:r>
              <a:rPr sz="2700" b="1" spc="89" baseline="14000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1050" i="1" spc="60" dirty="0">
                <a:latin typeface="Times New Roman" panose="02020603050405020304"/>
                <a:cs typeface="Times New Roman" panose="02020603050405020304"/>
              </a:rPr>
              <a:t>AB</a:t>
            </a:r>
            <a:r>
              <a:rPr sz="1050" i="1" spc="1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700" baseline="14000" dirty="0">
                <a:latin typeface="Symbol" panose="05050102010706020507"/>
                <a:cs typeface="Symbol" panose="05050102010706020507"/>
              </a:rPr>
              <a:t></a:t>
            </a:r>
            <a:r>
              <a:rPr sz="2700" spc="-352" baseline="1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700" b="1" spc="89" baseline="14000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1050" i="1" spc="60" dirty="0">
                <a:latin typeface="Times New Roman" panose="02020603050405020304"/>
                <a:cs typeface="Times New Roman" panose="02020603050405020304"/>
              </a:rPr>
              <a:t>AC</a:t>
            </a:r>
            <a:r>
              <a:rPr sz="1050" i="1" spc="39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700" baseline="14000" dirty="0">
                <a:latin typeface="Symbol" panose="05050102010706020507"/>
                <a:cs typeface="Symbol" panose="05050102010706020507"/>
              </a:rPr>
              <a:t></a:t>
            </a:r>
            <a:r>
              <a:rPr sz="2700" spc="367" baseline="1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700" b="1" spc="44" baseline="14000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1050" i="1" spc="30" dirty="0">
                <a:latin typeface="Times New Roman" panose="02020603050405020304"/>
                <a:cs typeface="Times New Roman" panose="02020603050405020304"/>
              </a:rPr>
              <a:t>AB</a:t>
            </a:r>
            <a:r>
              <a:rPr sz="1050" i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700" b="1" spc="52" baseline="14000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1050" i="1" spc="35" dirty="0">
                <a:latin typeface="Times New Roman" panose="02020603050405020304"/>
                <a:cs typeface="Times New Roman" panose="02020603050405020304"/>
              </a:rPr>
              <a:t>AC</a:t>
            </a:r>
            <a:endParaRPr sz="10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694936" y="4318502"/>
            <a:ext cx="969644" cy="314960"/>
          </a:xfrm>
          <a:custGeom>
            <a:avLst/>
            <a:gdLst/>
            <a:ahLst/>
            <a:cxnLst/>
            <a:rect l="l" t="t" r="r" b="b"/>
            <a:pathLst>
              <a:path w="969644" h="314960">
                <a:moveTo>
                  <a:pt x="22836" y="42823"/>
                </a:moveTo>
                <a:lnTo>
                  <a:pt x="22836" y="314427"/>
                </a:lnTo>
              </a:path>
              <a:path w="969644" h="314960">
                <a:moveTo>
                  <a:pt x="448400" y="42823"/>
                </a:moveTo>
                <a:lnTo>
                  <a:pt x="448400" y="314427"/>
                </a:lnTo>
              </a:path>
              <a:path w="969644" h="314960">
                <a:moveTo>
                  <a:pt x="505264" y="42823"/>
                </a:moveTo>
                <a:lnTo>
                  <a:pt x="505264" y="314427"/>
                </a:lnTo>
              </a:path>
              <a:path w="969644" h="314960">
                <a:moveTo>
                  <a:pt x="942947" y="42824"/>
                </a:moveTo>
                <a:lnTo>
                  <a:pt x="942947" y="314427"/>
                </a:lnTo>
              </a:path>
              <a:path w="969644" h="314960">
                <a:moveTo>
                  <a:pt x="0" y="0"/>
                </a:moveTo>
                <a:lnTo>
                  <a:pt x="969457" y="0"/>
                </a:lnTo>
              </a:path>
            </a:pathLst>
          </a:custGeom>
          <a:ln w="111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462344" y="3997072"/>
            <a:ext cx="1188085" cy="675005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495"/>
              </a:spcBef>
            </a:pPr>
            <a:r>
              <a:rPr sz="2700" baseline="-22000" dirty="0">
                <a:latin typeface="Symbol" panose="05050102010706020507"/>
                <a:cs typeface="Symbol" panose="05050102010706020507"/>
              </a:rPr>
              <a:t></a:t>
            </a:r>
            <a:r>
              <a:rPr sz="2700" spc="540" baseline="-2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700" b="1" baseline="14000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2700" b="1" spc="-412" baseline="1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050" i="1" dirty="0">
                <a:latin typeface="Times New Roman" panose="02020603050405020304"/>
                <a:cs typeface="Times New Roman" panose="02020603050405020304"/>
              </a:rPr>
              <a:t>AB</a:t>
            </a:r>
            <a:r>
              <a:rPr sz="1050" i="1" spc="1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700" baseline="14000" dirty="0">
                <a:latin typeface="Symbol" panose="05050102010706020507"/>
                <a:cs typeface="Symbol" panose="05050102010706020507"/>
              </a:rPr>
              <a:t></a:t>
            </a:r>
            <a:r>
              <a:rPr sz="2700" spc="-337" baseline="1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700" b="1" baseline="14000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2700" b="1" spc="-412" baseline="1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050" i="1" spc="-25" dirty="0">
                <a:latin typeface="Times New Roman" panose="02020603050405020304"/>
                <a:cs typeface="Times New Roman" panose="02020603050405020304"/>
              </a:rPr>
              <a:t>AC</a:t>
            </a:r>
            <a:endParaRPr sz="1050">
              <a:latin typeface="Times New Roman" panose="02020603050405020304"/>
              <a:cs typeface="Times New Roman" panose="02020603050405020304"/>
            </a:endParaRPr>
          </a:p>
          <a:p>
            <a:pPr marL="283210">
              <a:lnSpc>
                <a:spcPct val="100000"/>
              </a:lnSpc>
              <a:spcBef>
                <a:spcPts val="395"/>
              </a:spcBef>
              <a:tabLst>
                <a:tab pos="765175" algn="l"/>
              </a:tabLst>
            </a:pPr>
            <a:r>
              <a:rPr sz="2700" b="1" baseline="14000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2700" b="1" spc="-397" baseline="1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050" i="1" spc="-25" dirty="0">
                <a:latin typeface="Times New Roman" panose="02020603050405020304"/>
                <a:cs typeface="Times New Roman" panose="02020603050405020304"/>
              </a:rPr>
              <a:t>AB</a:t>
            </a:r>
            <a:r>
              <a:rPr sz="1050" i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700" b="1" baseline="14000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2700" b="1" spc="-405" baseline="1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050" i="1" spc="-25" dirty="0">
                <a:latin typeface="Times New Roman" panose="02020603050405020304"/>
                <a:cs typeface="Times New Roman" panose="02020603050405020304"/>
              </a:rPr>
              <a:t>AC</a:t>
            </a:r>
            <a:endParaRPr sz="10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67163" y="4289411"/>
            <a:ext cx="273685" cy="1847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50" i="1" spc="-25" dirty="0">
                <a:latin typeface="Times New Roman" panose="02020603050405020304"/>
                <a:cs typeface="Times New Roman" panose="02020603050405020304"/>
              </a:rPr>
              <a:t>BAC</a:t>
            </a:r>
            <a:endParaRPr sz="10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46092" y="4121917"/>
            <a:ext cx="734695" cy="315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Symbol" panose="05050102010706020507"/>
                <a:cs typeface="Symbol" panose="05050102010706020507"/>
              </a:rPr>
              <a:t></a:t>
            </a:r>
            <a:r>
              <a:rPr sz="180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20" dirty="0">
                <a:latin typeface="Times New Roman" panose="02020603050405020304"/>
                <a:cs typeface="Times New Roman" panose="02020603050405020304"/>
              </a:rPr>
              <a:t>cos</a:t>
            </a:r>
            <a:r>
              <a:rPr sz="1900" spc="-20" dirty="0">
                <a:latin typeface="Symbol" panose="05050102010706020507"/>
                <a:cs typeface="Symbol" panose="05050102010706020507"/>
              </a:rPr>
              <a:t></a:t>
            </a:r>
            <a:endParaRPr sz="1900">
              <a:latin typeface="Symbol" panose="05050102010706020507"/>
              <a:cs typeface="Symbol" panose="05050102010706020507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2952043" y="4307084"/>
            <a:ext cx="3921760" cy="463550"/>
            <a:chOff x="2952043" y="4307084"/>
            <a:chExt cx="3921760" cy="463550"/>
          </a:xfrm>
        </p:grpSpPr>
        <p:sp>
          <p:nvSpPr>
            <p:cNvPr id="23" name="object 23"/>
            <p:cNvSpPr/>
            <p:nvPr/>
          </p:nvSpPr>
          <p:spPr>
            <a:xfrm>
              <a:off x="3015385" y="4371545"/>
              <a:ext cx="1914525" cy="316865"/>
            </a:xfrm>
            <a:custGeom>
              <a:avLst/>
              <a:gdLst/>
              <a:ahLst/>
              <a:cxnLst/>
              <a:rect l="l" t="t" r="r" b="b"/>
              <a:pathLst>
                <a:path w="1914525" h="316864">
                  <a:moveTo>
                    <a:pt x="0" y="213793"/>
                  </a:moveTo>
                  <a:lnTo>
                    <a:pt x="23380" y="197282"/>
                  </a:lnTo>
                </a:path>
                <a:path w="1914525" h="316864">
                  <a:moveTo>
                    <a:pt x="23380" y="196367"/>
                  </a:moveTo>
                  <a:lnTo>
                    <a:pt x="78555" y="316099"/>
                  </a:lnTo>
                </a:path>
                <a:path w="1914525" h="316864">
                  <a:moveTo>
                    <a:pt x="78555" y="316556"/>
                  </a:moveTo>
                  <a:lnTo>
                    <a:pt x="139332" y="466"/>
                  </a:lnTo>
                </a:path>
                <a:path w="1914525" h="316864">
                  <a:moveTo>
                    <a:pt x="139332" y="0"/>
                  </a:moveTo>
                  <a:lnTo>
                    <a:pt x="191407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006743" y="4359386"/>
              <a:ext cx="1916430" cy="322580"/>
            </a:xfrm>
            <a:custGeom>
              <a:avLst/>
              <a:gdLst/>
              <a:ahLst/>
              <a:cxnLst/>
              <a:rect l="l" t="t" r="r" b="b"/>
              <a:pathLst>
                <a:path w="1916429" h="322579">
                  <a:moveTo>
                    <a:pt x="1915882" y="0"/>
                  </a:moveTo>
                  <a:lnTo>
                    <a:pt x="136977" y="0"/>
                  </a:lnTo>
                  <a:lnTo>
                    <a:pt x="80416" y="294079"/>
                  </a:lnTo>
                  <a:lnTo>
                    <a:pt x="31794" y="193603"/>
                  </a:lnTo>
                  <a:lnTo>
                    <a:pt x="0" y="216538"/>
                  </a:lnTo>
                  <a:lnTo>
                    <a:pt x="4216" y="222515"/>
                  </a:lnTo>
                  <a:lnTo>
                    <a:pt x="19163" y="210580"/>
                  </a:lnTo>
                  <a:lnTo>
                    <a:pt x="74794" y="322064"/>
                  </a:lnTo>
                  <a:lnTo>
                    <a:pt x="86494" y="322064"/>
                  </a:lnTo>
                  <a:lnTo>
                    <a:pt x="145866" y="11467"/>
                  </a:lnTo>
                  <a:lnTo>
                    <a:pt x="1915882" y="11467"/>
                  </a:lnTo>
                  <a:lnTo>
                    <a:pt x="19158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975423" y="4341494"/>
              <a:ext cx="1974850" cy="429259"/>
            </a:xfrm>
            <a:custGeom>
              <a:avLst/>
              <a:gdLst/>
              <a:ahLst/>
              <a:cxnLst/>
              <a:rect l="l" t="t" r="r" b="b"/>
              <a:pathLst>
                <a:path w="1974850" h="429260">
                  <a:moveTo>
                    <a:pt x="0" y="0"/>
                  </a:moveTo>
                  <a:lnTo>
                    <a:pt x="0" y="428959"/>
                  </a:lnTo>
                </a:path>
                <a:path w="1974850" h="429260">
                  <a:moveTo>
                    <a:pt x="1974741" y="0"/>
                  </a:moveTo>
                  <a:lnTo>
                    <a:pt x="1974741" y="428959"/>
                  </a:lnTo>
                </a:path>
              </a:pathLst>
            </a:custGeom>
            <a:ln w="111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047789" y="4371545"/>
              <a:ext cx="1777364" cy="316865"/>
            </a:xfrm>
            <a:custGeom>
              <a:avLst/>
              <a:gdLst/>
              <a:ahLst/>
              <a:cxnLst/>
              <a:rect l="l" t="t" r="r" b="b"/>
              <a:pathLst>
                <a:path w="1777365" h="316864">
                  <a:moveTo>
                    <a:pt x="0" y="213793"/>
                  </a:moveTo>
                  <a:lnTo>
                    <a:pt x="22411" y="197282"/>
                  </a:lnTo>
                </a:path>
                <a:path w="1777365" h="316864">
                  <a:moveTo>
                    <a:pt x="22791" y="196367"/>
                  </a:moveTo>
                  <a:lnTo>
                    <a:pt x="78441" y="316099"/>
                  </a:lnTo>
                </a:path>
                <a:path w="1777365" h="316864">
                  <a:moveTo>
                    <a:pt x="78441" y="316556"/>
                  </a:moveTo>
                  <a:lnTo>
                    <a:pt x="138838" y="466"/>
                  </a:lnTo>
                </a:path>
                <a:path w="1777365" h="316864">
                  <a:moveTo>
                    <a:pt x="138838" y="0"/>
                  </a:moveTo>
                  <a:lnTo>
                    <a:pt x="177736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039052" y="4359386"/>
              <a:ext cx="1779905" cy="322580"/>
            </a:xfrm>
            <a:custGeom>
              <a:avLst/>
              <a:gdLst/>
              <a:ahLst/>
              <a:cxnLst/>
              <a:rect l="l" t="t" r="r" b="b"/>
              <a:pathLst>
                <a:path w="1779904" h="322579">
                  <a:moveTo>
                    <a:pt x="1779835" y="0"/>
                  </a:moveTo>
                  <a:lnTo>
                    <a:pt x="136559" y="0"/>
                  </a:lnTo>
                  <a:lnTo>
                    <a:pt x="80340" y="294079"/>
                  </a:lnTo>
                  <a:lnTo>
                    <a:pt x="31338" y="193603"/>
                  </a:lnTo>
                  <a:lnTo>
                    <a:pt x="0" y="216538"/>
                  </a:lnTo>
                  <a:lnTo>
                    <a:pt x="4178" y="222515"/>
                  </a:lnTo>
                  <a:lnTo>
                    <a:pt x="19182" y="210580"/>
                  </a:lnTo>
                  <a:lnTo>
                    <a:pt x="74832" y="322064"/>
                  </a:lnTo>
                  <a:lnTo>
                    <a:pt x="86038" y="322064"/>
                  </a:lnTo>
                  <a:lnTo>
                    <a:pt x="145866" y="11467"/>
                  </a:lnTo>
                  <a:lnTo>
                    <a:pt x="1779835" y="11467"/>
                  </a:lnTo>
                  <a:lnTo>
                    <a:pt x="17798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952043" y="4312601"/>
              <a:ext cx="3921760" cy="458470"/>
            </a:xfrm>
            <a:custGeom>
              <a:avLst/>
              <a:gdLst/>
              <a:ahLst/>
              <a:cxnLst/>
              <a:rect l="l" t="t" r="r" b="b"/>
              <a:pathLst>
                <a:path w="3921759" h="458470">
                  <a:moveTo>
                    <a:pt x="2055290" y="28893"/>
                  </a:moveTo>
                  <a:lnTo>
                    <a:pt x="2055290" y="457852"/>
                  </a:lnTo>
                </a:path>
                <a:path w="3921759" h="458470">
                  <a:moveTo>
                    <a:pt x="3894953" y="28893"/>
                  </a:moveTo>
                  <a:lnTo>
                    <a:pt x="3894953" y="457852"/>
                  </a:lnTo>
                </a:path>
                <a:path w="3921759" h="458470">
                  <a:moveTo>
                    <a:pt x="0" y="0"/>
                  </a:moveTo>
                  <a:lnTo>
                    <a:pt x="3921544" y="0"/>
                  </a:lnTo>
                </a:path>
              </a:pathLst>
            </a:custGeom>
            <a:ln w="111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3090970" y="3811832"/>
            <a:ext cx="3760470" cy="8604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3500" marR="55880" indent="42545">
              <a:lnSpc>
                <a:spcPct val="152000"/>
              </a:lnSpc>
              <a:spcBef>
                <a:spcPts val="95"/>
              </a:spcBef>
              <a:tabLst>
                <a:tab pos="2094230" algn="l"/>
              </a:tabLst>
            </a:pPr>
            <a:r>
              <a:rPr sz="180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800" dirty="0">
                <a:latin typeface="Symbol" panose="05050102010706020507"/>
                <a:cs typeface="Symbol" panose="05050102010706020507"/>
              </a:rPr>
              <a:t>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8</a:t>
            </a:r>
            <a:r>
              <a:rPr sz="1800" b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575" i="1" baseline="-2400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575" i="1" spc="457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Symbol" panose="05050102010706020507"/>
                <a:cs typeface="Symbol" panose="05050102010706020507"/>
              </a:rPr>
              <a:t></a:t>
            </a:r>
            <a:r>
              <a:rPr sz="1800" spc="-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4</a:t>
            </a:r>
            <a:r>
              <a:rPr sz="1800" b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575" i="1" baseline="-24000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1575" i="1" spc="509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Symbol" panose="05050102010706020507"/>
                <a:cs typeface="Symbol" panose="05050102010706020507"/>
              </a:rPr>
              <a:t></a:t>
            </a:r>
            <a:r>
              <a:rPr sz="1800" spc="-1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6</a:t>
            </a:r>
            <a:r>
              <a:rPr sz="1800" b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575" i="1" baseline="-24000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575" i="1" spc="22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1800" spc="-2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Symbol" panose="05050102010706020507"/>
                <a:cs typeface="Symbol" panose="05050102010706020507"/>
              </a:rPr>
              <a:t></a:t>
            </a:r>
            <a:r>
              <a:rPr sz="1800" spc="-2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800" dirty="0">
                <a:latin typeface="Symbol" panose="05050102010706020507"/>
                <a:cs typeface="Symbol" panose="05050102010706020507"/>
              </a:rPr>
              <a:t>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9</a:t>
            </a:r>
            <a:r>
              <a:rPr sz="1800" b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575" i="1" baseline="-2400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575" i="1" spc="465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Symbol" panose="05050102010706020507"/>
                <a:cs typeface="Symbol" panose="05050102010706020507"/>
              </a:rPr>
              <a:t></a:t>
            </a:r>
            <a:r>
              <a:rPr sz="1800" spc="-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800" b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575" i="1" baseline="-24000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1575" i="1" spc="494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Symbol" panose="05050102010706020507"/>
                <a:cs typeface="Symbol" panose="05050102010706020507"/>
              </a:rPr>
              <a:t></a:t>
            </a:r>
            <a:r>
              <a:rPr sz="1800" spc="-1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3</a:t>
            </a:r>
            <a:r>
              <a:rPr sz="1800" b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575" i="1" baseline="-24000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575" i="1" spc="15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50" dirty="0">
                <a:latin typeface="Times New Roman" panose="02020603050405020304"/>
                <a:cs typeface="Times New Roman" panose="02020603050405020304"/>
              </a:rPr>
              <a:t>)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800" dirty="0">
                <a:latin typeface="Symbol" panose="05050102010706020507"/>
                <a:cs typeface="Symbol" panose="05050102010706020507"/>
              </a:rPr>
              <a:t>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8)</a:t>
            </a:r>
            <a:r>
              <a:rPr sz="1575" baseline="420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575" spc="382" baseline="4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Symbol" panose="05050102010706020507"/>
                <a:cs typeface="Symbol" panose="05050102010706020507"/>
              </a:rPr>
              <a:t></a:t>
            </a:r>
            <a:r>
              <a:rPr sz="1800" spc="-1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(4)</a:t>
            </a:r>
            <a:r>
              <a:rPr sz="1575" baseline="420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575" spc="390" baseline="4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Symbol" panose="05050102010706020507"/>
                <a:cs typeface="Symbol" panose="05050102010706020507"/>
              </a:rPr>
              <a:t></a:t>
            </a:r>
            <a:r>
              <a:rPr sz="1800" spc="-1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1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800" spc="-10" dirty="0">
                <a:latin typeface="Symbol" panose="05050102010706020507"/>
                <a:cs typeface="Symbol" panose="05050102010706020507"/>
              </a:rPr>
              <a:t></a:t>
            </a:r>
            <a:r>
              <a:rPr sz="1800" spc="-10" dirty="0">
                <a:latin typeface="Times New Roman" panose="02020603050405020304"/>
                <a:cs typeface="Times New Roman" panose="02020603050405020304"/>
              </a:rPr>
              <a:t>6)</a:t>
            </a:r>
            <a:r>
              <a:rPr sz="1575" spc="-15" baseline="420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575" baseline="420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800" dirty="0">
                <a:latin typeface="Symbol" panose="05050102010706020507"/>
                <a:cs typeface="Symbol" panose="05050102010706020507"/>
              </a:rPr>
              <a:t>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9)</a:t>
            </a:r>
            <a:r>
              <a:rPr sz="1575" baseline="420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575" spc="397" baseline="4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Symbol" panose="05050102010706020507"/>
                <a:cs typeface="Symbol" panose="05050102010706020507"/>
              </a:rPr>
              <a:t></a:t>
            </a:r>
            <a:r>
              <a:rPr sz="1800" spc="-1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(2)</a:t>
            </a:r>
            <a:r>
              <a:rPr sz="1575" baseline="420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575" spc="405" baseline="4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Symbol" panose="05050102010706020507"/>
                <a:cs typeface="Symbol" panose="05050102010706020507"/>
              </a:rPr>
              <a:t></a:t>
            </a:r>
            <a:r>
              <a:rPr sz="1800" spc="-1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20" dirty="0">
                <a:latin typeface="Times New Roman" panose="02020603050405020304"/>
                <a:cs typeface="Times New Roman" panose="02020603050405020304"/>
              </a:rPr>
              <a:t>(3)</a:t>
            </a:r>
            <a:r>
              <a:rPr sz="1575" spc="-30" baseline="42000" dirty="0">
                <a:latin typeface="Times New Roman" panose="02020603050405020304"/>
                <a:cs typeface="Times New Roman" panose="02020603050405020304"/>
              </a:rPr>
              <a:t>2</a:t>
            </a:r>
            <a:endParaRPr sz="1575" baseline="42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757475" y="4127365"/>
            <a:ext cx="154305" cy="3016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800" spc="-50" dirty="0">
                <a:latin typeface="Symbol" panose="05050102010706020507"/>
                <a:cs typeface="Symbol" panose="05050102010706020507"/>
              </a:rPr>
              <a:t></a:t>
            </a:r>
            <a:endParaRPr sz="1800">
              <a:latin typeface="Symbol" panose="05050102010706020507"/>
              <a:cs typeface="Symbol" panose="05050102010706020507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7199007" y="4361400"/>
            <a:ext cx="544830" cy="373380"/>
            <a:chOff x="7199007" y="4361400"/>
            <a:chExt cx="544830" cy="373380"/>
          </a:xfrm>
        </p:grpSpPr>
        <p:sp>
          <p:nvSpPr>
            <p:cNvPr id="32" name="object 32"/>
            <p:cNvSpPr/>
            <p:nvPr/>
          </p:nvSpPr>
          <p:spPr>
            <a:xfrm>
              <a:off x="7244865" y="4391336"/>
              <a:ext cx="471805" cy="241935"/>
            </a:xfrm>
            <a:custGeom>
              <a:avLst/>
              <a:gdLst/>
              <a:ahLst/>
              <a:cxnLst/>
              <a:rect l="l" t="t" r="r" b="b"/>
              <a:pathLst>
                <a:path w="471804" h="241935">
                  <a:moveTo>
                    <a:pt x="0" y="163596"/>
                  </a:moveTo>
                  <a:lnTo>
                    <a:pt x="22357" y="150349"/>
                  </a:lnTo>
                </a:path>
                <a:path w="471804" h="241935">
                  <a:moveTo>
                    <a:pt x="22830" y="150349"/>
                  </a:moveTo>
                  <a:lnTo>
                    <a:pt x="77761" y="241295"/>
                  </a:lnTo>
                </a:path>
                <a:path w="471804" h="241935">
                  <a:moveTo>
                    <a:pt x="77761" y="241753"/>
                  </a:moveTo>
                  <a:lnTo>
                    <a:pt x="138290" y="446"/>
                  </a:lnTo>
                </a:path>
                <a:path w="471804" h="241935">
                  <a:moveTo>
                    <a:pt x="138290" y="0"/>
                  </a:moveTo>
                  <a:lnTo>
                    <a:pt x="4712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236258" y="4379224"/>
              <a:ext cx="473709" cy="247650"/>
            </a:xfrm>
            <a:custGeom>
              <a:avLst/>
              <a:gdLst/>
              <a:ahLst/>
              <a:cxnLst/>
              <a:rect l="l" t="t" r="r" b="b"/>
              <a:pathLst>
                <a:path w="473709" h="247650">
                  <a:moveTo>
                    <a:pt x="473527" y="0"/>
                  </a:moveTo>
                  <a:lnTo>
                    <a:pt x="135963" y="0"/>
                  </a:lnTo>
                  <a:lnTo>
                    <a:pt x="80541" y="223473"/>
                  </a:lnTo>
                  <a:lnTo>
                    <a:pt x="31191" y="148525"/>
                  </a:lnTo>
                  <a:lnTo>
                    <a:pt x="0" y="165884"/>
                  </a:lnTo>
                  <a:lnTo>
                    <a:pt x="3253" y="172750"/>
                  </a:lnTo>
                  <a:lnTo>
                    <a:pt x="18631" y="163149"/>
                  </a:lnTo>
                  <a:lnTo>
                    <a:pt x="74488" y="247238"/>
                  </a:lnTo>
                  <a:lnTo>
                    <a:pt x="85667" y="247238"/>
                  </a:lnTo>
                  <a:lnTo>
                    <a:pt x="144343" y="11423"/>
                  </a:lnTo>
                  <a:lnTo>
                    <a:pt x="473527" y="11423"/>
                  </a:lnTo>
                  <a:lnTo>
                    <a:pt x="4735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204594" y="4361400"/>
              <a:ext cx="533400" cy="373380"/>
            </a:xfrm>
            <a:custGeom>
              <a:avLst/>
              <a:gdLst/>
              <a:ahLst/>
              <a:cxnLst/>
              <a:rect l="l" t="t" r="r" b="b"/>
              <a:pathLst>
                <a:path w="533400" h="373379">
                  <a:moveTo>
                    <a:pt x="0" y="0"/>
                  </a:moveTo>
                  <a:lnTo>
                    <a:pt x="0" y="372918"/>
                  </a:lnTo>
                </a:path>
                <a:path w="533400" h="373379">
                  <a:moveTo>
                    <a:pt x="533129" y="0"/>
                  </a:moveTo>
                  <a:lnTo>
                    <a:pt x="533130" y="372918"/>
                  </a:lnTo>
                </a:path>
              </a:pathLst>
            </a:custGeom>
            <a:ln w="110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" name="object 35"/>
          <p:cNvGrpSpPr/>
          <p:nvPr/>
        </p:nvGrpSpPr>
        <p:grpSpPr>
          <a:xfrm>
            <a:off x="7788939" y="4361400"/>
            <a:ext cx="448309" cy="373380"/>
            <a:chOff x="7788939" y="4361400"/>
            <a:chExt cx="448309" cy="373380"/>
          </a:xfrm>
        </p:grpSpPr>
        <p:sp>
          <p:nvSpPr>
            <p:cNvPr id="36" name="object 36"/>
            <p:cNvSpPr/>
            <p:nvPr/>
          </p:nvSpPr>
          <p:spPr>
            <a:xfrm>
              <a:off x="7834343" y="4391336"/>
              <a:ext cx="375285" cy="241935"/>
            </a:xfrm>
            <a:custGeom>
              <a:avLst/>
              <a:gdLst/>
              <a:ahLst/>
              <a:cxnLst/>
              <a:rect l="l" t="t" r="r" b="b"/>
              <a:pathLst>
                <a:path w="375284" h="241935">
                  <a:moveTo>
                    <a:pt x="0" y="163596"/>
                  </a:moveTo>
                  <a:lnTo>
                    <a:pt x="22339" y="150349"/>
                  </a:lnTo>
                </a:path>
                <a:path w="375284" h="241935">
                  <a:moveTo>
                    <a:pt x="22811" y="150349"/>
                  </a:moveTo>
                  <a:lnTo>
                    <a:pt x="78215" y="241295"/>
                  </a:lnTo>
                </a:path>
                <a:path w="375284" h="241935">
                  <a:moveTo>
                    <a:pt x="78215" y="241753"/>
                  </a:moveTo>
                  <a:lnTo>
                    <a:pt x="138271" y="446"/>
                  </a:lnTo>
                </a:path>
                <a:path w="375284" h="241935">
                  <a:moveTo>
                    <a:pt x="138271" y="0"/>
                  </a:moveTo>
                  <a:lnTo>
                    <a:pt x="37528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825718" y="4379224"/>
              <a:ext cx="377825" cy="247650"/>
            </a:xfrm>
            <a:custGeom>
              <a:avLst/>
              <a:gdLst/>
              <a:ahLst/>
              <a:cxnLst/>
              <a:rect l="l" t="t" r="r" b="b"/>
              <a:pathLst>
                <a:path w="377825" h="247650">
                  <a:moveTo>
                    <a:pt x="377607" y="0"/>
                  </a:moveTo>
                  <a:lnTo>
                    <a:pt x="135963" y="0"/>
                  </a:lnTo>
                  <a:lnTo>
                    <a:pt x="80560" y="223473"/>
                  </a:lnTo>
                  <a:lnTo>
                    <a:pt x="31191" y="148525"/>
                  </a:lnTo>
                  <a:lnTo>
                    <a:pt x="0" y="165884"/>
                  </a:lnTo>
                  <a:lnTo>
                    <a:pt x="3726" y="172750"/>
                  </a:lnTo>
                  <a:lnTo>
                    <a:pt x="19085" y="163149"/>
                  </a:lnTo>
                  <a:lnTo>
                    <a:pt x="74507" y="247238"/>
                  </a:lnTo>
                  <a:lnTo>
                    <a:pt x="85667" y="247238"/>
                  </a:lnTo>
                  <a:lnTo>
                    <a:pt x="144343" y="11423"/>
                  </a:lnTo>
                  <a:lnTo>
                    <a:pt x="377607" y="11423"/>
                  </a:lnTo>
                  <a:lnTo>
                    <a:pt x="3776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794526" y="4361400"/>
              <a:ext cx="436880" cy="373380"/>
            </a:xfrm>
            <a:custGeom>
              <a:avLst/>
              <a:gdLst/>
              <a:ahLst/>
              <a:cxnLst/>
              <a:rect l="l" t="t" r="r" b="b"/>
              <a:pathLst>
                <a:path w="436879" h="373379">
                  <a:moveTo>
                    <a:pt x="0" y="0"/>
                  </a:moveTo>
                  <a:lnTo>
                    <a:pt x="0" y="372918"/>
                  </a:lnTo>
                </a:path>
                <a:path w="436879" h="373379">
                  <a:moveTo>
                    <a:pt x="436737" y="0"/>
                  </a:moveTo>
                  <a:lnTo>
                    <a:pt x="436737" y="372918"/>
                  </a:lnTo>
                </a:path>
              </a:pathLst>
            </a:custGeom>
            <a:ln w="110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6949857" y="4143574"/>
            <a:ext cx="2143760" cy="52070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50800">
              <a:lnSpc>
                <a:spcPts val="1925"/>
              </a:lnSpc>
              <a:spcBef>
                <a:spcPts val="135"/>
              </a:spcBef>
              <a:tabLst>
                <a:tab pos="657860" algn="l"/>
                <a:tab pos="1307465" algn="l"/>
              </a:tabLst>
            </a:pPr>
            <a:r>
              <a:rPr sz="1800" dirty="0">
                <a:latin typeface="Symbol" panose="05050102010706020507"/>
                <a:cs typeface="Symbol" panose="05050102010706020507"/>
              </a:rPr>
              <a:t>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700" u="sng" baseline="3500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700" u="sng" spc="-37" baseline="3500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62</a:t>
            </a:r>
            <a:r>
              <a:rPr sz="2700" u="sng" baseline="3500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700" spc="637" baseline="35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700" spc="97" baseline="2000" dirty="0">
                <a:latin typeface="Symbol" panose="05050102010706020507"/>
                <a:cs typeface="Symbol" panose="05050102010706020507"/>
              </a:rPr>
              <a:t></a:t>
            </a:r>
            <a:r>
              <a:rPr sz="2700" spc="-75" baseline="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700" baseline="2000" dirty="0">
                <a:latin typeface="Times New Roman" panose="02020603050405020304"/>
                <a:cs typeface="Times New Roman" panose="02020603050405020304"/>
              </a:rPr>
              <a:t>0.594</a:t>
            </a:r>
            <a:endParaRPr sz="2700" baseline="2000">
              <a:latin typeface="Times New Roman" panose="02020603050405020304"/>
              <a:cs typeface="Times New Roman" panose="02020603050405020304"/>
            </a:endParaRPr>
          </a:p>
          <a:p>
            <a:pPr marL="411480">
              <a:lnSpc>
                <a:spcPts val="1925"/>
              </a:lnSpc>
              <a:tabLst>
                <a:tab pos="1017905" algn="l"/>
              </a:tabLst>
            </a:pPr>
            <a:r>
              <a:rPr sz="1800" spc="-25" dirty="0">
                <a:latin typeface="Times New Roman" panose="02020603050405020304"/>
                <a:cs typeface="Times New Roman" panose="02020603050405020304"/>
              </a:rPr>
              <a:t>116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800" spc="-25" dirty="0">
                <a:latin typeface="Times New Roman" panose="02020603050405020304"/>
                <a:cs typeface="Times New Roman" panose="02020603050405020304"/>
              </a:rPr>
              <a:t>94</a:t>
            </a:r>
            <a:endParaRPr sz="18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20676" y="4907791"/>
            <a:ext cx="2112010" cy="3206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ts val="670"/>
              </a:lnSpc>
              <a:spcBef>
                <a:spcPts val="135"/>
              </a:spcBef>
              <a:tabLst>
                <a:tab pos="1400175" algn="l"/>
              </a:tabLst>
            </a:pPr>
            <a:r>
              <a:rPr sz="1800" spc="55" dirty="0">
                <a:latin typeface="Symbol" panose="05050102010706020507"/>
                <a:cs typeface="Symbol" panose="05050102010706020507"/>
              </a:rPr>
              <a:t></a:t>
            </a:r>
            <a:r>
              <a:rPr sz="1900" spc="55" dirty="0">
                <a:latin typeface="Symbol" panose="05050102010706020507"/>
                <a:cs typeface="Symbol" panose="05050102010706020507"/>
              </a:rPr>
              <a:t></a:t>
            </a:r>
            <a:r>
              <a:rPr sz="1575" i="1" spc="82" baseline="-24000" dirty="0">
                <a:latin typeface="Times New Roman" panose="02020603050405020304"/>
                <a:cs typeface="Times New Roman" panose="02020603050405020304"/>
              </a:rPr>
              <a:t>BAC</a:t>
            </a:r>
            <a:r>
              <a:rPr sz="1575" i="1" spc="600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Symbol" panose="05050102010706020507"/>
                <a:cs typeface="Symbol" panose="05050102010706020507"/>
              </a:rPr>
              <a:t></a:t>
            </a:r>
            <a:r>
              <a:rPr sz="1800" spc="-1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25" dirty="0">
                <a:latin typeface="Times New Roman" panose="02020603050405020304"/>
                <a:cs typeface="Times New Roman" panose="02020603050405020304"/>
              </a:rPr>
              <a:t>cos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800" spc="-10" dirty="0">
                <a:latin typeface="Times New Roman" panose="02020603050405020304"/>
                <a:cs typeface="Times New Roman" panose="02020603050405020304"/>
              </a:rPr>
              <a:t>(0.594)</a:t>
            </a: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 marL="524510" algn="ctr">
              <a:lnSpc>
                <a:spcPts val="620"/>
              </a:lnSpc>
            </a:pPr>
            <a:r>
              <a:rPr sz="1050" spc="-25" dirty="0">
                <a:latin typeface="Symbol" panose="05050102010706020507"/>
                <a:cs typeface="Symbol" panose="05050102010706020507"/>
              </a:rPr>
              <a:t></a:t>
            </a:r>
            <a:r>
              <a:rPr sz="1050" spc="-25" dirty="0">
                <a:latin typeface="Times New Roman" panose="02020603050405020304"/>
                <a:cs typeface="Times New Roman" panose="02020603050405020304"/>
              </a:rPr>
              <a:t>1</a:t>
            </a:r>
            <a:endParaRPr sz="10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2854507" y="5245765"/>
            <a:ext cx="584835" cy="0"/>
          </a:xfrm>
          <a:custGeom>
            <a:avLst/>
            <a:gdLst/>
            <a:ahLst/>
            <a:cxnLst/>
            <a:rect l="l" t="t" r="r" b="b"/>
            <a:pathLst>
              <a:path w="584835">
                <a:moveTo>
                  <a:pt x="0" y="0"/>
                </a:moveTo>
                <a:lnTo>
                  <a:pt x="584811" y="0"/>
                </a:lnTo>
              </a:path>
            </a:pathLst>
          </a:custGeom>
          <a:ln w="111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2658624" y="4915422"/>
            <a:ext cx="810260" cy="3048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800" dirty="0">
                <a:latin typeface="Symbol" panose="05050102010706020507"/>
                <a:cs typeface="Symbol" panose="05050102010706020507"/>
              </a:rPr>
              <a:t></a:t>
            </a:r>
            <a:r>
              <a:rPr sz="1800" spc="-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53.56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Symbol" panose="05050102010706020507"/>
                <a:cs typeface="Symbol" panose="05050102010706020507"/>
              </a:rPr>
              <a:t></a:t>
            </a:r>
            <a:endParaRPr sz="180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45" name="object 4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23</a:t>
            </a:fld>
            <a:endParaRPr spc="-25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68451" y="3438144"/>
            <a:ext cx="2853055" cy="492759"/>
            <a:chOff x="568451" y="3438144"/>
            <a:chExt cx="2853055" cy="492759"/>
          </a:xfrm>
        </p:grpSpPr>
        <p:sp>
          <p:nvSpPr>
            <p:cNvPr id="3" name="object 3"/>
            <p:cNvSpPr/>
            <p:nvPr/>
          </p:nvSpPr>
          <p:spPr>
            <a:xfrm>
              <a:off x="568451" y="3438144"/>
              <a:ext cx="2853055" cy="492759"/>
            </a:xfrm>
            <a:custGeom>
              <a:avLst/>
              <a:gdLst/>
              <a:ahLst/>
              <a:cxnLst/>
              <a:rect l="l" t="t" r="r" b="b"/>
              <a:pathLst>
                <a:path w="2853054" h="492760">
                  <a:moveTo>
                    <a:pt x="2852928" y="0"/>
                  </a:moveTo>
                  <a:lnTo>
                    <a:pt x="0" y="0"/>
                  </a:lnTo>
                  <a:lnTo>
                    <a:pt x="0" y="492252"/>
                  </a:lnTo>
                  <a:lnTo>
                    <a:pt x="2852928" y="492252"/>
                  </a:lnTo>
                  <a:lnTo>
                    <a:pt x="2852928" y="0"/>
                  </a:lnTo>
                  <a:close/>
                </a:path>
              </a:pathLst>
            </a:custGeom>
            <a:solidFill>
              <a:srgbClr val="2C4B0C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918727" y="3526134"/>
              <a:ext cx="574675" cy="329565"/>
            </a:xfrm>
            <a:custGeom>
              <a:avLst/>
              <a:gdLst/>
              <a:ahLst/>
              <a:cxnLst/>
              <a:rect l="l" t="t" r="r" b="b"/>
              <a:pathLst>
                <a:path w="574675" h="329564">
                  <a:moveTo>
                    <a:pt x="0" y="0"/>
                  </a:moveTo>
                  <a:lnTo>
                    <a:pt x="0" y="329433"/>
                  </a:lnTo>
                </a:path>
                <a:path w="574675" h="329564">
                  <a:moveTo>
                    <a:pt x="265626" y="0"/>
                  </a:moveTo>
                  <a:lnTo>
                    <a:pt x="265626" y="329433"/>
                  </a:lnTo>
                </a:path>
                <a:path w="574675" h="329564">
                  <a:moveTo>
                    <a:pt x="334598" y="0"/>
                  </a:moveTo>
                  <a:lnTo>
                    <a:pt x="334598" y="329433"/>
                  </a:lnTo>
                </a:path>
                <a:path w="574675" h="329564">
                  <a:moveTo>
                    <a:pt x="574234" y="0"/>
                  </a:moveTo>
                  <a:lnTo>
                    <a:pt x="574234" y="329433"/>
                  </a:lnTo>
                </a:path>
              </a:pathLst>
            </a:custGeom>
            <a:ln w="134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68451" y="3438144"/>
            <a:ext cx="2853055" cy="492759"/>
          </a:xfrm>
          <a:prstGeom prst="rect">
            <a:avLst/>
          </a:prstGeom>
          <a:ln w="12192">
            <a:solidFill>
              <a:srgbClr val="385F0F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20015">
              <a:lnSpc>
                <a:spcPct val="100000"/>
              </a:lnSpc>
              <a:spcBef>
                <a:spcPts val="235"/>
              </a:spcBef>
              <a:tabLst>
                <a:tab pos="1386840" algn="l"/>
              </a:tabLst>
            </a:pPr>
            <a:r>
              <a:rPr sz="2200" b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200" b="1" spc="-3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Symbol" panose="05050102010706020507"/>
                <a:cs typeface="Symbol" panose="05050102010706020507"/>
              </a:rPr>
              <a:t></a:t>
            </a:r>
            <a:r>
              <a:rPr sz="2200" spc="-3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b="1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2200" b="1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Symbol" panose="05050102010706020507"/>
                <a:cs typeface="Symbol" panose="05050102010706020507"/>
              </a:rPr>
              <a:t></a:t>
            </a:r>
            <a:r>
              <a:rPr sz="2200" spc="-1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b="1" spc="4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spc="67" baseline="-24000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875" i="1" baseline="-240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200" b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200" b="1" spc="4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b="1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2200" b="1" spc="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spc="-10" dirty="0">
                <a:latin typeface="Times New Roman" panose="02020603050405020304"/>
                <a:cs typeface="Times New Roman" panose="02020603050405020304"/>
              </a:rPr>
              <a:t>sin</a:t>
            </a:r>
            <a:r>
              <a:rPr sz="2300" spc="-10" dirty="0">
                <a:latin typeface="Symbol" panose="05050102010706020507"/>
                <a:cs typeface="Symbol" panose="05050102010706020507"/>
              </a:rPr>
              <a:t></a:t>
            </a:r>
            <a:r>
              <a:rPr sz="1875" i="1" spc="-15" baseline="-24000" dirty="0">
                <a:latin typeface="Times New Roman" panose="02020603050405020304"/>
                <a:cs typeface="Times New Roman" panose="02020603050405020304"/>
              </a:rPr>
              <a:t>AB</a:t>
            </a:r>
            <a:endParaRPr sz="1875" baseline="-24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508885" y="245110"/>
            <a:ext cx="3748404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The</a:t>
            </a:r>
            <a:r>
              <a:rPr sz="4000" spc="-10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Cross</a:t>
            </a:r>
            <a:r>
              <a:rPr sz="4000" spc="-9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000" spc="-1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Product</a:t>
            </a:r>
            <a:endParaRPr sz="40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64481" y="3247644"/>
            <a:ext cx="3281292" cy="3099954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50063" y="967486"/>
            <a:ext cx="8686165" cy="21659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6860" marR="5080" indent="-264795">
              <a:lnSpc>
                <a:spcPct val="150000"/>
              </a:lnSpc>
              <a:spcBef>
                <a:spcPts val="100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278130" algn="l"/>
              </a:tabLst>
            </a:pPr>
            <a:r>
              <a:rPr sz="1800" dirty="0">
                <a:latin typeface="Tahoma" panose="020B0604030504040204"/>
                <a:cs typeface="Tahoma" panose="020B0604030504040204"/>
              </a:rPr>
              <a:t>Given</a:t>
            </a:r>
            <a:r>
              <a:rPr sz="1800" spc="-90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latin typeface="Tahoma" panose="020B0604030504040204"/>
                <a:cs typeface="Tahoma" panose="020B0604030504040204"/>
              </a:rPr>
              <a:t>two</a:t>
            </a:r>
            <a:r>
              <a:rPr sz="1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vectors</a:t>
            </a:r>
            <a:r>
              <a:rPr sz="1800" spc="-150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114" dirty="0">
                <a:latin typeface="Tahoma" panose="020B0604030504040204"/>
                <a:cs typeface="Tahoma" panose="020B0604030504040204"/>
              </a:rPr>
              <a:t>A</a:t>
            </a:r>
            <a:r>
              <a:rPr sz="1800" spc="-17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and</a:t>
            </a:r>
            <a:r>
              <a:rPr sz="1800" spc="-6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B,</a:t>
            </a:r>
            <a:r>
              <a:rPr sz="1800" spc="-65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latin typeface="Tahoma" panose="020B0604030504040204"/>
                <a:cs typeface="Tahoma" panose="020B0604030504040204"/>
              </a:rPr>
              <a:t>the</a:t>
            </a:r>
            <a:r>
              <a:rPr sz="180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latin typeface="Tahoma" panose="020B0604030504040204"/>
                <a:cs typeface="Tahoma" panose="020B0604030504040204"/>
              </a:rPr>
              <a:t>magnitude</a:t>
            </a:r>
            <a:r>
              <a:rPr sz="18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of</a:t>
            </a:r>
            <a:r>
              <a:rPr sz="180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the</a:t>
            </a:r>
            <a:r>
              <a:rPr sz="180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1800" i="1" dirty="0">
                <a:latin typeface="Arial" panose="020B0604020202020204"/>
                <a:cs typeface="Arial" panose="020B0604020202020204"/>
              </a:rPr>
              <a:t>cross</a:t>
            </a:r>
            <a:r>
              <a:rPr sz="1800" i="1" spc="-5" dirty="0">
                <a:latin typeface="Arial" panose="020B0604020202020204"/>
                <a:cs typeface="Arial" panose="020B0604020202020204"/>
              </a:rPr>
              <a:t> </a:t>
            </a:r>
            <a:r>
              <a:rPr sz="1800" i="1" dirty="0">
                <a:latin typeface="Arial" panose="020B0604020202020204"/>
                <a:cs typeface="Arial" panose="020B0604020202020204"/>
              </a:rPr>
              <a:t>product</a:t>
            </a:r>
            <a:r>
              <a:rPr sz="1800" dirty="0">
                <a:latin typeface="Tahoma" panose="020B0604030504040204"/>
                <a:cs typeface="Tahoma" panose="020B0604030504040204"/>
              </a:rPr>
              <a:t>,</a:t>
            </a:r>
            <a:r>
              <a:rPr sz="1800" spc="-6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or</a:t>
            </a:r>
            <a:r>
              <a:rPr sz="180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1800" i="1" dirty="0">
                <a:latin typeface="Arial" panose="020B0604020202020204"/>
                <a:cs typeface="Arial" panose="020B0604020202020204"/>
              </a:rPr>
              <a:t>vector </a:t>
            </a:r>
            <a:r>
              <a:rPr sz="1800" i="1" spc="-10" dirty="0">
                <a:latin typeface="Arial" panose="020B0604020202020204"/>
                <a:cs typeface="Arial" panose="020B0604020202020204"/>
              </a:rPr>
              <a:t>product</a:t>
            </a:r>
            <a:r>
              <a:rPr sz="1800" spc="-10" dirty="0">
                <a:latin typeface="Tahoma" panose="020B0604030504040204"/>
                <a:cs typeface="Tahoma" panose="020B0604030504040204"/>
              </a:rPr>
              <a:t>, 	</a:t>
            </a:r>
            <a:r>
              <a:rPr sz="1800" spc="-45" dirty="0">
                <a:latin typeface="Tahoma" panose="020B0604030504040204"/>
                <a:cs typeface="Tahoma" panose="020B0604030504040204"/>
              </a:rPr>
              <a:t>written </a:t>
            </a:r>
            <a:r>
              <a:rPr sz="1800" spc="70" dirty="0">
                <a:latin typeface="Tahoma" panose="020B0604030504040204"/>
                <a:cs typeface="Tahoma" panose="020B0604030504040204"/>
              </a:rPr>
              <a:t>as</a:t>
            </a:r>
            <a:r>
              <a:rPr sz="1800" spc="-16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A</a:t>
            </a:r>
            <a:r>
              <a:rPr sz="1800" dirty="0">
                <a:latin typeface="Symbol" panose="05050102010706020507"/>
                <a:cs typeface="Symbol" panose="05050102010706020507"/>
              </a:rPr>
              <a:t></a:t>
            </a:r>
            <a:r>
              <a:rPr sz="1800" dirty="0">
                <a:latin typeface="Tahoma" panose="020B0604030504040204"/>
                <a:cs typeface="Tahoma" panose="020B0604030504040204"/>
              </a:rPr>
              <a:t>B,</a:t>
            </a:r>
            <a:r>
              <a:rPr sz="180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is</a:t>
            </a:r>
            <a:r>
              <a:rPr sz="180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defines</a:t>
            </a:r>
            <a:r>
              <a:rPr sz="18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70" dirty="0">
                <a:latin typeface="Tahoma" panose="020B0604030504040204"/>
                <a:cs typeface="Tahoma" panose="020B0604030504040204"/>
              </a:rPr>
              <a:t>as</a:t>
            </a:r>
            <a:r>
              <a:rPr sz="180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the</a:t>
            </a:r>
            <a:r>
              <a:rPr sz="180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latin typeface="Tahoma" panose="020B0604030504040204"/>
                <a:cs typeface="Tahoma" panose="020B0604030504040204"/>
              </a:rPr>
              <a:t>product</a:t>
            </a:r>
            <a:r>
              <a:rPr sz="1800" spc="-6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of</a:t>
            </a:r>
            <a:r>
              <a:rPr sz="180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latin typeface="Tahoma" panose="020B0604030504040204"/>
                <a:cs typeface="Tahoma" panose="020B0604030504040204"/>
              </a:rPr>
              <a:t>the</a:t>
            </a:r>
            <a:r>
              <a:rPr sz="1800" spc="-8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magnitude</a:t>
            </a:r>
            <a:r>
              <a:rPr sz="18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40" dirty="0">
                <a:latin typeface="Tahoma" panose="020B0604030504040204"/>
                <a:cs typeface="Tahoma" panose="020B0604030504040204"/>
              </a:rPr>
              <a:t>of</a:t>
            </a:r>
            <a:r>
              <a:rPr sz="1800" spc="-16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A,</a:t>
            </a:r>
            <a:r>
              <a:rPr sz="180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latin typeface="Tahoma" panose="020B0604030504040204"/>
                <a:cs typeface="Tahoma" panose="020B0604030504040204"/>
              </a:rPr>
              <a:t>the</a:t>
            </a:r>
            <a:r>
              <a:rPr sz="180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latin typeface="Tahoma" panose="020B0604030504040204"/>
                <a:cs typeface="Tahoma" panose="020B0604030504040204"/>
              </a:rPr>
              <a:t>magnitude</a:t>
            </a:r>
            <a:r>
              <a:rPr sz="18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of</a:t>
            </a:r>
            <a:r>
              <a:rPr sz="1800" spc="-65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latin typeface="Tahoma" panose="020B0604030504040204"/>
                <a:cs typeface="Tahoma" panose="020B0604030504040204"/>
              </a:rPr>
              <a:t>B, 	</a:t>
            </a:r>
            <a:r>
              <a:rPr sz="1800" dirty="0">
                <a:latin typeface="Tahoma" panose="020B0604030504040204"/>
                <a:cs typeface="Tahoma" panose="020B0604030504040204"/>
              </a:rPr>
              <a:t>and</a:t>
            </a:r>
            <a:r>
              <a:rPr sz="1800" spc="-6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the</a:t>
            </a:r>
            <a:r>
              <a:rPr sz="1800" spc="-8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sine</a:t>
            </a:r>
            <a:r>
              <a:rPr sz="180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of</a:t>
            </a:r>
            <a:r>
              <a:rPr sz="180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the</a:t>
            </a:r>
            <a:r>
              <a:rPr sz="1800" spc="-7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smaller</a:t>
            </a:r>
            <a:r>
              <a:rPr sz="18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angle</a:t>
            </a:r>
            <a:r>
              <a:rPr sz="1800" spc="-6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between</a:t>
            </a:r>
            <a:r>
              <a:rPr sz="18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latin typeface="Tahoma" panose="020B0604030504040204"/>
                <a:cs typeface="Tahoma" panose="020B0604030504040204"/>
              </a:rPr>
              <a:t>them.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276860" marR="158115" indent="-264795">
              <a:lnSpc>
                <a:spcPct val="150000"/>
              </a:lnSpc>
              <a:spcBef>
                <a:spcPts val="650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278130" algn="l"/>
              </a:tabLst>
            </a:pPr>
            <a:r>
              <a:rPr sz="1800" dirty="0">
                <a:latin typeface="Tahoma" panose="020B0604030504040204"/>
                <a:cs typeface="Tahoma" panose="020B0604030504040204"/>
              </a:rPr>
              <a:t>The</a:t>
            </a:r>
            <a:r>
              <a:rPr sz="1800" spc="-75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latin typeface="Tahoma" panose="020B0604030504040204"/>
                <a:cs typeface="Tahoma" panose="020B0604030504040204"/>
              </a:rPr>
              <a:t>direction</a:t>
            </a:r>
            <a:r>
              <a:rPr sz="1800" spc="-40" dirty="0">
                <a:latin typeface="Tahoma" panose="020B0604030504040204"/>
                <a:cs typeface="Tahoma" panose="020B0604030504040204"/>
              </a:rPr>
              <a:t> of</a:t>
            </a:r>
            <a:r>
              <a:rPr sz="1800" spc="-145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80" dirty="0">
                <a:latin typeface="Tahoma" panose="020B0604030504040204"/>
                <a:cs typeface="Tahoma" panose="020B0604030504040204"/>
              </a:rPr>
              <a:t>A</a:t>
            </a:r>
            <a:r>
              <a:rPr sz="1800" spc="80" dirty="0">
                <a:latin typeface="Symbol" panose="05050102010706020507"/>
                <a:cs typeface="Symbol" panose="05050102010706020507"/>
              </a:rPr>
              <a:t></a:t>
            </a:r>
            <a:r>
              <a:rPr sz="1800" spc="80" dirty="0">
                <a:latin typeface="Tahoma" panose="020B0604030504040204"/>
                <a:cs typeface="Tahoma" panose="020B0604030504040204"/>
              </a:rPr>
              <a:t>B</a:t>
            </a:r>
            <a:r>
              <a:rPr sz="1800" spc="-6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is</a:t>
            </a:r>
            <a:r>
              <a:rPr sz="18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perpendicular</a:t>
            </a:r>
            <a:r>
              <a:rPr sz="1800" spc="-10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20" dirty="0">
                <a:latin typeface="Tahoma" panose="020B0604030504040204"/>
                <a:cs typeface="Tahoma" panose="020B0604030504040204"/>
              </a:rPr>
              <a:t>to</a:t>
            </a:r>
            <a:r>
              <a:rPr sz="1800" spc="-6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the</a:t>
            </a:r>
            <a:r>
              <a:rPr sz="18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plane</a:t>
            </a:r>
            <a:r>
              <a:rPr sz="1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latin typeface="Tahoma" panose="020B0604030504040204"/>
                <a:cs typeface="Tahoma" panose="020B0604030504040204"/>
              </a:rPr>
              <a:t>containing</a:t>
            </a:r>
            <a:r>
              <a:rPr sz="1800" spc="-130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114" dirty="0">
                <a:latin typeface="Tahoma" panose="020B0604030504040204"/>
                <a:cs typeface="Tahoma" panose="020B0604030504040204"/>
              </a:rPr>
              <a:t>A</a:t>
            </a:r>
            <a:r>
              <a:rPr sz="1800" spc="-14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and</a:t>
            </a:r>
            <a:r>
              <a:rPr sz="18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125" dirty="0">
                <a:latin typeface="Tahoma" panose="020B0604030504040204"/>
                <a:cs typeface="Tahoma" panose="020B0604030504040204"/>
              </a:rPr>
              <a:t>B</a:t>
            </a:r>
            <a:r>
              <a:rPr sz="18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and</a:t>
            </a:r>
            <a:r>
              <a:rPr sz="1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is</a:t>
            </a:r>
            <a:r>
              <a:rPr sz="18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in</a:t>
            </a:r>
            <a:r>
              <a:rPr sz="1800" spc="-65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latin typeface="Tahoma" panose="020B0604030504040204"/>
                <a:cs typeface="Tahoma" panose="020B0604030504040204"/>
              </a:rPr>
              <a:t>the 	</a:t>
            </a:r>
            <a:r>
              <a:rPr sz="1800" spc="-10" dirty="0">
                <a:latin typeface="Tahoma" panose="020B0604030504040204"/>
                <a:cs typeface="Tahoma" panose="020B0604030504040204"/>
              </a:rPr>
              <a:t>direction</a:t>
            </a:r>
            <a:r>
              <a:rPr sz="1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of</a:t>
            </a:r>
            <a:r>
              <a:rPr sz="18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advance</a:t>
            </a:r>
            <a:r>
              <a:rPr sz="1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of</a:t>
            </a:r>
            <a:r>
              <a:rPr sz="18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a</a:t>
            </a:r>
            <a:r>
              <a:rPr sz="1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50" dirty="0">
                <a:latin typeface="Tahoma" panose="020B0604030504040204"/>
                <a:cs typeface="Tahoma" panose="020B0604030504040204"/>
              </a:rPr>
              <a:t>right-</a:t>
            </a:r>
            <a:r>
              <a:rPr sz="1800" dirty="0">
                <a:latin typeface="Tahoma" panose="020B0604030504040204"/>
                <a:cs typeface="Tahoma" panose="020B0604030504040204"/>
              </a:rPr>
              <a:t>handed</a:t>
            </a:r>
            <a:r>
              <a:rPr sz="18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screw</a:t>
            </a:r>
            <a:r>
              <a:rPr sz="1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70" dirty="0">
                <a:latin typeface="Tahoma" panose="020B0604030504040204"/>
                <a:cs typeface="Tahoma" panose="020B0604030504040204"/>
              </a:rPr>
              <a:t>as</a:t>
            </a:r>
            <a:r>
              <a:rPr sz="1800" spc="-150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114" dirty="0">
                <a:latin typeface="Tahoma" panose="020B0604030504040204"/>
                <a:cs typeface="Tahoma" panose="020B0604030504040204"/>
              </a:rPr>
              <a:t>A</a:t>
            </a:r>
            <a:r>
              <a:rPr sz="1800" spc="-14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is</a:t>
            </a:r>
            <a:r>
              <a:rPr sz="18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20" dirty="0">
                <a:latin typeface="Tahoma" panose="020B0604030504040204"/>
                <a:cs typeface="Tahoma" panose="020B0604030504040204"/>
              </a:rPr>
              <a:t>turned</a:t>
            </a:r>
            <a:r>
              <a:rPr sz="18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latin typeface="Tahoma" panose="020B0604030504040204"/>
                <a:cs typeface="Tahoma" panose="020B0604030504040204"/>
              </a:rPr>
              <a:t>into</a:t>
            </a:r>
            <a:r>
              <a:rPr sz="18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latin typeface="Tahoma" panose="020B0604030504040204"/>
                <a:cs typeface="Tahoma" panose="020B0604030504040204"/>
              </a:rPr>
              <a:t>B.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24</a:t>
            </a:fld>
            <a:endParaRPr spc="-25" dirty="0"/>
          </a:p>
        </p:txBody>
      </p:sp>
      <p:sp>
        <p:nvSpPr>
          <p:cNvPr id="9" name="object 9"/>
          <p:cNvSpPr txBox="1"/>
          <p:nvPr/>
        </p:nvSpPr>
        <p:spPr>
          <a:xfrm>
            <a:off x="150063" y="4031691"/>
            <a:ext cx="4505960" cy="5200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7495" indent="-264795">
              <a:lnSpc>
                <a:spcPts val="1945"/>
              </a:lnSpc>
              <a:spcBef>
                <a:spcPts val="100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277495" algn="l"/>
              </a:tabLst>
            </a:pPr>
            <a:r>
              <a:rPr sz="1800" dirty="0">
                <a:latin typeface="Tahoma" panose="020B0604030504040204"/>
                <a:cs typeface="Tahoma" panose="020B0604030504040204"/>
              </a:rPr>
              <a:t>The</a:t>
            </a:r>
            <a:r>
              <a:rPr sz="18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cross</a:t>
            </a:r>
            <a:r>
              <a:rPr sz="1800" spc="-10" dirty="0">
                <a:latin typeface="Tahoma" panose="020B0604030504040204"/>
                <a:cs typeface="Tahoma" panose="020B0604030504040204"/>
              </a:rPr>
              <a:t> product</a:t>
            </a:r>
            <a:r>
              <a:rPr sz="1800" spc="1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is</a:t>
            </a:r>
            <a:r>
              <a:rPr sz="1800" spc="-1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a</a:t>
            </a:r>
            <a:r>
              <a:rPr sz="18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latin typeface="Tahoma" panose="020B0604030504040204"/>
                <a:cs typeface="Tahoma" panose="020B0604030504040204"/>
              </a:rPr>
              <a:t>vector,</a:t>
            </a:r>
            <a:r>
              <a:rPr sz="18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and </a:t>
            </a:r>
            <a:r>
              <a:rPr sz="1800" spc="-50" dirty="0">
                <a:latin typeface="Tahoma" panose="020B0604030504040204"/>
                <a:cs typeface="Tahoma" panose="020B0604030504040204"/>
              </a:rPr>
              <a:t>it</a:t>
            </a:r>
            <a:r>
              <a:rPr sz="18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is</a:t>
            </a:r>
            <a:r>
              <a:rPr sz="1800" spc="-10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latin typeface="Tahoma" panose="020B0604030504040204"/>
                <a:cs typeface="Tahoma" panose="020B0604030504040204"/>
              </a:rPr>
              <a:t>not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278130">
              <a:lnSpc>
                <a:spcPts val="1945"/>
              </a:lnSpc>
            </a:pPr>
            <a:r>
              <a:rPr sz="1800" spc="-10" dirty="0">
                <a:latin typeface="Tahoma" panose="020B0604030504040204"/>
                <a:cs typeface="Tahoma" panose="020B0604030504040204"/>
              </a:rPr>
              <a:t>commutative: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8451" y="4826508"/>
            <a:ext cx="2293620" cy="494030"/>
          </a:xfrm>
          <a:prstGeom prst="rect">
            <a:avLst/>
          </a:prstGeom>
          <a:solidFill>
            <a:srgbClr val="2C4B0C">
              <a:alpha val="39999"/>
            </a:srgbClr>
          </a:solidFill>
          <a:ln w="12191">
            <a:solidFill>
              <a:srgbClr val="385F0F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 marL="116840">
              <a:lnSpc>
                <a:spcPct val="100000"/>
              </a:lnSpc>
              <a:spcBef>
                <a:spcPts val="280"/>
              </a:spcBef>
            </a:pPr>
            <a:r>
              <a:rPr sz="215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150" b="1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2150" b="1" spc="-2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Symbol" panose="05050102010706020507"/>
                <a:cs typeface="Symbol" panose="05050102010706020507"/>
              </a:rPr>
              <a:t></a:t>
            </a:r>
            <a:r>
              <a:rPr sz="2150" spc="-1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b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150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215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Symbol" panose="05050102010706020507"/>
                <a:cs typeface="Symbol" panose="05050102010706020507"/>
              </a:rPr>
              <a:t></a:t>
            </a:r>
            <a:r>
              <a:rPr sz="215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50" dirty="0">
                <a:latin typeface="Symbol" panose="05050102010706020507"/>
                <a:cs typeface="Symbol" panose="05050102010706020507"/>
              </a:rPr>
              <a:t></a:t>
            </a:r>
            <a:r>
              <a:rPr sz="2150" spc="5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150" b="1" spc="5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150" b="1" spc="-2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Symbol" panose="05050102010706020507"/>
                <a:cs typeface="Symbol" panose="05050102010706020507"/>
              </a:rPr>
              <a:t></a:t>
            </a:r>
            <a:r>
              <a:rPr sz="2150" spc="-2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b="1" spc="-25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2150" spc="-25" dirty="0">
                <a:latin typeface="Times New Roman" panose="02020603050405020304"/>
                <a:cs typeface="Times New Roman" panose="02020603050405020304"/>
              </a:rPr>
              <a:t>)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595372" y="3876976"/>
            <a:ext cx="1092200" cy="22097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482600" algn="l"/>
                <a:tab pos="1006475" algn="l"/>
              </a:tabLst>
            </a:pPr>
            <a:r>
              <a:rPr sz="1250" i="1" spc="-50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1250" i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250" i="1" spc="-50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250" i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250" i="1" spc="-50" dirty="0">
                <a:latin typeface="Times New Roman" panose="02020603050405020304"/>
                <a:cs typeface="Times New Roman" panose="02020603050405020304"/>
              </a:rPr>
              <a:t>x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401736" y="3363802"/>
            <a:ext cx="1302385" cy="3632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5"/>
              </a:spcBef>
            </a:pPr>
            <a:r>
              <a:rPr sz="2200" b="1" spc="6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spc="97" baseline="-2400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875" i="1" spc="225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Symbol" panose="05050102010706020507"/>
                <a:cs typeface="Symbol" panose="05050102010706020507"/>
              </a:rPr>
              <a:t></a:t>
            </a:r>
            <a:r>
              <a:rPr sz="2200" spc="-3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b="1" spc="1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spc="150" baseline="-24000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1875" i="1" spc="675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Symbol" panose="05050102010706020507"/>
                <a:cs typeface="Symbol" panose="05050102010706020507"/>
              </a:rPr>
              <a:t></a:t>
            </a:r>
            <a:r>
              <a:rPr sz="2200" spc="-1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b="1" spc="3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spc="52" baseline="-24000" dirty="0">
                <a:latin typeface="Times New Roman" panose="02020603050405020304"/>
                <a:cs typeface="Times New Roman" panose="02020603050405020304"/>
              </a:rPr>
              <a:t>z</a:t>
            </a:r>
            <a:endParaRPr sz="1875" baseline="-24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432202" y="3686409"/>
            <a:ext cx="1169035" cy="3632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309880" algn="l"/>
                <a:tab pos="807085" algn="l"/>
              </a:tabLst>
            </a:pPr>
            <a:r>
              <a:rPr sz="2200" b="1" spc="-5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200" b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200" dirty="0">
                <a:latin typeface="Symbol" panose="05050102010706020507"/>
                <a:cs typeface="Symbol" panose="05050102010706020507"/>
              </a:rPr>
              <a:t></a:t>
            </a:r>
            <a:r>
              <a:rPr sz="2200" spc="-3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b="1" spc="-5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200" b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200" dirty="0">
                <a:latin typeface="Symbol" panose="05050102010706020507"/>
                <a:cs typeface="Symbol" panose="05050102010706020507"/>
              </a:rPr>
              <a:t></a:t>
            </a:r>
            <a:r>
              <a:rPr sz="2200" spc="-1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b="1" spc="-50" dirty="0">
                <a:latin typeface="Times New Roman" panose="02020603050405020304"/>
                <a:cs typeface="Times New Roman" panose="02020603050405020304"/>
              </a:rPr>
              <a:t>a</a:t>
            </a:r>
            <a:endParaRPr sz="2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417490" y="4008448"/>
            <a:ext cx="1303655" cy="3632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5"/>
              </a:spcBef>
            </a:pPr>
            <a:r>
              <a:rPr sz="2200" b="1" spc="6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spc="89" baseline="-24000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875" i="1" spc="270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Symbol" panose="05050102010706020507"/>
                <a:cs typeface="Symbol" panose="05050102010706020507"/>
              </a:rPr>
              <a:t></a:t>
            </a:r>
            <a:r>
              <a:rPr sz="2200" spc="-3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b="1" spc="6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spc="97" baseline="-2400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875" i="1" spc="637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Symbol" panose="05050102010706020507"/>
                <a:cs typeface="Symbol" panose="05050102010706020507"/>
              </a:rPr>
              <a:t></a:t>
            </a:r>
            <a:r>
              <a:rPr sz="2200" spc="-1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b="1" spc="7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spc="112" baseline="-24000" dirty="0">
                <a:latin typeface="Times New Roman" panose="02020603050405020304"/>
                <a:cs typeface="Times New Roman" panose="02020603050405020304"/>
              </a:rPr>
              <a:t>y</a:t>
            </a:r>
            <a:endParaRPr sz="1875" baseline="-2400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3939" y="1269491"/>
            <a:ext cx="6816864" cy="3599687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25</a:t>
            </a:fld>
            <a:endParaRPr spc="-25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46985" y="283210"/>
            <a:ext cx="3748404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The</a:t>
            </a:r>
            <a:r>
              <a:rPr sz="4000" spc="-10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Cross</a:t>
            </a:r>
            <a:r>
              <a:rPr sz="4000" spc="-9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000" spc="-1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Product</a:t>
            </a:r>
            <a:endParaRPr sz="40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1963" y="855695"/>
            <a:ext cx="8843645" cy="3071495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315595" indent="-264795">
              <a:lnSpc>
                <a:spcPct val="100000"/>
              </a:lnSpc>
              <a:spcBef>
                <a:spcPts val="1060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315595" algn="l"/>
              </a:tabLst>
            </a:pPr>
            <a:r>
              <a:rPr sz="1800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 panose="020B0604030504040204"/>
                <a:cs typeface="Tahoma" panose="020B0604030504040204"/>
              </a:rPr>
              <a:t>Example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R="760730" algn="ctr">
              <a:lnSpc>
                <a:spcPct val="100000"/>
              </a:lnSpc>
              <a:spcBef>
                <a:spcPts val="1285"/>
              </a:spcBef>
            </a:pPr>
            <a:r>
              <a:rPr sz="2400" spc="55" dirty="0">
                <a:latin typeface="Tahoma" panose="020B0604030504040204"/>
                <a:cs typeface="Tahoma" panose="020B0604030504040204"/>
              </a:rPr>
              <a:t>Given</a:t>
            </a:r>
            <a:r>
              <a:rPr sz="2400" spc="-190" dirty="0">
                <a:latin typeface="Tahoma" panose="020B0604030504040204"/>
                <a:cs typeface="Tahoma" panose="020B0604030504040204"/>
              </a:rPr>
              <a:t> </a:t>
            </a:r>
            <a:r>
              <a:rPr sz="2400" b="1" dirty="0">
                <a:latin typeface="Arial" panose="020B0604020202020204"/>
                <a:cs typeface="Arial" panose="020B0604020202020204"/>
              </a:rPr>
              <a:t>A</a:t>
            </a:r>
            <a:r>
              <a:rPr sz="2400" b="1" spc="-125" dirty="0">
                <a:latin typeface="Arial" panose="020B0604020202020204"/>
                <a:cs typeface="Arial" panose="020B0604020202020204"/>
              </a:rPr>
              <a:t> </a:t>
            </a:r>
            <a:r>
              <a:rPr sz="2400" spc="-350" dirty="0">
                <a:latin typeface="Tahoma" panose="020B0604030504040204"/>
                <a:cs typeface="Tahoma" panose="020B0604030504040204"/>
              </a:rPr>
              <a:t>=</a:t>
            </a:r>
            <a:r>
              <a:rPr sz="2400" spc="-8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2a</a:t>
            </a:r>
            <a:r>
              <a:rPr sz="2400" i="1" baseline="-21000" dirty="0">
                <a:latin typeface="Arial" panose="020B0604020202020204"/>
                <a:cs typeface="Arial" panose="020B0604020202020204"/>
              </a:rPr>
              <a:t>x</a:t>
            </a:r>
            <a:r>
              <a:rPr sz="2400" dirty="0">
                <a:latin typeface="Tahoma" panose="020B0604030504040204"/>
                <a:cs typeface="Tahoma" panose="020B0604030504040204"/>
              </a:rPr>
              <a:t>–3a</a:t>
            </a:r>
            <a:r>
              <a:rPr sz="2400" i="1" baseline="-21000" dirty="0">
                <a:latin typeface="Arial" panose="020B0604020202020204"/>
                <a:cs typeface="Arial" panose="020B0604020202020204"/>
              </a:rPr>
              <a:t>y</a:t>
            </a:r>
            <a:r>
              <a:rPr sz="2400" dirty="0">
                <a:latin typeface="Tahoma" panose="020B0604030504040204"/>
                <a:cs typeface="Tahoma" panose="020B0604030504040204"/>
              </a:rPr>
              <a:t>+a</a:t>
            </a:r>
            <a:r>
              <a:rPr sz="2400" i="1" baseline="-21000" dirty="0">
                <a:latin typeface="Arial" panose="020B0604020202020204"/>
                <a:cs typeface="Arial" panose="020B0604020202020204"/>
              </a:rPr>
              <a:t>z</a:t>
            </a:r>
            <a:r>
              <a:rPr sz="2400" i="1" spc="270" baseline="-21000" dirty="0">
                <a:latin typeface="Arial" panose="020B0604020202020204"/>
                <a:cs typeface="Arial" panose="020B060402020202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and</a:t>
            </a:r>
            <a:r>
              <a:rPr sz="2400" spc="-110" dirty="0">
                <a:latin typeface="Tahoma" panose="020B0604030504040204"/>
                <a:cs typeface="Tahoma" panose="020B0604030504040204"/>
              </a:rPr>
              <a:t> </a:t>
            </a:r>
            <a:r>
              <a:rPr sz="2400" b="1" dirty="0">
                <a:latin typeface="Arial" panose="020B0604020202020204"/>
                <a:cs typeface="Arial" panose="020B0604020202020204"/>
              </a:rPr>
              <a:t>B</a:t>
            </a:r>
            <a:r>
              <a:rPr sz="2400" b="1" spc="-35" dirty="0">
                <a:latin typeface="Arial" panose="020B0604020202020204"/>
                <a:cs typeface="Arial" panose="020B0604020202020204"/>
              </a:rPr>
              <a:t> </a:t>
            </a:r>
            <a:r>
              <a:rPr sz="2400" spc="-350" dirty="0">
                <a:latin typeface="Tahoma" panose="020B0604030504040204"/>
                <a:cs typeface="Tahoma" panose="020B0604030504040204"/>
              </a:rPr>
              <a:t>=</a:t>
            </a:r>
            <a:r>
              <a:rPr sz="2400" spc="-9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–4a</a:t>
            </a:r>
            <a:r>
              <a:rPr sz="2400" i="1" spc="-15" baseline="-21000" dirty="0">
                <a:latin typeface="Arial" panose="020B0604020202020204"/>
                <a:cs typeface="Arial" panose="020B0604020202020204"/>
              </a:rPr>
              <a:t>x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–2a</a:t>
            </a:r>
            <a:r>
              <a:rPr sz="2400" i="1" spc="-15" baseline="-21000" dirty="0">
                <a:latin typeface="Arial" panose="020B0604020202020204"/>
                <a:cs typeface="Arial" panose="020B0604020202020204"/>
              </a:rPr>
              <a:t>y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+5a</a:t>
            </a:r>
            <a:r>
              <a:rPr sz="2400" i="1" spc="-15" baseline="-21000" dirty="0">
                <a:latin typeface="Arial" panose="020B0604020202020204"/>
                <a:cs typeface="Arial" panose="020B0604020202020204"/>
              </a:rPr>
              <a:t>z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,</a:t>
            </a:r>
            <a:r>
              <a:rPr sz="2400" spc="-8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find</a:t>
            </a:r>
            <a:r>
              <a:rPr sz="2400" spc="-110" dirty="0">
                <a:latin typeface="Tahoma" panose="020B0604030504040204"/>
                <a:cs typeface="Tahoma" panose="020B0604030504040204"/>
              </a:rPr>
              <a:t> </a:t>
            </a:r>
            <a:r>
              <a:rPr sz="2400" b="1" spc="-20" dirty="0">
                <a:latin typeface="Arial" panose="020B0604020202020204"/>
                <a:cs typeface="Arial" panose="020B0604020202020204"/>
              </a:rPr>
              <a:t>A</a:t>
            </a:r>
            <a:r>
              <a:rPr sz="2400" spc="-20" dirty="0">
                <a:latin typeface="Symbol" panose="05050102010706020507"/>
                <a:cs typeface="Symbol" panose="05050102010706020507"/>
              </a:rPr>
              <a:t></a:t>
            </a:r>
            <a:r>
              <a:rPr sz="2400" b="1" spc="-20" dirty="0">
                <a:latin typeface="Arial" panose="020B0604020202020204"/>
                <a:cs typeface="Arial" panose="020B0604020202020204"/>
              </a:rPr>
              <a:t>B</a:t>
            </a:r>
            <a:r>
              <a:rPr sz="1800" spc="-20" dirty="0">
                <a:latin typeface="Tahoma" panose="020B0604030504040204"/>
                <a:cs typeface="Tahoma" panose="020B0604030504040204"/>
              </a:rPr>
              <a:t>.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>
              <a:lnSpc>
                <a:spcPct val="100000"/>
              </a:lnSpc>
              <a:spcBef>
                <a:spcPts val="2165"/>
              </a:spcBef>
            </a:pPr>
            <a:endParaRPr sz="2400">
              <a:latin typeface="Tahoma" panose="020B0604030504040204"/>
              <a:cs typeface="Tahoma" panose="020B0604030504040204"/>
            </a:endParaRPr>
          </a:p>
          <a:p>
            <a:pPr marR="777240" algn="ctr">
              <a:lnSpc>
                <a:spcPct val="100000"/>
              </a:lnSpc>
            </a:pPr>
            <a:r>
              <a:rPr sz="2200" b="1" spc="17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200" spc="175" dirty="0">
                <a:latin typeface="Symbol" panose="05050102010706020507"/>
                <a:cs typeface="Symbol" panose="05050102010706020507"/>
              </a:rPr>
              <a:t></a:t>
            </a:r>
            <a:r>
              <a:rPr sz="2200" b="1" spc="175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2200" b="1" spc="-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Symbol" panose="05050102010706020507"/>
                <a:cs typeface="Symbol" panose="05050102010706020507"/>
              </a:rPr>
              <a:t></a:t>
            </a:r>
            <a:r>
              <a:rPr sz="2200" spc="-1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2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baseline="-24000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1875" i="1" spc="-165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i="1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875" i="1" baseline="-24000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875" i="1" spc="532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Symbol" panose="05050102010706020507"/>
                <a:cs typeface="Symbol" panose="05050102010706020507"/>
              </a:rPr>
              <a:t></a:t>
            </a:r>
            <a:r>
              <a:rPr sz="2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i="1" spc="-6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spc="-97" baseline="-24000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875" i="1" spc="-157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i="1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875" i="1" baseline="-24000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1875" i="1" spc="-37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2200" b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baseline="-2400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875" i="1" spc="472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Symbol" panose="05050102010706020507"/>
                <a:cs typeface="Symbol" panose="05050102010706020507"/>
              </a:rPr>
              <a:t></a:t>
            </a:r>
            <a:r>
              <a:rPr sz="2200" spc="-2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2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baseline="-24000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875" i="1" spc="-157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i="1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875" i="1" baseline="-2400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875" i="1" spc="487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Symbol" panose="05050102010706020507"/>
                <a:cs typeface="Symbol" panose="05050102010706020507"/>
              </a:rPr>
              <a:t></a:t>
            </a:r>
            <a:r>
              <a:rPr sz="22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i="1" spc="-6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spc="-89" baseline="-2400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875" i="1" spc="-217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i="1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875" i="1" baseline="-24000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875" i="1" spc="-7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spc="55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2200" b="1" spc="5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spc="82" baseline="-24000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1875" i="1" spc="525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Symbol" panose="05050102010706020507"/>
                <a:cs typeface="Symbol" panose="05050102010706020507"/>
              </a:rPr>
              <a:t></a:t>
            </a:r>
            <a:r>
              <a:rPr sz="2200" spc="-2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2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baseline="-2400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875" i="1" spc="-217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i="1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875" i="1" baseline="-24000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1875" i="1" spc="525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Symbol" panose="05050102010706020507"/>
                <a:cs typeface="Symbol" panose="05050102010706020507"/>
              </a:rPr>
              <a:t></a:t>
            </a:r>
            <a:r>
              <a:rPr sz="22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i="1" spc="-2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spc="-37" baseline="-24000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1875" i="1" spc="-187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i="1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875" i="1" baseline="-2400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875" i="1" spc="-52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spc="-25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2200" b="1" spc="-2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spc="-37" baseline="-24000" dirty="0">
                <a:latin typeface="Times New Roman" panose="02020603050405020304"/>
                <a:cs typeface="Times New Roman" panose="02020603050405020304"/>
              </a:rPr>
              <a:t>z</a:t>
            </a:r>
            <a:endParaRPr sz="1875" baseline="-24000">
              <a:latin typeface="Times New Roman" panose="02020603050405020304"/>
              <a:cs typeface="Times New Roman" panose="02020603050405020304"/>
            </a:endParaRPr>
          </a:p>
          <a:p>
            <a:pPr marL="1224915">
              <a:lnSpc>
                <a:spcPct val="100000"/>
              </a:lnSpc>
              <a:spcBef>
                <a:spcPts val="1670"/>
              </a:spcBef>
            </a:pPr>
            <a:r>
              <a:rPr sz="2150" dirty="0">
                <a:latin typeface="Symbol" panose="05050102010706020507"/>
                <a:cs typeface="Symbol" panose="05050102010706020507"/>
              </a:rPr>
              <a:t></a:t>
            </a:r>
            <a:r>
              <a:rPr sz="215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275" spc="-37" baseline="-3000" dirty="0">
                <a:latin typeface="Symbol" panose="05050102010706020507"/>
                <a:cs typeface="Symbol" panose="05050102010706020507"/>
              </a:rPr>
              <a:t></a:t>
            </a:r>
            <a:r>
              <a:rPr sz="2150" spc="-2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150" spc="-25" dirty="0">
                <a:latin typeface="Symbol" panose="05050102010706020507"/>
                <a:cs typeface="Symbol" panose="05050102010706020507"/>
              </a:rPr>
              <a:t></a:t>
            </a:r>
            <a:r>
              <a:rPr sz="2150" spc="-25" dirty="0">
                <a:latin typeface="Times New Roman" panose="02020603050405020304"/>
                <a:cs typeface="Times New Roman" panose="02020603050405020304"/>
              </a:rPr>
              <a:t>3)(5)</a:t>
            </a:r>
            <a:r>
              <a:rPr sz="2150" spc="-1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Symbol" panose="05050102010706020507"/>
                <a:cs typeface="Symbol" panose="05050102010706020507"/>
              </a:rPr>
              <a:t></a:t>
            </a:r>
            <a:r>
              <a:rPr sz="2150" spc="-1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Times New Roman" panose="02020603050405020304"/>
                <a:cs typeface="Times New Roman" panose="02020603050405020304"/>
              </a:rPr>
              <a:t>(1)(</a:t>
            </a:r>
            <a:r>
              <a:rPr sz="2150" dirty="0">
                <a:latin typeface="Symbol" panose="05050102010706020507"/>
                <a:cs typeface="Symbol" panose="05050102010706020507"/>
              </a:rPr>
              <a:t></a:t>
            </a:r>
            <a:r>
              <a:rPr sz="2150" dirty="0">
                <a:latin typeface="Times New Roman" panose="02020603050405020304"/>
                <a:cs typeface="Times New Roman" panose="02020603050405020304"/>
              </a:rPr>
              <a:t>2)</a:t>
            </a:r>
            <a:r>
              <a:rPr sz="4275" baseline="-3000" dirty="0">
                <a:latin typeface="Symbol" panose="05050102010706020507"/>
                <a:cs typeface="Symbol" panose="05050102010706020507"/>
              </a:rPr>
              <a:t></a:t>
            </a:r>
            <a:r>
              <a:rPr sz="2150" b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baseline="-2400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875" i="1" spc="569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Symbol" panose="05050102010706020507"/>
                <a:cs typeface="Symbol" panose="05050102010706020507"/>
              </a:rPr>
              <a:t></a:t>
            </a:r>
            <a:r>
              <a:rPr sz="2150" spc="-1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275" spc="-82" baseline="-3000" dirty="0">
                <a:latin typeface="Symbol" panose="05050102010706020507"/>
                <a:cs typeface="Symbol" panose="05050102010706020507"/>
              </a:rPr>
              <a:t></a:t>
            </a:r>
            <a:r>
              <a:rPr sz="2150" spc="-55" dirty="0">
                <a:latin typeface="Times New Roman" panose="02020603050405020304"/>
                <a:cs typeface="Times New Roman" panose="02020603050405020304"/>
              </a:rPr>
              <a:t>(1)(</a:t>
            </a:r>
            <a:r>
              <a:rPr sz="2150" spc="-55" dirty="0">
                <a:latin typeface="Symbol" panose="05050102010706020507"/>
                <a:cs typeface="Symbol" panose="05050102010706020507"/>
              </a:rPr>
              <a:t></a:t>
            </a:r>
            <a:r>
              <a:rPr sz="2150" spc="-55" dirty="0">
                <a:latin typeface="Times New Roman" panose="02020603050405020304"/>
                <a:cs typeface="Times New Roman" panose="02020603050405020304"/>
              </a:rPr>
              <a:t>4)</a:t>
            </a:r>
            <a:r>
              <a:rPr sz="2150" spc="-1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Symbol" panose="05050102010706020507"/>
                <a:cs typeface="Symbol" panose="05050102010706020507"/>
              </a:rPr>
              <a:t></a:t>
            </a:r>
            <a:r>
              <a:rPr sz="2150" spc="-19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Times New Roman" panose="02020603050405020304"/>
                <a:cs typeface="Times New Roman" panose="02020603050405020304"/>
              </a:rPr>
              <a:t>(2)(5)</a:t>
            </a:r>
            <a:r>
              <a:rPr sz="4275" baseline="-3000" dirty="0">
                <a:latin typeface="Symbol" panose="05050102010706020507"/>
                <a:cs typeface="Symbol" panose="05050102010706020507"/>
              </a:rPr>
              <a:t></a:t>
            </a:r>
            <a:r>
              <a:rPr sz="2150" b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baseline="-24000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1875" i="1" spc="592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Symbol" panose="05050102010706020507"/>
                <a:cs typeface="Symbol" panose="05050102010706020507"/>
              </a:rPr>
              <a:t></a:t>
            </a:r>
            <a:r>
              <a:rPr sz="2150" spc="-1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275" spc="-15" baseline="-3000" dirty="0">
                <a:latin typeface="Symbol" panose="05050102010706020507"/>
                <a:cs typeface="Symbol" panose="05050102010706020507"/>
              </a:rPr>
              <a:t></a:t>
            </a:r>
            <a:r>
              <a:rPr sz="2150" spc="-10" dirty="0">
                <a:latin typeface="Times New Roman" panose="02020603050405020304"/>
                <a:cs typeface="Times New Roman" panose="02020603050405020304"/>
              </a:rPr>
              <a:t>(2)(</a:t>
            </a:r>
            <a:r>
              <a:rPr sz="2150" spc="-10" dirty="0">
                <a:latin typeface="Symbol" panose="05050102010706020507"/>
                <a:cs typeface="Symbol" panose="05050102010706020507"/>
              </a:rPr>
              <a:t></a:t>
            </a:r>
            <a:r>
              <a:rPr sz="2150" spc="-10" dirty="0">
                <a:latin typeface="Times New Roman" panose="02020603050405020304"/>
                <a:cs typeface="Times New Roman" panose="02020603050405020304"/>
              </a:rPr>
              <a:t>2)</a:t>
            </a:r>
            <a:r>
              <a:rPr sz="2150" spc="-9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40" dirty="0">
                <a:latin typeface="Symbol" panose="05050102010706020507"/>
                <a:cs typeface="Symbol" panose="05050102010706020507"/>
              </a:rPr>
              <a:t></a:t>
            </a:r>
            <a:r>
              <a:rPr sz="2150" spc="4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150" spc="40" dirty="0">
                <a:latin typeface="Symbol" panose="05050102010706020507"/>
                <a:cs typeface="Symbol" panose="05050102010706020507"/>
              </a:rPr>
              <a:t></a:t>
            </a:r>
            <a:r>
              <a:rPr sz="2150" spc="40" dirty="0">
                <a:latin typeface="Times New Roman" panose="02020603050405020304"/>
                <a:cs typeface="Times New Roman" panose="02020603050405020304"/>
              </a:rPr>
              <a:t>3)(</a:t>
            </a:r>
            <a:r>
              <a:rPr sz="2150" spc="40" dirty="0">
                <a:latin typeface="Symbol" panose="05050102010706020507"/>
                <a:cs typeface="Symbol" panose="05050102010706020507"/>
              </a:rPr>
              <a:t></a:t>
            </a:r>
            <a:r>
              <a:rPr sz="2150" spc="40" dirty="0">
                <a:latin typeface="Times New Roman" panose="02020603050405020304"/>
                <a:cs typeface="Times New Roman" panose="02020603050405020304"/>
              </a:rPr>
              <a:t>4)</a:t>
            </a:r>
            <a:r>
              <a:rPr sz="4275" spc="60" baseline="-3000" dirty="0">
                <a:latin typeface="Symbol" panose="05050102010706020507"/>
                <a:cs typeface="Symbol" panose="05050102010706020507"/>
              </a:rPr>
              <a:t></a:t>
            </a:r>
            <a:r>
              <a:rPr sz="2150" b="1" spc="4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spc="60" baseline="-24000" dirty="0">
                <a:latin typeface="Times New Roman" panose="02020603050405020304"/>
                <a:cs typeface="Times New Roman" panose="02020603050405020304"/>
              </a:rPr>
              <a:t>z</a:t>
            </a:r>
            <a:endParaRPr sz="1875" baseline="-24000">
              <a:latin typeface="Times New Roman" panose="02020603050405020304"/>
              <a:cs typeface="Times New Roman" panose="02020603050405020304"/>
            </a:endParaRPr>
          </a:p>
          <a:p>
            <a:pPr marL="1529080">
              <a:lnSpc>
                <a:spcPct val="100000"/>
              </a:lnSpc>
              <a:spcBef>
                <a:spcPts val="1315"/>
              </a:spcBef>
            </a:pPr>
            <a:r>
              <a:rPr sz="2150" spc="55" dirty="0">
                <a:latin typeface="Symbol" panose="05050102010706020507"/>
                <a:cs typeface="Symbol" panose="05050102010706020507"/>
              </a:rPr>
              <a:t></a:t>
            </a:r>
            <a:r>
              <a:rPr sz="215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Symbol" panose="05050102010706020507"/>
                <a:cs typeface="Symbol" panose="05050102010706020507"/>
              </a:rPr>
              <a:t></a:t>
            </a:r>
            <a:r>
              <a:rPr sz="2150" dirty="0">
                <a:latin typeface="Times New Roman" panose="02020603050405020304"/>
                <a:cs typeface="Times New Roman" panose="02020603050405020304"/>
              </a:rPr>
              <a:t>13</a:t>
            </a:r>
            <a:r>
              <a:rPr sz="2150" b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baseline="-2400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875" i="1" spc="457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65" dirty="0">
                <a:latin typeface="Symbol" panose="05050102010706020507"/>
                <a:cs typeface="Symbol" panose="05050102010706020507"/>
              </a:rPr>
              <a:t></a:t>
            </a:r>
            <a:r>
              <a:rPr sz="2150" spc="65" dirty="0">
                <a:latin typeface="Times New Roman" panose="02020603050405020304"/>
                <a:cs typeface="Times New Roman" panose="02020603050405020304"/>
              </a:rPr>
              <a:t>14</a:t>
            </a:r>
            <a:r>
              <a:rPr sz="2150" b="1" spc="6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spc="97" baseline="-24000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1875" i="1" spc="480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30" dirty="0">
                <a:latin typeface="Symbol" panose="05050102010706020507"/>
                <a:cs typeface="Symbol" panose="05050102010706020507"/>
              </a:rPr>
              <a:t></a:t>
            </a:r>
            <a:r>
              <a:rPr sz="2150" spc="30" dirty="0">
                <a:latin typeface="Times New Roman" panose="02020603050405020304"/>
                <a:cs typeface="Times New Roman" panose="02020603050405020304"/>
              </a:rPr>
              <a:t>16</a:t>
            </a:r>
            <a:r>
              <a:rPr sz="2150" b="1" spc="3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spc="44" baseline="-24000" dirty="0">
                <a:latin typeface="Times New Roman" panose="02020603050405020304"/>
                <a:cs typeface="Times New Roman" panose="02020603050405020304"/>
              </a:rPr>
              <a:t>z</a:t>
            </a:r>
            <a:endParaRPr sz="1875" baseline="-24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861310" y="4020311"/>
            <a:ext cx="2147570" cy="41275"/>
          </a:xfrm>
          <a:custGeom>
            <a:avLst/>
            <a:gdLst/>
            <a:ahLst/>
            <a:cxnLst/>
            <a:rect l="l" t="t" r="r" b="b"/>
            <a:pathLst>
              <a:path w="2147570" h="41275">
                <a:moveTo>
                  <a:pt x="0" y="41081"/>
                </a:moveTo>
                <a:lnTo>
                  <a:pt x="2147180" y="41081"/>
                </a:lnTo>
              </a:path>
              <a:path w="2147570" h="41275">
                <a:moveTo>
                  <a:pt x="0" y="0"/>
                </a:moveTo>
                <a:lnTo>
                  <a:pt x="2147180" y="0"/>
                </a:lnTo>
              </a:path>
            </a:pathLst>
          </a:custGeom>
          <a:ln w="132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26</a:t>
            </a:fld>
            <a:endParaRPr spc="-25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9128" y="1108328"/>
            <a:ext cx="3571875" cy="468630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441191" y="784859"/>
            <a:ext cx="5550535" cy="5758180"/>
            <a:chOff x="3441191" y="784859"/>
            <a:chExt cx="5550535" cy="575818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28159" y="784859"/>
              <a:ext cx="2839212" cy="237744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53199" y="2910839"/>
              <a:ext cx="2438400" cy="229666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41191" y="4392168"/>
              <a:ext cx="2093976" cy="2150364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6294" rIns="0" bIns="0" rtlCol="0">
            <a:spAutoFit/>
          </a:bodyPr>
          <a:lstStyle/>
          <a:p>
            <a:pPr marL="1104900">
              <a:lnSpc>
                <a:spcPct val="100000"/>
              </a:lnSpc>
              <a:spcBef>
                <a:spcPts val="100"/>
              </a:spcBef>
            </a:pPr>
            <a:r>
              <a:rPr b="1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Fundamental</a:t>
            </a:r>
            <a:r>
              <a:rPr b="1" spc="-145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b="1" spc="-1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Coordinate</a:t>
            </a:r>
            <a:r>
              <a:rPr b="1" spc="-14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b="1" spc="-1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Systems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27</a:t>
            </a:fld>
            <a:endParaRPr spc="-25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6478" y="225298"/>
            <a:ext cx="722820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Rectangular</a:t>
            </a:r>
            <a:r>
              <a:rPr sz="4000" spc="2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Coordinate</a:t>
            </a:r>
            <a:r>
              <a:rPr sz="4000" spc="2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spc="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System</a:t>
            </a:r>
            <a:endParaRPr sz="4000">
              <a:latin typeface="Tahoma" panose="020B0604030504040204"/>
              <a:cs typeface="Tahoma" panose="020B0604030504040204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37403" y="3479291"/>
            <a:ext cx="3413759" cy="3119627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256031" y="990600"/>
            <a:ext cx="4174490" cy="5443855"/>
            <a:chOff x="256031" y="990600"/>
            <a:chExt cx="4174490" cy="544385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7259" y="3368039"/>
              <a:ext cx="3493008" cy="306628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6031" y="990600"/>
              <a:ext cx="3026664" cy="237744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5032375" y="918718"/>
            <a:ext cx="3024505" cy="21431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21615" indent="-185420">
              <a:lnSpc>
                <a:spcPct val="100000"/>
              </a:lnSpc>
              <a:spcBef>
                <a:spcPts val="105"/>
              </a:spcBef>
              <a:buChar char="•"/>
              <a:tabLst>
                <a:tab pos="221615" algn="l"/>
              </a:tabLst>
            </a:pPr>
            <a:r>
              <a:rPr sz="2000" spc="-25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Differential</a:t>
            </a:r>
            <a:r>
              <a:rPr sz="2000" spc="2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surface</a:t>
            </a:r>
            <a:r>
              <a:rPr sz="2000" spc="-2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-1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units:</a:t>
            </a:r>
            <a:endParaRPr sz="2000">
              <a:latin typeface="Tahoma" panose="020B0604030504040204"/>
              <a:cs typeface="Tahoma" panose="020B0604030504040204"/>
            </a:endParaRPr>
          </a:p>
          <a:p>
            <a:pPr marL="530860" marR="1827530" indent="-635" algn="just">
              <a:lnSpc>
                <a:spcPct val="103000"/>
              </a:lnSpc>
            </a:pPr>
            <a:r>
              <a:rPr sz="2150" i="1" spc="-5" dirty="0">
                <a:latin typeface="Times New Roman" panose="02020603050405020304"/>
                <a:cs typeface="Times New Roman" panose="02020603050405020304"/>
              </a:rPr>
              <a:t>dx</a:t>
            </a:r>
            <a:r>
              <a:rPr sz="2150" i="1" spc="-2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10" dirty="0">
                <a:latin typeface="Symbol" panose="05050102010706020507"/>
                <a:cs typeface="Symbol" panose="05050102010706020507"/>
              </a:rPr>
              <a:t></a:t>
            </a:r>
            <a:r>
              <a:rPr sz="2150" spc="-2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i="1" spc="-5" dirty="0">
                <a:latin typeface="Times New Roman" panose="02020603050405020304"/>
                <a:cs typeface="Times New Roman" panose="02020603050405020304"/>
              </a:rPr>
              <a:t>dy</a:t>
            </a:r>
            <a:r>
              <a:rPr sz="2150" i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i="1" spc="5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50" i="1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2150" i="1" spc="-204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Symbol" panose="05050102010706020507"/>
                <a:cs typeface="Symbol" panose="05050102010706020507"/>
              </a:rPr>
              <a:t></a:t>
            </a:r>
            <a:r>
              <a:rPr sz="2150" spc="-2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i="1" spc="5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50" i="1" dirty="0">
                <a:latin typeface="Times New Roman" panose="02020603050405020304"/>
                <a:cs typeface="Times New Roman" panose="02020603050405020304"/>
              </a:rPr>
              <a:t>z </a:t>
            </a:r>
            <a:r>
              <a:rPr sz="2200" i="1" spc="15" dirty="0">
                <a:latin typeface="Times New Roman" panose="02020603050405020304"/>
                <a:cs typeface="Times New Roman" panose="02020603050405020304"/>
              </a:rPr>
              <a:t>dx</a:t>
            </a:r>
            <a:r>
              <a:rPr sz="2200" i="1" spc="-3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spc="25" dirty="0">
                <a:latin typeface="Symbol" panose="05050102010706020507"/>
                <a:cs typeface="Symbol" panose="05050102010706020507"/>
              </a:rPr>
              <a:t></a:t>
            </a:r>
            <a:r>
              <a:rPr sz="2200" spc="-3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i="1" spc="15" dirty="0">
                <a:latin typeface="Times New Roman" panose="02020603050405020304"/>
                <a:cs typeface="Times New Roman" panose="02020603050405020304"/>
              </a:rPr>
              <a:t>dz</a:t>
            </a:r>
            <a:endParaRPr sz="2200">
              <a:latin typeface="Times New Roman" panose="02020603050405020304"/>
              <a:cs typeface="Times New Roman" panose="02020603050405020304"/>
            </a:endParaRPr>
          </a:p>
          <a:p>
            <a:pPr marL="198120" indent="-185420">
              <a:lnSpc>
                <a:spcPct val="100000"/>
              </a:lnSpc>
              <a:spcBef>
                <a:spcPts val="640"/>
              </a:spcBef>
              <a:buChar char="•"/>
              <a:tabLst>
                <a:tab pos="198120" algn="l"/>
              </a:tabLst>
            </a:pPr>
            <a:r>
              <a:rPr sz="2000" spc="-25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Differential</a:t>
            </a:r>
            <a:r>
              <a:rPr sz="2000" spc="-8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volume</a:t>
            </a:r>
            <a:r>
              <a:rPr sz="2000" spc="-8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-2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unit</a:t>
            </a:r>
            <a:r>
              <a:rPr sz="2000" spc="-6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-50" dirty="0">
                <a:solidFill>
                  <a:srgbClr val="385F0F"/>
                </a:solidFill>
                <a:latin typeface="Tahoma" panose="020B0604030504040204"/>
                <a:cs typeface="Tahoma" panose="020B0604030504040204"/>
              </a:rPr>
              <a:t>:</a:t>
            </a:r>
            <a:endParaRPr sz="2000">
              <a:latin typeface="Tahoma" panose="020B0604030504040204"/>
              <a:cs typeface="Tahoma" panose="020B0604030504040204"/>
            </a:endParaRPr>
          </a:p>
          <a:p>
            <a:pPr marL="648335">
              <a:lnSpc>
                <a:spcPct val="100000"/>
              </a:lnSpc>
              <a:spcBef>
                <a:spcPts val="595"/>
              </a:spcBef>
            </a:pPr>
            <a:r>
              <a:rPr sz="2150" i="1" dirty="0">
                <a:latin typeface="Times New Roman" panose="02020603050405020304"/>
                <a:cs typeface="Times New Roman" panose="02020603050405020304"/>
              </a:rPr>
              <a:t>dx</a:t>
            </a:r>
            <a:r>
              <a:rPr sz="2150" i="1" spc="-2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Symbol" panose="05050102010706020507"/>
                <a:cs typeface="Symbol" panose="05050102010706020507"/>
              </a:rPr>
              <a:t></a:t>
            </a:r>
            <a:r>
              <a:rPr sz="2150" spc="-2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i="1" dirty="0">
                <a:latin typeface="Times New Roman" panose="02020603050405020304"/>
                <a:cs typeface="Times New Roman" panose="02020603050405020304"/>
              </a:rPr>
              <a:t>dy</a:t>
            </a:r>
            <a:r>
              <a:rPr sz="2150" i="1" spc="-19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Symbol" panose="05050102010706020507"/>
                <a:cs typeface="Symbol" panose="05050102010706020507"/>
              </a:rPr>
              <a:t></a:t>
            </a:r>
            <a:r>
              <a:rPr sz="2150" spc="-2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dz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28</a:t>
            </a:fld>
            <a:endParaRPr spc="-25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200" y="356615"/>
            <a:ext cx="8229600" cy="4139565"/>
            <a:chOff x="457200" y="356615"/>
            <a:chExt cx="8229600" cy="41395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1219199"/>
              <a:ext cx="2717292" cy="21336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20567" y="356615"/>
              <a:ext cx="5666232" cy="4139184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29</a:t>
            </a:fld>
            <a:endParaRPr spc="-25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8797" y="516466"/>
            <a:ext cx="5807972" cy="110066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03361" y="1939257"/>
            <a:ext cx="5287540" cy="274540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89670" y="4809066"/>
            <a:ext cx="6180987" cy="23283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752581" y="5437909"/>
            <a:ext cx="6317160" cy="290945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30</a:t>
            </a:fld>
            <a:endParaRPr spc="-25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3312" rIns="0" bIns="0" rtlCol="0">
            <a:spAutoFit/>
          </a:bodyPr>
          <a:lstStyle/>
          <a:p>
            <a:pPr marL="151130">
              <a:lnSpc>
                <a:spcPct val="100000"/>
              </a:lnSpc>
              <a:spcBef>
                <a:spcPts val="95"/>
              </a:spcBef>
            </a:pPr>
            <a:r>
              <a:rPr sz="4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The</a:t>
            </a:r>
            <a:r>
              <a:rPr sz="4000" spc="-15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Cylindrical</a:t>
            </a:r>
            <a:r>
              <a:rPr sz="4000" spc="-15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Coordinate</a:t>
            </a:r>
            <a:r>
              <a:rPr sz="4000" spc="-15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000" spc="-1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System</a:t>
            </a:r>
            <a:endParaRPr sz="40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3088" y="1124711"/>
            <a:ext cx="4273296" cy="407822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31664" y="2205227"/>
            <a:ext cx="3820397" cy="3988308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31</a:t>
            </a:fld>
            <a:endParaRPr spc="-25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7475" rIns="0" bIns="0" rtlCol="0">
            <a:spAutoFit/>
          </a:bodyPr>
          <a:lstStyle/>
          <a:p>
            <a:pPr marL="53975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The</a:t>
            </a:r>
            <a:r>
              <a:rPr sz="3600" spc="-5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36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Cylindrical</a:t>
            </a:r>
            <a:r>
              <a:rPr sz="3600" spc="-9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3600" spc="-1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Coordinate</a:t>
            </a:r>
            <a:r>
              <a:rPr sz="3600" spc="-7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3600" spc="-1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System</a:t>
            </a:r>
            <a:endParaRPr sz="36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1015" y="4323443"/>
            <a:ext cx="969010" cy="10902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150" i="1" spc="10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250" spc="100" dirty="0">
                <a:latin typeface="Symbol" panose="05050102010706020507"/>
                <a:cs typeface="Symbol" panose="05050102010706020507"/>
              </a:rPr>
              <a:t></a:t>
            </a:r>
            <a:r>
              <a:rPr sz="2250" spc="-1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Symbol" panose="05050102010706020507"/>
                <a:cs typeface="Symbol" panose="05050102010706020507"/>
              </a:rPr>
              <a:t></a:t>
            </a:r>
            <a:r>
              <a:rPr sz="2150" spc="-2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dz</a:t>
            </a:r>
            <a:endParaRPr sz="2150">
              <a:latin typeface="Times New Roman" panose="02020603050405020304"/>
              <a:cs typeface="Times New Roman" panose="02020603050405020304"/>
            </a:endParaRPr>
          </a:p>
          <a:p>
            <a:pPr marL="21590">
              <a:lnSpc>
                <a:spcPct val="100000"/>
              </a:lnSpc>
              <a:spcBef>
                <a:spcPts val="120"/>
              </a:spcBef>
            </a:pPr>
            <a:r>
              <a:rPr sz="2250" dirty="0">
                <a:latin typeface="Symbol" panose="05050102010706020507"/>
                <a:cs typeface="Symbol" panose="05050102010706020507"/>
              </a:rPr>
              <a:t></a:t>
            </a:r>
            <a:r>
              <a:rPr sz="2150" i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250" dirty="0">
                <a:latin typeface="Symbol" panose="05050102010706020507"/>
                <a:cs typeface="Symbol" panose="05050102010706020507"/>
              </a:rPr>
              <a:t></a:t>
            </a:r>
            <a:r>
              <a:rPr sz="225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10" dirty="0">
                <a:latin typeface="Symbol" panose="05050102010706020507"/>
                <a:cs typeface="Symbol" panose="05050102010706020507"/>
              </a:rPr>
              <a:t></a:t>
            </a:r>
            <a:r>
              <a:rPr sz="2150" spc="-2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i="1" spc="-35" dirty="0">
                <a:latin typeface="Times New Roman" panose="02020603050405020304"/>
                <a:cs typeface="Times New Roman" panose="02020603050405020304"/>
              </a:rPr>
              <a:t>dz</a:t>
            </a:r>
            <a:endParaRPr sz="215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150" i="1" spc="105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250" spc="105" dirty="0">
                <a:latin typeface="Symbol" panose="05050102010706020507"/>
                <a:cs typeface="Symbol" panose="05050102010706020507"/>
              </a:rPr>
              <a:t></a:t>
            </a:r>
            <a:r>
              <a:rPr sz="2250" spc="-1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Symbol" panose="05050102010706020507"/>
                <a:cs typeface="Symbol" panose="05050102010706020507"/>
              </a:rPr>
              <a:t></a:t>
            </a:r>
            <a:r>
              <a:rPr sz="2150" spc="-204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50" spc="-25" dirty="0">
                <a:latin typeface="Symbol" panose="05050102010706020507"/>
                <a:cs typeface="Symbol" panose="05050102010706020507"/>
              </a:rPr>
              <a:t>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250" spc="-25" dirty="0">
                <a:latin typeface="Symbol" panose="05050102010706020507"/>
                <a:cs typeface="Symbol" panose="05050102010706020507"/>
              </a:rPr>
              <a:t></a:t>
            </a:r>
            <a:endParaRPr sz="2250">
              <a:latin typeface="Symbol" panose="05050102010706020507"/>
              <a:cs typeface="Symbol" panose="05050102010706020507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56916" y="990600"/>
            <a:ext cx="5702808" cy="3462528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649851" y="4490084"/>
            <a:ext cx="2931160" cy="617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20" indent="-185420">
              <a:lnSpc>
                <a:spcPts val="2175"/>
              </a:lnSpc>
              <a:spcBef>
                <a:spcPts val="100"/>
              </a:spcBef>
              <a:buChar char="•"/>
              <a:tabLst>
                <a:tab pos="198120" algn="l"/>
              </a:tabLst>
            </a:pPr>
            <a:r>
              <a:rPr sz="2000" spc="-25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Differential</a:t>
            </a:r>
            <a:r>
              <a:rPr sz="2000" spc="-8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volume</a:t>
            </a:r>
            <a:r>
              <a:rPr sz="2000" spc="-8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-2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unit</a:t>
            </a:r>
            <a:r>
              <a:rPr sz="2000" spc="-65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-5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:</a:t>
            </a:r>
            <a:endParaRPr sz="2000">
              <a:latin typeface="Tahoma" panose="020B0604030504040204"/>
              <a:cs typeface="Tahoma" panose="020B0604030504040204"/>
            </a:endParaRPr>
          </a:p>
          <a:p>
            <a:pPr marL="501650">
              <a:lnSpc>
                <a:spcPts val="2475"/>
              </a:lnSpc>
            </a:pPr>
            <a:r>
              <a:rPr sz="2150" i="1" spc="11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250" spc="110" dirty="0">
                <a:latin typeface="Symbol" panose="05050102010706020507"/>
                <a:cs typeface="Symbol" panose="05050102010706020507"/>
              </a:rPr>
              <a:t></a:t>
            </a:r>
            <a:r>
              <a:rPr sz="2250" spc="-1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Symbol" panose="05050102010706020507"/>
                <a:cs typeface="Symbol" panose="05050102010706020507"/>
              </a:rPr>
              <a:t></a:t>
            </a:r>
            <a:r>
              <a:rPr sz="2150" spc="-1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50" dirty="0">
                <a:latin typeface="Symbol" panose="05050102010706020507"/>
                <a:cs typeface="Symbol" panose="05050102010706020507"/>
              </a:rPr>
              <a:t></a:t>
            </a:r>
            <a:r>
              <a:rPr sz="2150" i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250" dirty="0">
                <a:latin typeface="Symbol" panose="05050102010706020507"/>
                <a:cs typeface="Symbol" panose="05050102010706020507"/>
              </a:rPr>
              <a:t></a:t>
            </a:r>
            <a:r>
              <a:rPr sz="2250" spc="-10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Symbol" panose="05050102010706020507"/>
                <a:cs typeface="Symbol" panose="05050102010706020507"/>
              </a:rPr>
              <a:t></a:t>
            </a:r>
            <a:r>
              <a:rPr sz="2150" spc="-2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dz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32</a:t>
            </a:fld>
            <a:endParaRPr spc="-25" dirty="0"/>
          </a:p>
        </p:txBody>
      </p:sp>
      <p:sp>
        <p:nvSpPr>
          <p:cNvPr id="6" name="object 6"/>
          <p:cNvSpPr txBox="1"/>
          <p:nvPr/>
        </p:nvSpPr>
        <p:spPr>
          <a:xfrm>
            <a:off x="785266" y="4008246"/>
            <a:ext cx="21507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20" indent="-185420">
              <a:lnSpc>
                <a:spcPct val="100000"/>
              </a:lnSpc>
              <a:spcBef>
                <a:spcPts val="100"/>
              </a:spcBef>
              <a:buChar char="•"/>
              <a:tabLst>
                <a:tab pos="198120" algn="l"/>
              </a:tabLst>
            </a:pPr>
            <a:r>
              <a:rPr sz="1800" spc="-2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Differential</a:t>
            </a:r>
            <a:r>
              <a:rPr sz="1800" spc="-65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Surface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4249" y="851163"/>
            <a:ext cx="2878518" cy="296863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69836" y="1066800"/>
            <a:ext cx="4391219" cy="4017238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33</a:t>
            </a:fld>
            <a:endParaRPr spc="-25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0503" y="346875"/>
            <a:ext cx="4923064" cy="91163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51638" y="1691205"/>
            <a:ext cx="4642425" cy="243091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14557" y="4591050"/>
            <a:ext cx="5582341" cy="24765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51488" y="5252544"/>
            <a:ext cx="7874825" cy="331075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34</a:t>
            </a:fld>
            <a:endParaRPr spc="-25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4630">
              <a:lnSpc>
                <a:spcPct val="100000"/>
              </a:lnSpc>
              <a:spcBef>
                <a:spcPts val="95"/>
              </a:spcBef>
            </a:pPr>
            <a:r>
              <a:rPr sz="4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The</a:t>
            </a:r>
            <a:r>
              <a:rPr sz="4000" spc="-15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Spherical</a:t>
            </a:r>
            <a:r>
              <a:rPr sz="4000" spc="-15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Coordinate</a:t>
            </a:r>
            <a:r>
              <a:rPr sz="4000" spc="-14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000" spc="-1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System</a:t>
            </a:r>
            <a:endParaRPr sz="40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3483" y="1315211"/>
            <a:ext cx="3633216" cy="372922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2440" y="1307591"/>
            <a:ext cx="4338827" cy="3877055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000" y="1066800"/>
            <a:ext cx="2895600" cy="297332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20143" y="885897"/>
            <a:ext cx="4353683" cy="4248004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36</a:t>
            </a:fld>
            <a:endParaRPr spc="-25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7916" y="522316"/>
            <a:ext cx="4833764" cy="87255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169823" y="1768484"/>
            <a:ext cx="7198995" cy="2727325"/>
            <a:chOff x="1169823" y="1768484"/>
            <a:chExt cx="7198995" cy="272732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69823" y="1768484"/>
              <a:ext cx="5038596" cy="247312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62200" y="4038600"/>
              <a:ext cx="6006084" cy="457200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69619" y="4922520"/>
            <a:ext cx="6675119" cy="754380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37</a:t>
            </a:fld>
            <a:endParaRPr spc="-25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5047" y="3116303"/>
            <a:ext cx="1110615" cy="3867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200" i="1" spc="55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2200" i="1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spc="70" dirty="0">
                <a:latin typeface="Symbol" panose="05050102010706020507"/>
                <a:cs typeface="Symbol" panose="05050102010706020507"/>
              </a:rPr>
              <a:t></a:t>
            </a:r>
            <a:r>
              <a:rPr sz="2200" spc="-1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i="1" spc="55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2200" i="1" spc="-2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spc="-20" dirty="0">
                <a:latin typeface="Times New Roman" panose="02020603050405020304"/>
                <a:cs typeface="Times New Roman" panose="02020603050405020304"/>
              </a:rPr>
              <a:t>cos</a:t>
            </a:r>
            <a:r>
              <a:rPr sz="2350" spc="-20" dirty="0">
                <a:latin typeface="Symbol" panose="05050102010706020507"/>
                <a:cs typeface="Symbol" panose="05050102010706020507"/>
              </a:rPr>
              <a:t></a:t>
            </a:r>
            <a:endParaRPr sz="2350">
              <a:latin typeface="Symbol" panose="05050102010706020507"/>
              <a:cs typeface="Symbol" panose="05050102010706020507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850588" y="1631669"/>
            <a:ext cx="1484630" cy="403225"/>
            <a:chOff x="3850588" y="1631669"/>
            <a:chExt cx="1484630" cy="403225"/>
          </a:xfrm>
        </p:grpSpPr>
        <p:sp>
          <p:nvSpPr>
            <p:cNvPr id="4" name="object 4"/>
            <p:cNvSpPr/>
            <p:nvPr/>
          </p:nvSpPr>
          <p:spPr>
            <a:xfrm>
              <a:off x="3861002" y="1646292"/>
              <a:ext cx="1473835" cy="387350"/>
            </a:xfrm>
            <a:custGeom>
              <a:avLst/>
              <a:gdLst/>
              <a:ahLst/>
              <a:cxnLst/>
              <a:rect l="l" t="t" r="r" b="b"/>
              <a:pathLst>
                <a:path w="1473835" h="387350">
                  <a:moveTo>
                    <a:pt x="0" y="261535"/>
                  </a:moveTo>
                  <a:lnTo>
                    <a:pt x="27601" y="240015"/>
                  </a:lnTo>
                </a:path>
                <a:path w="1473835" h="387350">
                  <a:moveTo>
                    <a:pt x="28173" y="240015"/>
                  </a:moveTo>
                  <a:lnTo>
                    <a:pt x="95210" y="386237"/>
                  </a:lnTo>
                </a:path>
                <a:path w="1473835" h="387350">
                  <a:moveTo>
                    <a:pt x="95210" y="386790"/>
                  </a:moveTo>
                  <a:lnTo>
                    <a:pt x="169020" y="539"/>
                  </a:lnTo>
                </a:path>
                <a:path w="1473835" h="387350">
                  <a:moveTo>
                    <a:pt x="169020" y="0"/>
                  </a:moveTo>
                  <a:lnTo>
                    <a:pt x="147378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850588" y="1631669"/>
              <a:ext cx="1477010" cy="393700"/>
            </a:xfrm>
            <a:custGeom>
              <a:avLst/>
              <a:gdLst/>
              <a:ahLst/>
              <a:cxnLst/>
              <a:rect l="l" t="t" r="r" b="b"/>
              <a:pathLst>
                <a:path w="1477010" h="393700">
                  <a:moveTo>
                    <a:pt x="1476604" y="0"/>
                  </a:moveTo>
                  <a:lnTo>
                    <a:pt x="166182" y="0"/>
                  </a:lnTo>
                  <a:lnTo>
                    <a:pt x="97453" y="359203"/>
                  </a:lnTo>
                  <a:lnTo>
                    <a:pt x="38290" y="236706"/>
                  </a:lnTo>
                  <a:lnTo>
                    <a:pt x="0" y="264295"/>
                  </a:lnTo>
                  <a:lnTo>
                    <a:pt x="5058" y="271468"/>
                  </a:lnTo>
                  <a:lnTo>
                    <a:pt x="23093" y="257121"/>
                  </a:lnTo>
                  <a:lnTo>
                    <a:pt x="91250" y="393412"/>
                  </a:lnTo>
                  <a:lnTo>
                    <a:pt x="104777" y="393412"/>
                  </a:lnTo>
                  <a:lnTo>
                    <a:pt x="176893" y="13792"/>
                  </a:lnTo>
                  <a:lnTo>
                    <a:pt x="1476604" y="13792"/>
                  </a:lnTo>
                  <a:lnTo>
                    <a:pt x="14766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4429309" y="2530695"/>
            <a:ext cx="1516380" cy="442595"/>
            <a:chOff x="4429309" y="2530695"/>
            <a:chExt cx="1516380" cy="442595"/>
          </a:xfrm>
        </p:grpSpPr>
        <p:sp>
          <p:nvSpPr>
            <p:cNvPr id="7" name="object 7"/>
            <p:cNvSpPr/>
            <p:nvPr/>
          </p:nvSpPr>
          <p:spPr>
            <a:xfrm>
              <a:off x="4461275" y="2586812"/>
              <a:ext cx="1471295" cy="384810"/>
            </a:xfrm>
            <a:custGeom>
              <a:avLst/>
              <a:gdLst/>
              <a:ahLst/>
              <a:cxnLst/>
              <a:rect l="l" t="t" r="r" b="b"/>
              <a:pathLst>
                <a:path w="1471295" h="384810">
                  <a:moveTo>
                    <a:pt x="0" y="259568"/>
                  </a:moveTo>
                  <a:lnTo>
                    <a:pt x="27714" y="239472"/>
                  </a:lnTo>
                </a:path>
                <a:path w="1471295" h="384810">
                  <a:moveTo>
                    <a:pt x="28288" y="238354"/>
                  </a:moveTo>
                  <a:lnTo>
                    <a:pt x="95046" y="384610"/>
                  </a:lnTo>
                </a:path>
                <a:path w="1471295" h="384810">
                  <a:moveTo>
                    <a:pt x="95046" y="384610"/>
                  </a:moveTo>
                  <a:lnTo>
                    <a:pt x="168583" y="545"/>
                  </a:lnTo>
                </a:path>
                <a:path w="1471295" h="384810">
                  <a:moveTo>
                    <a:pt x="168583" y="0"/>
                  </a:moveTo>
                  <a:lnTo>
                    <a:pt x="1470806" y="0"/>
                  </a:lnTo>
                </a:path>
              </a:pathLst>
            </a:custGeom>
            <a:ln w="31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451370" y="2572018"/>
              <a:ext cx="1472565" cy="391795"/>
            </a:xfrm>
            <a:custGeom>
              <a:avLst/>
              <a:gdLst/>
              <a:ahLst/>
              <a:cxnLst/>
              <a:rect l="l" t="t" r="r" b="b"/>
              <a:pathLst>
                <a:path w="1472564" h="391794">
                  <a:moveTo>
                    <a:pt x="1472437" y="0"/>
                  </a:moveTo>
                  <a:lnTo>
                    <a:pt x="165182" y="0"/>
                  </a:lnTo>
                  <a:lnTo>
                    <a:pt x="96746" y="357257"/>
                  </a:lnTo>
                  <a:lnTo>
                    <a:pt x="37917" y="235007"/>
                  </a:lnTo>
                  <a:lnTo>
                    <a:pt x="0" y="262918"/>
                  </a:lnTo>
                  <a:lnTo>
                    <a:pt x="4527" y="270174"/>
                  </a:lnTo>
                  <a:lnTo>
                    <a:pt x="22635" y="255662"/>
                  </a:lnTo>
                  <a:lnTo>
                    <a:pt x="90519" y="391309"/>
                  </a:lnTo>
                  <a:lnTo>
                    <a:pt x="104100" y="391309"/>
                  </a:lnTo>
                  <a:lnTo>
                    <a:pt x="175936" y="13953"/>
                  </a:lnTo>
                  <a:lnTo>
                    <a:pt x="1472437" y="13953"/>
                  </a:lnTo>
                  <a:lnTo>
                    <a:pt x="14724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429309" y="2537407"/>
              <a:ext cx="1516380" cy="0"/>
            </a:xfrm>
            <a:custGeom>
              <a:avLst/>
              <a:gdLst/>
              <a:ahLst/>
              <a:cxnLst/>
              <a:rect l="l" t="t" r="r" b="b"/>
              <a:pathLst>
                <a:path w="1516379">
                  <a:moveTo>
                    <a:pt x="0" y="0"/>
                  </a:moveTo>
                  <a:lnTo>
                    <a:pt x="1516100" y="0"/>
                  </a:lnTo>
                </a:path>
              </a:pathLst>
            </a:custGeom>
            <a:ln w="134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970701" y="2299366"/>
            <a:ext cx="1727835" cy="3790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271145" algn="l"/>
              </a:tabLst>
            </a:pPr>
            <a:r>
              <a:rPr sz="2200" spc="-50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	0</a:t>
            </a:r>
            <a:r>
              <a:rPr sz="2200" dirty="0">
                <a:latin typeface="Symbol" panose="05050102010706020507"/>
                <a:cs typeface="Symbol" panose="05050102010706020507"/>
              </a:rPr>
              <a:t></a:t>
            </a:r>
            <a:r>
              <a:rPr sz="2200" spc="-1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Symbol" panose="05050102010706020507"/>
                <a:cs typeface="Symbol" panose="05050102010706020507"/>
              </a:rPr>
              <a:t></a:t>
            </a:r>
            <a:r>
              <a:rPr sz="2200" spc="-2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300" dirty="0">
                <a:latin typeface="Symbol" panose="05050102010706020507"/>
                <a:cs typeface="Symbol" panose="05050102010706020507"/>
              </a:rPr>
              <a:t></a:t>
            </a:r>
            <a:r>
              <a:rPr sz="2300" spc="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Symbol" panose="05050102010706020507"/>
                <a:cs typeface="Symbol" panose="05050102010706020507"/>
              </a:rPr>
              <a:t></a:t>
            </a:r>
            <a:r>
              <a:rPr sz="2200" spc="-3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spc="-20" dirty="0">
                <a:latin typeface="Times New Roman" panose="02020603050405020304"/>
                <a:cs typeface="Times New Roman" panose="02020603050405020304"/>
              </a:rPr>
              <a:t>180</a:t>
            </a:r>
            <a:r>
              <a:rPr sz="2200" spc="-20" dirty="0">
                <a:latin typeface="Symbol" panose="05050102010706020507"/>
                <a:cs typeface="Symbol" panose="05050102010706020507"/>
              </a:rPr>
              <a:t></a:t>
            </a:r>
            <a:endParaRPr sz="220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124838" y="2139513"/>
            <a:ext cx="13525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i="1" spc="-50" dirty="0">
                <a:latin typeface="Times New Roman" panose="02020603050405020304"/>
                <a:cs typeface="Times New Roman" panose="02020603050405020304"/>
              </a:rPr>
              <a:t>z</a:t>
            </a:r>
            <a:endParaRPr sz="2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08993" y="2463826"/>
            <a:ext cx="29400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3300" i="1" spc="37" baseline="-2500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250" spc="25" dirty="0">
                <a:latin typeface="Times New Roman" panose="02020603050405020304"/>
                <a:cs typeface="Times New Roman" panose="02020603050405020304"/>
              </a:rPr>
              <a:t>2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91220" y="2299366"/>
            <a:ext cx="3333750" cy="3790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  <a:tabLst>
                <a:tab pos="2281555" algn="l"/>
              </a:tabLst>
            </a:pPr>
            <a:r>
              <a:rPr sz="3225" i="1" baseline="1000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3225" i="1" spc="104" baseline="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baseline="1000" dirty="0">
                <a:latin typeface="Symbol" panose="05050102010706020507"/>
                <a:cs typeface="Symbol" panose="05050102010706020507"/>
              </a:rPr>
              <a:t></a:t>
            </a:r>
            <a:r>
              <a:rPr sz="3225" spc="7" baseline="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i="1" baseline="1000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3225" i="1" spc="-254" baseline="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baseline="1000" dirty="0">
                <a:latin typeface="Times New Roman" panose="02020603050405020304"/>
                <a:cs typeface="Times New Roman" panose="02020603050405020304"/>
              </a:rPr>
              <a:t>sin</a:t>
            </a:r>
            <a:r>
              <a:rPr sz="3375" baseline="1000" dirty="0">
                <a:latin typeface="Symbol" panose="05050102010706020507"/>
                <a:cs typeface="Symbol" panose="05050102010706020507"/>
              </a:rPr>
              <a:t></a:t>
            </a:r>
            <a:r>
              <a:rPr sz="3375" spc="-44" baseline="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baseline="1000" dirty="0">
                <a:latin typeface="Times New Roman" panose="02020603050405020304"/>
                <a:cs typeface="Times New Roman" panose="02020603050405020304"/>
              </a:rPr>
              <a:t>sin</a:t>
            </a:r>
            <a:r>
              <a:rPr sz="3225" spc="-480" baseline="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375" spc="-75" baseline="1000" dirty="0">
                <a:latin typeface="Symbol" panose="05050102010706020507"/>
                <a:cs typeface="Symbol" panose="05050102010706020507"/>
              </a:rPr>
              <a:t></a:t>
            </a:r>
            <a:r>
              <a:rPr sz="3375" baseline="10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300" dirty="0">
                <a:latin typeface="Symbol" panose="05050102010706020507"/>
                <a:cs typeface="Symbol" panose="05050102010706020507"/>
              </a:rPr>
              <a:t></a:t>
            </a:r>
            <a:r>
              <a:rPr sz="2300" spc="1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Symbol" panose="05050102010706020507"/>
                <a:cs typeface="Symbol" panose="05050102010706020507"/>
              </a:rPr>
              <a:t></a:t>
            </a:r>
            <a:r>
              <a:rPr sz="2200" spc="-1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spc="-20" dirty="0">
                <a:latin typeface="Times New Roman" panose="02020603050405020304"/>
                <a:cs typeface="Times New Roman" panose="02020603050405020304"/>
              </a:rPr>
              <a:t>cos</a:t>
            </a:r>
            <a:r>
              <a:rPr sz="1875" spc="-30" baseline="44000" dirty="0">
                <a:latin typeface="Symbol" panose="05050102010706020507"/>
                <a:cs typeface="Symbol" panose="05050102010706020507"/>
              </a:rPr>
              <a:t></a:t>
            </a:r>
            <a:r>
              <a:rPr sz="1875" spc="-30" baseline="44000" dirty="0">
                <a:latin typeface="Times New Roman" panose="02020603050405020304"/>
                <a:cs typeface="Times New Roman" panose="02020603050405020304"/>
              </a:rPr>
              <a:t>1</a:t>
            </a:r>
            <a:endParaRPr sz="1875" baseline="44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886488" y="2588318"/>
            <a:ext cx="105029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95"/>
              </a:spcBef>
            </a:pPr>
            <a:r>
              <a:rPr sz="2200" dirty="0">
                <a:latin typeface="Symbol" panose="05050102010706020507"/>
                <a:cs typeface="Symbol" panose="05050102010706020507"/>
              </a:rPr>
              <a:t></a:t>
            </a:r>
            <a:r>
              <a:rPr sz="2200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i="1" spc="65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1875" spc="97" baseline="440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875" spc="382" baseline="4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Symbol" panose="05050102010706020507"/>
                <a:cs typeface="Symbol" panose="05050102010706020507"/>
              </a:rPr>
              <a:t></a:t>
            </a:r>
            <a:r>
              <a:rPr sz="220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i="1" spc="50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875" spc="75" baseline="44000" dirty="0">
                <a:latin typeface="Times New Roman" panose="02020603050405020304"/>
                <a:cs typeface="Times New Roman" panose="02020603050405020304"/>
              </a:rPr>
              <a:t>2</a:t>
            </a:r>
            <a:endParaRPr sz="1875" baseline="44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429535" y="3346425"/>
            <a:ext cx="184785" cy="0"/>
          </a:xfrm>
          <a:custGeom>
            <a:avLst/>
            <a:gdLst/>
            <a:ahLst/>
            <a:cxnLst/>
            <a:rect l="l" t="t" r="r" b="b"/>
            <a:pathLst>
              <a:path w="184785">
                <a:moveTo>
                  <a:pt x="0" y="0"/>
                </a:moveTo>
                <a:lnTo>
                  <a:pt x="184364" y="0"/>
                </a:lnTo>
              </a:path>
            </a:pathLst>
          </a:custGeom>
          <a:ln w="135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455631" y="2895032"/>
            <a:ext cx="151130" cy="8039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810">
              <a:lnSpc>
                <a:spcPct val="119000"/>
              </a:lnSpc>
              <a:spcBef>
                <a:spcPts val="95"/>
              </a:spcBef>
            </a:pPr>
            <a:r>
              <a:rPr sz="2150" i="1" spc="-50" dirty="0">
                <a:latin typeface="Times New Roman" panose="02020603050405020304"/>
                <a:cs typeface="Times New Roman" panose="02020603050405020304"/>
              </a:rPr>
              <a:t>y x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368462" y="3112047"/>
            <a:ext cx="1042035" cy="3740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sz="2250" dirty="0">
                <a:latin typeface="Symbol" panose="05050102010706020507"/>
                <a:cs typeface="Symbol" panose="05050102010706020507"/>
              </a:rPr>
              <a:t></a:t>
            </a:r>
            <a:r>
              <a:rPr sz="2250" spc="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Symbol" panose="05050102010706020507"/>
                <a:cs typeface="Symbol" panose="05050102010706020507"/>
              </a:rPr>
              <a:t></a:t>
            </a:r>
            <a:r>
              <a:rPr sz="215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10" dirty="0">
                <a:latin typeface="Times New Roman" panose="02020603050405020304"/>
                <a:cs typeface="Times New Roman" panose="02020603050405020304"/>
              </a:rPr>
              <a:t>tan</a:t>
            </a:r>
            <a:r>
              <a:rPr sz="1875" spc="-15" baseline="42000" dirty="0">
                <a:latin typeface="Symbol" panose="05050102010706020507"/>
                <a:cs typeface="Symbol" panose="05050102010706020507"/>
              </a:rPr>
              <a:t></a:t>
            </a:r>
            <a:r>
              <a:rPr sz="1875" spc="-15" baseline="42000" dirty="0">
                <a:latin typeface="Times New Roman" panose="02020603050405020304"/>
                <a:cs typeface="Times New Roman" panose="02020603050405020304"/>
              </a:rPr>
              <a:t>1</a:t>
            </a:r>
            <a:endParaRPr sz="1875" baseline="42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37363" y="795020"/>
            <a:ext cx="6008370" cy="121793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210185" marR="1146175" indent="-185420">
              <a:lnSpc>
                <a:spcPct val="80000"/>
              </a:lnSpc>
              <a:spcBef>
                <a:spcPts val="585"/>
              </a:spcBef>
              <a:buChar char="•"/>
              <a:tabLst>
                <a:tab pos="210820" algn="l"/>
              </a:tabLst>
            </a:pPr>
            <a:r>
              <a:rPr sz="200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Relation</a:t>
            </a:r>
            <a:r>
              <a:rPr sz="2000" spc="-55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between</a:t>
            </a:r>
            <a:r>
              <a:rPr sz="2000" spc="-7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-1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2000" spc="-55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-1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rectangular</a:t>
            </a:r>
            <a:r>
              <a:rPr sz="2000" spc="-7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and</a:t>
            </a:r>
            <a:r>
              <a:rPr sz="2000" spc="-5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-25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the 	</a:t>
            </a:r>
            <a:r>
              <a:rPr sz="200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spherical</a:t>
            </a:r>
            <a:r>
              <a:rPr sz="2000" spc="25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coordinate</a:t>
            </a:r>
            <a:r>
              <a:rPr sz="2000" spc="2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-1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systems</a:t>
            </a:r>
            <a:endParaRPr sz="2000">
              <a:latin typeface="Tahoma" panose="020B0604030504040204"/>
              <a:cs typeface="Tahoma" panose="020B0604030504040204"/>
            </a:endParaRPr>
          </a:p>
          <a:p>
            <a:pPr marL="1012825">
              <a:lnSpc>
                <a:spcPct val="100000"/>
              </a:lnSpc>
              <a:spcBef>
                <a:spcPts val="2355"/>
              </a:spcBef>
              <a:tabLst>
                <a:tab pos="3305810" algn="l"/>
                <a:tab pos="3909060" algn="l"/>
                <a:tab pos="5443855" algn="l"/>
              </a:tabLst>
            </a:pPr>
            <a:r>
              <a:rPr sz="3225" i="1" baseline="100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3225" i="1" spc="44" baseline="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baseline="1000" dirty="0">
                <a:latin typeface="Symbol" panose="05050102010706020507"/>
                <a:cs typeface="Symbol" panose="05050102010706020507"/>
              </a:rPr>
              <a:t></a:t>
            </a:r>
            <a:r>
              <a:rPr sz="3225" spc="15" baseline="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i="1" baseline="1000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3225" i="1" spc="-262" baseline="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baseline="1000" dirty="0">
                <a:latin typeface="Times New Roman" panose="02020603050405020304"/>
                <a:cs typeface="Times New Roman" panose="02020603050405020304"/>
              </a:rPr>
              <a:t>sin</a:t>
            </a:r>
            <a:r>
              <a:rPr sz="3375" baseline="1000" dirty="0">
                <a:latin typeface="Symbol" panose="05050102010706020507"/>
                <a:cs typeface="Symbol" panose="05050102010706020507"/>
              </a:rPr>
              <a:t></a:t>
            </a:r>
            <a:r>
              <a:rPr sz="3375" spc="15" baseline="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spc="-30" baseline="1000" dirty="0">
                <a:latin typeface="Times New Roman" panose="02020603050405020304"/>
                <a:cs typeface="Times New Roman" panose="02020603050405020304"/>
              </a:rPr>
              <a:t>cos</a:t>
            </a:r>
            <a:r>
              <a:rPr sz="3375" spc="-30" baseline="1000" dirty="0">
                <a:latin typeface="Symbol" panose="05050102010706020507"/>
                <a:cs typeface="Symbol" panose="05050102010706020507"/>
              </a:rPr>
              <a:t></a:t>
            </a:r>
            <a:r>
              <a:rPr sz="3375" baseline="10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200" i="1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2200" i="1" spc="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spc="-50" dirty="0">
                <a:latin typeface="Symbol" panose="05050102010706020507"/>
                <a:cs typeface="Symbol" panose="05050102010706020507"/>
              </a:rPr>
              <a:t>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200" i="1" spc="55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875" spc="82" baseline="440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875" spc="390" baseline="4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Symbol" panose="05050102010706020507"/>
                <a:cs typeface="Symbol" panose="05050102010706020507"/>
              </a:rPr>
              <a:t></a:t>
            </a:r>
            <a:r>
              <a:rPr sz="2200" spc="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i="1" spc="75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1875" spc="112" baseline="440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875" spc="390" baseline="4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Symbol" panose="05050102010706020507"/>
                <a:cs typeface="Symbol" panose="05050102010706020507"/>
              </a:rPr>
              <a:t></a:t>
            </a:r>
            <a:r>
              <a:rPr sz="2200" spc="-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i="1" spc="90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875" spc="135" baseline="440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875" spc="82" baseline="4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spc="-50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200" i="1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2200" i="1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Symbol" panose="05050102010706020507"/>
                <a:cs typeface="Symbol" panose="05050102010706020507"/>
              </a:rPr>
              <a:t></a:t>
            </a:r>
            <a:r>
              <a:rPr sz="2200" spc="-9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spc="-50" dirty="0">
                <a:latin typeface="Times New Roman" panose="02020603050405020304"/>
                <a:cs typeface="Times New Roman" panose="02020603050405020304"/>
              </a:rPr>
              <a:t>0</a:t>
            </a:r>
            <a:endParaRPr sz="2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22731" y="1435608"/>
            <a:ext cx="5393690" cy="2362200"/>
          </a:xfrm>
          <a:custGeom>
            <a:avLst/>
            <a:gdLst/>
            <a:ahLst/>
            <a:cxnLst/>
            <a:rect l="l" t="t" r="r" b="b"/>
            <a:pathLst>
              <a:path w="5393690" h="2362200">
                <a:moveTo>
                  <a:pt x="0" y="4571"/>
                </a:moveTo>
                <a:lnTo>
                  <a:pt x="5393435" y="4571"/>
                </a:lnTo>
              </a:path>
              <a:path w="5393690" h="2362200">
                <a:moveTo>
                  <a:pt x="2660904" y="0"/>
                </a:moveTo>
                <a:lnTo>
                  <a:pt x="2660904" y="2339340"/>
                </a:lnTo>
              </a:path>
              <a:path w="5393690" h="2362200">
                <a:moveTo>
                  <a:pt x="0" y="2362199"/>
                </a:moveTo>
                <a:lnTo>
                  <a:pt x="5393435" y="2362199"/>
                </a:lnTo>
              </a:path>
            </a:pathLst>
          </a:custGeom>
          <a:ln w="57912">
            <a:solidFill>
              <a:srgbClr val="385F0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997102" y="168910"/>
            <a:ext cx="676783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The</a:t>
            </a:r>
            <a:r>
              <a:rPr sz="4000" spc="-15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Spherical</a:t>
            </a:r>
            <a:r>
              <a:rPr sz="4000" spc="-15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Coordinate</a:t>
            </a:r>
            <a:r>
              <a:rPr sz="4000" spc="-14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000" spc="-1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System</a:t>
            </a:r>
            <a:endParaRPr sz="4000">
              <a:latin typeface="Calibri" panose="020F0502020204030204"/>
              <a:cs typeface="Calibri" panose="020F0502020204030204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6239255" y="3204972"/>
            <a:ext cx="2819400" cy="2970530"/>
            <a:chOff x="6239255" y="3204972"/>
            <a:chExt cx="2819400" cy="2970530"/>
          </a:xfrm>
        </p:grpSpPr>
        <p:pic>
          <p:nvPicPr>
            <p:cNvPr id="22" name="object 2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39255" y="3204972"/>
              <a:ext cx="2819400" cy="2880360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7394447" y="5966460"/>
              <a:ext cx="315595" cy="208915"/>
            </a:xfrm>
            <a:custGeom>
              <a:avLst/>
              <a:gdLst/>
              <a:ahLst/>
              <a:cxnLst/>
              <a:rect l="l" t="t" r="r" b="b"/>
              <a:pathLst>
                <a:path w="315595" h="208914">
                  <a:moveTo>
                    <a:pt x="315468" y="0"/>
                  </a:moveTo>
                  <a:lnTo>
                    <a:pt x="0" y="0"/>
                  </a:lnTo>
                  <a:lnTo>
                    <a:pt x="0" y="208787"/>
                  </a:lnTo>
                  <a:lnTo>
                    <a:pt x="315468" y="208787"/>
                  </a:lnTo>
                  <a:lnTo>
                    <a:pt x="3154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38</a:t>
            </a:fld>
            <a:endParaRPr spc="-25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9502" y="245110"/>
            <a:ext cx="676783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The</a:t>
            </a:r>
            <a:r>
              <a:rPr sz="4000" spc="-15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Spherical</a:t>
            </a:r>
            <a:r>
              <a:rPr sz="4000" spc="-15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Coordinate</a:t>
            </a:r>
            <a:r>
              <a:rPr sz="4000" spc="-14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000" spc="-1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System</a:t>
            </a:r>
            <a:endParaRPr sz="4000">
              <a:latin typeface="Calibri" panose="020F0502020204030204"/>
              <a:cs typeface="Calibri" panose="020F0502020204030204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890972" y="2195939"/>
            <a:ext cx="1463675" cy="397510"/>
            <a:chOff x="1890972" y="2195939"/>
            <a:chExt cx="1463675" cy="397510"/>
          </a:xfrm>
        </p:grpSpPr>
        <p:sp>
          <p:nvSpPr>
            <p:cNvPr id="4" name="object 4"/>
            <p:cNvSpPr/>
            <p:nvPr/>
          </p:nvSpPr>
          <p:spPr>
            <a:xfrm>
              <a:off x="1900782" y="2210302"/>
              <a:ext cx="1453515" cy="381000"/>
            </a:xfrm>
            <a:custGeom>
              <a:avLst/>
              <a:gdLst/>
              <a:ahLst/>
              <a:cxnLst/>
              <a:rect l="l" t="t" r="r" b="b"/>
              <a:pathLst>
                <a:path w="1453514" h="381000">
                  <a:moveTo>
                    <a:pt x="0" y="257407"/>
                  </a:moveTo>
                  <a:lnTo>
                    <a:pt x="27449" y="237355"/>
                  </a:lnTo>
                </a:path>
                <a:path w="1453514" h="381000">
                  <a:moveTo>
                    <a:pt x="27995" y="236272"/>
                  </a:moveTo>
                  <a:lnTo>
                    <a:pt x="94115" y="380966"/>
                  </a:lnTo>
                </a:path>
                <a:path w="1453514" h="381000">
                  <a:moveTo>
                    <a:pt x="94115" y="380966"/>
                  </a:moveTo>
                  <a:lnTo>
                    <a:pt x="166949" y="1081"/>
                  </a:lnTo>
                </a:path>
                <a:path w="1453514" h="381000">
                  <a:moveTo>
                    <a:pt x="166949" y="0"/>
                  </a:moveTo>
                  <a:lnTo>
                    <a:pt x="14533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890972" y="2195939"/>
              <a:ext cx="1456055" cy="387985"/>
            </a:xfrm>
            <a:custGeom>
              <a:avLst/>
              <a:gdLst/>
              <a:ahLst/>
              <a:cxnLst/>
              <a:rect l="l" t="t" r="r" b="b"/>
              <a:pathLst>
                <a:path w="1456054" h="387985">
                  <a:moveTo>
                    <a:pt x="1455564" y="0"/>
                  </a:moveTo>
                  <a:lnTo>
                    <a:pt x="163603" y="0"/>
                  </a:lnTo>
                  <a:lnTo>
                    <a:pt x="95799" y="353329"/>
                  </a:lnTo>
                  <a:lnTo>
                    <a:pt x="37532" y="233020"/>
                  </a:lnTo>
                  <a:lnTo>
                    <a:pt x="0" y="260116"/>
                  </a:lnTo>
                  <a:lnTo>
                    <a:pt x="4483" y="267163"/>
                  </a:lnTo>
                  <a:lnTo>
                    <a:pt x="22396" y="253072"/>
                  </a:lnTo>
                  <a:lnTo>
                    <a:pt x="89631" y="387470"/>
                  </a:lnTo>
                  <a:lnTo>
                    <a:pt x="103082" y="387470"/>
                  </a:lnTo>
                  <a:lnTo>
                    <a:pt x="174232" y="13546"/>
                  </a:lnTo>
                  <a:lnTo>
                    <a:pt x="1455564" y="13546"/>
                  </a:lnTo>
                  <a:lnTo>
                    <a:pt x="145556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2510924" y="3124437"/>
            <a:ext cx="1503045" cy="436880"/>
            <a:chOff x="2510924" y="3124437"/>
            <a:chExt cx="1503045" cy="436880"/>
          </a:xfrm>
        </p:grpSpPr>
        <p:sp>
          <p:nvSpPr>
            <p:cNvPr id="7" name="object 7"/>
            <p:cNvSpPr/>
            <p:nvPr/>
          </p:nvSpPr>
          <p:spPr>
            <a:xfrm>
              <a:off x="2542526" y="3179758"/>
              <a:ext cx="1457325" cy="379730"/>
            </a:xfrm>
            <a:custGeom>
              <a:avLst/>
              <a:gdLst/>
              <a:ahLst/>
              <a:cxnLst/>
              <a:rect l="l" t="t" r="r" b="b"/>
              <a:pathLst>
                <a:path w="1457325" h="379729">
                  <a:moveTo>
                    <a:pt x="0" y="256429"/>
                  </a:moveTo>
                  <a:lnTo>
                    <a:pt x="27967" y="236619"/>
                  </a:lnTo>
                </a:path>
                <a:path w="1457325" h="379729">
                  <a:moveTo>
                    <a:pt x="27967" y="235519"/>
                  </a:moveTo>
                  <a:lnTo>
                    <a:pt x="93944" y="378595"/>
                  </a:lnTo>
                </a:path>
                <a:path w="1457325" h="379729">
                  <a:moveTo>
                    <a:pt x="93944" y="379695"/>
                  </a:moveTo>
                  <a:lnTo>
                    <a:pt x="166645" y="1097"/>
                  </a:lnTo>
                </a:path>
                <a:path w="1457325" h="379729">
                  <a:moveTo>
                    <a:pt x="166645" y="0"/>
                  </a:moveTo>
                  <a:lnTo>
                    <a:pt x="145687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532166" y="3165711"/>
              <a:ext cx="1459865" cy="386080"/>
            </a:xfrm>
            <a:custGeom>
              <a:avLst/>
              <a:gdLst/>
              <a:ahLst/>
              <a:cxnLst/>
              <a:rect l="l" t="t" r="r" b="b"/>
              <a:pathLst>
                <a:path w="1459864" h="386079">
                  <a:moveTo>
                    <a:pt x="1459733" y="0"/>
                  </a:moveTo>
                  <a:lnTo>
                    <a:pt x="164419" y="0"/>
                  </a:lnTo>
                  <a:lnTo>
                    <a:pt x="96193" y="352196"/>
                  </a:lnTo>
                  <a:lnTo>
                    <a:pt x="38032" y="231681"/>
                  </a:lnTo>
                  <a:lnTo>
                    <a:pt x="0" y="258645"/>
                  </a:lnTo>
                  <a:lnTo>
                    <a:pt x="5043" y="265798"/>
                  </a:lnTo>
                  <a:lnTo>
                    <a:pt x="22946" y="251492"/>
                  </a:lnTo>
                  <a:lnTo>
                    <a:pt x="90059" y="385763"/>
                  </a:lnTo>
                  <a:lnTo>
                    <a:pt x="103463" y="385763"/>
                  </a:lnTo>
                  <a:lnTo>
                    <a:pt x="175051" y="13217"/>
                  </a:lnTo>
                  <a:lnTo>
                    <a:pt x="1459733" y="13217"/>
                  </a:lnTo>
                  <a:lnTo>
                    <a:pt x="145973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510924" y="3131055"/>
              <a:ext cx="1503045" cy="0"/>
            </a:xfrm>
            <a:custGeom>
              <a:avLst/>
              <a:gdLst/>
              <a:ahLst/>
              <a:cxnLst/>
              <a:rect l="l" t="t" r="r" b="b"/>
              <a:pathLst>
                <a:path w="1503045">
                  <a:moveTo>
                    <a:pt x="0" y="0"/>
                  </a:moveTo>
                  <a:lnTo>
                    <a:pt x="1502786" y="0"/>
                  </a:lnTo>
                </a:path>
              </a:pathLst>
            </a:custGeom>
            <a:ln w="132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425358" y="2896075"/>
            <a:ext cx="1068070" cy="3752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2300" dirty="0">
                <a:latin typeface="Symbol" panose="05050102010706020507"/>
                <a:cs typeface="Symbol" panose="05050102010706020507"/>
              </a:rPr>
              <a:t></a:t>
            </a:r>
            <a:r>
              <a:rPr sz="2300" spc="1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Symbol" panose="05050102010706020507"/>
                <a:cs typeface="Symbol" panose="05050102010706020507"/>
              </a:rPr>
              <a:t></a:t>
            </a:r>
            <a:r>
              <a:rPr sz="2150" spc="-1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10" dirty="0">
                <a:latin typeface="Times New Roman" panose="02020603050405020304"/>
                <a:cs typeface="Times New Roman" panose="02020603050405020304"/>
              </a:rPr>
              <a:t>cos</a:t>
            </a:r>
            <a:r>
              <a:rPr sz="1875" spc="-15" baseline="42000" dirty="0">
                <a:latin typeface="Symbol" panose="05050102010706020507"/>
                <a:cs typeface="Symbol" panose="05050102010706020507"/>
              </a:rPr>
              <a:t></a:t>
            </a:r>
            <a:r>
              <a:rPr sz="1875" spc="-15" baseline="42000" dirty="0">
                <a:latin typeface="Times New Roman" panose="02020603050405020304"/>
                <a:cs typeface="Times New Roman" panose="02020603050405020304"/>
              </a:rPr>
              <a:t>1</a:t>
            </a:r>
            <a:endParaRPr sz="1875" baseline="42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688134" y="3058338"/>
            <a:ext cx="292100" cy="3568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3225" i="1" spc="37" baseline="-2500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250" spc="25" dirty="0">
                <a:latin typeface="Times New Roman" panose="02020603050405020304"/>
                <a:cs typeface="Times New Roman" panose="02020603050405020304"/>
              </a:rPr>
              <a:t>2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63446" y="3181050"/>
            <a:ext cx="1041400" cy="3568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20"/>
              </a:spcBef>
            </a:pPr>
            <a:r>
              <a:rPr sz="2150" dirty="0">
                <a:latin typeface="Symbol" panose="05050102010706020507"/>
                <a:cs typeface="Symbol" panose="05050102010706020507"/>
              </a:rPr>
              <a:t></a:t>
            </a:r>
            <a:r>
              <a:rPr sz="2150" spc="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i="1" spc="70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1875" spc="104" baseline="420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875" spc="412" baseline="4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Symbol" panose="05050102010706020507"/>
                <a:cs typeface="Symbol" panose="05050102010706020507"/>
              </a:rPr>
              <a:t></a:t>
            </a:r>
            <a:r>
              <a:rPr sz="215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i="1" spc="55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875" spc="82" baseline="42000" dirty="0">
                <a:latin typeface="Times New Roman" panose="02020603050405020304"/>
                <a:cs typeface="Times New Roman" panose="02020603050405020304"/>
              </a:rPr>
              <a:t>2</a:t>
            </a:r>
            <a:endParaRPr sz="1875" baseline="42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199521" y="2738073"/>
            <a:ext cx="2078989" cy="3568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1930400" algn="l"/>
              </a:tabLst>
            </a:pPr>
            <a:r>
              <a:rPr sz="2150" i="1" spc="-50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2150" i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3150" spc="-75" baseline="1000" dirty="0">
                <a:latin typeface="Times New Roman" panose="02020603050405020304"/>
                <a:cs typeface="Times New Roman" panose="02020603050405020304"/>
              </a:rPr>
              <a:t>1</a:t>
            </a:r>
            <a:endParaRPr sz="3150" baseline="1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484859" y="4115923"/>
            <a:ext cx="183515" cy="0"/>
          </a:xfrm>
          <a:custGeom>
            <a:avLst/>
            <a:gdLst/>
            <a:ahLst/>
            <a:cxnLst/>
            <a:rect l="l" t="t" r="r" b="b"/>
            <a:pathLst>
              <a:path w="183514">
                <a:moveTo>
                  <a:pt x="0" y="0"/>
                </a:moveTo>
                <a:lnTo>
                  <a:pt x="183277" y="0"/>
                </a:lnTo>
              </a:path>
            </a:pathLst>
          </a:custGeom>
          <a:ln w="133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3614921" y="2195939"/>
            <a:ext cx="2097405" cy="396240"/>
            <a:chOff x="3614921" y="2195939"/>
            <a:chExt cx="2097405" cy="396240"/>
          </a:xfrm>
        </p:grpSpPr>
        <p:sp>
          <p:nvSpPr>
            <p:cNvPr id="16" name="object 16"/>
            <p:cNvSpPr/>
            <p:nvPr/>
          </p:nvSpPr>
          <p:spPr>
            <a:xfrm>
              <a:off x="3625310" y="2210301"/>
              <a:ext cx="2087245" cy="380365"/>
            </a:xfrm>
            <a:custGeom>
              <a:avLst/>
              <a:gdLst/>
              <a:ahLst/>
              <a:cxnLst/>
              <a:rect l="l" t="t" r="r" b="b"/>
              <a:pathLst>
                <a:path w="2087245" h="380364">
                  <a:moveTo>
                    <a:pt x="0" y="256864"/>
                  </a:moveTo>
                  <a:lnTo>
                    <a:pt x="28044" y="235729"/>
                  </a:lnTo>
                </a:path>
                <a:path w="2087245" h="380364">
                  <a:moveTo>
                    <a:pt x="28044" y="235729"/>
                  </a:moveTo>
                  <a:lnTo>
                    <a:pt x="94202" y="379340"/>
                  </a:lnTo>
                </a:path>
                <a:path w="2087245" h="380364">
                  <a:moveTo>
                    <a:pt x="94202" y="379883"/>
                  </a:moveTo>
                  <a:lnTo>
                    <a:pt x="166557" y="529"/>
                  </a:lnTo>
                </a:path>
                <a:path w="2087245" h="380364">
                  <a:moveTo>
                    <a:pt x="166557" y="0"/>
                  </a:moveTo>
                  <a:lnTo>
                    <a:pt x="208662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614921" y="2195939"/>
              <a:ext cx="2089150" cy="386715"/>
            </a:xfrm>
            <a:custGeom>
              <a:avLst/>
              <a:gdLst/>
              <a:ahLst/>
              <a:cxnLst/>
              <a:rect l="l" t="t" r="r" b="b"/>
              <a:pathLst>
                <a:path w="2089150" h="386714">
                  <a:moveTo>
                    <a:pt x="2089040" y="0"/>
                  </a:moveTo>
                  <a:lnTo>
                    <a:pt x="163755" y="0"/>
                  </a:lnTo>
                  <a:lnTo>
                    <a:pt x="96457" y="352788"/>
                  </a:lnTo>
                  <a:lnTo>
                    <a:pt x="38136" y="232479"/>
                  </a:lnTo>
                  <a:lnTo>
                    <a:pt x="0" y="259576"/>
                  </a:lnTo>
                  <a:lnTo>
                    <a:pt x="5057" y="266620"/>
                  </a:lnTo>
                  <a:lnTo>
                    <a:pt x="23009" y="252529"/>
                  </a:lnTo>
                  <a:lnTo>
                    <a:pt x="89737" y="386387"/>
                  </a:lnTo>
                  <a:lnTo>
                    <a:pt x="103201" y="386387"/>
                  </a:lnTo>
                  <a:lnTo>
                    <a:pt x="174417" y="13546"/>
                  </a:lnTo>
                  <a:lnTo>
                    <a:pt x="2089040" y="13546"/>
                  </a:lnTo>
                  <a:lnTo>
                    <a:pt x="20890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37363" y="661797"/>
            <a:ext cx="8247380" cy="1910080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marL="290195" indent="-264795">
              <a:lnSpc>
                <a:spcPct val="100000"/>
              </a:lnSpc>
              <a:spcBef>
                <a:spcPts val="1180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290195" algn="l"/>
              </a:tabLst>
            </a:pPr>
            <a:r>
              <a:rPr sz="1800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 panose="020B0604030504040204"/>
                <a:cs typeface="Tahoma" panose="020B0604030504040204"/>
              </a:rPr>
              <a:t>Example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290830" marR="17780">
              <a:lnSpc>
                <a:spcPts val="3240"/>
              </a:lnSpc>
              <a:spcBef>
                <a:spcPts val="285"/>
              </a:spcBef>
            </a:pPr>
            <a:r>
              <a:rPr sz="1800" b="1" dirty="0">
                <a:latin typeface="Arial" panose="020B0604020202020204"/>
                <a:cs typeface="Arial" panose="020B0604020202020204"/>
              </a:rPr>
              <a:t>Given</a:t>
            </a:r>
            <a:r>
              <a:rPr sz="1800" b="1" spc="10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dirty="0">
                <a:latin typeface="Arial" panose="020B0604020202020204"/>
                <a:cs typeface="Arial" panose="020B0604020202020204"/>
              </a:rPr>
              <a:t>the</a:t>
            </a:r>
            <a:r>
              <a:rPr sz="1800" b="1" spc="-15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dirty="0">
                <a:latin typeface="Arial" panose="020B0604020202020204"/>
                <a:cs typeface="Arial" panose="020B0604020202020204"/>
              </a:rPr>
              <a:t>two</a:t>
            </a:r>
            <a:r>
              <a:rPr sz="1800" b="1" spc="-55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dirty="0">
                <a:latin typeface="Arial" panose="020B0604020202020204"/>
                <a:cs typeface="Arial" panose="020B0604020202020204"/>
              </a:rPr>
              <a:t>points,</a:t>
            </a:r>
            <a:r>
              <a:rPr sz="1800" b="1" spc="-20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i="1" dirty="0">
                <a:latin typeface="Arial" panose="020B0604020202020204"/>
                <a:cs typeface="Arial" panose="020B0604020202020204"/>
              </a:rPr>
              <a:t>C</a:t>
            </a:r>
            <a:r>
              <a:rPr sz="1800" b="1" dirty="0">
                <a:latin typeface="Arial" panose="020B0604020202020204"/>
                <a:cs typeface="Arial" panose="020B0604020202020204"/>
              </a:rPr>
              <a:t>(–3,2,1)</a:t>
            </a:r>
            <a:r>
              <a:rPr sz="1800" b="1" spc="-5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dirty="0">
                <a:latin typeface="Arial" panose="020B0604020202020204"/>
                <a:cs typeface="Arial" panose="020B0604020202020204"/>
              </a:rPr>
              <a:t>and</a:t>
            </a:r>
            <a:r>
              <a:rPr sz="1800" b="1" spc="-20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i="1" dirty="0">
                <a:latin typeface="Arial" panose="020B0604020202020204"/>
                <a:cs typeface="Arial" panose="020B0604020202020204"/>
              </a:rPr>
              <a:t>D</a:t>
            </a:r>
            <a:r>
              <a:rPr sz="1800" b="1" dirty="0">
                <a:latin typeface="Arial" panose="020B0604020202020204"/>
                <a:cs typeface="Arial" panose="020B0604020202020204"/>
              </a:rPr>
              <a:t>(</a:t>
            </a:r>
            <a:r>
              <a:rPr sz="1800" b="1" i="1" dirty="0">
                <a:latin typeface="Arial" panose="020B0604020202020204"/>
                <a:cs typeface="Arial" panose="020B0604020202020204"/>
              </a:rPr>
              <a:t>r</a:t>
            </a:r>
            <a:r>
              <a:rPr sz="1800" b="1" i="1" spc="-5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dirty="0">
                <a:latin typeface="Arial" panose="020B0604020202020204"/>
                <a:cs typeface="Arial" panose="020B0604020202020204"/>
              </a:rPr>
              <a:t>=</a:t>
            </a:r>
            <a:r>
              <a:rPr sz="1800" b="1" spc="-10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dirty="0">
                <a:latin typeface="Arial" panose="020B0604020202020204"/>
                <a:cs typeface="Arial" panose="020B0604020202020204"/>
              </a:rPr>
              <a:t>5,</a:t>
            </a:r>
            <a:r>
              <a:rPr sz="1800" b="1" spc="-10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i="1" dirty="0">
                <a:latin typeface="Arial" panose="020B0604020202020204"/>
                <a:cs typeface="Arial" panose="020B0604020202020204"/>
              </a:rPr>
              <a:t>θ</a:t>
            </a:r>
            <a:r>
              <a:rPr sz="1800" b="1" i="1" spc="-20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dirty="0">
                <a:latin typeface="Arial" panose="020B0604020202020204"/>
                <a:cs typeface="Arial" panose="020B0604020202020204"/>
              </a:rPr>
              <a:t>=</a:t>
            </a:r>
            <a:r>
              <a:rPr sz="1800" b="1" spc="-15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dirty="0">
                <a:latin typeface="Arial" panose="020B0604020202020204"/>
                <a:cs typeface="Arial" panose="020B0604020202020204"/>
              </a:rPr>
              <a:t>20°,</a:t>
            </a:r>
            <a:r>
              <a:rPr sz="1800" b="1" spc="-5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dirty="0">
                <a:latin typeface="Calibri" panose="020F0502020204030204"/>
                <a:cs typeface="Calibri" panose="020F0502020204030204"/>
              </a:rPr>
              <a:t>Φ</a:t>
            </a:r>
            <a:r>
              <a:rPr sz="1800" b="1" spc="7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b="1" dirty="0">
                <a:latin typeface="Arial" panose="020B0604020202020204"/>
                <a:cs typeface="Arial" panose="020B0604020202020204"/>
              </a:rPr>
              <a:t>=</a:t>
            </a:r>
            <a:r>
              <a:rPr sz="1800" b="1" spc="-20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dirty="0">
                <a:latin typeface="Arial" panose="020B0604020202020204"/>
                <a:cs typeface="Arial" panose="020B0604020202020204"/>
              </a:rPr>
              <a:t>–70°),</a:t>
            </a:r>
            <a:r>
              <a:rPr sz="1800" b="1" spc="-10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dirty="0">
                <a:latin typeface="Arial" panose="020B0604020202020204"/>
                <a:cs typeface="Arial" panose="020B0604020202020204"/>
              </a:rPr>
              <a:t>find:</a:t>
            </a:r>
            <a:r>
              <a:rPr sz="1800" b="1" spc="-10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dirty="0">
                <a:latin typeface="Arial" panose="020B0604020202020204"/>
                <a:cs typeface="Arial" panose="020B0604020202020204"/>
              </a:rPr>
              <a:t>(</a:t>
            </a:r>
            <a:r>
              <a:rPr sz="1800" b="1" i="1" dirty="0">
                <a:latin typeface="Arial" panose="020B0604020202020204"/>
                <a:cs typeface="Arial" panose="020B0604020202020204"/>
              </a:rPr>
              <a:t>a</a:t>
            </a:r>
            <a:r>
              <a:rPr sz="1800" b="1" dirty="0">
                <a:latin typeface="Arial" panose="020B0604020202020204"/>
                <a:cs typeface="Arial" panose="020B0604020202020204"/>
              </a:rPr>
              <a:t>)</a:t>
            </a:r>
            <a:r>
              <a:rPr sz="1800" b="1" spc="-15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spc="-25" dirty="0">
                <a:latin typeface="Arial" panose="020B0604020202020204"/>
                <a:cs typeface="Arial" panose="020B0604020202020204"/>
              </a:rPr>
              <a:t>the </a:t>
            </a:r>
            <a:r>
              <a:rPr sz="1800" b="1" dirty="0">
                <a:latin typeface="Arial" panose="020B0604020202020204"/>
                <a:cs typeface="Arial" panose="020B0604020202020204"/>
              </a:rPr>
              <a:t>spherical</a:t>
            </a:r>
            <a:r>
              <a:rPr sz="1800" b="1" spc="-25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dirty="0">
                <a:latin typeface="Arial" panose="020B0604020202020204"/>
                <a:cs typeface="Arial" panose="020B0604020202020204"/>
              </a:rPr>
              <a:t>coordinates</a:t>
            </a:r>
            <a:r>
              <a:rPr sz="1800" b="1" spc="-20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dirty="0">
                <a:latin typeface="Arial" panose="020B0604020202020204"/>
                <a:cs typeface="Arial" panose="020B0604020202020204"/>
              </a:rPr>
              <a:t>of</a:t>
            </a:r>
            <a:r>
              <a:rPr sz="1800" b="1" spc="-25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i="1" dirty="0">
                <a:latin typeface="Arial" panose="020B0604020202020204"/>
                <a:cs typeface="Arial" panose="020B0604020202020204"/>
              </a:rPr>
              <a:t>C</a:t>
            </a:r>
            <a:r>
              <a:rPr sz="1800" b="1" dirty="0">
                <a:latin typeface="Arial" panose="020B0604020202020204"/>
                <a:cs typeface="Arial" panose="020B0604020202020204"/>
              </a:rPr>
              <a:t>;</a:t>
            </a:r>
            <a:r>
              <a:rPr sz="1800" b="1" spc="-20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dirty="0">
                <a:latin typeface="Arial" panose="020B0604020202020204"/>
                <a:cs typeface="Arial" panose="020B0604020202020204"/>
              </a:rPr>
              <a:t>(</a:t>
            </a:r>
            <a:r>
              <a:rPr sz="1800" b="1" i="1" dirty="0">
                <a:latin typeface="Arial" panose="020B0604020202020204"/>
                <a:cs typeface="Arial" panose="020B0604020202020204"/>
              </a:rPr>
              <a:t>b</a:t>
            </a:r>
            <a:r>
              <a:rPr sz="1800" b="1" dirty="0">
                <a:latin typeface="Arial" panose="020B0604020202020204"/>
                <a:cs typeface="Arial" panose="020B0604020202020204"/>
              </a:rPr>
              <a:t>)</a:t>
            </a:r>
            <a:r>
              <a:rPr sz="1800" b="1" spc="-35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dirty="0">
                <a:latin typeface="Arial" panose="020B0604020202020204"/>
                <a:cs typeface="Arial" panose="020B0604020202020204"/>
              </a:rPr>
              <a:t>the</a:t>
            </a:r>
            <a:r>
              <a:rPr sz="1800" b="1" spc="-20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dirty="0">
                <a:latin typeface="Arial" panose="020B0604020202020204"/>
                <a:cs typeface="Arial" panose="020B0604020202020204"/>
              </a:rPr>
              <a:t>rectangular</a:t>
            </a:r>
            <a:r>
              <a:rPr sz="1800" b="1" spc="-30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dirty="0">
                <a:latin typeface="Arial" panose="020B0604020202020204"/>
                <a:cs typeface="Arial" panose="020B0604020202020204"/>
              </a:rPr>
              <a:t>coordinates</a:t>
            </a:r>
            <a:r>
              <a:rPr sz="1800" b="1" spc="-25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dirty="0">
                <a:latin typeface="Arial" panose="020B0604020202020204"/>
                <a:cs typeface="Arial" panose="020B0604020202020204"/>
              </a:rPr>
              <a:t>of</a:t>
            </a:r>
            <a:r>
              <a:rPr sz="1800" b="1" spc="-15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i="1" spc="-25" dirty="0">
                <a:latin typeface="Arial" panose="020B0604020202020204"/>
                <a:cs typeface="Arial" panose="020B0604020202020204"/>
              </a:rPr>
              <a:t>D.</a:t>
            </a:r>
            <a:endParaRPr sz="1800">
              <a:latin typeface="Arial" panose="020B0604020202020204"/>
              <a:cs typeface="Arial" panose="020B0604020202020204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1800">
              <a:latin typeface="Arial" panose="020B0604020202020204"/>
              <a:cs typeface="Arial" panose="020B0604020202020204"/>
            </a:endParaRPr>
          </a:p>
          <a:p>
            <a:pPr marR="387985" algn="ctr">
              <a:lnSpc>
                <a:spcPct val="100000"/>
              </a:lnSpc>
              <a:tabLst>
                <a:tab pos="594360" algn="l"/>
                <a:tab pos="2301875" algn="l"/>
                <a:tab pos="4314190" algn="l"/>
              </a:tabLst>
            </a:pPr>
            <a:r>
              <a:rPr sz="2150" i="1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2150" i="1" spc="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50" dirty="0">
                <a:latin typeface="Symbol" panose="05050102010706020507"/>
                <a:cs typeface="Symbol" panose="05050102010706020507"/>
              </a:rPr>
              <a:t></a:t>
            </a:r>
            <a:r>
              <a:rPr sz="215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50" i="1" spc="6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875" spc="89" baseline="440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875" spc="382" baseline="4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Symbol" panose="05050102010706020507"/>
                <a:cs typeface="Symbol" panose="05050102010706020507"/>
              </a:rPr>
              <a:t></a:t>
            </a:r>
            <a:r>
              <a:rPr sz="2150" spc="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i="1" spc="75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1875" spc="112" baseline="440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875" spc="382" baseline="4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Symbol" panose="05050102010706020507"/>
                <a:cs typeface="Symbol" panose="05050102010706020507"/>
              </a:rPr>
              <a:t></a:t>
            </a:r>
            <a:r>
              <a:rPr sz="2150" spc="-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i="1" spc="85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875" spc="127" baseline="440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875" spc="592" baseline="4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50" dirty="0">
                <a:latin typeface="Symbol" panose="05050102010706020507"/>
                <a:cs typeface="Symbol" panose="05050102010706020507"/>
              </a:rPr>
              <a:t></a:t>
            </a:r>
            <a:r>
              <a:rPr sz="2150" dirty="0">
                <a:latin typeface="Times New Roman" panose="02020603050405020304"/>
                <a:cs typeface="Times New Roman" panose="02020603050405020304"/>
              </a:rPr>
              <a:t>	(</a:t>
            </a:r>
            <a:r>
              <a:rPr sz="2150" dirty="0">
                <a:latin typeface="Symbol" panose="05050102010706020507"/>
                <a:cs typeface="Symbol" panose="05050102010706020507"/>
              </a:rPr>
              <a:t></a:t>
            </a:r>
            <a:r>
              <a:rPr sz="2150" dirty="0">
                <a:latin typeface="Times New Roman" panose="02020603050405020304"/>
                <a:cs typeface="Times New Roman" panose="02020603050405020304"/>
              </a:rPr>
              <a:t>3)</a:t>
            </a:r>
            <a:r>
              <a:rPr sz="1875" baseline="440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875" spc="487" baseline="4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Symbol" panose="05050102010706020507"/>
                <a:cs typeface="Symbol" panose="05050102010706020507"/>
              </a:rPr>
              <a:t></a:t>
            </a:r>
            <a:r>
              <a:rPr sz="2150" spc="-1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Times New Roman" panose="02020603050405020304"/>
                <a:cs typeface="Times New Roman" panose="02020603050405020304"/>
              </a:rPr>
              <a:t>(2)</a:t>
            </a:r>
            <a:r>
              <a:rPr sz="1875" baseline="440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875" spc="487" baseline="4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Symbol" panose="05050102010706020507"/>
                <a:cs typeface="Symbol" panose="05050102010706020507"/>
              </a:rPr>
              <a:t></a:t>
            </a:r>
            <a:r>
              <a:rPr sz="2150" spc="-1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20" dirty="0">
                <a:latin typeface="Times New Roman" panose="02020603050405020304"/>
                <a:cs typeface="Times New Roman" panose="02020603050405020304"/>
              </a:rPr>
              <a:t>(1)</a:t>
            </a:r>
            <a:r>
              <a:rPr sz="1875" spc="-30" baseline="440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875" baseline="440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200" dirty="0">
                <a:latin typeface="Symbol" panose="05050102010706020507"/>
                <a:cs typeface="Symbol" panose="05050102010706020507"/>
              </a:rPr>
              <a:t></a:t>
            </a:r>
            <a:r>
              <a:rPr sz="2200" spc="-1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spc="-10" dirty="0">
                <a:latin typeface="Times New Roman" panose="02020603050405020304"/>
                <a:cs typeface="Times New Roman" panose="02020603050405020304"/>
              </a:rPr>
              <a:t>3.742</a:t>
            </a:r>
            <a:endParaRPr sz="2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881254" y="3125323"/>
            <a:ext cx="635635" cy="0"/>
          </a:xfrm>
          <a:custGeom>
            <a:avLst/>
            <a:gdLst/>
            <a:ahLst/>
            <a:cxnLst/>
            <a:rect l="l" t="t" r="r" b="b"/>
            <a:pathLst>
              <a:path w="635635">
                <a:moveTo>
                  <a:pt x="0" y="0"/>
                </a:moveTo>
                <a:lnTo>
                  <a:pt x="635348" y="0"/>
                </a:lnTo>
              </a:path>
            </a:pathLst>
          </a:custGeom>
          <a:ln w="133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4034533" y="2909218"/>
            <a:ext cx="826769" cy="3511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sz="2100" dirty="0">
                <a:latin typeface="Symbol" panose="05050102010706020507"/>
                <a:cs typeface="Symbol" panose="05050102010706020507"/>
              </a:rPr>
              <a:t></a:t>
            </a:r>
            <a:r>
              <a:rPr sz="2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spc="-10" dirty="0">
                <a:latin typeface="Times New Roman" panose="02020603050405020304"/>
                <a:cs typeface="Times New Roman" panose="02020603050405020304"/>
              </a:rPr>
              <a:t>cos</a:t>
            </a:r>
            <a:r>
              <a:rPr sz="1800" spc="-15" baseline="44000" dirty="0">
                <a:latin typeface="Symbol" panose="05050102010706020507"/>
                <a:cs typeface="Symbol" panose="05050102010706020507"/>
              </a:rPr>
              <a:t></a:t>
            </a:r>
            <a:r>
              <a:rPr sz="1800" spc="-15" baseline="44000" dirty="0">
                <a:latin typeface="Times New Roman" panose="02020603050405020304"/>
                <a:cs typeface="Times New Roman" panose="02020603050405020304"/>
              </a:rPr>
              <a:t>1</a:t>
            </a:r>
            <a:endParaRPr sz="1800" baseline="44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877444" y="3120921"/>
            <a:ext cx="640080" cy="3511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100" spc="-10" dirty="0">
                <a:latin typeface="Times New Roman" panose="02020603050405020304"/>
                <a:cs typeface="Times New Roman" panose="02020603050405020304"/>
              </a:rPr>
              <a:t>3.742</a:t>
            </a:r>
            <a:endParaRPr sz="21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626522" y="2918753"/>
            <a:ext cx="970915" cy="3600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60" dirty="0">
                <a:latin typeface="Symbol" panose="05050102010706020507"/>
                <a:cs typeface="Symbol" panose="05050102010706020507"/>
              </a:rPr>
              <a:t></a:t>
            </a:r>
            <a:r>
              <a:rPr sz="2200" spc="-1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spc="-10" dirty="0">
                <a:latin typeface="Times New Roman" panose="02020603050405020304"/>
                <a:cs typeface="Times New Roman" panose="02020603050405020304"/>
              </a:rPr>
              <a:t>74.50</a:t>
            </a:r>
            <a:r>
              <a:rPr sz="2200" spc="-10" dirty="0">
                <a:latin typeface="Symbol" panose="05050102010706020507"/>
                <a:cs typeface="Symbol" panose="05050102010706020507"/>
              </a:rPr>
              <a:t></a:t>
            </a:r>
            <a:endParaRPr sz="220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601101" y="4115923"/>
            <a:ext cx="305435" cy="0"/>
          </a:xfrm>
          <a:custGeom>
            <a:avLst/>
            <a:gdLst/>
            <a:ahLst/>
            <a:cxnLst/>
            <a:rect l="l" t="t" r="r" b="b"/>
            <a:pathLst>
              <a:path w="305435">
                <a:moveTo>
                  <a:pt x="0" y="0"/>
                </a:moveTo>
                <a:lnTo>
                  <a:pt x="304833" y="0"/>
                </a:lnTo>
              </a:path>
            </a:pathLst>
          </a:custGeom>
          <a:ln w="1388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3676363" y="3729147"/>
            <a:ext cx="160655" cy="3511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100" spc="-50" dirty="0">
                <a:latin typeface="Times New Roman" panose="02020603050405020304"/>
                <a:cs typeface="Times New Roman" panose="02020603050405020304"/>
              </a:rPr>
              <a:t>2</a:t>
            </a:r>
            <a:endParaRPr sz="21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510726" y="4111521"/>
            <a:ext cx="1405255" cy="3511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1107440" algn="l"/>
              </a:tabLst>
            </a:pPr>
            <a:r>
              <a:rPr sz="2100" i="1" spc="-5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2100" i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00" spc="-25" dirty="0">
                <a:latin typeface="Symbol" panose="05050102010706020507"/>
                <a:cs typeface="Symbol" panose="05050102010706020507"/>
              </a:rPr>
              <a:t></a:t>
            </a:r>
            <a:r>
              <a:rPr sz="2100" spc="-25" dirty="0">
                <a:latin typeface="Times New Roman" panose="02020603050405020304"/>
                <a:cs typeface="Times New Roman" panose="02020603050405020304"/>
              </a:rPr>
              <a:t>3</a:t>
            </a:r>
            <a:endParaRPr sz="21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417115" y="3897464"/>
            <a:ext cx="5676900" cy="368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1386840" algn="l"/>
                <a:tab pos="2637790" algn="l"/>
              </a:tabLst>
            </a:pPr>
            <a:r>
              <a:rPr sz="3375" baseline="2000" dirty="0">
                <a:latin typeface="Symbol" panose="05050102010706020507"/>
                <a:cs typeface="Symbol" panose="05050102010706020507"/>
              </a:rPr>
              <a:t></a:t>
            </a:r>
            <a:r>
              <a:rPr sz="3375" spc="225" baseline="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150" baseline="3000" dirty="0">
                <a:latin typeface="Symbol" panose="05050102010706020507"/>
                <a:cs typeface="Symbol" panose="05050102010706020507"/>
              </a:rPr>
              <a:t></a:t>
            </a:r>
            <a:r>
              <a:rPr sz="3150" spc="67" baseline="3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150" baseline="3000" dirty="0">
                <a:latin typeface="Times New Roman" panose="02020603050405020304"/>
                <a:cs typeface="Times New Roman" panose="02020603050405020304"/>
              </a:rPr>
              <a:t>tan</a:t>
            </a:r>
            <a:r>
              <a:rPr sz="1800" baseline="49000" dirty="0">
                <a:latin typeface="Symbol" panose="05050102010706020507"/>
                <a:cs typeface="Symbol" panose="05050102010706020507"/>
              </a:rPr>
              <a:t></a:t>
            </a:r>
            <a:r>
              <a:rPr sz="1800" baseline="490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1800" spc="179" baseline="4900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3150" i="1" spc="-75" baseline="38000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3150" i="1" baseline="380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3150" baseline="3000" dirty="0">
                <a:latin typeface="Symbol" panose="05050102010706020507"/>
                <a:cs typeface="Symbol" panose="05050102010706020507"/>
              </a:rPr>
              <a:t></a:t>
            </a:r>
            <a:r>
              <a:rPr sz="3150" spc="60" baseline="3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150" spc="-15" baseline="3000" dirty="0">
                <a:latin typeface="Times New Roman" panose="02020603050405020304"/>
                <a:cs typeface="Times New Roman" panose="02020603050405020304"/>
              </a:rPr>
              <a:t>tan</a:t>
            </a:r>
            <a:r>
              <a:rPr sz="1800" spc="-15" baseline="49000" dirty="0">
                <a:latin typeface="Symbol" panose="05050102010706020507"/>
                <a:cs typeface="Symbol" panose="05050102010706020507"/>
              </a:rPr>
              <a:t></a:t>
            </a:r>
            <a:r>
              <a:rPr sz="1800" spc="-15" baseline="490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1800" baseline="490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200" spc="70" dirty="0">
                <a:latin typeface="Symbol" panose="05050102010706020507"/>
                <a:cs typeface="Symbol" panose="05050102010706020507"/>
              </a:rPr>
              <a:t></a:t>
            </a:r>
            <a:r>
              <a:rPr sz="2200" spc="-1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spc="-25" dirty="0">
                <a:latin typeface="Symbol" panose="05050102010706020507"/>
                <a:cs typeface="Symbol" panose="05050102010706020507"/>
              </a:rPr>
              <a:t></a:t>
            </a:r>
            <a:r>
              <a:rPr sz="2200" spc="-25" dirty="0">
                <a:latin typeface="Times New Roman" panose="02020603050405020304"/>
                <a:cs typeface="Times New Roman" panose="02020603050405020304"/>
              </a:rPr>
              <a:t>33.69</a:t>
            </a:r>
            <a:r>
              <a:rPr sz="2200" spc="-25" dirty="0">
                <a:latin typeface="Symbol" panose="05050102010706020507"/>
                <a:cs typeface="Symbol" panose="05050102010706020507"/>
              </a:rPr>
              <a:t></a:t>
            </a:r>
            <a:r>
              <a:rPr sz="2200" spc="-2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Symbol" panose="05050102010706020507"/>
                <a:cs typeface="Symbol" panose="05050102010706020507"/>
              </a:rPr>
              <a:t>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180</a:t>
            </a:r>
            <a:r>
              <a:rPr sz="2200" dirty="0">
                <a:latin typeface="Symbol" panose="05050102010706020507"/>
                <a:cs typeface="Symbol" panose="05050102010706020507"/>
              </a:rPr>
              <a:t></a:t>
            </a:r>
            <a:r>
              <a:rPr sz="2200" spc="3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spc="-10" dirty="0">
                <a:latin typeface="Symbol" panose="05050102010706020507"/>
                <a:cs typeface="Symbol" panose="05050102010706020507"/>
              </a:rPr>
              <a:t></a:t>
            </a:r>
            <a:r>
              <a:rPr sz="2200" spc="-10" dirty="0">
                <a:latin typeface="Times New Roman" panose="02020603050405020304"/>
                <a:cs typeface="Times New Roman" panose="02020603050405020304"/>
              </a:rPr>
              <a:t>146.31</a:t>
            </a:r>
            <a:r>
              <a:rPr sz="2200" spc="-10" dirty="0">
                <a:latin typeface="Symbol" panose="05050102010706020507"/>
                <a:cs typeface="Symbol" panose="05050102010706020507"/>
              </a:rPr>
              <a:t></a:t>
            </a:r>
            <a:endParaRPr sz="220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5573720" y="4965788"/>
            <a:ext cx="365760" cy="41275"/>
          </a:xfrm>
          <a:custGeom>
            <a:avLst/>
            <a:gdLst/>
            <a:ahLst/>
            <a:cxnLst/>
            <a:rect l="l" t="t" r="r" b="b"/>
            <a:pathLst>
              <a:path w="365760" h="41275">
                <a:moveTo>
                  <a:pt x="0" y="41185"/>
                </a:moveTo>
                <a:lnTo>
                  <a:pt x="365553" y="41185"/>
                </a:lnTo>
              </a:path>
              <a:path w="365760" h="41275">
                <a:moveTo>
                  <a:pt x="0" y="0"/>
                </a:moveTo>
                <a:lnTo>
                  <a:pt x="365553" y="0"/>
                </a:lnTo>
              </a:path>
            </a:pathLst>
          </a:custGeom>
          <a:ln w="1316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1433435" y="4546269"/>
            <a:ext cx="4234180" cy="11188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150" spc="75" dirty="0">
                <a:latin typeface="Symbol" panose="05050102010706020507"/>
                <a:cs typeface="Symbol" panose="05050102010706020507"/>
              </a:rPr>
              <a:t></a:t>
            </a:r>
            <a:r>
              <a:rPr sz="2150" i="1" spc="75" dirty="0">
                <a:latin typeface="Times New Roman" panose="02020603050405020304"/>
                <a:cs typeface="Times New Roman" panose="02020603050405020304"/>
              </a:rPr>
              <a:t>C</a:t>
            </a:r>
            <a:r>
              <a:rPr sz="2150" spc="7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150" i="1" spc="75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2150" i="1" spc="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Symbol" panose="05050102010706020507"/>
                <a:cs typeface="Symbol" panose="05050102010706020507"/>
              </a:rPr>
              <a:t></a:t>
            </a:r>
            <a:r>
              <a:rPr sz="2150" spc="-1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Times New Roman" panose="02020603050405020304"/>
                <a:cs typeface="Times New Roman" panose="02020603050405020304"/>
              </a:rPr>
              <a:t>3.742,</a:t>
            </a:r>
            <a:r>
              <a:rPr sz="2300" dirty="0">
                <a:latin typeface="Symbol" panose="05050102010706020507"/>
                <a:cs typeface="Symbol" panose="05050102010706020507"/>
              </a:rPr>
              <a:t></a:t>
            </a:r>
            <a:r>
              <a:rPr sz="2300" spc="1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Symbol" panose="05050102010706020507"/>
                <a:cs typeface="Symbol" panose="05050102010706020507"/>
              </a:rPr>
              <a:t></a:t>
            </a:r>
            <a:r>
              <a:rPr sz="2150" spc="-1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Times New Roman" panose="02020603050405020304"/>
                <a:cs typeface="Times New Roman" panose="02020603050405020304"/>
              </a:rPr>
              <a:t>74.50</a:t>
            </a:r>
            <a:r>
              <a:rPr sz="2150" dirty="0">
                <a:latin typeface="Symbol" panose="05050102010706020507"/>
                <a:cs typeface="Symbol" panose="05050102010706020507"/>
              </a:rPr>
              <a:t></a:t>
            </a:r>
            <a:r>
              <a:rPr sz="2150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2300" dirty="0">
                <a:latin typeface="Symbol" panose="05050102010706020507"/>
                <a:cs typeface="Symbol" panose="05050102010706020507"/>
              </a:rPr>
              <a:t></a:t>
            </a:r>
            <a:r>
              <a:rPr sz="2300" spc="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Symbol" panose="05050102010706020507"/>
                <a:cs typeface="Symbol" panose="05050102010706020507"/>
              </a:rPr>
              <a:t></a:t>
            </a:r>
            <a:r>
              <a:rPr sz="2150" spc="-3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10" dirty="0">
                <a:latin typeface="Times New Roman" panose="02020603050405020304"/>
                <a:cs typeface="Times New Roman" panose="02020603050405020304"/>
              </a:rPr>
              <a:t>146.31</a:t>
            </a:r>
            <a:r>
              <a:rPr sz="2150" spc="-10" dirty="0">
                <a:latin typeface="Symbol" panose="05050102010706020507"/>
                <a:cs typeface="Symbol" panose="05050102010706020507"/>
              </a:rPr>
              <a:t></a:t>
            </a:r>
            <a:r>
              <a:rPr sz="2150" spc="-10" dirty="0">
                <a:latin typeface="Times New Roman" panose="02020603050405020304"/>
                <a:cs typeface="Times New Roman" panose="02020603050405020304"/>
              </a:rPr>
              <a:t>)</a:t>
            </a:r>
            <a:endParaRPr sz="215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795"/>
              </a:spcBef>
            </a:pPr>
            <a:endParaRPr sz="215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2150" spc="55" dirty="0">
                <a:latin typeface="Symbol" panose="05050102010706020507"/>
                <a:cs typeface="Symbol" panose="05050102010706020507"/>
              </a:rPr>
              <a:t></a:t>
            </a:r>
            <a:r>
              <a:rPr sz="2150" spc="-3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i="1" spc="7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50" spc="7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150" i="1" spc="7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2150" i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Symbol" panose="05050102010706020507"/>
                <a:cs typeface="Symbol" panose="05050102010706020507"/>
              </a:rPr>
              <a:t></a:t>
            </a:r>
            <a:r>
              <a:rPr sz="2150" spc="-1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20" dirty="0">
                <a:latin typeface="Times New Roman" panose="02020603050405020304"/>
                <a:cs typeface="Times New Roman" panose="02020603050405020304"/>
              </a:rPr>
              <a:t>0.585,</a:t>
            </a:r>
            <a:r>
              <a:rPr sz="215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i="1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215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Symbol" panose="05050102010706020507"/>
                <a:cs typeface="Symbol" panose="05050102010706020507"/>
              </a:rPr>
              <a:t></a:t>
            </a:r>
            <a:r>
              <a:rPr sz="215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10" dirty="0">
                <a:latin typeface="Symbol" panose="05050102010706020507"/>
                <a:cs typeface="Symbol" panose="05050102010706020507"/>
              </a:rPr>
              <a:t></a:t>
            </a:r>
            <a:r>
              <a:rPr sz="2150" spc="-10" dirty="0">
                <a:latin typeface="Times New Roman" panose="02020603050405020304"/>
                <a:cs typeface="Times New Roman" panose="02020603050405020304"/>
              </a:rPr>
              <a:t>1.607,</a:t>
            </a:r>
            <a:r>
              <a:rPr sz="2150" spc="-1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i="1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2150" i="1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Symbol" panose="05050102010706020507"/>
                <a:cs typeface="Symbol" panose="05050102010706020507"/>
              </a:rPr>
              <a:t></a:t>
            </a:r>
            <a:r>
              <a:rPr sz="2150" spc="-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10" dirty="0">
                <a:latin typeface="Times New Roman" panose="02020603050405020304"/>
                <a:cs typeface="Times New Roman" panose="02020603050405020304"/>
              </a:rPr>
              <a:t>4.698)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5429067" y="5712548"/>
            <a:ext cx="364490" cy="41275"/>
          </a:xfrm>
          <a:custGeom>
            <a:avLst/>
            <a:gdLst/>
            <a:ahLst/>
            <a:cxnLst/>
            <a:rect l="l" t="t" r="r" b="b"/>
            <a:pathLst>
              <a:path w="364489" h="41275">
                <a:moveTo>
                  <a:pt x="0" y="41185"/>
                </a:moveTo>
                <a:lnTo>
                  <a:pt x="364494" y="41185"/>
                </a:lnTo>
              </a:path>
              <a:path w="364489" h="41275">
                <a:moveTo>
                  <a:pt x="0" y="0"/>
                </a:moveTo>
                <a:lnTo>
                  <a:pt x="364494" y="0"/>
                </a:lnTo>
              </a:path>
            </a:pathLst>
          </a:custGeom>
          <a:ln w="1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39</a:t>
            </a:fld>
            <a:endParaRPr spc="-25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01724" y="2203704"/>
            <a:ext cx="5810250" cy="142113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40</a:t>
            </a:fld>
            <a:endParaRPr spc="-25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55591" y="332231"/>
            <a:ext cx="1188719" cy="129692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19962" y="2223973"/>
            <a:ext cx="679767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4000" b="1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Module</a:t>
            </a:r>
            <a:r>
              <a:rPr sz="4000" b="1" spc="-16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000" b="1" spc="-5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2</a:t>
            </a:r>
            <a:endParaRPr sz="4000">
              <a:latin typeface="Calibri" panose="020F0502020204030204"/>
              <a:cs typeface="Calibri" panose="020F0502020204030204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4000" b="1" spc="-2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Gauss’s</a:t>
            </a:r>
            <a:r>
              <a:rPr sz="4000" b="1" spc="-6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000" b="1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Law</a:t>
            </a:r>
            <a:r>
              <a:rPr sz="4000" b="1" spc="-9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000" b="1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and</a:t>
            </a:r>
            <a:r>
              <a:rPr sz="4000" b="1" spc="-8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000" b="1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Its</a:t>
            </a:r>
            <a:r>
              <a:rPr sz="4000" b="1" spc="-9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000" b="1" spc="-1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Applications</a:t>
            </a:r>
            <a:endParaRPr sz="40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872988" y="4519041"/>
            <a:ext cx="2131060" cy="2103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700" b="1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G</a:t>
            </a:r>
            <a:r>
              <a:rPr lang="en-US" sz="2700" b="1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irish</a:t>
            </a:r>
            <a:r>
              <a:rPr sz="2700" b="1" spc="-65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700" b="1" spc="-25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M.</a:t>
            </a:r>
            <a:endParaRPr lang="en-IN" sz="2700" b="1" spc="-25" dirty="0">
              <a:solidFill>
                <a:srgbClr val="00AF50"/>
              </a:solidFill>
              <a:latin typeface="Calibri" panose="020F0502020204030204"/>
              <a:cs typeface="Calibri" panose="020F0502020204030204"/>
            </a:endParaRPr>
          </a:p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en-IN" sz="2700" b="1" spc="-25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Swetha K T</a:t>
            </a:r>
            <a:endParaRPr sz="2700" dirty="0">
              <a:latin typeface="Calibri" panose="020F0502020204030204"/>
              <a:cs typeface="Calibri" panose="020F0502020204030204"/>
            </a:endParaRPr>
          </a:p>
          <a:p>
            <a:pPr marL="12700" marR="5080" algn="ctr">
              <a:lnSpc>
                <a:spcPct val="100000"/>
              </a:lnSpc>
            </a:pPr>
            <a:r>
              <a:rPr sz="2700" b="1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Asst.</a:t>
            </a:r>
            <a:r>
              <a:rPr sz="2700" b="1" spc="-6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700" b="1" spc="-2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Professor </a:t>
            </a:r>
            <a:r>
              <a:rPr sz="2700" b="1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Dept.</a:t>
            </a:r>
            <a:r>
              <a:rPr sz="2700" b="1" spc="-4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700" b="1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2700" b="1" spc="-55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700" b="1" spc="-25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ECE </a:t>
            </a:r>
            <a:r>
              <a:rPr sz="2700" b="1" spc="-1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ATMECE</a:t>
            </a:r>
            <a:endParaRPr sz="2700" dirty="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3088" y="438912"/>
            <a:ext cx="3241548" cy="104546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44486" y="449580"/>
            <a:ext cx="1143609" cy="1024127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570">
              <a:lnSpc>
                <a:spcPts val="1240"/>
              </a:lnSpc>
            </a:pPr>
            <a:r>
              <a:rPr spc="-50" dirty="0"/>
              <a:t>1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570">
              <a:lnSpc>
                <a:spcPts val="1240"/>
              </a:lnSpc>
            </a:pPr>
            <a:r>
              <a:rPr spc="-50" dirty="0"/>
              <a:t>2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3271" rIns="0" bIns="0" rtlCol="0">
            <a:spAutoFit/>
          </a:bodyPr>
          <a:lstStyle/>
          <a:p>
            <a:pPr marL="3016885">
              <a:lnSpc>
                <a:spcPct val="100000"/>
              </a:lnSpc>
              <a:spcBef>
                <a:spcPts val="105"/>
              </a:spcBef>
            </a:pPr>
            <a:r>
              <a:rPr sz="4400" spc="-1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Agenda</a:t>
            </a:r>
            <a:endParaRPr sz="44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586141"/>
            <a:ext cx="7914640" cy="3538220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870"/>
              </a:spcBef>
              <a:buFont typeface="Tahoma" panose="020B0604030504040204"/>
              <a:buChar char="•"/>
              <a:tabLst>
                <a:tab pos="354965" algn="l"/>
              </a:tabLst>
            </a:pPr>
            <a:r>
              <a:rPr sz="32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Importance</a:t>
            </a:r>
            <a:r>
              <a:rPr sz="3200" spc="-2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32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3200" spc="-4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32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Engineering</a:t>
            </a:r>
            <a:r>
              <a:rPr sz="3200" spc="-3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3200" spc="-1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Electromagnetics</a:t>
            </a:r>
            <a:endParaRPr sz="3200">
              <a:latin typeface="Calibri" panose="020F0502020204030204"/>
              <a:cs typeface="Calibri" panose="020F0502020204030204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Font typeface="Tahoma" panose="020B0604030504040204"/>
              <a:buChar char="•"/>
              <a:tabLst>
                <a:tab pos="354965" algn="l"/>
              </a:tabLst>
            </a:pPr>
            <a:r>
              <a:rPr sz="3200" spc="-5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Takeaways</a:t>
            </a:r>
            <a:r>
              <a:rPr sz="3200" spc="-4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32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3200" spc="-4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32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Module</a:t>
            </a:r>
            <a:r>
              <a:rPr sz="3200" spc="-2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3200" spc="-5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1</a:t>
            </a:r>
            <a:endParaRPr sz="3200">
              <a:latin typeface="Calibri" panose="020F0502020204030204"/>
              <a:cs typeface="Calibri" panose="020F0502020204030204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Font typeface="Tahoma" panose="020B0604030504040204"/>
              <a:buChar char="•"/>
              <a:tabLst>
                <a:tab pos="354965" algn="l"/>
              </a:tabLst>
            </a:pPr>
            <a:r>
              <a:rPr sz="32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Course</a:t>
            </a:r>
            <a:r>
              <a:rPr sz="3200" spc="-8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32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Objectives</a:t>
            </a:r>
            <a:r>
              <a:rPr sz="3200" spc="-8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32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and</a:t>
            </a:r>
            <a:r>
              <a:rPr sz="3200" spc="-6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32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Outcomes</a:t>
            </a:r>
            <a:r>
              <a:rPr sz="3200" spc="-8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32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3200" spc="-7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32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module</a:t>
            </a:r>
            <a:r>
              <a:rPr sz="3200" spc="-7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3200" spc="-5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2</a:t>
            </a:r>
            <a:endParaRPr sz="3200">
              <a:latin typeface="Calibri" panose="020F0502020204030204"/>
              <a:cs typeface="Calibri" panose="020F0502020204030204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Font typeface="Tahoma" panose="020B0604030504040204"/>
              <a:buChar char="•"/>
              <a:tabLst>
                <a:tab pos="354965" algn="l"/>
              </a:tabLst>
            </a:pPr>
            <a:r>
              <a:rPr sz="32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Module</a:t>
            </a:r>
            <a:r>
              <a:rPr sz="3200" spc="-4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32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2:</a:t>
            </a:r>
            <a:r>
              <a:rPr sz="3200" spc="-4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3200" spc="-2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Gauss’s</a:t>
            </a:r>
            <a:r>
              <a:rPr sz="3200" spc="-4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32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Law</a:t>
            </a:r>
            <a:r>
              <a:rPr sz="3200" spc="-4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32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and</a:t>
            </a:r>
            <a:r>
              <a:rPr sz="3200" spc="-4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3200" spc="-1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Divergence</a:t>
            </a:r>
            <a:endParaRPr sz="3200">
              <a:latin typeface="Calibri" panose="020F0502020204030204"/>
              <a:cs typeface="Calibri" panose="020F0502020204030204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Font typeface="Tahoma" panose="020B0604030504040204"/>
              <a:buChar char="•"/>
              <a:tabLst>
                <a:tab pos="354965" algn="l"/>
              </a:tabLst>
            </a:pPr>
            <a:r>
              <a:rPr sz="32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Module</a:t>
            </a:r>
            <a:r>
              <a:rPr sz="3200" spc="-6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32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2:</a:t>
            </a:r>
            <a:r>
              <a:rPr sz="3200" spc="-6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3200" spc="-2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Energy,</a:t>
            </a:r>
            <a:r>
              <a:rPr sz="3200" spc="-7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32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Potential</a:t>
            </a:r>
            <a:r>
              <a:rPr sz="3200" spc="-7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32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and</a:t>
            </a:r>
            <a:r>
              <a:rPr sz="3200" spc="-5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3200" spc="-1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Conductors</a:t>
            </a:r>
            <a:endParaRPr sz="3200">
              <a:latin typeface="Calibri" panose="020F0502020204030204"/>
              <a:cs typeface="Calibri" panose="020F0502020204030204"/>
            </a:endParaRPr>
          </a:p>
          <a:p>
            <a:pPr marL="354965" indent="-342265">
              <a:lnSpc>
                <a:spcPct val="100000"/>
              </a:lnSpc>
              <a:spcBef>
                <a:spcPts val="765"/>
              </a:spcBef>
              <a:buFont typeface="Tahoma" panose="020B0604030504040204"/>
              <a:buChar char="•"/>
              <a:tabLst>
                <a:tab pos="354965" algn="l"/>
              </a:tabLst>
            </a:pPr>
            <a:r>
              <a:rPr sz="3200" spc="-5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Takeaways </a:t>
            </a:r>
            <a:r>
              <a:rPr sz="32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3200" spc="-5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32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module</a:t>
            </a:r>
            <a:r>
              <a:rPr sz="3200" spc="-7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3200" spc="-5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2</a:t>
            </a:r>
            <a:endParaRPr sz="3200"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00225" y="301497"/>
            <a:ext cx="531495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8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Takeaways</a:t>
            </a:r>
            <a:r>
              <a:rPr sz="4400" spc="-35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40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4400" spc="-4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40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Module</a:t>
            </a:r>
            <a:r>
              <a:rPr sz="4400" spc="-55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400" spc="-5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1</a:t>
            </a:r>
            <a:endParaRPr sz="44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0063" y="1353692"/>
            <a:ext cx="8800465" cy="1357630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276860" marR="5080" indent="-264795">
              <a:lnSpc>
                <a:spcPct val="80000"/>
              </a:lnSpc>
              <a:spcBef>
                <a:spcPts val="520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278130" algn="l"/>
              </a:tabLst>
            </a:pPr>
            <a:r>
              <a:rPr sz="1800" b="1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Law</a:t>
            </a:r>
            <a:r>
              <a:rPr sz="1800" b="1" spc="-1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of Coulomb</a:t>
            </a:r>
            <a:r>
              <a:rPr sz="1800" b="1" spc="-4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: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Coulomb</a:t>
            </a:r>
            <a:r>
              <a:rPr sz="1800" spc="-3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stated</a:t>
            </a:r>
            <a:r>
              <a:rPr sz="1800" spc="-8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that</a:t>
            </a:r>
            <a:r>
              <a:rPr sz="1800" spc="-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force</a:t>
            </a:r>
            <a:r>
              <a:rPr sz="1800" spc="-7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between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two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very</a:t>
            </a:r>
            <a:r>
              <a:rPr sz="1800" spc="-7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small</a:t>
            </a:r>
            <a:r>
              <a:rPr sz="1800" spc="-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objects 	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separated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in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ahoma" panose="020B0604030504040204"/>
                <a:cs typeface="Tahoma" panose="020B0604030504040204"/>
              </a:rPr>
              <a:t>vacuum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or</a:t>
            </a:r>
            <a:r>
              <a:rPr sz="1800" spc="-3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ahoma" panose="020B0604030504040204"/>
                <a:cs typeface="Tahoma" panose="020B0604030504040204"/>
              </a:rPr>
              <a:t>free</a:t>
            </a:r>
            <a:r>
              <a:rPr sz="1800" u="sng" spc="-3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ahoma" panose="020B0604030504040204"/>
                <a:cs typeface="Tahoma" panose="020B0604030504040204"/>
              </a:rPr>
              <a:t> </a:t>
            </a:r>
            <a:r>
              <a:rPr sz="1800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ahoma" panose="020B0604030504040204"/>
                <a:cs typeface="Tahoma" panose="020B0604030504040204"/>
              </a:rPr>
              <a:t>space</a:t>
            </a:r>
            <a:r>
              <a:rPr sz="1800" u="sng" spc="-2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by</a:t>
            </a:r>
            <a:r>
              <a:rPr sz="1800" spc="-3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</a:t>
            </a:r>
            <a:r>
              <a:rPr sz="1800" spc="-3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distance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which</a:t>
            </a:r>
            <a:r>
              <a:rPr sz="1800" spc="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is</a:t>
            </a:r>
            <a:r>
              <a:rPr sz="1800" spc="-3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large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compared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to</a:t>
            </a:r>
            <a:r>
              <a:rPr sz="1800" spc="-3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their 	</a:t>
            </a:r>
            <a:r>
              <a:rPr sz="1800" spc="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size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is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proportional</a:t>
            </a:r>
            <a:r>
              <a:rPr sz="1800" spc="-1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to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charge</a:t>
            </a:r>
            <a:r>
              <a:rPr sz="18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on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each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and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inversely</a:t>
            </a:r>
            <a:r>
              <a:rPr sz="18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proportional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to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square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of 	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9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distance</a:t>
            </a:r>
            <a:r>
              <a:rPr sz="1800" spc="-7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between</a:t>
            </a:r>
            <a:r>
              <a:rPr sz="1800" spc="-3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them.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277495" indent="-264795">
              <a:lnSpc>
                <a:spcPct val="100000"/>
              </a:lnSpc>
              <a:spcBef>
                <a:spcPts val="960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277495" algn="l"/>
              </a:tabLst>
            </a:pPr>
            <a:r>
              <a:rPr sz="1800" spc="-1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In</a:t>
            </a:r>
            <a:r>
              <a:rPr sz="1800" spc="-3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vector</a:t>
            </a:r>
            <a:r>
              <a:rPr sz="1800" spc="-3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form,</a:t>
            </a:r>
            <a:r>
              <a:rPr sz="1800" spc="-3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Coulomb’s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law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is</a:t>
            </a:r>
            <a:r>
              <a:rPr sz="1800" spc="-3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written</a:t>
            </a:r>
            <a:r>
              <a:rPr sz="1800" spc="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as: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940581" y="3401983"/>
            <a:ext cx="636270" cy="0"/>
          </a:xfrm>
          <a:custGeom>
            <a:avLst/>
            <a:gdLst/>
            <a:ahLst/>
            <a:cxnLst/>
            <a:rect l="l" t="t" r="r" b="b"/>
            <a:pathLst>
              <a:path w="636270">
                <a:moveTo>
                  <a:pt x="0" y="0"/>
                </a:moveTo>
                <a:lnTo>
                  <a:pt x="635932" y="0"/>
                </a:lnTo>
              </a:path>
            </a:pathLst>
          </a:custGeom>
          <a:ln w="153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636102" y="3401984"/>
            <a:ext cx="650875" cy="0"/>
          </a:xfrm>
          <a:custGeom>
            <a:avLst/>
            <a:gdLst/>
            <a:ahLst/>
            <a:cxnLst/>
            <a:rect l="l" t="t" r="r" b="b"/>
            <a:pathLst>
              <a:path w="650875">
                <a:moveTo>
                  <a:pt x="0" y="0"/>
                </a:moveTo>
                <a:lnTo>
                  <a:pt x="650849" y="0"/>
                </a:lnTo>
              </a:path>
            </a:pathLst>
          </a:custGeom>
          <a:ln w="153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475853" y="3366522"/>
            <a:ext cx="120014" cy="2501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450" spc="-50" dirty="0">
                <a:latin typeface="Times New Roman" panose="02020603050405020304"/>
                <a:cs typeface="Times New Roman" panose="02020603050405020304"/>
              </a:rPr>
              <a:t>2</a:t>
            </a:r>
            <a:endParaRPr sz="14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470276" y="3366523"/>
            <a:ext cx="212090" cy="2501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450" spc="-25" dirty="0">
                <a:latin typeface="Times New Roman" panose="02020603050405020304"/>
                <a:cs typeface="Times New Roman" panose="02020603050405020304"/>
              </a:rPr>
              <a:t>12</a:t>
            </a:r>
            <a:endParaRPr sz="14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25877" y="3618367"/>
            <a:ext cx="716915" cy="2501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517525" algn="l"/>
              </a:tabLst>
            </a:pPr>
            <a:r>
              <a:rPr sz="1450" spc="-50" dirty="0">
                <a:latin typeface="Times New Roman" panose="02020603050405020304"/>
                <a:cs typeface="Times New Roman" panose="02020603050405020304"/>
              </a:rPr>
              <a:t>0</a:t>
            </a:r>
            <a:r>
              <a:rPr sz="145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450" spc="-25" dirty="0">
                <a:latin typeface="Times New Roman" panose="02020603050405020304"/>
                <a:cs typeface="Times New Roman" panose="02020603050405020304"/>
              </a:rPr>
              <a:t>12</a:t>
            </a:r>
            <a:endParaRPr sz="14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41121" y="3254388"/>
            <a:ext cx="382905" cy="4140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3825" i="1" spc="37" baseline="-25000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1450" spc="25" dirty="0">
                <a:latin typeface="Times New Roman" panose="02020603050405020304"/>
                <a:cs typeface="Times New Roman" panose="02020603050405020304"/>
              </a:rPr>
              <a:t>2</a:t>
            </a:r>
            <a:endParaRPr sz="14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140784" y="2943092"/>
            <a:ext cx="1392555" cy="4140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504825" algn="l"/>
              </a:tabLst>
            </a:pPr>
            <a:r>
              <a:rPr sz="2550" spc="-5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255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550" i="1" spc="-60" dirty="0">
                <a:latin typeface="Times New Roman" panose="02020603050405020304"/>
                <a:cs typeface="Times New Roman" panose="02020603050405020304"/>
              </a:rPr>
              <a:t>Q</a:t>
            </a:r>
            <a:r>
              <a:rPr sz="2175" spc="-89" baseline="-250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2550" i="1" spc="-60" dirty="0">
                <a:latin typeface="Times New Roman" panose="02020603050405020304"/>
                <a:cs typeface="Times New Roman" panose="02020603050405020304"/>
              </a:rPr>
              <a:t>Q</a:t>
            </a:r>
            <a:r>
              <a:rPr sz="2175" spc="-89" baseline="-250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2175" spc="172" baseline="-25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825" b="1" spc="-75" baseline="-35000" dirty="0">
                <a:latin typeface="Times New Roman" panose="02020603050405020304"/>
                <a:cs typeface="Times New Roman" panose="02020603050405020304"/>
              </a:rPr>
              <a:t>a</a:t>
            </a:r>
            <a:endParaRPr sz="3825" baseline="-35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947954" y="3380961"/>
            <a:ext cx="473709" cy="43560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50" spc="-110" dirty="0">
                <a:latin typeface="Times New Roman" panose="02020603050405020304"/>
                <a:cs typeface="Times New Roman" panose="02020603050405020304"/>
              </a:rPr>
              <a:t>4</a:t>
            </a:r>
            <a:r>
              <a:rPr sz="2650" spc="-110" dirty="0">
                <a:latin typeface="Symbol" panose="05050102010706020507"/>
                <a:cs typeface="Symbol" panose="05050102010706020507"/>
              </a:rPr>
              <a:t></a:t>
            </a:r>
            <a:endParaRPr sz="265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304239" y="3146997"/>
            <a:ext cx="574040" cy="4140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81635" algn="l"/>
              </a:tabLst>
            </a:pPr>
            <a:r>
              <a:rPr sz="2550" b="1" spc="-50" dirty="0">
                <a:latin typeface="Times New Roman" panose="02020603050405020304"/>
                <a:cs typeface="Times New Roman" panose="02020603050405020304"/>
              </a:rPr>
              <a:t>F</a:t>
            </a:r>
            <a:r>
              <a:rPr sz="2550" b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550" spc="-50" dirty="0">
                <a:latin typeface="Symbol" panose="05050102010706020507"/>
                <a:cs typeface="Symbol" panose="05050102010706020507"/>
              </a:rPr>
              <a:t></a:t>
            </a:r>
            <a:endParaRPr sz="255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8739" y="3836670"/>
            <a:ext cx="24485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1F5F"/>
                </a:solidFill>
                <a:latin typeface="Wingdings" panose="05000000000000000000"/>
                <a:cs typeface="Wingdings" panose="05000000000000000000"/>
              </a:rPr>
              <a:t></a:t>
            </a:r>
            <a:r>
              <a:rPr sz="1800" spc="18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Electric</a:t>
            </a:r>
            <a:r>
              <a:rPr sz="1800" b="1" spc="-4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Field</a:t>
            </a:r>
            <a:r>
              <a:rPr sz="1800" b="1" spc="-2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Intensity:</a:t>
            </a:r>
            <a:endParaRPr sz="18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724251" y="4932079"/>
            <a:ext cx="331470" cy="0"/>
          </a:xfrm>
          <a:custGeom>
            <a:avLst/>
            <a:gdLst/>
            <a:ahLst/>
            <a:cxnLst/>
            <a:rect l="l" t="t" r="r" b="b"/>
            <a:pathLst>
              <a:path w="331470">
                <a:moveTo>
                  <a:pt x="0" y="0"/>
                </a:moveTo>
                <a:lnTo>
                  <a:pt x="331413" y="0"/>
                </a:lnTo>
              </a:path>
            </a:pathLst>
          </a:custGeom>
          <a:ln w="153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392938" y="4932079"/>
            <a:ext cx="634365" cy="0"/>
          </a:xfrm>
          <a:custGeom>
            <a:avLst/>
            <a:gdLst/>
            <a:ahLst/>
            <a:cxnLst/>
            <a:rect l="l" t="t" r="r" b="b"/>
            <a:pathLst>
              <a:path w="634364">
                <a:moveTo>
                  <a:pt x="0" y="0"/>
                </a:moveTo>
                <a:lnTo>
                  <a:pt x="634209" y="0"/>
                </a:lnTo>
              </a:path>
            </a:pathLst>
          </a:custGeom>
          <a:ln w="153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086941" y="4932079"/>
            <a:ext cx="387350" cy="0"/>
          </a:xfrm>
          <a:custGeom>
            <a:avLst/>
            <a:gdLst/>
            <a:ahLst/>
            <a:cxnLst/>
            <a:rect l="l" t="t" r="r" b="b"/>
            <a:pathLst>
              <a:path w="387350">
                <a:moveTo>
                  <a:pt x="0" y="0"/>
                </a:moveTo>
                <a:lnTo>
                  <a:pt x="387299" y="0"/>
                </a:lnTo>
              </a:path>
            </a:pathLst>
          </a:custGeom>
          <a:ln w="153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5657791" y="4896618"/>
            <a:ext cx="163830" cy="2501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450" spc="-25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1450" i="1" spc="-25" dirty="0">
                <a:latin typeface="Times New Roman" panose="02020603050405020304"/>
                <a:cs typeface="Times New Roman" panose="02020603050405020304"/>
              </a:rPr>
              <a:t>t</a:t>
            </a:r>
            <a:endParaRPr sz="14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570">
              <a:lnSpc>
                <a:spcPts val="1240"/>
              </a:lnSpc>
            </a:pPr>
            <a:r>
              <a:rPr spc="-50" dirty="0"/>
              <a:t>3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4876698" y="5148463"/>
            <a:ext cx="554990" cy="2501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402590" algn="l"/>
              </a:tabLst>
            </a:pPr>
            <a:r>
              <a:rPr sz="1450" spc="-50" dirty="0">
                <a:latin typeface="Times New Roman" panose="02020603050405020304"/>
                <a:cs typeface="Times New Roman" panose="02020603050405020304"/>
              </a:rPr>
              <a:t>0</a:t>
            </a:r>
            <a:r>
              <a:rPr sz="145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450" spc="-25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1450" i="1" spc="-25" dirty="0">
                <a:latin typeface="Times New Roman" panose="02020603050405020304"/>
                <a:cs typeface="Times New Roman" panose="02020603050405020304"/>
              </a:rPr>
              <a:t>t</a:t>
            </a:r>
            <a:endParaRPr sz="14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078072" y="4784484"/>
            <a:ext cx="382905" cy="4140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3825" i="1" spc="44" baseline="-25000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1450" spc="30" dirty="0">
                <a:latin typeface="Times New Roman" panose="02020603050405020304"/>
                <a:cs typeface="Times New Roman" panose="02020603050405020304"/>
              </a:rPr>
              <a:t>2</a:t>
            </a:r>
            <a:endParaRPr sz="14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592666" y="4473188"/>
            <a:ext cx="1140460" cy="4140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531495" algn="l"/>
              </a:tabLst>
            </a:pPr>
            <a:r>
              <a:rPr sz="2550" spc="-5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255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550" i="1" dirty="0">
                <a:latin typeface="Times New Roman" panose="02020603050405020304"/>
                <a:cs typeface="Times New Roman" panose="02020603050405020304"/>
              </a:rPr>
              <a:t>Q</a:t>
            </a:r>
            <a:r>
              <a:rPr sz="2175" baseline="-250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2175" spc="232" baseline="-25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825" b="1" spc="-75" baseline="-35000" dirty="0">
                <a:latin typeface="Times New Roman" panose="02020603050405020304"/>
                <a:cs typeface="Times New Roman" panose="02020603050405020304"/>
              </a:rPr>
              <a:t>a</a:t>
            </a:r>
            <a:endParaRPr sz="3825" baseline="-35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934438" y="5148463"/>
            <a:ext cx="78740" cy="2501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450" i="1" spc="-50" dirty="0">
                <a:latin typeface="Times New Roman" panose="02020603050405020304"/>
                <a:cs typeface="Times New Roman" panose="02020603050405020304"/>
              </a:rPr>
              <a:t>t</a:t>
            </a:r>
            <a:endParaRPr sz="14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21293" y="4910937"/>
            <a:ext cx="1149985" cy="43560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691515" algn="l"/>
              </a:tabLst>
            </a:pPr>
            <a:r>
              <a:rPr sz="2550" i="1" spc="-50" dirty="0">
                <a:latin typeface="Times New Roman" panose="02020603050405020304"/>
                <a:cs typeface="Times New Roman" panose="02020603050405020304"/>
              </a:rPr>
              <a:t>Q</a:t>
            </a:r>
            <a:r>
              <a:rPr sz="2550" i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550" spc="-114" dirty="0">
                <a:latin typeface="Times New Roman" panose="02020603050405020304"/>
                <a:cs typeface="Times New Roman" panose="02020603050405020304"/>
              </a:rPr>
              <a:t>4</a:t>
            </a:r>
            <a:r>
              <a:rPr sz="2650" spc="-114" dirty="0">
                <a:latin typeface="Symbol" panose="05050102010706020507"/>
                <a:cs typeface="Symbol" panose="05050102010706020507"/>
              </a:rPr>
              <a:t></a:t>
            </a:r>
            <a:endParaRPr sz="265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139655" y="4677093"/>
            <a:ext cx="1218565" cy="4140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999490" algn="l"/>
              </a:tabLst>
            </a:pPr>
            <a:r>
              <a:rPr sz="2550" b="1" dirty="0">
                <a:latin typeface="Times New Roman" panose="02020603050405020304"/>
                <a:cs typeface="Times New Roman" panose="02020603050405020304"/>
              </a:rPr>
              <a:t>E</a:t>
            </a:r>
            <a:r>
              <a:rPr sz="2550" b="1" spc="-1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550" b="1" dirty="0">
                <a:latin typeface="Times New Roman" panose="02020603050405020304"/>
                <a:cs typeface="Times New Roman" panose="02020603050405020304"/>
              </a:rPr>
              <a:t>=</a:t>
            </a:r>
            <a:r>
              <a:rPr sz="2550" b="1" spc="2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825" b="1" spc="-37" baseline="36000" dirty="0">
                <a:latin typeface="Times New Roman" panose="02020603050405020304"/>
                <a:cs typeface="Times New Roman" panose="02020603050405020304"/>
              </a:rPr>
              <a:t>F</a:t>
            </a:r>
            <a:r>
              <a:rPr sz="2175" i="1" spc="-37" baseline="38000" dirty="0">
                <a:latin typeface="Times New Roman" panose="02020603050405020304"/>
                <a:cs typeface="Times New Roman" panose="02020603050405020304"/>
              </a:rPr>
              <a:t>t</a:t>
            </a:r>
            <a:r>
              <a:rPr sz="2175" i="1" baseline="380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550" spc="-50" dirty="0">
                <a:latin typeface="Symbol" panose="05050102010706020507"/>
                <a:cs typeface="Symbol" panose="05050102010706020507"/>
              </a:rPr>
              <a:t></a:t>
            </a:r>
            <a:endParaRPr sz="2550">
              <a:latin typeface="Symbol" panose="05050102010706020507"/>
              <a:cs typeface="Symbol" panose="05050102010706020507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570">
              <a:lnSpc>
                <a:spcPts val="1240"/>
              </a:lnSpc>
            </a:pPr>
            <a:r>
              <a:rPr spc="-50" dirty="0"/>
              <a:t>4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53339" y="1424773"/>
            <a:ext cx="8809355" cy="238506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302260" indent="-264160">
              <a:lnSpc>
                <a:spcPct val="100000"/>
              </a:lnSpc>
              <a:spcBef>
                <a:spcPts val="310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302260" algn="l"/>
              </a:tabLst>
            </a:pPr>
            <a:r>
              <a:rPr sz="1800" b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Charge</a:t>
            </a:r>
            <a:r>
              <a:rPr sz="1800" b="1" spc="-1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Distributions:</a:t>
            </a:r>
            <a:endParaRPr sz="1800">
              <a:latin typeface="Arial" panose="020B0604020202020204"/>
              <a:cs typeface="Arial" panose="020B0604020202020204"/>
            </a:endParaRPr>
          </a:p>
          <a:p>
            <a:pPr marL="302895" indent="-264795">
              <a:lnSpc>
                <a:spcPts val="1945"/>
              </a:lnSpc>
              <a:spcBef>
                <a:spcPts val="220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302895" algn="l"/>
              </a:tabLst>
            </a:pP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7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total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charge</a:t>
            </a:r>
            <a:r>
              <a:rPr sz="18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within</a:t>
            </a:r>
            <a:r>
              <a:rPr sz="1800" spc="-1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some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finite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volume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is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obtained</a:t>
            </a:r>
            <a:r>
              <a:rPr sz="18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by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integrating</a:t>
            </a:r>
            <a:r>
              <a:rPr sz="1800" spc="-3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throughout</a:t>
            </a:r>
            <a:r>
              <a:rPr sz="1800" spc="-3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that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302895">
              <a:lnSpc>
                <a:spcPts val="1945"/>
              </a:lnSpc>
            </a:pP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volume</a:t>
            </a:r>
            <a:r>
              <a:rPr sz="1800" spc="-10" dirty="0">
                <a:latin typeface="Tahoma" panose="020B0604030504040204"/>
                <a:cs typeface="Tahoma" panose="020B0604030504040204"/>
              </a:rPr>
              <a:t>: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2407920">
              <a:lnSpc>
                <a:spcPct val="100000"/>
              </a:lnSpc>
              <a:spcBef>
                <a:spcPts val="1145"/>
              </a:spcBef>
            </a:pPr>
            <a:r>
              <a:rPr sz="2500" i="1" dirty="0">
                <a:latin typeface="Times New Roman" panose="02020603050405020304"/>
                <a:cs typeface="Times New Roman" panose="02020603050405020304"/>
              </a:rPr>
              <a:t>Q</a:t>
            </a:r>
            <a:r>
              <a:rPr sz="2500" i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500" dirty="0">
                <a:latin typeface="Symbol" panose="05050102010706020507"/>
                <a:cs typeface="Symbol" panose="05050102010706020507"/>
              </a:rPr>
              <a:t></a:t>
            </a:r>
            <a:r>
              <a:rPr sz="2500" spc="3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700" baseline="-13000" dirty="0">
                <a:latin typeface="Symbol" panose="05050102010706020507"/>
                <a:cs typeface="Symbol" panose="05050102010706020507"/>
              </a:rPr>
              <a:t></a:t>
            </a:r>
            <a:r>
              <a:rPr sz="5700" spc="-157" baseline="-13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650" spc="-20" dirty="0">
                <a:latin typeface="Symbol" panose="05050102010706020507"/>
                <a:cs typeface="Symbol" panose="05050102010706020507"/>
              </a:rPr>
              <a:t></a:t>
            </a:r>
            <a:r>
              <a:rPr sz="2175" i="1" spc="-30" baseline="-25000" dirty="0">
                <a:latin typeface="Times New Roman" panose="02020603050405020304"/>
                <a:cs typeface="Times New Roman" panose="02020603050405020304"/>
              </a:rPr>
              <a:t>v</a:t>
            </a:r>
            <a:r>
              <a:rPr sz="2500" i="1" spc="-20" dirty="0">
                <a:latin typeface="Times New Roman" panose="02020603050405020304"/>
                <a:cs typeface="Times New Roman" panose="02020603050405020304"/>
              </a:rPr>
              <a:t>dv</a:t>
            </a:r>
            <a:endParaRPr sz="2500">
              <a:latin typeface="Times New Roman" panose="02020603050405020304"/>
              <a:cs typeface="Times New Roman" panose="02020603050405020304"/>
            </a:endParaRPr>
          </a:p>
          <a:p>
            <a:pPr marR="2631440" algn="ctr">
              <a:lnSpc>
                <a:spcPct val="100000"/>
              </a:lnSpc>
              <a:spcBef>
                <a:spcPts val="510"/>
              </a:spcBef>
            </a:pPr>
            <a:r>
              <a:rPr sz="1450" spc="-25" dirty="0">
                <a:latin typeface="Times New Roman" panose="02020603050405020304"/>
                <a:cs typeface="Times New Roman" panose="02020603050405020304"/>
              </a:rPr>
              <a:t>vol</a:t>
            </a:r>
            <a:endParaRPr sz="145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315"/>
              </a:spcBef>
            </a:pPr>
            <a:endParaRPr sz="1450">
              <a:latin typeface="Times New Roman" panose="02020603050405020304"/>
              <a:cs typeface="Times New Roman" panose="02020603050405020304"/>
            </a:endParaRPr>
          </a:p>
          <a:p>
            <a:pPr marL="454660" lvl="1" indent="-264160">
              <a:lnSpc>
                <a:spcPct val="100000"/>
              </a:lnSpc>
              <a:buClr>
                <a:srgbClr val="233E09"/>
              </a:buClr>
              <a:buFont typeface="Wingdings" panose="05000000000000000000"/>
              <a:buChar char=""/>
              <a:tabLst>
                <a:tab pos="454025" algn="l"/>
              </a:tabLst>
            </a:pP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Similarly</a:t>
            </a:r>
            <a:r>
              <a:rPr sz="1800" spc="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Line</a:t>
            </a:r>
            <a:r>
              <a:rPr sz="1800" spc="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and</a:t>
            </a:r>
            <a:r>
              <a:rPr sz="1800" spc="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surface</a:t>
            </a:r>
            <a:r>
              <a:rPr sz="1800" spc="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charge</a:t>
            </a:r>
            <a:r>
              <a:rPr sz="1800" spc="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Distribution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00225" y="301497"/>
            <a:ext cx="531495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8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Takeaways</a:t>
            </a:r>
            <a:r>
              <a:rPr sz="4400" spc="-35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40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4400" spc="-4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40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Module</a:t>
            </a:r>
            <a:r>
              <a:rPr sz="4400" spc="-55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400" spc="-5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1</a:t>
            </a:r>
            <a:endParaRPr sz="4400"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305813"/>
            <a:ext cx="52660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77495" indent="-268605">
              <a:lnSpc>
                <a:spcPct val="100000"/>
              </a:lnSpc>
              <a:spcBef>
                <a:spcPts val="95"/>
              </a:spcBef>
              <a:buClr>
                <a:srgbClr val="233E09"/>
              </a:buClr>
              <a:buSzPct val="96000"/>
              <a:buFont typeface="Wingdings" panose="05000000000000000000"/>
              <a:buChar char=""/>
              <a:tabLst>
                <a:tab pos="277495" algn="l"/>
              </a:tabLst>
            </a:pPr>
            <a:r>
              <a:rPr sz="28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Electric</a:t>
            </a:r>
            <a:r>
              <a:rPr sz="2800" spc="-5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8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Flux:</a:t>
            </a:r>
            <a:r>
              <a:rPr sz="2800" spc="-4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800" spc="-3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Faraday’s</a:t>
            </a:r>
            <a:r>
              <a:rPr sz="2800" spc="-6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800" spc="-1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Experiment</a:t>
            </a:r>
            <a:endParaRPr sz="28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00225" y="301497"/>
            <a:ext cx="531495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8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Takeaways</a:t>
            </a:r>
            <a:r>
              <a:rPr sz="4400" spc="-35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40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4400" spc="-4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40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Module</a:t>
            </a:r>
            <a:r>
              <a:rPr sz="4400" spc="-55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400" spc="-5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1</a:t>
            </a:r>
            <a:endParaRPr sz="44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000" y="2545079"/>
            <a:ext cx="4572000" cy="274357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48271" y="2362200"/>
            <a:ext cx="1709927" cy="3244596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570">
              <a:lnSpc>
                <a:spcPts val="1240"/>
              </a:lnSpc>
            </a:pPr>
            <a:r>
              <a:rPr spc="-50" dirty="0"/>
              <a:t>5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56325" y="3005223"/>
            <a:ext cx="94615" cy="1892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65"/>
              </a:lnSpc>
            </a:pPr>
            <a:r>
              <a:rPr sz="13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2</a:t>
            </a:r>
            <a:endParaRPr sz="1300">
              <a:latin typeface="Tahoma" panose="020B0604030504040204"/>
              <a:cs typeface="Tahoma" panose="020B0604030504040204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16396" y="1467611"/>
            <a:ext cx="2563368" cy="215036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72440" y="1564894"/>
            <a:ext cx="8187690" cy="4077335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340995" marR="2400935" indent="-265430" algn="just">
              <a:lnSpc>
                <a:spcPct val="80000"/>
              </a:lnSpc>
              <a:spcBef>
                <a:spcPts val="585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340995" algn="l"/>
              </a:tabLst>
            </a:pP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At</a:t>
            </a:r>
            <a:r>
              <a:rPr sz="2000" spc="1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2000" spc="10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surface</a:t>
            </a:r>
            <a:r>
              <a:rPr sz="2000" spc="114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of</a:t>
            </a:r>
            <a:r>
              <a:rPr sz="2000" spc="1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2000" spc="1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inner</a:t>
            </a:r>
            <a:r>
              <a:rPr sz="2000" spc="114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sphere,</a:t>
            </a:r>
            <a:r>
              <a:rPr sz="2000" spc="1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i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ψ</a:t>
            </a:r>
            <a:r>
              <a:rPr sz="2000" i="1" spc="17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coulombs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of</a:t>
            </a:r>
            <a:r>
              <a:rPr sz="20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electric</a:t>
            </a:r>
            <a:r>
              <a:rPr sz="20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flux</a:t>
            </a:r>
            <a:r>
              <a:rPr sz="20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are</a:t>
            </a:r>
            <a:r>
              <a:rPr sz="20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produced</a:t>
            </a:r>
            <a:r>
              <a:rPr sz="20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by</a:t>
            </a:r>
            <a:r>
              <a:rPr sz="20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20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given</a:t>
            </a:r>
            <a:r>
              <a:rPr sz="20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charge </a:t>
            </a:r>
            <a:r>
              <a:rPr sz="2000" i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Q</a:t>
            </a:r>
            <a:r>
              <a:rPr sz="2000" i="1" spc="47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coulombs,</a:t>
            </a:r>
            <a:r>
              <a:rPr sz="2000" spc="409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and</a:t>
            </a:r>
            <a:r>
              <a:rPr sz="2000" spc="40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distributed</a:t>
            </a:r>
            <a:r>
              <a:rPr sz="2000" spc="40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uniformly</a:t>
            </a:r>
            <a:r>
              <a:rPr sz="2000" spc="41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over</a:t>
            </a:r>
            <a:r>
              <a:rPr sz="2000" spc="40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surface</a:t>
            </a:r>
            <a:r>
              <a:rPr sz="20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having</a:t>
            </a:r>
            <a:r>
              <a:rPr sz="20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an</a:t>
            </a:r>
            <a:r>
              <a:rPr sz="20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area</a:t>
            </a:r>
            <a:r>
              <a:rPr sz="2000" spc="-1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of</a:t>
            </a:r>
            <a:r>
              <a:rPr sz="2000" spc="-3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4</a:t>
            </a:r>
            <a:r>
              <a:rPr sz="2000" i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πa</a:t>
            </a:r>
            <a:r>
              <a:rPr sz="1950" baseline="26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2</a:t>
            </a:r>
            <a:r>
              <a:rPr sz="1950" spc="284" baseline="26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m</a:t>
            </a:r>
            <a:r>
              <a:rPr sz="1950" spc="-37" baseline="26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2</a:t>
            </a:r>
            <a:r>
              <a:rPr sz="20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.</a:t>
            </a:r>
            <a:endParaRPr sz="2000">
              <a:latin typeface="Tahoma" panose="020B0604030504040204"/>
              <a:cs typeface="Tahoma" panose="020B0604030504040204"/>
            </a:endParaRPr>
          </a:p>
          <a:p>
            <a:pPr>
              <a:lnSpc>
                <a:spcPct val="100000"/>
              </a:lnSpc>
              <a:spcBef>
                <a:spcPts val="460"/>
              </a:spcBef>
              <a:buClr>
                <a:srgbClr val="233E09"/>
              </a:buClr>
              <a:buFont typeface="Wingdings" panose="05000000000000000000"/>
              <a:buChar char=""/>
            </a:pPr>
            <a:endParaRPr sz="2000">
              <a:latin typeface="Tahoma" panose="020B0604030504040204"/>
              <a:cs typeface="Tahoma" panose="020B0604030504040204"/>
            </a:endParaRPr>
          </a:p>
          <a:p>
            <a:pPr marL="340995" indent="-264795">
              <a:lnSpc>
                <a:spcPts val="2160"/>
              </a:lnSpc>
              <a:spcBef>
                <a:spcPts val="5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340995" algn="l"/>
              </a:tabLst>
            </a:pPr>
            <a:r>
              <a:rPr sz="2000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ahoma" panose="020B0604030504040204"/>
                <a:cs typeface="Tahoma" panose="020B0604030504040204"/>
              </a:rPr>
              <a:t>The</a:t>
            </a:r>
            <a:r>
              <a:rPr sz="2000" u="sng" spc="8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ahoma" panose="020B0604030504040204"/>
                <a:cs typeface="Tahoma" panose="020B0604030504040204"/>
              </a:rPr>
              <a:t> </a:t>
            </a:r>
            <a:r>
              <a:rPr sz="2000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ahoma" panose="020B0604030504040204"/>
                <a:cs typeface="Tahoma" panose="020B0604030504040204"/>
              </a:rPr>
              <a:t>density</a:t>
            </a:r>
            <a:r>
              <a:rPr sz="2000" u="sng" spc="7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ahoma" panose="020B0604030504040204"/>
                <a:cs typeface="Tahoma" panose="020B0604030504040204"/>
              </a:rPr>
              <a:t> </a:t>
            </a:r>
            <a:r>
              <a:rPr sz="2000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ahoma" panose="020B0604030504040204"/>
                <a:cs typeface="Tahoma" panose="020B0604030504040204"/>
              </a:rPr>
              <a:t>of</a:t>
            </a:r>
            <a:r>
              <a:rPr sz="2000" u="sng" spc="7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ahoma" panose="020B0604030504040204"/>
                <a:cs typeface="Tahoma" panose="020B0604030504040204"/>
              </a:rPr>
              <a:t> </a:t>
            </a:r>
            <a:r>
              <a:rPr sz="2000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ahoma" panose="020B0604030504040204"/>
                <a:cs typeface="Tahoma" panose="020B0604030504040204"/>
              </a:rPr>
              <a:t>the</a:t>
            </a:r>
            <a:r>
              <a:rPr sz="2000" u="sng" spc="7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ahoma" panose="020B0604030504040204"/>
                <a:cs typeface="Tahoma" panose="020B0604030504040204"/>
              </a:rPr>
              <a:t> </a:t>
            </a:r>
            <a:r>
              <a:rPr sz="2000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ahoma" panose="020B0604030504040204"/>
                <a:cs typeface="Tahoma" panose="020B0604030504040204"/>
              </a:rPr>
              <a:t>flux</a:t>
            </a:r>
            <a:r>
              <a:rPr sz="2000" u="sng" spc="7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at</a:t>
            </a:r>
            <a:r>
              <a:rPr sz="2000" spc="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this</a:t>
            </a:r>
            <a:r>
              <a:rPr sz="2000" spc="8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surface</a:t>
            </a:r>
            <a:r>
              <a:rPr sz="2000" spc="7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is</a:t>
            </a:r>
            <a:r>
              <a:rPr sz="2000" spc="8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i="1" spc="-1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ψ</a:t>
            </a:r>
            <a:r>
              <a:rPr sz="20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/4</a:t>
            </a:r>
            <a:r>
              <a:rPr sz="2000" i="1" spc="-1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πa</a:t>
            </a:r>
            <a:endParaRPr sz="2000">
              <a:latin typeface="Arial" panose="020B0604020202020204"/>
              <a:cs typeface="Arial" panose="020B0604020202020204"/>
            </a:endParaRPr>
          </a:p>
          <a:p>
            <a:pPr marL="340995">
              <a:lnSpc>
                <a:spcPts val="2160"/>
              </a:lnSpc>
            </a:pP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or</a:t>
            </a:r>
            <a:r>
              <a:rPr sz="2000" spc="-1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i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Q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/4</a:t>
            </a:r>
            <a:r>
              <a:rPr sz="2000" i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πa</a:t>
            </a:r>
            <a:r>
              <a:rPr sz="1950" baseline="26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2</a:t>
            </a:r>
            <a:r>
              <a:rPr sz="1950" spc="-30" baseline="26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C/m</a:t>
            </a:r>
            <a:r>
              <a:rPr sz="1950" spc="-15" baseline="26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2</a:t>
            </a:r>
            <a:r>
              <a:rPr sz="20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.</a:t>
            </a:r>
            <a:endParaRPr sz="2000">
              <a:latin typeface="Tahoma" panose="020B0604030504040204"/>
              <a:cs typeface="Tahoma" panose="020B0604030504040204"/>
            </a:endParaRPr>
          </a:p>
          <a:p>
            <a:pPr>
              <a:lnSpc>
                <a:spcPct val="100000"/>
              </a:lnSpc>
              <a:spcBef>
                <a:spcPts val="675"/>
              </a:spcBef>
            </a:pPr>
            <a:endParaRPr sz="2000">
              <a:latin typeface="Tahoma" panose="020B0604030504040204"/>
              <a:cs typeface="Tahoma" panose="020B0604030504040204"/>
            </a:endParaRPr>
          </a:p>
          <a:p>
            <a:pPr marL="340995" indent="-264795">
              <a:lnSpc>
                <a:spcPts val="2160"/>
              </a:lnSpc>
              <a:buClr>
                <a:srgbClr val="233E09"/>
              </a:buClr>
              <a:buFont typeface="Wingdings" panose="05000000000000000000"/>
              <a:buChar char=""/>
              <a:tabLst>
                <a:tab pos="340995" algn="l"/>
                <a:tab pos="917575" algn="l"/>
                <a:tab pos="1520825" algn="l"/>
                <a:tab pos="2597150" algn="l"/>
                <a:tab pos="3538220" algn="l"/>
                <a:tab pos="4070985" algn="l"/>
                <a:tab pos="5083175" algn="l"/>
                <a:tab pos="5403215" algn="l"/>
                <a:tab pos="6670040" algn="l"/>
                <a:tab pos="7005320" algn="l"/>
                <a:tab pos="7698740" algn="l"/>
              </a:tabLst>
            </a:pPr>
            <a:r>
              <a:rPr sz="20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	</a:t>
            </a:r>
            <a:r>
              <a:rPr sz="20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new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	</a:t>
            </a:r>
            <a:r>
              <a:rPr sz="20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quantity,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	</a:t>
            </a:r>
            <a:r>
              <a:rPr sz="2000" i="1" spc="-1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electric</a:t>
            </a:r>
            <a:r>
              <a:rPr sz="2000" i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	</a:t>
            </a:r>
            <a:r>
              <a:rPr sz="2000" i="1" spc="-2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flux</a:t>
            </a:r>
            <a:r>
              <a:rPr sz="2000" i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	</a:t>
            </a:r>
            <a:r>
              <a:rPr sz="2000" i="1" spc="-1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density</a:t>
            </a:r>
            <a:r>
              <a:rPr sz="20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,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	</a:t>
            </a:r>
            <a:r>
              <a:rPr sz="20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is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	</a:t>
            </a:r>
            <a:r>
              <a:rPr sz="20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measured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	</a:t>
            </a:r>
            <a:r>
              <a:rPr sz="20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in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	</a:t>
            </a:r>
            <a:r>
              <a:rPr sz="20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C/m</a:t>
            </a:r>
            <a:r>
              <a:rPr sz="1950" spc="-30" baseline="26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2</a:t>
            </a:r>
            <a:r>
              <a:rPr sz="1950" baseline="26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	</a:t>
            </a:r>
            <a:r>
              <a:rPr sz="20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and</a:t>
            </a:r>
            <a:endParaRPr sz="2000">
              <a:latin typeface="Tahoma" panose="020B0604030504040204"/>
              <a:cs typeface="Tahoma" panose="020B0604030504040204"/>
            </a:endParaRPr>
          </a:p>
          <a:p>
            <a:pPr marL="340995">
              <a:lnSpc>
                <a:spcPts val="2160"/>
              </a:lnSpc>
            </a:pP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denoted</a:t>
            </a:r>
            <a:r>
              <a:rPr sz="2000" spc="-8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with</a:t>
            </a:r>
            <a:r>
              <a:rPr sz="20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b="1" spc="-2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D</a:t>
            </a:r>
            <a:r>
              <a:rPr sz="20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.</a:t>
            </a:r>
            <a:endParaRPr sz="2000">
              <a:latin typeface="Tahoma" panose="020B0604030504040204"/>
              <a:cs typeface="Tahoma" panose="020B0604030504040204"/>
            </a:endParaRPr>
          </a:p>
          <a:p>
            <a:pPr marL="340995" marR="55880" indent="-265430">
              <a:lnSpc>
                <a:spcPct val="80000"/>
              </a:lnSpc>
              <a:spcBef>
                <a:spcPts val="720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340995" algn="l"/>
              </a:tabLst>
            </a:pP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2000" spc="1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direction</a:t>
            </a:r>
            <a:r>
              <a:rPr sz="2000" spc="9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of</a:t>
            </a:r>
            <a:r>
              <a:rPr sz="2000" spc="9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D</a:t>
            </a:r>
            <a:r>
              <a:rPr sz="2000" b="1" spc="17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at</a:t>
            </a:r>
            <a:r>
              <a:rPr sz="2000" spc="9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</a:t>
            </a:r>
            <a:r>
              <a:rPr sz="2000" spc="1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point</a:t>
            </a:r>
            <a:r>
              <a:rPr sz="2000" spc="9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is</a:t>
            </a:r>
            <a:r>
              <a:rPr sz="2000" spc="10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2000" spc="1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direction</a:t>
            </a:r>
            <a:r>
              <a:rPr sz="2000" spc="1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of</a:t>
            </a:r>
            <a:r>
              <a:rPr sz="2000" spc="9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2000" spc="10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flux</a:t>
            </a:r>
            <a:r>
              <a:rPr sz="2000" spc="9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lines</a:t>
            </a:r>
            <a:r>
              <a:rPr sz="2000" spc="10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at</a:t>
            </a:r>
            <a:r>
              <a:rPr sz="2000" spc="9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that </a:t>
            </a:r>
            <a:r>
              <a:rPr sz="20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point.</a:t>
            </a:r>
            <a:endParaRPr sz="2000">
              <a:latin typeface="Tahoma" panose="020B0604030504040204"/>
              <a:cs typeface="Tahoma" panose="020B0604030504040204"/>
            </a:endParaRPr>
          </a:p>
          <a:p>
            <a:pPr marL="340995" marR="57150" indent="-265430">
              <a:lnSpc>
                <a:spcPts val="1920"/>
              </a:lnSpc>
              <a:spcBef>
                <a:spcPts val="705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340995" algn="l"/>
              </a:tabLst>
            </a:pP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2000" spc="1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magnitude</a:t>
            </a:r>
            <a:r>
              <a:rPr sz="2000" spc="1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of</a:t>
            </a:r>
            <a:r>
              <a:rPr sz="2000" spc="1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D</a:t>
            </a:r>
            <a:r>
              <a:rPr sz="2000" b="1" spc="22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is</a:t>
            </a:r>
            <a:r>
              <a:rPr sz="2000" spc="1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given</a:t>
            </a:r>
            <a:r>
              <a:rPr sz="2000" spc="1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by</a:t>
            </a:r>
            <a:r>
              <a:rPr sz="2000" spc="1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2000" spc="1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number</a:t>
            </a:r>
            <a:r>
              <a:rPr sz="2000" spc="1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of</a:t>
            </a:r>
            <a:r>
              <a:rPr sz="2000" spc="1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flux</a:t>
            </a:r>
            <a:r>
              <a:rPr sz="2000" spc="13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lines</a:t>
            </a:r>
            <a:r>
              <a:rPr sz="2000" spc="1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crossing</a:t>
            </a:r>
            <a:r>
              <a:rPr sz="2000" spc="1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surface</a:t>
            </a:r>
            <a:r>
              <a:rPr sz="2000" spc="-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normal</a:t>
            </a:r>
            <a:r>
              <a:rPr sz="20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to</a:t>
            </a:r>
            <a:r>
              <a:rPr sz="20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20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lines</a:t>
            </a:r>
            <a:r>
              <a:rPr sz="2000" spc="-3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divided</a:t>
            </a:r>
            <a:r>
              <a:rPr sz="20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by</a:t>
            </a:r>
            <a:r>
              <a:rPr sz="20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20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surface</a:t>
            </a:r>
            <a:r>
              <a:rPr sz="2000" spc="-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area.</a:t>
            </a:r>
            <a:endParaRPr sz="20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570">
              <a:lnSpc>
                <a:spcPts val="1240"/>
              </a:lnSpc>
            </a:pPr>
            <a:r>
              <a:rPr spc="-50" dirty="0"/>
              <a:t>6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 marL="1116330">
              <a:lnSpc>
                <a:spcPct val="100000"/>
              </a:lnSpc>
              <a:spcBef>
                <a:spcPts val="100"/>
              </a:spcBef>
            </a:pPr>
            <a:r>
              <a:rPr sz="4400" spc="-8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Takeaways</a:t>
            </a:r>
            <a:r>
              <a:rPr sz="4400" spc="-35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40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4400" spc="-4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40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Module</a:t>
            </a:r>
            <a:r>
              <a:rPr sz="4400" spc="-55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400" spc="-5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1</a:t>
            </a:r>
            <a:endParaRPr sz="4400"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81600" y="1536191"/>
            <a:ext cx="3327816" cy="199667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83591" y="1191514"/>
            <a:ext cx="4912995" cy="51943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276225" marR="5080" indent="-264160">
              <a:lnSpc>
                <a:spcPct val="80000"/>
              </a:lnSpc>
              <a:spcBef>
                <a:spcPts val="530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277495" algn="l"/>
              </a:tabLst>
            </a:pP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Referring</a:t>
            </a:r>
            <a:r>
              <a:rPr sz="1800" spc="-3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again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to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concentric</a:t>
            </a:r>
            <a:r>
              <a:rPr sz="1800" spc="-3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spheres,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the 	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electric</a:t>
            </a:r>
            <a:r>
              <a:rPr sz="1800" spc="-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flux</a:t>
            </a:r>
            <a:r>
              <a:rPr sz="1800" spc="-8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density</a:t>
            </a:r>
            <a:r>
              <a:rPr sz="1800" spc="-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is</a:t>
            </a:r>
            <a:r>
              <a:rPr sz="1800" spc="-8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in</a:t>
            </a:r>
            <a:r>
              <a:rPr sz="1800" spc="-7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8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radial</a:t>
            </a:r>
            <a:r>
              <a:rPr sz="1800" spc="-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direction</a:t>
            </a:r>
            <a:r>
              <a:rPr sz="1800" spc="-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: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0063" y="3312921"/>
            <a:ext cx="346265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7495" indent="-264795">
              <a:lnSpc>
                <a:spcPct val="100000"/>
              </a:lnSpc>
              <a:spcBef>
                <a:spcPts val="100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277495" algn="l"/>
              </a:tabLst>
            </a:pP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At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distance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i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r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,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where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i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a </a:t>
            </a:r>
            <a:r>
              <a:rPr sz="1800" spc="-33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≤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i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r </a:t>
            </a:r>
            <a:r>
              <a:rPr sz="1800" spc="-33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≤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i="1" spc="-2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b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,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18635" y="1988147"/>
            <a:ext cx="0" cy="322580"/>
          </a:xfrm>
          <a:custGeom>
            <a:avLst/>
            <a:gdLst/>
            <a:ahLst/>
            <a:cxnLst/>
            <a:rect l="l" t="t" r="r" b="b"/>
            <a:pathLst>
              <a:path h="322580">
                <a:moveTo>
                  <a:pt x="0" y="0"/>
                </a:moveTo>
                <a:lnTo>
                  <a:pt x="0" y="322115"/>
                </a:lnTo>
              </a:path>
            </a:pathLst>
          </a:custGeom>
          <a:ln w="134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516602" y="2149215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599624" y="0"/>
                </a:lnTo>
              </a:path>
            </a:pathLst>
          </a:custGeom>
          <a:ln w="133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495825" y="1721335"/>
            <a:ext cx="619125" cy="777875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455"/>
              </a:spcBef>
            </a:pPr>
            <a:r>
              <a:rPr sz="2100" i="1" spc="-50" dirty="0">
                <a:latin typeface="Times New Roman" panose="02020603050405020304"/>
                <a:cs typeface="Times New Roman" panose="02020603050405020304"/>
              </a:rPr>
              <a:t>Q</a:t>
            </a:r>
            <a:endParaRPr sz="2100">
              <a:latin typeface="Times New Roman" panose="02020603050405020304"/>
              <a:cs typeface="Times New Roman" panose="02020603050405020304"/>
            </a:endParaRPr>
          </a:p>
          <a:p>
            <a:pPr algn="ctr">
              <a:lnSpc>
                <a:spcPct val="100000"/>
              </a:lnSpc>
              <a:spcBef>
                <a:spcPts val="345"/>
              </a:spcBef>
            </a:pPr>
            <a:r>
              <a:rPr sz="2100" spc="55" dirty="0">
                <a:latin typeface="Times New Roman" panose="02020603050405020304"/>
                <a:cs typeface="Times New Roman" panose="02020603050405020304"/>
              </a:rPr>
              <a:t>4</a:t>
            </a:r>
            <a:r>
              <a:rPr sz="2250" spc="55" dirty="0">
                <a:latin typeface="Symbol" panose="05050102010706020507"/>
                <a:cs typeface="Symbol" panose="05050102010706020507"/>
              </a:rPr>
              <a:t></a:t>
            </a:r>
            <a:r>
              <a:rPr sz="2100" i="1" spc="5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00" spc="82" baseline="44000" dirty="0">
                <a:latin typeface="Times New Roman" panose="02020603050405020304"/>
                <a:cs typeface="Times New Roman" panose="02020603050405020304"/>
              </a:rPr>
              <a:t>2</a:t>
            </a:r>
            <a:endParaRPr sz="1800" baseline="44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878054" y="1932670"/>
            <a:ext cx="1544320" cy="3517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100" dirty="0">
                <a:latin typeface="Times New Roman" panose="02020603050405020304"/>
                <a:cs typeface="Times New Roman" panose="02020603050405020304"/>
              </a:rPr>
              <a:t>(inner</a:t>
            </a:r>
            <a:r>
              <a:rPr sz="2100" spc="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spc="-10" dirty="0">
                <a:latin typeface="Times New Roman" panose="02020603050405020304"/>
                <a:cs typeface="Times New Roman" panose="02020603050405020304"/>
              </a:rPr>
              <a:t>sphere)</a:t>
            </a:r>
            <a:endParaRPr sz="21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89622" y="2117293"/>
            <a:ext cx="8699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i="1" spc="-50" dirty="0">
                <a:latin typeface="Times New Roman" panose="02020603050405020304"/>
                <a:cs typeface="Times New Roman" panose="02020603050405020304"/>
              </a:rPr>
              <a:t>r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36107" y="2152837"/>
            <a:ext cx="28003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i="1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1200" i="1" spc="-1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30" dirty="0">
                <a:latin typeface="Symbol" panose="05050102010706020507"/>
                <a:cs typeface="Symbol" panose="05050102010706020507"/>
              </a:rPr>
              <a:t></a:t>
            </a:r>
            <a:r>
              <a:rPr sz="1200" i="1" spc="30" dirty="0">
                <a:latin typeface="Times New Roman" panose="02020603050405020304"/>
                <a:cs typeface="Times New Roman" panose="02020603050405020304"/>
              </a:rPr>
              <a:t>a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88545" y="1932670"/>
            <a:ext cx="772795" cy="3517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609600" algn="l"/>
              </a:tabLst>
            </a:pPr>
            <a:r>
              <a:rPr sz="2100" b="1" spc="-5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00" b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00" spc="-50" dirty="0">
                <a:latin typeface="Symbol" panose="05050102010706020507"/>
                <a:cs typeface="Symbol" panose="05050102010706020507"/>
              </a:rPr>
              <a:t></a:t>
            </a:r>
            <a:endParaRPr sz="210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42081" y="1932670"/>
            <a:ext cx="161925" cy="3517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100" b="1" spc="-50" dirty="0">
                <a:latin typeface="Times New Roman" panose="02020603050405020304"/>
                <a:cs typeface="Times New Roman" panose="02020603050405020304"/>
              </a:rPr>
              <a:t>a</a:t>
            </a:r>
            <a:endParaRPr sz="21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919289" y="2699426"/>
            <a:ext cx="0" cy="321945"/>
          </a:xfrm>
          <a:custGeom>
            <a:avLst/>
            <a:gdLst/>
            <a:ahLst/>
            <a:cxnLst/>
            <a:rect l="l" t="t" r="r" b="b"/>
            <a:pathLst>
              <a:path h="321944">
                <a:moveTo>
                  <a:pt x="0" y="0"/>
                </a:moveTo>
                <a:lnTo>
                  <a:pt x="0" y="321421"/>
                </a:lnTo>
              </a:path>
            </a:pathLst>
          </a:custGeom>
          <a:ln w="1338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511170" y="2860147"/>
            <a:ext cx="588010" cy="0"/>
          </a:xfrm>
          <a:custGeom>
            <a:avLst/>
            <a:gdLst/>
            <a:ahLst/>
            <a:cxnLst/>
            <a:rect l="l" t="t" r="r" b="b"/>
            <a:pathLst>
              <a:path w="588010">
                <a:moveTo>
                  <a:pt x="0" y="0"/>
                </a:moveTo>
                <a:lnTo>
                  <a:pt x="587417" y="0"/>
                </a:lnTo>
              </a:path>
            </a:pathLst>
          </a:custGeom>
          <a:ln w="133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490362" y="2433173"/>
            <a:ext cx="607060" cy="776605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450"/>
              </a:spcBef>
            </a:pPr>
            <a:r>
              <a:rPr sz="2100" i="1" spc="-50" dirty="0">
                <a:latin typeface="Times New Roman" panose="02020603050405020304"/>
                <a:cs typeface="Times New Roman" panose="02020603050405020304"/>
              </a:rPr>
              <a:t>Q</a:t>
            </a:r>
            <a:endParaRPr sz="2100">
              <a:latin typeface="Times New Roman" panose="02020603050405020304"/>
              <a:cs typeface="Times New Roman" panose="02020603050405020304"/>
            </a:endParaRPr>
          </a:p>
          <a:p>
            <a:pPr algn="ctr">
              <a:lnSpc>
                <a:spcPct val="100000"/>
              </a:lnSpc>
              <a:spcBef>
                <a:spcPts val="340"/>
              </a:spcBef>
            </a:pPr>
            <a:r>
              <a:rPr sz="2100" spc="35" dirty="0">
                <a:latin typeface="Times New Roman" panose="02020603050405020304"/>
                <a:cs typeface="Times New Roman" panose="02020603050405020304"/>
              </a:rPr>
              <a:t>4</a:t>
            </a:r>
            <a:r>
              <a:rPr sz="2250" spc="35" dirty="0">
                <a:latin typeface="Symbol" panose="05050102010706020507"/>
                <a:cs typeface="Symbol" panose="05050102010706020507"/>
              </a:rPr>
              <a:t></a:t>
            </a:r>
            <a:r>
              <a:rPr sz="2100" i="1" spc="35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800" spc="52" baseline="44000" dirty="0">
                <a:latin typeface="Times New Roman" panose="02020603050405020304"/>
                <a:cs typeface="Times New Roman" panose="02020603050405020304"/>
              </a:rPr>
              <a:t>2</a:t>
            </a:r>
            <a:endParaRPr sz="1800" baseline="44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864084" y="2644042"/>
            <a:ext cx="1546860" cy="3511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100" dirty="0">
                <a:latin typeface="Times New Roman" panose="02020603050405020304"/>
                <a:cs typeface="Times New Roman" panose="02020603050405020304"/>
              </a:rPr>
              <a:t>(outer</a:t>
            </a:r>
            <a:r>
              <a:rPr sz="2100" spc="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spc="-10" dirty="0">
                <a:latin typeface="Times New Roman" panose="02020603050405020304"/>
                <a:cs typeface="Times New Roman" panose="02020603050405020304"/>
              </a:rPr>
              <a:t>sphere)</a:t>
            </a:r>
            <a:endParaRPr sz="21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272220" y="2828266"/>
            <a:ext cx="86995" cy="2133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200" i="1" spc="-50" dirty="0">
                <a:latin typeface="Times New Roman" panose="02020603050405020304"/>
                <a:cs typeface="Times New Roman" panose="02020603050405020304"/>
              </a:rPr>
              <a:t>r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36163" y="2863733"/>
            <a:ext cx="274955" cy="2133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200" i="1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1200" i="1" spc="-1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25" dirty="0">
                <a:latin typeface="Symbol" panose="05050102010706020507"/>
                <a:cs typeface="Symbol" panose="05050102010706020507"/>
              </a:rPr>
              <a:t></a:t>
            </a:r>
            <a:r>
              <a:rPr sz="1200" i="1" spc="-25" dirty="0">
                <a:latin typeface="Times New Roman" panose="02020603050405020304"/>
                <a:cs typeface="Times New Roman" panose="02020603050405020304"/>
              </a:rPr>
              <a:t>b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88472" y="2644042"/>
            <a:ext cx="766445" cy="3511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603885" algn="l"/>
              </a:tabLst>
            </a:pPr>
            <a:r>
              <a:rPr sz="2100" b="1" spc="-5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00" b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00" spc="-50" dirty="0">
                <a:latin typeface="Symbol" panose="05050102010706020507"/>
                <a:cs typeface="Symbol" panose="05050102010706020507"/>
              </a:rPr>
              <a:t></a:t>
            </a:r>
            <a:endParaRPr sz="210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124486" y="2644042"/>
            <a:ext cx="161925" cy="3511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100" b="1" spc="-50" dirty="0">
                <a:latin typeface="Times New Roman" panose="02020603050405020304"/>
                <a:cs typeface="Times New Roman" panose="02020603050405020304"/>
              </a:rPr>
              <a:t>a</a:t>
            </a:r>
            <a:endParaRPr sz="21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173157" y="4012291"/>
            <a:ext cx="574675" cy="0"/>
          </a:xfrm>
          <a:custGeom>
            <a:avLst/>
            <a:gdLst/>
            <a:ahLst/>
            <a:cxnLst/>
            <a:rect l="l" t="t" r="r" b="b"/>
            <a:pathLst>
              <a:path w="574675">
                <a:moveTo>
                  <a:pt x="0" y="0"/>
                </a:moveTo>
                <a:lnTo>
                  <a:pt x="574551" y="0"/>
                </a:lnTo>
              </a:path>
            </a:pathLst>
          </a:custGeom>
          <a:ln w="133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151765" y="3585285"/>
            <a:ext cx="595630" cy="776605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450"/>
              </a:spcBef>
            </a:pPr>
            <a:r>
              <a:rPr sz="2100" i="1" spc="-50" dirty="0">
                <a:latin typeface="Times New Roman" panose="02020603050405020304"/>
                <a:cs typeface="Times New Roman" panose="02020603050405020304"/>
              </a:rPr>
              <a:t>Q</a:t>
            </a:r>
            <a:endParaRPr sz="2100">
              <a:latin typeface="Times New Roman" panose="02020603050405020304"/>
              <a:cs typeface="Times New Roman" panose="02020603050405020304"/>
            </a:endParaRPr>
          </a:p>
          <a:p>
            <a:pPr algn="ctr">
              <a:lnSpc>
                <a:spcPct val="100000"/>
              </a:lnSpc>
              <a:spcBef>
                <a:spcPts val="340"/>
              </a:spcBef>
            </a:pPr>
            <a:r>
              <a:rPr sz="2100" spc="-90" dirty="0">
                <a:latin typeface="Times New Roman" panose="02020603050405020304"/>
                <a:cs typeface="Times New Roman" panose="02020603050405020304"/>
              </a:rPr>
              <a:t>4</a:t>
            </a:r>
            <a:r>
              <a:rPr sz="2250" spc="-90" dirty="0">
                <a:latin typeface="Symbol" panose="05050102010706020507"/>
                <a:cs typeface="Symbol" panose="05050102010706020507"/>
              </a:rPr>
              <a:t></a:t>
            </a:r>
            <a:r>
              <a:rPr sz="2250" spc="-2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i="1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2100" i="1" spc="-3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75" baseline="44000" dirty="0">
                <a:latin typeface="Times New Roman" panose="02020603050405020304"/>
                <a:cs typeface="Times New Roman" panose="02020603050405020304"/>
              </a:rPr>
              <a:t>2</a:t>
            </a:r>
            <a:endParaRPr sz="1800" baseline="44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920042" y="3980410"/>
            <a:ext cx="86995" cy="2133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200" i="1" spc="-50" dirty="0">
                <a:latin typeface="Times New Roman" panose="02020603050405020304"/>
                <a:cs typeface="Times New Roman" panose="02020603050405020304"/>
              </a:rPr>
              <a:t>r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88430" y="3796186"/>
            <a:ext cx="429895" cy="3511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100" b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00" b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spc="-50" dirty="0">
                <a:latin typeface="Symbol" panose="05050102010706020507"/>
                <a:cs typeface="Symbol" panose="05050102010706020507"/>
              </a:rPr>
              <a:t></a:t>
            </a:r>
            <a:endParaRPr sz="210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773432" y="3796186"/>
            <a:ext cx="161925" cy="3511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100" b="1" spc="-50" dirty="0">
                <a:latin typeface="Times New Roman" panose="02020603050405020304"/>
                <a:cs typeface="Times New Roman" panose="02020603050405020304"/>
              </a:rPr>
              <a:t>a</a:t>
            </a:r>
            <a:endParaRPr sz="21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50063" y="4557776"/>
            <a:ext cx="8860790" cy="73914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276860" marR="5080" indent="-264795" algn="just">
              <a:lnSpc>
                <a:spcPct val="80000"/>
              </a:lnSpc>
              <a:spcBef>
                <a:spcPts val="530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278130" algn="l"/>
              </a:tabLst>
            </a:pPr>
            <a:r>
              <a:rPr sz="1800" spc="-18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If</a:t>
            </a:r>
            <a:r>
              <a:rPr sz="1800" spc="3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we</a:t>
            </a:r>
            <a:r>
              <a:rPr sz="1800" spc="-8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make</a:t>
            </a:r>
            <a:r>
              <a:rPr sz="1800" spc="-3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inner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sphere</a:t>
            </a:r>
            <a:r>
              <a:rPr sz="1800" spc="-3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smaller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and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smaller,</a:t>
            </a:r>
            <a:r>
              <a:rPr sz="1800" spc="-1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it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becomes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</a:t>
            </a:r>
            <a:r>
              <a:rPr sz="1800" spc="-3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point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charge</a:t>
            </a:r>
            <a:r>
              <a:rPr sz="1800" spc="-3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while</a:t>
            </a:r>
            <a:r>
              <a:rPr sz="1800" spc="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still 	retaining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</a:t>
            </a:r>
            <a:r>
              <a:rPr sz="1800" spc="-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charge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of</a:t>
            </a:r>
            <a:r>
              <a:rPr sz="1800" spc="-7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i="1" spc="-1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Q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.</a:t>
            </a:r>
            <a:r>
              <a:rPr sz="1800" spc="-1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8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electrix</a:t>
            </a:r>
            <a:r>
              <a:rPr sz="1800" spc="-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flux</a:t>
            </a:r>
            <a:r>
              <a:rPr sz="1800" spc="-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density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at</a:t>
            </a:r>
            <a:r>
              <a:rPr sz="1800" spc="-7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</a:t>
            </a:r>
            <a:r>
              <a:rPr sz="1800" spc="-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point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i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r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meters</a:t>
            </a:r>
            <a:r>
              <a:rPr sz="1800" spc="-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away</a:t>
            </a:r>
            <a:r>
              <a:rPr sz="1800" spc="-3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is</a:t>
            </a:r>
            <a:r>
              <a:rPr sz="1800" spc="-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still</a:t>
            </a:r>
            <a:r>
              <a:rPr sz="1800" spc="-7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given 	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by: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173157" y="5924163"/>
            <a:ext cx="574675" cy="0"/>
          </a:xfrm>
          <a:custGeom>
            <a:avLst/>
            <a:gdLst/>
            <a:ahLst/>
            <a:cxnLst/>
            <a:rect l="l" t="t" r="r" b="b"/>
            <a:pathLst>
              <a:path w="574675">
                <a:moveTo>
                  <a:pt x="0" y="0"/>
                </a:moveTo>
                <a:lnTo>
                  <a:pt x="574551" y="0"/>
                </a:lnTo>
              </a:path>
            </a:pathLst>
          </a:custGeom>
          <a:ln w="133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1151765" y="5496195"/>
            <a:ext cx="595630" cy="777875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455"/>
              </a:spcBef>
            </a:pPr>
            <a:r>
              <a:rPr sz="2100" i="1" spc="-50" dirty="0">
                <a:latin typeface="Times New Roman" panose="02020603050405020304"/>
                <a:cs typeface="Times New Roman" panose="02020603050405020304"/>
              </a:rPr>
              <a:t>Q</a:t>
            </a:r>
            <a:endParaRPr sz="2100">
              <a:latin typeface="Times New Roman" panose="02020603050405020304"/>
              <a:cs typeface="Times New Roman" panose="02020603050405020304"/>
            </a:endParaRPr>
          </a:p>
          <a:p>
            <a:pPr algn="ctr">
              <a:lnSpc>
                <a:spcPct val="100000"/>
              </a:lnSpc>
              <a:spcBef>
                <a:spcPts val="345"/>
              </a:spcBef>
            </a:pPr>
            <a:r>
              <a:rPr sz="2100" spc="-90" dirty="0">
                <a:latin typeface="Times New Roman" panose="02020603050405020304"/>
                <a:cs typeface="Times New Roman" panose="02020603050405020304"/>
              </a:rPr>
              <a:t>4</a:t>
            </a:r>
            <a:r>
              <a:rPr sz="2250" spc="-90" dirty="0">
                <a:latin typeface="Symbol" panose="05050102010706020507"/>
                <a:cs typeface="Symbol" panose="05050102010706020507"/>
              </a:rPr>
              <a:t></a:t>
            </a:r>
            <a:r>
              <a:rPr sz="2250" spc="-2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i="1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2100" i="1" spc="-3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75" baseline="44000" dirty="0">
                <a:latin typeface="Times New Roman" panose="02020603050405020304"/>
                <a:cs typeface="Times New Roman" panose="02020603050405020304"/>
              </a:rPr>
              <a:t>2</a:t>
            </a:r>
            <a:endParaRPr sz="1800" baseline="44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5" name="object 3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570">
              <a:lnSpc>
                <a:spcPts val="1240"/>
              </a:lnSpc>
            </a:pPr>
            <a:r>
              <a:rPr spc="-50" dirty="0"/>
              <a:t>7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1920042" y="5892241"/>
            <a:ext cx="8699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i="1" spc="-50" dirty="0">
                <a:latin typeface="Times New Roman" panose="02020603050405020304"/>
                <a:cs typeface="Times New Roman" panose="02020603050405020304"/>
              </a:rPr>
              <a:t>r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88430" y="5707618"/>
            <a:ext cx="429895" cy="3517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100" b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00" b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spc="-50" dirty="0">
                <a:latin typeface="Symbol" panose="05050102010706020507"/>
                <a:cs typeface="Symbol" panose="05050102010706020507"/>
              </a:rPr>
              <a:t></a:t>
            </a:r>
            <a:endParaRPr sz="210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773432" y="5707618"/>
            <a:ext cx="161925" cy="3517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100" b="1" spc="-50" dirty="0">
                <a:latin typeface="Times New Roman" panose="02020603050405020304"/>
                <a:cs typeface="Times New Roman" panose="02020603050405020304"/>
              </a:rPr>
              <a:t>a</a:t>
            </a:r>
            <a:endParaRPr sz="21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2" name="object 32"/>
          <p:cNvSpPr txBox="1">
            <a:spLocks noGrp="1"/>
          </p:cNvSpPr>
          <p:nvPr>
            <p:ph type="title"/>
          </p:nvPr>
        </p:nvSpPr>
        <p:spPr>
          <a:xfrm>
            <a:off x="1800225" y="301497"/>
            <a:ext cx="531495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8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Takeaways</a:t>
            </a:r>
            <a:r>
              <a:rPr sz="4400" spc="-35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40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4400" spc="-4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40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Module</a:t>
            </a:r>
            <a:r>
              <a:rPr sz="4400" spc="-55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400" spc="-5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1</a:t>
            </a:r>
            <a:endParaRPr sz="4400"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063" y="1078202"/>
            <a:ext cx="8237855" cy="852169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398145">
              <a:lnSpc>
                <a:spcPct val="100000"/>
              </a:lnSpc>
              <a:spcBef>
                <a:spcPts val="330"/>
              </a:spcBef>
            </a:pPr>
            <a:r>
              <a:rPr sz="1800" b="1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Relation</a:t>
            </a:r>
            <a:r>
              <a:rPr sz="1800" b="1" spc="-4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between</a:t>
            </a:r>
            <a:r>
              <a:rPr sz="1800" b="1" spc="-4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E</a:t>
            </a:r>
            <a:r>
              <a:rPr sz="1800" b="1" spc="-6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and</a:t>
            </a:r>
            <a:r>
              <a:rPr sz="1800" b="1" spc="-4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b="1" spc="-2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D:</a:t>
            </a:r>
            <a:endParaRPr sz="1800">
              <a:latin typeface="Calibri" panose="020F0502020204030204"/>
              <a:cs typeface="Calibri" panose="020F0502020204030204"/>
            </a:endParaRPr>
          </a:p>
          <a:p>
            <a:pPr marL="276860" marR="5080" indent="-264795">
              <a:lnSpc>
                <a:spcPct val="80000"/>
              </a:lnSpc>
              <a:spcBef>
                <a:spcPts val="660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278130" algn="l"/>
              </a:tabLst>
            </a:pP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Comparing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3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with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8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previous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chapter,</a:t>
            </a:r>
            <a:r>
              <a:rPr sz="1800" spc="-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8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radial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electric</a:t>
            </a:r>
            <a:r>
              <a:rPr sz="1800" spc="-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field</a:t>
            </a:r>
            <a:r>
              <a:rPr sz="1800" spc="-7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intensity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of</a:t>
            </a:r>
            <a:r>
              <a:rPr sz="1800" spc="-7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</a:t>
            </a:r>
            <a:r>
              <a:rPr sz="1800" spc="-8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point 	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charge</a:t>
            </a:r>
            <a:r>
              <a:rPr sz="1800" spc="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in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free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space</a:t>
            </a:r>
            <a:r>
              <a:rPr sz="1800" spc="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is: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59663" y="2515425"/>
            <a:ext cx="770890" cy="0"/>
          </a:xfrm>
          <a:custGeom>
            <a:avLst/>
            <a:gdLst/>
            <a:ahLst/>
            <a:cxnLst/>
            <a:rect l="l" t="t" r="r" b="b"/>
            <a:pathLst>
              <a:path w="770889">
                <a:moveTo>
                  <a:pt x="0" y="0"/>
                </a:moveTo>
                <a:lnTo>
                  <a:pt x="770679" y="0"/>
                </a:lnTo>
              </a:path>
            </a:pathLst>
          </a:custGeom>
          <a:ln w="13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799348" y="2503488"/>
            <a:ext cx="106680" cy="2178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250" spc="-50" dirty="0">
                <a:latin typeface="Times New Roman" panose="02020603050405020304"/>
                <a:cs typeface="Times New Roman" panose="02020603050405020304"/>
              </a:rPr>
              <a:t>2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75425" y="2698205"/>
            <a:ext cx="106680" cy="2178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250" spc="-50" dirty="0">
                <a:latin typeface="Times New Roman" panose="02020603050405020304"/>
                <a:cs typeface="Times New Roman" panose="02020603050405020304"/>
              </a:rPr>
              <a:t>0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03968" y="2482714"/>
            <a:ext cx="88265" cy="2178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250" i="1" spc="-50" dirty="0">
                <a:latin typeface="Times New Roman" panose="02020603050405020304"/>
                <a:cs typeface="Times New Roman" panose="02020603050405020304"/>
              </a:rPr>
              <a:t>r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29483" y="2120915"/>
            <a:ext cx="227329" cy="3581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150" i="1" spc="-50" dirty="0">
                <a:latin typeface="Times New Roman" panose="02020603050405020304"/>
                <a:cs typeface="Times New Roman" panose="02020603050405020304"/>
              </a:rPr>
              <a:t>Q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64100" y="2495125"/>
            <a:ext cx="63881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50" dirty="0">
                <a:latin typeface="Times New Roman" panose="02020603050405020304"/>
                <a:cs typeface="Times New Roman" panose="02020603050405020304"/>
              </a:rPr>
              <a:t>4</a:t>
            </a:r>
            <a:r>
              <a:rPr sz="2300" dirty="0">
                <a:latin typeface="Symbol" panose="05050102010706020507"/>
                <a:cs typeface="Symbol" panose="05050102010706020507"/>
              </a:rPr>
              <a:t></a:t>
            </a:r>
            <a:r>
              <a:rPr sz="2300" spc="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i="1" spc="-50" dirty="0">
                <a:latin typeface="Times New Roman" panose="02020603050405020304"/>
                <a:cs typeface="Times New Roman" panose="02020603050405020304"/>
              </a:rPr>
              <a:t>r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4232" y="2294841"/>
            <a:ext cx="1437640" cy="3581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1284605" algn="l"/>
              </a:tabLst>
            </a:pPr>
            <a:r>
              <a:rPr sz="2150" b="1" dirty="0">
                <a:latin typeface="Times New Roman" panose="02020603050405020304"/>
                <a:cs typeface="Times New Roman" panose="02020603050405020304"/>
              </a:rPr>
              <a:t>E</a:t>
            </a:r>
            <a:r>
              <a:rPr sz="2150" b="1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50" dirty="0">
                <a:latin typeface="Symbol" panose="05050102010706020507"/>
                <a:cs typeface="Symbol" panose="05050102010706020507"/>
              </a:rPr>
              <a:t></a:t>
            </a:r>
            <a:r>
              <a:rPr sz="215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50" b="1" spc="-50" dirty="0">
                <a:latin typeface="Times New Roman" panose="02020603050405020304"/>
                <a:cs typeface="Times New Roman" panose="02020603050405020304"/>
              </a:rPr>
              <a:t>a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1963" y="3086328"/>
            <a:ext cx="5863590" cy="1530350"/>
          </a:xfrm>
          <a:prstGeom prst="rect">
            <a:avLst/>
          </a:prstGeom>
        </p:spPr>
        <p:txBody>
          <a:bodyPr vert="horz" wrap="square" lIns="0" tIns="102870" rIns="0" bIns="0" rtlCol="0">
            <a:spAutoFit/>
          </a:bodyPr>
          <a:lstStyle/>
          <a:p>
            <a:pPr marL="315595" indent="-264795">
              <a:lnSpc>
                <a:spcPct val="100000"/>
              </a:lnSpc>
              <a:spcBef>
                <a:spcPts val="810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315595" algn="l"/>
              </a:tabLst>
            </a:pP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Therefore,</a:t>
            </a:r>
            <a:r>
              <a:rPr sz="1800" spc="-8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in</a:t>
            </a:r>
            <a:r>
              <a:rPr sz="1800" spc="-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free</a:t>
            </a:r>
            <a:r>
              <a:rPr sz="1800" spc="-8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space,</a:t>
            </a:r>
            <a:r>
              <a:rPr sz="1800" spc="-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8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following</a:t>
            </a:r>
            <a:r>
              <a:rPr sz="1800" spc="-1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relation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applies: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588645">
              <a:lnSpc>
                <a:spcPct val="100000"/>
              </a:lnSpc>
              <a:spcBef>
                <a:spcPts val="900"/>
              </a:spcBef>
            </a:pPr>
            <a:r>
              <a:rPr sz="2150" b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50" b="1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Symbol" panose="05050102010706020507"/>
                <a:cs typeface="Symbol" panose="05050102010706020507"/>
              </a:rPr>
              <a:t></a:t>
            </a:r>
            <a:r>
              <a:rPr sz="2150" spc="-1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50" spc="30" dirty="0">
                <a:latin typeface="Symbol" panose="05050102010706020507"/>
                <a:cs typeface="Symbol" panose="05050102010706020507"/>
              </a:rPr>
              <a:t></a:t>
            </a:r>
            <a:r>
              <a:rPr sz="1875" spc="44" baseline="-24000" dirty="0">
                <a:latin typeface="Times New Roman" panose="02020603050405020304"/>
                <a:cs typeface="Times New Roman" panose="02020603050405020304"/>
              </a:rPr>
              <a:t>0</a:t>
            </a:r>
            <a:r>
              <a:rPr sz="2150" b="1" spc="30" dirty="0">
                <a:latin typeface="Times New Roman" panose="02020603050405020304"/>
                <a:cs typeface="Times New Roman" panose="02020603050405020304"/>
              </a:rPr>
              <a:t>E</a:t>
            </a:r>
            <a:endParaRPr sz="215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740"/>
              </a:spcBef>
            </a:pPr>
            <a:endParaRPr sz="2150">
              <a:latin typeface="Times New Roman" panose="02020603050405020304"/>
              <a:cs typeface="Times New Roman" panose="02020603050405020304"/>
            </a:endParaRPr>
          </a:p>
          <a:p>
            <a:pPr marL="315595" indent="-264795">
              <a:lnSpc>
                <a:spcPct val="100000"/>
              </a:lnSpc>
              <a:buClr>
                <a:srgbClr val="233E09"/>
              </a:buClr>
              <a:buFont typeface="Wingdings" panose="05000000000000000000"/>
              <a:buChar char=""/>
              <a:tabLst>
                <a:tab pos="315595" algn="l"/>
              </a:tabLst>
            </a:pP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For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general</a:t>
            </a:r>
            <a:r>
              <a:rPr sz="1800" spc="-3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volume</a:t>
            </a:r>
            <a:r>
              <a:rPr sz="1800" spc="-3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charge</a:t>
            </a:r>
            <a:r>
              <a:rPr sz="1800" spc="-3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distribution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in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free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space: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506391" y="5155796"/>
            <a:ext cx="830580" cy="0"/>
          </a:xfrm>
          <a:custGeom>
            <a:avLst/>
            <a:gdLst/>
            <a:ahLst/>
            <a:cxnLst/>
            <a:rect l="l" t="t" r="r" b="b"/>
            <a:pathLst>
              <a:path w="830580">
                <a:moveTo>
                  <a:pt x="0" y="0"/>
                </a:moveTo>
                <a:lnTo>
                  <a:pt x="830431" y="0"/>
                </a:lnTo>
              </a:path>
            </a:pathLst>
          </a:custGeom>
          <a:ln w="131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205970" y="5144414"/>
            <a:ext cx="106680" cy="2171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250" spc="-50" dirty="0">
                <a:latin typeface="Times New Roman" panose="02020603050405020304"/>
                <a:cs typeface="Times New Roman" panose="02020603050405020304"/>
              </a:rPr>
              <a:t>2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49610" y="5202268"/>
            <a:ext cx="226695" cy="2171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250" spc="-25" dirty="0">
                <a:latin typeface="Times New Roman" panose="02020603050405020304"/>
                <a:cs typeface="Times New Roman" panose="02020603050405020304"/>
              </a:rPr>
              <a:t>vol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922496" y="5338740"/>
            <a:ext cx="106680" cy="2171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250" spc="-50" dirty="0">
                <a:latin typeface="Times New Roman" panose="02020603050405020304"/>
                <a:cs typeface="Times New Roman" panose="02020603050405020304"/>
              </a:rPr>
              <a:t>0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510886" y="5135900"/>
            <a:ext cx="709295" cy="375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150" dirty="0">
                <a:latin typeface="Times New Roman" panose="02020603050405020304"/>
                <a:cs typeface="Times New Roman" panose="02020603050405020304"/>
              </a:rPr>
              <a:t>4</a:t>
            </a:r>
            <a:r>
              <a:rPr sz="2300" dirty="0">
                <a:latin typeface="Symbol" panose="05050102010706020507"/>
                <a:cs typeface="Symbol" panose="05050102010706020507"/>
              </a:rPr>
              <a:t></a:t>
            </a:r>
            <a:r>
              <a:rPr sz="2300" spc="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i="1" spc="-50" dirty="0">
                <a:latin typeface="Times New Roman" panose="02020603050405020304"/>
                <a:cs typeface="Times New Roman" panose="02020603050405020304"/>
              </a:rPr>
              <a:t>R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636383" y="4743951"/>
            <a:ext cx="581025" cy="375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300" spc="-10" dirty="0">
                <a:latin typeface="Symbol" panose="05050102010706020507"/>
                <a:cs typeface="Symbol" panose="05050102010706020507"/>
              </a:rPr>
              <a:t></a:t>
            </a:r>
            <a:r>
              <a:rPr sz="1875" i="1" spc="-15" baseline="-24000" dirty="0">
                <a:latin typeface="Times New Roman" panose="02020603050405020304"/>
                <a:cs typeface="Times New Roman" panose="02020603050405020304"/>
              </a:rPr>
              <a:t>v</a:t>
            </a:r>
            <a:r>
              <a:rPr sz="1875" i="1" spc="-284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dv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514931" y="5123658"/>
            <a:ext cx="124460" cy="2171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250" i="1" spc="-50" dirty="0">
                <a:latin typeface="Times New Roman" panose="02020603050405020304"/>
                <a:cs typeface="Times New Roman" panose="02020603050405020304"/>
              </a:rPr>
              <a:t>R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84357" y="4936177"/>
            <a:ext cx="423545" cy="3575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150" b="1" dirty="0">
                <a:latin typeface="Times New Roman" panose="02020603050405020304"/>
                <a:cs typeface="Times New Roman" panose="02020603050405020304"/>
              </a:rPr>
              <a:t>E</a:t>
            </a:r>
            <a:r>
              <a:rPr sz="2150" b="1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50" dirty="0">
                <a:latin typeface="Symbol" panose="05050102010706020507"/>
                <a:cs typeface="Symbol" panose="05050102010706020507"/>
              </a:rPr>
              <a:t></a:t>
            </a:r>
            <a:endParaRPr sz="215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47006" y="4896575"/>
            <a:ext cx="140970" cy="5232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3250" spc="-50" dirty="0">
                <a:latin typeface="Symbol" panose="05050102010706020507"/>
                <a:cs typeface="Symbol" panose="05050102010706020507"/>
              </a:rPr>
              <a:t></a:t>
            </a:r>
            <a:endParaRPr sz="325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63055" y="4936177"/>
            <a:ext cx="165735" cy="3575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150" b="1" spc="-50" dirty="0">
                <a:latin typeface="Times New Roman" panose="02020603050405020304"/>
                <a:cs typeface="Times New Roman" panose="02020603050405020304"/>
              </a:rPr>
              <a:t>a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522313" y="6130651"/>
            <a:ext cx="638175" cy="0"/>
          </a:xfrm>
          <a:custGeom>
            <a:avLst/>
            <a:gdLst/>
            <a:ahLst/>
            <a:cxnLst/>
            <a:rect l="l" t="t" r="r" b="b"/>
            <a:pathLst>
              <a:path w="638175">
                <a:moveTo>
                  <a:pt x="0" y="0"/>
                </a:moveTo>
                <a:lnTo>
                  <a:pt x="637684" y="0"/>
                </a:lnTo>
              </a:path>
            </a:pathLst>
          </a:custGeom>
          <a:ln w="133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137909" y="5925903"/>
            <a:ext cx="1020444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4800" baseline="7000" dirty="0">
                <a:latin typeface="Symbol" panose="05050102010706020507"/>
                <a:cs typeface="Symbol" panose="05050102010706020507"/>
              </a:rPr>
              <a:t>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vol</a:t>
            </a:r>
            <a:r>
              <a:rPr sz="1200" spc="1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150" spc="-127" baseline="-13000" dirty="0">
                <a:latin typeface="Times New Roman" panose="02020603050405020304"/>
                <a:cs typeface="Times New Roman" panose="02020603050405020304"/>
              </a:rPr>
              <a:t>4</a:t>
            </a:r>
            <a:r>
              <a:rPr sz="3375" spc="-127" baseline="-12000" dirty="0">
                <a:latin typeface="Symbol" panose="05050102010706020507"/>
                <a:cs typeface="Symbol" panose="05050102010706020507"/>
              </a:rPr>
              <a:t></a:t>
            </a:r>
            <a:r>
              <a:rPr sz="3375" spc="-277" baseline="-1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150" i="1" spc="67" baseline="-13000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1800" spc="67" baseline="21000" dirty="0">
                <a:latin typeface="Times New Roman" panose="02020603050405020304"/>
                <a:cs typeface="Times New Roman" panose="02020603050405020304"/>
              </a:rPr>
              <a:t>2</a:t>
            </a:r>
            <a:endParaRPr sz="1800" baseline="21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556359" y="5726463"/>
            <a:ext cx="81661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250" dirty="0">
                <a:latin typeface="Symbol" panose="05050102010706020507"/>
                <a:cs typeface="Symbol" panose="05050102010706020507"/>
              </a:rPr>
              <a:t></a:t>
            </a:r>
            <a:r>
              <a:rPr sz="1800" i="1" baseline="-25000" dirty="0">
                <a:latin typeface="Times New Roman" panose="02020603050405020304"/>
                <a:cs typeface="Times New Roman" panose="02020603050405020304"/>
              </a:rPr>
              <a:t>v</a:t>
            </a:r>
            <a:r>
              <a:rPr sz="2100" i="1" dirty="0">
                <a:latin typeface="Times New Roman" panose="02020603050405020304"/>
                <a:cs typeface="Times New Roman" panose="02020603050405020304"/>
              </a:rPr>
              <a:t>dv</a:t>
            </a:r>
            <a:r>
              <a:rPr sz="2100" i="1" spc="4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150" b="1" spc="-75" baseline="-36000" dirty="0">
                <a:latin typeface="Times New Roman" panose="02020603050405020304"/>
                <a:cs typeface="Times New Roman" panose="02020603050405020304"/>
              </a:rPr>
              <a:t>a</a:t>
            </a:r>
            <a:endParaRPr sz="3150" baseline="-36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337651" y="6098770"/>
            <a:ext cx="121285" cy="2133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200" i="1" spc="-50" dirty="0">
                <a:latin typeface="Times New Roman" panose="02020603050405020304"/>
                <a:cs typeface="Times New Roman" panose="02020603050405020304"/>
              </a:rPr>
              <a:t>R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88815" y="5914545"/>
            <a:ext cx="430530" cy="3511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100" b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00" b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spc="-50" dirty="0">
                <a:latin typeface="Symbol" panose="05050102010706020507"/>
                <a:cs typeface="Symbol" panose="05050102010706020507"/>
              </a:rPr>
              <a:t></a:t>
            </a:r>
            <a:endParaRPr sz="210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1800225" y="301497"/>
            <a:ext cx="531495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8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Takeaways</a:t>
            </a:r>
            <a:r>
              <a:rPr sz="4400" spc="-35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40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4400" spc="-4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40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Module</a:t>
            </a:r>
            <a:r>
              <a:rPr sz="4400" spc="-55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400" spc="-5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1</a:t>
            </a:r>
            <a:endParaRPr sz="44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5011374" y="2499642"/>
            <a:ext cx="572135" cy="0"/>
          </a:xfrm>
          <a:custGeom>
            <a:avLst/>
            <a:gdLst/>
            <a:ahLst/>
            <a:cxnLst/>
            <a:rect l="l" t="t" r="r" b="b"/>
            <a:pathLst>
              <a:path w="572135">
                <a:moveTo>
                  <a:pt x="0" y="0"/>
                </a:moveTo>
                <a:lnTo>
                  <a:pt x="572018" y="0"/>
                </a:lnTo>
              </a:path>
            </a:pathLst>
          </a:custGeom>
          <a:ln w="131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4989909" y="2077299"/>
            <a:ext cx="593090" cy="76835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420"/>
              </a:spcBef>
            </a:pPr>
            <a:r>
              <a:rPr sz="2100" i="1" spc="-50" dirty="0">
                <a:latin typeface="Times New Roman" panose="02020603050405020304"/>
                <a:cs typeface="Times New Roman" panose="02020603050405020304"/>
              </a:rPr>
              <a:t>Q</a:t>
            </a:r>
            <a:endParaRPr sz="2100">
              <a:latin typeface="Times New Roman" panose="02020603050405020304"/>
              <a:cs typeface="Times New Roman" panose="02020603050405020304"/>
            </a:endParaRPr>
          </a:p>
          <a:p>
            <a:pPr algn="ctr">
              <a:lnSpc>
                <a:spcPct val="100000"/>
              </a:lnSpc>
              <a:spcBef>
                <a:spcPts val="360"/>
              </a:spcBef>
            </a:pPr>
            <a:r>
              <a:rPr sz="2100" spc="-80" dirty="0">
                <a:latin typeface="Times New Roman" panose="02020603050405020304"/>
                <a:cs typeface="Times New Roman" panose="02020603050405020304"/>
              </a:rPr>
              <a:t>4</a:t>
            </a:r>
            <a:r>
              <a:rPr sz="2200" spc="-80" dirty="0">
                <a:latin typeface="Symbol" panose="05050102010706020507"/>
                <a:cs typeface="Symbol" panose="05050102010706020507"/>
              </a:rPr>
              <a:t></a:t>
            </a:r>
            <a:r>
              <a:rPr sz="2200" spc="-2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i="1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2100" i="1" spc="-3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75" baseline="44000" dirty="0">
                <a:latin typeface="Times New Roman" panose="02020603050405020304"/>
                <a:cs typeface="Times New Roman" panose="02020603050405020304"/>
              </a:rPr>
              <a:t>2</a:t>
            </a:r>
            <a:endParaRPr sz="1800" baseline="44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4" name="object 3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spc="-25" dirty="0"/>
              <a:t>8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5754912" y="2467968"/>
            <a:ext cx="86360" cy="21145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200" i="1" spc="-50" dirty="0">
                <a:latin typeface="Times New Roman" panose="02020603050405020304"/>
                <a:cs typeface="Times New Roman" panose="02020603050405020304"/>
              </a:rPr>
              <a:t>r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528728" y="2285727"/>
            <a:ext cx="428625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00" b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00" b="1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spc="-50" dirty="0">
                <a:latin typeface="Symbol" panose="05050102010706020507"/>
                <a:cs typeface="Symbol" panose="05050102010706020507"/>
              </a:rPr>
              <a:t></a:t>
            </a:r>
            <a:endParaRPr sz="210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608947" y="2285727"/>
            <a:ext cx="161290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00" b="1" spc="-50" dirty="0">
                <a:latin typeface="Times New Roman" panose="02020603050405020304"/>
                <a:cs typeface="Times New Roman" panose="02020603050405020304"/>
              </a:rPr>
              <a:t>a</a:t>
            </a:r>
            <a:endParaRPr sz="210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3271" rIns="0" bIns="0" rtlCol="0">
            <a:spAutoFit/>
          </a:bodyPr>
          <a:lstStyle/>
          <a:p>
            <a:pPr marL="221615">
              <a:lnSpc>
                <a:spcPct val="100000"/>
              </a:lnSpc>
              <a:spcBef>
                <a:spcPts val="105"/>
              </a:spcBef>
            </a:pPr>
            <a:r>
              <a:rPr sz="440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Example</a:t>
            </a:r>
            <a:r>
              <a:rPr sz="4400" spc="-75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40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on</a:t>
            </a:r>
            <a:r>
              <a:rPr sz="4400" spc="-75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40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Electric</a:t>
            </a:r>
            <a:r>
              <a:rPr sz="4400" spc="-75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40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Flux</a:t>
            </a:r>
            <a:r>
              <a:rPr sz="4400" spc="-7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400" spc="-1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Density</a:t>
            </a:r>
            <a:endParaRPr sz="44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0063" y="1593341"/>
            <a:ext cx="8352790" cy="739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7495" indent="-264795">
              <a:lnSpc>
                <a:spcPts val="1945"/>
              </a:lnSpc>
              <a:spcBef>
                <a:spcPts val="100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277495" algn="l"/>
              </a:tabLst>
            </a:pPr>
            <a:r>
              <a:rPr sz="1800" u="sng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ahoma" panose="020B0604030504040204"/>
                <a:cs typeface="Tahoma" panose="020B0604030504040204"/>
              </a:rPr>
              <a:t>Example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278130" marR="5080">
              <a:lnSpc>
                <a:spcPct val="80000"/>
              </a:lnSpc>
              <a:spcBef>
                <a:spcPts val="215"/>
              </a:spcBef>
            </a:pP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Find</a:t>
            </a:r>
            <a:r>
              <a:rPr sz="1800" spc="-7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electric</a:t>
            </a:r>
            <a:r>
              <a:rPr sz="18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flux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density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at</a:t>
            </a:r>
            <a:r>
              <a:rPr sz="1800" spc="-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point</a:t>
            </a:r>
            <a:r>
              <a:rPr sz="18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having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distance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3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m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from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uniform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line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charge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of</a:t>
            </a:r>
            <a:r>
              <a:rPr sz="1800" spc="-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8</a:t>
            </a:r>
            <a:r>
              <a:rPr sz="1800" spc="-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nC/m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lying</a:t>
            </a:r>
            <a:r>
              <a:rPr sz="1800" spc="-3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along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i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z</a:t>
            </a:r>
            <a:r>
              <a:rPr sz="1800" i="1" spc="-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axis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in</a:t>
            </a:r>
            <a:r>
              <a:rPr sz="1800" spc="-7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free</a:t>
            </a:r>
            <a:r>
              <a:rPr sz="1800" spc="-8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space.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68017" y="3296605"/>
            <a:ext cx="180340" cy="377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-50" dirty="0">
                <a:latin typeface="Symbol" panose="05050102010706020507"/>
                <a:cs typeface="Symbol" panose="05050102010706020507"/>
              </a:rPr>
              <a:t></a:t>
            </a:r>
            <a:endParaRPr sz="230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38248" y="3687911"/>
            <a:ext cx="742950" cy="377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150" spc="-4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2300" spc="-40" dirty="0">
                <a:latin typeface="Symbol" panose="05050102010706020507"/>
                <a:cs typeface="Symbol" panose="05050102010706020507"/>
              </a:rPr>
              <a:t></a:t>
            </a:r>
            <a:r>
              <a:rPr sz="1875" spc="-60" baseline="-24000" dirty="0">
                <a:latin typeface="Times New Roman" panose="02020603050405020304"/>
                <a:cs typeface="Times New Roman" panose="02020603050405020304"/>
              </a:rPr>
              <a:t>0</a:t>
            </a:r>
            <a:r>
              <a:rPr sz="1875" spc="-195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300" spc="-50" dirty="0">
                <a:latin typeface="Symbol" panose="05050102010706020507"/>
                <a:cs typeface="Symbol" panose="05050102010706020507"/>
              </a:rPr>
              <a:t></a:t>
            </a:r>
            <a:endParaRPr sz="230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8641" y="3487478"/>
            <a:ext cx="1531620" cy="3587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  <a:tabLst>
                <a:tab pos="886460" algn="l"/>
                <a:tab pos="1212850" algn="l"/>
              </a:tabLst>
            </a:pPr>
            <a:r>
              <a:rPr sz="2150" b="1" dirty="0">
                <a:latin typeface="Times New Roman" panose="02020603050405020304"/>
                <a:cs typeface="Times New Roman" panose="02020603050405020304"/>
              </a:rPr>
              <a:t>E </a:t>
            </a:r>
            <a:r>
              <a:rPr sz="2150" dirty="0">
                <a:latin typeface="Symbol" panose="05050102010706020507"/>
                <a:cs typeface="Symbol" panose="05050102010706020507"/>
              </a:rPr>
              <a:t></a:t>
            </a:r>
            <a:r>
              <a:rPr sz="21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75" i="1" u="heavy" baseline="3600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875" i="1" u="heavy" spc="-75" baseline="3600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L</a:t>
            </a:r>
            <a:r>
              <a:rPr sz="1875" i="1" u="heavy" baseline="3600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875" i="1" baseline="36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b="1" spc="5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950" spc="75" baseline="-24000" dirty="0">
                <a:latin typeface="Symbol" panose="05050102010706020507"/>
                <a:cs typeface="Symbol" panose="05050102010706020507"/>
              </a:rPr>
              <a:t></a:t>
            </a:r>
            <a:endParaRPr sz="1950" baseline="-2400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82124" y="3308337"/>
            <a:ext cx="175895" cy="3721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250" spc="-50" dirty="0">
                <a:latin typeface="Symbol" panose="05050102010706020507"/>
                <a:cs typeface="Symbol" panose="05050102010706020507"/>
              </a:rPr>
              <a:t></a:t>
            </a:r>
            <a:endParaRPr sz="225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98666" y="3695115"/>
            <a:ext cx="441959" cy="3721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150" spc="-8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2250" spc="-80" dirty="0">
                <a:latin typeface="Symbol" panose="05050102010706020507"/>
                <a:cs typeface="Symbol" panose="05050102010706020507"/>
              </a:rPr>
              <a:t></a:t>
            </a:r>
            <a:endParaRPr sz="225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259465" y="3717652"/>
            <a:ext cx="809625" cy="0"/>
          </a:xfrm>
          <a:custGeom>
            <a:avLst/>
            <a:gdLst/>
            <a:ahLst/>
            <a:cxnLst/>
            <a:rect l="l" t="t" r="r" b="b"/>
            <a:pathLst>
              <a:path w="809625">
                <a:moveTo>
                  <a:pt x="0" y="0"/>
                </a:moveTo>
                <a:lnTo>
                  <a:pt x="809197" y="0"/>
                </a:lnTo>
              </a:path>
            </a:pathLst>
          </a:custGeom>
          <a:ln w="138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225809" y="3285239"/>
            <a:ext cx="842010" cy="786765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35"/>
              </a:spcBef>
            </a:pPr>
            <a:r>
              <a:rPr sz="2150" spc="-10" dirty="0">
                <a:latin typeface="Times New Roman" panose="02020603050405020304"/>
                <a:cs typeface="Times New Roman" panose="02020603050405020304"/>
              </a:rPr>
              <a:t>8</a:t>
            </a:r>
            <a:r>
              <a:rPr sz="2150" spc="-10" dirty="0">
                <a:latin typeface="Symbol" panose="05050102010706020507"/>
                <a:cs typeface="Symbol" panose="05050102010706020507"/>
              </a:rPr>
              <a:t></a:t>
            </a:r>
            <a:r>
              <a:rPr sz="2150" spc="-10" dirty="0">
                <a:latin typeface="Times New Roman" panose="02020603050405020304"/>
                <a:cs typeface="Times New Roman" panose="02020603050405020304"/>
              </a:rPr>
              <a:t>10</a:t>
            </a:r>
            <a:r>
              <a:rPr sz="1875" spc="-15" baseline="42000" dirty="0">
                <a:latin typeface="Symbol" panose="05050102010706020507"/>
                <a:cs typeface="Symbol" panose="05050102010706020507"/>
              </a:rPr>
              <a:t></a:t>
            </a:r>
            <a:r>
              <a:rPr sz="1875" spc="-15" baseline="42000" dirty="0">
                <a:latin typeface="Times New Roman" panose="02020603050405020304"/>
                <a:cs typeface="Times New Roman" panose="02020603050405020304"/>
              </a:rPr>
              <a:t>9</a:t>
            </a:r>
            <a:endParaRPr sz="1875" baseline="42000">
              <a:latin typeface="Times New Roman" panose="02020603050405020304"/>
              <a:cs typeface="Times New Roman" panose="02020603050405020304"/>
            </a:endParaRPr>
          </a:p>
          <a:p>
            <a:pPr marL="13335" algn="ctr">
              <a:lnSpc>
                <a:spcPct val="100000"/>
              </a:lnSpc>
              <a:spcBef>
                <a:spcPts val="370"/>
              </a:spcBef>
            </a:pPr>
            <a:r>
              <a:rPr sz="2150" spc="-25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2250" spc="-25" dirty="0">
                <a:latin typeface="Symbol" panose="05050102010706020507"/>
                <a:cs typeface="Symbol" panose="05050102010706020507"/>
              </a:rPr>
              <a:t></a:t>
            </a:r>
            <a:endParaRPr sz="225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44736" y="3498331"/>
            <a:ext cx="1885314" cy="3562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5"/>
              </a:spcBef>
              <a:tabLst>
                <a:tab pos="1115060" algn="l"/>
              </a:tabLst>
            </a:pPr>
            <a:r>
              <a:rPr sz="3225" baseline="1000" dirty="0">
                <a:latin typeface="Symbol" panose="05050102010706020507"/>
                <a:cs typeface="Symbol" panose="05050102010706020507"/>
              </a:rPr>
              <a:t></a:t>
            </a:r>
            <a:r>
              <a:rPr sz="3225" baseline="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b="1" baseline="1000" dirty="0">
                <a:latin typeface="Times New Roman" panose="02020603050405020304"/>
                <a:cs typeface="Times New Roman" panose="02020603050405020304"/>
              </a:rPr>
              <a:t>D </a:t>
            </a:r>
            <a:r>
              <a:rPr sz="3225" baseline="1000" dirty="0">
                <a:latin typeface="Symbol" panose="05050102010706020507"/>
                <a:cs typeface="Symbol" panose="05050102010706020507"/>
              </a:rPr>
              <a:t></a:t>
            </a:r>
            <a:r>
              <a:rPr sz="3225" baseline="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75" i="1" u="heavy" baseline="3800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	L</a:t>
            </a:r>
            <a:r>
              <a:rPr sz="1875" i="1" u="heavy" spc="254" baseline="3800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1875" i="1" spc="-7" baseline="38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b="1" baseline="10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950" baseline="-24000" dirty="0">
                <a:latin typeface="Symbol" panose="05050102010706020507"/>
                <a:cs typeface="Symbol" panose="05050102010706020507"/>
              </a:rPr>
              <a:t></a:t>
            </a:r>
            <a:r>
              <a:rPr sz="1950" spc="697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50" dirty="0">
                <a:latin typeface="Symbol" panose="05050102010706020507"/>
                <a:cs typeface="Symbol" panose="05050102010706020507"/>
              </a:rPr>
              <a:t></a:t>
            </a:r>
            <a:endParaRPr sz="215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676688" y="3717652"/>
            <a:ext cx="1266825" cy="0"/>
          </a:xfrm>
          <a:custGeom>
            <a:avLst/>
            <a:gdLst/>
            <a:ahLst/>
            <a:cxnLst/>
            <a:rect l="l" t="t" r="r" b="b"/>
            <a:pathLst>
              <a:path w="1266825">
                <a:moveTo>
                  <a:pt x="0" y="0"/>
                </a:moveTo>
                <a:lnTo>
                  <a:pt x="1266732" y="0"/>
                </a:lnTo>
              </a:path>
            </a:pathLst>
          </a:custGeom>
          <a:ln w="133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476487" y="3542623"/>
            <a:ext cx="99060" cy="307975"/>
          </a:xfrm>
          <a:custGeom>
            <a:avLst/>
            <a:gdLst/>
            <a:ahLst/>
            <a:cxnLst/>
            <a:rect l="l" t="t" r="r" b="b"/>
            <a:pathLst>
              <a:path w="99059" h="307975">
                <a:moveTo>
                  <a:pt x="98904" y="0"/>
                </a:moveTo>
                <a:lnTo>
                  <a:pt x="0" y="307957"/>
                </a:lnTo>
              </a:path>
            </a:pathLst>
          </a:custGeom>
          <a:ln w="134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5625740" y="3285431"/>
            <a:ext cx="1316990" cy="78676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30"/>
              </a:spcBef>
            </a:pPr>
            <a:r>
              <a:rPr sz="2150" spc="-10" dirty="0">
                <a:latin typeface="Times New Roman" panose="02020603050405020304"/>
                <a:cs typeface="Times New Roman" panose="02020603050405020304"/>
              </a:rPr>
              <a:t>1.273</a:t>
            </a:r>
            <a:r>
              <a:rPr sz="2150" spc="-10" dirty="0">
                <a:latin typeface="Symbol" panose="05050102010706020507"/>
                <a:cs typeface="Symbol" panose="05050102010706020507"/>
              </a:rPr>
              <a:t></a:t>
            </a:r>
            <a:r>
              <a:rPr sz="2150" spc="-10" dirty="0">
                <a:latin typeface="Times New Roman" panose="02020603050405020304"/>
                <a:cs typeface="Times New Roman" panose="02020603050405020304"/>
              </a:rPr>
              <a:t>10</a:t>
            </a:r>
            <a:r>
              <a:rPr sz="1875" spc="-15" baseline="42000" dirty="0">
                <a:latin typeface="Symbol" panose="05050102010706020507"/>
                <a:cs typeface="Symbol" panose="05050102010706020507"/>
              </a:rPr>
              <a:t></a:t>
            </a:r>
            <a:r>
              <a:rPr sz="1875" spc="-15" baseline="42000" dirty="0">
                <a:latin typeface="Times New Roman" panose="02020603050405020304"/>
                <a:cs typeface="Times New Roman" panose="02020603050405020304"/>
              </a:rPr>
              <a:t>9</a:t>
            </a:r>
            <a:endParaRPr sz="1875" baseline="42000">
              <a:latin typeface="Times New Roman" panose="02020603050405020304"/>
              <a:cs typeface="Times New Roman" panose="02020603050405020304"/>
            </a:endParaRPr>
          </a:p>
          <a:p>
            <a:pPr marL="44450" algn="ctr">
              <a:lnSpc>
                <a:spcPct val="100000"/>
              </a:lnSpc>
              <a:spcBef>
                <a:spcPts val="375"/>
              </a:spcBef>
            </a:pPr>
            <a:r>
              <a:rPr sz="2250" spc="-50" dirty="0">
                <a:latin typeface="Symbol" panose="05050102010706020507"/>
                <a:cs typeface="Symbol" panose="05050102010706020507"/>
              </a:rPr>
              <a:t></a:t>
            </a:r>
            <a:endParaRPr sz="225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069461" y="3498331"/>
            <a:ext cx="578485" cy="3562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5"/>
              </a:spcBef>
            </a:pPr>
            <a:r>
              <a:rPr sz="2150" b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950" baseline="-24000" dirty="0">
                <a:latin typeface="Symbol" panose="05050102010706020507"/>
                <a:cs typeface="Symbol" panose="05050102010706020507"/>
              </a:rPr>
              <a:t></a:t>
            </a:r>
            <a:r>
              <a:rPr sz="1950" spc="217" baseline="-2400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150" spc="-50" dirty="0">
                <a:latin typeface="Symbol" panose="05050102010706020507"/>
                <a:cs typeface="Symbol" panose="05050102010706020507"/>
              </a:rPr>
              <a:t></a:t>
            </a:r>
            <a:endParaRPr sz="215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811847" y="3491373"/>
            <a:ext cx="106045" cy="2171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250" spc="-50" dirty="0">
                <a:latin typeface="Times New Roman" panose="02020603050405020304"/>
                <a:cs typeface="Times New Roman" panose="02020603050405020304"/>
              </a:rPr>
              <a:t>2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943888" y="3498331"/>
            <a:ext cx="909319" cy="3562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5"/>
              </a:spcBef>
            </a:pPr>
            <a:r>
              <a:rPr sz="2150" b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950" baseline="-24000" dirty="0">
                <a:latin typeface="Symbol" panose="05050102010706020507"/>
                <a:cs typeface="Symbol" panose="05050102010706020507"/>
              </a:rPr>
              <a:t></a:t>
            </a:r>
            <a:r>
              <a:rPr sz="1950" spc="434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Times New Roman" panose="02020603050405020304"/>
                <a:cs typeface="Times New Roman" panose="02020603050405020304"/>
              </a:rPr>
              <a:t>C</a:t>
            </a:r>
            <a:r>
              <a:rPr sz="2150" spc="4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50" dirty="0">
                <a:latin typeface="Times New Roman" panose="02020603050405020304"/>
                <a:cs typeface="Times New Roman" panose="02020603050405020304"/>
              </a:rPr>
              <a:t>m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15544" y="4304741"/>
            <a:ext cx="225806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For</a:t>
            </a:r>
            <a:r>
              <a:rPr sz="18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value</a:t>
            </a:r>
            <a:r>
              <a:rPr sz="1800" spc="-3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i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ρ</a:t>
            </a:r>
            <a:r>
              <a:rPr sz="1800" i="1" spc="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spc="-2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=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3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m,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162511" y="5215294"/>
            <a:ext cx="1264285" cy="0"/>
          </a:xfrm>
          <a:custGeom>
            <a:avLst/>
            <a:gdLst/>
            <a:ahLst/>
            <a:cxnLst/>
            <a:rect l="l" t="t" r="r" b="b"/>
            <a:pathLst>
              <a:path w="1264285">
                <a:moveTo>
                  <a:pt x="0" y="0"/>
                </a:moveTo>
                <a:lnTo>
                  <a:pt x="1264064" y="0"/>
                </a:lnTo>
              </a:path>
            </a:pathLst>
          </a:custGeom>
          <a:ln w="133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1717998" y="5210897"/>
            <a:ext cx="163195" cy="354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150" spc="-50" dirty="0">
                <a:latin typeface="Times New Roman" panose="02020603050405020304"/>
                <a:cs typeface="Times New Roman" panose="02020603050405020304"/>
              </a:rPr>
              <a:t>3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11590" y="4824680"/>
            <a:ext cx="1314450" cy="354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150" spc="-10" dirty="0">
                <a:latin typeface="Times New Roman" panose="02020603050405020304"/>
                <a:cs typeface="Times New Roman" panose="02020603050405020304"/>
              </a:rPr>
              <a:t>1.273</a:t>
            </a:r>
            <a:r>
              <a:rPr sz="2150" spc="-10" dirty="0">
                <a:latin typeface="Symbol" panose="05050102010706020507"/>
                <a:cs typeface="Symbol" panose="05050102010706020507"/>
              </a:rPr>
              <a:t></a:t>
            </a:r>
            <a:r>
              <a:rPr sz="2150" spc="-10" dirty="0">
                <a:latin typeface="Times New Roman" panose="02020603050405020304"/>
                <a:cs typeface="Times New Roman" panose="02020603050405020304"/>
              </a:rPr>
              <a:t>10</a:t>
            </a:r>
            <a:r>
              <a:rPr sz="1875" spc="-15" baseline="42000" dirty="0">
                <a:latin typeface="Symbol" panose="05050102010706020507"/>
                <a:cs typeface="Symbol" panose="05050102010706020507"/>
              </a:rPr>
              <a:t></a:t>
            </a:r>
            <a:r>
              <a:rPr sz="1875" spc="-15" baseline="42000" dirty="0">
                <a:latin typeface="Times New Roman" panose="02020603050405020304"/>
                <a:cs typeface="Times New Roman" panose="02020603050405020304"/>
              </a:rPr>
              <a:t>9</a:t>
            </a:r>
            <a:endParaRPr sz="1875" baseline="42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654361" y="5036930"/>
            <a:ext cx="99060" cy="309245"/>
          </a:xfrm>
          <a:custGeom>
            <a:avLst/>
            <a:gdLst/>
            <a:ahLst/>
            <a:cxnLst/>
            <a:rect l="l" t="t" r="r" b="b"/>
            <a:pathLst>
              <a:path w="99060" h="309245">
                <a:moveTo>
                  <a:pt x="98795" y="0"/>
                </a:moveTo>
                <a:lnTo>
                  <a:pt x="0" y="308728"/>
                </a:lnTo>
              </a:path>
            </a:pathLst>
          </a:custGeom>
          <a:ln w="133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4990310" y="4986256"/>
            <a:ext cx="106680" cy="21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-50" dirty="0">
                <a:latin typeface="Times New Roman" panose="02020603050405020304"/>
                <a:cs typeface="Times New Roman" panose="02020603050405020304"/>
              </a:rPr>
              <a:t>2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873633" y="4986256"/>
            <a:ext cx="273050" cy="21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-25" dirty="0">
                <a:latin typeface="Symbol" panose="05050102010706020507"/>
                <a:cs typeface="Symbol" panose="05050102010706020507"/>
              </a:rPr>
              <a:t></a:t>
            </a:r>
            <a:r>
              <a:rPr sz="1250" spc="-25" dirty="0">
                <a:latin typeface="Times New Roman" panose="02020603050405020304"/>
                <a:cs typeface="Times New Roman" panose="02020603050405020304"/>
              </a:rPr>
              <a:t>10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49337" y="4995455"/>
            <a:ext cx="4395470" cy="35623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  <a:tabLst>
                <a:tab pos="1936750" algn="l"/>
                <a:tab pos="3509010" algn="l"/>
              </a:tabLst>
            </a:pPr>
            <a:r>
              <a:rPr sz="2150" b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50" b="1" spc="-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50" dirty="0">
                <a:latin typeface="Symbol" panose="05050102010706020507"/>
                <a:cs typeface="Symbol" panose="05050102010706020507"/>
              </a:rPr>
              <a:t></a:t>
            </a:r>
            <a:r>
              <a:rPr sz="215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50" dirty="0">
                <a:latin typeface="Symbol" panose="05050102010706020507"/>
                <a:cs typeface="Symbol" panose="05050102010706020507"/>
              </a:rPr>
              <a:t></a:t>
            </a:r>
            <a:r>
              <a:rPr sz="215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10" dirty="0">
                <a:latin typeface="Times New Roman" panose="02020603050405020304"/>
                <a:cs typeface="Times New Roman" panose="02020603050405020304"/>
              </a:rPr>
              <a:t>4.244</a:t>
            </a:r>
            <a:r>
              <a:rPr sz="2150" spc="-10" dirty="0">
                <a:latin typeface="Symbol" panose="05050102010706020507"/>
                <a:cs typeface="Symbol" panose="05050102010706020507"/>
              </a:rPr>
              <a:t></a:t>
            </a:r>
            <a:r>
              <a:rPr sz="2150" spc="-10" dirty="0">
                <a:latin typeface="Times New Roman" panose="02020603050405020304"/>
                <a:cs typeface="Times New Roman" panose="02020603050405020304"/>
              </a:rPr>
              <a:t>10</a:t>
            </a:r>
            <a:r>
              <a:rPr sz="215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50" b="1" spc="5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950" spc="75" baseline="-24000" dirty="0">
                <a:latin typeface="Symbol" panose="05050102010706020507"/>
                <a:cs typeface="Symbol" panose="05050102010706020507"/>
              </a:rPr>
              <a:t></a:t>
            </a:r>
            <a:r>
              <a:rPr sz="1950" spc="367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Times New Roman" panose="02020603050405020304"/>
                <a:cs typeface="Times New Roman" panose="02020603050405020304"/>
              </a:rPr>
              <a:t>C</a:t>
            </a:r>
            <a:r>
              <a:rPr sz="2150" spc="39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50" dirty="0">
                <a:latin typeface="Times New Roman" panose="02020603050405020304"/>
                <a:cs typeface="Times New Roman" panose="02020603050405020304"/>
              </a:rPr>
              <a:t>m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6647231" y="5037682"/>
            <a:ext cx="98425" cy="311785"/>
          </a:xfrm>
          <a:custGeom>
            <a:avLst/>
            <a:gdLst/>
            <a:ahLst/>
            <a:cxnLst/>
            <a:rect l="l" t="t" r="r" b="b"/>
            <a:pathLst>
              <a:path w="98425" h="311785">
                <a:moveTo>
                  <a:pt x="98052" y="0"/>
                </a:moveTo>
                <a:lnTo>
                  <a:pt x="0" y="311670"/>
                </a:lnTo>
              </a:path>
            </a:pathLst>
          </a:custGeom>
          <a:ln w="1340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430334" y="5444209"/>
            <a:ext cx="1641475" cy="41275"/>
          </a:xfrm>
          <a:custGeom>
            <a:avLst/>
            <a:gdLst/>
            <a:ahLst/>
            <a:cxnLst/>
            <a:rect l="l" t="t" r="r" b="b"/>
            <a:pathLst>
              <a:path w="1641475" h="41275">
                <a:moveTo>
                  <a:pt x="0" y="41193"/>
                </a:moveTo>
                <a:lnTo>
                  <a:pt x="1641018" y="41193"/>
                </a:lnTo>
              </a:path>
              <a:path w="1641475" h="41275">
                <a:moveTo>
                  <a:pt x="0" y="0"/>
                </a:moveTo>
                <a:lnTo>
                  <a:pt x="1641018" y="0"/>
                </a:lnTo>
              </a:path>
            </a:pathLst>
          </a:custGeom>
          <a:ln w="132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6961715" y="4986692"/>
            <a:ext cx="108585" cy="2184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250" spc="-50" dirty="0">
                <a:latin typeface="Times New Roman" panose="02020603050405020304"/>
                <a:cs typeface="Times New Roman" panose="02020603050405020304"/>
              </a:rPr>
              <a:t>2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2" name="object 3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spc="-25" dirty="0"/>
              <a:t>9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5174289" y="4992964"/>
            <a:ext cx="1856739" cy="3600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200" dirty="0">
                <a:latin typeface="Symbol" panose="05050102010706020507"/>
                <a:cs typeface="Symbol" panose="05050102010706020507"/>
              </a:rPr>
              <a:t></a:t>
            </a:r>
            <a:r>
              <a:rPr sz="2200" spc="-1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spc="-10" dirty="0">
                <a:latin typeface="Times New Roman" panose="02020603050405020304"/>
                <a:cs typeface="Times New Roman" panose="02020603050405020304"/>
              </a:rPr>
              <a:t>0.424</a:t>
            </a:r>
            <a:r>
              <a:rPr sz="2200" b="1" spc="-1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950" spc="-15" baseline="-24000" dirty="0">
                <a:latin typeface="Symbol" panose="05050102010706020507"/>
                <a:cs typeface="Symbol" panose="05050102010706020507"/>
              </a:rPr>
              <a:t></a:t>
            </a:r>
            <a:r>
              <a:rPr sz="1950" spc="262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nC</a:t>
            </a:r>
            <a:r>
              <a:rPr sz="2200" spc="2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spc="-60" dirty="0">
                <a:latin typeface="Times New Roman" panose="02020603050405020304"/>
                <a:cs typeface="Times New Roman" panose="02020603050405020304"/>
              </a:rPr>
              <a:t>m</a:t>
            </a:r>
            <a:endParaRPr sz="220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7363" y="1321689"/>
            <a:ext cx="8881110" cy="739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0195" indent="-264795">
              <a:lnSpc>
                <a:spcPts val="1945"/>
              </a:lnSpc>
              <a:spcBef>
                <a:spcPts val="100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290195" algn="l"/>
              </a:tabLst>
            </a:pPr>
            <a:r>
              <a:rPr sz="1800" u="sng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ahoma" panose="020B0604030504040204"/>
                <a:cs typeface="Tahoma" panose="020B0604030504040204"/>
              </a:rPr>
              <a:t>Example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290830">
              <a:lnSpc>
                <a:spcPts val="1730"/>
              </a:lnSpc>
            </a:pP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Calculate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D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at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point</a:t>
            </a:r>
            <a:r>
              <a:rPr sz="1800" spc="-3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i="1" spc="-2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P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(6,8,–10)</a:t>
            </a:r>
            <a:r>
              <a:rPr sz="1800" spc="-3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produced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by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uniform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surface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charge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density</a:t>
            </a:r>
            <a:r>
              <a:rPr sz="1800" spc="-3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with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i="1" spc="-2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ρ</a:t>
            </a:r>
            <a:r>
              <a:rPr sz="1800" i="1" spc="-37" baseline="-2100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s</a:t>
            </a:r>
            <a:endParaRPr sz="1800" baseline="-21000">
              <a:latin typeface="Arial" panose="020B0604020202020204"/>
              <a:cs typeface="Arial" panose="020B0604020202020204"/>
            </a:endParaRPr>
          </a:p>
          <a:p>
            <a:pPr marL="290830">
              <a:lnSpc>
                <a:spcPts val="1945"/>
              </a:lnSpc>
            </a:pPr>
            <a:r>
              <a:rPr sz="1800" spc="-2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=</a:t>
            </a:r>
            <a:r>
              <a:rPr sz="1800" spc="-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57.2</a:t>
            </a:r>
            <a:r>
              <a:rPr sz="1800" spc="-8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i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μ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C/m</a:t>
            </a:r>
            <a:r>
              <a:rPr sz="1800" baseline="25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2</a:t>
            </a:r>
            <a:r>
              <a:rPr sz="1800" spc="195" baseline="25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on</a:t>
            </a:r>
            <a:r>
              <a:rPr sz="1800" spc="-7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7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plane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i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x </a:t>
            </a:r>
            <a:r>
              <a:rPr sz="1800" spc="-2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=</a:t>
            </a:r>
            <a:r>
              <a:rPr sz="1800" spc="-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9.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57742" y="3199622"/>
            <a:ext cx="403860" cy="0"/>
          </a:xfrm>
          <a:custGeom>
            <a:avLst/>
            <a:gdLst/>
            <a:ahLst/>
            <a:cxnLst/>
            <a:rect l="l" t="t" r="r" b="b"/>
            <a:pathLst>
              <a:path w="403859">
                <a:moveTo>
                  <a:pt x="0" y="0"/>
                </a:moveTo>
                <a:lnTo>
                  <a:pt x="403442" y="0"/>
                </a:lnTo>
              </a:path>
            </a:pathLst>
          </a:custGeom>
          <a:ln w="132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430582" y="3383718"/>
            <a:ext cx="107314" cy="2184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250" spc="-50" dirty="0">
                <a:latin typeface="Times New Roman" panose="02020603050405020304"/>
                <a:cs typeface="Times New Roman" panose="02020603050405020304"/>
              </a:rPr>
              <a:t>0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40705" y="3167369"/>
            <a:ext cx="134620" cy="2184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250" i="1" spc="-50" dirty="0">
                <a:latin typeface="Times New Roman" panose="02020603050405020304"/>
                <a:cs typeface="Times New Roman" panose="02020603050405020304"/>
              </a:rPr>
              <a:t>N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61817" y="3179641"/>
            <a:ext cx="277495" cy="377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spc="-35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2300" spc="-35" dirty="0">
                <a:latin typeface="Symbol" panose="05050102010706020507"/>
                <a:cs typeface="Symbol" panose="05050102010706020507"/>
              </a:rPr>
              <a:t></a:t>
            </a:r>
            <a:endParaRPr sz="230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8669" y="2963298"/>
            <a:ext cx="1120775" cy="377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  <a:tabLst>
                <a:tab pos="579755" algn="l"/>
                <a:tab pos="940435" algn="l"/>
              </a:tabLst>
            </a:pPr>
            <a:r>
              <a:rPr sz="2150" b="1" dirty="0">
                <a:latin typeface="Times New Roman" panose="02020603050405020304"/>
                <a:cs typeface="Times New Roman" panose="02020603050405020304"/>
              </a:rPr>
              <a:t>E</a:t>
            </a:r>
            <a:r>
              <a:rPr sz="2150" b="1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60" dirty="0">
                <a:latin typeface="Symbol" panose="05050102010706020507"/>
                <a:cs typeface="Symbol" panose="05050102010706020507"/>
              </a:rPr>
              <a:t></a:t>
            </a:r>
            <a:r>
              <a:rPr sz="215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3450" spc="-37" baseline="34000" dirty="0">
                <a:latin typeface="Symbol" panose="05050102010706020507"/>
                <a:cs typeface="Symbol" panose="05050102010706020507"/>
              </a:rPr>
              <a:t></a:t>
            </a:r>
            <a:r>
              <a:rPr sz="1875" i="1" spc="-37" baseline="3800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875" i="1" baseline="380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50" b="1" spc="-50" dirty="0">
                <a:latin typeface="Times New Roman" panose="02020603050405020304"/>
                <a:cs typeface="Times New Roman" panose="02020603050405020304"/>
              </a:rPr>
              <a:t>a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921544" y="3193188"/>
            <a:ext cx="294005" cy="0"/>
          </a:xfrm>
          <a:custGeom>
            <a:avLst/>
            <a:gdLst/>
            <a:ahLst/>
            <a:cxnLst/>
            <a:rect l="l" t="t" r="r" b="b"/>
            <a:pathLst>
              <a:path w="294005">
                <a:moveTo>
                  <a:pt x="0" y="0"/>
                </a:moveTo>
                <a:lnTo>
                  <a:pt x="293381" y="0"/>
                </a:lnTo>
              </a:path>
            </a:pathLst>
          </a:custGeom>
          <a:ln w="13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991548" y="3188839"/>
            <a:ext cx="161925" cy="3530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150" spc="-50" dirty="0">
                <a:latin typeface="Times New Roman" panose="02020603050405020304"/>
                <a:cs typeface="Times New Roman" panose="02020603050405020304"/>
              </a:rPr>
              <a:t>2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394468" y="3161183"/>
            <a:ext cx="130810" cy="21462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50" i="1" spc="-50" dirty="0">
                <a:latin typeface="Times New Roman" panose="02020603050405020304"/>
                <a:cs typeface="Times New Roman" panose="02020603050405020304"/>
              </a:rPr>
              <a:t>N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078178" y="2961022"/>
            <a:ext cx="1350645" cy="3708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2150" dirty="0">
                <a:latin typeface="Symbol" panose="05050102010706020507"/>
                <a:cs typeface="Symbol" panose="05050102010706020507"/>
              </a:rPr>
              <a:t></a:t>
            </a:r>
            <a:r>
              <a:rPr sz="215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b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50" b="1" spc="-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Symbol" panose="05050102010706020507"/>
                <a:cs typeface="Symbol" panose="05050102010706020507"/>
              </a:rPr>
              <a:t></a:t>
            </a:r>
            <a:r>
              <a:rPr sz="2150" spc="19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375" baseline="33000" dirty="0">
                <a:latin typeface="Symbol" panose="05050102010706020507"/>
                <a:cs typeface="Symbol" panose="05050102010706020507"/>
              </a:rPr>
              <a:t></a:t>
            </a:r>
            <a:r>
              <a:rPr sz="1875" i="1" baseline="3600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875" i="1" spc="509" baseline="36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b="1" spc="-50" dirty="0">
                <a:latin typeface="Times New Roman" panose="02020603050405020304"/>
                <a:cs typeface="Times New Roman" panose="02020603050405020304"/>
              </a:rPr>
              <a:t>a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853183" y="3229522"/>
            <a:ext cx="1157605" cy="0"/>
          </a:xfrm>
          <a:custGeom>
            <a:avLst/>
            <a:gdLst/>
            <a:ahLst/>
            <a:cxnLst/>
            <a:rect l="l" t="t" r="r" b="b"/>
            <a:pathLst>
              <a:path w="1157604">
                <a:moveTo>
                  <a:pt x="0" y="0"/>
                </a:moveTo>
                <a:lnTo>
                  <a:pt x="1157479" y="0"/>
                </a:lnTo>
              </a:path>
            </a:pathLst>
          </a:custGeom>
          <a:ln w="133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596889" y="2838908"/>
            <a:ext cx="1413510" cy="354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3225" baseline="-35000" dirty="0">
                <a:latin typeface="Symbol" panose="05050102010706020507"/>
                <a:cs typeface="Symbol" panose="05050102010706020507"/>
              </a:rPr>
              <a:t></a:t>
            </a:r>
            <a:r>
              <a:rPr sz="3225" spc="104" baseline="-35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10" dirty="0">
                <a:latin typeface="Times New Roman" panose="02020603050405020304"/>
                <a:cs typeface="Times New Roman" panose="02020603050405020304"/>
              </a:rPr>
              <a:t>57.2</a:t>
            </a:r>
            <a:r>
              <a:rPr sz="2150" spc="-10" dirty="0">
                <a:latin typeface="Symbol" panose="05050102010706020507"/>
                <a:cs typeface="Symbol" panose="05050102010706020507"/>
              </a:rPr>
              <a:t></a:t>
            </a:r>
            <a:r>
              <a:rPr sz="2150" spc="-10" dirty="0">
                <a:latin typeface="Times New Roman" panose="02020603050405020304"/>
                <a:cs typeface="Times New Roman" panose="02020603050405020304"/>
              </a:rPr>
              <a:t>10</a:t>
            </a:r>
            <a:r>
              <a:rPr sz="1875" spc="-15" baseline="42000" dirty="0">
                <a:latin typeface="Symbol" panose="05050102010706020507"/>
                <a:cs typeface="Symbol" panose="05050102010706020507"/>
              </a:rPr>
              <a:t></a:t>
            </a:r>
            <a:r>
              <a:rPr sz="1875" spc="-15" baseline="42000" dirty="0">
                <a:latin typeface="Times New Roman" panose="02020603050405020304"/>
                <a:cs typeface="Times New Roman" panose="02020603050405020304"/>
              </a:rPr>
              <a:t>6</a:t>
            </a:r>
            <a:endParaRPr sz="1875" baseline="42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355166" y="3225125"/>
            <a:ext cx="163195" cy="354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150" spc="-50" dirty="0">
                <a:latin typeface="Times New Roman" panose="02020603050405020304"/>
                <a:cs typeface="Times New Roman" panose="02020603050405020304"/>
              </a:rPr>
              <a:t>2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819927" y="3055509"/>
            <a:ext cx="99060" cy="313055"/>
          </a:xfrm>
          <a:custGeom>
            <a:avLst/>
            <a:gdLst/>
            <a:ahLst/>
            <a:cxnLst/>
            <a:rect l="l" t="t" r="r" b="b"/>
            <a:pathLst>
              <a:path w="99059" h="313054">
                <a:moveTo>
                  <a:pt x="98830" y="0"/>
                </a:moveTo>
                <a:lnTo>
                  <a:pt x="0" y="312939"/>
                </a:lnTo>
              </a:path>
            </a:pathLst>
          </a:custGeom>
          <a:ln w="133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7155074" y="3003817"/>
            <a:ext cx="109855" cy="2197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50" spc="-50" dirty="0">
                <a:latin typeface="Times New Roman" panose="02020603050405020304"/>
                <a:cs typeface="Times New Roman" panose="02020603050405020304"/>
              </a:rPr>
              <a:t>2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011176" y="2994816"/>
            <a:ext cx="2195830" cy="3810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sz="3225" b="1" spc="89" baseline="10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spc="89" baseline="-22000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875" i="1" spc="165" baseline="-2200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200" dirty="0">
                <a:latin typeface="Symbol" panose="05050102010706020507"/>
                <a:cs typeface="Symbol" panose="05050102010706020507"/>
              </a:rPr>
              <a:t></a:t>
            </a:r>
            <a:r>
              <a:rPr sz="2200" spc="-1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28.6</a:t>
            </a:r>
            <a:r>
              <a:rPr sz="2200" b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baseline="-24000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875" i="1" spc="525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300" dirty="0">
                <a:latin typeface="Symbol" panose="05050102010706020507"/>
                <a:cs typeface="Symbol" panose="05050102010706020507"/>
              </a:rPr>
              <a:t>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C</a:t>
            </a:r>
            <a:r>
              <a:rPr sz="2200" spc="4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m</a:t>
            </a:r>
            <a:endParaRPr sz="2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15544" y="3795521"/>
            <a:ext cx="14331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ahoma" panose="020B0604030504040204"/>
                <a:cs typeface="Tahoma" panose="020B0604030504040204"/>
              </a:rPr>
              <a:t>At</a:t>
            </a:r>
            <a:r>
              <a:rPr sz="18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1800" i="1" spc="-25" dirty="0">
                <a:latin typeface="Arial" panose="020B0604020202020204"/>
                <a:cs typeface="Arial" panose="020B0604020202020204"/>
              </a:rPr>
              <a:t>P</a:t>
            </a:r>
            <a:r>
              <a:rPr sz="1800" spc="-25" dirty="0">
                <a:latin typeface="Tahoma" panose="020B0604030504040204"/>
                <a:cs typeface="Tahoma" panose="020B0604030504040204"/>
              </a:rPr>
              <a:t>(6,8,–10),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54704" y="4290496"/>
            <a:ext cx="1038225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2150" b="1" spc="5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spc="82" baseline="-24000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875" i="1" spc="165" baseline="-2400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150" b="1" dirty="0">
                <a:latin typeface="Times New Roman" panose="02020603050405020304"/>
                <a:cs typeface="Times New Roman" panose="02020603050405020304"/>
              </a:rPr>
              <a:t>=</a:t>
            </a:r>
            <a:r>
              <a:rPr sz="2150" b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25" dirty="0">
                <a:latin typeface="Symbol" panose="05050102010706020507"/>
                <a:cs typeface="Symbol" panose="05050102010706020507"/>
              </a:rPr>
              <a:t></a:t>
            </a:r>
            <a:r>
              <a:rPr sz="2150" b="1" spc="-2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spc="-37" baseline="-24000" dirty="0">
                <a:latin typeface="Times New Roman" panose="02020603050405020304"/>
                <a:cs typeface="Times New Roman" panose="02020603050405020304"/>
              </a:rPr>
              <a:t>x</a:t>
            </a:r>
            <a:endParaRPr sz="1875" baseline="-24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167536" y="4320496"/>
            <a:ext cx="98425" cy="305435"/>
          </a:xfrm>
          <a:custGeom>
            <a:avLst/>
            <a:gdLst/>
            <a:ahLst/>
            <a:cxnLst/>
            <a:rect l="l" t="t" r="r" b="b"/>
            <a:pathLst>
              <a:path w="98425" h="305435">
                <a:moveTo>
                  <a:pt x="98364" y="0"/>
                </a:moveTo>
                <a:lnTo>
                  <a:pt x="0" y="304916"/>
                </a:lnTo>
              </a:path>
            </a:pathLst>
          </a:custGeom>
          <a:ln w="133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880867" y="4688595"/>
            <a:ext cx="1731645" cy="41275"/>
          </a:xfrm>
          <a:custGeom>
            <a:avLst/>
            <a:gdLst/>
            <a:ahLst/>
            <a:cxnLst/>
            <a:rect l="l" t="t" r="r" b="b"/>
            <a:pathLst>
              <a:path w="1731645" h="41275">
                <a:moveTo>
                  <a:pt x="0" y="40654"/>
                </a:moveTo>
                <a:lnTo>
                  <a:pt x="1731127" y="40654"/>
                </a:lnTo>
              </a:path>
              <a:path w="1731645" h="41275">
                <a:moveTo>
                  <a:pt x="0" y="0"/>
                </a:moveTo>
                <a:lnTo>
                  <a:pt x="1731127" y="0"/>
                </a:lnTo>
              </a:path>
            </a:pathLst>
          </a:custGeom>
          <a:ln w="133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2033988" y="4261282"/>
            <a:ext cx="2599055" cy="3708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ts val="830"/>
              </a:lnSpc>
              <a:spcBef>
                <a:spcPts val="115"/>
              </a:spcBef>
              <a:tabLst>
                <a:tab pos="2255520" algn="l"/>
              </a:tabLst>
            </a:pPr>
            <a:r>
              <a:rPr sz="2150" dirty="0">
                <a:latin typeface="Symbol" panose="05050102010706020507"/>
                <a:cs typeface="Symbol" panose="05050102010706020507"/>
              </a:rPr>
              <a:t></a:t>
            </a:r>
            <a:r>
              <a:rPr sz="215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b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50" b="1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Symbol" panose="05050102010706020507"/>
                <a:cs typeface="Symbol" panose="05050102010706020507"/>
              </a:rPr>
              <a:t></a:t>
            </a:r>
            <a:r>
              <a:rPr sz="215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Symbol" panose="05050102010706020507"/>
                <a:cs typeface="Symbol" panose="05050102010706020507"/>
              </a:rPr>
              <a:t></a:t>
            </a:r>
            <a:r>
              <a:rPr sz="2150" dirty="0">
                <a:latin typeface="Times New Roman" panose="02020603050405020304"/>
                <a:cs typeface="Times New Roman" panose="02020603050405020304"/>
              </a:rPr>
              <a:t>28.6</a:t>
            </a:r>
            <a:r>
              <a:rPr sz="2150" b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00" i="1" baseline="-2500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800" i="1" spc="465" baseline="-25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50" spc="-25" dirty="0">
                <a:latin typeface="Symbol" panose="05050102010706020507"/>
                <a:cs typeface="Symbol" panose="05050102010706020507"/>
              </a:rPr>
              <a:t></a:t>
            </a:r>
            <a:r>
              <a:rPr sz="2150" spc="-25" dirty="0">
                <a:latin typeface="Times New Roman" panose="02020603050405020304"/>
                <a:cs typeface="Times New Roman" panose="02020603050405020304"/>
              </a:rPr>
              <a:t>C</a:t>
            </a:r>
            <a:r>
              <a:rPr sz="215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50" spc="-50" dirty="0">
                <a:latin typeface="Times New Roman" panose="02020603050405020304"/>
                <a:cs typeface="Times New Roman" panose="02020603050405020304"/>
              </a:rPr>
              <a:t>m</a:t>
            </a:r>
            <a:endParaRPr sz="2150">
              <a:latin typeface="Times New Roman" panose="02020603050405020304"/>
              <a:cs typeface="Times New Roman" panose="02020603050405020304"/>
            </a:endParaRPr>
          </a:p>
          <a:p>
            <a:pPr marR="30480" algn="r">
              <a:lnSpc>
                <a:spcPts val="705"/>
              </a:lnSpc>
            </a:pPr>
            <a:r>
              <a:rPr sz="1200" spc="-50" dirty="0">
                <a:latin typeface="Times New Roman" panose="02020603050405020304"/>
                <a:cs typeface="Times New Roman" panose="02020603050405020304"/>
              </a:rPr>
              <a:t>2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5503671" y="3369562"/>
            <a:ext cx="3157220" cy="3488690"/>
            <a:chOff x="5503671" y="3369562"/>
            <a:chExt cx="3157220" cy="3488690"/>
          </a:xfrm>
        </p:grpSpPr>
        <p:pic>
          <p:nvPicPr>
            <p:cNvPr id="24" name="object 2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06211" y="3369562"/>
              <a:ext cx="3154680" cy="3488437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5513577" y="4220339"/>
              <a:ext cx="2212975" cy="2399030"/>
            </a:xfrm>
            <a:custGeom>
              <a:avLst/>
              <a:gdLst/>
              <a:ahLst/>
              <a:cxnLst/>
              <a:rect l="l" t="t" r="r" b="b"/>
              <a:pathLst>
                <a:path w="2212975" h="2399029">
                  <a:moveTo>
                    <a:pt x="184404" y="2168967"/>
                  </a:moveTo>
                  <a:lnTo>
                    <a:pt x="157285" y="2110369"/>
                  </a:lnTo>
                  <a:lnTo>
                    <a:pt x="142344" y="2071365"/>
                  </a:lnTo>
                  <a:lnTo>
                    <a:pt x="126855" y="2026982"/>
                  </a:lnTo>
                  <a:lnTo>
                    <a:pt x="111097" y="1978038"/>
                  </a:lnTo>
                  <a:lnTo>
                    <a:pt x="95350" y="1925354"/>
                  </a:lnTo>
                  <a:lnTo>
                    <a:pt x="79894" y="1869746"/>
                  </a:lnTo>
                  <a:lnTo>
                    <a:pt x="65008" y="1812033"/>
                  </a:lnTo>
                  <a:lnTo>
                    <a:pt x="50971" y="1753035"/>
                  </a:lnTo>
                  <a:lnTo>
                    <a:pt x="38065" y="1693569"/>
                  </a:lnTo>
                  <a:lnTo>
                    <a:pt x="26567" y="1634455"/>
                  </a:lnTo>
                  <a:lnTo>
                    <a:pt x="16758" y="1576510"/>
                  </a:lnTo>
                  <a:lnTo>
                    <a:pt x="8917" y="1520554"/>
                  </a:lnTo>
                  <a:lnTo>
                    <a:pt x="3324" y="1467406"/>
                  </a:lnTo>
                  <a:lnTo>
                    <a:pt x="258" y="1417882"/>
                  </a:lnTo>
                  <a:lnTo>
                    <a:pt x="0" y="1372804"/>
                  </a:lnTo>
                  <a:lnTo>
                    <a:pt x="4565" y="1321193"/>
                  </a:lnTo>
                  <a:lnTo>
                    <a:pt x="14603" y="1271155"/>
                  </a:lnTo>
                  <a:lnTo>
                    <a:pt x="29196" y="1222623"/>
                  </a:lnTo>
                  <a:lnTo>
                    <a:pt x="47426" y="1175537"/>
                  </a:lnTo>
                  <a:lnTo>
                    <a:pt x="68378" y="1129832"/>
                  </a:lnTo>
                  <a:lnTo>
                    <a:pt x="91134" y="1085444"/>
                  </a:lnTo>
                  <a:lnTo>
                    <a:pt x="114776" y="1042312"/>
                  </a:lnTo>
                  <a:lnTo>
                    <a:pt x="138388" y="1000371"/>
                  </a:lnTo>
                  <a:lnTo>
                    <a:pt x="161053" y="959558"/>
                  </a:lnTo>
                  <a:lnTo>
                    <a:pt x="181854" y="919809"/>
                  </a:lnTo>
                  <a:lnTo>
                    <a:pt x="199874" y="881062"/>
                  </a:lnTo>
                  <a:lnTo>
                    <a:pt x="214195" y="843254"/>
                  </a:lnTo>
                  <a:lnTo>
                    <a:pt x="223900" y="806320"/>
                  </a:lnTo>
                  <a:lnTo>
                    <a:pt x="228010" y="760596"/>
                  </a:lnTo>
                  <a:lnTo>
                    <a:pt x="223585" y="717999"/>
                  </a:lnTo>
                  <a:lnTo>
                    <a:pt x="213153" y="677978"/>
                  </a:lnTo>
                  <a:lnTo>
                    <a:pt x="199244" y="639981"/>
                  </a:lnTo>
                  <a:lnTo>
                    <a:pt x="184388" y="603453"/>
                  </a:lnTo>
                  <a:lnTo>
                    <a:pt x="171112" y="567845"/>
                  </a:lnTo>
                  <a:lnTo>
                    <a:pt x="161947" y="532601"/>
                  </a:lnTo>
                  <a:lnTo>
                    <a:pt x="159421" y="497172"/>
                  </a:lnTo>
                  <a:lnTo>
                    <a:pt x="166064" y="461003"/>
                  </a:lnTo>
                  <a:lnTo>
                    <a:pt x="184404" y="423542"/>
                  </a:lnTo>
                  <a:lnTo>
                    <a:pt x="224879" y="365229"/>
                  </a:lnTo>
                  <a:lnTo>
                    <a:pt x="248911" y="334042"/>
                  </a:lnTo>
                  <a:lnTo>
                    <a:pt x="275661" y="302103"/>
                  </a:lnTo>
                  <a:lnTo>
                    <a:pt x="305275" y="269864"/>
                  </a:lnTo>
                  <a:lnTo>
                    <a:pt x="337895" y="237776"/>
                  </a:lnTo>
                  <a:lnTo>
                    <a:pt x="373665" y="206293"/>
                  </a:lnTo>
                  <a:lnTo>
                    <a:pt x="412728" y="175865"/>
                  </a:lnTo>
                  <a:lnTo>
                    <a:pt x="455227" y="146944"/>
                  </a:lnTo>
                  <a:lnTo>
                    <a:pt x="501306" y="119982"/>
                  </a:lnTo>
                  <a:lnTo>
                    <a:pt x="551107" y="95432"/>
                  </a:lnTo>
                  <a:lnTo>
                    <a:pt x="604774" y="73744"/>
                  </a:lnTo>
                  <a:lnTo>
                    <a:pt x="662451" y="55371"/>
                  </a:lnTo>
                  <a:lnTo>
                    <a:pt x="724281" y="40764"/>
                  </a:lnTo>
                  <a:lnTo>
                    <a:pt x="762252" y="34007"/>
                  </a:lnTo>
                  <a:lnTo>
                    <a:pt x="804272" y="27825"/>
                  </a:lnTo>
                  <a:lnTo>
                    <a:pt x="849945" y="22229"/>
                  </a:lnTo>
                  <a:lnTo>
                    <a:pt x="898874" y="17232"/>
                  </a:lnTo>
                  <a:lnTo>
                    <a:pt x="950661" y="12845"/>
                  </a:lnTo>
                  <a:lnTo>
                    <a:pt x="1004909" y="9081"/>
                  </a:lnTo>
                  <a:lnTo>
                    <a:pt x="1061222" y="5950"/>
                  </a:lnTo>
                  <a:lnTo>
                    <a:pt x="1119203" y="3465"/>
                  </a:lnTo>
                  <a:lnTo>
                    <a:pt x="1178455" y="1637"/>
                  </a:lnTo>
                  <a:lnTo>
                    <a:pt x="1238580" y="478"/>
                  </a:lnTo>
                  <a:lnTo>
                    <a:pt x="1299182" y="0"/>
                  </a:lnTo>
                  <a:lnTo>
                    <a:pt x="1359863" y="214"/>
                  </a:lnTo>
                  <a:lnTo>
                    <a:pt x="1420227" y="1133"/>
                  </a:lnTo>
                  <a:lnTo>
                    <a:pt x="1479878" y="2767"/>
                  </a:lnTo>
                  <a:lnTo>
                    <a:pt x="1538417" y="5130"/>
                  </a:lnTo>
                  <a:lnTo>
                    <a:pt x="1595447" y="8232"/>
                  </a:lnTo>
                  <a:lnTo>
                    <a:pt x="1650573" y="12086"/>
                  </a:lnTo>
                  <a:lnTo>
                    <a:pt x="1703397" y="16702"/>
                  </a:lnTo>
                  <a:lnTo>
                    <a:pt x="1753521" y="22093"/>
                  </a:lnTo>
                  <a:lnTo>
                    <a:pt x="1800550" y="28271"/>
                  </a:lnTo>
                  <a:lnTo>
                    <a:pt x="1844085" y="35248"/>
                  </a:lnTo>
                  <a:lnTo>
                    <a:pt x="1883731" y="43034"/>
                  </a:lnTo>
                  <a:lnTo>
                    <a:pt x="1949764" y="61084"/>
                  </a:lnTo>
                  <a:lnTo>
                    <a:pt x="2005217" y="89068"/>
                  </a:lnTo>
                  <a:lnTo>
                    <a:pt x="2033174" y="130166"/>
                  </a:lnTo>
                  <a:lnTo>
                    <a:pt x="2033914" y="153544"/>
                  </a:lnTo>
                  <a:lnTo>
                    <a:pt x="2027593" y="178793"/>
                  </a:lnTo>
                  <a:lnTo>
                    <a:pt x="2015530" y="205901"/>
                  </a:lnTo>
                  <a:lnTo>
                    <a:pt x="1999048" y="234857"/>
                  </a:lnTo>
                  <a:lnTo>
                    <a:pt x="1979469" y="265649"/>
                  </a:lnTo>
                  <a:lnTo>
                    <a:pt x="1958115" y="298266"/>
                  </a:lnTo>
                  <a:lnTo>
                    <a:pt x="1936306" y="332696"/>
                  </a:lnTo>
                  <a:lnTo>
                    <a:pt x="1915366" y="368927"/>
                  </a:lnTo>
                  <a:lnTo>
                    <a:pt x="1896616" y="406949"/>
                  </a:lnTo>
                  <a:lnTo>
                    <a:pt x="1881377" y="446749"/>
                  </a:lnTo>
                  <a:lnTo>
                    <a:pt x="1870971" y="488316"/>
                  </a:lnTo>
                  <a:lnTo>
                    <a:pt x="1866721" y="531638"/>
                  </a:lnTo>
                  <a:lnTo>
                    <a:pt x="1869948" y="576704"/>
                  </a:lnTo>
                  <a:lnTo>
                    <a:pt x="1888398" y="651797"/>
                  </a:lnTo>
                  <a:lnTo>
                    <a:pt x="1902390" y="692810"/>
                  </a:lnTo>
                  <a:lnTo>
                    <a:pt x="1919019" y="735816"/>
                  </a:lnTo>
                  <a:lnTo>
                    <a:pt x="1937879" y="780577"/>
                  </a:lnTo>
                  <a:lnTo>
                    <a:pt x="1958565" y="826856"/>
                  </a:lnTo>
                  <a:lnTo>
                    <a:pt x="1980673" y="874414"/>
                  </a:lnTo>
                  <a:lnTo>
                    <a:pt x="2003795" y="923013"/>
                  </a:lnTo>
                  <a:lnTo>
                    <a:pt x="2027528" y="972416"/>
                  </a:lnTo>
                  <a:lnTo>
                    <a:pt x="2051466" y="1022383"/>
                  </a:lnTo>
                  <a:lnTo>
                    <a:pt x="2075202" y="1072677"/>
                  </a:lnTo>
                  <a:lnTo>
                    <a:pt x="2098333" y="1123061"/>
                  </a:lnTo>
                  <a:lnTo>
                    <a:pt x="2120452" y="1173295"/>
                  </a:lnTo>
                  <a:lnTo>
                    <a:pt x="2141154" y="1223142"/>
                  </a:lnTo>
                  <a:lnTo>
                    <a:pt x="2160033" y="1272363"/>
                  </a:lnTo>
                  <a:lnTo>
                    <a:pt x="2176685" y="1320722"/>
                  </a:lnTo>
                  <a:lnTo>
                    <a:pt x="2190704" y="1367978"/>
                  </a:lnTo>
                  <a:lnTo>
                    <a:pt x="2201684" y="1413896"/>
                  </a:lnTo>
                  <a:lnTo>
                    <a:pt x="2209220" y="1458236"/>
                  </a:lnTo>
                  <a:lnTo>
                    <a:pt x="2212907" y="1500760"/>
                  </a:lnTo>
                  <a:lnTo>
                    <a:pt x="2212340" y="1541231"/>
                  </a:lnTo>
                  <a:lnTo>
                    <a:pt x="2206167" y="1590260"/>
                  </a:lnTo>
                  <a:lnTo>
                    <a:pt x="2194924" y="1639863"/>
                  </a:lnTo>
                  <a:lnTo>
                    <a:pt x="2179102" y="1689712"/>
                  </a:lnTo>
                  <a:lnTo>
                    <a:pt x="2159191" y="1739480"/>
                  </a:lnTo>
                  <a:lnTo>
                    <a:pt x="2135681" y="1788840"/>
                  </a:lnTo>
                  <a:lnTo>
                    <a:pt x="2109064" y="1837464"/>
                  </a:lnTo>
                  <a:lnTo>
                    <a:pt x="2079829" y="1885026"/>
                  </a:lnTo>
                  <a:lnTo>
                    <a:pt x="2048467" y="1931198"/>
                  </a:lnTo>
                  <a:lnTo>
                    <a:pt x="2015470" y="1975653"/>
                  </a:lnTo>
                  <a:lnTo>
                    <a:pt x="1981326" y="2018063"/>
                  </a:lnTo>
                  <a:lnTo>
                    <a:pt x="1946528" y="2058102"/>
                  </a:lnTo>
                  <a:lnTo>
                    <a:pt x="1911566" y="2095442"/>
                  </a:lnTo>
                  <a:lnTo>
                    <a:pt x="1876929" y="2129755"/>
                  </a:lnTo>
                  <a:lnTo>
                    <a:pt x="1843109" y="2160716"/>
                  </a:lnTo>
                  <a:lnTo>
                    <a:pt x="1810597" y="2187996"/>
                  </a:lnTo>
                  <a:lnTo>
                    <a:pt x="1779883" y="2211269"/>
                  </a:lnTo>
                  <a:lnTo>
                    <a:pt x="1713376" y="2247093"/>
                  </a:lnTo>
                  <a:lnTo>
                    <a:pt x="1675848" y="2251965"/>
                  </a:lnTo>
                  <a:lnTo>
                    <a:pt x="1638688" y="2246950"/>
                  </a:lnTo>
                  <a:lnTo>
                    <a:pt x="1601714" y="2234173"/>
                  </a:lnTo>
                  <a:lnTo>
                    <a:pt x="1564742" y="2215760"/>
                  </a:lnTo>
                  <a:lnTo>
                    <a:pt x="1527587" y="2193840"/>
                  </a:lnTo>
                  <a:lnTo>
                    <a:pt x="1490068" y="2170536"/>
                  </a:lnTo>
                  <a:lnTo>
                    <a:pt x="1452000" y="2147978"/>
                  </a:lnTo>
                  <a:lnTo>
                    <a:pt x="1413200" y="2128290"/>
                  </a:lnTo>
                  <a:lnTo>
                    <a:pt x="1373485" y="2113599"/>
                  </a:lnTo>
                  <a:lnTo>
                    <a:pt x="1332670" y="2106032"/>
                  </a:lnTo>
                  <a:lnTo>
                    <a:pt x="1290574" y="2107714"/>
                  </a:lnTo>
                  <a:lnTo>
                    <a:pt x="1252808" y="2117216"/>
                  </a:lnTo>
                  <a:lnTo>
                    <a:pt x="1213131" y="2132938"/>
                  </a:lnTo>
                  <a:lnTo>
                    <a:pt x="1171918" y="2153760"/>
                  </a:lnTo>
                  <a:lnTo>
                    <a:pt x="1129542" y="2178560"/>
                  </a:lnTo>
                  <a:lnTo>
                    <a:pt x="1086379" y="2206216"/>
                  </a:lnTo>
                  <a:lnTo>
                    <a:pt x="1042802" y="2235607"/>
                  </a:lnTo>
                  <a:lnTo>
                    <a:pt x="999188" y="2265612"/>
                  </a:lnTo>
                  <a:lnTo>
                    <a:pt x="955910" y="2295109"/>
                  </a:lnTo>
                  <a:lnTo>
                    <a:pt x="913342" y="2322976"/>
                  </a:lnTo>
                  <a:lnTo>
                    <a:pt x="871860" y="2348093"/>
                  </a:lnTo>
                  <a:lnTo>
                    <a:pt x="831839" y="2369337"/>
                  </a:lnTo>
                  <a:lnTo>
                    <a:pt x="793652" y="2385587"/>
                  </a:lnTo>
                  <a:lnTo>
                    <a:pt x="724281" y="2398621"/>
                  </a:lnTo>
                  <a:lnTo>
                    <a:pt x="684957" y="2390787"/>
                  </a:lnTo>
                  <a:lnTo>
                    <a:pt x="648224" y="2371634"/>
                  </a:lnTo>
                  <a:lnTo>
                    <a:pt x="613845" y="2343508"/>
                  </a:lnTo>
                  <a:lnTo>
                    <a:pt x="581582" y="2308757"/>
                  </a:lnTo>
                  <a:lnTo>
                    <a:pt x="551199" y="2269727"/>
                  </a:lnTo>
                  <a:lnTo>
                    <a:pt x="522458" y="2228764"/>
                  </a:lnTo>
                  <a:lnTo>
                    <a:pt x="495123" y="2188215"/>
                  </a:lnTo>
                  <a:lnTo>
                    <a:pt x="468956" y="2150427"/>
                  </a:lnTo>
                  <a:lnTo>
                    <a:pt x="443721" y="2117747"/>
                  </a:lnTo>
                  <a:lnTo>
                    <a:pt x="419180" y="2092521"/>
                  </a:lnTo>
                  <a:lnTo>
                    <a:pt x="395097" y="2077095"/>
                  </a:lnTo>
                  <a:lnTo>
                    <a:pt x="366890" y="2074700"/>
                  </a:lnTo>
                  <a:lnTo>
                    <a:pt x="340644" y="2087806"/>
                  </a:lnTo>
                  <a:lnTo>
                    <a:pt x="316032" y="2111119"/>
                  </a:lnTo>
                  <a:lnTo>
                    <a:pt x="292727" y="2139346"/>
                  </a:lnTo>
                  <a:lnTo>
                    <a:pt x="270404" y="2167196"/>
                  </a:lnTo>
                  <a:lnTo>
                    <a:pt x="248736" y="2189375"/>
                  </a:lnTo>
                  <a:lnTo>
                    <a:pt x="227397" y="2200592"/>
                  </a:lnTo>
                  <a:lnTo>
                    <a:pt x="206062" y="2195553"/>
                  </a:lnTo>
                  <a:lnTo>
                    <a:pt x="184404" y="2168967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550407" y="5867399"/>
              <a:ext cx="2133600" cy="1905"/>
            </a:xfrm>
            <a:custGeom>
              <a:avLst/>
              <a:gdLst/>
              <a:ahLst/>
              <a:cxnLst/>
              <a:rect l="l" t="t" r="r" b="b"/>
              <a:pathLst>
                <a:path w="2133600" h="1904">
                  <a:moveTo>
                    <a:pt x="2133599" y="1587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xfrm>
            <a:off x="905662" y="263397"/>
            <a:ext cx="733234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Example</a:t>
            </a:r>
            <a:r>
              <a:rPr sz="4400" spc="-75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40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on</a:t>
            </a:r>
            <a:r>
              <a:rPr sz="4400" spc="-75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40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Electric</a:t>
            </a:r>
            <a:r>
              <a:rPr sz="4400" spc="-75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40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Flux</a:t>
            </a:r>
            <a:r>
              <a:rPr sz="4400" spc="-7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400" spc="-1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Density</a:t>
            </a:r>
            <a:endParaRPr sz="44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30" name="object 3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spc="-25" dirty="0"/>
              <a:t>10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spc="-25" dirty="0"/>
              <a:t>11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3271" rIns="0" bIns="0" rtlCol="0">
            <a:spAutoFit/>
          </a:bodyPr>
          <a:lstStyle/>
          <a:p>
            <a:pPr marL="516890">
              <a:lnSpc>
                <a:spcPct val="100000"/>
              </a:lnSpc>
              <a:spcBef>
                <a:spcPts val="105"/>
              </a:spcBef>
            </a:pPr>
            <a:r>
              <a:rPr sz="4400" b="1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Limitations</a:t>
            </a:r>
            <a:r>
              <a:rPr sz="4400" b="1" spc="-105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40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4400" spc="-75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40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Coulomb's</a:t>
            </a:r>
            <a:r>
              <a:rPr sz="4400" spc="-55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400" spc="-25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Law</a:t>
            </a:r>
            <a:endParaRPr sz="44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556735"/>
            <a:ext cx="8074659" cy="4184015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575"/>
              </a:spcBef>
              <a:buFont typeface="Tahoma" panose="020B0604030504040204"/>
              <a:buChar char="•"/>
              <a:tabLst>
                <a:tab pos="354965" algn="l"/>
              </a:tabLst>
            </a:pP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Its</a:t>
            </a:r>
            <a:r>
              <a:rPr sz="2000" spc="-5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only</a:t>
            </a:r>
            <a:r>
              <a:rPr sz="2000" spc="-6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applicable</a:t>
            </a:r>
            <a:r>
              <a:rPr sz="2000" spc="-5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for</a:t>
            </a:r>
            <a:r>
              <a:rPr sz="2000" spc="-6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point</a:t>
            </a:r>
            <a:r>
              <a:rPr sz="2000" spc="-5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charges</a:t>
            </a:r>
            <a:r>
              <a:rPr sz="2000" spc="-5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at</a:t>
            </a:r>
            <a:r>
              <a:rPr sz="2000" spc="-5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rest.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 marL="411480" indent="-398780">
              <a:lnSpc>
                <a:spcPct val="100000"/>
              </a:lnSpc>
              <a:spcBef>
                <a:spcPts val="480"/>
              </a:spcBef>
              <a:buFont typeface="Tahoma" panose="020B0604030504040204"/>
              <a:buChar char="•"/>
              <a:tabLst>
                <a:tab pos="411480" algn="l"/>
              </a:tabLst>
            </a:pP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Its</a:t>
            </a:r>
            <a:r>
              <a:rPr sz="2000" spc="-3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only</a:t>
            </a:r>
            <a:r>
              <a:rPr sz="2000" spc="-5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applicable</a:t>
            </a:r>
            <a:r>
              <a:rPr sz="2000" spc="-5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in</a:t>
            </a:r>
            <a:r>
              <a:rPr sz="2000" spc="-4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those</a:t>
            </a:r>
            <a:r>
              <a:rPr sz="2000" spc="-4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cases</a:t>
            </a:r>
            <a:r>
              <a:rPr sz="2000" spc="-3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where</a:t>
            </a:r>
            <a:r>
              <a:rPr sz="2000" spc="-3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inverse</a:t>
            </a:r>
            <a:r>
              <a:rPr sz="2000" spc="-2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square</a:t>
            </a:r>
            <a:r>
              <a:rPr sz="2000" spc="-3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law</a:t>
            </a:r>
            <a:r>
              <a:rPr sz="2000" spc="-4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is</a:t>
            </a:r>
            <a:r>
              <a:rPr sz="2000" spc="-4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obeyed.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 marL="355600" marR="92710" indent="-342900">
              <a:lnSpc>
                <a:spcPct val="100000"/>
              </a:lnSpc>
              <a:spcBef>
                <a:spcPts val="485"/>
              </a:spcBef>
              <a:buChar char="•"/>
              <a:tabLst>
                <a:tab pos="355600" algn="l"/>
                <a:tab pos="411480" algn="l"/>
              </a:tabLst>
            </a:pP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	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It</a:t>
            </a:r>
            <a:r>
              <a:rPr sz="2000" spc="-3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is</a:t>
            </a:r>
            <a:r>
              <a:rPr sz="2000" spc="-2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difficult</a:t>
            </a:r>
            <a:r>
              <a:rPr sz="2000" spc="-3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to</a:t>
            </a:r>
            <a:r>
              <a:rPr sz="2000" spc="-3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apply</a:t>
            </a:r>
            <a:r>
              <a:rPr sz="2000" spc="-5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the</a:t>
            </a:r>
            <a:r>
              <a:rPr sz="2000" spc="-3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Coulomb's</a:t>
            </a:r>
            <a:r>
              <a:rPr sz="2000" spc="-5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law</a:t>
            </a:r>
            <a:r>
              <a:rPr sz="2000" spc="-3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when</a:t>
            </a:r>
            <a:r>
              <a:rPr sz="2000" spc="-4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the</a:t>
            </a:r>
            <a:r>
              <a:rPr sz="2000" spc="-3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charges</a:t>
            </a:r>
            <a:r>
              <a:rPr sz="2000" spc="-5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are</a:t>
            </a:r>
            <a:r>
              <a:rPr sz="2000" spc="-3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in</a:t>
            </a:r>
            <a:r>
              <a:rPr sz="2000" spc="-3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arbitrary shape.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>
              <a:lnSpc>
                <a:spcPct val="100000"/>
              </a:lnSpc>
              <a:spcBef>
                <a:spcPts val="1335"/>
              </a:spcBef>
              <a:buClr>
                <a:srgbClr val="001F5F"/>
              </a:buClr>
              <a:buFont typeface="Tahoma" panose="020B0604030504040204"/>
              <a:buChar char="•"/>
            </a:pPr>
            <a:endParaRPr sz="2000">
              <a:latin typeface="Calibri" panose="020F0502020204030204"/>
              <a:cs typeface="Calibri" panose="020F0502020204030204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4400" b="1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Why</a:t>
            </a:r>
            <a:r>
              <a:rPr sz="4400" b="1" spc="-155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400" b="1" spc="-1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Gauss’s</a:t>
            </a:r>
            <a:r>
              <a:rPr sz="4400" b="1" spc="-17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400" b="1" spc="-2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Law?</a:t>
            </a:r>
            <a:endParaRPr sz="4400">
              <a:latin typeface="Calibri" panose="020F0502020204030204"/>
              <a:cs typeface="Calibri" panose="020F0502020204030204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635"/>
              </a:spcBef>
              <a:buFont typeface="Tahoma" panose="020B0604030504040204"/>
              <a:buChar char="•"/>
              <a:tabLst>
                <a:tab pos="355600" algn="l"/>
              </a:tabLst>
            </a:pP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The</a:t>
            </a:r>
            <a:r>
              <a:rPr sz="2000" spc="28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ultimate</a:t>
            </a:r>
            <a:r>
              <a:rPr sz="2000" spc="29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goal</a:t>
            </a:r>
            <a:r>
              <a:rPr sz="2000" spc="28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2000" spc="28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Gauss's</a:t>
            </a:r>
            <a:r>
              <a:rPr sz="2000" b="1" spc="28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law</a:t>
            </a:r>
            <a:r>
              <a:rPr sz="2000" b="1" spc="28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in</a:t>
            </a:r>
            <a:r>
              <a:rPr sz="2000" spc="29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electrostatics</a:t>
            </a:r>
            <a:r>
              <a:rPr sz="2000" spc="29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is</a:t>
            </a:r>
            <a:r>
              <a:rPr sz="2000" spc="28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to</a:t>
            </a:r>
            <a:r>
              <a:rPr sz="2000" spc="28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find</a:t>
            </a:r>
            <a:r>
              <a:rPr sz="2000" spc="30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the</a:t>
            </a:r>
            <a:r>
              <a:rPr sz="2000" spc="29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electric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field</a:t>
            </a:r>
            <a:r>
              <a:rPr sz="2000" spc="33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for</a:t>
            </a:r>
            <a:r>
              <a:rPr sz="2000" spc="33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a</a:t>
            </a:r>
            <a:r>
              <a:rPr sz="2000" spc="33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given</a:t>
            </a:r>
            <a:r>
              <a:rPr sz="2000" spc="33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charge</a:t>
            </a:r>
            <a:r>
              <a:rPr sz="2000" spc="34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distribution,</a:t>
            </a:r>
            <a:r>
              <a:rPr sz="2000" spc="33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enclosed</a:t>
            </a:r>
            <a:r>
              <a:rPr sz="2000" spc="33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by</a:t>
            </a:r>
            <a:r>
              <a:rPr sz="2000" spc="34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a</a:t>
            </a:r>
            <a:r>
              <a:rPr sz="2000" spc="33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closed</a:t>
            </a:r>
            <a:r>
              <a:rPr sz="2000" spc="33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surface.</a:t>
            </a:r>
            <a:r>
              <a:rPr sz="2000" spc="33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The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determination</a:t>
            </a:r>
            <a:r>
              <a:rPr sz="2000" spc="14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2000" spc="16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electric</a:t>
            </a:r>
            <a:r>
              <a:rPr sz="2000" spc="16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field</a:t>
            </a:r>
            <a:r>
              <a:rPr sz="2000" spc="16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becomes</a:t>
            </a:r>
            <a:r>
              <a:rPr sz="2000" spc="16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much</a:t>
            </a:r>
            <a:r>
              <a:rPr sz="2000" spc="17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simpler</a:t>
            </a:r>
            <a:r>
              <a:rPr sz="2000" spc="15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if</a:t>
            </a:r>
            <a:r>
              <a:rPr sz="2000" spc="16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the</a:t>
            </a:r>
            <a:r>
              <a:rPr sz="2000" spc="16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body</a:t>
            </a:r>
            <a:r>
              <a:rPr sz="2000" spc="14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due</a:t>
            </a:r>
            <a:r>
              <a:rPr sz="2000" spc="14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to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closed</a:t>
            </a:r>
            <a:r>
              <a:rPr sz="2000" spc="35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surface</a:t>
            </a:r>
            <a:r>
              <a:rPr sz="2000" spc="36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exhibits</a:t>
            </a:r>
            <a:r>
              <a:rPr sz="2000" spc="35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some</a:t>
            </a:r>
            <a:r>
              <a:rPr sz="2000" spc="34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symmetry</a:t>
            </a:r>
            <a:r>
              <a:rPr sz="2000" spc="36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in</a:t>
            </a:r>
            <a:r>
              <a:rPr sz="2000" spc="36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relation</a:t>
            </a:r>
            <a:r>
              <a:rPr sz="2000" spc="35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to</a:t>
            </a:r>
            <a:r>
              <a:rPr sz="2000" spc="34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the</a:t>
            </a:r>
            <a:r>
              <a:rPr sz="2000" spc="35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given</a:t>
            </a:r>
            <a:r>
              <a:rPr sz="2000" spc="35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charge distribution.</a:t>
            </a:r>
            <a:endParaRPr sz="2000"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spc="-25" dirty="0"/>
              <a:t>12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3271" rIns="0" bIns="0" rtlCol="0">
            <a:spAutoFit/>
          </a:bodyPr>
          <a:lstStyle/>
          <a:p>
            <a:pPr marL="1297305">
              <a:lnSpc>
                <a:spcPct val="100000"/>
              </a:lnSpc>
              <a:spcBef>
                <a:spcPts val="105"/>
              </a:spcBef>
            </a:pPr>
            <a:r>
              <a:rPr sz="440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Module</a:t>
            </a:r>
            <a:r>
              <a:rPr sz="4400" spc="-6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40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2:</a:t>
            </a:r>
            <a:r>
              <a:rPr sz="4400" spc="-75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400" spc="-3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Gauss’s</a:t>
            </a:r>
            <a:r>
              <a:rPr sz="4400" spc="-75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400" spc="-25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Law</a:t>
            </a:r>
            <a:endParaRPr sz="44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625854"/>
            <a:ext cx="7945755" cy="628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indent="-342265">
              <a:lnSpc>
                <a:spcPts val="2370"/>
              </a:lnSpc>
              <a:spcBef>
                <a:spcPts val="105"/>
              </a:spcBef>
              <a:buChar char="•"/>
              <a:tabLst>
                <a:tab pos="354965" algn="l"/>
              </a:tabLst>
            </a:pP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“The electric</a:t>
            </a:r>
            <a:r>
              <a:rPr sz="20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flux</a:t>
            </a:r>
            <a:r>
              <a:rPr sz="2000" spc="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passing</a:t>
            </a:r>
            <a:r>
              <a:rPr sz="2000" spc="-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through</a:t>
            </a:r>
            <a:r>
              <a:rPr sz="2000" spc="-7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ahoma" panose="020B0604030504040204"/>
                <a:cs typeface="Tahoma" panose="020B0604030504040204"/>
              </a:rPr>
              <a:t>any</a:t>
            </a:r>
            <a:r>
              <a:rPr sz="2000" spc="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closed</a:t>
            </a:r>
            <a:r>
              <a:rPr sz="20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surface</a:t>
            </a:r>
            <a:r>
              <a:rPr sz="20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is</a:t>
            </a:r>
            <a:r>
              <a:rPr sz="2000" spc="3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equal</a:t>
            </a:r>
            <a:r>
              <a:rPr sz="20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-3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to</a:t>
            </a:r>
            <a:r>
              <a:rPr sz="2000" spc="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endParaRPr sz="2000">
              <a:latin typeface="Tahoma" panose="020B0604030504040204"/>
              <a:cs typeface="Tahoma" panose="020B0604030504040204"/>
            </a:endParaRPr>
          </a:p>
          <a:p>
            <a:pPr marL="355600">
              <a:lnSpc>
                <a:spcPts val="2370"/>
              </a:lnSpc>
            </a:pPr>
            <a:r>
              <a:rPr sz="2000" spc="-3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total</a:t>
            </a:r>
            <a:r>
              <a:rPr sz="2000" spc="-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charge</a:t>
            </a:r>
            <a:r>
              <a:rPr sz="2000" spc="-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enclosed</a:t>
            </a:r>
            <a:r>
              <a:rPr sz="20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by</a:t>
            </a:r>
            <a:r>
              <a:rPr sz="2000" spc="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that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surface.”</a:t>
            </a:r>
            <a:endParaRPr sz="20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82034" y="2439161"/>
            <a:ext cx="948055" cy="459105"/>
          </a:xfrm>
          <a:prstGeom prst="rect">
            <a:avLst/>
          </a:prstGeom>
          <a:solidFill>
            <a:srgbClr val="2C4B0C">
              <a:alpha val="39999"/>
            </a:srgbClr>
          </a:solidFill>
          <a:ln w="19811">
            <a:solidFill>
              <a:srgbClr val="39630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07315">
              <a:lnSpc>
                <a:spcPts val="2895"/>
              </a:lnSpc>
            </a:pPr>
            <a:r>
              <a:rPr sz="2500" dirty="0">
                <a:latin typeface="Times New Roman" panose="02020603050405020304"/>
                <a:cs typeface="Times New Roman" panose="02020603050405020304"/>
              </a:rPr>
              <a:t>ψ</a:t>
            </a:r>
            <a:r>
              <a:rPr sz="25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500" dirty="0">
                <a:latin typeface="Symbol" panose="05050102010706020507"/>
                <a:cs typeface="Symbol" panose="05050102010706020507"/>
              </a:rPr>
              <a:t></a:t>
            </a:r>
            <a:r>
              <a:rPr sz="2500" spc="-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500" i="1" spc="-60" dirty="0">
                <a:latin typeface="Times New Roman" panose="02020603050405020304"/>
                <a:cs typeface="Times New Roman" panose="02020603050405020304"/>
              </a:rPr>
              <a:t>Q</a:t>
            </a:r>
            <a:endParaRPr sz="250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063" y="1502790"/>
            <a:ext cx="8836660" cy="516255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276860" marR="5080" indent="-264795">
              <a:lnSpc>
                <a:spcPct val="79000"/>
              </a:lnSpc>
              <a:spcBef>
                <a:spcPts val="555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278130" algn="l"/>
              </a:tabLst>
            </a:pP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Imagine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distribution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of</a:t>
            </a:r>
            <a:r>
              <a:rPr sz="1800" spc="-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charge,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shown</a:t>
            </a:r>
            <a:r>
              <a:rPr sz="1800" spc="-1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as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cloud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of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point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charges,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surrounded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by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 	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closed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surface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of</a:t>
            </a:r>
            <a:r>
              <a:rPr sz="1800" spc="-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any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shape.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60092" y="2229611"/>
            <a:ext cx="4648958" cy="275158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24663" y="4957953"/>
            <a:ext cx="8935720" cy="103759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302260" marR="30480" indent="-264795">
              <a:lnSpc>
                <a:spcPct val="80000"/>
              </a:lnSpc>
              <a:spcBef>
                <a:spcPts val="530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303530" algn="l"/>
              </a:tabLst>
            </a:pPr>
            <a:r>
              <a:rPr sz="1800" spc="-1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If</a:t>
            </a:r>
            <a:r>
              <a:rPr sz="1800" spc="-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9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total</a:t>
            </a:r>
            <a:r>
              <a:rPr sz="1800" spc="-7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charge</a:t>
            </a:r>
            <a:r>
              <a:rPr sz="1800" spc="-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is</a:t>
            </a:r>
            <a:r>
              <a:rPr sz="1800" spc="-7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i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Q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,</a:t>
            </a:r>
            <a:r>
              <a:rPr sz="1800" spc="-7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7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i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Q</a:t>
            </a:r>
            <a:r>
              <a:rPr sz="1800" i="1" spc="-2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coulombs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of</a:t>
            </a:r>
            <a:r>
              <a:rPr sz="1800" spc="-8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electric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flux</a:t>
            </a:r>
            <a:r>
              <a:rPr sz="1800" spc="-8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will</a:t>
            </a:r>
            <a:r>
              <a:rPr sz="1800" spc="-3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pass</a:t>
            </a:r>
            <a:r>
              <a:rPr sz="1800" spc="-7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through</a:t>
            </a:r>
            <a:r>
              <a:rPr sz="1800" spc="-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8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enclosing 	surface.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302260" marR="229870" indent="-264795">
              <a:lnSpc>
                <a:spcPct val="79000"/>
              </a:lnSpc>
              <a:spcBef>
                <a:spcPts val="670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303530" algn="l"/>
              </a:tabLst>
            </a:pP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At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every</a:t>
            </a:r>
            <a:r>
              <a:rPr sz="18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point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on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surface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electric-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flux-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density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vector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D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will</a:t>
            </a:r>
            <a:r>
              <a:rPr sz="1800" spc="-1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have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some</a:t>
            </a:r>
            <a:r>
              <a:rPr sz="1800" spc="-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value 	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D</a:t>
            </a:r>
            <a:r>
              <a:rPr sz="1800" i="1" baseline="-2100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sz="1800" i="1" spc="270" baseline="-2100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(subscript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i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sz="1800" i="1" spc="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means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that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D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must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be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evaluated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at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surface).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spc="-25" dirty="0"/>
              <a:t>13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93370" rIns="0" bIns="0" rtlCol="0">
            <a:spAutoFit/>
          </a:bodyPr>
          <a:lstStyle/>
          <a:p>
            <a:pPr marL="2675255">
              <a:lnSpc>
                <a:spcPct val="100000"/>
              </a:lnSpc>
              <a:spcBef>
                <a:spcPts val="105"/>
              </a:spcBef>
            </a:pPr>
            <a:r>
              <a:rPr sz="4400" spc="-3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Gauss’s</a:t>
            </a:r>
            <a:r>
              <a:rPr sz="4400" spc="-204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400" spc="-25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Law</a:t>
            </a:r>
            <a:endParaRPr sz="4400"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663" y="1642059"/>
            <a:ext cx="8785860" cy="1604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2895" indent="-264795">
              <a:lnSpc>
                <a:spcPts val="1945"/>
              </a:lnSpc>
              <a:spcBef>
                <a:spcPts val="100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302895" algn="l"/>
              </a:tabLst>
            </a:pPr>
            <a:r>
              <a:rPr sz="1800" spc="1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ΔS</a:t>
            </a:r>
            <a:r>
              <a:rPr sz="1800" spc="-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defines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an</a:t>
            </a:r>
            <a:r>
              <a:rPr sz="1800" spc="-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incremental</a:t>
            </a:r>
            <a:r>
              <a:rPr sz="18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element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of</a:t>
            </a:r>
            <a:r>
              <a:rPr sz="1800" spc="-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area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with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magnitude</a:t>
            </a:r>
            <a:r>
              <a:rPr sz="18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of</a:t>
            </a:r>
            <a:r>
              <a:rPr sz="1800" spc="-1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Δ</a:t>
            </a:r>
            <a:r>
              <a:rPr sz="1800" i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sz="1800" i="1" spc="-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and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7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direction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303530">
              <a:lnSpc>
                <a:spcPts val="1945"/>
              </a:lnSpc>
            </a:pP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normal</a:t>
            </a:r>
            <a:r>
              <a:rPr sz="1800" spc="-1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to</a:t>
            </a:r>
            <a:r>
              <a:rPr sz="1800" spc="-1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114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plane,</a:t>
            </a:r>
            <a:r>
              <a:rPr sz="1800" spc="-8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or</a:t>
            </a:r>
            <a:r>
              <a:rPr sz="1800" spc="-10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tangent</a:t>
            </a:r>
            <a:r>
              <a:rPr sz="1800" spc="-1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to</a:t>
            </a:r>
            <a:r>
              <a:rPr sz="1800" spc="-10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10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surface</a:t>
            </a:r>
            <a:r>
              <a:rPr sz="1800" spc="-10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at</a:t>
            </a:r>
            <a:r>
              <a:rPr sz="1800" spc="-1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10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point</a:t>
            </a:r>
            <a:r>
              <a:rPr sz="1800" spc="-8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in</a:t>
            </a:r>
            <a:r>
              <a:rPr sz="1800" spc="-1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question.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302260" marR="30480" indent="-264795">
              <a:lnSpc>
                <a:spcPct val="79000"/>
              </a:lnSpc>
              <a:spcBef>
                <a:spcPts val="675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303530" algn="l"/>
              </a:tabLst>
            </a:pP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At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any</a:t>
            </a:r>
            <a:r>
              <a:rPr sz="1800" spc="-3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point</a:t>
            </a:r>
            <a:r>
              <a:rPr sz="1800" spc="-3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i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P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,</a:t>
            </a:r>
            <a:r>
              <a:rPr sz="18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where</a:t>
            </a:r>
            <a:r>
              <a:rPr sz="1800" spc="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D</a:t>
            </a:r>
            <a:r>
              <a:rPr sz="1800" i="1" baseline="-2100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sz="1800" i="1" spc="262" baseline="-2100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makes</a:t>
            </a:r>
            <a:r>
              <a:rPr sz="1800" spc="-3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an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angle</a:t>
            </a:r>
            <a:r>
              <a:rPr sz="1800" spc="-3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i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θ</a:t>
            </a:r>
            <a:r>
              <a:rPr sz="1800" i="1" spc="1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with</a:t>
            </a:r>
            <a:r>
              <a:rPr sz="1800" spc="-1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ΔS,</a:t>
            </a:r>
            <a:r>
              <a:rPr sz="18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then</a:t>
            </a:r>
            <a:r>
              <a:rPr sz="18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flux</a:t>
            </a:r>
            <a:r>
              <a:rPr sz="18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crossing</a:t>
            </a:r>
            <a:r>
              <a:rPr sz="1800" spc="-1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1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ΔS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is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 	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product</a:t>
            </a:r>
            <a:r>
              <a:rPr sz="1800" spc="-8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of</a:t>
            </a:r>
            <a:r>
              <a:rPr sz="1800" spc="-9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9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normal</a:t>
            </a:r>
            <a:r>
              <a:rPr sz="1800" spc="-7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components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of</a:t>
            </a:r>
            <a:r>
              <a:rPr sz="1800" spc="-8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D</a:t>
            </a:r>
            <a:r>
              <a:rPr sz="1800" i="1" baseline="-2100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sz="1800" i="1" spc="232" baseline="-2100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and</a:t>
            </a:r>
            <a:r>
              <a:rPr sz="1800" spc="-1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ΔS.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582930">
              <a:lnSpc>
                <a:spcPct val="100000"/>
              </a:lnSpc>
              <a:spcBef>
                <a:spcPts val="1330"/>
              </a:spcBef>
              <a:tabLst>
                <a:tab pos="3550285" algn="l"/>
                <a:tab pos="5529580" algn="l"/>
              </a:tabLst>
            </a:pPr>
            <a:r>
              <a:rPr sz="3675" baseline="1000" dirty="0">
                <a:latin typeface="Symbol" panose="05050102010706020507"/>
                <a:cs typeface="Symbol" panose="05050102010706020507"/>
              </a:rPr>
              <a:t></a:t>
            </a:r>
            <a:r>
              <a:rPr sz="3675" baseline="1000" dirty="0">
                <a:latin typeface="Times New Roman" panose="02020603050405020304"/>
                <a:cs typeface="Times New Roman" panose="02020603050405020304"/>
              </a:rPr>
              <a:t>ψ</a:t>
            </a:r>
            <a:r>
              <a:rPr sz="3675" spc="44" baseline="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675" baseline="1000" dirty="0">
                <a:latin typeface="Symbol" panose="05050102010706020507"/>
                <a:cs typeface="Symbol" panose="05050102010706020507"/>
              </a:rPr>
              <a:t></a:t>
            </a:r>
            <a:r>
              <a:rPr sz="3675" baseline="1000" dirty="0">
                <a:latin typeface="Times New Roman" panose="02020603050405020304"/>
                <a:cs typeface="Times New Roman" panose="02020603050405020304"/>
              </a:rPr>
              <a:t> flux</a:t>
            </a:r>
            <a:r>
              <a:rPr sz="3675" spc="135" baseline="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675" baseline="1000" dirty="0">
                <a:latin typeface="Times New Roman" panose="02020603050405020304"/>
                <a:cs typeface="Times New Roman" panose="02020603050405020304"/>
              </a:rPr>
              <a:t>crossing</a:t>
            </a:r>
            <a:r>
              <a:rPr sz="3675" spc="120" baseline="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675" spc="-37" baseline="1000" dirty="0">
                <a:latin typeface="Symbol" panose="05050102010706020507"/>
                <a:cs typeface="Symbol" panose="05050102010706020507"/>
              </a:rPr>
              <a:t></a:t>
            </a:r>
            <a:r>
              <a:rPr sz="3675" i="1" spc="-37" baseline="100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3675" i="1" baseline="10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450" dirty="0">
                <a:latin typeface="Symbol" panose="05050102010706020507"/>
                <a:cs typeface="Symbol" panose="05050102010706020507"/>
              </a:rPr>
              <a:t></a:t>
            </a:r>
            <a:r>
              <a:rPr sz="2450" spc="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50" i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75" i="1" baseline="-2500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2175" i="1" spc="547" baseline="-25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50" dirty="0">
                <a:latin typeface="Times New Roman" panose="02020603050405020304"/>
                <a:cs typeface="Times New Roman" panose="02020603050405020304"/>
              </a:rPr>
              <a:t>cos</a:t>
            </a:r>
            <a:r>
              <a:rPr sz="2600" dirty="0">
                <a:latin typeface="Symbol" panose="05050102010706020507"/>
                <a:cs typeface="Symbol" panose="05050102010706020507"/>
              </a:rPr>
              <a:t></a:t>
            </a:r>
            <a:r>
              <a:rPr sz="26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50" spc="100" dirty="0">
                <a:latin typeface="Symbol" panose="05050102010706020507"/>
                <a:cs typeface="Symbol" panose="05050102010706020507"/>
              </a:rPr>
              <a:t></a:t>
            </a:r>
            <a:r>
              <a:rPr sz="2450" i="1" spc="10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2450" i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450" dirty="0">
                <a:latin typeface="Symbol" panose="05050102010706020507"/>
                <a:cs typeface="Symbol" panose="05050102010706020507"/>
              </a:rPr>
              <a:t></a:t>
            </a:r>
            <a:r>
              <a:rPr sz="245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50" b="1" spc="55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75" i="1" spc="82" baseline="-2500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2175" i="1" spc="502" baseline="-25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50" spc="100" dirty="0">
                <a:latin typeface="Symbol" panose="05050102010706020507"/>
                <a:cs typeface="Symbol" panose="05050102010706020507"/>
              </a:rPr>
              <a:t></a:t>
            </a:r>
            <a:r>
              <a:rPr sz="2450" b="1" spc="100" dirty="0">
                <a:latin typeface="Times New Roman" panose="02020603050405020304"/>
                <a:cs typeface="Times New Roman" panose="02020603050405020304"/>
              </a:rPr>
              <a:t>S</a:t>
            </a:r>
            <a:endParaRPr sz="245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49496" y="3768852"/>
            <a:ext cx="4648958" cy="275310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278136" y="3783635"/>
            <a:ext cx="363855" cy="1873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 dirty="0">
                <a:latin typeface="Times New Roman" panose="02020603050405020304"/>
                <a:cs typeface="Times New Roman" panose="02020603050405020304"/>
              </a:rPr>
              <a:t>closed</a:t>
            </a:r>
            <a:endParaRPr sz="10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76836" y="3882850"/>
            <a:ext cx="407670" cy="1873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 dirty="0">
                <a:latin typeface="Times New Roman" panose="02020603050405020304"/>
                <a:cs typeface="Times New Roman" panose="02020603050405020304"/>
              </a:rPr>
              <a:t>surface</a:t>
            </a:r>
            <a:endParaRPr sz="10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95544" y="3469066"/>
            <a:ext cx="1351915" cy="4114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723265" algn="l"/>
              </a:tabLst>
            </a:pPr>
            <a:r>
              <a:rPr sz="2500" dirty="0">
                <a:latin typeface="Times New Roman" panose="02020603050405020304"/>
                <a:cs typeface="Times New Roman" panose="02020603050405020304"/>
              </a:rPr>
              <a:t>ψ</a:t>
            </a:r>
            <a:r>
              <a:rPr sz="25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500" spc="-50" dirty="0">
                <a:latin typeface="Symbol" panose="05050102010706020507"/>
                <a:cs typeface="Symbol" panose="05050102010706020507"/>
              </a:rPr>
              <a:t></a:t>
            </a:r>
            <a:r>
              <a:rPr sz="25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500" i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500" dirty="0">
                <a:latin typeface="Times New Roman" panose="02020603050405020304"/>
                <a:cs typeface="Times New Roman" panose="02020603050405020304"/>
              </a:rPr>
              <a:t>ψ</a:t>
            </a:r>
            <a:r>
              <a:rPr sz="25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500" spc="-50" dirty="0">
                <a:latin typeface="Symbol" panose="05050102010706020507"/>
                <a:cs typeface="Symbol" panose="05050102010706020507"/>
              </a:rPr>
              <a:t></a:t>
            </a:r>
            <a:endParaRPr sz="250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24154" y="3423571"/>
            <a:ext cx="1066165" cy="603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916940" algn="l"/>
              </a:tabLst>
            </a:pPr>
            <a:r>
              <a:rPr sz="3800" spc="-50" dirty="0">
                <a:latin typeface="Symbol" panose="05050102010706020507"/>
                <a:cs typeface="Symbol" panose="05050102010706020507"/>
              </a:rPr>
              <a:t></a:t>
            </a:r>
            <a:r>
              <a:rPr sz="38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3800" spc="-50" dirty="0">
                <a:latin typeface="Symbol" panose="05050102010706020507"/>
                <a:cs typeface="Symbol" panose="05050102010706020507"/>
              </a:rPr>
              <a:t></a:t>
            </a:r>
            <a:endParaRPr sz="380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81390" y="3469066"/>
            <a:ext cx="959485" cy="4114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sz="2500" b="1" spc="5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75" i="1" spc="75" baseline="-2500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2175" i="1" spc="472" baseline="-25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500" dirty="0">
                <a:latin typeface="Symbol" panose="05050102010706020507"/>
                <a:cs typeface="Symbol" panose="05050102010706020507"/>
              </a:rPr>
              <a:t></a:t>
            </a:r>
            <a:r>
              <a:rPr sz="2500" spc="-3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500" i="1" spc="-25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500" b="1" spc="-25" dirty="0">
                <a:latin typeface="Times New Roman" panose="02020603050405020304"/>
                <a:cs typeface="Times New Roman" panose="02020603050405020304"/>
              </a:rPr>
              <a:t>S</a:t>
            </a:r>
            <a:endParaRPr sz="25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07886" y="3533959"/>
            <a:ext cx="1564900" cy="488192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3271" rIns="0" bIns="0" rtlCol="0">
            <a:spAutoFit/>
          </a:bodyPr>
          <a:lstStyle/>
          <a:p>
            <a:pPr marL="2522855">
              <a:lnSpc>
                <a:spcPct val="100000"/>
              </a:lnSpc>
              <a:spcBef>
                <a:spcPts val="105"/>
              </a:spcBef>
            </a:pPr>
            <a:r>
              <a:rPr sz="4400" spc="-3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Gauss’s</a:t>
            </a:r>
            <a:r>
              <a:rPr sz="4400" spc="-204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400" spc="-25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Law</a:t>
            </a:r>
            <a:endParaRPr sz="44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spc="-25" dirty="0"/>
              <a:t>14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2741" y="3059429"/>
            <a:ext cx="4192904" cy="608330"/>
          </a:xfrm>
          <a:custGeom>
            <a:avLst/>
            <a:gdLst/>
            <a:ahLst/>
            <a:cxnLst/>
            <a:rect l="l" t="t" r="r" b="b"/>
            <a:pathLst>
              <a:path w="4192904" h="608329">
                <a:moveTo>
                  <a:pt x="4192524" y="0"/>
                </a:moveTo>
                <a:lnTo>
                  <a:pt x="0" y="0"/>
                </a:lnTo>
                <a:lnTo>
                  <a:pt x="0" y="608076"/>
                </a:lnTo>
                <a:lnTo>
                  <a:pt x="4192524" y="608076"/>
                </a:lnTo>
                <a:lnTo>
                  <a:pt x="4192524" y="0"/>
                </a:lnTo>
                <a:close/>
              </a:path>
            </a:pathLst>
          </a:custGeom>
          <a:solidFill>
            <a:srgbClr val="2C4B0C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50063" y="1621916"/>
            <a:ext cx="8118475" cy="103759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276860" marR="5080" indent="-264795">
              <a:lnSpc>
                <a:spcPct val="80000"/>
              </a:lnSpc>
              <a:spcBef>
                <a:spcPts val="530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278130" algn="l"/>
              </a:tabLst>
            </a:pP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resultant</a:t>
            </a:r>
            <a:r>
              <a:rPr sz="1800" spc="-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integral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is</a:t>
            </a:r>
            <a:r>
              <a:rPr sz="1800" spc="-3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</a:t>
            </a:r>
            <a:r>
              <a:rPr sz="1800" spc="-3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closed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surface</a:t>
            </a:r>
            <a:r>
              <a:rPr sz="1800" spc="-3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integral,</a:t>
            </a:r>
            <a:r>
              <a:rPr sz="1800" spc="-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3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with</a:t>
            </a:r>
            <a:r>
              <a:rPr sz="1800" spc="3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i="1" spc="9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d</a:t>
            </a:r>
            <a:r>
              <a:rPr sz="1800" spc="9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always</a:t>
            </a:r>
            <a:r>
              <a:rPr sz="1800" spc="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involves</a:t>
            </a:r>
            <a:r>
              <a:rPr sz="1800" spc="-1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 	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differentials</a:t>
            </a:r>
            <a:r>
              <a:rPr sz="1800" spc="-8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of</a:t>
            </a:r>
            <a:r>
              <a:rPr sz="1800" spc="-10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two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coordinates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563880" lvl="1" indent="-285750">
              <a:lnSpc>
                <a:spcPts val="1730"/>
              </a:lnSpc>
              <a:buChar char="►"/>
              <a:tabLst>
                <a:tab pos="563880" algn="l"/>
              </a:tabLst>
            </a:pP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integral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is</a:t>
            </a:r>
            <a:r>
              <a:rPr sz="1800" spc="-3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</a:t>
            </a:r>
            <a:r>
              <a:rPr sz="1800" spc="-3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double</a:t>
            </a:r>
            <a:r>
              <a:rPr sz="1800" spc="-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integral.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277495" indent="-264795">
              <a:lnSpc>
                <a:spcPct val="100000"/>
              </a:lnSpc>
              <a:spcBef>
                <a:spcPts val="195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277495" algn="l"/>
              </a:tabLst>
            </a:pP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We</a:t>
            </a:r>
            <a:r>
              <a:rPr sz="18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can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formulate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Gauss’s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law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mathematically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as: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2741" y="3059429"/>
            <a:ext cx="4192904" cy="608330"/>
          </a:xfrm>
          <a:prstGeom prst="rect">
            <a:avLst/>
          </a:prstGeom>
          <a:ln w="19811">
            <a:solidFill>
              <a:srgbClr val="39630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98425">
              <a:lnSpc>
                <a:spcPts val="3365"/>
              </a:lnSpc>
            </a:pPr>
            <a:r>
              <a:rPr sz="2100" dirty="0">
                <a:latin typeface="Times New Roman" panose="02020603050405020304"/>
                <a:cs typeface="Times New Roman" panose="02020603050405020304"/>
              </a:rPr>
              <a:t>ψ</a:t>
            </a:r>
            <a:r>
              <a:rPr sz="21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dirty="0">
                <a:latin typeface="Symbol" panose="05050102010706020507"/>
                <a:cs typeface="Symbol" panose="05050102010706020507"/>
              </a:rPr>
              <a:t></a:t>
            </a:r>
            <a:r>
              <a:rPr sz="2100" spc="2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800" spc="112" baseline="-13000" dirty="0">
                <a:latin typeface="Symbol" panose="05050102010706020507"/>
                <a:cs typeface="Symbol" panose="05050102010706020507"/>
              </a:rPr>
              <a:t></a:t>
            </a:r>
            <a:r>
              <a:rPr sz="1350" i="1" spc="112" baseline="-7100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350" i="1" spc="315" baseline="-7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b="1" spc="55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800" i="1" spc="82" baseline="-2500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800" i="1" spc="487" baseline="-25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dirty="0">
                <a:latin typeface="Symbol" panose="05050102010706020507"/>
                <a:cs typeface="Symbol" panose="05050102010706020507"/>
              </a:rPr>
              <a:t></a:t>
            </a:r>
            <a:r>
              <a:rPr sz="2100" spc="-2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i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00" b="1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2100" b="1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dirty="0">
                <a:latin typeface="Symbol" panose="05050102010706020507"/>
                <a:cs typeface="Symbol" panose="05050102010706020507"/>
              </a:rPr>
              <a:t></a:t>
            </a:r>
            <a:r>
              <a:rPr sz="21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dirty="0">
                <a:latin typeface="Times New Roman" panose="02020603050405020304"/>
                <a:cs typeface="Times New Roman" panose="02020603050405020304"/>
              </a:rPr>
              <a:t>charge</a:t>
            </a:r>
            <a:r>
              <a:rPr sz="2100" spc="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dirty="0">
                <a:latin typeface="Times New Roman" panose="02020603050405020304"/>
                <a:cs typeface="Times New Roman" panose="02020603050405020304"/>
              </a:rPr>
              <a:t>enclosed</a:t>
            </a:r>
            <a:r>
              <a:rPr sz="21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dirty="0">
                <a:latin typeface="Symbol" panose="05050102010706020507"/>
                <a:cs typeface="Symbol" panose="05050102010706020507"/>
              </a:rPr>
              <a:t></a:t>
            </a:r>
            <a:r>
              <a:rPr sz="210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i="1" spc="10" dirty="0">
                <a:latin typeface="Times New Roman" panose="02020603050405020304"/>
                <a:cs typeface="Times New Roman" panose="02020603050405020304"/>
              </a:rPr>
              <a:t>Q</a:t>
            </a:r>
            <a:endParaRPr sz="21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3255" y="3178445"/>
            <a:ext cx="1637818" cy="41281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24663" y="3844797"/>
            <a:ext cx="8799195" cy="1615440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302260" marR="30480" indent="-264795">
              <a:lnSpc>
                <a:spcPct val="79000"/>
              </a:lnSpc>
              <a:spcBef>
                <a:spcPts val="555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303530" algn="l"/>
              </a:tabLst>
            </a:pP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charge</a:t>
            </a:r>
            <a:r>
              <a:rPr sz="1800" spc="-3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enclosed</a:t>
            </a:r>
            <a:r>
              <a:rPr sz="1800" spc="-1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meant</a:t>
            </a:r>
            <a:r>
              <a:rPr sz="1800" spc="-3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by</a:t>
            </a:r>
            <a:r>
              <a:rPr sz="1800" spc="-3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3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formula</a:t>
            </a:r>
            <a:r>
              <a:rPr sz="1800" spc="-3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above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might</a:t>
            </a:r>
            <a:r>
              <a:rPr sz="1800" spc="-3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be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several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point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charges,</a:t>
            </a:r>
            <a:r>
              <a:rPr sz="1800" spc="-1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 	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line</a:t>
            </a:r>
            <a:r>
              <a:rPr sz="1800" spc="-3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charge,</a:t>
            </a:r>
            <a:r>
              <a:rPr sz="1800" spc="-1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surface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charge,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or</a:t>
            </a:r>
            <a:r>
              <a:rPr sz="1800" spc="-3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</a:t>
            </a:r>
            <a:r>
              <a:rPr sz="18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volume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charge</a:t>
            </a:r>
            <a:r>
              <a:rPr sz="1800" spc="-3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distribution.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>
              <a:lnSpc>
                <a:spcPct val="100000"/>
              </a:lnSpc>
            </a:pPr>
            <a:endParaRPr sz="1800">
              <a:latin typeface="Tahoma" panose="020B0604030504040204"/>
              <a:cs typeface="Tahoma" panose="020B0604030504040204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sz="1800">
              <a:latin typeface="Tahoma" panose="020B0604030504040204"/>
              <a:cs typeface="Tahoma" panose="020B0604030504040204"/>
            </a:endParaRPr>
          </a:p>
          <a:p>
            <a:pPr marL="511810">
              <a:lnSpc>
                <a:spcPct val="100000"/>
              </a:lnSpc>
              <a:spcBef>
                <a:spcPts val="5"/>
              </a:spcBef>
              <a:tabLst>
                <a:tab pos="2066925" algn="l"/>
                <a:tab pos="3781425" algn="l"/>
                <a:tab pos="5556885" algn="l"/>
              </a:tabLst>
            </a:pPr>
            <a:r>
              <a:rPr sz="2150" i="1" dirty="0">
                <a:latin typeface="Times New Roman" panose="02020603050405020304"/>
                <a:cs typeface="Times New Roman" panose="02020603050405020304"/>
              </a:rPr>
              <a:t>Q</a:t>
            </a:r>
            <a:r>
              <a:rPr sz="215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Symbol" panose="05050102010706020507"/>
                <a:cs typeface="Symbol" panose="05050102010706020507"/>
              </a:rPr>
              <a:t></a:t>
            </a:r>
            <a:r>
              <a:rPr sz="215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800" spc="44" baseline="-9000" dirty="0">
                <a:latin typeface="Symbol" panose="05050102010706020507"/>
                <a:cs typeface="Symbol" panose="05050102010706020507"/>
              </a:rPr>
              <a:t></a:t>
            </a:r>
            <a:r>
              <a:rPr sz="2150" i="1" spc="30" dirty="0">
                <a:latin typeface="Times New Roman" panose="02020603050405020304"/>
                <a:cs typeface="Times New Roman" panose="02020603050405020304"/>
              </a:rPr>
              <a:t>Q</a:t>
            </a:r>
            <a:r>
              <a:rPr sz="1875" i="1" spc="44" baseline="-24000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875" i="1" baseline="-240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3225" i="1" baseline="1000" dirty="0">
                <a:latin typeface="Times New Roman" panose="02020603050405020304"/>
                <a:cs typeface="Times New Roman" panose="02020603050405020304"/>
              </a:rPr>
              <a:t>Q</a:t>
            </a:r>
            <a:r>
              <a:rPr sz="3225" i="1" spc="-15" baseline="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baseline="1000" dirty="0">
                <a:latin typeface="Symbol" panose="05050102010706020507"/>
                <a:cs typeface="Symbol" panose="05050102010706020507"/>
              </a:rPr>
              <a:t></a:t>
            </a:r>
            <a:r>
              <a:rPr sz="3225" baseline="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875" baseline="-13000" dirty="0">
                <a:latin typeface="Symbol" panose="05050102010706020507"/>
                <a:cs typeface="Symbol" panose="05050102010706020507"/>
              </a:rPr>
              <a:t></a:t>
            </a:r>
            <a:r>
              <a:rPr sz="4875" spc="-607" baseline="-13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450" spc="-30" baseline="1000" dirty="0">
                <a:latin typeface="Symbol" panose="05050102010706020507"/>
                <a:cs typeface="Symbol" panose="05050102010706020507"/>
              </a:rPr>
              <a:t></a:t>
            </a:r>
            <a:r>
              <a:rPr sz="1875" i="1" spc="-30" baseline="-22000" dirty="0">
                <a:latin typeface="Times New Roman" panose="02020603050405020304"/>
                <a:cs typeface="Times New Roman" panose="02020603050405020304"/>
              </a:rPr>
              <a:t>L</a:t>
            </a:r>
            <a:r>
              <a:rPr sz="3225" i="1" spc="-30" baseline="1000" dirty="0">
                <a:latin typeface="Times New Roman" panose="02020603050405020304"/>
                <a:cs typeface="Times New Roman" panose="02020603050405020304"/>
              </a:rPr>
              <a:t>dL</a:t>
            </a:r>
            <a:r>
              <a:rPr sz="3225" i="1" baseline="10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3225" i="1" baseline="3000" dirty="0">
                <a:latin typeface="Times New Roman" panose="02020603050405020304"/>
                <a:cs typeface="Times New Roman" panose="02020603050405020304"/>
              </a:rPr>
              <a:t>Q</a:t>
            </a:r>
            <a:r>
              <a:rPr sz="3225" i="1" spc="-30" baseline="3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baseline="3000" dirty="0">
                <a:latin typeface="Symbol" panose="05050102010706020507"/>
                <a:cs typeface="Symbol" panose="05050102010706020507"/>
              </a:rPr>
              <a:t></a:t>
            </a:r>
            <a:r>
              <a:rPr sz="3225" spc="-15" baseline="3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800" baseline="-12000" dirty="0">
                <a:latin typeface="Symbol" panose="05050102010706020507"/>
                <a:cs typeface="Symbol" panose="05050102010706020507"/>
              </a:rPr>
              <a:t></a:t>
            </a:r>
            <a:r>
              <a:rPr sz="1800" i="1" baseline="-5100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800" i="1" spc="277" baseline="-5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375" baseline="2000" dirty="0">
                <a:latin typeface="Symbol" panose="05050102010706020507"/>
                <a:cs typeface="Symbol" panose="05050102010706020507"/>
              </a:rPr>
              <a:t></a:t>
            </a:r>
            <a:r>
              <a:rPr sz="1800" i="1" baseline="-2100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800" i="1" spc="-120" baseline="-2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i="1" spc="-37" baseline="3000" dirty="0">
                <a:latin typeface="Times New Roman" panose="02020603050405020304"/>
                <a:cs typeface="Times New Roman" panose="02020603050405020304"/>
              </a:rPr>
              <a:t>dS</a:t>
            </a:r>
            <a:r>
              <a:rPr sz="3225" i="1" baseline="3000" dirty="0">
                <a:latin typeface="Times New Roman" panose="02020603050405020304"/>
                <a:cs typeface="Times New Roman" panose="02020603050405020304"/>
              </a:rPr>
              <a:t>	Q</a:t>
            </a:r>
            <a:r>
              <a:rPr sz="3225" i="1" spc="-52" baseline="3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baseline="3000" dirty="0">
                <a:latin typeface="Symbol" panose="05050102010706020507"/>
                <a:cs typeface="Symbol" panose="05050102010706020507"/>
              </a:rPr>
              <a:t></a:t>
            </a:r>
            <a:r>
              <a:rPr sz="3225" spc="-44" baseline="3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800" baseline="-12000" dirty="0">
                <a:latin typeface="Symbol" panose="05050102010706020507"/>
                <a:cs typeface="Symbol" panose="05050102010706020507"/>
              </a:rPr>
              <a:t></a:t>
            </a:r>
            <a:r>
              <a:rPr sz="1800" i="1" baseline="-51000" dirty="0">
                <a:latin typeface="Times New Roman" panose="02020603050405020304"/>
                <a:cs typeface="Times New Roman" panose="02020603050405020304"/>
              </a:rPr>
              <a:t>vol</a:t>
            </a:r>
            <a:r>
              <a:rPr sz="1800" i="1" spc="195" baseline="-5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375" spc="-30" baseline="2000" dirty="0">
                <a:latin typeface="Symbol" panose="05050102010706020507"/>
                <a:cs typeface="Symbol" panose="05050102010706020507"/>
              </a:rPr>
              <a:t></a:t>
            </a:r>
            <a:r>
              <a:rPr sz="1800" i="1" spc="-30" baseline="-21000" dirty="0">
                <a:latin typeface="Times New Roman" panose="02020603050405020304"/>
                <a:cs typeface="Times New Roman" panose="02020603050405020304"/>
              </a:rPr>
              <a:t>v</a:t>
            </a:r>
            <a:r>
              <a:rPr sz="3225" i="1" spc="-30" baseline="3000" dirty="0">
                <a:latin typeface="Times New Roman" panose="02020603050405020304"/>
                <a:cs typeface="Times New Roman" panose="02020603050405020304"/>
              </a:rPr>
              <a:t>dv</a:t>
            </a:r>
            <a:endParaRPr sz="3225" baseline="3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spc="-25" dirty="0"/>
              <a:t>15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3271" rIns="0" bIns="0" rtlCol="0">
            <a:spAutoFit/>
          </a:bodyPr>
          <a:lstStyle/>
          <a:p>
            <a:pPr marL="2522855">
              <a:lnSpc>
                <a:spcPct val="100000"/>
              </a:lnSpc>
              <a:spcBef>
                <a:spcPts val="105"/>
              </a:spcBef>
            </a:pPr>
            <a:r>
              <a:rPr sz="4400" spc="-3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Gauss’s</a:t>
            </a:r>
            <a:r>
              <a:rPr sz="4400" spc="-204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400" spc="-25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Law</a:t>
            </a:r>
            <a:endParaRPr sz="4400"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3271" rIns="0" bIns="0" rtlCol="0">
            <a:spAutoFit/>
          </a:bodyPr>
          <a:lstStyle/>
          <a:p>
            <a:pPr marL="1141730">
              <a:lnSpc>
                <a:spcPct val="100000"/>
              </a:lnSpc>
              <a:spcBef>
                <a:spcPts val="105"/>
              </a:spcBef>
            </a:pPr>
            <a:r>
              <a:rPr sz="440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Example</a:t>
            </a:r>
            <a:r>
              <a:rPr sz="4400" spc="-11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40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on</a:t>
            </a:r>
            <a:r>
              <a:rPr sz="4400" spc="-11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400" spc="-2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Gauss’s</a:t>
            </a:r>
            <a:r>
              <a:rPr sz="4400" spc="-125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400" spc="-25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Law</a:t>
            </a:r>
            <a:endParaRPr sz="44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333109" y="1607261"/>
            <a:ext cx="179578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latin typeface="Calibri" panose="020F0502020204030204"/>
                <a:cs typeface="Calibri" panose="020F0502020204030204"/>
              </a:rPr>
              <a:t>nc/m</a:t>
            </a:r>
            <a:r>
              <a:rPr sz="3150" baseline="25000" dirty="0">
                <a:latin typeface="Calibri" panose="020F0502020204030204"/>
                <a:cs typeface="Calibri" panose="020F0502020204030204"/>
              </a:rPr>
              <a:t>2 </a:t>
            </a:r>
            <a:r>
              <a:rPr sz="3200" dirty="0">
                <a:latin typeface="Calibri" panose="020F0502020204030204"/>
                <a:cs typeface="Calibri" panose="020F0502020204030204"/>
              </a:rPr>
              <a:t>is</a:t>
            </a:r>
            <a:r>
              <a:rPr sz="3200" spc="-40" dirty="0">
                <a:latin typeface="Calibri" panose="020F0502020204030204"/>
                <a:cs typeface="Calibri" panose="020F0502020204030204"/>
              </a:rPr>
              <a:t> </a:t>
            </a:r>
            <a:r>
              <a:rPr sz="3200" spc="-25" dirty="0">
                <a:latin typeface="Calibri" panose="020F0502020204030204"/>
                <a:cs typeface="Calibri" panose="020F0502020204030204"/>
              </a:rPr>
              <a:t>in</a:t>
            </a:r>
            <a:endParaRPr sz="32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1607261"/>
            <a:ext cx="7325359" cy="202818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3051175" indent="-342900">
              <a:lnSpc>
                <a:spcPct val="100000"/>
              </a:lnSpc>
              <a:spcBef>
                <a:spcPts val="105"/>
              </a:spcBef>
              <a:buFont typeface="Tahoma" panose="020B0604030504040204"/>
              <a:buChar char="•"/>
              <a:tabLst>
                <a:tab pos="355600" algn="l"/>
              </a:tabLst>
            </a:pPr>
            <a:r>
              <a:rPr sz="3200" dirty="0">
                <a:latin typeface="Calibri" panose="020F0502020204030204"/>
                <a:cs typeface="Calibri" panose="020F0502020204030204"/>
              </a:rPr>
              <a:t>The</a:t>
            </a:r>
            <a:r>
              <a:rPr sz="3200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3200" dirty="0">
                <a:latin typeface="Calibri" panose="020F0502020204030204"/>
                <a:cs typeface="Calibri" panose="020F0502020204030204"/>
              </a:rPr>
              <a:t>electric</a:t>
            </a:r>
            <a:r>
              <a:rPr sz="3200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3200" dirty="0">
                <a:latin typeface="Calibri" panose="020F0502020204030204"/>
                <a:cs typeface="Calibri" panose="020F0502020204030204"/>
              </a:rPr>
              <a:t>flux</a:t>
            </a:r>
            <a:r>
              <a:rPr sz="3200" spc="-30" dirty="0">
                <a:latin typeface="Calibri" panose="020F0502020204030204"/>
                <a:cs typeface="Calibri" panose="020F0502020204030204"/>
              </a:rPr>
              <a:t> </a:t>
            </a:r>
            <a:r>
              <a:rPr sz="3200" spc="-10" dirty="0">
                <a:latin typeface="Calibri" panose="020F0502020204030204"/>
                <a:cs typeface="Calibri" panose="020F0502020204030204"/>
              </a:rPr>
              <a:t>density </a:t>
            </a:r>
            <a:r>
              <a:rPr sz="3200" dirty="0">
                <a:latin typeface="Calibri" panose="020F0502020204030204"/>
                <a:cs typeface="Calibri" panose="020F0502020204030204"/>
              </a:rPr>
              <a:t>free</a:t>
            </a:r>
            <a:r>
              <a:rPr sz="3200" spc="-40" dirty="0">
                <a:latin typeface="Calibri" panose="020F0502020204030204"/>
                <a:cs typeface="Calibri" panose="020F0502020204030204"/>
              </a:rPr>
              <a:t> </a:t>
            </a:r>
            <a:r>
              <a:rPr sz="3200" dirty="0">
                <a:latin typeface="Calibri" panose="020F0502020204030204"/>
                <a:cs typeface="Calibri" panose="020F0502020204030204"/>
              </a:rPr>
              <a:t>space</a:t>
            </a:r>
            <a:r>
              <a:rPr sz="3200" spc="-5" dirty="0">
                <a:latin typeface="Calibri" panose="020F0502020204030204"/>
                <a:cs typeface="Calibri" panose="020F0502020204030204"/>
              </a:rPr>
              <a:t> </a:t>
            </a:r>
            <a:r>
              <a:rPr sz="3200" spc="-20" dirty="0">
                <a:latin typeface="Calibri" panose="020F0502020204030204"/>
                <a:cs typeface="Calibri" panose="020F0502020204030204"/>
              </a:rPr>
              <a:t>find</a:t>
            </a:r>
            <a:endParaRPr sz="3200">
              <a:latin typeface="Calibri" panose="020F0502020204030204"/>
              <a:cs typeface="Calibri" panose="020F0502020204030204"/>
            </a:endParaRPr>
          </a:p>
          <a:p>
            <a:pPr marL="756285" lvl="1" indent="-286385">
              <a:lnSpc>
                <a:spcPct val="100000"/>
              </a:lnSpc>
              <a:spcBef>
                <a:spcPts val="690"/>
              </a:spcBef>
              <a:buFont typeface="Tahoma" panose="020B0604030504040204"/>
              <a:buChar char="–"/>
              <a:tabLst>
                <a:tab pos="756285" algn="l"/>
              </a:tabLst>
            </a:pPr>
            <a:r>
              <a:rPr sz="2800" dirty="0">
                <a:latin typeface="Calibri" panose="020F0502020204030204"/>
                <a:cs typeface="Calibri" panose="020F0502020204030204"/>
              </a:rPr>
              <a:t>Electric</a:t>
            </a:r>
            <a:r>
              <a:rPr sz="2800" spc="-65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dirty="0">
                <a:latin typeface="Calibri" panose="020F0502020204030204"/>
                <a:cs typeface="Calibri" panose="020F0502020204030204"/>
              </a:rPr>
              <a:t>field</a:t>
            </a:r>
            <a:r>
              <a:rPr sz="2800" spc="-55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dirty="0">
                <a:latin typeface="Calibri" panose="020F0502020204030204"/>
                <a:cs typeface="Calibri" panose="020F0502020204030204"/>
              </a:rPr>
              <a:t>intensity</a:t>
            </a:r>
            <a:r>
              <a:rPr sz="2800" spc="-50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dirty="0">
                <a:latin typeface="Calibri" panose="020F0502020204030204"/>
                <a:cs typeface="Calibri" panose="020F0502020204030204"/>
              </a:rPr>
              <a:t>at</a:t>
            </a:r>
            <a:r>
              <a:rPr sz="2800" spc="-70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10" dirty="0">
                <a:latin typeface="Calibri" panose="020F0502020204030204"/>
                <a:cs typeface="Calibri" panose="020F0502020204030204"/>
              </a:rPr>
              <a:t>r=0.2m</a:t>
            </a:r>
            <a:endParaRPr sz="2800">
              <a:latin typeface="Calibri" panose="020F0502020204030204"/>
              <a:cs typeface="Calibri" panose="020F0502020204030204"/>
            </a:endParaRPr>
          </a:p>
          <a:p>
            <a:pPr marL="755650" lvl="1" indent="-285750">
              <a:lnSpc>
                <a:spcPct val="100000"/>
              </a:lnSpc>
              <a:spcBef>
                <a:spcPts val="675"/>
              </a:spcBef>
              <a:buFont typeface="Tahoma" panose="020B0604030504040204"/>
              <a:buChar char="–"/>
              <a:tabLst>
                <a:tab pos="755650" algn="l"/>
              </a:tabLst>
            </a:pPr>
            <a:r>
              <a:rPr sz="2800" spc="-35" dirty="0">
                <a:latin typeface="Calibri" panose="020F0502020204030204"/>
                <a:cs typeface="Calibri" panose="020F0502020204030204"/>
              </a:rPr>
              <a:t>Total</a:t>
            </a:r>
            <a:r>
              <a:rPr sz="2800" spc="-70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dirty="0">
                <a:latin typeface="Calibri" panose="020F0502020204030204"/>
                <a:cs typeface="Calibri" panose="020F0502020204030204"/>
              </a:rPr>
              <a:t>Charge</a:t>
            </a:r>
            <a:r>
              <a:rPr sz="2800" spc="-80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dirty="0">
                <a:latin typeface="Calibri" panose="020F0502020204030204"/>
                <a:cs typeface="Calibri" panose="020F0502020204030204"/>
              </a:rPr>
              <a:t>within</a:t>
            </a:r>
            <a:r>
              <a:rPr sz="2800" spc="-60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dirty="0">
                <a:latin typeface="Calibri" panose="020F0502020204030204"/>
                <a:cs typeface="Calibri" panose="020F0502020204030204"/>
              </a:rPr>
              <a:t>the</a:t>
            </a:r>
            <a:r>
              <a:rPr sz="2800" spc="-65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dirty="0">
                <a:latin typeface="Calibri" panose="020F0502020204030204"/>
                <a:cs typeface="Calibri" panose="020F0502020204030204"/>
              </a:rPr>
              <a:t>sphere</a:t>
            </a:r>
            <a:r>
              <a:rPr sz="2800" spc="-50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dirty="0">
                <a:latin typeface="Calibri" panose="020F0502020204030204"/>
                <a:cs typeface="Calibri" panose="020F0502020204030204"/>
              </a:rPr>
              <a:t>of</a:t>
            </a:r>
            <a:r>
              <a:rPr sz="2800" spc="-70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dirty="0">
                <a:latin typeface="Calibri" panose="020F0502020204030204"/>
                <a:cs typeface="Calibri" panose="020F0502020204030204"/>
              </a:rPr>
              <a:t>radius</a:t>
            </a:r>
            <a:r>
              <a:rPr sz="2800" spc="-40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20" dirty="0">
                <a:latin typeface="Calibri" panose="020F0502020204030204"/>
                <a:cs typeface="Calibri" panose="020F0502020204030204"/>
              </a:rPr>
              <a:t>0.3m</a:t>
            </a:r>
            <a:endParaRPr sz="28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0540" y="4185970"/>
            <a:ext cx="2849245" cy="1062990"/>
          </a:xfrm>
          <a:prstGeom prst="rect">
            <a:avLst/>
          </a:prstGeom>
        </p:spPr>
        <p:txBody>
          <a:bodyPr vert="horz" wrap="square" lIns="0" tIns="117475" rIns="0" bIns="0" rtlCol="0">
            <a:spAutoFit/>
          </a:bodyPr>
          <a:lstStyle/>
          <a:p>
            <a:pPr marL="380365" indent="-342265">
              <a:lnSpc>
                <a:spcPct val="100000"/>
              </a:lnSpc>
              <a:spcBef>
                <a:spcPts val="925"/>
              </a:spcBef>
              <a:buFont typeface="Tahoma" panose="020B0604030504040204"/>
              <a:buChar char="•"/>
              <a:tabLst>
                <a:tab pos="380365" algn="l"/>
              </a:tabLst>
            </a:pPr>
            <a:r>
              <a:rPr sz="3200" dirty="0">
                <a:latin typeface="Calibri" panose="020F0502020204030204"/>
                <a:cs typeface="Calibri" panose="020F0502020204030204"/>
              </a:rPr>
              <a:t>Ans</a:t>
            </a:r>
            <a:r>
              <a:rPr sz="3200" spc="-25" dirty="0">
                <a:latin typeface="Calibri" panose="020F0502020204030204"/>
                <a:cs typeface="Calibri" panose="020F0502020204030204"/>
              </a:rPr>
              <a:t> </a:t>
            </a:r>
            <a:r>
              <a:rPr sz="3200" dirty="0">
                <a:latin typeface="Calibri" panose="020F0502020204030204"/>
                <a:cs typeface="Calibri" panose="020F0502020204030204"/>
              </a:rPr>
              <a:t>i)</a:t>
            </a:r>
            <a:r>
              <a:rPr sz="3200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3200" spc="-10" dirty="0">
                <a:latin typeface="Calibri" panose="020F0502020204030204"/>
                <a:cs typeface="Calibri" panose="020F0502020204030204"/>
              </a:rPr>
              <a:t>7.5295a</a:t>
            </a:r>
            <a:r>
              <a:rPr sz="3150" spc="-15" baseline="-21000" dirty="0">
                <a:latin typeface="Calibri" panose="020F0502020204030204"/>
                <a:cs typeface="Calibri" panose="020F0502020204030204"/>
              </a:rPr>
              <a:t>r</a:t>
            </a:r>
            <a:endParaRPr sz="3150" baseline="-21000">
              <a:latin typeface="Calibri" panose="020F0502020204030204"/>
              <a:cs typeface="Calibri" panose="020F0502020204030204"/>
            </a:endParaRPr>
          </a:p>
          <a:p>
            <a:pPr marL="952500">
              <a:lnSpc>
                <a:spcPct val="100000"/>
              </a:lnSpc>
              <a:spcBef>
                <a:spcPts val="620"/>
              </a:spcBef>
            </a:pPr>
            <a:r>
              <a:rPr sz="2400" dirty="0">
                <a:latin typeface="Calibri" panose="020F0502020204030204"/>
                <a:cs typeface="Calibri" panose="020F0502020204030204"/>
              </a:rPr>
              <a:t>ii)</a:t>
            </a:r>
            <a:r>
              <a:rPr sz="2400" spc="-4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113.097</a:t>
            </a:r>
            <a:r>
              <a:rPr sz="2400" spc="-3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25" dirty="0">
                <a:latin typeface="Calibri" panose="020F0502020204030204"/>
                <a:cs typeface="Calibri" panose="020F0502020204030204"/>
              </a:rPr>
              <a:t>pC</a:t>
            </a:r>
            <a:endParaRPr sz="24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05755" y="1484375"/>
            <a:ext cx="1537715" cy="1118615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spc="-25" dirty="0"/>
              <a:t>16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spc="-25" dirty="0"/>
              <a:t>17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3271" rIns="0" bIns="0" rtlCol="0">
            <a:spAutoFit/>
          </a:bodyPr>
          <a:lstStyle/>
          <a:p>
            <a:pPr marL="1141730">
              <a:lnSpc>
                <a:spcPct val="100000"/>
              </a:lnSpc>
              <a:spcBef>
                <a:spcPts val="105"/>
              </a:spcBef>
            </a:pPr>
            <a:r>
              <a:rPr sz="440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Example</a:t>
            </a:r>
            <a:r>
              <a:rPr sz="4400" spc="-11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40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on</a:t>
            </a:r>
            <a:r>
              <a:rPr sz="4400" spc="-11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400" spc="-2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Gauss’s</a:t>
            </a:r>
            <a:r>
              <a:rPr sz="4400" spc="-125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400" spc="-25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Law</a:t>
            </a:r>
            <a:endParaRPr sz="44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607261"/>
            <a:ext cx="7890509" cy="2660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Tahoma" panose="020B0604030504040204"/>
              <a:buChar char="•"/>
              <a:tabLst>
                <a:tab pos="355600" algn="l"/>
              </a:tabLst>
            </a:pPr>
            <a:r>
              <a:rPr sz="3200" dirty="0">
                <a:latin typeface="Calibri" panose="020F0502020204030204"/>
                <a:cs typeface="Calibri" panose="020F0502020204030204"/>
              </a:rPr>
              <a:t>Given</a:t>
            </a:r>
            <a:r>
              <a:rPr sz="3200" spc="-35" dirty="0">
                <a:latin typeface="Calibri" panose="020F0502020204030204"/>
                <a:cs typeface="Calibri" panose="020F0502020204030204"/>
              </a:rPr>
              <a:t> </a:t>
            </a:r>
            <a:r>
              <a:rPr sz="3200" spc="-20" dirty="0">
                <a:latin typeface="Calibri" panose="020F0502020204030204"/>
                <a:cs typeface="Calibri" panose="020F0502020204030204"/>
              </a:rPr>
              <a:t>Evaluate</a:t>
            </a:r>
            <a:r>
              <a:rPr sz="3200" spc="-40" dirty="0">
                <a:latin typeface="Calibri" panose="020F0502020204030204"/>
                <a:cs typeface="Calibri" panose="020F0502020204030204"/>
              </a:rPr>
              <a:t> </a:t>
            </a:r>
            <a:r>
              <a:rPr sz="3200" dirty="0">
                <a:latin typeface="Calibri" panose="020F0502020204030204"/>
                <a:cs typeface="Calibri" panose="020F0502020204030204"/>
              </a:rPr>
              <a:t>the</a:t>
            </a:r>
            <a:r>
              <a:rPr sz="3200" spc="-50" dirty="0">
                <a:latin typeface="Calibri" panose="020F0502020204030204"/>
                <a:cs typeface="Calibri" panose="020F0502020204030204"/>
              </a:rPr>
              <a:t> </a:t>
            </a:r>
            <a:r>
              <a:rPr sz="3200" dirty="0">
                <a:latin typeface="Calibri" panose="020F0502020204030204"/>
                <a:cs typeface="Calibri" panose="020F0502020204030204"/>
              </a:rPr>
              <a:t>amount</a:t>
            </a:r>
            <a:r>
              <a:rPr sz="3200" spc="-35" dirty="0">
                <a:latin typeface="Calibri" panose="020F0502020204030204"/>
                <a:cs typeface="Calibri" panose="020F0502020204030204"/>
              </a:rPr>
              <a:t> </a:t>
            </a:r>
            <a:r>
              <a:rPr sz="3200" dirty="0">
                <a:latin typeface="Calibri" panose="020F0502020204030204"/>
                <a:cs typeface="Calibri" panose="020F0502020204030204"/>
              </a:rPr>
              <a:t>of</a:t>
            </a:r>
            <a:r>
              <a:rPr sz="3200" spc="-45" dirty="0">
                <a:latin typeface="Calibri" panose="020F0502020204030204"/>
                <a:cs typeface="Calibri" panose="020F0502020204030204"/>
              </a:rPr>
              <a:t> </a:t>
            </a:r>
            <a:r>
              <a:rPr sz="3200" dirty="0">
                <a:latin typeface="Calibri" panose="020F0502020204030204"/>
                <a:cs typeface="Calibri" panose="020F0502020204030204"/>
              </a:rPr>
              <a:t>Electric</a:t>
            </a:r>
            <a:r>
              <a:rPr sz="3200" spc="-50" dirty="0">
                <a:latin typeface="Calibri" panose="020F0502020204030204"/>
                <a:cs typeface="Calibri" panose="020F0502020204030204"/>
              </a:rPr>
              <a:t> </a:t>
            </a:r>
            <a:r>
              <a:rPr sz="3200" spc="-20" dirty="0">
                <a:latin typeface="Calibri" panose="020F0502020204030204"/>
                <a:cs typeface="Calibri" panose="020F0502020204030204"/>
              </a:rPr>
              <a:t>Flux </a:t>
            </a:r>
            <a:r>
              <a:rPr sz="3200" dirty="0">
                <a:latin typeface="Calibri" panose="020F0502020204030204"/>
                <a:cs typeface="Calibri" panose="020F0502020204030204"/>
              </a:rPr>
              <a:t>that</a:t>
            </a:r>
            <a:r>
              <a:rPr sz="3200" spc="-65" dirty="0">
                <a:latin typeface="Calibri" panose="020F0502020204030204"/>
                <a:cs typeface="Calibri" panose="020F0502020204030204"/>
              </a:rPr>
              <a:t> </a:t>
            </a:r>
            <a:r>
              <a:rPr sz="3200" dirty="0">
                <a:latin typeface="Calibri" panose="020F0502020204030204"/>
                <a:cs typeface="Calibri" panose="020F0502020204030204"/>
              </a:rPr>
              <a:t>passes</a:t>
            </a:r>
            <a:r>
              <a:rPr sz="3200" spc="-70" dirty="0">
                <a:latin typeface="Calibri" panose="020F0502020204030204"/>
                <a:cs typeface="Calibri" panose="020F0502020204030204"/>
              </a:rPr>
              <a:t> </a:t>
            </a:r>
            <a:r>
              <a:rPr sz="3200" dirty="0">
                <a:latin typeface="Calibri" panose="020F0502020204030204"/>
                <a:cs typeface="Calibri" panose="020F0502020204030204"/>
              </a:rPr>
              <a:t>through</a:t>
            </a:r>
            <a:r>
              <a:rPr sz="3200" spc="-60" dirty="0">
                <a:latin typeface="Calibri" panose="020F0502020204030204"/>
                <a:cs typeface="Calibri" panose="020F0502020204030204"/>
              </a:rPr>
              <a:t> </a:t>
            </a:r>
            <a:r>
              <a:rPr sz="3200" dirty="0">
                <a:latin typeface="Calibri" panose="020F0502020204030204"/>
                <a:cs typeface="Calibri" panose="020F0502020204030204"/>
              </a:rPr>
              <a:t>the</a:t>
            </a:r>
            <a:r>
              <a:rPr sz="3200" spc="-70" dirty="0">
                <a:latin typeface="Calibri" panose="020F0502020204030204"/>
                <a:cs typeface="Calibri" panose="020F0502020204030204"/>
              </a:rPr>
              <a:t> </a:t>
            </a:r>
            <a:r>
              <a:rPr sz="3200" dirty="0">
                <a:latin typeface="Calibri" panose="020F0502020204030204"/>
                <a:cs typeface="Calibri" panose="020F0502020204030204"/>
              </a:rPr>
              <a:t>portion</a:t>
            </a:r>
            <a:r>
              <a:rPr sz="3200" spc="-65" dirty="0">
                <a:latin typeface="Calibri" panose="020F0502020204030204"/>
                <a:cs typeface="Calibri" panose="020F0502020204030204"/>
              </a:rPr>
              <a:t> </a:t>
            </a:r>
            <a:r>
              <a:rPr sz="3200" dirty="0">
                <a:latin typeface="Calibri" panose="020F0502020204030204"/>
                <a:cs typeface="Calibri" panose="020F0502020204030204"/>
              </a:rPr>
              <a:t>bounded</a:t>
            </a:r>
            <a:r>
              <a:rPr sz="3200" spc="-50" dirty="0">
                <a:latin typeface="Calibri" panose="020F0502020204030204"/>
                <a:cs typeface="Calibri" panose="020F0502020204030204"/>
              </a:rPr>
              <a:t> </a:t>
            </a:r>
            <a:r>
              <a:rPr sz="3200" dirty="0">
                <a:latin typeface="Calibri" panose="020F0502020204030204"/>
                <a:cs typeface="Calibri" panose="020F0502020204030204"/>
              </a:rPr>
              <a:t>by</a:t>
            </a:r>
            <a:r>
              <a:rPr sz="3200" spc="-145" dirty="0">
                <a:latin typeface="Calibri" panose="020F0502020204030204"/>
                <a:cs typeface="Calibri" panose="020F0502020204030204"/>
              </a:rPr>
              <a:t> </a:t>
            </a:r>
            <a:r>
              <a:rPr sz="3200" spc="-50" dirty="0">
                <a:latin typeface="Calibri" panose="020F0502020204030204"/>
                <a:cs typeface="Calibri" panose="020F0502020204030204"/>
              </a:rPr>
              <a:t>- </a:t>
            </a:r>
            <a:r>
              <a:rPr sz="3200" dirty="0">
                <a:latin typeface="Calibri" panose="020F0502020204030204"/>
                <a:cs typeface="Calibri" panose="020F0502020204030204"/>
              </a:rPr>
              <a:t>1≤x≤2,</a:t>
            </a:r>
            <a:r>
              <a:rPr sz="3200" spc="-65" dirty="0">
                <a:latin typeface="Calibri" panose="020F0502020204030204"/>
                <a:cs typeface="Calibri" panose="020F0502020204030204"/>
              </a:rPr>
              <a:t> </a:t>
            </a:r>
            <a:r>
              <a:rPr sz="3200" dirty="0">
                <a:latin typeface="Calibri" panose="020F0502020204030204"/>
                <a:cs typeface="Calibri" panose="020F0502020204030204"/>
              </a:rPr>
              <a:t>0≤z≤4</a:t>
            </a:r>
            <a:r>
              <a:rPr sz="3200" spc="-55" dirty="0">
                <a:latin typeface="Calibri" panose="020F0502020204030204"/>
                <a:cs typeface="Calibri" panose="020F0502020204030204"/>
              </a:rPr>
              <a:t> </a:t>
            </a:r>
            <a:r>
              <a:rPr sz="3200" dirty="0">
                <a:latin typeface="Calibri" panose="020F0502020204030204"/>
                <a:cs typeface="Calibri" panose="020F0502020204030204"/>
              </a:rPr>
              <a:t>in</a:t>
            </a:r>
            <a:r>
              <a:rPr sz="3200" spc="-55" dirty="0">
                <a:latin typeface="Calibri" panose="020F0502020204030204"/>
                <a:cs typeface="Calibri" panose="020F0502020204030204"/>
              </a:rPr>
              <a:t> </a:t>
            </a:r>
            <a:r>
              <a:rPr sz="3200" dirty="0">
                <a:latin typeface="Calibri" panose="020F0502020204030204"/>
                <a:cs typeface="Calibri" panose="020F0502020204030204"/>
              </a:rPr>
              <a:t>x=3</a:t>
            </a:r>
            <a:r>
              <a:rPr sz="3200" spc="-70" dirty="0">
                <a:latin typeface="Calibri" panose="020F0502020204030204"/>
                <a:cs typeface="Calibri" panose="020F0502020204030204"/>
              </a:rPr>
              <a:t> </a:t>
            </a:r>
            <a:r>
              <a:rPr sz="3200" dirty="0">
                <a:latin typeface="Calibri" panose="020F0502020204030204"/>
                <a:cs typeface="Calibri" panose="020F0502020204030204"/>
              </a:rPr>
              <a:t>plane</a:t>
            </a:r>
            <a:r>
              <a:rPr sz="3200" spc="-60" dirty="0">
                <a:latin typeface="Calibri" panose="020F0502020204030204"/>
                <a:cs typeface="Calibri" panose="020F0502020204030204"/>
              </a:rPr>
              <a:t> </a:t>
            </a:r>
            <a:r>
              <a:rPr sz="3200" dirty="0">
                <a:latin typeface="Calibri" panose="020F0502020204030204"/>
                <a:cs typeface="Calibri" panose="020F0502020204030204"/>
              </a:rPr>
              <a:t>using</a:t>
            </a:r>
            <a:r>
              <a:rPr sz="3200" spc="-45" dirty="0">
                <a:latin typeface="Calibri" panose="020F0502020204030204"/>
                <a:cs typeface="Calibri" panose="020F0502020204030204"/>
              </a:rPr>
              <a:t> </a:t>
            </a:r>
            <a:r>
              <a:rPr sz="3200" spc="-25" dirty="0">
                <a:latin typeface="Calibri" panose="020F0502020204030204"/>
                <a:cs typeface="Calibri" panose="020F0502020204030204"/>
              </a:rPr>
              <a:t>gauss’s</a:t>
            </a:r>
            <a:r>
              <a:rPr sz="3200" spc="-70" dirty="0">
                <a:latin typeface="Calibri" panose="020F0502020204030204"/>
                <a:cs typeface="Calibri" panose="020F0502020204030204"/>
              </a:rPr>
              <a:t> </a:t>
            </a:r>
            <a:r>
              <a:rPr sz="3200" spc="-20" dirty="0">
                <a:latin typeface="Calibri" panose="020F0502020204030204"/>
                <a:cs typeface="Calibri" panose="020F0502020204030204"/>
              </a:rPr>
              <a:t>law.</a:t>
            </a:r>
            <a:endParaRPr sz="3200">
              <a:latin typeface="Calibri" panose="020F0502020204030204"/>
              <a:cs typeface="Calibri" panose="020F0502020204030204"/>
            </a:endParaRPr>
          </a:p>
          <a:p>
            <a:pPr>
              <a:lnSpc>
                <a:spcPct val="100000"/>
              </a:lnSpc>
              <a:spcBef>
                <a:spcPts val="1475"/>
              </a:spcBef>
              <a:buFont typeface="Tahoma" panose="020B0604030504040204"/>
              <a:buChar char="•"/>
            </a:pPr>
            <a:endParaRPr sz="3200">
              <a:latin typeface="Calibri" panose="020F0502020204030204"/>
              <a:cs typeface="Calibri" panose="020F0502020204030204"/>
            </a:endParaRPr>
          </a:p>
          <a:p>
            <a:pPr marL="354965" indent="-342265">
              <a:lnSpc>
                <a:spcPct val="100000"/>
              </a:lnSpc>
              <a:buFont typeface="Tahoma" panose="020B0604030504040204"/>
              <a:buChar char="•"/>
              <a:tabLst>
                <a:tab pos="354965" algn="l"/>
              </a:tabLst>
            </a:pPr>
            <a:r>
              <a:rPr sz="3200" dirty="0">
                <a:latin typeface="Calibri" panose="020F0502020204030204"/>
                <a:cs typeface="Calibri" panose="020F0502020204030204"/>
              </a:rPr>
              <a:t>Ans:</a:t>
            </a:r>
            <a:r>
              <a:rPr sz="3200" spc="-25" dirty="0">
                <a:latin typeface="Calibri" panose="020F0502020204030204"/>
                <a:cs typeface="Calibri" panose="020F0502020204030204"/>
              </a:rPr>
              <a:t> </a:t>
            </a:r>
            <a:r>
              <a:rPr sz="3200" spc="-10" dirty="0">
                <a:latin typeface="Calibri" panose="020F0502020204030204"/>
                <a:cs typeface="Calibri" panose="020F0502020204030204"/>
              </a:rPr>
              <a:t>Flux=36C</a:t>
            </a:r>
            <a:endParaRPr sz="3200"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80745" y="210438"/>
            <a:ext cx="7983220" cy="1230630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3160395" marR="5080" indent="-3148330">
              <a:lnSpc>
                <a:spcPts val="4690"/>
              </a:lnSpc>
              <a:spcBef>
                <a:spcPts val="305"/>
              </a:spcBef>
            </a:pPr>
            <a:r>
              <a:rPr sz="4000" spc="-5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Illustration</a:t>
            </a:r>
            <a:r>
              <a:rPr sz="4000" spc="-204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of</a:t>
            </a:r>
            <a:r>
              <a:rPr sz="4000" spc="-215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spc="16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Gauss’s</a:t>
            </a:r>
            <a:r>
              <a:rPr sz="4000" spc="-21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spc="65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Law</a:t>
            </a:r>
            <a:r>
              <a:rPr sz="4000" spc="-204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spc="-35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for</a:t>
            </a:r>
            <a:r>
              <a:rPr sz="4000" spc="-195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spc="-1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Point </a:t>
            </a:r>
            <a:r>
              <a:rPr sz="4000" spc="85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Charge</a:t>
            </a:r>
            <a:endParaRPr sz="4000">
              <a:latin typeface="Tahoma" panose="020B0604030504040204"/>
              <a:cs typeface="Tahoma" panose="020B0604030504040204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26582" y="2133614"/>
            <a:ext cx="3275504" cy="388692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50063" y="2166061"/>
            <a:ext cx="5686425" cy="125793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276860" marR="347345" indent="-264795">
              <a:lnSpc>
                <a:spcPct val="80000"/>
              </a:lnSpc>
              <a:spcBef>
                <a:spcPts val="535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278130" algn="l"/>
              </a:tabLst>
            </a:pP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.</a:t>
            </a:r>
            <a:r>
              <a:rPr sz="1800" spc="-7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Let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</a:t>
            </a:r>
            <a:r>
              <a:rPr sz="1800" spc="-7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point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charge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i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Q</a:t>
            </a:r>
            <a:r>
              <a:rPr sz="1800" i="1" spc="-1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be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placed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at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8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origin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of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 	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spherical</a:t>
            </a:r>
            <a:r>
              <a:rPr sz="1800" spc="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coordinate</a:t>
            </a:r>
            <a:r>
              <a:rPr sz="1800" spc="1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system,</a:t>
            </a:r>
            <a:r>
              <a:rPr sz="1800" spc="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and choose</a:t>
            </a:r>
            <a:r>
              <a:rPr sz="1800" spc="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</a:t>
            </a:r>
            <a:r>
              <a:rPr sz="1800" spc="-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closed 	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surface</a:t>
            </a:r>
            <a:r>
              <a:rPr sz="1800" spc="-3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as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</a:t>
            </a:r>
            <a:r>
              <a:rPr sz="1800" spc="-3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sphere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of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radius</a:t>
            </a:r>
            <a:r>
              <a:rPr sz="1800" spc="-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i="1" spc="-2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a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.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276860" marR="5080" indent="-264795">
              <a:lnSpc>
                <a:spcPct val="79000"/>
              </a:lnSpc>
              <a:spcBef>
                <a:spcPts val="670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278130" algn="l"/>
              </a:tabLst>
            </a:pP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9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electric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field</a:t>
            </a:r>
            <a:r>
              <a:rPr sz="1800" spc="-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intensity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due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to</a:t>
            </a:r>
            <a:r>
              <a:rPr sz="1800" spc="-8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8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point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charge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has 	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been</a:t>
            </a:r>
            <a:r>
              <a:rPr sz="1800" spc="-8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found</a:t>
            </a:r>
            <a:r>
              <a:rPr sz="1800" spc="-8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to</a:t>
            </a:r>
            <a:r>
              <a:rPr sz="1800" spc="-9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be: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60157" y="4701644"/>
            <a:ext cx="771525" cy="0"/>
          </a:xfrm>
          <a:custGeom>
            <a:avLst/>
            <a:gdLst/>
            <a:ahLst/>
            <a:cxnLst/>
            <a:rect l="l" t="t" r="r" b="b"/>
            <a:pathLst>
              <a:path w="771525">
                <a:moveTo>
                  <a:pt x="0" y="0"/>
                </a:moveTo>
                <a:lnTo>
                  <a:pt x="771442" y="0"/>
                </a:lnTo>
              </a:path>
            </a:pathLst>
          </a:custGeom>
          <a:ln w="136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800488" y="4689707"/>
            <a:ext cx="106680" cy="2171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250" spc="-50" dirty="0">
                <a:latin typeface="Times New Roman" panose="02020603050405020304"/>
                <a:cs typeface="Times New Roman" panose="02020603050405020304"/>
              </a:rPr>
              <a:t>2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76344" y="4884041"/>
            <a:ext cx="106680" cy="2171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250" spc="-50" dirty="0">
                <a:latin typeface="Times New Roman" panose="02020603050405020304"/>
                <a:cs typeface="Times New Roman" panose="02020603050405020304"/>
              </a:rPr>
              <a:t>0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105409" y="4668973"/>
            <a:ext cx="88900" cy="2171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250" i="1" spc="-50" dirty="0">
                <a:latin typeface="Times New Roman" panose="02020603050405020304"/>
                <a:cs typeface="Times New Roman" panose="02020603050405020304"/>
              </a:rPr>
              <a:t>r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30257" y="4307885"/>
            <a:ext cx="227329" cy="3575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150" i="1" spc="-50" dirty="0">
                <a:latin typeface="Times New Roman" panose="02020603050405020304"/>
                <a:cs typeface="Times New Roman" panose="02020603050405020304"/>
              </a:rPr>
              <a:t>Q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64611" y="4681272"/>
            <a:ext cx="639445" cy="3752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150" dirty="0">
                <a:latin typeface="Times New Roman" panose="02020603050405020304"/>
                <a:cs typeface="Times New Roman" panose="02020603050405020304"/>
              </a:rPr>
              <a:t>4</a:t>
            </a:r>
            <a:r>
              <a:rPr sz="2300" dirty="0">
                <a:latin typeface="Symbol" panose="05050102010706020507"/>
                <a:cs typeface="Symbol" panose="05050102010706020507"/>
              </a:rPr>
              <a:t></a:t>
            </a:r>
            <a:r>
              <a:rPr sz="2300" spc="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i="1" spc="-50" dirty="0">
                <a:latin typeface="Times New Roman" panose="02020603050405020304"/>
                <a:cs typeface="Times New Roman" panose="02020603050405020304"/>
              </a:rPr>
              <a:t>r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84269" y="4481469"/>
            <a:ext cx="1438910" cy="3575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1285875" algn="l"/>
              </a:tabLst>
            </a:pPr>
            <a:r>
              <a:rPr sz="2150" b="1" dirty="0">
                <a:latin typeface="Times New Roman" panose="02020603050405020304"/>
                <a:cs typeface="Times New Roman" panose="02020603050405020304"/>
              </a:rPr>
              <a:t>E</a:t>
            </a:r>
            <a:r>
              <a:rPr sz="2150" b="1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50" dirty="0">
                <a:latin typeface="Symbol" panose="05050102010706020507"/>
                <a:cs typeface="Symbol" panose="05050102010706020507"/>
              </a:rPr>
              <a:t></a:t>
            </a:r>
            <a:r>
              <a:rPr sz="215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50" b="1" spc="-50" dirty="0">
                <a:latin typeface="Times New Roman" panose="02020603050405020304"/>
                <a:cs typeface="Times New Roman" panose="02020603050405020304"/>
              </a:rPr>
              <a:t>a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88557" y="5413851"/>
            <a:ext cx="10477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spc="-50" dirty="0">
                <a:latin typeface="Times New Roman" panose="02020603050405020304"/>
                <a:cs typeface="Times New Roman" panose="02020603050405020304"/>
              </a:rPr>
              <a:t>0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88446" y="5219548"/>
            <a:ext cx="1778000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026160" algn="l"/>
              </a:tabLst>
            </a:pPr>
            <a:r>
              <a:rPr sz="3150" b="1" baseline="100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3150" b="1" spc="-104" baseline="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150" baseline="1000" dirty="0">
                <a:latin typeface="Symbol" panose="05050102010706020507"/>
                <a:cs typeface="Symbol" panose="05050102010706020507"/>
              </a:rPr>
              <a:t></a:t>
            </a:r>
            <a:r>
              <a:rPr sz="3150" spc="-187" baseline="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375" baseline="1000" dirty="0">
                <a:latin typeface="Symbol" panose="05050102010706020507"/>
                <a:cs typeface="Symbol" panose="05050102010706020507"/>
              </a:rPr>
              <a:t></a:t>
            </a:r>
            <a:r>
              <a:rPr sz="3375" spc="450" baseline="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150" b="1" spc="-75" baseline="1000" dirty="0">
                <a:latin typeface="Times New Roman" panose="02020603050405020304"/>
                <a:cs typeface="Times New Roman" panose="02020603050405020304"/>
              </a:rPr>
              <a:t>E</a:t>
            </a:r>
            <a:r>
              <a:rPr sz="3150" b="1" baseline="10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00" dirty="0">
                <a:latin typeface="Symbol" panose="05050102010706020507"/>
                <a:cs typeface="Symbol" panose="05050102010706020507"/>
              </a:rPr>
              <a:t></a:t>
            </a:r>
            <a:r>
              <a:rPr sz="21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b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00" b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spc="-50" dirty="0">
                <a:latin typeface="Symbol" panose="05050102010706020507"/>
                <a:cs typeface="Symbol" panose="05050102010706020507"/>
              </a:rPr>
              <a:t></a:t>
            </a:r>
            <a:endParaRPr sz="210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521037" y="5450947"/>
            <a:ext cx="576580" cy="0"/>
          </a:xfrm>
          <a:custGeom>
            <a:avLst/>
            <a:gdLst/>
            <a:ahLst/>
            <a:cxnLst/>
            <a:rect l="l" t="t" r="r" b="b"/>
            <a:pathLst>
              <a:path w="576580">
                <a:moveTo>
                  <a:pt x="0" y="0"/>
                </a:moveTo>
                <a:lnTo>
                  <a:pt x="576177" y="0"/>
                </a:lnTo>
              </a:path>
            </a:pathLst>
          </a:custGeom>
          <a:ln w="133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500276" y="5024060"/>
            <a:ext cx="596265" cy="776605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13970" algn="ctr">
              <a:lnSpc>
                <a:spcPct val="100000"/>
              </a:lnSpc>
              <a:spcBef>
                <a:spcPts val="450"/>
              </a:spcBef>
            </a:pPr>
            <a:r>
              <a:rPr sz="2100" i="1" spc="-50" dirty="0">
                <a:latin typeface="Times New Roman" panose="02020603050405020304"/>
                <a:cs typeface="Times New Roman" panose="02020603050405020304"/>
              </a:rPr>
              <a:t>Q</a:t>
            </a:r>
            <a:endParaRPr sz="2100">
              <a:latin typeface="Times New Roman" panose="02020603050405020304"/>
              <a:cs typeface="Times New Roman" panose="02020603050405020304"/>
            </a:endParaRPr>
          </a:p>
          <a:p>
            <a:pPr algn="ctr">
              <a:lnSpc>
                <a:spcPct val="100000"/>
              </a:lnSpc>
              <a:spcBef>
                <a:spcPts val="340"/>
              </a:spcBef>
            </a:pPr>
            <a:r>
              <a:rPr sz="2100" spc="-80" dirty="0">
                <a:latin typeface="Times New Roman" panose="02020603050405020304"/>
                <a:cs typeface="Times New Roman" panose="02020603050405020304"/>
              </a:rPr>
              <a:t>4</a:t>
            </a:r>
            <a:r>
              <a:rPr sz="2250" spc="-80" dirty="0">
                <a:latin typeface="Symbol" panose="05050102010706020507"/>
                <a:cs typeface="Symbol" panose="05050102010706020507"/>
              </a:rPr>
              <a:t></a:t>
            </a:r>
            <a:r>
              <a:rPr sz="2250" spc="-254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i="1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2100" i="1" spc="-3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75" baseline="44000" dirty="0">
                <a:latin typeface="Times New Roman" panose="02020603050405020304"/>
                <a:cs typeface="Times New Roman" panose="02020603050405020304"/>
              </a:rPr>
              <a:t>2</a:t>
            </a:r>
            <a:endParaRPr sz="1800" baseline="44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spc="-25" dirty="0"/>
              <a:t>18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3270225" y="5419066"/>
            <a:ext cx="86995" cy="2133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200" i="1" spc="-50" dirty="0">
                <a:latin typeface="Times New Roman" panose="02020603050405020304"/>
                <a:cs typeface="Times New Roman" panose="02020603050405020304"/>
              </a:rPr>
              <a:t>r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123049" y="5234842"/>
            <a:ext cx="161925" cy="3511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100" b="1" spc="-50" dirty="0">
                <a:latin typeface="Times New Roman" panose="02020603050405020304"/>
                <a:cs typeface="Times New Roman" panose="02020603050405020304"/>
              </a:rPr>
              <a:t>a</a:t>
            </a:r>
            <a:endParaRPr sz="210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26582" y="2343897"/>
            <a:ext cx="3275504" cy="3885476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308595" y="2091303"/>
            <a:ext cx="599440" cy="0"/>
          </a:xfrm>
          <a:custGeom>
            <a:avLst/>
            <a:gdLst/>
            <a:ahLst/>
            <a:cxnLst/>
            <a:rect l="l" t="t" r="r" b="b"/>
            <a:pathLst>
              <a:path w="599439">
                <a:moveTo>
                  <a:pt x="0" y="0"/>
                </a:moveTo>
                <a:lnTo>
                  <a:pt x="599056" y="0"/>
                </a:lnTo>
              </a:path>
            </a:pathLst>
          </a:custGeom>
          <a:ln w="133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287785" y="1663363"/>
            <a:ext cx="618490" cy="777875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13335" algn="ctr">
              <a:lnSpc>
                <a:spcPct val="100000"/>
              </a:lnSpc>
              <a:spcBef>
                <a:spcPts val="455"/>
              </a:spcBef>
            </a:pPr>
            <a:r>
              <a:rPr sz="2100" i="1" spc="-50" dirty="0">
                <a:latin typeface="Times New Roman" panose="02020603050405020304"/>
                <a:cs typeface="Times New Roman" panose="02020603050405020304"/>
              </a:rPr>
              <a:t>Q</a:t>
            </a:r>
            <a:endParaRPr sz="2100">
              <a:latin typeface="Times New Roman" panose="02020603050405020304"/>
              <a:cs typeface="Times New Roman" panose="02020603050405020304"/>
            </a:endParaRPr>
          </a:p>
          <a:p>
            <a:pPr algn="ctr">
              <a:lnSpc>
                <a:spcPct val="100000"/>
              </a:lnSpc>
              <a:spcBef>
                <a:spcPts val="345"/>
              </a:spcBef>
            </a:pPr>
            <a:r>
              <a:rPr sz="2100" spc="55" dirty="0">
                <a:latin typeface="Times New Roman" panose="02020603050405020304"/>
                <a:cs typeface="Times New Roman" panose="02020603050405020304"/>
              </a:rPr>
              <a:t>4</a:t>
            </a:r>
            <a:r>
              <a:rPr sz="2250" spc="55" dirty="0">
                <a:latin typeface="Symbol" panose="05050102010706020507"/>
                <a:cs typeface="Symbol" panose="05050102010706020507"/>
              </a:rPr>
              <a:t></a:t>
            </a:r>
            <a:r>
              <a:rPr sz="2100" i="1" spc="5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00" spc="82" baseline="44000" dirty="0">
                <a:latin typeface="Times New Roman" panose="02020603050405020304"/>
                <a:cs typeface="Times New Roman" panose="02020603050405020304"/>
              </a:rPr>
              <a:t>2</a:t>
            </a:r>
            <a:endParaRPr sz="1800" baseline="44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93730" y="2059381"/>
            <a:ext cx="104139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i="1" spc="-50" dirty="0">
                <a:latin typeface="Times New Roman" panose="02020603050405020304"/>
                <a:cs typeface="Times New Roman" panose="02020603050405020304"/>
              </a:rPr>
              <a:t>S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81347" y="2059381"/>
            <a:ext cx="8699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i="1" spc="-50" dirty="0">
                <a:latin typeface="Times New Roman" panose="02020603050405020304"/>
                <a:cs typeface="Times New Roman" panose="02020603050405020304"/>
              </a:rPr>
              <a:t>r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8466" y="1874758"/>
            <a:ext cx="565150" cy="3517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401955" algn="l"/>
              </a:tabLst>
            </a:pPr>
            <a:r>
              <a:rPr sz="2100" b="1" spc="-5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00" b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00" spc="-50" dirty="0">
                <a:latin typeface="Symbol" panose="05050102010706020507"/>
                <a:cs typeface="Symbol" panose="05050102010706020507"/>
              </a:rPr>
              <a:t></a:t>
            </a:r>
            <a:endParaRPr sz="210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933500" y="1874758"/>
            <a:ext cx="161925" cy="3517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100" b="1" spc="-50" dirty="0">
                <a:latin typeface="Times New Roman" panose="02020603050405020304"/>
                <a:cs typeface="Times New Roman" panose="02020603050405020304"/>
              </a:rPr>
              <a:t>a</a:t>
            </a:r>
            <a:endParaRPr sz="21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9571" y="2456588"/>
            <a:ext cx="2430780" cy="42354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ts val="2185"/>
              </a:lnSpc>
              <a:spcBef>
                <a:spcPts val="115"/>
              </a:spcBef>
            </a:pPr>
            <a:r>
              <a:rPr sz="2150" i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50" b="1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2150" b="1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70" dirty="0">
                <a:latin typeface="Symbol" panose="05050102010706020507"/>
                <a:cs typeface="Symbol" panose="05050102010706020507"/>
              </a:rPr>
              <a:t></a:t>
            </a:r>
            <a:r>
              <a:rPr sz="215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i="1" spc="7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spc="112" baseline="440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875" spc="187" baseline="4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Times New Roman" panose="02020603050405020304"/>
                <a:cs typeface="Times New Roman" panose="02020603050405020304"/>
              </a:rPr>
              <a:t>sin</a:t>
            </a:r>
            <a:r>
              <a:rPr sz="2300" dirty="0">
                <a:latin typeface="Symbol" panose="05050102010706020507"/>
                <a:cs typeface="Symbol" panose="05050102010706020507"/>
              </a:rPr>
              <a:t></a:t>
            </a:r>
            <a:r>
              <a:rPr sz="2300" spc="1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i="1" spc="5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300" spc="50" dirty="0">
                <a:latin typeface="Symbol" panose="05050102010706020507"/>
                <a:cs typeface="Symbol" panose="05050102010706020507"/>
              </a:rPr>
              <a:t></a:t>
            </a:r>
            <a:r>
              <a:rPr sz="2150" i="1" spc="5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300" spc="50" dirty="0">
                <a:latin typeface="Symbol" panose="05050102010706020507"/>
                <a:cs typeface="Symbol" panose="05050102010706020507"/>
              </a:rPr>
              <a:t></a:t>
            </a:r>
            <a:r>
              <a:rPr sz="2300" spc="2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b="1" spc="10" dirty="0">
                <a:latin typeface="Times New Roman" panose="02020603050405020304"/>
                <a:cs typeface="Times New Roman" panose="02020603050405020304"/>
              </a:rPr>
              <a:t>a</a:t>
            </a:r>
            <a:endParaRPr sz="2150">
              <a:latin typeface="Times New Roman" panose="02020603050405020304"/>
              <a:cs typeface="Times New Roman" panose="02020603050405020304"/>
            </a:endParaRPr>
          </a:p>
          <a:p>
            <a:pPr marR="30480" algn="r">
              <a:lnSpc>
                <a:spcPts val="925"/>
              </a:lnSpc>
            </a:pPr>
            <a:r>
              <a:rPr sz="1250" i="1" spc="-50" dirty="0">
                <a:latin typeface="Times New Roman" panose="02020603050405020304"/>
                <a:cs typeface="Times New Roman" panose="02020603050405020304"/>
              </a:rPr>
              <a:t>r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702135" y="3236542"/>
            <a:ext cx="598805" cy="0"/>
          </a:xfrm>
          <a:custGeom>
            <a:avLst/>
            <a:gdLst/>
            <a:ahLst/>
            <a:cxnLst/>
            <a:rect l="l" t="t" r="r" b="b"/>
            <a:pathLst>
              <a:path w="598805">
                <a:moveTo>
                  <a:pt x="0" y="0"/>
                </a:moveTo>
                <a:lnTo>
                  <a:pt x="598777" y="0"/>
                </a:lnTo>
              </a:path>
            </a:pathLst>
          </a:custGeom>
          <a:ln w="132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749145" y="3236542"/>
            <a:ext cx="342265" cy="0"/>
          </a:xfrm>
          <a:custGeom>
            <a:avLst/>
            <a:gdLst/>
            <a:ahLst/>
            <a:cxnLst/>
            <a:rect l="l" t="t" r="r" b="b"/>
            <a:pathLst>
              <a:path w="342264">
                <a:moveTo>
                  <a:pt x="0" y="0"/>
                </a:moveTo>
                <a:lnTo>
                  <a:pt x="341730" y="0"/>
                </a:lnTo>
              </a:path>
            </a:pathLst>
          </a:custGeom>
          <a:ln w="132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486512" y="3014381"/>
            <a:ext cx="104775" cy="2127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spc="-50" dirty="0">
                <a:latin typeface="Times New Roman" panose="02020603050405020304"/>
                <a:cs typeface="Times New Roman" panose="02020603050405020304"/>
              </a:rPr>
              <a:t>2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80804" y="2811527"/>
            <a:ext cx="619125" cy="772795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3970" algn="ctr">
              <a:lnSpc>
                <a:spcPct val="100000"/>
              </a:lnSpc>
              <a:spcBef>
                <a:spcPts val="435"/>
              </a:spcBef>
            </a:pPr>
            <a:r>
              <a:rPr sz="2100" i="1" spc="-50" dirty="0">
                <a:latin typeface="Times New Roman" panose="02020603050405020304"/>
                <a:cs typeface="Times New Roman" panose="02020603050405020304"/>
              </a:rPr>
              <a:t>Q</a:t>
            </a:r>
            <a:endParaRPr sz="2100">
              <a:latin typeface="Times New Roman" panose="02020603050405020304"/>
              <a:cs typeface="Times New Roman" panose="02020603050405020304"/>
            </a:endParaRPr>
          </a:p>
          <a:p>
            <a:pPr algn="ctr">
              <a:lnSpc>
                <a:spcPct val="100000"/>
              </a:lnSpc>
              <a:spcBef>
                <a:spcPts val="330"/>
              </a:spcBef>
            </a:pPr>
            <a:r>
              <a:rPr sz="2100" spc="55" dirty="0">
                <a:latin typeface="Times New Roman" panose="02020603050405020304"/>
                <a:cs typeface="Times New Roman" panose="02020603050405020304"/>
              </a:rPr>
              <a:t>4</a:t>
            </a:r>
            <a:r>
              <a:rPr sz="2250" spc="55" dirty="0">
                <a:latin typeface="Symbol" panose="05050102010706020507"/>
                <a:cs typeface="Symbol" panose="05050102010706020507"/>
              </a:rPr>
              <a:t></a:t>
            </a:r>
            <a:r>
              <a:rPr sz="2100" i="1" spc="5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00" spc="82" baseline="44000" dirty="0">
                <a:latin typeface="Times New Roman" panose="02020603050405020304"/>
                <a:cs typeface="Times New Roman" panose="02020603050405020304"/>
              </a:rPr>
              <a:t>2</a:t>
            </a:r>
            <a:endParaRPr sz="1800" baseline="44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116495" y="3006430"/>
            <a:ext cx="1135380" cy="3676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100" spc="65" dirty="0">
                <a:latin typeface="Times New Roman" panose="02020603050405020304"/>
                <a:cs typeface="Times New Roman" panose="02020603050405020304"/>
              </a:rPr>
              <a:t>sin</a:t>
            </a:r>
            <a:r>
              <a:rPr sz="2250" spc="65" dirty="0">
                <a:latin typeface="Symbol" panose="05050102010706020507"/>
                <a:cs typeface="Symbol" panose="05050102010706020507"/>
              </a:rPr>
              <a:t></a:t>
            </a:r>
            <a:r>
              <a:rPr sz="2100" i="1" spc="65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250" spc="65" dirty="0">
                <a:latin typeface="Symbol" panose="05050102010706020507"/>
                <a:cs typeface="Symbol" panose="05050102010706020507"/>
              </a:rPr>
              <a:t></a:t>
            </a:r>
            <a:r>
              <a:rPr sz="2100" i="1" spc="65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250" spc="65" dirty="0">
                <a:latin typeface="Symbol" panose="05050102010706020507"/>
                <a:cs typeface="Symbol" panose="05050102010706020507"/>
              </a:rPr>
              <a:t></a:t>
            </a:r>
            <a:endParaRPr sz="225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753100" y="2811527"/>
            <a:ext cx="299085" cy="772795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64135">
              <a:lnSpc>
                <a:spcPct val="100000"/>
              </a:lnSpc>
              <a:spcBef>
                <a:spcPts val="435"/>
              </a:spcBef>
            </a:pPr>
            <a:r>
              <a:rPr sz="2100" i="1" spc="-50" dirty="0">
                <a:latin typeface="Times New Roman" panose="02020603050405020304"/>
                <a:cs typeface="Times New Roman" panose="02020603050405020304"/>
              </a:rPr>
              <a:t>Q</a:t>
            </a:r>
            <a:endParaRPr sz="21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sz="2100" spc="-50" dirty="0">
                <a:latin typeface="Times New Roman" panose="02020603050405020304"/>
                <a:cs typeface="Times New Roman" panose="02020603050405020304"/>
              </a:rPr>
              <a:t>4</a:t>
            </a:r>
            <a:r>
              <a:rPr sz="2250" spc="-50" dirty="0">
                <a:latin typeface="Symbol" panose="05050102010706020507"/>
                <a:cs typeface="Symbol" panose="05050102010706020507"/>
              </a:rPr>
              <a:t></a:t>
            </a:r>
            <a:endParaRPr sz="225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59977" y="3204744"/>
            <a:ext cx="104775" cy="2127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i="1" spc="-50" dirty="0">
                <a:latin typeface="Times New Roman" panose="02020603050405020304"/>
                <a:cs typeface="Times New Roman" panose="02020603050405020304"/>
              </a:rPr>
              <a:t>S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982218" y="3204744"/>
            <a:ext cx="460375" cy="2127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386080" algn="l"/>
              </a:tabLst>
            </a:pPr>
            <a:r>
              <a:rPr sz="1200" i="1" spc="-50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1200" i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200" i="1" spc="-50" dirty="0">
                <a:latin typeface="Times New Roman" panose="02020603050405020304"/>
                <a:cs typeface="Times New Roman" panose="02020603050405020304"/>
              </a:rPr>
              <a:t>r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334767" y="3006430"/>
            <a:ext cx="2035810" cy="3676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99720" algn="l"/>
                <a:tab pos="1791335" algn="l"/>
              </a:tabLst>
            </a:pPr>
            <a:r>
              <a:rPr sz="2100" i="1" spc="-5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100" i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00" dirty="0">
                <a:latin typeface="Times New Roman" panose="02020603050405020304"/>
                <a:cs typeface="Times New Roman" panose="02020603050405020304"/>
              </a:rPr>
              <a:t>sin</a:t>
            </a:r>
            <a:r>
              <a:rPr sz="2100" spc="-3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50" spc="80" dirty="0">
                <a:latin typeface="Symbol" panose="05050102010706020507"/>
                <a:cs typeface="Symbol" panose="05050102010706020507"/>
              </a:rPr>
              <a:t></a:t>
            </a:r>
            <a:r>
              <a:rPr sz="2100" i="1" spc="8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250" spc="80" dirty="0">
                <a:latin typeface="Symbol" panose="05050102010706020507"/>
                <a:cs typeface="Symbol" panose="05050102010706020507"/>
              </a:rPr>
              <a:t></a:t>
            </a:r>
            <a:r>
              <a:rPr sz="2100" i="1" spc="8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250" spc="80" dirty="0">
                <a:latin typeface="Symbol" panose="05050102010706020507"/>
                <a:cs typeface="Symbol" panose="05050102010706020507"/>
              </a:rPr>
              <a:t></a:t>
            </a:r>
            <a:r>
              <a:rPr sz="2250" spc="3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b="1" spc="-5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100" b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00" dirty="0">
                <a:latin typeface="Symbol" panose="05050102010706020507"/>
                <a:cs typeface="Symbol" panose="05050102010706020507"/>
              </a:rPr>
              <a:t></a:t>
            </a:r>
            <a:r>
              <a:rPr sz="2100" spc="-3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b="1" spc="-50" dirty="0">
                <a:latin typeface="Times New Roman" panose="02020603050405020304"/>
                <a:cs typeface="Times New Roman" panose="02020603050405020304"/>
              </a:rPr>
              <a:t>a</a:t>
            </a:r>
            <a:endParaRPr sz="21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54996" y="3021313"/>
            <a:ext cx="991869" cy="3492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372110" algn="l"/>
              </a:tabLst>
            </a:pPr>
            <a:r>
              <a:rPr sz="2100" b="1" spc="-5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00" b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00" dirty="0">
                <a:latin typeface="Symbol" panose="05050102010706020507"/>
                <a:cs typeface="Symbol" panose="05050102010706020507"/>
              </a:rPr>
              <a:t></a:t>
            </a:r>
            <a:r>
              <a:rPr sz="2100" spc="-2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i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00" b="1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2100" b="1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spc="-60" dirty="0">
                <a:latin typeface="Symbol" panose="05050102010706020507"/>
                <a:cs typeface="Symbol" panose="05050102010706020507"/>
              </a:rPr>
              <a:t></a:t>
            </a:r>
            <a:endParaRPr sz="210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517751" y="3021313"/>
            <a:ext cx="175260" cy="3492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100" spc="-50" dirty="0">
                <a:latin typeface="Symbol" panose="05050102010706020507"/>
                <a:cs typeface="Symbol" panose="05050102010706020507"/>
              </a:rPr>
              <a:t></a:t>
            </a:r>
            <a:endParaRPr sz="210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063" y="1334515"/>
            <a:ext cx="23545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7495" indent="-264795">
              <a:lnSpc>
                <a:spcPct val="100000"/>
              </a:lnSpc>
              <a:spcBef>
                <a:spcPts val="100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277495" algn="l"/>
              </a:tabLst>
            </a:pP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At</a:t>
            </a:r>
            <a:r>
              <a:rPr sz="1800" spc="-8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7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surface,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i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r</a:t>
            </a:r>
            <a:r>
              <a:rPr sz="1800" i="1" spc="-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spc="-2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=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i="1" spc="-2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a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,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372868" y="5455034"/>
            <a:ext cx="342265" cy="0"/>
          </a:xfrm>
          <a:custGeom>
            <a:avLst/>
            <a:gdLst/>
            <a:ahLst/>
            <a:cxnLst/>
            <a:rect l="l" t="t" r="r" b="b"/>
            <a:pathLst>
              <a:path w="342264">
                <a:moveTo>
                  <a:pt x="0" y="0"/>
                </a:moveTo>
                <a:lnTo>
                  <a:pt x="341658" y="0"/>
                </a:lnTo>
              </a:path>
            </a:pathLst>
          </a:custGeom>
          <a:ln w="132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332175" y="5122283"/>
            <a:ext cx="0" cy="666115"/>
          </a:xfrm>
          <a:custGeom>
            <a:avLst/>
            <a:gdLst/>
            <a:ahLst/>
            <a:cxnLst/>
            <a:rect l="l" t="t" r="r" b="b"/>
            <a:pathLst>
              <a:path h="666114">
                <a:moveTo>
                  <a:pt x="0" y="0"/>
                </a:moveTo>
                <a:lnTo>
                  <a:pt x="0" y="665518"/>
                </a:lnTo>
              </a:path>
            </a:pathLst>
          </a:custGeom>
          <a:ln w="1335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869687" y="5293643"/>
            <a:ext cx="0" cy="323215"/>
          </a:xfrm>
          <a:custGeom>
            <a:avLst/>
            <a:gdLst/>
            <a:ahLst/>
            <a:cxnLst/>
            <a:rect l="l" t="t" r="r" b="b"/>
            <a:pathLst>
              <a:path h="323214">
                <a:moveTo>
                  <a:pt x="0" y="0"/>
                </a:moveTo>
                <a:lnTo>
                  <a:pt x="0" y="322804"/>
                </a:lnTo>
              </a:path>
            </a:pathLst>
          </a:custGeom>
          <a:ln w="1335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2874800" y="5110719"/>
            <a:ext cx="301625" cy="563880"/>
          </a:xfrm>
          <a:prstGeom prst="rect">
            <a:avLst/>
          </a:prstGeom>
        </p:spPr>
        <p:txBody>
          <a:bodyPr vert="horz" wrap="square" lIns="0" tIns="83185" rIns="0" bIns="0" rtlCol="0">
            <a:spAutoFit/>
          </a:bodyPr>
          <a:lstStyle/>
          <a:p>
            <a:pPr marL="24765">
              <a:lnSpc>
                <a:spcPct val="100000"/>
              </a:lnSpc>
              <a:spcBef>
                <a:spcPts val="655"/>
              </a:spcBef>
            </a:pP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300" spc="-25" dirty="0">
                <a:latin typeface="Symbol" panose="05050102010706020507"/>
                <a:cs typeface="Symbol" panose="05050102010706020507"/>
              </a:rPr>
              <a:t></a:t>
            </a:r>
            <a:endParaRPr sz="1300">
              <a:latin typeface="Symbol" panose="05050102010706020507"/>
              <a:cs typeface="Symbol" panose="05050102010706020507"/>
            </a:endParaRPr>
          </a:p>
          <a:p>
            <a:pPr marL="12700">
              <a:lnSpc>
                <a:spcPct val="100000"/>
              </a:lnSpc>
              <a:spcBef>
                <a:spcPts val="560"/>
              </a:spcBef>
            </a:pPr>
            <a:r>
              <a:rPr sz="1300" spc="-35" dirty="0">
                <a:latin typeface="Symbol" panose="05050102010706020507"/>
                <a:cs typeface="Symbol" panose="05050102010706020507"/>
              </a:rPr>
              <a:t></a:t>
            </a:r>
            <a:r>
              <a:rPr sz="1300" spc="-1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25" dirty="0">
                <a:latin typeface="Symbol" panose="05050102010706020507"/>
                <a:cs typeface="Symbol" panose="05050102010706020507"/>
              </a:rPr>
              <a:t>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0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377416" y="5435186"/>
            <a:ext cx="299720" cy="3708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spc="-60" dirty="0">
                <a:latin typeface="Times New Roman" panose="02020603050405020304"/>
                <a:cs typeface="Times New Roman" panose="02020603050405020304"/>
              </a:rPr>
              <a:t>4</a:t>
            </a:r>
            <a:r>
              <a:rPr sz="2250" spc="-60" dirty="0">
                <a:latin typeface="Symbol" panose="05050102010706020507"/>
                <a:cs typeface="Symbol" panose="05050102010706020507"/>
              </a:rPr>
              <a:t></a:t>
            </a:r>
            <a:endParaRPr sz="225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428595" y="5066445"/>
            <a:ext cx="223520" cy="3530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150" i="1" spc="-50" dirty="0">
                <a:latin typeface="Times New Roman" panose="02020603050405020304"/>
                <a:cs typeface="Times New Roman" panose="02020603050405020304"/>
              </a:rPr>
              <a:t>Q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339503" y="5009463"/>
            <a:ext cx="112395" cy="224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00" spc="-50" dirty="0">
                <a:latin typeface="Symbol" panose="05050102010706020507"/>
                <a:cs typeface="Symbol" panose="05050102010706020507"/>
              </a:rPr>
              <a:t></a:t>
            </a:r>
            <a:endParaRPr sz="130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744099" y="5222935"/>
            <a:ext cx="1081405" cy="3708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924560" algn="l"/>
              </a:tabLst>
            </a:pPr>
            <a:r>
              <a:rPr sz="2150" spc="-20" dirty="0">
                <a:latin typeface="Times New Roman" panose="02020603050405020304"/>
                <a:cs typeface="Times New Roman" panose="02020603050405020304"/>
              </a:rPr>
              <a:t>cos</a:t>
            </a:r>
            <a:r>
              <a:rPr sz="2250" spc="-20" dirty="0">
                <a:latin typeface="Symbol" panose="05050102010706020507"/>
                <a:cs typeface="Symbol" panose="05050102010706020507"/>
              </a:rPr>
              <a:t></a:t>
            </a:r>
            <a:r>
              <a:rPr sz="225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250" spc="-50" dirty="0">
                <a:latin typeface="Symbol" panose="05050102010706020507"/>
                <a:cs typeface="Symbol" panose="05050102010706020507"/>
              </a:rPr>
              <a:t></a:t>
            </a:r>
            <a:endParaRPr sz="225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334485" y="5621366"/>
            <a:ext cx="309245" cy="224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00" spc="-35" dirty="0">
                <a:latin typeface="Symbol" panose="05050102010706020507"/>
                <a:cs typeface="Symbol" panose="05050102010706020507"/>
              </a:rPr>
              <a:t></a:t>
            </a:r>
            <a:r>
              <a:rPr sz="1300" spc="-1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25" dirty="0">
                <a:latin typeface="Symbol" panose="05050102010706020507"/>
                <a:cs typeface="Symbol" panose="05050102010706020507"/>
              </a:rPr>
              <a:t>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0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55067" y="5237805"/>
            <a:ext cx="452120" cy="3530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150" spc="220" dirty="0">
                <a:latin typeface="Symbol" panose="05050102010706020507"/>
                <a:cs typeface="Symbol" panose="05050102010706020507"/>
              </a:rPr>
              <a:t></a:t>
            </a:r>
            <a:r>
              <a:rPr sz="2150" spc="220" dirty="0">
                <a:latin typeface="Times New Roman" panose="02020603050405020304"/>
                <a:cs typeface="Times New Roman" panose="02020603050405020304"/>
              </a:rPr>
              <a:t> 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63297" y="3562817"/>
            <a:ext cx="1555750" cy="51498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2100" dirty="0">
                <a:latin typeface="Times New Roman" panose="02020603050405020304"/>
                <a:cs typeface="Times New Roman" panose="02020603050405020304"/>
              </a:rPr>
              <a:t>ψ</a:t>
            </a:r>
            <a:r>
              <a:rPr sz="2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dirty="0">
                <a:latin typeface="Symbol" panose="05050102010706020507"/>
                <a:cs typeface="Symbol" panose="05050102010706020507"/>
              </a:rPr>
              <a:t></a:t>
            </a:r>
            <a:r>
              <a:rPr sz="2100" spc="2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800" spc="112" baseline="-13000" dirty="0">
                <a:latin typeface="Symbol" panose="05050102010706020507"/>
                <a:cs typeface="Symbol" panose="05050102010706020507"/>
              </a:rPr>
              <a:t></a:t>
            </a:r>
            <a:r>
              <a:rPr sz="1350" i="1" spc="112" baseline="-7100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350" i="1" spc="300" baseline="-7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b="1" spc="5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800" i="1" spc="75" baseline="-2500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800" i="1" spc="465" baseline="-25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dirty="0">
                <a:latin typeface="Symbol" panose="05050102010706020507"/>
                <a:cs typeface="Symbol" panose="05050102010706020507"/>
              </a:rPr>
              <a:t></a:t>
            </a:r>
            <a:r>
              <a:rPr sz="2100" spc="-2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i="1" spc="-25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00" b="1" spc="-25" dirty="0">
                <a:latin typeface="Times New Roman" panose="02020603050405020304"/>
                <a:cs typeface="Times New Roman" panose="02020603050405020304"/>
              </a:rPr>
              <a:t>S</a:t>
            </a:r>
            <a:endParaRPr sz="21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33" name="object 3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56291" y="3756041"/>
            <a:ext cx="1076363" cy="412816"/>
          </a:xfrm>
          <a:prstGeom prst="rect">
            <a:avLst/>
          </a:prstGeom>
        </p:spPr>
      </p:pic>
      <p:sp>
        <p:nvSpPr>
          <p:cNvPr id="34" name="object 34"/>
          <p:cNvSpPr/>
          <p:nvPr/>
        </p:nvSpPr>
        <p:spPr>
          <a:xfrm>
            <a:off x="3543083" y="4361115"/>
            <a:ext cx="0" cy="667385"/>
          </a:xfrm>
          <a:custGeom>
            <a:avLst/>
            <a:gdLst/>
            <a:ahLst/>
            <a:cxnLst/>
            <a:rect l="l" t="t" r="r" b="b"/>
            <a:pathLst>
              <a:path h="667385">
                <a:moveTo>
                  <a:pt x="0" y="0"/>
                </a:moveTo>
                <a:lnTo>
                  <a:pt x="0" y="667326"/>
                </a:lnTo>
              </a:path>
            </a:pathLst>
          </a:custGeom>
          <a:ln w="133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1314155" y="4376685"/>
            <a:ext cx="511809" cy="2260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409575" algn="l"/>
              </a:tabLst>
            </a:pPr>
            <a:r>
              <a:rPr sz="1250" spc="-25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300" spc="-25" dirty="0">
                <a:latin typeface="Symbol" panose="05050102010706020507"/>
                <a:cs typeface="Symbol" panose="05050102010706020507"/>
              </a:rPr>
              <a:t></a:t>
            </a:r>
            <a:r>
              <a:rPr sz="13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300" spc="-50" dirty="0">
                <a:latin typeface="Symbol" panose="05050102010706020507"/>
                <a:cs typeface="Symbol" panose="05050102010706020507"/>
              </a:rPr>
              <a:t></a:t>
            </a:r>
            <a:endParaRPr sz="130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968154" y="4461859"/>
            <a:ext cx="1569720" cy="3714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3225" i="1" u="sng" spc="7" baseline="3500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i="1" u="sng" baseline="3500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Q</a:t>
            </a:r>
            <a:r>
              <a:rPr sz="3225" i="1" u="sng" spc="67" baseline="3500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i="1" spc="-352" baseline="35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55" dirty="0">
                <a:latin typeface="Times New Roman" panose="02020603050405020304"/>
                <a:cs typeface="Times New Roman" panose="02020603050405020304"/>
              </a:rPr>
              <a:t>sin</a:t>
            </a:r>
            <a:r>
              <a:rPr sz="2250" spc="55" dirty="0">
                <a:latin typeface="Symbol" panose="05050102010706020507"/>
                <a:cs typeface="Symbol" panose="05050102010706020507"/>
              </a:rPr>
              <a:t></a:t>
            </a:r>
            <a:r>
              <a:rPr sz="2150" i="1" spc="55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250" spc="55" dirty="0">
                <a:latin typeface="Symbol" panose="05050102010706020507"/>
                <a:cs typeface="Symbol" panose="05050102010706020507"/>
              </a:rPr>
              <a:t></a:t>
            </a:r>
            <a:r>
              <a:rPr sz="2150" i="1" spc="55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250" spc="55" dirty="0">
                <a:latin typeface="Symbol" panose="05050102010706020507"/>
                <a:cs typeface="Symbol" panose="05050102010706020507"/>
              </a:rPr>
              <a:t></a:t>
            </a:r>
            <a:endParaRPr sz="225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235732" y="4610272"/>
            <a:ext cx="1102360" cy="3714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  <a:tabLst>
                <a:tab pos="442595" algn="l"/>
              </a:tabLst>
            </a:pPr>
            <a:r>
              <a:rPr sz="1300" spc="-30" dirty="0">
                <a:latin typeface="Symbol" panose="05050102010706020507"/>
                <a:cs typeface="Symbol" panose="05050102010706020507"/>
              </a:rPr>
              <a:t></a:t>
            </a:r>
            <a:r>
              <a:rPr sz="1300" spc="-1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spc="-25" dirty="0">
                <a:latin typeface="Symbol" panose="05050102010706020507"/>
                <a:cs typeface="Symbol" panose="05050102010706020507"/>
              </a:rPr>
              <a:t></a:t>
            </a:r>
            <a:r>
              <a:rPr sz="1250" spc="-25" dirty="0">
                <a:latin typeface="Times New Roman" panose="02020603050405020304"/>
                <a:cs typeface="Times New Roman" panose="02020603050405020304"/>
              </a:rPr>
              <a:t>0</a:t>
            </a:r>
            <a:r>
              <a:rPr sz="125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300" spc="-30" dirty="0">
                <a:latin typeface="Symbol" panose="05050102010706020507"/>
                <a:cs typeface="Symbol" panose="05050102010706020507"/>
              </a:rPr>
              <a:t></a:t>
            </a:r>
            <a:r>
              <a:rPr sz="1300" spc="-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dirty="0">
                <a:latin typeface="Symbol" panose="05050102010706020507"/>
                <a:cs typeface="Symbol" panose="05050102010706020507"/>
              </a:rPr>
              <a:t></a:t>
            </a:r>
            <a:r>
              <a:rPr sz="1250" dirty="0">
                <a:latin typeface="Times New Roman" panose="02020603050405020304"/>
                <a:cs typeface="Times New Roman" panose="02020603050405020304"/>
              </a:rPr>
              <a:t>0</a:t>
            </a:r>
            <a:r>
              <a:rPr sz="1250" spc="1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spc="-37" baseline="-13000" dirty="0">
                <a:latin typeface="Times New Roman" panose="02020603050405020304"/>
                <a:cs typeface="Times New Roman" panose="02020603050405020304"/>
              </a:rPr>
              <a:t>4</a:t>
            </a:r>
            <a:r>
              <a:rPr sz="3375" spc="-37" baseline="-12000" dirty="0">
                <a:latin typeface="Symbol" panose="05050102010706020507"/>
                <a:cs typeface="Symbol" panose="05050102010706020507"/>
              </a:rPr>
              <a:t></a:t>
            </a:r>
            <a:endParaRPr sz="3375" baseline="-1200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560092" y="4869741"/>
            <a:ext cx="281305" cy="2152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50" i="1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1250" i="1" spc="-1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spc="-25" dirty="0">
                <a:latin typeface="Symbol" panose="05050102010706020507"/>
                <a:cs typeface="Symbol" panose="05050102010706020507"/>
              </a:rPr>
              <a:t></a:t>
            </a:r>
            <a:r>
              <a:rPr sz="1250" i="1" spc="-25" dirty="0">
                <a:latin typeface="Times New Roman" panose="02020603050405020304"/>
                <a:cs typeface="Times New Roman" panose="02020603050405020304"/>
              </a:rPr>
              <a:t>a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55201" y="4477024"/>
            <a:ext cx="177800" cy="353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50" spc="-50" dirty="0">
                <a:latin typeface="Symbol" panose="05050102010706020507"/>
                <a:cs typeface="Symbol" panose="05050102010706020507"/>
              </a:rPr>
              <a:t></a:t>
            </a:r>
            <a:endParaRPr sz="215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172932" y="4438243"/>
            <a:ext cx="547370" cy="5175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420370" algn="l"/>
              </a:tabLst>
            </a:pPr>
            <a:r>
              <a:rPr sz="3200" spc="-50" dirty="0">
                <a:latin typeface="Symbol" panose="05050102010706020507"/>
                <a:cs typeface="Symbol" panose="05050102010706020507"/>
              </a:rPr>
              <a:t>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3200" spc="-50" dirty="0">
                <a:latin typeface="Symbol" panose="05050102010706020507"/>
                <a:cs typeface="Symbol" panose="05050102010706020507"/>
              </a:rPr>
              <a:t></a:t>
            </a:r>
            <a:endParaRPr sz="320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1188340" y="6288961"/>
            <a:ext cx="181610" cy="41275"/>
          </a:xfrm>
          <a:custGeom>
            <a:avLst/>
            <a:gdLst/>
            <a:ahLst/>
            <a:cxnLst/>
            <a:rect l="l" t="t" r="r" b="b"/>
            <a:pathLst>
              <a:path w="181609" h="41275">
                <a:moveTo>
                  <a:pt x="0" y="41060"/>
                </a:moveTo>
                <a:lnTo>
                  <a:pt x="181015" y="41060"/>
                </a:lnTo>
              </a:path>
              <a:path w="181609" h="41275">
                <a:moveTo>
                  <a:pt x="0" y="0"/>
                </a:moveTo>
                <a:lnTo>
                  <a:pt x="181015" y="0"/>
                </a:lnTo>
              </a:path>
            </a:pathLst>
          </a:custGeom>
          <a:ln w="135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955621" y="5886127"/>
            <a:ext cx="431800" cy="3556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50" dirty="0">
                <a:latin typeface="Symbol" panose="05050102010706020507"/>
                <a:cs typeface="Symbol" panose="05050102010706020507"/>
              </a:rPr>
              <a:t></a:t>
            </a:r>
            <a:r>
              <a:rPr sz="2150" spc="-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i="1" spc="-50" dirty="0">
                <a:latin typeface="Times New Roman" panose="02020603050405020304"/>
                <a:cs typeface="Times New Roman" panose="02020603050405020304"/>
              </a:rPr>
              <a:t>Q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6" name="object 4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spc="-25" dirty="0"/>
              <a:t>19</a:t>
            </a:r>
          </a:p>
        </p:txBody>
      </p:sp>
      <p:sp>
        <p:nvSpPr>
          <p:cNvPr id="43" name="object 43"/>
          <p:cNvSpPr txBox="1">
            <a:spLocks noGrp="1"/>
          </p:cNvSpPr>
          <p:nvPr>
            <p:ph type="title"/>
          </p:nvPr>
        </p:nvSpPr>
        <p:spPr>
          <a:xfrm>
            <a:off x="580745" y="210438"/>
            <a:ext cx="7983220" cy="1230630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3160395" marR="5080" indent="-3148330">
              <a:lnSpc>
                <a:spcPts val="4690"/>
              </a:lnSpc>
              <a:spcBef>
                <a:spcPts val="305"/>
              </a:spcBef>
            </a:pPr>
            <a:r>
              <a:rPr sz="4000" spc="-5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Illustration</a:t>
            </a:r>
            <a:r>
              <a:rPr sz="4000" spc="-204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of</a:t>
            </a:r>
            <a:r>
              <a:rPr sz="4000" spc="-215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spc="16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Gauss’s</a:t>
            </a:r>
            <a:r>
              <a:rPr sz="4000" spc="-21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spc="65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Law</a:t>
            </a:r>
            <a:r>
              <a:rPr sz="4000" spc="-204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spc="-35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for</a:t>
            </a:r>
            <a:r>
              <a:rPr sz="4000" spc="-195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spc="-1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Point </a:t>
            </a:r>
            <a:r>
              <a:rPr sz="4000" spc="85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Charge</a:t>
            </a:r>
            <a:endParaRPr sz="40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05410" marR="5080" indent="-79375">
              <a:lnSpc>
                <a:spcPts val="4690"/>
              </a:lnSpc>
              <a:spcBef>
                <a:spcPts val="305"/>
              </a:spcBef>
            </a:pPr>
            <a:r>
              <a:rPr sz="400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Application</a:t>
            </a:r>
            <a:r>
              <a:rPr sz="4000" spc="-14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of</a:t>
            </a:r>
            <a:r>
              <a:rPr sz="4000" spc="-15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spc="155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Gauss’s</a:t>
            </a:r>
            <a:r>
              <a:rPr sz="4000" spc="-155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Law:</a:t>
            </a:r>
            <a:r>
              <a:rPr sz="4000" spc="-145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spc="95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Some </a:t>
            </a:r>
            <a:r>
              <a:rPr sz="400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Symmetrical</a:t>
            </a:r>
            <a:r>
              <a:rPr sz="4000" spc="-15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spc="95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Charge</a:t>
            </a:r>
            <a:r>
              <a:rPr sz="4000" spc="-2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spc="-1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Distributions</a:t>
            </a:r>
            <a:endParaRPr sz="40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7363" y="1648714"/>
            <a:ext cx="8060055" cy="516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0195" indent="-264795">
              <a:lnSpc>
                <a:spcPts val="1930"/>
              </a:lnSpc>
              <a:spcBef>
                <a:spcPts val="100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290195" algn="l"/>
              </a:tabLst>
            </a:pP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Let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us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now</a:t>
            </a:r>
            <a:r>
              <a:rPr sz="18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consider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how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to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use</a:t>
            </a:r>
            <a:r>
              <a:rPr sz="18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Gauss’s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law</a:t>
            </a:r>
            <a:r>
              <a:rPr sz="1800" spc="-3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u="sng" spc="-2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ahoma" panose="020B0604030504040204"/>
                <a:cs typeface="Tahoma" panose="020B0604030504040204"/>
              </a:rPr>
              <a:t>to</a:t>
            </a:r>
            <a:r>
              <a:rPr sz="1800" u="sng" spc="-5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ahoma" panose="020B0604030504040204"/>
                <a:cs typeface="Tahoma" panose="020B0604030504040204"/>
              </a:rPr>
              <a:t> </a:t>
            </a:r>
            <a:r>
              <a:rPr sz="1800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ahoma" panose="020B0604030504040204"/>
                <a:cs typeface="Tahoma" panose="020B0604030504040204"/>
              </a:rPr>
              <a:t>calculate</a:t>
            </a:r>
            <a:r>
              <a:rPr sz="1800" u="sng" spc="-4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electric</a:t>
            </a:r>
            <a:r>
              <a:rPr sz="1800" spc="-3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field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290830">
              <a:lnSpc>
                <a:spcPts val="1930"/>
              </a:lnSpc>
            </a:pP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intensity</a:t>
            </a:r>
            <a:r>
              <a:rPr sz="1800" spc="-9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D</a:t>
            </a:r>
            <a:r>
              <a:rPr sz="1800" i="1" spc="-37" baseline="-2100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: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02741" y="2346198"/>
            <a:ext cx="1704339" cy="562610"/>
          </a:xfrm>
          <a:custGeom>
            <a:avLst/>
            <a:gdLst/>
            <a:ahLst/>
            <a:cxnLst/>
            <a:rect l="l" t="t" r="r" b="b"/>
            <a:pathLst>
              <a:path w="1704339" h="562610">
                <a:moveTo>
                  <a:pt x="1703832" y="0"/>
                </a:moveTo>
                <a:lnTo>
                  <a:pt x="0" y="0"/>
                </a:lnTo>
                <a:lnTo>
                  <a:pt x="0" y="562355"/>
                </a:lnTo>
                <a:lnTo>
                  <a:pt x="1703832" y="562355"/>
                </a:lnTo>
                <a:lnTo>
                  <a:pt x="1703832" y="0"/>
                </a:lnTo>
                <a:close/>
              </a:path>
            </a:pathLst>
          </a:custGeom>
          <a:solidFill>
            <a:srgbClr val="2C4B0C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02741" y="2346198"/>
            <a:ext cx="1704339" cy="562610"/>
          </a:xfrm>
          <a:prstGeom prst="rect">
            <a:avLst/>
          </a:prstGeom>
          <a:ln w="19812">
            <a:solidFill>
              <a:srgbClr val="39630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89535">
              <a:lnSpc>
                <a:spcPts val="3355"/>
              </a:lnSpc>
            </a:pPr>
            <a:r>
              <a:rPr sz="2100" i="1" dirty="0">
                <a:latin typeface="Times New Roman" panose="02020603050405020304"/>
                <a:cs typeface="Times New Roman" panose="02020603050405020304"/>
              </a:rPr>
              <a:t>Q</a:t>
            </a:r>
            <a:r>
              <a:rPr sz="2100" i="1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dirty="0">
                <a:latin typeface="Symbol" panose="05050102010706020507"/>
                <a:cs typeface="Symbol" panose="05050102010706020507"/>
              </a:rPr>
              <a:t></a:t>
            </a:r>
            <a:r>
              <a:rPr sz="2100" spc="2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800" spc="104" baseline="-13000" dirty="0">
                <a:latin typeface="Symbol" panose="05050102010706020507"/>
                <a:cs typeface="Symbol" panose="05050102010706020507"/>
              </a:rPr>
              <a:t></a:t>
            </a:r>
            <a:r>
              <a:rPr sz="1350" i="1" spc="104" baseline="-7100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350" i="1" spc="307" baseline="-7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b="1" spc="55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800" i="1" spc="82" baseline="-2500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800" i="1" spc="472" baseline="-25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dirty="0">
                <a:latin typeface="Symbol" panose="05050102010706020507"/>
                <a:cs typeface="Symbol" panose="05050102010706020507"/>
              </a:rPr>
              <a:t></a:t>
            </a:r>
            <a:r>
              <a:rPr sz="2100" spc="-2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i="1" spc="-25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00" b="1" spc="-25" dirty="0">
                <a:latin typeface="Times New Roman" panose="02020603050405020304"/>
                <a:cs typeface="Times New Roman" panose="02020603050405020304"/>
              </a:rPr>
              <a:t>S</a:t>
            </a:r>
            <a:endParaRPr sz="21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5644" y="2463689"/>
            <a:ext cx="1079867" cy="412816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11963" y="3058795"/>
            <a:ext cx="8592820" cy="244602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314960" marR="43180" indent="-264795">
              <a:lnSpc>
                <a:spcPct val="80000"/>
              </a:lnSpc>
              <a:spcBef>
                <a:spcPts val="530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316230" algn="l"/>
              </a:tabLst>
            </a:pP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solution</a:t>
            </a:r>
            <a:r>
              <a:rPr sz="1800" spc="-1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will</a:t>
            </a:r>
            <a:r>
              <a:rPr sz="1800" spc="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be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easy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if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we</a:t>
            </a:r>
            <a:r>
              <a:rPr sz="1800" spc="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are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able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to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choose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closed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surface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which</a:t>
            </a:r>
            <a:r>
              <a:rPr sz="1800" spc="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satisfies 	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two</a:t>
            </a:r>
            <a:r>
              <a:rPr sz="1800" spc="-9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conditions: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965200" lvl="1" indent="-457200">
              <a:lnSpc>
                <a:spcPts val="1885"/>
              </a:lnSpc>
              <a:buClr>
                <a:srgbClr val="233E09"/>
              </a:buClr>
              <a:buAutoNum type="arabicPeriod"/>
              <a:tabLst>
                <a:tab pos="965200" algn="l"/>
              </a:tabLst>
            </a:pPr>
            <a:r>
              <a:rPr sz="18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D</a:t>
            </a:r>
            <a:r>
              <a:rPr sz="1800" i="1" baseline="-21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S</a:t>
            </a:r>
            <a:r>
              <a:rPr sz="1800" i="1" spc="172" baseline="-21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is</a:t>
            </a:r>
            <a:r>
              <a:rPr sz="1800" spc="-3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everywhere</a:t>
            </a:r>
            <a:r>
              <a:rPr sz="1800" spc="-3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either</a:t>
            </a:r>
            <a:r>
              <a:rPr sz="1800" spc="-1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 panose="020F0502020204030204"/>
                <a:cs typeface="Calibri" panose="020F0502020204030204"/>
              </a:rPr>
              <a:t>normal</a:t>
            </a:r>
            <a:r>
              <a:rPr sz="1800" spc="-5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or</a:t>
            </a:r>
            <a:r>
              <a:rPr sz="1800" spc="-2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u="sng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 panose="020F0502020204030204"/>
                <a:cs typeface="Calibri" panose="020F0502020204030204"/>
              </a:rPr>
              <a:t>tangential</a:t>
            </a:r>
            <a:r>
              <a:rPr sz="1800" spc="-4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to</a:t>
            </a:r>
            <a:r>
              <a:rPr sz="1800" spc="-3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the</a:t>
            </a:r>
            <a:r>
              <a:rPr sz="1800" spc="-3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closed</a:t>
            </a:r>
            <a:r>
              <a:rPr sz="1800" spc="-2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surface,</a:t>
            </a:r>
            <a:r>
              <a:rPr sz="1800" spc="-2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so</a:t>
            </a:r>
            <a:r>
              <a:rPr sz="1800" spc="-3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that</a:t>
            </a:r>
            <a:r>
              <a:rPr sz="1800" spc="-2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D</a:t>
            </a:r>
            <a:r>
              <a:rPr sz="1800" i="1" spc="-15" baseline="-21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S</a:t>
            </a:r>
            <a:r>
              <a:rPr sz="1800" spc="-10" dirty="0">
                <a:solidFill>
                  <a:srgbClr val="001F5F"/>
                </a:solidFill>
                <a:latin typeface="Symbol" panose="05050102010706020507"/>
                <a:cs typeface="Symbol" panose="05050102010706020507"/>
              </a:rPr>
              <a:t></a:t>
            </a:r>
            <a:r>
              <a:rPr sz="1800" i="1" spc="-1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d</a:t>
            </a:r>
            <a:r>
              <a:rPr sz="1800" spc="-1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S</a:t>
            </a:r>
            <a:endParaRPr sz="1800">
              <a:latin typeface="Calibri" panose="020F0502020204030204"/>
              <a:cs typeface="Calibri" panose="020F0502020204030204"/>
            </a:endParaRPr>
          </a:p>
          <a:p>
            <a:pPr marL="965200">
              <a:lnSpc>
                <a:spcPts val="1935"/>
              </a:lnSpc>
            </a:pPr>
            <a:r>
              <a:rPr sz="18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becomes</a:t>
            </a:r>
            <a:r>
              <a:rPr sz="1800" spc="-5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either</a:t>
            </a:r>
            <a:r>
              <a:rPr sz="1800" spc="-4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i="1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D</a:t>
            </a:r>
            <a:r>
              <a:rPr sz="1800" i="1" baseline="-21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S</a:t>
            </a:r>
            <a:r>
              <a:rPr sz="1800" i="1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dS</a:t>
            </a:r>
            <a:r>
              <a:rPr sz="1800" i="1" spc="-3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or</a:t>
            </a:r>
            <a:r>
              <a:rPr sz="1800" spc="-5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zero,</a:t>
            </a:r>
            <a:r>
              <a:rPr sz="1800" spc="-4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respectively.</a:t>
            </a:r>
            <a:endParaRPr sz="1800">
              <a:latin typeface="Calibri" panose="020F0502020204030204"/>
              <a:cs typeface="Calibri" panose="020F0502020204030204"/>
            </a:endParaRPr>
          </a:p>
          <a:p>
            <a:pPr marL="965200" lvl="1" indent="-457200">
              <a:lnSpc>
                <a:spcPts val="2150"/>
              </a:lnSpc>
              <a:buClr>
                <a:srgbClr val="233E09"/>
              </a:buClr>
              <a:buAutoNum type="arabicPeriod" startAt="2"/>
              <a:tabLst>
                <a:tab pos="965200" algn="l"/>
              </a:tabLst>
            </a:pPr>
            <a:r>
              <a:rPr sz="18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On</a:t>
            </a:r>
            <a:r>
              <a:rPr sz="1800" spc="-4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that</a:t>
            </a:r>
            <a:r>
              <a:rPr sz="1800" spc="-3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portion</a:t>
            </a:r>
            <a:r>
              <a:rPr sz="1800" spc="-2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1800" spc="-4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the</a:t>
            </a:r>
            <a:r>
              <a:rPr sz="1800" spc="-2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closed</a:t>
            </a:r>
            <a:r>
              <a:rPr sz="1800" spc="-2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surface</a:t>
            </a:r>
            <a:r>
              <a:rPr sz="1800" spc="-3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for</a:t>
            </a:r>
            <a:r>
              <a:rPr sz="1800" spc="-3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which</a:t>
            </a:r>
            <a:r>
              <a:rPr sz="1800" spc="-2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D</a:t>
            </a:r>
            <a:r>
              <a:rPr sz="1800" i="1" baseline="-21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S</a:t>
            </a:r>
            <a:r>
              <a:rPr sz="1800" dirty="0">
                <a:solidFill>
                  <a:srgbClr val="001F5F"/>
                </a:solidFill>
                <a:latin typeface="Symbol" panose="05050102010706020507"/>
                <a:cs typeface="Symbol" panose="05050102010706020507"/>
              </a:rPr>
              <a:t></a:t>
            </a:r>
            <a:r>
              <a:rPr sz="1800" i="1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d</a:t>
            </a:r>
            <a:r>
              <a:rPr sz="18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S</a:t>
            </a:r>
            <a:r>
              <a:rPr sz="1800" spc="-2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is</a:t>
            </a:r>
            <a:r>
              <a:rPr sz="1800" spc="-3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not</a:t>
            </a:r>
            <a:r>
              <a:rPr sz="1800" spc="-3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zero,</a:t>
            </a:r>
            <a:r>
              <a:rPr sz="1800" spc="-3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i="1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D</a:t>
            </a:r>
            <a:r>
              <a:rPr sz="1800" i="1" baseline="-21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S</a:t>
            </a:r>
            <a:r>
              <a:rPr sz="1800" i="1" spc="157" baseline="-21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is</a:t>
            </a:r>
            <a:r>
              <a:rPr sz="1800" spc="-3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constant.</a:t>
            </a:r>
            <a:endParaRPr sz="1800">
              <a:latin typeface="Calibri" panose="020F0502020204030204"/>
              <a:cs typeface="Calibri" panose="020F0502020204030204"/>
            </a:endParaRPr>
          </a:p>
          <a:p>
            <a:pPr lvl="1">
              <a:lnSpc>
                <a:spcPct val="100000"/>
              </a:lnSpc>
              <a:buClr>
                <a:srgbClr val="233E09"/>
              </a:buClr>
              <a:buFont typeface="Calibri" panose="020F0502020204030204"/>
              <a:buAutoNum type="arabicPeriod" startAt="2"/>
            </a:pPr>
            <a:endParaRPr sz="1800">
              <a:latin typeface="Calibri" panose="020F0502020204030204"/>
              <a:cs typeface="Calibri" panose="020F0502020204030204"/>
            </a:endParaRPr>
          </a:p>
          <a:p>
            <a:pPr lvl="1">
              <a:lnSpc>
                <a:spcPct val="100000"/>
              </a:lnSpc>
              <a:spcBef>
                <a:spcPts val="295"/>
              </a:spcBef>
              <a:buClr>
                <a:srgbClr val="233E09"/>
              </a:buClr>
              <a:buFont typeface="Calibri" panose="020F0502020204030204"/>
              <a:buAutoNum type="arabicPeriod" startAt="2"/>
            </a:pPr>
            <a:endParaRPr sz="1800">
              <a:latin typeface="Calibri" panose="020F0502020204030204"/>
              <a:cs typeface="Calibri" panose="020F0502020204030204"/>
            </a:endParaRPr>
          </a:p>
          <a:p>
            <a:pPr marL="315595" indent="-264795">
              <a:lnSpc>
                <a:spcPct val="100000"/>
              </a:lnSpc>
              <a:spcBef>
                <a:spcPts val="5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315595" algn="l"/>
              </a:tabLst>
            </a:pP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For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point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charge</a:t>
            </a:r>
            <a:r>
              <a:rPr sz="1800" spc="-1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►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surface</a:t>
            </a:r>
            <a:r>
              <a:rPr sz="1800" spc="-1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of</a:t>
            </a:r>
            <a:r>
              <a:rPr sz="1800" spc="-3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sphere.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315595" indent="-264795">
              <a:lnSpc>
                <a:spcPct val="100000"/>
              </a:lnSpc>
              <a:spcBef>
                <a:spcPts val="190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315595" algn="l"/>
              </a:tabLst>
            </a:pP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For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line</a:t>
            </a:r>
            <a:r>
              <a:rPr sz="1800" spc="-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charge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►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3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surface</a:t>
            </a:r>
            <a:r>
              <a:rPr sz="1800" spc="-3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of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cylinder.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spc="-25" dirty="0"/>
              <a:t>20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3271" rIns="0" bIns="0" rtlCol="0">
            <a:spAutoFit/>
          </a:bodyPr>
          <a:lstStyle/>
          <a:p>
            <a:pPr marL="1681480">
              <a:lnSpc>
                <a:spcPct val="100000"/>
              </a:lnSpc>
              <a:spcBef>
                <a:spcPts val="105"/>
              </a:spcBef>
            </a:pPr>
            <a:r>
              <a:rPr sz="440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Infinite</a:t>
            </a:r>
            <a:r>
              <a:rPr sz="4400" spc="-65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40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Line</a:t>
            </a:r>
            <a:r>
              <a:rPr sz="4400" spc="-6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400" spc="-1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Charge</a:t>
            </a:r>
            <a:endParaRPr sz="44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15413" y="2209800"/>
            <a:ext cx="2904771" cy="35814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11963" y="1694815"/>
            <a:ext cx="5711825" cy="271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5595" indent="-264795">
              <a:lnSpc>
                <a:spcPts val="1930"/>
              </a:lnSpc>
              <a:spcBef>
                <a:spcPts val="100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315595" algn="l"/>
              </a:tabLst>
            </a:pP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From</a:t>
            </a:r>
            <a:r>
              <a:rPr sz="1800" spc="-3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previous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discussion</a:t>
            </a:r>
            <a:r>
              <a:rPr sz="1800" spc="-1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of</a:t>
            </a:r>
            <a:r>
              <a:rPr sz="18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uniform line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316230">
              <a:lnSpc>
                <a:spcPts val="1930"/>
              </a:lnSpc>
            </a:pP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charge,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only</a:t>
            </a:r>
            <a:r>
              <a:rPr sz="1800" spc="-7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9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radial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component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of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D</a:t>
            </a:r>
            <a:r>
              <a:rPr sz="1800" spc="-8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is</a:t>
            </a:r>
            <a:r>
              <a:rPr sz="1800" spc="-7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present: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>
              <a:lnSpc>
                <a:spcPct val="100000"/>
              </a:lnSpc>
              <a:spcBef>
                <a:spcPts val="1310"/>
              </a:spcBef>
            </a:pPr>
            <a:endParaRPr sz="1800">
              <a:latin typeface="Tahoma" panose="020B0604030504040204"/>
              <a:cs typeface="Tahoma" panose="020B0604030504040204"/>
            </a:endParaRPr>
          </a:p>
          <a:p>
            <a:pPr marL="589280">
              <a:lnSpc>
                <a:spcPct val="100000"/>
              </a:lnSpc>
            </a:pPr>
            <a:r>
              <a:rPr sz="2200" b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200" b="1" spc="-1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Symbol" panose="05050102010706020507"/>
                <a:cs typeface="Symbol" panose="05050102010706020507"/>
              </a:rPr>
              <a:t></a:t>
            </a:r>
            <a:r>
              <a:rPr sz="22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i="1" spc="-55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025" spc="-82" baseline="-23000" dirty="0">
                <a:latin typeface="Symbol" panose="05050102010706020507"/>
                <a:cs typeface="Symbol" panose="05050102010706020507"/>
              </a:rPr>
              <a:t></a:t>
            </a:r>
            <a:r>
              <a:rPr sz="2025" spc="-307" baseline="-23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b="1" spc="-2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025" spc="-37" baseline="-23000" dirty="0">
                <a:latin typeface="Symbol" panose="05050102010706020507"/>
                <a:cs typeface="Symbol" panose="05050102010706020507"/>
              </a:rPr>
              <a:t></a:t>
            </a:r>
            <a:endParaRPr sz="2025" baseline="-23000">
              <a:latin typeface="Symbol" panose="05050102010706020507"/>
              <a:cs typeface="Symbol" panose="05050102010706020507"/>
            </a:endParaRPr>
          </a:p>
          <a:p>
            <a:pPr marL="314960" marR="156210" indent="-264795" algn="just">
              <a:lnSpc>
                <a:spcPts val="1730"/>
              </a:lnSpc>
              <a:spcBef>
                <a:spcPts val="1870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316230" algn="l"/>
              </a:tabLst>
            </a:pP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choice</a:t>
            </a:r>
            <a:r>
              <a:rPr sz="18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of</a:t>
            </a:r>
            <a:r>
              <a:rPr sz="18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surface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that</a:t>
            </a:r>
            <a:r>
              <a:rPr sz="18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3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fulfill</a:t>
            </a:r>
            <a:r>
              <a:rPr sz="18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requirement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is 	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simple: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</a:t>
            </a:r>
            <a:r>
              <a:rPr sz="1800" spc="-8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cylindrical</a:t>
            </a:r>
            <a:r>
              <a:rPr sz="1800" spc="-3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surface.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314960" marR="43180" indent="-264795" algn="just">
              <a:lnSpc>
                <a:spcPct val="79000"/>
              </a:lnSpc>
              <a:spcBef>
                <a:spcPts val="670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316230" algn="l"/>
              </a:tabLst>
            </a:pPr>
            <a:r>
              <a:rPr sz="1800" i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D</a:t>
            </a:r>
            <a:r>
              <a:rPr sz="1800" i="1" baseline="-2100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ρ</a:t>
            </a:r>
            <a:r>
              <a:rPr sz="1800" i="1" spc="44" baseline="-2100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is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every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normal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to</a:t>
            </a:r>
            <a:r>
              <a:rPr sz="1800" spc="-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surface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of</a:t>
            </a:r>
            <a:r>
              <a:rPr sz="1800" spc="-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cylinder.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It</a:t>
            </a:r>
            <a:r>
              <a:rPr sz="1800" spc="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may 	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then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be</a:t>
            </a:r>
            <a:r>
              <a:rPr sz="18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closed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by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two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plane</a:t>
            </a:r>
            <a:r>
              <a:rPr sz="18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surfaces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normal</a:t>
            </a:r>
            <a:r>
              <a:rPr sz="18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to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3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i="1" spc="-5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z 	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axis.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spc="-25" dirty="0"/>
              <a:t>21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65629" y="461899"/>
            <a:ext cx="441261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Infinite</a:t>
            </a:r>
            <a:r>
              <a:rPr sz="4400" spc="-65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40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Line</a:t>
            </a:r>
            <a:r>
              <a:rPr sz="4400" spc="-6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400" spc="-1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Charge</a:t>
            </a:r>
            <a:endParaRPr sz="44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15413" y="1915667"/>
            <a:ext cx="2904771" cy="35814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75644" y="1459373"/>
            <a:ext cx="1079867" cy="412816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2413720" y="1938026"/>
            <a:ext cx="0" cy="485775"/>
          </a:xfrm>
          <a:custGeom>
            <a:avLst/>
            <a:gdLst/>
            <a:ahLst/>
            <a:cxnLst/>
            <a:rect l="l" t="t" r="r" b="b"/>
            <a:pathLst>
              <a:path h="485775">
                <a:moveTo>
                  <a:pt x="0" y="0"/>
                </a:moveTo>
                <a:lnTo>
                  <a:pt x="0" y="485467"/>
                </a:lnTo>
              </a:path>
            </a:pathLst>
          </a:custGeom>
          <a:ln w="1345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136401" y="1905994"/>
            <a:ext cx="0" cy="550545"/>
          </a:xfrm>
          <a:custGeom>
            <a:avLst/>
            <a:gdLst/>
            <a:ahLst/>
            <a:cxnLst/>
            <a:rect l="l" t="t" r="r" b="b"/>
            <a:pathLst>
              <a:path h="550544">
                <a:moveTo>
                  <a:pt x="0" y="0"/>
                </a:moveTo>
                <a:lnTo>
                  <a:pt x="0" y="550081"/>
                </a:lnTo>
              </a:path>
            </a:pathLst>
          </a:custGeom>
          <a:ln w="1345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026066" y="1938026"/>
            <a:ext cx="0" cy="485775"/>
          </a:xfrm>
          <a:custGeom>
            <a:avLst/>
            <a:gdLst/>
            <a:ahLst/>
            <a:cxnLst/>
            <a:rect l="l" t="t" r="r" b="b"/>
            <a:pathLst>
              <a:path h="485775">
                <a:moveTo>
                  <a:pt x="0" y="0"/>
                </a:moveTo>
                <a:lnTo>
                  <a:pt x="0" y="485467"/>
                </a:lnTo>
              </a:path>
            </a:pathLst>
          </a:custGeom>
          <a:ln w="1345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54582" y="1199824"/>
            <a:ext cx="3824604" cy="1313180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630"/>
              </a:spcBef>
            </a:pPr>
            <a:r>
              <a:rPr sz="2100" i="1" dirty="0">
                <a:latin typeface="Times New Roman" panose="02020603050405020304"/>
                <a:cs typeface="Times New Roman" panose="02020603050405020304"/>
              </a:rPr>
              <a:t>Q</a:t>
            </a:r>
            <a:r>
              <a:rPr sz="2100" i="1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dirty="0">
                <a:latin typeface="Symbol" panose="05050102010706020507"/>
                <a:cs typeface="Symbol" panose="05050102010706020507"/>
              </a:rPr>
              <a:t></a:t>
            </a:r>
            <a:r>
              <a:rPr sz="2100" spc="2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800" spc="104" baseline="-13000" dirty="0">
                <a:latin typeface="Symbol" panose="05050102010706020507"/>
                <a:cs typeface="Symbol" panose="05050102010706020507"/>
              </a:rPr>
              <a:t></a:t>
            </a:r>
            <a:r>
              <a:rPr sz="1350" i="1" spc="104" baseline="-7100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350" i="1" spc="307" baseline="-7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b="1" spc="55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800" i="1" spc="82" baseline="-2500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800" i="1" spc="472" baseline="-25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dirty="0">
                <a:latin typeface="Symbol" panose="05050102010706020507"/>
                <a:cs typeface="Symbol" panose="05050102010706020507"/>
              </a:rPr>
              <a:t></a:t>
            </a:r>
            <a:r>
              <a:rPr sz="2100" spc="-2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i="1" spc="-25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00" b="1" spc="-25" dirty="0">
                <a:latin typeface="Times New Roman" panose="02020603050405020304"/>
                <a:cs typeface="Times New Roman" panose="02020603050405020304"/>
              </a:rPr>
              <a:t>S</a:t>
            </a:r>
            <a:endParaRPr sz="2100">
              <a:latin typeface="Times New Roman" panose="02020603050405020304"/>
              <a:cs typeface="Times New Roman" panose="02020603050405020304"/>
            </a:endParaRPr>
          </a:p>
          <a:p>
            <a:pPr marL="313055">
              <a:lnSpc>
                <a:spcPts val="3810"/>
              </a:lnSpc>
              <a:spcBef>
                <a:spcPts val="545"/>
              </a:spcBef>
            </a:pPr>
            <a:r>
              <a:rPr sz="2150" dirty="0">
                <a:latin typeface="Symbol" panose="05050102010706020507"/>
                <a:cs typeface="Symbol" panose="05050102010706020507"/>
              </a:rPr>
              <a:t></a:t>
            </a:r>
            <a:r>
              <a:rPr sz="215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i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950" baseline="-24000" dirty="0">
                <a:latin typeface="Symbol" panose="05050102010706020507"/>
                <a:cs typeface="Symbol" panose="05050102010706020507"/>
              </a:rPr>
              <a:t></a:t>
            </a:r>
            <a:r>
              <a:rPr sz="1950" spc="112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875" spc="-37" baseline="-14000" dirty="0">
                <a:latin typeface="Symbol" panose="05050102010706020507"/>
                <a:cs typeface="Symbol" panose="05050102010706020507"/>
              </a:rPr>
              <a:t></a:t>
            </a:r>
            <a:r>
              <a:rPr sz="1875" spc="-37" baseline="-53000" dirty="0">
                <a:latin typeface="Times New Roman" panose="02020603050405020304"/>
                <a:cs typeface="Times New Roman" panose="02020603050405020304"/>
              </a:rPr>
              <a:t>sides</a:t>
            </a:r>
            <a:r>
              <a:rPr sz="1875" baseline="-53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i="1" dirty="0">
                <a:latin typeface="Times New Roman" panose="02020603050405020304"/>
                <a:cs typeface="Times New Roman" panose="02020603050405020304"/>
              </a:rPr>
              <a:t>dS</a:t>
            </a:r>
            <a:r>
              <a:rPr sz="1950" baseline="-24000" dirty="0">
                <a:latin typeface="Symbol" panose="05050102010706020507"/>
                <a:cs typeface="Symbol" panose="05050102010706020507"/>
              </a:rPr>
              <a:t></a:t>
            </a:r>
            <a:r>
              <a:rPr sz="1950" spc="667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50" spc="-15" baseline="-62000" dirty="0">
                <a:latin typeface="Symbol" panose="05050102010706020507"/>
                <a:cs typeface="Symbol" panose="05050102010706020507"/>
              </a:rPr>
              <a:t></a:t>
            </a:r>
            <a:r>
              <a:rPr sz="1950" spc="-277" baseline="-6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75" spc="89" baseline="-64000" dirty="0">
                <a:latin typeface="Symbol" panose="05050102010706020507"/>
                <a:cs typeface="Symbol" panose="05050102010706020507"/>
              </a:rPr>
              <a:t></a:t>
            </a:r>
            <a:r>
              <a:rPr sz="1950" spc="89" baseline="-62000" dirty="0">
                <a:latin typeface="Symbol" panose="05050102010706020507"/>
                <a:cs typeface="Symbol" panose="05050102010706020507"/>
              </a:rPr>
              <a:t></a:t>
            </a:r>
            <a:r>
              <a:rPr sz="1875" spc="89" baseline="-62000" dirty="0">
                <a:latin typeface="Symbol" panose="05050102010706020507"/>
                <a:cs typeface="Symbol" panose="05050102010706020507"/>
              </a:rPr>
              <a:t></a:t>
            </a:r>
            <a:r>
              <a:rPr sz="1875" spc="359" baseline="-6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Symbol" panose="05050102010706020507"/>
                <a:cs typeface="Symbol" panose="05050102010706020507"/>
              </a:rPr>
              <a:t></a:t>
            </a:r>
            <a:r>
              <a:rPr sz="2150" spc="-1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i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875" i="1" baseline="-24000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875" i="1" spc="52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875" spc="-15" baseline="-14000" dirty="0">
                <a:latin typeface="Symbol" panose="05050102010706020507"/>
                <a:cs typeface="Symbol" panose="05050102010706020507"/>
              </a:rPr>
              <a:t></a:t>
            </a:r>
            <a:r>
              <a:rPr sz="1875" spc="-15" baseline="-53000" dirty="0">
                <a:latin typeface="Times New Roman" panose="02020603050405020304"/>
                <a:cs typeface="Times New Roman" panose="02020603050405020304"/>
              </a:rPr>
              <a:t>top</a:t>
            </a:r>
            <a:r>
              <a:rPr sz="1875" baseline="-53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dS</a:t>
            </a:r>
            <a:r>
              <a:rPr sz="1875" i="1" spc="-37" baseline="-24000" dirty="0">
                <a:latin typeface="Times New Roman" panose="02020603050405020304"/>
                <a:cs typeface="Times New Roman" panose="02020603050405020304"/>
              </a:rPr>
              <a:t>z</a:t>
            </a:r>
            <a:endParaRPr sz="1875" baseline="-24000">
              <a:latin typeface="Times New Roman" panose="02020603050405020304"/>
              <a:cs typeface="Times New Roman" panose="02020603050405020304"/>
            </a:endParaRPr>
          </a:p>
          <a:p>
            <a:pPr marR="30480" algn="r">
              <a:lnSpc>
                <a:spcPts val="1410"/>
              </a:lnSpc>
            </a:pPr>
            <a:r>
              <a:rPr sz="1250" i="1" spc="45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250" spc="45" dirty="0">
                <a:latin typeface="Symbol" panose="05050102010706020507"/>
                <a:cs typeface="Symbol" panose="05050102010706020507"/>
              </a:rPr>
              <a:t></a:t>
            </a:r>
            <a:r>
              <a:rPr sz="1250" i="1" spc="45" dirty="0">
                <a:latin typeface="Times New Roman" panose="02020603050405020304"/>
                <a:cs typeface="Times New Roman" panose="02020603050405020304"/>
              </a:rPr>
              <a:t>L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75237" y="1972796"/>
            <a:ext cx="1877695" cy="5226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ts val="3050"/>
              </a:lnSpc>
              <a:spcBef>
                <a:spcPts val="110"/>
              </a:spcBef>
            </a:pPr>
            <a:r>
              <a:rPr sz="3225" baseline="31000" dirty="0">
                <a:latin typeface="Symbol" panose="05050102010706020507"/>
                <a:cs typeface="Symbol" panose="05050102010706020507"/>
              </a:rPr>
              <a:t></a:t>
            </a:r>
            <a:r>
              <a:rPr sz="3225" spc="-187" baseline="3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i="1" baseline="3100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875" i="1" baseline="27000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875" i="1" spc="37" baseline="27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875" spc="-15" baseline="7000" dirty="0">
                <a:latin typeface="Symbol" panose="05050102010706020507"/>
                <a:cs typeface="Symbol" panose="05050102010706020507"/>
              </a:rPr>
              <a:t></a:t>
            </a:r>
            <a:r>
              <a:rPr sz="1250" spc="-10" dirty="0">
                <a:latin typeface="Times New Roman" panose="02020603050405020304"/>
                <a:cs typeface="Times New Roman" panose="02020603050405020304"/>
              </a:rPr>
              <a:t>bottom</a:t>
            </a:r>
            <a:r>
              <a:rPr sz="125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i="1" spc="-37" baseline="31000" dirty="0">
                <a:latin typeface="Times New Roman" panose="02020603050405020304"/>
                <a:cs typeface="Times New Roman" panose="02020603050405020304"/>
              </a:rPr>
              <a:t>dS</a:t>
            </a:r>
            <a:r>
              <a:rPr sz="1875" i="1" spc="-37" baseline="27000" dirty="0">
                <a:latin typeface="Times New Roman" panose="02020603050405020304"/>
                <a:cs typeface="Times New Roman" panose="02020603050405020304"/>
              </a:rPr>
              <a:t>z</a:t>
            </a:r>
            <a:endParaRPr sz="1875" baseline="27000">
              <a:latin typeface="Times New Roman" panose="02020603050405020304"/>
              <a:cs typeface="Times New Roman" panose="02020603050405020304"/>
            </a:endParaRPr>
          </a:p>
          <a:p>
            <a:pPr marR="30480" algn="r">
              <a:lnSpc>
                <a:spcPts val="735"/>
              </a:lnSpc>
            </a:pPr>
            <a:r>
              <a:rPr sz="1250" i="1" spc="30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250" spc="30" dirty="0">
                <a:latin typeface="Symbol" panose="05050102010706020507"/>
                <a:cs typeface="Symbol" panose="05050102010706020507"/>
              </a:rPr>
              <a:t></a:t>
            </a:r>
            <a:r>
              <a:rPr sz="1250" spc="30" dirty="0">
                <a:latin typeface="Times New Roman" panose="02020603050405020304"/>
                <a:cs typeface="Times New Roman" panose="02020603050405020304"/>
              </a:rPr>
              <a:t>0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54472" y="2525093"/>
            <a:ext cx="589915" cy="2286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406400" algn="l"/>
              </a:tabLst>
            </a:pPr>
            <a:r>
              <a:rPr sz="1250" i="1" spc="-50" dirty="0">
                <a:latin typeface="Times New Roman" panose="02020603050405020304"/>
                <a:cs typeface="Times New Roman" panose="02020603050405020304"/>
              </a:rPr>
              <a:t>L</a:t>
            </a:r>
            <a:r>
              <a:rPr sz="1250" i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250" spc="-25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300" spc="-25" dirty="0">
                <a:latin typeface="Symbol" panose="05050102010706020507"/>
                <a:cs typeface="Symbol" panose="05050102010706020507"/>
              </a:rPr>
              <a:t></a:t>
            </a:r>
            <a:endParaRPr sz="130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615858" y="2884530"/>
            <a:ext cx="685165" cy="2286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393065" algn="l"/>
              </a:tabLst>
            </a:pPr>
            <a:r>
              <a:rPr sz="1250" i="1" spc="25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250" spc="25" dirty="0">
                <a:latin typeface="Symbol" panose="05050102010706020507"/>
                <a:cs typeface="Symbol" panose="05050102010706020507"/>
              </a:rPr>
              <a:t></a:t>
            </a:r>
            <a:r>
              <a:rPr sz="1250" spc="25" dirty="0">
                <a:latin typeface="Times New Roman" panose="02020603050405020304"/>
                <a:cs typeface="Times New Roman" panose="02020603050405020304"/>
              </a:rPr>
              <a:t>0</a:t>
            </a:r>
            <a:r>
              <a:rPr sz="125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300" spc="-10" dirty="0">
                <a:latin typeface="Symbol" panose="05050102010706020507"/>
                <a:cs typeface="Symbol" panose="05050102010706020507"/>
              </a:rPr>
              <a:t></a:t>
            </a:r>
            <a:r>
              <a:rPr sz="1300" spc="-1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spc="-25" dirty="0">
                <a:latin typeface="Symbol" panose="05050102010706020507"/>
                <a:cs typeface="Symbol" panose="05050102010706020507"/>
              </a:rPr>
              <a:t></a:t>
            </a:r>
            <a:r>
              <a:rPr sz="1250" spc="-25" dirty="0">
                <a:latin typeface="Times New Roman" panose="02020603050405020304"/>
                <a:cs typeface="Times New Roman" panose="02020603050405020304"/>
              </a:rPr>
              <a:t>0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320053" y="2611323"/>
            <a:ext cx="744855" cy="375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300" spc="-10" dirty="0">
                <a:latin typeface="Symbol" panose="05050102010706020507"/>
                <a:cs typeface="Symbol" panose="05050102010706020507"/>
              </a:rPr>
              <a:t></a:t>
            </a:r>
            <a:r>
              <a:rPr sz="2150" i="1" spc="-1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300" spc="-10" dirty="0">
                <a:latin typeface="Symbol" panose="05050102010706020507"/>
                <a:cs typeface="Symbol" panose="05050102010706020507"/>
              </a:rPr>
              <a:t></a:t>
            </a:r>
            <a:r>
              <a:rPr sz="2150" i="1" spc="-10" dirty="0">
                <a:latin typeface="Times New Roman" panose="02020603050405020304"/>
                <a:cs typeface="Times New Roman" panose="02020603050405020304"/>
              </a:rPr>
              <a:t>dz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68983" y="2805205"/>
            <a:ext cx="115570" cy="2286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300" spc="-50" dirty="0">
                <a:latin typeface="Symbol" panose="05050102010706020507"/>
                <a:cs typeface="Symbol" panose="05050102010706020507"/>
              </a:rPr>
              <a:t></a:t>
            </a:r>
            <a:endParaRPr sz="130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55314" y="2626885"/>
            <a:ext cx="450850" cy="3575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150" dirty="0">
                <a:latin typeface="Symbol" panose="05050102010706020507"/>
                <a:cs typeface="Symbol" panose="05050102010706020507"/>
              </a:rPr>
              <a:t></a:t>
            </a:r>
            <a:r>
              <a:rPr sz="2150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i="1" spc="-50" dirty="0">
                <a:latin typeface="Times New Roman" panose="02020603050405020304"/>
                <a:cs typeface="Times New Roman" panose="02020603050405020304"/>
              </a:rPr>
              <a:t>D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508930" y="2588300"/>
            <a:ext cx="528320" cy="5232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411480" algn="l"/>
              </a:tabLst>
            </a:pPr>
            <a:r>
              <a:rPr sz="3250" spc="-50" dirty="0">
                <a:latin typeface="Symbol" panose="05050102010706020507"/>
                <a:cs typeface="Symbol" panose="05050102010706020507"/>
              </a:rPr>
              <a:t></a:t>
            </a:r>
            <a:r>
              <a:rPr sz="325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3250" spc="-50" dirty="0">
                <a:latin typeface="Symbol" panose="05050102010706020507"/>
                <a:cs typeface="Symbol" panose="05050102010706020507"/>
              </a:rPr>
              <a:t></a:t>
            </a:r>
            <a:endParaRPr sz="325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30128" y="3218259"/>
            <a:ext cx="1236980" cy="3790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5"/>
              </a:spcBef>
            </a:pPr>
            <a:r>
              <a:rPr sz="2200" dirty="0">
                <a:latin typeface="Symbol" panose="05050102010706020507"/>
                <a:cs typeface="Symbol" panose="05050102010706020507"/>
              </a:rPr>
              <a:t></a:t>
            </a:r>
            <a:r>
              <a:rPr sz="2200" spc="-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i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950" baseline="-24000" dirty="0">
                <a:latin typeface="Symbol" panose="05050102010706020507"/>
                <a:cs typeface="Symbol" panose="05050102010706020507"/>
              </a:rPr>
              <a:t></a:t>
            </a:r>
            <a:r>
              <a:rPr sz="1950" spc="15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spc="-2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2300" spc="-20" dirty="0">
                <a:latin typeface="Symbol" panose="05050102010706020507"/>
                <a:cs typeface="Symbol" panose="05050102010706020507"/>
              </a:rPr>
              <a:t></a:t>
            </a:r>
            <a:r>
              <a:rPr sz="2200" i="1" spc="-20" dirty="0">
                <a:latin typeface="Times New Roman" panose="02020603050405020304"/>
                <a:cs typeface="Times New Roman" panose="02020603050405020304"/>
              </a:rPr>
              <a:t>L</a:t>
            </a:r>
            <a:endParaRPr sz="2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169783" y="4043584"/>
            <a:ext cx="631825" cy="0"/>
          </a:xfrm>
          <a:custGeom>
            <a:avLst/>
            <a:gdLst/>
            <a:ahLst/>
            <a:cxnLst/>
            <a:rect l="l" t="t" r="r" b="b"/>
            <a:pathLst>
              <a:path w="631825">
                <a:moveTo>
                  <a:pt x="0" y="0"/>
                </a:moveTo>
                <a:lnTo>
                  <a:pt x="631821" y="0"/>
                </a:lnTo>
              </a:path>
            </a:pathLst>
          </a:custGeom>
          <a:ln w="132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173817" y="3616257"/>
            <a:ext cx="627380" cy="77787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R="2540" algn="ctr">
              <a:lnSpc>
                <a:spcPct val="100000"/>
              </a:lnSpc>
              <a:spcBef>
                <a:spcPts val="400"/>
              </a:spcBef>
            </a:pPr>
            <a:r>
              <a:rPr sz="2150" i="1" spc="-50" dirty="0">
                <a:latin typeface="Times New Roman" panose="02020603050405020304"/>
                <a:cs typeface="Times New Roman" panose="02020603050405020304"/>
              </a:rPr>
              <a:t>Q</a:t>
            </a:r>
            <a:endParaRPr sz="2150">
              <a:latin typeface="Times New Roman" panose="02020603050405020304"/>
              <a:cs typeface="Times New Roman" panose="02020603050405020304"/>
            </a:endParaRPr>
          </a:p>
          <a:p>
            <a:pPr algn="ctr">
              <a:lnSpc>
                <a:spcPct val="100000"/>
              </a:lnSpc>
              <a:spcBef>
                <a:spcPts val="340"/>
              </a:spcBef>
            </a:pPr>
            <a:r>
              <a:rPr sz="2150" spc="-1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2250" spc="-100" dirty="0">
                <a:latin typeface="Symbol" panose="05050102010706020507"/>
                <a:cs typeface="Symbol" panose="05050102010706020507"/>
              </a:rPr>
              <a:t></a:t>
            </a:r>
            <a:r>
              <a:rPr sz="2250" spc="-3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i="1" spc="-50" dirty="0">
                <a:latin typeface="Times New Roman" panose="02020603050405020304"/>
                <a:cs typeface="Times New Roman" panose="02020603050405020304"/>
              </a:rPr>
              <a:t>L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47387" y="4002573"/>
            <a:ext cx="113030" cy="224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00" spc="-50" dirty="0">
                <a:latin typeface="Symbol" panose="05050102010706020507"/>
                <a:cs typeface="Symbol" panose="05050102010706020507"/>
              </a:rPr>
              <a:t></a:t>
            </a:r>
            <a:endParaRPr sz="130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13779" y="3826919"/>
            <a:ext cx="902335" cy="3517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737870" algn="l"/>
              </a:tabLst>
            </a:pPr>
            <a:r>
              <a:rPr sz="2150" dirty="0">
                <a:latin typeface="Symbol" panose="05050102010706020507"/>
                <a:cs typeface="Symbol" panose="05050102010706020507"/>
              </a:rPr>
              <a:t></a:t>
            </a:r>
            <a:r>
              <a:rPr sz="215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i="1" spc="-5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50" i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50" spc="-50" dirty="0">
                <a:latin typeface="Symbol" panose="05050102010706020507"/>
                <a:cs typeface="Symbol" panose="05050102010706020507"/>
              </a:rPr>
              <a:t></a:t>
            </a:r>
            <a:endParaRPr sz="215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24663" y="4464177"/>
            <a:ext cx="45421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2895" indent="-264795">
              <a:lnSpc>
                <a:spcPct val="100000"/>
              </a:lnSpc>
              <a:spcBef>
                <a:spcPts val="100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302895" algn="l"/>
              </a:tabLst>
            </a:pPr>
            <a:r>
              <a:rPr sz="1800" dirty="0">
                <a:latin typeface="Tahoma" panose="020B0604030504040204"/>
                <a:cs typeface="Tahoma" panose="020B0604030504040204"/>
              </a:rPr>
              <a:t>We</a:t>
            </a:r>
            <a:r>
              <a:rPr sz="18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know</a:t>
            </a:r>
            <a:r>
              <a:rPr sz="1800" spc="-10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40" dirty="0">
                <a:latin typeface="Tahoma" panose="020B0604030504040204"/>
                <a:cs typeface="Tahoma" panose="020B0604030504040204"/>
              </a:rPr>
              <a:t>that</a:t>
            </a:r>
            <a:r>
              <a:rPr sz="18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latin typeface="Tahoma" panose="020B0604030504040204"/>
                <a:cs typeface="Tahoma" panose="020B0604030504040204"/>
              </a:rPr>
              <a:t>the</a:t>
            </a:r>
            <a:r>
              <a:rPr sz="18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charge</a:t>
            </a:r>
            <a:r>
              <a:rPr sz="1800" spc="-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enclosed is</a:t>
            </a:r>
            <a:r>
              <a:rPr sz="1800" spc="-10" dirty="0">
                <a:latin typeface="Tahoma" panose="020B0604030504040204"/>
                <a:cs typeface="Tahoma" panose="020B0604030504040204"/>
              </a:rPr>
              <a:t> </a:t>
            </a:r>
            <a:r>
              <a:rPr sz="1800" i="1" spc="-20" dirty="0">
                <a:latin typeface="Arial" panose="020B0604020202020204"/>
                <a:cs typeface="Arial" panose="020B0604020202020204"/>
              </a:rPr>
              <a:t>ρ</a:t>
            </a:r>
            <a:r>
              <a:rPr sz="1800" i="1" spc="-30" baseline="-21000" dirty="0">
                <a:latin typeface="Arial" panose="020B0604020202020204"/>
                <a:cs typeface="Arial" panose="020B0604020202020204"/>
              </a:rPr>
              <a:t>L</a:t>
            </a:r>
            <a:r>
              <a:rPr sz="1800" i="1" spc="-20" dirty="0">
                <a:latin typeface="Arial" panose="020B0604020202020204"/>
                <a:cs typeface="Arial" panose="020B0604020202020204"/>
              </a:rPr>
              <a:t>L</a:t>
            </a:r>
            <a:r>
              <a:rPr sz="1800" spc="-20" dirty="0">
                <a:latin typeface="Tahoma" panose="020B0604030504040204"/>
                <a:cs typeface="Tahoma" panose="020B0604030504040204"/>
              </a:rPr>
              <a:t>,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502919" y="4936235"/>
            <a:ext cx="1515110" cy="718185"/>
            <a:chOff x="502919" y="4936235"/>
            <a:chExt cx="1515110" cy="718185"/>
          </a:xfrm>
        </p:grpSpPr>
        <p:sp>
          <p:nvSpPr>
            <p:cNvPr id="23" name="object 23"/>
            <p:cNvSpPr/>
            <p:nvPr/>
          </p:nvSpPr>
          <p:spPr>
            <a:xfrm>
              <a:off x="512825" y="4946141"/>
              <a:ext cx="1495425" cy="698500"/>
            </a:xfrm>
            <a:custGeom>
              <a:avLst/>
              <a:gdLst/>
              <a:ahLst/>
              <a:cxnLst/>
              <a:rect l="l" t="t" r="r" b="b"/>
              <a:pathLst>
                <a:path w="1495425" h="698500">
                  <a:moveTo>
                    <a:pt x="1495044" y="0"/>
                  </a:moveTo>
                  <a:lnTo>
                    <a:pt x="0" y="0"/>
                  </a:lnTo>
                  <a:lnTo>
                    <a:pt x="0" y="697991"/>
                  </a:lnTo>
                  <a:lnTo>
                    <a:pt x="1495044" y="697991"/>
                  </a:lnTo>
                  <a:lnTo>
                    <a:pt x="1495044" y="0"/>
                  </a:lnTo>
                  <a:close/>
                </a:path>
              </a:pathLst>
            </a:custGeom>
            <a:solidFill>
              <a:srgbClr val="2C4B0C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12825" y="4946141"/>
              <a:ext cx="1495425" cy="698500"/>
            </a:xfrm>
            <a:custGeom>
              <a:avLst/>
              <a:gdLst/>
              <a:ahLst/>
              <a:cxnLst/>
              <a:rect l="l" t="t" r="r" b="b"/>
              <a:pathLst>
                <a:path w="1495425" h="698500">
                  <a:moveTo>
                    <a:pt x="0" y="697991"/>
                  </a:moveTo>
                  <a:lnTo>
                    <a:pt x="1495044" y="697991"/>
                  </a:lnTo>
                  <a:lnTo>
                    <a:pt x="1495044" y="0"/>
                  </a:lnTo>
                  <a:lnTo>
                    <a:pt x="0" y="0"/>
                  </a:lnTo>
                  <a:lnTo>
                    <a:pt x="0" y="697991"/>
                  </a:lnTo>
                  <a:close/>
                </a:path>
              </a:pathLst>
            </a:custGeom>
            <a:ln w="19812">
              <a:solidFill>
                <a:srgbClr val="3963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289942" y="5306193"/>
              <a:ext cx="472440" cy="0"/>
            </a:xfrm>
            <a:custGeom>
              <a:avLst/>
              <a:gdLst/>
              <a:ahLst/>
              <a:cxnLst/>
              <a:rect l="l" t="t" r="r" b="b"/>
              <a:pathLst>
                <a:path w="472439">
                  <a:moveTo>
                    <a:pt x="0" y="0"/>
                  </a:moveTo>
                  <a:lnTo>
                    <a:pt x="471880" y="0"/>
                  </a:lnTo>
                </a:path>
              </a:pathLst>
            </a:custGeom>
            <a:ln w="138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26" name="object 26"/>
          <p:cNvGraphicFramePr>
            <a:graphicFrameLocks noGrp="1"/>
          </p:cNvGraphicFramePr>
          <p:nvPr/>
        </p:nvGraphicFramePr>
        <p:xfrm>
          <a:off x="502919" y="5769864"/>
          <a:ext cx="1494790" cy="6972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91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56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4490">
                <a:tc rowSpan="2">
                  <a:txBody>
                    <a:bodyPr/>
                    <a:lstStyle/>
                    <a:p>
                      <a:pPr marL="199390">
                        <a:lnSpc>
                          <a:spcPct val="100000"/>
                        </a:lnSpc>
                        <a:spcBef>
                          <a:spcPts val="1270"/>
                        </a:spcBef>
                      </a:pPr>
                      <a:r>
                        <a:rPr sz="2150" i="1" dirty="0">
                          <a:latin typeface="Times New Roman" panose="02020603050405020304"/>
                          <a:cs typeface="Times New Roman" panose="02020603050405020304"/>
                        </a:rPr>
                        <a:t>E</a:t>
                      </a:r>
                      <a:r>
                        <a:rPr sz="1950" baseline="-24000" dirty="0">
                          <a:latin typeface="Symbol" panose="05050102010706020507"/>
                          <a:cs typeface="Symbol" panose="05050102010706020507"/>
                        </a:rPr>
                        <a:t></a:t>
                      </a:r>
                      <a:r>
                        <a:rPr sz="1950" spc="727" baseline="-2400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150" spc="-50" dirty="0">
                          <a:latin typeface="Symbol" panose="05050102010706020507"/>
                          <a:cs typeface="Symbol" panose="05050102010706020507"/>
                        </a:rPr>
                        <a:t></a:t>
                      </a:r>
                      <a:endParaRPr sz="2150">
                        <a:latin typeface="Symbol" panose="05050102010706020507"/>
                        <a:cs typeface="Symbol" panose="05050102010706020507"/>
                      </a:endParaRPr>
                    </a:p>
                  </a:txBody>
                  <a:tcPr marL="0" marR="0" marT="161290" marB="0">
                    <a:lnL w="28575">
                      <a:solidFill>
                        <a:srgbClr val="39630F"/>
                      </a:solidFill>
                      <a:prstDash val="solid"/>
                    </a:lnL>
                    <a:lnT w="28575">
                      <a:solidFill>
                        <a:srgbClr val="39630F"/>
                      </a:solidFill>
                      <a:prstDash val="solid"/>
                    </a:lnT>
                    <a:lnB w="28575">
                      <a:solidFill>
                        <a:srgbClr val="39630F"/>
                      </a:solidFill>
                      <a:prstDash val="solid"/>
                    </a:lnB>
                    <a:solidFill>
                      <a:srgbClr val="2C4B0C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10795" algn="ctr">
                        <a:lnSpc>
                          <a:spcPts val="2505"/>
                        </a:lnSpc>
                      </a:pPr>
                      <a:r>
                        <a:rPr sz="2300" spc="-25" dirty="0">
                          <a:latin typeface="Symbol" panose="05050102010706020507"/>
                          <a:cs typeface="Symbol" panose="05050102010706020507"/>
                        </a:rPr>
                        <a:t></a:t>
                      </a:r>
                      <a:r>
                        <a:rPr sz="1875" i="1" spc="-37" baseline="-24000" dirty="0">
                          <a:latin typeface="Times New Roman" panose="02020603050405020304"/>
                          <a:cs typeface="Times New Roman" panose="02020603050405020304"/>
                        </a:rPr>
                        <a:t>L</a:t>
                      </a:r>
                      <a:endParaRPr sz="1875" baseline="-24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R w="28575">
                      <a:solidFill>
                        <a:srgbClr val="39630F"/>
                      </a:solidFill>
                      <a:prstDash val="solid"/>
                    </a:lnR>
                    <a:lnT w="28575">
                      <a:solidFill>
                        <a:srgbClr val="39630F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2C4B0C">
                        <a:alpha val="3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7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161290" marB="0">
                    <a:lnL w="28575">
                      <a:solidFill>
                        <a:srgbClr val="39630F"/>
                      </a:solidFill>
                      <a:prstDash val="solid"/>
                    </a:lnL>
                    <a:lnT w="28575">
                      <a:solidFill>
                        <a:srgbClr val="39630F"/>
                      </a:solidFill>
                      <a:prstDash val="solid"/>
                    </a:lnT>
                    <a:lnB w="28575">
                      <a:solidFill>
                        <a:srgbClr val="39630F"/>
                      </a:solidFill>
                      <a:prstDash val="solid"/>
                    </a:lnB>
                    <a:solidFill>
                      <a:srgbClr val="2C4B0C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8890" algn="ctr">
                        <a:lnSpc>
                          <a:spcPts val="2520"/>
                        </a:lnSpc>
                      </a:pPr>
                      <a:r>
                        <a:rPr sz="2150" spc="-40" dirty="0">
                          <a:latin typeface="Times New Roman" panose="02020603050405020304"/>
                          <a:cs typeface="Times New Roman" panose="02020603050405020304"/>
                        </a:rPr>
                        <a:t>2</a:t>
                      </a:r>
                      <a:r>
                        <a:rPr sz="2300" spc="-40" dirty="0">
                          <a:latin typeface="Symbol" panose="05050102010706020507"/>
                          <a:cs typeface="Symbol" panose="05050102010706020507"/>
                        </a:rPr>
                        <a:t></a:t>
                      </a:r>
                      <a:r>
                        <a:rPr sz="1875" spc="-60" baseline="-24000" dirty="0">
                          <a:latin typeface="Times New Roman" panose="02020603050405020304"/>
                          <a:cs typeface="Times New Roman" panose="02020603050405020304"/>
                        </a:rPr>
                        <a:t>0</a:t>
                      </a:r>
                      <a:r>
                        <a:rPr sz="1875" spc="-225" baseline="-2400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300" spc="-50" dirty="0">
                          <a:latin typeface="Symbol" panose="05050102010706020507"/>
                          <a:cs typeface="Symbol" panose="05050102010706020507"/>
                        </a:rPr>
                        <a:t></a:t>
                      </a:r>
                      <a:endParaRPr sz="2300">
                        <a:latin typeface="Symbol" panose="05050102010706020507"/>
                        <a:cs typeface="Symbol" panose="05050102010706020507"/>
                      </a:endParaRPr>
                    </a:p>
                  </a:txBody>
                  <a:tcPr marL="0" marR="0" marT="0" marB="0">
                    <a:lnR w="28575">
                      <a:solidFill>
                        <a:srgbClr val="39630F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39630F"/>
                      </a:solidFill>
                      <a:prstDash val="solid"/>
                    </a:lnB>
                    <a:solidFill>
                      <a:srgbClr val="2C4B0C">
                        <a:alpha val="3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3" name="object 3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spc="-25" dirty="0"/>
              <a:t>22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685849" y="5089115"/>
            <a:ext cx="209550" cy="3524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2150" i="1" spc="-50" dirty="0">
                <a:latin typeface="Times New Roman" panose="02020603050405020304"/>
                <a:cs typeface="Times New Roman" panose="02020603050405020304"/>
              </a:rPr>
              <a:t>D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78920" y="5265309"/>
            <a:ext cx="99695" cy="2254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300" spc="-50" dirty="0">
                <a:latin typeface="Symbol" panose="05050102010706020507"/>
                <a:cs typeface="Symbol" panose="05050102010706020507"/>
              </a:rPr>
              <a:t></a:t>
            </a:r>
            <a:endParaRPr sz="130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307089" y="5287051"/>
            <a:ext cx="429895" cy="3702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2150" spc="-8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2250" spc="-80" dirty="0">
                <a:latin typeface="Symbol" panose="05050102010706020507"/>
                <a:cs typeface="Symbol" panose="05050102010706020507"/>
              </a:rPr>
              <a:t></a:t>
            </a:r>
            <a:endParaRPr sz="225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045468" y="4902608"/>
            <a:ext cx="636905" cy="3702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  <a:tabLst>
                <a:tab pos="344805" algn="l"/>
              </a:tabLst>
            </a:pPr>
            <a:r>
              <a:rPr sz="3225" spc="-75" baseline="-35000" dirty="0">
                <a:latin typeface="Symbol" panose="05050102010706020507"/>
                <a:cs typeface="Symbol" panose="05050102010706020507"/>
              </a:rPr>
              <a:t></a:t>
            </a:r>
            <a:r>
              <a:rPr sz="3225" baseline="-350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250" spc="-25" dirty="0">
                <a:latin typeface="Symbol" panose="05050102010706020507"/>
                <a:cs typeface="Symbol" panose="05050102010706020507"/>
              </a:rPr>
              <a:t></a:t>
            </a:r>
            <a:r>
              <a:rPr sz="1875" i="1" spc="-37" baseline="-24000" dirty="0">
                <a:latin typeface="Times New Roman" panose="02020603050405020304"/>
                <a:cs typeface="Times New Roman" panose="02020603050405020304"/>
              </a:rPr>
              <a:t>L</a:t>
            </a:r>
            <a:endParaRPr sz="1875" baseline="-2400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50285" y="461899"/>
            <a:ext cx="304609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Coaxial</a:t>
            </a:r>
            <a:r>
              <a:rPr sz="4400" spc="-95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400" spc="-1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Cable</a:t>
            </a:r>
            <a:endParaRPr sz="44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72200" y="1371600"/>
            <a:ext cx="2904744" cy="254355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99263" y="1358265"/>
            <a:ext cx="6129020" cy="1778635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327660" marR="351155" indent="-264795">
              <a:lnSpc>
                <a:spcPct val="80000"/>
              </a:lnSpc>
              <a:spcBef>
                <a:spcPts val="530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328930" algn="l"/>
              </a:tabLst>
            </a:pP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problem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of</a:t>
            </a:r>
            <a:r>
              <a:rPr sz="1800" spc="-3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</a:t>
            </a:r>
            <a:r>
              <a:rPr sz="1800" spc="-3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coaxial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cable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is</a:t>
            </a:r>
            <a:r>
              <a:rPr sz="1800" spc="-3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almost</a:t>
            </a:r>
            <a:r>
              <a:rPr sz="1800" spc="-1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identical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with 	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that</a:t>
            </a:r>
            <a:r>
              <a:rPr sz="1800" spc="-1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of</a:t>
            </a:r>
            <a:r>
              <a:rPr sz="1800" spc="-1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10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line</a:t>
            </a:r>
            <a:r>
              <a:rPr sz="1800" spc="-9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charge.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327660" marR="30480" indent="-264795">
              <a:lnSpc>
                <a:spcPct val="80000"/>
              </a:lnSpc>
              <a:spcBef>
                <a:spcPts val="645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328930" algn="l"/>
              </a:tabLst>
            </a:pPr>
            <a:r>
              <a:rPr sz="1800" spc="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Suppose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that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we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have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two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coaxial</a:t>
            </a:r>
            <a:r>
              <a:rPr sz="1800" spc="-3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cylindrical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conductors, 	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10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inner</a:t>
            </a:r>
            <a:r>
              <a:rPr sz="1800" spc="-8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of</a:t>
            </a:r>
            <a:r>
              <a:rPr sz="1800" spc="-9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radius</a:t>
            </a:r>
            <a:r>
              <a:rPr sz="1800" spc="-8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i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a</a:t>
            </a:r>
            <a:r>
              <a:rPr sz="1800" i="1" spc="-3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and</a:t>
            </a:r>
            <a:r>
              <a:rPr sz="1800" spc="-1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9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outer</a:t>
            </a:r>
            <a:r>
              <a:rPr sz="1800" spc="-9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of</a:t>
            </a:r>
            <a:r>
              <a:rPr sz="1800" spc="-9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radius</a:t>
            </a:r>
            <a:r>
              <a:rPr sz="1800" spc="-8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i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b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,</a:t>
            </a:r>
            <a:r>
              <a:rPr sz="1800" spc="-9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both</a:t>
            </a:r>
            <a:r>
              <a:rPr sz="1800" spc="-9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with 	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infinite</a:t>
            </a:r>
            <a:r>
              <a:rPr sz="1800" spc="-9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length.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327660" marR="104140" indent="-264795">
              <a:lnSpc>
                <a:spcPct val="79000"/>
              </a:lnSpc>
              <a:spcBef>
                <a:spcPts val="675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328930" algn="l"/>
              </a:tabLst>
            </a:pP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We</a:t>
            </a:r>
            <a:r>
              <a:rPr sz="1800" spc="-3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shall</a:t>
            </a:r>
            <a:r>
              <a:rPr sz="1800" spc="-1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assume</a:t>
            </a:r>
            <a:r>
              <a:rPr sz="1800" spc="-1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charge</a:t>
            </a:r>
            <a:r>
              <a:rPr sz="1800" spc="-1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distribution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of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i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ρ</a:t>
            </a:r>
            <a:r>
              <a:rPr sz="1800" i="1" baseline="-2100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sz="1800" i="1" spc="300" baseline="-2100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on</a:t>
            </a:r>
            <a:r>
              <a:rPr sz="1800" spc="-3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3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outer 	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surface</a:t>
            </a:r>
            <a:r>
              <a:rPr sz="1800" spc="-9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of</a:t>
            </a:r>
            <a:r>
              <a:rPr sz="1800" spc="-8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9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inner</a:t>
            </a:r>
            <a:r>
              <a:rPr sz="1800" spc="-8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conductor.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4663" y="4081398"/>
            <a:ext cx="8386445" cy="1485900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326390" marR="30480" indent="-264160">
              <a:lnSpc>
                <a:spcPct val="79000"/>
              </a:lnSpc>
              <a:spcBef>
                <a:spcPts val="555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327660" algn="l"/>
              </a:tabLst>
            </a:pP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Choosing</a:t>
            </a:r>
            <a:r>
              <a:rPr sz="18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circular</a:t>
            </a:r>
            <a:r>
              <a:rPr sz="18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cylinder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of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length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i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L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and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radius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i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ρ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,</a:t>
            </a:r>
            <a:r>
              <a:rPr sz="1800" spc="-7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i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a</a:t>
            </a:r>
            <a:r>
              <a:rPr sz="1800" i="1" spc="-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spc="-2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&lt;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i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ρ</a:t>
            </a:r>
            <a:r>
              <a:rPr sz="1800" i="1" spc="-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spc="-2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&lt;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i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b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,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as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gaussian 	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surface,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we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find: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686435">
              <a:lnSpc>
                <a:spcPct val="100000"/>
              </a:lnSpc>
              <a:spcBef>
                <a:spcPts val="1560"/>
              </a:spcBef>
            </a:pPr>
            <a:r>
              <a:rPr sz="2150" i="1" dirty="0">
                <a:latin typeface="Times New Roman" panose="02020603050405020304"/>
                <a:cs typeface="Times New Roman" panose="02020603050405020304"/>
              </a:rPr>
              <a:t>Q</a:t>
            </a:r>
            <a:r>
              <a:rPr sz="2150" i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Symbol" panose="05050102010706020507"/>
                <a:cs typeface="Symbol" panose="05050102010706020507"/>
              </a:rPr>
              <a:t></a:t>
            </a:r>
            <a:r>
              <a:rPr sz="2150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i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875" i="1" baseline="-2400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875" i="1" spc="104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9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2250" spc="-90" dirty="0">
                <a:latin typeface="Symbol" panose="05050102010706020507"/>
                <a:cs typeface="Symbol" panose="05050102010706020507"/>
              </a:rPr>
              <a:t></a:t>
            </a:r>
            <a:r>
              <a:rPr sz="2250" spc="-3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i="1" spc="-50" dirty="0">
                <a:latin typeface="Times New Roman" panose="02020603050405020304"/>
                <a:cs typeface="Times New Roman" panose="02020603050405020304"/>
              </a:rPr>
              <a:t>L</a:t>
            </a:r>
            <a:endParaRPr sz="2150">
              <a:latin typeface="Times New Roman" panose="02020603050405020304"/>
              <a:cs typeface="Times New Roman" panose="02020603050405020304"/>
            </a:endParaRPr>
          </a:p>
          <a:p>
            <a:pPr marL="302895" indent="-264795">
              <a:lnSpc>
                <a:spcPct val="100000"/>
              </a:lnSpc>
              <a:spcBef>
                <a:spcPts val="1215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302895" algn="l"/>
              </a:tabLst>
            </a:pPr>
            <a:r>
              <a:rPr sz="1800" dirty="0">
                <a:latin typeface="Tahoma" panose="020B0604030504040204"/>
                <a:cs typeface="Tahoma" panose="020B0604030504040204"/>
              </a:rPr>
              <a:t>The</a:t>
            </a:r>
            <a:r>
              <a:rPr sz="1800" spc="-90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latin typeface="Tahoma" panose="020B0604030504040204"/>
                <a:cs typeface="Tahoma" panose="020B0604030504040204"/>
              </a:rPr>
              <a:t>total</a:t>
            </a:r>
            <a:r>
              <a:rPr sz="180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charge</a:t>
            </a:r>
            <a:r>
              <a:rPr sz="1800" spc="-6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on</a:t>
            </a:r>
            <a:r>
              <a:rPr sz="1800" spc="-7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a</a:t>
            </a:r>
            <a:r>
              <a:rPr sz="180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latin typeface="Tahoma" panose="020B0604030504040204"/>
                <a:cs typeface="Tahoma" panose="020B0604030504040204"/>
              </a:rPr>
              <a:t>length</a:t>
            </a:r>
            <a:r>
              <a:rPr sz="18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1800" i="1" dirty="0">
                <a:latin typeface="Arial" panose="020B0604020202020204"/>
                <a:cs typeface="Arial" panose="020B0604020202020204"/>
              </a:rPr>
              <a:t>L</a:t>
            </a:r>
            <a:r>
              <a:rPr sz="1800" i="1" spc="-5" dirty="0">
                <a:latin typeface="Arial" panose="020B0604020202020204"/>
                <a:cs typeface="Arial" panose="020B060402020202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of</a:t>
            </a:r>
            <a:r>
              <a:rPr sz="180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latin typeface="Tahoma" panose="020B0604030504040204"/>
                <a:cs typeface="Tahoma" panose="020B0604030504040204"/>
              </a:rPr>
              <a:t>the</a:t>
            </a:r>
            <a:r>
              <a:rPr sz="1800" spc="-7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inner</a:t>
            </a:r>
            <a:r>
              <a:rPr sz="1800" spc="-6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conductor</a:t>
            </a:r>
            <a:r>
              <a:rPr sz="18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latin typeface="Tahoma" panose="020B0604030504040204"/>
                <a:cs typeface="Tahoma" panose="020B0604030504040204"/>
              </a:rPr>
              <a:t>is: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33863" y="6010050"/>
            <a:ext cx="107950" cy="2178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250" i="1" spc="-50" dirty="0">
                <a:latin typeface="Times New Roman" panose="02020603050405020304"/>
                <a:cs typeface="Times New Roman" panose="02020603050405020304"/>
              </a:rPr>
              <a:t>S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40369" y="5720822"/>
            <a:ext cx="594360" cy="2286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409575" algn="l"/>
              </a:tabLst>
            </a:pPr>
            <a:r>
              <a:rPr sz="1250" i="1" spc="-50" dirty="0">
                <a:latin typeface="Times New Roman" panose="02020603050405020304"/>
                <a:cs typeface="Times New Roman" panose="02020603050405020304"/>
              </a:rPr>
              <a:t>L</a:t>
            </a:r>
            <a:r>
              <a:rPr sz="1250" i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250" spc="-25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300" spc="-25" dirty="0">
                <a:latin typeface="Symbol" panose="05050102010706020507"/>
                <a:cs typeface="Symbol" panose="05050102010706020507"/>
              </a:rPr>
              <a:t></a:t>
            </a:r>
            <a:endParaRPr sz="130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01539" y="6080259"/>
            <a:ext cx="689610" cy="2286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395605" algn="l"/>
              </a:tabLst>
            </a:pPr>
            <a:r>
              <a:rPr sz="1250" i="1" spc="30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250" spc="30" dirty="0">
                <a:latin typeface="Symbol" panose="05050102010706020507"/>
                <a:cs typeface="Symbol" panose="05050102010706020507"/>
              </a:rPr>
              <a:t></a:t>
            </a:r>
            <a:r>
              <a:rPr sz="1250" spc="30" dirty="0">
                <a:latin typeface="Times New Roman" panose="02020603050405020304"/>
                <a:cs typeface="Times New Roman" panose="02020603050405020304"/>
              </a:rPr>
              <a:t>0</a:t>
            </a:r>
            <a:r>
              <a:rPr sz="125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300" spc="-10" dirty="0">
                <a:latin typeface="Symbol" panose="05050102010706020507"/>
                <a:cs typeface="Symbol" panose="05050102010706020507"/>
              </a:rPr>
              <a:t></a:t>
            </a:r>
            <a:r>
              <a:rPr sz="1300" spc="-1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spc="-25" dirty="0">
                <a:latin typeface="Symbol" panose="05050102010706020507"/>
                <a:cs typeface="Symbol" panose="05050102010706020507"/>
              </a:rPr>
              <a:t></a:t>
            </a:r>
            <a:r>
              <a:rPr sz="1250" spc="-25" dirty="0">
                <a:latin typeface="Times New Roman" panose="02020603050405020304"/>
                <a:cs typeface="Times New Roman" panose="02020603050405020304"/>
              </a:rPr>
              <a:t>0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84839" y="5806981"/>
            <a:ext cx="2091689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300" dirty="0">
                <a:latin typeface="Symbol" panose="05050102010706020507"/>
                <a:cs typeface="Symbol" panose="05050102010706020507"/>
              </a:rPr>
              <a:t></a:t>
            </a:r>
            <a:r>
              <a:rPr sz="1875" i="1" baseline="-2400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875" i="1" spc="-127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i="1" dirty="0">
                <a:latin typeface="Times New Roman" panose="02020603050405020304"/>
                <a:cs typeface="Times New Roman" panose="02020603050405020304"/>
              </a:rPr>
              <a:t>ad</a:t>
            </a:r>
            <a:r>
              <a:rPr sz="2300" dirty="0">
                <a:latin typeface="Symbol" panose="05050102010706020507"/>
                <a:cs typeface="Symbol" panose="05050102010706020507"/>
              </a:rPr>
              <a:t></a:t>
            </a:r>
            <a:r>
              <a:rPr sz="2150" i="1" dirty="0">
                <a:latin typeface="Times New Roman" panose="02020603050405020304"/>
                <a:cs typeface="Times New Roman" panose="02020603050405020304"/>
              </a:rPr>
              <a:t>dz</a:t>
            </a:r>
            <a:r>
              <a:rPr sz="2150" i="1" spc="1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Symbol" panose="05050102010706020507"/>
                <a:cs typeface="Symbol" panose="05050102010706020507"/>
              </a:rPr>
              <a:t></a:t>
            </a:r>
            <a:r>
              <a:rPr sz="215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85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2300" spc="-85" dirty="0">
                <a:latin typeface="Symbol" panose="05050102010706020507"/>
                <a:cs typeface="Symbol" panose="05050102010706020507"/>
              </a:rPr>
              <a:t></a:t>
            </a:r>
            <a:r>
              <a:rPr sz="2300" spc="-2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aL</a:t>
            </a:r>
            <a:r>
              <a:rPr sz="2300" spc="-25" dirty="0">
                <a:latin typeface="Symbol" panose="05050102010706020507"/>
                <a:cs typeface="Symbol" panose="05050102010706020507"/>
              </a:rPr>
              <a:t></a:t>
            </a:r>
            <a:endParaRPr sz="230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09359" y="5822713"/>
            <a:ext cx="447675" cy="3575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150" i="1" spc="60" dirty="0">
                <a:latin typeface="Times New Roman" panose="02020603050405020304"/>
                <a:cs typeface="Times New Roman" panose="02020603050405020304"/>
              </a:rPr>
              <a:t>Q</a:t>
            </a:r>
            <a:r>
              <a:rPr sz="2150" i="1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50" dirty="0">
                <a:latin typeface="Symbol" panose="05050102010706020507"/>
                <a:cs typeface="Symbol" panose="05050102010706020507"/>
              </a:rPr>
              <a:t></a:t>
            </a:r>
            <a:endParaRPr sz="215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94586" y="5784128"/>
            <a:ext cx="530860" cy="5232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412750" algn="l"/>
              </a:tabLst>
            </a:pPr>
            <a:r>
              <a:rPr sz="3250" spc="-50" dirty="0">
                <a:latin typeface="Symbol" panose="05050102010706020507"/>
                <a:cs typeface="Symbol" panose="05050102010706020507"/>
              </a:rPr>
              <a:t></a:t>
            </a:r>
            <a:r>
              <a:rPr sz="325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3250" spc="-50" dirty="0">
                <a:latin typeface="Symbol" panose="05050102010706020507"/>
                <a:cs typeface="Symbol" panose="05050102010706020507"/>
              </a:rPr>
              <a:t></a:t>
            </a:r>
            <a:endParaRPr sz="325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192551" y="6060513"/>
            <a:ext cx="464820" cy="0"/>
          </a:xfrm>
          <a:custGeom>
            <a:avLst/>
            <a:gdLst/>
            <a:ahLst/>
            <a:cxnLst/>
            <a:rect l="l" t="t" r="r" b="b"/>
            <a:pathLst>
              <a:path w="464820">
                <a:moveTo>
                  <a:pt x="0" y="0"/>
                </a:moveTo>
                <a:lnTo>
                  <a:pt x="464783" y="0"/>
                </a:lnTo>
              </a:path>
            </a:pathLst>
          </a:custGeom>
          <a:ln w="133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788089" y="6028071"/>
            <a:ext cx="92710" cy="215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250" i="1" spc="-50" dirty="0">
                <a:latin typeface="Times New Roman" panose="02020603050405020304"/>
                <a:cs typeface="Times New Roman" panose="02020603050405020304"/>
              </a:rPr>
              <a:t>S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345058" y="6041179"/>
            <a:ext cx="163830" cy="3714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2250" spc="-50" dirty="0">
                <a:latin typeface="Symbol" panose="05050102010706020507"/>
                <a:cs typeface="Symbol" panose="05050102010706020507"/>
              </a:rPr>
              <a:t></a:t>
            </a:r>
            <a:endParaRPr sz="225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571080" y="5652964"/>
            <a:ext cx="1069975" cy="3714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20"/>
              </a:spcBef>
              <a:tabLst>
                <a:tab pos="401955" algn="l"/>
              </a:tabLst>
            </a:pPr>
            <a:r>
              <a:rPr sz="3225" i="1" spc="-75" baseline="-3600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3225" i="1" baseline="-360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3225" baseline="-36000" dirty="0">
                <a:latin typeface="Symbol" panose="05050102010706020507"/>
                <a:cs typeface="Symbol" panose="05050102010706020507"/>
              </a:rPr>
              <a:t></a:t>
            </a:r>
            <a:r>
              <a:rPr sz="3225" spc="217" baseline="-36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250" spc="-25" dirty="0">
                <a:latin typeface="Symbol" panose="05050102010706020507"/>
                <a:cs typeface="Symbol" panose="05050102010706020507"/>
              </a:rPr>
              <a:t></a:t>
            </a:r>
            <a:r>
              <a:rPr sz="1875" i="1" spc="-37" baseline="-24000" dirty="0">
                <a:latin typeface="Times New Roman" panose="02020603050405020304"/>
                <a:cs typeface="Times New Roman" panose="02020603050405020304"/>
              </a:rPr>
              <a:t>S</a:t>
            </a:r>
            <a:endParaRPr sz="1875" baseline="-24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240214" y="5842606"/>
            <a:ext cx="297180" cy="353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50" spc="-50" dirty="0">
                <a:latin typeface="Symbol" panose="05050102010706020507"/>
                <a:cs typeface="Symbol" panose="05050102010706020507"/>
              </a:rPr>
              <a:t></a:t>
            </a:r>
            <a:endParaRPr sz="2150">
              <a:latin typeface="Symbol" panose="05050102010706020507"/>
              <a:cs typeface="Symbol" panose="05050102010706020507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547615" y="5687567"/>
            <a:ext cx="1221105" cy="716280"/>
            <a:chOff x="4547615" y="5687567"/>
            <a:chExt cx="1221105" cy="716280"/>
          </a:xfrm>
        </p:grpSpPr>
        <p:sp>
          <p:nvSpPr>
            <p:cNvPr id="18" name="object 18"/>
            <p:cNvSpPr/>
            <p:nvPr/>
          </p:nvSpPr>
          <p:spPr>
            <a:xfrm>
              <a:off x="4557521" y="5697473"/>
              <a:ext cx="1201420" cy="696595"/>
            </a:xfrm>
            <a:custGeom>
              <a:avLst/>
              <a:gdLst/>
              <a:ahLst/>
              <a:cxnLst/>
              <a:rect l="l" t="t" r="r" b="b"/>
              <a:pathLst>
                <a:path w="1201420" h="696595">
                  <a:moveTo>
                    <a:pt x="1200912" y="0"/>
                  </a:moveTo>
                  <a:lnTo>
                    <a:pt x="0" y="0"/>
                  </a:lnTo>
                  <a:lnTo>
                    <a:pt x="0" y="696468"/>
                  </a:lnTo>
                  <a:lnTo>
                    <a:pt x="1200912" y="696468"/>
                  </a:lnTo>
                  <a:lnTo>
                    <a:pt x="1200912" y="0"/>
                  </a:lnTo>
                  <a:close/>
                </a:path>
              </a:pathLst>
            </a:custGeom>
            <a:solidFill>
              <a:srgbClr val="2C4B0C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557521" y="5697473"/>
              <a:ext cx="1201420" cy="696595"/>
            </a:xfrm>
            <a:custGeom>
              <a:avLst/>
              <a:gdLst/>
              <a:ahLst/>
              <a:cxnLst/>
              <a:rect l="l" t="t" r="r" b="b"/>
              <a:pathLst>
                <a:path w="1201420" h="696595">
                  <a:moveTo>
                    <a:pt x="0" y="696468"/>
                  </a:moveTo>
                  <a:lnTo>
                    <a:pt x="1200912" y="696468"/>
                  </a:lnTo>
                  <a:lnTo>
                    <a:pt x="1200912" y="0"/>
                  </a:lnTo>
                  <a:lnTo>
                    <a:pt x="0" y="0"/>
                  </a:lnTo>
                  <a:lnTo>
                    <a:pt x="0" y="696468"/>
                  </a:lnTo>
                  <a:close/>
                </a:path>
              </a:pathLst>
            </a:custGeom>
            <a:ln w="19812">
              <a:solidFill>
                <a:srgbClr val="3963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spc="-25" dirty="0"/>
              <a:t>23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50285" y="461899"/>
            <a:ext cx="304609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Coaxial</a:t>
            </a:r>
            <a:r>
              <a:rPr sz="4400" spc="-95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400" spc="-1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Cable</a:t>
            </a:r>
            <a:endParaRPr sz="44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72200" y="1371600"/>
            <a:ext cx="2904744" cy="254355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37363" y="1358265"/>
            <a:ext cx="5654040" cy="516255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289560" marR="17780" indent="-264795">
              <a:lnSpc>
                <a:spcPct val="79000"/>
              </a:lnSpc>
              <a:spcBef>
                <a:spcPts val="555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290830" algn="l"/>
              </a:tabLst>
            </a:pP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For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one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meter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length,</a:t>
            </a:r>
            <a:r>
              <a:rPr sz="1800" spc="-3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inner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conductor</a:t>
            </a:r>
            <a:r>
              <a:rPr sz="1800" spc="-3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has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2</a:t>
            </a:r>
            <a:r>
              <a:rPr sz="1800" i="1" spc="-1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πaρ</a:t>
            </a:r>
            <a:r>
              <a:rPr sz="1800" i="1" spc="-15" baseline="-2100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S 	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coulombs,</a:t>
            </a:r>
            <a:r>
              <a:rPr sz="1800" spc="-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hence</a:t>
            </a:r>
            <a:r>
              <a:rPr sz="1800" spc="-1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i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ρ</a:t>
            </a:r>
            <a:r>
              <a:rPr sz="1800" i="1" baseline="-2100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L</a:t>
            </a:r>
            <a:r>
              <a:rPr sz="1800" i="1" spc="292" baseline="-2100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spc="-2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=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2</a:t>
            </a:r>
            <a:r>
              <a:rPr sz="1800" i="1" spc="-1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πaρ</a:t>
            </a:r>
            <a:r>
              <a:rPr sz="1800" i="1" spc="-15" baseline="-2100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,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74446" y="2444176"/>
            <a:ext cx="469265" cy="0"/>
          </a:xfrm>
          <a:custGeom>
            <a:avLst/>
            <a:gdLst/>
            <a:ahLst/>
            <a:cxnLst/>
            <a:rect l="l" t="t" r="r" b="b"/>
            <a:pathLst>
              <a:path w="469264">
                <a:moveTo>
                  <a:pt x="0" y="0"/>
                </a:moveTo>
                <a:lnTo>
                  <a:pt x="468949" y="0"/>
                </a:lnTo>
              </a:path>
            </a:pathLst>
          </a:custGeom>
          <a:ln w="132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820391" y="2403246"/>
            <a:ext cx="113030" cy="224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00" spc="-50" dirty="0">
                <a:latin typeface="Symbol" panose="05050102010706020507"/>
                <a:cs typeface="Symbol" panose="05050102010706020507"/>
              </a:rPr>
              <a:t></a:t>
            </a:r>
            <a:endParaRPr sz="130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78989" y="2424784"/>
            <a:ext cx="439420" cy="368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8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2250" spc="-80" dirty="0">
                <a:latin typeface="Symbol" panose="05050102010706020507"/>
                <a:cs typeface="Symbol" panose="05050102010706020507"/>
              </a:rPr>
              <a:t></a:t>
            </a:r>
            <a:endParaRPr sz="225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62955" y="2212996"/>
            <a:ext cx="1193800" cy="368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611505" algn="l"/>
                <a:tab pos="1018540" algn="l"/>
              </a:tabLst>
            </a:pPr>
            <a:r>
              <a:rPr sz="2100" b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00" b="1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spc="-50" dirty="0">
                <a:latin typeface="Symbol" panose="05050102010706020507"/>
                <a:cs typeface="Symbol" panose="05050102010706020507"/>
              </a:rPr>
              <a:t></a:t>
            </a:r>
            <a:r>
              <a:rPr sz="21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3375" spc="-37" baseline="33000" dirty="0">
                <a:latin typeface="Symbol" panose="05050102010706020507"/>
                <a:cs typeface="Symbol" panose="05050102010706020507"/>
              </a:rPr>
              <a:t></a:t>
            </a:r>
            <a:r>
              <a:rPr sz="1800" i="1" spc="-37" baseline="37000" dirty="0">
                <a:latin typeface="Times New Roman" panose="02020603050405020304"/>
                <a:cs typeface="Times New Roman" panose="02020603050405020304"/>
              </a:rPr>
              <a:t>L</a:t>
            </a:r>
            <a:r>
              <a:rPr sz="1800" i="1" baseline="370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00" b="1" spc="-50" dirty="0">
                <a:latin typeface="Times New Roman" panose="02020603050405020304"/>
                <a:cs typeface="Times New Roman" panose="02020603050405020304"/>
              </a:rPr>
              <a:t>a</a:t>
            </a:r>
            <a:endParaRPr sz="21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0063" y="2988945"/>
            <a:ext cx="6014085" cy="516255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276860" marR="5080" indent="-264795">
              <a:lnSpc>
                <a:spcPct val="79000"/>
              </a:lnSpc>
              <a:spcBef>
                <a:spcPts val="555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278130" algn="l"/>
              </a:tabLst>
            </a:pP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Everly</a:t>
            </a:r>
            <a:r>
              <a:rPr sz="1800" spc="-9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line</a:t>
            </a:r>
            <a:r>
              <a:rPr sz="1800" spc="-8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of</a:t>
            </a:r>
            <a:r>
              <a:rPr sz="1800" spc="-8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electrix</a:t>
            </a:r>
            <a:r>
              <a:rPr sz="1800" spc="-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flux</a:t>
            </a:r>
            <a:r>
              <a:rPr sz="1800" spc="-8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starting</a:t>
            </a:r>
            <a:r>
              <a:rPr sz="1800" spc="-8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from</a:t>
            </a:r>
            <a:r>
              <a:rPr sz="1800" spc="-8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9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inner</a:t>
            </a:r>
            <a:r>
              <a:rPr sz="1800" spc="-7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cylinder 	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must</a:t>
            </a:r>
            <a:r>
              <a:rPr sz="1800" spc="-9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terminate</a:t>
            </a:r>
            <a:r>
              <a:rPr sz="1800" spc="-9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on</a:t>
            </a:r>
            <a:r>
              <a:rPr sz="1800" spc="-9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9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inner</a:t>
            </a:r>
            <a:r>
              <a:rPr sz="1800" spc="-8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surface</a:t>
            </a:r>
            <a:r>
              <a:rPr sz="1800" spc="-9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of</a:t>
            </a:r>
            <a:r>
              <a:rPr sz="1800" spc="-9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1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outer</a:t>
            </a:r>
            <a:r>
              <a:rPr sz="1800" spc="-9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cylinder: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63387" y="3900765"/>
            <a:ext cx="3482340" cy="1003935"/>
          </a:xfrm>
          <a:prstGeom prst="rect">
            <a:avLst/>
          </a:prstGeom>
        </p:spPr>
        <p:txBody>
          <a:bodyPr vert="horz" wrap="square" lIns="0" tIns="150495" rIns="0" bIns="0" rtlCol="0">
            <a:spAutoFit/>
          </a:bodyPr>
          <a:lstStyle/>
          <a:p>
            <a:pPr marR="60325" algn="r">
              <a:lnSpc>
                <a:spcPct val="100000"/>
              </a:lnSpc>
              <a:spcBef>
                <a:spcPts val="1185"/>
              </a:spcBef>
            </a:pPr>
            <a:r>
              <a:rPr sz="3300" i="1" spc="-30" baseline="14000" dirty="0">
                <a:latin typeface="Times New Roman" panose="02020603050405020304"/>
                <a:cs typeface="Times New Roman" panose="02020603050405020304"/>
              </a:rPr>
              <a:t>Q</a:t>
            </a:r>
            <a:r>
              <a:rPr sz="1250" spc="-20" dirty="0">
                <a:latin typeface="Times New Roman" panose="02020603050405020304"/>
                <a:cs typeface="Times New Roman" panose="02020603050405020304"/>
              </a:rPr>
              <a:t>outer </a:t>
            </a:r>
            <a:r>
              <a:rPr sz="1250" dirty="0">
                <a:latin typeface="Times New Roman" panose="02020603050405020304"/>
                <a:cs typeface="Times New Roman" panose="02020603050405020304"/>
              </a:rPr>
              <a:t>cyl</a:t>
            </a:r>
            <a:r>
              <a:rPr sz="1250" spc="4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300" baseline="14000" dirty="0">
                <a:latin typeface="Symbol" panose="05050102010706020507"/>
                <a:cs typeface="Symbol" panose="05050102010706020507"/>
              </a:rPr>
              <a:t></a:t>
            </a:r>
            <a:r>
              <a:rPr sz="3300" spc="-135" baseline="1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300" spc="-97" baseline="14000" dirty="0">
                <a:latin typeface="Symbol" panose="05050102010706020507"/>
                <a:cs typeface="Symbol" panose="05050102010706020507"/>
              </a:rPr>
              <a:t></a:t>
            </a:r>
            <a:r>
              <a:rPr sz="3300" spc="-97" baseline="140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3450" spc="-97" baseline="13000" dirty="0">
                <a:latin typeface="Symbol" panose="05050102010706020507"/>
                <a:cs typeface="Symbol" panose="05050102010706020507"/>
              </a:rPr>
              <a:t></a:t>
            </a:r>
            <a:r>
              <a:rPr sz="3450" spc="-502" baseline="13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300" i="1" baseline="14000" dirty="0">
                <a:latin typeface="Times New Roman" panose="02020603050405020304"/>
                <a:cs typeface="Times New Roman" panose="02020603050405020304"/>
              </a:rPr>
              <a:t>aL</a:t>
            </a:r>
            <a:r>
              <a:rPr sz="3450" baseline="13000" dirty="0">
                <a:latin typeface="Symbol" panose="05050102010706020507"/>
                <a:cs typeface="Symbol" panose="05050102010706020507"/>
              </a:rPr>
              <a:t></a:t>
            </a:r>
            <a:r>
              <a:rPr sz="1250" i="1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250" i="1" spc="-1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dirty="0">
                <a:latin typeface="Times New Roman" panose="02020603050405020304"/>
                <a:cs typeface="Times New Roman" panose="02020603050405020304"/>
              </a:rPr>
              <a:t>,inner</a:t>
            </a:r>
            <a:r>
              <a:rPr sz="125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spc="-25" dirty="0">
                <a:latin typeface="Times New Roman" panose="02020603050405020304"/>
                <a:cs typeface="Times New Roman" panose="02020603050405020304"/>
              </a:rPr>
              <a:t>cyl</a:t>
            </a:r>
            <a:endParaRPr sz="1250">
              <a:latin typeface="Times New Roman" panose="02020603050405020304"/>
              <a:cs typeface="Times New Roman" panose="02020603050405020304"/>
            </a:endParaRPr>
          </a:p>
          <a:p>
            <a:pPr marR="30480" algn="r">
              <a:lnSpc>
                <a:spcPct val="100000"/>
              </a:lnSpc>
              <a:spcBef>
                <a:spcPts val="1095"/>
              </a:spcBef>
            </a:pPr>
            <a:r>
              <a:rPr sz="3300" baseline="140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3450" baseline="13000" dirty="0">
                <a:latin typeface="Symbol" panose="05050102010706020507"/>
                <a:cs typeface="Symbol" panose="05050102010706020507"/>
              </a:rPr>
              <a:t></a:t>
            </a:r>
            <a:r>
              <a:rPr sz="3300" i="1" baseline="14000" dirty="0">
                <a:latin typeface="Times New Roman" panose="02020603050405020304"/>
                <a:cs typeface="Times New Roman" panose="02020603050405020304"/>
              </a:rPr>
              <a:t>bL</a:t>
            </a:r>
            <a:r>
              <a:rPr sz="3450" baseline="13000" dirty="0">
                <a:latin typeface="Symbol" panose="05050102010706020507"/>
                <a:cs typeface="Symbol" panose="05050102010706020507"/>
              </a:rPr>
              <a:t></a:t>
            </a:r>
            <a:r>
              <a:rPr sz="1250" i="1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250" i="1" spc="-1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dirty="0">
                <a:latin typeface="Times New Roman" panose="02020603050405020304"/>
                <a:cs typeface="Times New Roman" panose="02020603050405020304"/>
              </a:rPr>
              <a:t>,outer cyl</a:t>
            </a:r>
            <a:r>
              <a:rPr sz="1250" spc="49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300" baseline="14000" dirty="0">
                <a:latin typeface="Symbol" panose="05050102010706020507"/>
                <a:cs typeface="Symbol" panose="05050102010706020507"/>
              </a:rPr>
              <a:t></a:t>
            </a:r>
            <a:r>
              <a:rPr sz="3300" spc="-82" baseline="1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300" spc="-104" baseline="14000" dirty="0">
                <a:latin typeface="Symbol" panose="05050102010706020507"/>
                <a:cs typeface="Symbol" panose="05050102010706020507"/>
              </a:rPr>
              <a:t></a:t>
            </a:r>
            <a:r>
              <a:rPr sz="3300" spc="-104" baseline="140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3450" spc="-104" baseline="13000" dirty="0">
                <a:latin typeface="Symbol" panose="05050102010706020507"/>
                <a:cs typeface="Symbol" panose="05050102010706020507"/>
              </a:rPr>
              <a:t></a:t>
            </a:r>
            <a:r>
              <a:rPr sz="3450" spc="-465" baseline="13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300" i="1" baseline="14000" dirty="0">
                <a:latin typeface="Times New Roman" panose="02020603050405020304"/>
                <a:cs typeface="Times New Roman" panose="02020603050405020304"/>
              </a:rPr>
              <a:t>aL</a:t>
            </a:r>
            <a:r>
              <a:rPr sz="3450" baseline="13000" dirty="0">
                <a:latin typeface="Symbol" panose="05050102010706020507"/>
                <a:cs typeface="Symbol" panose="05050102010706020507"/>
              </a:rPr>
              <a:t></a:t>
            </a:r>
            <a:r>
              <a:rPr sz="1250" i="1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250" i="1" spc="-1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dirty="0">
                <a:latin typeface="Times New Roman" panose="02020603050405020304"/>
                <a:cs typeface="Times New Roman" panose="02020603050405020304"/>
              </a:rPr>
              <a:t>,inner </a:t>
            </a:r>
            <a:r>
              <a:rPr sz="1250" spc="-25" dirty="0">
                <a:latin typeface="Times New Roman" panose="02020603050405020304"/>
                <a:cs typeface="Times New Roman" panose="02020603050405020304"/>
              </a:rPr>
              <a:t>cyl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665300" y="5201039"/>
            <a:ext cx="171450" cy="0"/>
          </a:xfrm>
          <a:custGeom>
            <a:avLst/>
            <a:gdLst/>
            <a:ahLst/>
            <a:cxnLst/>
            <a:rect l="l" t="t" r="r" b="b"/>
            <a:pathLst>
              <a:path w="171450">
                <a:moveTo>
                  <a:pt x="0" y="0"/>
                </a:moveTo>
                <a:lnTo>
                  <a:pt x="171122" y="0"/>
                </a:lnTo>
              </a:path>
            </a:pathLst>
          </a:custGeom>
          <a:ln w="133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456419" y="5169075"/>
            <a:ext cx="2305050" cy="21462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598930" algn="l"/>
              </a:tabLst>
            </a:pPr>
            <a:r>
              <a:rPr sz="1200" i="1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200" i="1" spc="-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,outer</a:t>
            </a:r>
            <a:r>
              <a:rPr sz="1200" spc="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cyl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200" i="1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200" i="1" spc="-1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,inner</a:t>
            </a:r>
            <a:r>
              <a:rPr sz="1200" spc="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cyl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667235" y="5196673"/>
            <a:ext cx="163195" cy="3524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150" i="1" spc="-50" dirty="0">
                <a:latin typeface="Times New Roman" panose="02020603050405020304"/>
                <a:cs typeface="Times New Roman" panose="02020603050405020304"/>
              </a:rPr>
              <a:t>b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67775" y="4969069"/>
            <a:ext cx="1826895" cy="3702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  <a:tabLst>
                <a:tab pos="989330" algn="l"/>
              </a:tabLst>
            </a:pPr>
            <a:r>
              <a:rPr sz="2250" spc="-50" dirty="0">
                <a:latin typeface="Symbol" panose="05050102010706020507"/>
                <a:cs typeface="Symbol" panose="05050102010706020507"/>
              </a:rPr>
              <a:t></a:t>
            </a:r>
            <a:r>
              <a:rPr sz="225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50" dirty="0">
                <a:latin typeface="Symbol" panose="05050102010706020507"/>
                <a:cs typeface="Symbol" panose="05050102010706020507"/>
              </a:rPr>
              <a:t></a:t>
            </a:r>
            <a:r>
              <a:rPr sz="215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Symbol" panose="05050102010706020507"/>
                <a:cs typeface="Symbol" panose="05050102010706020507"/>
              </a:rPr>
              <a:t></a:t>
            </a:r>
            <a:r>
              <a:rPr sz="215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i="1" baseline="350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3225" i="1" spc="75" baseline="35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50" spc="-50" dirty="0">
                <a:latin typeface="Symbol" panose="05050102010706020507"/>
                <a:cs typeface="Symbol" panose="05050102010706020507"/>
              </a:rPr>
              <a:t></a:t>
            </a:r>
            <a:endParaRPr sz="225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50063" y="5523077"/>
            <a:ext cx="4619625" cy="735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7495" indent="-264795">
              <a:lnSpc>
                <a:spcPts val="1945"/>
              </a:lnSpc>
              <a:spcBef>
                <a:spcPts val="100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277495" algn="l"/>
              </a:tabLst>
            </a:pPr>
            <a:r>
              <a:rPr sz="1800" spc="-1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If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we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use</a:t>
            </a:r>
            <a:r>
              <a:rPr sz="18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cylinder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of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radius</a:t>
            </a:r>
            <a:r>
              <a:rPr sz="1800" spc="-3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i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ρ </a:t>
            </a:r>
            <a:r>
              <a:rPr sz="1800" spc="-2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&gt;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i="1" spc="-2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b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,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278130">
              <a:lnSpc>
                <a:spcPts val="1715"/>
              </a:lnSpc>
            </a:pP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then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total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charge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enclosed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will</a:t>
            </a:r>
            <a:r>
              <a:rPr sz="1800" spc="-1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be</a:t>
            </a:r>
            <a:r>
              <a:rPr sz="1800" spc="-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zero.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563880" lvl="1" indent="-285750">
              <a:lnSpc>
                <a:spcPts val="1930"/>
              </a:lnSpc>
              <a:buChar char="►"/>
              <a:tabLst>
                <a:tab pos="563880" algn="l"/>
              </a:tabLst>
            </a:pP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There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is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no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external field,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383528" y="4538548"/>
            <a:ext cx="2400300" cy="203581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97485" marR="5080" indent="-185420">
              <a:lnSpc>
                <a:spcPct val="80000"/>
              </a:lnSpc>
              <a:spcBef>
                <a:spcPts val="585"/>
              </a:spcBef>
              <a:buClr>
                <a:srgbClr val="233E09"/>
              </a:buClr>
              <a:buSzPct val="120000"/>
              <a:buChar char="•"/>
              <a:tabLst>
                <a:tab pos="198755" algn="l"/>
              </a:tabLst>
            </a:pP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Due</a:t>
            </a:r>
            <a:r>
              <a:rPr sz="20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to</a:t>
            </a:r>
            <a:r>
              <a:rPr sz="2000" spc="-3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simplicity, 	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noise </a:t>
            </a:r>
            <a:r>
              <a:rPr sz="20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immunity</a:t>
            </a:r>
            <a:r>
              <a:rPr sz="20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and 	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broad</a:t>
            </a:r>
            <a:r>
              <a:rPr sz="20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bandwidth, 	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coaxial</a:t>
            </a:r>
            <a:r>
              <a:rPr sz="2000" spc="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cable</a:t>
            </a:r>
            <a:r>
              <a:rPr sz="2000" spc="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is</a:t>
            </a:r>
            <a:r>
              <a:rPr sz="2000" spc="8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still 	the</a:t>
            </a:r>
            <a:r>
              <a:rPr sz="2000" spc="-114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most</a:t>
            </a:r>
            <a:r>
              <a:rPr sz="2000" spc="-13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common 	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means </a:t>
            </a:r>
            <a:r>
              <a:rPr sz="20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of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data 	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transmission</a:t>
            </a:r>
            <a:r>
              <a:rPr sz="2000" spc="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over 	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short</a:t>
            </a:r>
            <a:r>
              <a:rPr sz="2000" spc="-1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distances</a:t>
            </a:r>
            <a:r>
              <a:rPr sz="2000" spc="-1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.</a:t>
            </a:r>
            <a:endParaRPr sz="2000">
              <a:latin typeface="Calibri" panose="020F0502020204030204"/>
              <a:cs typeface="Calibri" panose="020F0502020204030204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576072" y="2113788"/>
            <a:ext cx="1503045" cy="716280"/>
            <a:chOff x="576072" y="2113788"/>
            <a:chExt cx="1503045" cy="716280"/>
          </a:xfrm>
        </p:grpSpPr>
        <p:sp>
          <p:nvSpPr>
            <p:cNvPr id="18" name="object 18"/>
            <p:cNvSpPr/>
            <p:nvPr/>
          </p:nvSpPr>
          <p:spPr>
            <a:xfrm>
              <a:off x="585978" y="2123694"/>
              <a:ext cx="1483360" cy="696595"/>
            </a:xfrm>
            <a:custGeom>
              <a:avLst/>
              <a:gdLst/>
              <a:ahLst/>
              <a:cxnLst/>
              <a:rect l="l" t="t" r="r" b="b"/>
              <a:pathLst>
                <a:path w="1483360" h="696594">
                  <a:moveTo>
                    <a:pt x="1482852" y="0"/>
                  </a:moveTo>
                  <a:lnTo>
                    <a:pt x="0" y="0"/>
                  </a:lnTo>
                  <a:lnTo>
                    <a:pt x="0" y="696467"/>
                  </a:lnTo>
                  <a:lnTo>
                    <a:pt x="1482852" y="696467"/>
                  </a:lnTo>
                  <a:lnTo>
                    <a:pt x="1482852" y="0"/>
                  </a:lnTo>
                  <a:close/>
                </a:path>
              </a:pathLst>
            </a:custGeom>
            <a:solidFill>
              <a:srgbClr val="2C4B0C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85978" y="2123694"/>
              <a:ext cx="1483360" cy="696595"/>
            </a:xfrm>
            <a:custGeom>
              <a:avLst/>
              <a:gdLst/>
              <a:ahLst/>
              <a:cxnLst/>
              <a:rect l="l" t="t" r="r" b="b"/>
              <a:pathLst>
                <a:path w="1483360" h="696594">
                  <a:moveTo>
                    <a:pt x="0" y="696467"/>
                  </a:moveTo>
                  <a:lnTo>
                    <a:pt x="1482852" y="696467"/>
                  </a:lnTo>
                  <a:lnTo>
                    <a:pt x="1482852" y="0"/>
                  </a:lnTo>
                  <a:lnTo>
                    <a:pt x="0" y="0"/>
                  </a:lnTo>
                  <a:lnTo>
                    <a:pt x="0" y="696467"/>
                  </a:lnTo>
                  <a:close/>
                </a:path>
              </a:pathLst>
            </a:custGeom>
            <a:ln w="19812">
              <a:solidFill>
                <a:srgbClr val="3963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spc="-25" dirty="0"/>
              <a:t>24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745490" marR="5080" indent="13335">
              <a:lnSpc>
                <a:spcPts val="4690"/>
              </a:lnSpc>
              <a:spcBef>
                <a:spcPts val="305"/>
              </a:spcBef>
            </a:pPr>
            <a:r>
              <a:rPr sz="400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Application</a:t>
            </a:r>
            <a:r>
              <a:rPr sz="4000" spc="-114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of</a:t>
            </a:r>
            <a:r>
              <a:rPr sz="4000" spc="-13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spc="155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Gauss’s</a:t>
            </a:r>
            <a:r>
              <a:rPr sz="4000" spc="-125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spc="-2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Law: </a:t>
            </a:r>
            <a:r>
              <a:rPr sz="4000" spc="-3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Differential</a:t>
            </a:r>
            <a:r>
              <a:rPr sz="4000" spc="-135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Volume</a:t>
            </a:r>
            <a:r>
              <a:rPr sz="4000" spc="-14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spc="-1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Element</a:t>
            </a:r>
            <a:endParaRPr sz="4000">
              <a:latin typeface="Tahoma" panose="020B0604030504040204"/>
              <a:cs typeface="Tahoma" panose="020B0604030504040204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64835" y="1638300"/>
            <a:ext cx="3846476" cy="307808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37363" y="1892884"/>
            <a:ext cx="5382895" cy="1735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0195" indent="-264795">
              <a:lnSpc>
                <a:spcPts val="1945"/>
              </a:lnSpc>
              <a:spcBef>
                <a:spcPts val="100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290195" algn="l"/>
              </a:tabLst>
            </a:pP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Consider any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point</a:t>
            </a:r>
            <a:r>
              <a:rPr sz="1800" spc="-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i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P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,</a:t>
            </a:r>
            <a:r>
              <a:rPr sz="1800" spc="-3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located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by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</a:t>
            </a:r>
            <a:r>
              <a:rPr sz="1800" spc="-3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rectangular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290830">
              <a:lnSpc>
                <a:spcPts val="1945"/>
              </a:lnSpc>
            </a:pP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coordinate</a:t>
            </a:r>
            <a:r>
              <a:rPr sz="1800" spc="-9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system.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289560" marR="17780" indent="-264795">
              <a:lnSpc>
                <a:spcPct val="80000"/>
              </a:lnSpc>
              <a:spcBef>
                <a:spcPts val="650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290830" algn="l"/>
              </a:tabLst>
            </a:pP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value</a:t>
            </a:r>
            <a:r>
              <a:rPr sz="18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of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D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at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point</a:t>
            </a:r>
            <a:r>
              <a:rPr sz="1800" spc="-3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i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P</a:t>
            </a:r>
            <a:r>
              <a:rPr sz="1800" i="1" spc="2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may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be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expressed</a:t>
            </a:r>
            <a:r>
              <a:rPr sz="1800" spc="-3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in 	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rectangular</a:t>
            </a:r>
            <a:r>
              <a:rPr sz="1800" spc="-1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components: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>
              <a:lnSpc>
                <a:spcPct val="100000"/>
              </a:lnSpc>
              <a:spcBef>
                <a:spcPts val="705"/>
              </a:spcBef>
            </a:pPr>
            <a:endParaRPr sz="1800">
              <a:latin typeface="Tahoma" panose="020B0604030504040204"/>
              <a:cs typeface="Tahoma" panose="020B0604030504040204"/>
            </a:endParaRPr>
          </a:p>
          <a:p>
            <a:pPr marL="563880">
              <a:lnSpc>
                <a:spcPct val="100000"/>
              </a:lnSpc>
            </a:pPr>
            <a:r>
              <a:rPr sz="2150" b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875" baseline="-24000" dirty="0">
                <a:latin typeface="Times New Roman" panose="02020603050405020304"/>
                <a:cs typeface="Times New Roman" panose="02020603050405020304"/>
              </a:rPr>
              <a:t>0</a:t>
            </a:r>
            <a:r>
              <a:rPr sz="1875" spc="547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70" dirty="0">
                <a:latin typeface="Symbol" panose="05050102010706020507"/>
                <a:cs typeface="Symbol" panose="05050102010706020507"/>
              </a:rPr>
              <a:t></a:t>
            </a:r>
            <a:r>
              <a:rPr sz="215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i="1" spc="5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875" i="1" spc="75" baseline="-2400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875" spc="75" baseline="-24000" dirty="0">
                <a:latin typeface="Times New Roman" panose="02020603050405020304"/>
                <a:cs typeface="Times New Roman" panose="02020603050405020304"/>
              </a:rPr>
              <a:t>0</a:t>
            </a:r>
            <a:r>
              <a:rPr sz="2150" b="1" spc="5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spc="75" baseline="-2400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875" i="1" spc="397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70" dirty="0">
                <a:latin typeface="Symbol" panose="05050102010706020507"/>
                <a:cs typeface="Symbol" panose="05050102010706020507"/>
              </a:rPr>
              <a:t></a:t>
            </a:r>
            <a:r>
              <a:rPr sz="2150" spc="-1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i="1" spc="8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875" i="1" spc="120" baseline="-24000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1875" spc="120" baseline="-24000" dirty="0">
                <a:latin typeface="Times New Roman" panose="02020603050405020304"/>
                <a:cs typeface="Times New Roman" panose="02020603050405020304"/>
              </a:rPr>
              <a:t>0</a:t>
            </a:r>
            <a:r>
              <a:rPr sz="2150" b="1" spc="8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spc="120" baseline="-24000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1875" i="1" spc="442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70" dirty="0">
                <a:latin typeface="Symbol" panose="05050102010706020507"/>
                <a:cs typeface="Symbol" panose="05050102010706020507"/>
              </a:rPr>
              <a:t></a:t>
            </a:r>
            <a:r>
              <a:rPr sz="2150" spc="-1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i="1" spc="3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875" i="1" spc="44" baseline="-24000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875" spc="44" baseline="-24000" dirty="0">
                <a:latin typeface="Times New Roman" panose="02020603050405020304"/>
                <a:cs typeface="Times New Roman" panose="02020603050405020304"/>
              </a:rPr>
              <a:t>0</a:t>
            </a:r>
            <a:r>
              <a:rPr sz="2150" b="1" spc="3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spc="44" baseline="-24000" dirty="0">
                <a:latin typeface="Times New Roman" panose="02020603050405020304"/>
                <a:cs typeface="Times New Roman" panose="02020603050405020304"/>
              </a:rPr>
              <a:t>z</a:t>
            </a:r>
            <a:endParaRPr sz="1875" baseline="-240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5813" y="5347097"/>
            <a:ext cx="1414135" cy="41281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37363" y="4291076"/>
            <a:ext cx="5825490" cy="221361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289560" marR="17780" indent="-264795">
              <a:lnSpc>
                <a:spcPct val="80000"/>
              </a:lnSpc>
              <a:spcBef>
                <a:spcPts val="530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290830" algn="l"/>
              </a:tabLst>
            </a:pP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We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now</a:t>
            </a:r>
            <a:r>
              <a:rPr sz="1800" spc="-1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choose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as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our</a:t>
            </a:r>
            <a:r>
              <a:rPr sz="1800" spc="-1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closed</a:t>
            </a:r>
            <a:r>
              <a:rPr sz="1800" spc="-1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surface,</a:t>
            </a:r>
            <a:r>
              <a:rPr sz="1800" spc="-1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3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small 	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rectangular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box,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centered</a:t>
            </a:r>
            <a:r>
              <a:rPr sz="1800" spc="-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at</a:t>
            </a:r>
            <a:r>
              <a:rPr sz="1800" spc="-8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i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P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,</a:t>
            </a:r>
            <a:r>
              <a:rPr sz="1800" spc="-8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having</a:t>
            </a:r>
            <a:r>
              <a:rPr sz="1800" spc="-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sides</a:t>
            </a:r>
            <a:r>
              <a:rPr sz="1800" spc="-7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of</a:t>
            </a:r>
            <a:r>
              <a:rPr sz="1800" spc="-9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lengths 	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Δ</a:t>
            </a:r>
            <a:r>
              <a:rPr sz="1800" i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x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,</a:t>
            </a:r>
            <a:r>
              <a:rPr sz="1800" spc="-1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Δ</a:t>
            </a:r>
            <a:r>
              <a:rPr sz="1800" i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y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,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and</a:t>
            </a:r>
            <a:r>
              <a:rPr sz="1800" spc="-1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Δ</a:t>
            </a:r>
            <a:r>
              <a:rPr sz="1800" i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z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,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and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apply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Gauss’s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law: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597535">
              <a:lnSpc>
                <a:spcPct val="100000"/>
              </a:lnSpc>
              <a:spcBef>
                <a:spcPts val="1190"/>
              </a:spcBef>
            </a:pPr>
            <a:r>
              <a:rPr sz="4800" spc="112" baseline="-13000" dirty="0">
                <a:latin typeface="Symbol" panose="05050102010706020507"/>
                <a:cs typeface="Symbol" panose="05050102010706020507"/>
              </a:rPr>
              <a:t></a:t>
            </a:r>
            <a:r>
              <a:rPr sz="1350" i="1" spc="112" baseline="-7100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350" i="1" spc="322" baseline="-7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b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00" b="1" spc="-2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dirty="0">
                <a:latin typeface="Symbol" panose="05050102010706020507"/>
                <a:cs typeface="Symbol" panose="05050102010706020507"/>
              </a:rPr>
              <a:t></a:t>
            </a:r>
            <a:r>
              <a:rPr sz="2100" spc="-229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i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00" b="1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2100" b="1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dirty="0">
                <a:latin typeface="Symbol" panose="05050102010706020507"/>
                <a:cs typeface="Symbol" panose="05050102010706020507"/>
              </a:rPr>
              <a:t></a:t>
            </a:r>
            <a:r>
              <a:rPr sz="21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i="1" spc="-50" dirty="0">
                <a:latin typeface="Times New Roman" panose="02020603050405020304"/>
                <a:cs typeface="Times New Roman" panose="02020603050405020304"/>
              </a:rPr>
              <a:t>Q</a:t>
            </a:r>
            <a:endParaRPr sz="21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320"/>
              </a:spcBef>
            </a:pPr>
            <a:endParaRPr sz="2100">
              <a:latin typeface="Times New Roman" panose="02020603050405020304"/>
              <a:cs typeface="Times New Roman" panose="02020603050405020304"/>
            </a:endParaRPr>
          </a:p>
          <a:p>
            <a:pPr marL="596900">
              <a:lnSpc>
                <a:spcPct val="100000"/>
              </a:lnSpc>
            </a:pPr>
            <a:r>
              <a:rPr sz="4800" spc="120" baseline="7000" dirty="0">
                <a:latin typeface="Symbol" panose="05050102010706020507"/>
                <a:cs typeface="Symbol" panose="05050102010706020507"/>
              </a:rPr>
              <a:t></a:t>
            </a:r>
            <a:r>
              <a:rPr sz="900" i="1" spc="8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900" i="1" spc="1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b="1" baseline="3000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3225" b="1" spc="-517" baseline="30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baseline="30000" dirty="0">
                <a:latin typeface="Symbol" panose="05050102010706020507"/>
                <a:cs typeface="Symbol" panose="05050102010706020507"/>
              </a:rPr>
              <a:t></a:t>
            </a:r>
            <a:r>
              <a:rPr sz="3225" spc="-412" baseline="30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i="1" baseline="3000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3225" b="1" baseline="3000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3225" b="1" spc="-60" baseline="30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baseline="30000" dirty="0">
                <a:latin typeface="Symbol" panose="05050102010706020507"/>
                <a:cs typeface="Symbol" panose="05050102010706020507"/>
              </a:rPr>
              <a:t></a:t>
            </a:r>
            <a:r>
              <a:rPr sz="3225" spc="-37" baseline="30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800" spc="-15" baseline="7000" dirty="0">
                <a:latin typeface="Symbol" panose="05050102010706020507"/>
                <a:cs typeface="Symbol" panose="05050102010706020507"/>
              </a:rPr>
              <a:t></a:t>
            </a:r>
            <a:r>
              <a:rPr sz="1250" spc="-10" dirty="0">
                <a:latin typeface="Times New Roman" panose="02020603050405020304"/>
                <a:cs typeface="Times New Roman" panose="02020603050405020304"/>
              </a:rPr>
              <a:t>front</a:t>
            </a:r>
            <a:r>
              <a:rPr sz="1250" spc="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baseline="30000" dirty="0">
                <a:latin typeface="Symbol" panose="05050102010706020507"/>
                <a:cs typeface="Symbol" panose="05050102010706020507"/>
              </a:rPr>
              <a:t></a:t>
            </a:r>
            <a:r>
              <a:rPr sz="4800" baseline="7000" dirty="0">
                <a:latin typeface="Symbol" panose="05050102010706020507"/>
                <a:cs typeface="Symbol" panose="05050102010706020507"/>
              </a:rPr>
              <a:t></a:t>
            </a:r>
            <a:r>
              <a:rPr sz="1250" dirty="0">
                <a:latin typeface="Times New Roman" panose="02020603050405020304"/>
                <a:cs typeface="Times New Roman" panose="02020603050405020304"/>
              </a:rPr>
              <a:t>back</a:t>
            </a:r>
            <a:r>
              <a:rPr sz="1250" spc="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baseline="30000" dirty="0">
                <a:latin typeface="Symbol" panose="05050102010706020507"/>
                <a:cs typeface="Symbol" panose="05050102010706020507"/>
              </a:rPr>
              <a:t></a:t>
            </a:r>
            <a:r>
              <a:rPr sz="4800" baseline="7000" dirty="0">
                <a:latin typeface="Symbol" panose="05050102010706020507"/>
                <a:cs typeface="Symbol" panose="05050102010706020507"/>
              </a:rPr>
              <a:t></a:t>
            </a:r>
            <a:r>
              <a:rPr sz="1250" dirty="0">
                <a:latin typeface="Times New Roman" panose="02020603050405020304"/>
                <a:cs typeface="Times New Roman" panose="02020603050405020304"/>
              </a:rPr>
              <a:t>left</a:t>
            </a:r>
            <a:r>
              <a:rPr sz="1250" spc="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baseline="30000" dirty="0">
                <a:latin typeface="Symbol" panose="05050102010706020507"/>
                <a:cs typeface="Symbol" panose="05050102010706020507"/>
              </a:rPr>
              <a:t></a:t>
            </a:r>
            <a:r>
              <a:rPr sz="4800" baseline="7000" dirty="0">
                <a:latin typeface="Symbol" panose="05050102010706020507"/>
                <a:cs typeface="Symbol" panose="05050102010706020507"/>
              </a:rPr>
              <a:t></a:t>
            </a:r>
            <a:r>
              <a:rPr sz="1250" dirty="0">
                <a:latin typeface="Times New Roman" panose="02020603050405020304"/>
                <a:cs typeface="Times New Roman" panose="02020603050405020304"/>
              </a:rPr>
              <a:t>right</a:t>
            </a:r>
            <a:r>
              <a:rPr sz="1250" spc="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baseline="30000" dirty="0">
                <a:latin typeface="Symbol" panose="05050102010706020507"/>
                <a:cs typeface="Symbol" panose="05050102010706020507"/>
              </a:rPr>
              <a:t></a:t>
            </a:r>
            <a:r>
              <a:rPr sz="4800" baseline="7000" dirty="0">
                <a:latin typeface="Symbol" panose="05050102010706020507"/>
                <a:cs typeface="Symbol" panose="05050102010706020507"/>
              </a:rPr>
              <a:t></a:t>
            </a:r>
            <a:r>
              <a:rPr sz="1250" dirty="0">
                <a:latin typeface="Times New Roman" panose="02020603050405020304"/>
                <a:cs typeface="Times New Roman" panose="02020603050405020304"/>
              </a:rPr>
              <a:t>top</a:t>
            </a:r>
            <a:r>
              <a:rPr sz="125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spc="-15" baseline="30000" dirty="0">
                <a:latin typeface="Symbol" panose="05050102010706020507"/>
                <a:cs typeface="Symbol" panose="05050102010706020507"/>
              </a:rPr>
              <a:t></a:t>
            </a:r>
            <a:r>
              <a:rPr sz="4800" spc="-15" baseline="7000" dirty="0">
                <a:latin typeface="Symbol" panose="05050102010706020507"/>
                <a:cs typeface="Symbol" panose="05050102010706020507"/>
              </a:rPr>
              <a:t></a:t>
            </a:r>
            <a:r>
              <a:rPr sz="1250" spc="-10" dirty="0">
                <a:latin typeface="Times New Roman" panose="02020603050405020304"/>
                <a:cs typeface="Times New Roman" panose="02020603050405020304"/>
              </a:rPr>
              <a:t>bottom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05278" y="6033433"/>
            <a:ext cx="1640596" cy="414692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spc="-25" dirty="0"/>
              <a:t>25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745490" marR="5080" indent="13335">
              <a:lnSpc>
                <a:spcPts val="4690"/>
              </a:lnSpc>
              <a:spcBef>
                <a:spcPts val="305"/>
              </a:spcBef>
            </a:pPr>
            <a:r>
              <a:rPr sz="400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Application</a:t>
            </a:r>
            <a:r>
              <a:rPr sz="4000" spc="-114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of</a:t>
            </a:r>
            <a:r>
              <a:rPr sz="4000" spc="-13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spc="155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Gauss’s</a:t>
            </a:r>
            <a:r>
              <a:rPr sz="4000" spc="-125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spc="-2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Law: </a:t>
            </a:r>
            <a:r>
              <a:rPr sz="4000" spc="-3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Differential</a:t>
            </a:r>
            <a:r>
              <a:rPr sz="4000" spc="-135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Volume</a:t>
            </a:r>
            <a:r>
              <a:rPr sz="4000" spc="-14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spc="-1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Element</a:t>
            </a:r>
            <a:endParaRPr sz="4000">
              <a:latin typeface="Tahoma" panose="020B0604030504040204"/>
              <a:cs typeface="Tahoma" panose="020B0604030504040204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64835" y="1638300"/>
            <a:ext cx="3846476" cy="307808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50063" y="1791080"/>
            <a:ext cx="5307330" cy="106807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277495" indent="-264795">
              <a:lnSpc>
                <a:spcPct val="100000"/>
              </a:lnSpc>
              <a:spcBef>
                <a:spcPts val="315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277495" algn="l"/>
              </a:tabLst>
            </a:pP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We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will</a:t>
            </a:r>
            <a:r>
              <a:rPr sz="1800" spc="-1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now</a:t>
            </a:r>
            <a:r>
              <a:rPr sz="18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consider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front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surface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in</a:t>
            </a:r>
            <a:r>
              <a:rPr sz="1800" spc="-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detail.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276860" marR="5080" indent="-264795">
              <a:lnSpc>
                <a:spcPct val="80000"/>
              </a:lnSpc>
              <a:spcBef>
                <a:spcPts val="650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278130" algn="l"/>
              </a:tabLst>
            </a:pP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surface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element</a:t>
            </a:r>
            <a:r>
              <a:rPr sz="1800" spc="-1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is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very</a:t>
            </a:r>
            <a:r>
              <a:rPr sz="18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small,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thus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D</a:t>
            </a:r>
            <a:r>
              <a:rPr sz="1800" spc="-3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is 	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essentially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constant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over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this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surface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(a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portion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of 	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entire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closed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surface):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67377" y="3383872"/>
            <a:ext cx="48196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4800" spc="-15" baseline="7000" dirty="0">
                <a:latin typeface="Symbol" panose="05050102010706020507"/>
                <a:cs typeface="Symbol" panose="05050102010706020507"/>
              </a:rPr>
              <a:t>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front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39216" y="3440567"/>
            <a:ext cx="1097375" cy="27477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38580" y="3928715"/>
            <a:ext cx="1095274" cy="27412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518190" y="3348280"/>
            <a:ext cx="1638935" cy="1398905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39370">
              <a:lnSpc>
                <a:spcPct val="100000"/>
              </a:lnSpc>
              <a:spcBef>
                <a:spcPts val="870"/>
              </a:spcBef>
            </a:pPr>
            <a:r>
              <a:rPr sz="3150" b="1" baseline="1500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front</a:t>
            </a:r>
            <a:r>
              <a:rPr sz="1200" spc="3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150" baseline="15000" dirty="0">
                <a:latin typeface="Symbol" panose="05050102010706020507"/>
                <a:cs typeface="Symbol" panose="05050102010706020507"/>
              </a:rPr>
              <a:t></a:t>
            </a:r>
            <a:r>
              <a:rPr sz="3150" spc="-315" baseline="15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150" spc="-15" baseline="15000" dirty="0">
                <a:latin typeface="Symbol" panose="05050102010706020507"/>
                <a:cs typeface="Symbol" panose="05050102010706020507"/>
              </a:rPr>
              <a:t></a:t>
            </a:r>
            <a:r>
              <a:rPr sz="3150" b="1" spc="-15" baseline="1500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front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38100">
              <a:lnSpc>
                <a:spcPct val="100000"/>
              </a:lnSpc>
              <a:spcBef>
                <a:spcPts val="770"/>
              </a:spcBef>
            </a:pPr>
            <a:r>
              <a:rPr sz="2100" b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800" baseline="-25000" dirty="0">
                <a:latin typeface="Times New Roman" panose="02020603050405020304"/>
                <a:cs typeface="Times New Roman" panose="02020603050405020304"/>
              </a:rPr>
              <a:t>front</a:t>
            </a:r>
            <a:r>
              <a:rPr sz="1800" spc="419" baseline="-25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spc="80" dirty="0">
                <a:latin typeface="Symbol" panose="05050102010706020507"/>
                <a:cs typeface="Symbol" panose="05050102010706020507"/>
              </a:rPr>
              <a:t></a:t>
            </a:r>
            <a:r>
              <a:rPr sz="2100" i="1" spc="80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2100" spc="80" dirty="0">
                <a:latin typeface="Symbol" panose="05050102010706020507"/>
                <a:cs typeface="Symbol" panose="05050102010706020507"/>
              </a:rPr>
              <a:t></a:t>
            </a:r>
            <a:r>
              <a:rPr sz="2100" i="1" spc="80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2100" i="1" spc="2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b="1" spc="6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00" i="1" spc="89" baseline="-25000" dirty="0">
                <a:latin typeface="Times New Roman" panose="02020603050405020304"/>
                <a:cs typeface="Times New Roman" panose="02020603050405020304"/>
              </a:rPr>
              <a:t>x</a:t>
            </a:r>
            <a:endParaRPr sz="1800" baseline="-25000">
              <a:latin typeface="Times New Roman" panose="02020603050405020304"/>
              <a:cs typeface="Times New Roman" panose="02020603050405020304"/>
            </a:endParaRPr>
          </a:p>
          <a:p>
            <a:pPr marL="45720">
              <a:lnSpc>
                <a:spcPct val="100000"/>
              </a:lnSpc>
              <a:spcBef>
                <a:spcPts val="1645"/>
              </a:spcBef>
            </a:pPr>
            <a:r>
              <a:rPr sz="3225" i="1" baseline="1400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250" i="1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250" dirty="0">
                <a:latin typeface="Times New Roman" panose="02020603050405020304"/>
                <a:cs typeface="Times New Roman" panose="02020603050405020304"/>
              </a:rPr>
              <a:t>,front</a:t>
            </a:r>
            <a:r>
              <a:rPr sz="1250" spc="-1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spc="-30" baseline="14000" dirty="0">
                <a:latin typeface="Symbol" panose="05050102010706020507"/>
                <a:cs typeface="Symbol" panose="05050102010706020507"/>
              </a:rPr>
              <a:t></a:t>
            </a:r>
            <a:r>
              <a:rPr sz="3225" i="1" spc="-30" baseline="14000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3225" spc="-30" baseline="14000" dirty="0">
                <a:latin typeface="Symbol" panose="05050102010706020507"/>
                <a:cs typeface="Symbol" panose="05050102010706020507"/>
              </a:rPr>
              <a:t></a:t>
            </a:r>
            <a:r>
              <a:rPr sz="3225" i="1" spc="-30" baseline="14000" dirty="0">
                <a:latin typeface="Times New Roman" panose="02020603050405020304"/>
                <a:cs typeface="Times New Roman" panose="02020603050405020304"/>
              </a:rPr>
              <a:t>z</a:t>
            </a:r>
            <a:endParaRPr sz="3225" baseline="140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38118" y="4386967"/>
            <a:ext cx="1092249" cy="279980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50063" y="4780026"/>
            <a:ext cx="63360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7495" indent="-264795">
              <a:lnSpc>
                <a:spcPct val="100000"/>
              </a:lnSpc>
              <a:spcBef>
                <a:spcPts val="100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277495" algn="l"/>
              </a:tabLst>
            </a:pP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front</a:t>
            </a:r>
            <a:r>
              <a:rPr sz="1800" spc="-3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face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is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at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distance</a:t>
            </a:r>
            <a:r>
              <a:rPr sz="1800" spc="-3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of</a:t>
            </a:r>
            <a:r>
              <a:rPr sz="1800" spc="-13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Δ</a:t>
            </a:r>
            <a:r>
              <a:rPr sz="1800" i="1" spc="-2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x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/2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from</a:t>
            </a:r>
            <a:r>
              <a:rPr sz="1800" spc="-3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i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P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,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and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therefore: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292387" y="5567514"/>
            <a:ext cx="320040" cy="0"/>
          </a:xfrm>
          <a:custGeom>
            <a:avLst/>
            <a:gdLst/>
            <a:ahLst/>
            <a:cxnLst/>
            <a:rect l="l" t="t" r="r" b="b"/>
            <a:pathLst>
              <a:path w="320039">
                <a:moveTo>
                  <a:pt x="0" y="0"/>
                </a:moveTo>
                <a:lnTo>
                  <a:pt x="319657" y="0"/>
                </a:lnTo>
              </a:path>
            </a:pathLst>
          </a:custGeom>
          <a:ln w="132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375413" y="5563094"/>
            <a:ext cx="162560" cy="3505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100" spc="-50" dirty="0">
                <a:latin typeface="Times New Roman" panose="02020603050405020304"/>
                <a:cs typeface="Times New Roman" panose="02020603050405020304"/>
              </a:rPr>
              <a:t>2</a:t>
            </a:r>
            <a:endParaRPr sz="21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91273" y="5535675"/>
            <a:ext cx="1136015" cy="2133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959485" algn="l"/>
              </a:tabLst>
            </a:pPr>
            <a:r>
              <a:rPr sz="1200" i="1" spc="-1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,front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200" i="1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200" i="1" spc="-1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50" dirty="0">
                <a:latin typeface="Times New Roman" panose="02020603050405020304"/>
                <a:cs typeface="Times New Roman" panose="02020603050405020304"/>
              </a:rPr>
              <a:t>0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918464" y="5535675"/>
            <a:ext cx="95885" cy="2133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200" i="1" spc="-50" dirty="0">
                <a:latin typeface="Times New Roman" panose="02020603050405020304"/>
                <a:cs typeface="Times New Roman" panose="02020603050405020304"/>
              </a:rPr>
              <a:t>x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71618" y="5351846"/>
            <a:ext cx="5167630" cy="3505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  <a:tabLst>
                <a:tab pos="984885" algn="l"/>
                <a:tab pos="1415415" algn="l"/>
                <a:tab pos="4438650" algn="l"/>
              </a:tabLst>
            </a:pPr>
            <a:r>
              <a:rPr sz="2100" i="1" spc="-5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00" i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00" i="1" spc="-5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00" i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00" dirty="0">
                <a:latin typeface="Symbol" panose="05050102010706020507"/>
                <a:cs typeface="Symbol" panose="05050102010706020507"/>
              </a:rPr>
              <a:t></a:t>
            </a:r>
            <a:r>
              <a:rPr sz="2100" spc="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150" baseline="36000" dirty="0">
                <a:latin typeface="Symbol" panose="05050102010706020507"/>
                <a:cs typeface="Symbol" panose="05050102010706020507"/>
              </a:rPr>
              <a:t></a:t>
            </a:r>
            <a:r>
              <a:rPr sz="3150" i="1" baseline="3600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3150" i="1" spc="-112" baseline="36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dirty="0">
                <a:latin typeface="Symbol" panose="05050102010706020507"/>
                <a:cs typeface="Symbol" panose="05050102010706020507"/>
              </a:rPr>
              <a:t></a:t>
            </a:r>
            <a:r>
              <a:rPr sz="2100" spc="-2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dirty="0">
                <a:latin typeface="Times New Roman" panose="02020603050405020304"/>
                <a:cs typeface="Times New Roman" panose="02020603050405020304"/>
              </a:rPr>
              <a:t>rate</a:t>
            </a:r>
            <a:r>
              <a:rPr sz="2100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100" spc="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dirty="0">
                <a:latin typeface="Times New Roman" panose="02020603050405020304"/>
                <a:cs typeface="Times New Roman" panose="02020603050405020304"/>
              </a:rPr>
              <a:t>change</a:t>
            </a:r>
            <a:r>
              <a:rPr sz="2100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100" spc="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i="1" spc="-5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00" i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00" dirty="0">
                <a:latin typeface="Times New Roman" panose="02020603050405020304"/>
                <a:cs typeface="Times New Roman" panose="02020603050405020304"/>
              </a:rPr>
              <a:t>with</a:t>
            </a:r>
            <a:r>
              <a:rPr sz="2100" spc="1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i="1" spc="-50" dirty="0">
                <a:latin typeface="Times New Roman" panose="02020603050405020304"/>
                <a:cs typeface="Times New Roman" panose="02020603050405020304"/>
              </a:rPr>
              <a:t>x</a:t>
            </a:r>
            <a:endParaRPr sz="21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16" name="object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31346" y="5419851"/>
            <a:ext cx="1092795" cy="274309"/>
          </a:xfrm>
          <a:prstGeom prst="rect">
            <a:avLst/>
          </a:prstGeom>
        </p:spPr>
      </p:pic>
      <p:sp>
        <p:nvSpPr>
          <p:cNvPr id="17" name="object 17"/>
          <p:cNvSpPr/>
          <p:nvPr/>
        </p:nvSpPr>
        <p:spPr>
          <a:xfrm>
            <a:off x="2272145" y="6283051"/>
            <a:ext cx="320040" cy="0"/>
          </a:xfrm>
          <a:custGeom>
            <a:avLst/>
            <a:gdLst/>
            <a:ahLst/>
            <a:cxnLst/>
            <a:rect l="l" t="t" r="r" b="b"/>
            <a:pathLst>
              <a:path w="320039">
                <a:moveTo>
                  <a:pt x="0" y="0"/>
                </a:moveTo>
                <a:lnTo>
                  <a:pt x="319469" y="0"/>
                </a:lnTo>
              </a:path>
            </a:pathLst>
          </a:custGeom>
          <a:ln w="133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642828" y="6283051"/>
            <a:ext cx="451484" cy="0"/>
          </a:xfrm>
          <a:custGeom>
            <a:avLst/>
            <a:gdLst/>
            <a:ahLst/>
            <a:cxnLst/>
            <a:rect l="l" t="t" r="r" b="b"/>
            <a:pathLst>
              <a:path w="451485">
                <a:moveTo>
                  <a:pt x="0" y="0"/>
                </a:moveTo>
                <a:lnTo>
                  <a:pt x="451380" y="0"/>
                </a:lnTo>
              </a:path>
            </a:pathLst>
          </a:custGeom>
          <a:ln w="133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819754" y="6251170"/>
            <a:ext cx="187325" cy="2133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200" i="1" spc="35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200" spc="35" dirty="0">
                <a:latin typeface="Times New Roman" panose="02020603050405020304"/>
                <a:cs typeface="Times New Roman" panose="02020603050405020304"/>
              </a:rPr>
              <a:t>0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626047" y="6066945"/>
            <a:ext cx="221615" cy="3511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100" i="1" spc="-50" dirty="0">
                <a:latin typeface="Times New Roman" panose="02020603050405020304"/>
                <a:cs typeface="Times New Roman" panose="02020603050405020304"/>
              </a:rPr>
              <a:t>D</a:t>
            </a:r>
            <a:endParaRPr sz="21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029213" y="5896275"/>
            <a:ext cx="1059815" cy="3511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sz="3150" baseline="-36000" dirty="0">
                <a:latin typeface="Symbol" panose="05050102010706020507"/>
                <a:cs typeface="Symbol" panose="05050102010706020507"/>
              </a:rPr>
              <a:t></a:t>
            </a:r>
            <a:r>
              <a:rPr sz="3150" spc="97" baseline="-36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dirty="0">
                <a:latin typeface="Symbol" panose="05050102010706020507"/>
                <a:cs typeface="Symbol" panose="05050102010706020507"/>
              </a:rPr>
              <a:t></a:t>
            </a:r>
            <a:r>
              <a:rPr sz="2100" i="1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2100" i="1" spc="1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00" i="1" spc="-25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800" i="1" spc="-37" baseline="-25000" dirty="0">
                <a:latin typeface="Times New Roman" panose="02020603050405020304"/>
                <a:cs typeface="Times New Roman" panose="02020603050405020304"/>
              </a:rPr>
              <a:t>x</a:t>
            </a:r>
            <a:endParaRPr sz="1800" baseline="-25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355180" y="6278649"/>
            <a:ext cx="650875" cy="3511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385445" algn="l"/>
              </a:tabLst>
            </a:pPr>
            <a:r>
              <a:rPr sz="2100" spc="-5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21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0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00" i="1" spc="-25" dirty="0">
                <a:latin typeface="Times New Roman" panose="02020603050405020304"/>
                <a:cs typeface="Times New Roman" panose="02020603050405020304"/>
              </a:rPr>
              <a:t>x</a:t>
            </a:r>
            <a:endParaRPr sz="21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23" name="object 2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412785" y="6135070"/>
            <a:ext cx="1090884" cy="274899"/>
          </a:xfrm>
          <a:prstGeom prst="rect">
            <a:avLst/>
          </a:prstGeom>
        </p:spPr>
      </p:pic>
      <p:sp>
        <p:nvSpPr>
          <p:cNvPr id="26" name="object 2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spc="-25" dirty="0"/>
              <a:t>26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29892" y="210438"/>
            <a:ext cx="6283960" cy="1230630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2700" marR="5080" indent="13335">
              <a:lnSpc>
                <a:spcPts val="4690"/>
              </a:lnSpc>
              <a:spcBef>
                <a:spcPts val="305"/>
              </a:spcBef>
            </a:pPr>
            <a:r>
              <a:rPr sz="400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Application</a:t>
            </a:r>
            <a:r>
              <a:rPr sz="4000" spc="-114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of</a:t>
            </a:r>
            <a:r>
              <a:rPr sz="4000" spc="-13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spc="155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Gauss’s</a:t>
            </a:r>
            <a:r>
              <a:rPr sz="4000" spc="-125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spc="-2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Law: </a:t>
            </a:r>
            <a:r>
              <a:rPr sz="4000" spc="-3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Differential</a:t>
            </a:r>
            <a:r>
              <a:rPr sz="4000" spc="-135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Volume</a:t>
            </a:r>
            <a:r>
              <a:rPr sz="4000" spc="-14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spc="-1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Element</a:t>
            </a:r>
            <a:endParaRPr sz="40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0063" y="1382014"/>
            <a:ext cx="3448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7495" indent="-264795">
              <a:lnSpc>
                <a:spcPct val="100000"/>
              </a:lnSpc>
              <a:spcBef>
                <a:spcPts val="100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277495" algn="l"/>
              </a:tabLst>
            </a:pP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We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have</a:t>
            </a:r>
            <a:r>
              <a:rPr sz="18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now,</a:t>
            </a:r>
            <a:r>
              <a:rPr sz="1800" spc="-1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for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front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surface: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215583" y="2168061"/>
            <a:ext cx="320675" cy="0"/>
          </a:xfrm>
          <a:custGeom>
            <a:avLst/>
            <a:gdLst/>
            <a:ahLst/>
            <a:cxnLst/>
            <a:rect l="l" t="t" r="r" b="b"/>
            <a:pathLst>
              <a:path w="320675">
                <a:moveTo>
                  <a:pt x="0" y="0"/>
                </a:moveTo>
                <a:lnTo>
                  <a:pt x="320628" y="0"/>
                </a:lnTo>
              </a:path>
            </a:pathLst>
          </a:custGeom>
          <a:ln w="131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587611" y="2168061"/>
            <a:ext cx="453390" cy="0"/>
          </a:xfrm>
          <a:custGeom>
            <a:avLst/>
            <a:gdLst/>
            <a:ahLst/>
            <a:cxnLst/>
            <a:rect l="l" t="t" r="r" b="b"/>
            <a:pathLst>
              <a:path w="453389">
                <a:moveTo>
                  <a:pt x="0" y="0"/>
                </a:moveTo>
                <a:lnTo>
                  <a:pt x="452996" y="0"/>
                </a:lnTo>
              </a:path>
            </a:pathLst>
          </a:custGeom>
          <a:ln w="131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67597" y="1960526"/>
            <a:ext cx="481330" cy="5226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4875" spc="-15" baseline="7000" dirty="0">
                <a:latin typeface="Symbol" panose="05050102010706020507"/>
                <a:cs typeface="Symbol" panose="05050102010706020507"/>
              </a:rPr>
              <a:t></a:t>
            </a:r>
            <a:r>
              <a:rPr sz="1250" spc="-10" dirty="0">
                <a:latin typeface="Times New Roman" panose="02020603050405020304"/>
                <a:cs typeface="Times New Roman" panose="02020603050405020304"/>
              </a:rPr>
              <a:t>front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90991" y="1794099"/>
            <a:ext cx="431800" cy="3568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2150" dirty="0">
                <a:latin typeface="Symbol" panose="05050102010706020507"/>
                <a:cs typeface="Symbol" panose="05050102010706020507"/>
              </a:rPr>
              <a:t></a:t>
            </a:r>
            <a:r>
              <a:rPr sz="2150" spc="-1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i="1" spc="-75" baseline="-31000" dirty="0">
                <a:latin typeface="Times New Roman" panose="02020603050405020304"/>
                <a:cs typeface="Times New Roman" panose="02020603050405020304"/>
              </a:rPr>
              <a:t>D</a:t>
            </a:r>
            <a:endParaRPr sz="3225" baseline="-31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972475" y="1948846"/>
            <a:ext cx="1858645" cy="3568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2150" dirty="0">
                <a:latin typeface="Symbol" panose="05050102010706020507"/>
                <a:cs typeface="Symbol" panose="05050102010706020507"/>
              </a:rPr>
              <a:t></a:t>
            </a:r>
            <a:r>
              <a:rPr sz="215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baseline="35000" dirty="0">
                <a:latin typeface="Symbol" panose="05050102010706020507"/>
                <a:cs typeface="Symbol" panose="05050102010706020507"/>
              </a:rPr>
              <a:t></a:t>
            </a:r>
            <a:r>
              <a:rPr sz="3225" i="1" baseline="3500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3225" i="1" spc="97" baseline="35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baseline="36000" dirty="0">
                <a:latin typeface="Symbol" panose="05050102010706020507"/>
                <a:cs typeface="Symbol" panose="05050102010706020507"/>
              </a:rPr>
              <a:t></a:t>
            </a:r>
            <a:r>
              <a:rPr sz="3225" i="1" baseline="3600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875" i="1" baseline="3800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875" i="1" spc="480" baseline="38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spc="82" baseline="31000" dirty="0">
                <a:latin typeface="Symbol" panose="05050102010706020507"/>
                <a:cs typeface="Symbol" panose="05050102010706020507"/>
              </a:rPr>
              <a:t></a:t>
            </a:r>
            <a:r>
              <a:rPr sz="2150" spc="55" dirty="0">
                <a:latin typeface="Symbol" panose="05050102010706020507"/>
                <a:cs typeface="Symbol" panose="05050102010706020507"/>
              </a:rPr>
              <a:t></a:t>
            </a:r>
            <a:r>
              <a:rPr sz="2150" i="1" spc="55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2150" spc="55" dirty="0">
                <a:latin typeface="Symbol" panose="05050102010706020507"/>
                <a:cs typeface="Symbol" panose="05050102010706020507"/>
              </a:rPr>
              <a:t></a:t>
            </a:r>
            <a:r>
              <a:rPr sz="2150" i="1" spc="55" dirty="0">
                <a:latin typeface="Times New Roman" panose="02020603050405020304"/>
                <a:cs typeface="Times New Roman" panose="02020603050405020304"/>
              </a:rPr>
              <a:t>z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16391" y="2025100"/>
            <a:ext cx="535940" cy="3568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358140" algn="l"/>
              </a:tabLst>
            </a:pPr>
            <a:r>
              <a:rPr sz="2150" spc="-50" dirty="0">
                <a:latin typeface="Symbol" panose="05050102010706020507"/>
                <a:cs typeface="Symbol" panose="05050102010706020507"/>
              </a:rPr>
              <a:t></a:t>
            </a:r>
            <a:r>
              <a:rPr sz="215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875" i="1" spc="44" baseline="200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875" spc="44" baseline="2000" dirty="0">
                <a:latin typeface="Times New Roman" panose="02020603050405020304"/>
                <a:cs typeface="Times New Roman" panose="02020603050405020304"/>
              </a:rPr>
              <a:t>0</a:t>
            </a:r>
            <a:endParaRPr sz="1875" baseline="2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273565" y="2163494"/>
            <a:ext cx="953135" cy="3568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  <a:tabLst>
                <a:tab pos="412115" algn="l"/>
                <a:tab pos="806450" algn="l"/>
              </a:tabLst>
            </a:pPr>
            <a:r>
              <a:rPr sz="2150" spc="-5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215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2150" i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3225" spc="-75" baseline="28000" dirty="0">
                <a:latin typeface="Symbol" panose="05050102010706020507"/>
                <a:cs typeface="Symbol" panose="05050102010706020507"/>
              </a:rPr>
              <a:t></a:t>
            </a:r>
            <a:endParaRPr sz="3225" baseline="2800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16391" y="2197817"/>
            <a:ext cx="1784985" cy="3568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1663700" algn="l"/>
              </a:tabLst>
            </a:pPr>
            <a:r>
              <a:rPr sz="2150" spc="-50" dirty="0">
                <a:latin typeface="Symbol" panose="05050102010706020507"/>
                <a:cs typeface="Symbol" panose="05050102010706020507"/>
              </a:rPr>
              <a:t></a:t>
            </a:r>
            <a:r>
              <a:rPr sz="215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50" spc="-50" dirty="0">
                <a:latin typeface="Symbol" panose="05050102010706020507"/>
                <a:cs typeface="Symbol" panose="05050102010706020507"/>
              </a:rPr>
              <a:t></a:t>
            </a:r>
            <a:endParaRPr sz="2150">
              <a:latin typeface="Symbol" panose="05050102010706020507"/>
              <a:cs typeface="Symbol" panose="05050102010706020507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5936" y="2018237"/>
            <a:ext cx="1093731" cy="279529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150063" y="2703067"/>
            <a:ext cx="719518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7495" indent="-264795">
              <a:lnSpc>
                <a:spcPct val="100000"/>
              </a:lnSpc>
              <a:spcBef>
                <a:spcPts val="100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277495" algn="l"/>
              </a:tabLst>
            </a:pPr>
            <a:r>
              <a:rPr sz="1800" spc="-1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In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same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way,</a:t>
            </a:r>
            <a:r>
              <a:rPr sz="1800" spc="-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integral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over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back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surface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can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be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found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as: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64415" y="3396233"/>
            <a:ext cx="473709" cy="51498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4800" spc="-15" baseline="7000" dirty="0">
                <a:latin typeface="Symbol" panose="05050102010706020507"/>
                <a:cs typeface="Symbol" panose="05050102010706020507"/>
              </a:rPr>
              <a:t>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back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5845" y="3453055"/>
            <a:ext cx="1093873" cy="275575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43857" y="3931968"/>
            <a:ext cx="1096257" cy="274063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1324236" y="3371142"/>
            <a:ext cx="2002155" cy="1316355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39370">
              <a:lnSpc>
                <a:spcPct val="100000"/>
              </a:lnSpc>
              <a:spcBef>
                <a:spcPts val="795"/>
              </a:spcBef>
            </a:pPr>
            <a:r>
              <a:rPr sz="3150" b="1" baseline="1500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back</a:t>
            </a:r>
            <a:r>
              <a:rPr sz="1200" spc="3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150" baseline="15000" dirty="0">
                <a:latin typeface="Symbol" panose="05050102010706020507"/>
                <a:cs typeface="Symbol" panose="05050102010706020507"/>
              </a:rPr>
              <a:t></a:t>
            </a:r>
            <a:r>
              <a:rPr sz="3150" spc="-330" baseline="15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150" spc="-15" baseline="15000" dirty="0">
                <a:latin typeface="Symbol" panose="05050102010706020507"/>
                <a:cs typeface="Symbol" panose="05050102010706020507"/>
              </a:rPr>
              <a:t></a:t>
            </a:r>
            <a:r>
              <a:rPr sz="3150" b="1" spc="-15" baseline="1500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back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38100">
              <a:lnSpc>
                <a:spcPct val="100000"/>
              </a:lnSpc>
              <a:spcBef>
                <a:spcPts val="695"/>
              </a:spcBef>
            </a:pPr>
            <a:r>
              <a:rPr sz="2100" b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800" baseline="-25000" dirty="0">
                <a:latin typeface="Times New Roman" panose="02020603050405020304"/>
                <a:cs typeface="Times New Roman" panose="02020603050405020304"/>
              </a:rPr>
              <a:t>back</a:t>
            </a:r>
            <a:r>
              <a:rPr sz="1800" spc="517" baseline="-25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dirty="0">
                <a:latin typeface="Symbol" panose="05050102010706020507"/>
                <a:cs typeface="Symbol" panose="05050102010706020507"/>
              </a:rPr>
              <a:t></a:t>
            </a:r>
            <a:r>
              <a:rPr sz="2100" spc="-2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100" dirty="0">
                <a:latin typeface="Symbol" panose="05050102010706020507"/>
                <a:cs typeface="Symbol" panose="05050102010706020507"/>
              </a:rPr>
              <a:t></a:t>
            </a:r>
            <a:r>
              <a:rPr sz="2100" i="1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2100" dirty="0">
                <a:latin typeface="Symbol" panose="05050102010706020507"/>
                <a:cs typeface="Symbol" panose="05050102010706020507"/>
              </a:rPr>
              <a:t></a:t>
            </a:r>
            <a:r>
              <a:rPr sz="2100" i="1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2100" i="1" spc="3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b="1" spc="8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00" i="1" spc="127" baseline="-2500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800" i="1" spc="22" baseline="-25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spc="-50" dirty="0">
                <a:latin typeface="Times New Roman" panose="02020603050405020304"/>
                <a:cs typeface="Times New Roman" panose="02020603050405020304"/>
              </a:rPr>
              <a:t>)</a:t>
            </a:r>
            <a:endParaRPr sz="2100">
              <a:latin typeface="Times New Roman" panose="02020603050405020304"/>
              <a:cs typeface="Times New Roman" panose="02020603050405020304"/>
            </a:endParaRPr>
          </a:p>
          <a:p>
            <a:pPr marL="43815">
              <a:lnSpc>
                <a:spcPct val="100000"/>
              </a:lnSpc>
              <a:spcBef>
                <a:spcPts val="1145"/>
              </a:spcBef>
            </a:pPr>
            <a:r>
              <a:rPr sz="2150" spc="10" dirty="0">
                <a:latin typeface="Symbol" panose="05050102010706020507"/>
                <a:cs typeface="Symbol" panose="05050102010706020507"/>
              </a:rPr>
              <a:t></a:t>
            </a:r>
            <a:r>
              <a:rPr sz="2150" i="1" spc="1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875" i="1" spc="15" baseline="-2400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875" spc="15" baseline="-24000" dirty="0">
                <a:latin typeface="Times New Roman" panose="02020603050405020304"/>
                <a:cs typeface="Times New Roman" panose="02020603050405020304"/>
              </a:rPr>
              <a:t>,back</a:t>
            </a:r>
            <a:r>
              <a:rPr sz="1875" spc="-44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20" dirty="0">
                <a:latin typeface="Symbol" panose="05050102010706020507"/>
                <a:cs typeface="Symbol" panose="05050102010706020507"/>
              </a:rPr>
              <a:t></a:t>
            </a:r>
            <a:r>
              <a:rPr sz="2150" i="1" spc="-20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2150" spc="-20" dirty="0">
                <a:latin typeface="Symbol" panose="05050102010706020507"/>
                <a:cs typeface="Symbol" panose="05050102010706020507"/>
              </a:rPr>
              <a:t></a:t>
            </a:r>
            <a:r>
              <a:rPr sz="2150" i="1" spc="-20" dirty="0">
                <a:latin typeface="Times New Roman" panose="02020603050405020304"/>
                <a:cs typeface="Times New Roman" panose="02020603050405020304"/>
              </a:rPr>
              <a:t>z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18" name="object 1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49464" y="4397837"/>
            <a:ext cx="1097111" cy="280965"/>
          </a:xfrm>
          <a:prstGeom prst="rect">
            <a:avLst/>
          </a:prstGeom>
        </p:spPr>
      </p:pic>
      <p:sp>
        <p:nvSpPr>
          <p:cNvPr id="19" name="object 19"/>
          <p:cNvSpPr/>
          <p:nvPr/>
        </p:nvSpPr>
        <p:spPr>
          <a:xfrm>
            <a:off x="2009683" y="5274163"/>
            <a:ext cx="320675" cy="0"/>
          </a:xfrm>
          <a:custGeom>
            <a:avLst/>
            <a:gdLst/>
            <a:ahLst/>
            <a:cxnLst/>
            <a:rect l="l" t="t" r="r" b="b"/>
            <a:pathLst>
              <a:path w="320675">
                <a:moveTo>
                  <a:pt x="0" y="0"/>
                </a:moveTo>
                <a:lnTo>
                  <a:pt x="320154" y="0"/>
                </a:lnTo>
              </a:path>
            </a:pathLst>
          </a:custGeom>
          <a:ln w="133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381135" y="5274163"/>
            <a:ext cx="454025" cy="0"/>
          </a:xfrm>
          <a:custGeom>
            <a:avLst/>
            <a:gdLst/>
            <a:ahLst/>
            <a:cxnLst/>
            <a:rect l="l" t="t" r="r" b="b"/>
            <a:pathLst>
              <a:path w="454025">
                <a:moveTo>
                  <a:pt x="0" y="0"/>
                </a:moveTo>
                <a:lnTo>
                  <a:pt x="453518" y="0"/>
                </a:lnTo>
              </a:path>
            </a:pathLst>
          </a:custGeom>
          <a:ln w="133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617168" y="5242282"/>
            <a:ext cx="448945" cy="2133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200" i="1" spc="-1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,back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560209" y="5242282"/>
            <a:ext cx="187325" cy="2133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200" i="1" spc="35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200" spc="35" dirty="0">
                <a:latin typeface="Times New Roman" panose="02020603050405020304"/>
                <a:cs typeface="Times New Roman" panose="02020603050405020304"/>
              </a:rPr>
              <a:t>0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22510" y="5058057"/>
            <a:ext cx="222250" cy="3511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100" i="1" spc="-50" dirty="0">
                <a:latin typeface="Times New Roman" panose="02020603050405020304"/>
                <a:cs typeface="Times New Roman" panose="02020603050405020304"/>
              </a:rPr>
              <a:t>D</a:t>
            </a:r>
            <a:endParaRPr sz="21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365634" y="5058057"/>
            <a:ext cx="222250" cy="3511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100" i="1" spc="-50" dirty="0">
                <a:latin typeface="Times New Roman" panose="02020603050405020304"/>
                <a:cs typeface="Times New Roman" panose="02020603050405020304"/>
              </a:rPr>
              <a:t>D</a:t>
            </a:r>
            <a:endParaRPr sz="21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770812" y="4887388"/>
            <a:ext cx="1058545" cy="3511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sz="3150" baseline="-36000" dirty="0">
                <a:latin typeface="Symbol" panose="05050102010706020507"/>
                <a:cs typeface="Symbol" panose="05050102010706020507"/>
              </a:rPr>
              <a:t></a:t>
            </a:r>
            <a:r>
              <a:rPr sz="3150" spc="44" baseline="-36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dirty="0">
                <a:latin typeface="Symbol" panose="05050102010706020507"/>
                <a:cs typeface="Symbol" panose="05050102010706020507"/>
              </a:rPr>
              <a:t></a:t>
            </a:r>
            <a:r>
              <a:rPr sz="2100" i="1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2100" i="1" spc="1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00" i="1" spc="-25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800" i="1" spc="-37" baseline="-25000" dirty="0">
                <a:latin typeface="Times New Roman" panose="02020603050405020304"/>
                <a:cs typeface="Times New Roman" panose="02020603050405020304"/>
              </a:rPr>
              <a:t>x</a:t>
            </a:r>
            <a:endParaRPr sz="1800" baseline="-25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092916" y="5269761"/>
            <a:ext cx="652780" cy="3511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386715" algn="l"/>
              </a:tabLst>
            </a:pPr>
            <a:r>
              <a:rPr sz="2100" spc="-5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21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0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00" i="1" spc="-25" dirty="0">
                <a:latin typeface="Times New Roman" panose="02020603050405020304"/>
                <a:cs typeface="Times New Roman" panose="02020603050405020304"/>
              </a:rPr>
              <a:t>x</a:t>
            </a:r>
            <a:endParaRPr sz="21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27" name="object 2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51904" y="5126182"/>
            <a:ext cx="1094281" cy="274899"/>
          </a:xfrm>
          <a:prstGeom prst="rect">
            <a:avLst/>
          </a:prstGeom>
        </p:spPr>
      </p:pic>
      <p:sp>
        <p:nvSpPr>
          <p:cNvPr id="28" name="object 28"/>
          <p:cNvSpPr/>
          <p:nvPr/>
        </p:nvSpPr>
        <p:spPr>
          <a:xfrm>
            <a:off x="2369912" y="6168561"/>
            <a:ext cx="321310" cy="0"/>
          </a:xfrm>
          <a:custGeom>
            <a:avLst/>
            <a:gdLst/>
            <a:ahLst/>
            <a:cxnLst/>
            <a:rect l="l" t="t" r="r" b="b"/>
            <a:pathLst>
              <a:path w="321310">
                <a:moveTo>
                  <a:pt x="0" y="0"/>
                </a:moveTo>
                <a:lnTo>
                  <a:pt x="321181" y="0"/>
                </a:lnTo>
              </a:path>
            </a:pathLst>
          </a:custGeom>
          <a:ln w="131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742856" y="6168561"/>
            <a:ext cx="454025" cy="0"/>
          </a:xfrm>
          <a:custGeom>
            <a:avLst/>
            <a:gdLst/>
            <a:ahLst/>
            <a:cxnLst/>
            <a:rect l="l" t="t" r="r" b="b"/>
            <a:pathLst>
              <a:path w="454025">
                <a:moveTo>
                  <a:pt x="0" y="0"/>
                </a:moveTo>
                <a:lnTo>
                  <a:pt x="453606" y="0"/>
                </a:lnTo>
              </a:path>
            </a:pathLst>
          </a:custGeom>
          <a:ln w="131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1915794" y="6135906"/>
            <a:ext cx="190500" cy="2171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250" i="1" spc="3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250" spc="30" dirty="0">
                <a:latin typeface="Times New Roman" panose="02020603050405020304"/>
                <a:cs typeface="Times New Roman" panose="02020603050405020304"/>
              </a:rPr>
              <a:t>0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67437" y="5961035"/>
            <a:ext cx="475615" cy="521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4875" spc="-15" baseline="7000" dirty="0">
                <a:latin typeface="Symbol" panose="05050102010706020507"/>
                <a:cs typeface="Symbol" panose="05050102010706020507"/>
              </a:rPr>
              <a:t></a:t>
            </a:r>
            <a:r>
              <a:rPr sz="1250" spc="-10" dirty="0">
                <a:latin typeface="Times New Roman" panose="02020603050405020304"/>
                <a:cs typeface="Times New Roman" panose="02020603050405020304"/>
              </a:rPr>
              <a:t>back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386064" y="5948792"/>
            <a:ext cx="2600960" cy="3568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  <a:tabLst>
                <a:tab pos="777875" algn="l"/>
              </a:tabLst>
            </a:pPr>
            <a:r>
              <a:rPr sz="3225" spc="195" baseline="31000" dirty="0">
                <a:latin typeface="Symbol" panose="05050102010706020507"/>
                <a:cs typeface="Symbol" panose="05050102010706020507"/>
              </a:rPr>
              <a:t></a:t>
            </a:r>
            <a:r>
              <a:rPr sz="2150" spc="130" dirty="0">
                <a:latin typeface="Symbol" panose="05050102010706020507"/>
                <a:cs typeface="Symbol" panose="05050102010706020507"/>
              </a:rPr>
              <a:t></a:t>
            </a:r>
            <a:r>
              <a:rPr sz="2150" i="1" spc="13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50" i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50" dirty="0">
                <a:latin typeface="Symbol" panose="05050102010706020507"/>
                <a:cs typeface="Symbol" panose="05050102010706020507"/>
              </a:rPr>
              <a:t></a:t>
            </a:r>
            <a:r>
              <a:rPr sz="215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baseline="35000" dirty="0">
                <a:latin typeface="Symbol" panose="05050102010706020507"/>
                <a:cs typeface="Symbol" panose="05050102010706020507"/>
              </a:rPr>
              <a:t></a:t>
            </a:r>
            <a:r>
              <a:rPr sz="3225" i="1" baseline="3500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3225" i="1" spc="112" baseline="35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baseline="36000" dirty="0">
                <a:latin typeface="Symbol" panose="05050102010706020507"/>
                <a:cs typeface="Symbol" panose="05050102010706020507"/>
              </a:rPr>
              <a:t></a:t>
            </a:r>
            <a:r>
              <a:rPr sz="3225" i="1" baseline="3600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875" i="1" baseline="3800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875" i="1" spc="494" baseline="38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spc="67" baseline="31000" dirty="0">
                <a:latin typeface="Symbol" panose="05050102010706020507"/>
                <a:cs typeface="Symbol" panose="05050102010706020507"/>
              </a:rPr>
              <a:t></a:t>
            </a:r>
            <a:r>
              <a:rPr sz="2150" spc="45" dirty="0">
                <a:latin typeface="Symbol" panose="05050102010706020507"/>
                <a:cs typeface="Symbol" panose="05050102010706020507"/>
              </a:rPr>
              <a:t></a:t>
            </a:r>
            <a:r>
              <a:rPr sz="2150" i="1" spc="45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2150" spc="45" dirty="0">
                <a:latin typeface="Symbol" panose="05050102010706020507"/>
                <a:cs typeface="Symbol" panose="05050102010706020507"/>
              </a:rPr>
              <a:t></a:t>
            </a:r>
            <a:r>
              <a:rPr sz="2150" i="1" spc="45" dirty="0">
                <a:latin typeface="Times New Roman" panose="02020603050405020304"/>
                <a:cs typeface="Times New Roman" panose="02020603050405020304"/>
              </a:rPr>
              <a:t>z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411464" y="6025600"/>
            <a:ext cx="133350" cy="3568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150" spc="-50" dirty="0">
                <a:latin typeface="Symbol" panose="05050102010706020507"/>
                <a:cs typeface="Symbol" panose="05050102010706020507"/>
              </a:rPr>
              <a:t></a:t>
            </a:r>
            <a:endParaRPr sz="215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428666" y="6163448"/>
            <a:ext cx="954405" cy="3568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  <a:tabLst>
                <a:tab pos="412115" algn="l"/>
                <a:tab pos="807720" algn="l"/>
              </a:tabLst>
            </a:pPr>
            <a:r>
              <a:rPr sz="2150" spc="-5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215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2150" i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3225" spc="-75" baseline="28000" dirty="0">
                <a:latin typeface="Symbol" panose="05050102010706020507"/>
                <a:cs typeface="Symbol" panose="05050102010706020507"/>
              </a:rPr>
              <a:t></a:t>
            </a:r>
            <a:endParaRPr sz="3225" baseline="2800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411464" y="6197771"/>
            <a:ext cx="133350" cy="3568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150" spc="-50" dirty="0">
                <a:latin typeface="Symbol" panose="05050102010706020507"/>
                <a:cs typeface="Symbol" panose="05050102010706020507"/>
              </a:rPr>
              <a:t></a:t>
            </a:r>
            <a:endParaRPr sz="215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223800" y="6197771"/>
            <a:ext cx="133350" cy="3568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150" spc="-50" dirty="0">
                <a:latin typeface="Symbol" panose="05050102010706020507"/>
                <a:cs typeface="Symbol" panose="05050102010706020507"/>
              </a:rPr>
              <a:t></a:t>
            </a:r>
            <a:endParaRPr sz="2150">
              <a:latin typeface="Symbol" panose="05050102010706020507"/>
              <a:cs typeface="Symbol" panose="05050102010706020507"/>
            </a:endParaRPr>
          </a:p>
        </p:txBody>
      </p:sp>
      <p:pic>
        <p:nvPicPr>
          <p:cNvPr id="37" name="object 3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50291" y="6018183"/>
            <a:ext cx="1095472" cy="278997"/>
          </a:xfrm>
          <a:prstGeom prst="rect">
            <a:avLst/>
          </a:prstGeom>
        </p:spPr>
      </p:pic>
      <p:sp>
        <p:nvSpPr>
          <p:cNvPr id="40" name="object 4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spc="-25" dirty="0"/>
              <a:t>27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745490" marR="5080" indent="13335">
              <a:lnSpc>
                <a:spcPts val="4690"/>
              </a:lnSpc>
              <a:spcBef>
                <a:spcPts val="305"/>
              </a:spcBef>
            </a:pPr>
            <a:r>
              <a:rPr sz="400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Application</a:t>
            </a:r>
            <a:r>
              <a:rPr sz="4000" spc="-114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of</a:t>
            </a:r>
            <a:r>
              <a:rPr sz="4000" spc="-13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spc="155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Gauss’s</a:t>
            </a:r>
            <a:r>
              <a:rPr sz="4000" spc="-125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spc="-2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Law: </a:t>
            </a:r>
            <a:r>
              <a:rPr sz="4000" spc="-3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Differential</a:t>
            </a:r>
            <a:r>
              <a:rPr sz="4000" spc="-135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Volume</a:t>
            </a:r>
            <a:r>
              <a:rPr sz="4000" spc="-14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spc="-1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Element</a:t>
            </a:r>
            <a:endParaRPr sz="40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0063" y="1529334"/>
            <a:ext cx="76784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7495" indent="-264795">
              <a:lnSpc>
                <a:spcPct val="100000"/>
              </a:lnSpc>
              <a:spcBef>
                <a:spcPts val="100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277495" algn="l"/>
              </a:tabLst>
            </a:pPr>
            <a:r>
              <a:rPr sz="1800" spc="-1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If</a:t>
            </a:r>
            <a:r>
              <a:rPr sz="1800" spc="-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we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combine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7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two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integrals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over</a:t>
            </a:r>
            <a:r>
              <a:rPr sz="1800" spc="-7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8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front</a:t>
            </a:r>
            <a:r>
              <a:rPr sz="1800" spc="-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and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back</a:t>
            </a:r>
            <a:r>
              <a:rPr sz="1800" spc="-7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surface,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we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have: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049761" y="2100415"/>
            <a:ext cx="452120" cy="0"/>
          </a:xfrm>
          <a:custGeom>
            <a:avLst/>
            <a:gdLst/>
            <a:ahLst/>
            <a:cxnLst/>
            <a:rect l="l" t="t" r="r" b="b"/>
            <a:pathLst>
              <a:path w="452119">
                <a:moveTo>
                  <a:pt x="0" y="0"/>
                </a:moveTo>
                <a:lnTo>
                  <a:pt x="451935" y="0"/>
                </a:lnTo>
              </a:path>
            </a:pathLst>
          </a:custGeom>
          <a:ln w="132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90760" y="2145994"/>
            <a:ext cx="1027430" cy="2133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719455" algn="l"/>
              </a:tabLst>
            </a:pP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front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back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34828" y="2095994"/>
            <a:ext cx="279400" cy="3505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10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00" i="1" spc="-25" dirty="0">
                <a:latin typeface="Times New Roman" panose="02020603050405020304"/>
                <a:cs typeface="Times New Roman" panose="02020603050405020304"/>
              </a:rPr>
              <a:t>x</a:t>
            </a:r>
            <a:endParaRPr sz="21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2442" y="1846309"/>
            <a:ext cx="13779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0" dirty="0">
                <a:latin typeface="Symbol" panose="05050102010706020507"/>
                <a:cs typeface="Symbol" panose="05050102010706020507"/>
              </a:rPr>
              <a:t></a:t>
            </a:r>
            <a:endParaRPr sz="320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04032" y="1748975"/>
            <a:ext cx="235204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95"/>
              </a:spcBef>
              <a:tabLst>
                <a:tab pos="958215" algn="l"/>
              </a:tabLst>
            </a:pPr>
            <a:r>
              <a:rPr sz="2100" dirty="0">
                <a:latin typeface="Symbol" panose="05050102010706020507"/>
                <a:cs typeface="Symbol" panose="05050102010706020507"/>
              </a:rPr>
              <a:t></a:t>
            </a:r>
            <a:r>
              <a:rPr sz="2100" spc="3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800" spc="-75" baseline="-13000" dirty="0">
                <a:latin typeface="Symbol" panose="05050102010706020507"/>
                <a:cs typeface="Symbol" panose="05050102010706020507"/>
              </a:rPr>
              <a:t></a:t>
            </a:r>
            <a:r>
              <a:rPr sz="4800" baseline="-130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3150" baseline="36000" dirty="0">
                <a:latin typeface="Symbol" panose="05050102010706020507"/>
                <a:cs typeface="Symbol" panose="05050102010706020507"/>
              </a:rPr>
              <a:t></a:t>
            </a:r>
            <a:r>
              <a:rPr sz="3150" i="1" baseline="3600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800" i="1" baseline="3700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800" i="1" spc="630" baseline="37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spc="-10" dirty="0">
                <a:latin typeface="Symbol" panose="05050102010706020507"/>
                <a:cs typeface="Symbol" panose="05050102010706020507"/>
              </a:rPr>
              <a:t></a:t>
            </a:r>
            <a:r>
              <a:rPr sz="2100" i="1" spc="-1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2100" spc="-10" dirty="0">
                <a:latin typeface="Symbol" panose="05050102010706020507"/>
                <a:cs typeface="Symbol" panose="05050102010706020507"/>
              </a:rPr>
              <a:t></a:t>
            </a:r>
            <a:r>
              <a:rPr sz="2100" i="1" spc="-10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2100" spc="-10" dirty="0">
                <a:latin typeface="Symbol" panose="05050102010706020507"/>
                <a:cs typeface="Symbol" panose="05050102010706020507"/>
              </a:rPr>
              <a:t></a:t>
            </a:r>
            <a:r>
              <a:rPr sz="2100" i="1" spc="-10" dirty="0">
                <a:latin typeface="Times New Roman" panose="02020603050405020304"/>
                <a:cs typeface="Times New Roman" panose="02020603050405020304"/>
              </a:rPr>
              <a:t>z</a:t>
            </a:r>
            <a:endParaRPr sz="21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53137" y="1952751"/>
            <a:ext cx="1091575" cy="274309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1957250" y="3348761"/>
            <a:ext cx="465455" cy="0"/>
          </a:xfrm>
          <a:custGeom>
            <a:avLst/>
            <a:gdLst/>
            <a:ahLst/>
            <a:cxnLst/>
            <a:rect l="l" t="t" r="r" b="b"/>
            <a:pathLst>
              <a:path w="465455">
                <a:moveTo>
                  <a:pt x="0" y="0"/>
                </a:moveTo>
                <a:lnTo>
                  <a:pt x="464935" y="0"/>
                </a:lnTo>
              </a:path>
            </a:pathLst>
          </a:custGeom>
          <a:ln w="13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93632" y="3394547"/>
            <a:ext cx="323215" cy="2152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50" spc="-10" dirty="0">
                <a:latin typeface="Times New Roman" panose="02020603050405020304"/>
                <a:cs typeface="Times New Roman" panose="02020603050405020304"/>
              </a:rPr>
              <a:t>right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93356" y="3394547"/>
            <a:ext cx="231775" cy="2152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50" spc="-20" dirty="0">
                <a:latin typeface="Times New Roman" panose="02020603050405020304"/>
                <a:cs typeface="Times New Roman" panose="02020603050405020304"/>
              </a:rPr>
              <a:t>left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045889" y="3344287"/>
            <a:ext cx="281305" cy="353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y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92850" y="3092230"/>
            <a:ext cx="139065" cy="5175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200" spc="-50" dirty="0">
                <a:latin typeface="Symbol" panose="05050102010706020507"/>
                <a:cs typeface="Symbol" panose="05050102010706020507"/>
              </a:rPr>
              <a:t></a:t>
            </a:r>
            <a:endParaRPr sz="320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00741" y="2994387"/>
            <a:ext cx="2280285" cy="5175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25"/>
              </a:spcBef>
              <a:tabLst>
                <a:tab pos="868680" algn="l"/>
              </a:tabLst>
            </a:pPr>
            <a:r>
              <a:rPr sz="2150" dirty="0">
                <a:latin typeface="Symbol" panose="05050102010706020507"/>
                <a:cs typeface="Symbol" panose="05050102010706020507"/>
              </a:rPr>
              <a:t></a:t>
            </a:r>
            <a:r>
              <a:rPr sz="2150" spc="3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800" spc="-89" baseline="-13000" dirty="0">
                <a:latin typeface="Symbol" panose="05050102010706020507"/>
                <a:cs typeface="Symbol" panose="05050102010706020507"/>
              </a:rPr>
              <a:t></a:t>
            </a:r>
            <a:r>
              <a:rPr sz="4800" baseline="-130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3225" baseline="43000" dirty="0">
                <a:latin typeface="Symbol" panose="05050102010706020507"/>
                <a:cs typeface="Symbol" panose="05050102010706020507"/>
              </a:rPr>
              <a:t></a:t>
            </a:r>
            <a:r>
              <a:rPr sz="3225" i="1" baseline="4300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875" i="1" baseline="47000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1875" i="1" spc="644" baseline="47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10" dirty="0">
                <a:latin typeface="Symbol" panose="05050102010706020507"/>
                <a:cs typeface="Symbol" panose="05050102010706020507"/>
              </a:rPr>
              <a:t></a:t>
            </a:r>
            <a:r>
              <a:rPr sz="2150" i="1" spc="-10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2150" spc="-10" dirty="0">
                <a:latin typeface="Symbol" panose="05050102010706020507"/>
                <a:cs typeface="Symbol" panose="05050102010706020507"/>
              </a:rPr>
              <a:t></a:t>
            </a:r>
            <a:r>
              <a:rPr sz="2150" i="1" spc="-1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2150" spc="-10" dirty="0">
                <a:latin typeface="Symbol" panose="05050102010706020507"/>
                <a:cs typeface="Symbol" panose="05050102010706020507"/>
              </a:rPr>
              <a:t></a:t>
            </a:r>
            <a:r>
              <a:rPr sz="2150" i="1" spc="-10" dirty="0">
                <a:latin typeface="Times New Roman" panose="02020603050405020304"/>
                <a:cs typeface="Times New Roman" panose="02020603050405020304"/>
              </a:rPr>
              <a:t>z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60138" y="3199788"/>
            <a:ext cx="1095790" cy="277089"/>
          </a:xfrm>
          <a:prstGeom prst="rect">
            <a:avLst/>
          </a:prstGeom>
        </p:spPr>
      </p:pic>
      <p:sp>
        <p:nvSpPr>
          <p:cNvPr id="17" name="object 17"/>
          <p:cNvSpPr/>
          <p:nvPr/>
        </p:nvSpPr>
        <p:spPr>
          <a:xfrm>
            <a:off x="2096347" y="4184503"/>
            <a:ext cx="447675" cy="0"/>
          </a:xfrm>
          <a:custGeom>
            <a:avLst/>
            <a:gdLst/>
            <a:ahLst/>
            <a:cxnLst/>
            <a:rect l="l" t="t" r="r" b="b"/>
            <a:pathLst>
              <a:path w="447675">
                <a:moveTo>
                  <a:pt x="0" y="0"/>
                </a:moveTo>
                <a:lnTo>
                  <a:pt x="447577" y="0"/>
                </a:lnTo>
              </a:path>
            </a:pathLst>
          </a:custGeom>
          <a:ln w="133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795079" y="4230208"/>
            <a:ext cx="1074420" cy="2133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612775" algn="l"/>
              </a:tabLst>
            </a:pP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top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bottom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182993" y="4180101"/>
            <a:ext cx="264795" cy="3511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10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00" i="1" spc="-25" dirty="0">
                <a:latin typeface="Times New Roman" panose="02020603050405020304"/>
                <a:cs typeface="Times New Roman" panose="02020603050405020304"/>
              </a:rPr>
              <a:t>z</a:t>
            </a:r>
            <a:endParaRPr sz="21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92954" y="3929878"/>
            <a:ext cx="13779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0" dirty="0">
                <a:latin typeface="Symbol" panose="05050102010706020507"/>
                <a:cs typeface="Symbol" panose="05050102010706020507"/>
              </a:rPr>
              <a:t></a:t>
            </a:r>
            <a:endParaRPr sz="320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01419" y="3832335"/>
            <a:ext cx="250063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5"/>
              </a:spcBef>
              <a:tabLst>
                <a:tab pos="1107440" algn="l"/>
              </a:tabLst>
            </a:pPr>
            <a:r>
              <a:rPr sz="2100" dirty="0">
                <a:latin typeface="Symbol" panose="05050102010706020507"/>
                <a:cs typeface="Symbol" panose="05050102010706020507"/>
              </a:rPr>
              <a:t></a:t>
            </a:r>
            <a:r>
              <a:rPr sz="2100" spc="3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800" spc="-75" baseline="-13000" dirty="0">
                <a:latin typeface="Symbol" panose="05050102010706020507"/>
                <a:cs typeface="Symbol" panose="05050102010706020507"/>
              </a:rPr>
              <a:t></a:t>
            </a:r>
            <a:r>
              <a:rPr sz="4800" baseline="-130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3150" baseline="36000" dirty="0">
                <a:latin typeface="Symbol" panose="05050102010706020507"/>
                <a:cs typeface="Symbol" panose="05050102010706020507"/>
              </a:rPr>
              <a:t></a:t>
            </a:r>
            <a:r>
              <a:rPr sz="3150" i="1" baseline="3600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800" i="1" baseline="37000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800" i="1" spc="690" baseline="37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spc="-10" dirty="0">
                <a:latin typeface="Symbol" panose="05050102010706020507"/>
                <a:cs typeface="Symbol" panose="05050102010706020507"/>
              </a:rPr>
              <a:t></a:t>
            </a:r>
            <a:r>
              <a:rPr sz="2100" i="1" spc="-10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2100" spc="-10" dirty="0">
                <a:latin typeface="Symbol" panose="05050102010706020507"/>
                <a:cs typeface="Symbol" panose="05050102010706020507"/>
              </a:rPr>
              <a:t></a:t>
            </a:r>
            <a:r>
              <a:rPr sz="2100" i="1" spc="-1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2100" spc="-10" dirty="0">
                <a:latin typeface="Symbol" panose="05050102010706020507"/>
                <a:cs typeface="Symbol" panose="05050102010706020507"/>
              </a:rPr>
              <a:t></a:t>
            </a:r>
            <a:r>
              <a:rPr sz="2100" i="1" spc="-10" dirty="0">
                <a:latin typeface="Times New Roman" panose="02020603050405020304"/>
                <a:cs typeface="Times New Roman" panose="02020603050405020304"/>
              </a:rPr>
              <a:t>y</a:t>
            </a:r>
            <a:endParaRPr sz="21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22" name="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99923" y="4036522"/>
            <a:ext cx="1093801" cy="274899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150063" y="2601595"/>
            <a:ext cx="67398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7495" indent="-264795">
              <a:lnSpc>
                <a:spcPct val="100000"/>
              </a:lnSpc>
              <a:spcBef>
                <a:spcPts val="100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277495" algn="l"/>
              </a:tabLst>
            </a:pP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Repeating the</a:t>
            </a:r>
            <a:r>
              <a:rPr sz="1800" spc="-3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same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process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to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3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remaining</a:t>
            </a:r>
            <a:r>
              <a:rPr sz="1800" spc="-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surfaces,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we</a:t>
            </a:r>
            <a:r>
              <a:rPr sz="1800" spc="1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find: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50063" y="4646803"/>
            <a:ext cx="42856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7495" indent="-264795">
              <a:lnSpc>
                <a:spcPct val="100000"/>
              </a:lnSpc>
              <a:spcBef>
                <a:spcPts val="100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277495" algn="l"/>
              </a:tabLst>
            </a:pP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These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results may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be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collected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to</a:t>
            </a:r>
            <a:r>
              <a:rPr sz="1800" spc="-1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yield: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015651" y="5439466"/>
            <a:ext cx="1177925" cy="0"/>
          </a:xfrm>
          <a:custGeom>
            <a:avLst/>
            <a:gdLst/>
            <a:ahLst/>
            <a:cxnLst/>
            <a:rect l="l" t="t" r="r" b="b"/>
            <a:pathLst>
              <a:path w="1177925">
                <a:moveTo>
                  <a:pt x="0" y="0"/>
                </a:moveTo>
                <a:lnTo>
                  <a:pt x="453398" y="0"/>
                </a:lnTo>
              </a:path>
              <a:path w="1177925">
                <a:moveTo>
                  <a:pt x="714253" y="0"/>
                </a:moveTo>
                <a:lnTo>
                  <a:pt x="1177747" y="0"/>
                </a:lnTo>
              </a:path>
            </a:pathLst>
          </a:custGeom>
          <a:ln w="133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454231" y="5439466"/>
            <a:ext cx="448945" cy="0"/>
          </a:xfrm>
          <a:custGeom>
            <a:avLst/>
            <a:gdLst/>
            <a:ahLst/>
            <a:cxnLst/>
            <a:rect l="l" t="t" r="r" b="b"/>
            <a:pathLst>
              <a:path w="448945">
                <a:moveTo>
                  <a:pt x="0" y="0"/>
                </a:moveTo>
                <a:lnTo>
                  <a:pt x="448440" y="0"/>
                </a:lnTo>
              </a:path>
            </a:pathLst>
          </a:custGeom>
          <a:ln w="132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1830876" y="5049423"/>
            <a:ext cx="634365" cy="3517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sz="3150" baseline="3000" dirty="0">
                <a:latin typeface="Symbol" panose="05050102010706020507"/>
                <a:cs typeface="Symbol" panose="05050102010706020507"/>
              </a:rPr>
              <a:t></a:t>
            </a:r>
            <a:r>
              <a:rPr sz="3150" spc="-112" baseline="3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00" i="1" spc="-25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800" i="1" spc="-37" baseline="-25000" dirty="0">
                <a:latin typeface="Times New Roman" panose="02020603050405020304"/>
                <a:cs typeface="Times New Roman" panose="02020603050405020304"/>
              </a:rPr>
              <a:t>x</a:t>
            </a:r>
            <a:endParaRPr sz="1800" baseline="-25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486709" y="5018030"/>
            <a:ext cx="699770" cy="3517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sz="3150" baseline="-42000" dirty="0">
                <a:latin typeface="Symbol" panose="05050102010706020507"/>
                <a:cs typeface="Symbol" panose="05050102010706020507"/>
              </a:rPr>
              <a:t></a:t>
            </a:r>
            <a:r>
              <a:rPr sz="3150" spc="44" baseline="-4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00" i="1" spc="-25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800" i="1" spc="-37" baseline="-25000" dirty="0">
                <a:latin typeface="Times New Roman" panose="02020603050405020304"/>
                <a:cs typeface="Times New Roman" panose="02020603050405020304"/>
              </a:rPr>
              <a:t>y</a:t>
            </a:r>
            <a:endParaRPr sz="1800" baseline="-25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211310" y="5222937"/>
            <a:ext cx="1769110" cy="3517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sz="2100" dirty="0">
                <a:latin typeface="Symbol" panose="05050102010706020507"/>
                <a:cs typeface="Symbol" panose="05050102010706020507"/>
              </a:rPr>
              <a:t></a:t>
            </a:r>
            <a:r>
              <a:rPr sz="2100" spc="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150" baseline="36000" dirty="0">
                <a:latin typeface="Symbol" panose="05050102010706020507"/>
                <a:cs typeface="Symbol" panose="05050102010706020507"/>
              </a:rPr>
              <a:t></a:t>
            </a:r>
            <a:r>
              <a:rPr sz="3150" i="1" baseline="3600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800" i="1" baseline="37000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800" i="1" spc="637" baseline="37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150" baseline="38000" dirty="0">
                <a:latin typeface="Symbol" panose="05050102010706020507"/>
                <a:cs typeface="Symbol" panose="05050102010706020507"/>
              </a:rPr>
              <a:t></a:t>
            </a:r>
            <a:r>
              <a:rPr sz="3150" spc="-345" baseline="38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spc="-10" dirty="0">
                <a:latin typeface="Symbol" panose="05050102010706020507"/>
                <a:cs typeface="Symbol" panose="05050102010706020507"/>
              </a:rPr>
              <a:t></a:t>
            </a:r>
            <a:r>
              <a:rPr sz="2100" i="1" spc="-1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2100" spc="-10" dirty="0">
                <a:latin typeface="Symbol" panose="05050102010706020507"/>
                <a:cs typeface="Symbol" panose="05050102010706020507"/>
              </a:rPr>
              <a:t></a:t>
            </a:r>
            <a:r>
              <a:rPr sz="2100" i="1" spc="-10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2100" spc="-10" dirty="0">
                <a:latin typeface="Symbol" panose="05050102010706020507"/>
                <a:cs typeface="Symbol" panose="05050102010706020507"/>
              </a:rPr>
              <a:t></a:t>
            </a:r>
            <a:r>
              <a:rPr sz="2100" i="1" spc="-10" dirty="0">
                <a:latin typeface="Times New Roman" panose="02020603050405020304"/>
                <a:cs typeface="Times New Roman" panose="02020603050405020304"/>
              </a:rPr>
              <a:t>z</a:t>
            </a:r>
            <a:endParaRPr sz="21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818176" y="5434448"/>
            <a:ext cx="1306195" cy="3517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35"/>
              </a:spcBef>
              <a:tabLst>
                <a:tab pos="295910" algn="l"/>
                <a:tab pos="1012190" algn="l"/>
              </a:tabLst>
            </a:pPr>
            <a:r>
              <a:rPr sz="3150" spc="-75" baseline="30000" dirty="0">
                <a:latin typeface="Symbol" panose="05050102010706020507"/>
                <a:cs typeface="Symbol" panose="05050102010706020507"/>
              </a:rPr>
              <a:t></a:t>
            </a:r>
            <a:r>
              <a:rPr sz="3150" baseline="300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0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00" i="1" spc="-25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2100" i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0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00" i="1" spc="-25" dirty="0">
                <a:latin typeface="Times New Roman" panose="02020603050405020304"/>
                <a:cs typeface="Times New Roman" panose="02020603050405020304"/>
              </a:rPr>
              <a:t>y</a:t>
            </a:r>
            <a:endParaRPr sz="21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515900" y="5434448"/>
            <a:ext cx="570865" cy="3517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  <a:tabLst>
                <a:tab pos="425450" algn="l"/>
              </a:tabLst>
            </a:pPr>
            <a:r>
              <a:rPr sz="210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00" i="1" spc="-25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2100" i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3150" spc="-75" baseline="30000" dirty="0">
                <a:latin typeface="Symbol" panose="05050102010706020507"/>
                <a:cs typeface="Symbol" panose="05050102010706020507"/>
              </a:rPr>
              <a:t></a:t>
            </a:r>
            <a:endParaRPr sz="3150" baseline="3000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856276" y="5499992"/>
            <a:ext cx="131445" cy="3517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100" spc="-50" dirty="0">
                <a:latin typeface="Symbol" panose="05050102010706020507"/>
                <a:cs typeface="Symbol" panose="05050102010706020507"/>
              </a:rPr>
              <a:t></a:t>
            </a:r>
            <a:endParaRPr sz="210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96801" y="5185197"/>
            <a:ext cx="26543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200" spc="45" dirty="0">
                <a:latin typeface="Symbol" panose="05050102010706020507"/>
                <a:cs typeface="Symbol" panose="05050102010706020507"/>
              </a:rPr>
              <a:t></a:t>
            </a:r>
            <a:r>
              <a:rPr sz="1350" i="1" spc="67" baseline="-25000" dirty="0">
                <a:latin typeface="Times New Roman" panose="02020603050405020304"/>
                <a:cs typeface="Times New Roman" panose="02020603050405020304"/>
              </a:rPr>
              <a:t>S</a:t>
            </a:r>
            <a:endParaRPr sz="1350" baseline="-25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62896" y="5222936"/>
            <a:ext cx="645160" cy="3517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100" b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00" b="1" spc="-2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dirty="0">
                <a:latin typeface="Symbol" panose="05050102010706020507"/>
                <a:cs typeface="Symbol" panose="05050102010706020507"/>
              </a:rPr>
              <a:t></a:t>
            </a:r>
            <a:r>
              <a:rPr sz="2100" spc="-229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i="1" spc="-25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00" b="1" spc="-25" dirty="0">
                <a:latin typeface="Times New Roman" panose="02020603050405020304"/>
                <a:cs typeface="Times New Roman" panose="02020603050405020304"/>
              </a:rPr>
              <a:t>S</a:t>
            </a:r>
            <a:endParaRPr sz="21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929759" y="5499992"/>
            <a:ext cx="131445" cy="3517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100" spc="-50" dirty="0">
                <a:latin typeface="Symbol" panose="05050102010706020507"/>
                <a:cs typeface="Symbol" panose="05050102010706020507"/>
              </a:rPr>
              <a:t></a:t>
            </a:r>
            <a:endParaRPr sz="2100">
              <a:latin typeface="Symbol" panose="05050102010706020507"/>
              <a:cs typeface="Symbol" panose="05050102010706020507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705234" y="5280279"/>
            <a:ext cx="2049780" cy="412115"/>
            <a:chOff x="705234" y="5280279"/>
            <a:chExt cx="2049780" cy="412115"/>
          </a:xfrm>
        </p:grpSpPr>
        <p:pic>
          <p:nvPicPr>
            <p:cNvPr id="37" name="object 3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59628" y="5291291"/>
              <a:ext cx="1094904" cy="274329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5234" y="5280279"/>
              <a:ext cx="1641242" cy="411762"/>
            </a:xfrm>
            <a:prstGeom prst="rect">
              <a:avLst/>
            </a:prstGeom>
          </p:spPr>
        </p:pic>
      </p:grpSp>
      <p:sp>
        <p:nvSpPr>
          <p:cNvPr id="39" name="object 39"/>
          <p:cNvSpPr/>
          <p:nvPr/>
        </p:nvSpPr>
        <p:spPr>
          <a:xfrm>
            <a:off x="2490385" y="6347000"/>
            <a:ext cx="1181100" cy="0"/>
          </a:xfrm>
          <a:custGeom>
            <a:avLst/>
            <a:gdLst/>
            <a:ahLst/>
            <a:cxnLst/>
            <a:rect l="l" t="t" r="r" b="b"/>
            <a:pathLst>
              <a:path w="1181100">
                <a:moveTo>
                  <a:pt x="0" y="0"/>
                </a:moveTo>
                <a:lnTo>
                  <a:pt x="453937" y="0"/>
                </a:lnTo>
              </a:path>
              <a:path w="1181100">
                <a:moveTo>
                  <a:pt x="715274" y="0"/>
                </a:moveTo>
                <a:lnTo>
                  <a:pt x="1180554" y="0"/>
                </a:lnTo>
              </a:path>
            </a:pathLst>
          </a:custGeom>
          <a:ln w="133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932277" y="6347000"/>
            <a:ext cx="448945" cy="0"/>
          </a:xfrm>
          <a:custGeom>
            <a:avLst/>
            <a:gdLst/>
            <a:ahLst/>
            <a:cxnLst/>
            <a:rect l="l" t="t" r="r" b="b"/>
            <a:pathLst>
              <a:path w="448945">
                <a:moveTo>
                  <a:pt x="0" y="0"/>
                </a:moveTo>
                <a:lnTo>
                  <a:pt x="448946" y="0"/>
                </a:lnTo>
              </a:path>
            </a:pathLst>
          </a:custGeom>
          <a:ln w="132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853804" y="6436133"/>
            <a:ext cx="83185" cy="162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00" i="1" spc="-50" dirty="0">
                <a:latin typeface="Times New Roman" panose="02020603050405020304"/>
                <a:cs typeface="Times New Roman" panose="02020603050405020304"/>
              </a:rPr>
              <a:t>S</a:t>
            </a:r>
            <a:endParaRPr sz="9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304852" y="5956289"/>
            <a:ext cx="635000" cy="3524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3225" baseline="3000" dirty="0">
                <a:latin typeface="Symbol" panose="05050102010706020507"/>
                <a:cs typeface="Symbol" panose="05050102010706020507"/>
              </a:rPr>
              <a:t></a:t>
            </a:r>
            <a:r>
              <a:rPr sz="3225" spc="-165" baseline="3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800" i="1" spc="-37" baseline="-25000" dirty="0">
                <a:latin typeface="Times New Roman" panose="02020603050405020304"/>
                <a:cs typeface="Times New Roman" panose="02020603050405020304"/>
              </a:rPr>
              <a:t>x</a:t>
            </a:r>
            <a:endParaRPr sz="1800" baseline="-25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961685" y="5924841"/>
            <a:ext cx="701040" cy="3524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3225" baseline="-41000" dirty="0">
                <a:latin typeface="Symbol" panose="05050102010706020507"/>
                <a:cs typeface="Symbol" panose="05050102010706020507"/>
              </a:rPr>
              <a:t></a:t>
            </a:r>
            <a:r>
              <a:rPr sz="3225" spc="7" baseline="-4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800" i="1" spc="-37" baseline="-25000" dirty="0">
                <a:latin typeface="Times New Roman" panose="02020603050405020304"/>
                <a:cs typeface="Times New Roman" panose="02020603050405020304"/>
              </a:rPr>
              <a:t>y</a:t>
            </a:r>
            <a:endParaRPr sz="1800" baseline="-25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687834" y="6130110"/>
            <a:ext cx="1202055" cy="3524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2150" dirty="0">
                <a:latin typeface="Symbol" panose="05050102010706020507"/>
                <a:cs typeface="Symbol" panose="05050102010706020507"/>
              </a:rPr>
              <a:t></a:t>
            </a:r>
            <a:r>
              <a:rPr sz="215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baseline="35000" dirty="0">
                <a:latin typeface="Symbol" panose="05050102010706020507"/>
                <a:cs typeface="Symbol" panose="05050102010706020507"/>
              </a:rPr>
              <a:t></a:t>
            </a:r>
            <a:r>
              <a:rPr sz="3225" i="1" baseline="3500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800" i="1" baseline="37000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800" i="1" spc="547" baseline="37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baseline="37000" dirty="0">
                <a:latin typeface="Symbol" panose="05050102010706020507"/>
                <a:cs typeface="Symbol" panose="05050102010706020507"/>
              </a:rPr>
              <a:t></a:t>
            </a:r>
            <a:r>
              <a:rPr sz="3225" spc="-382" baseline="37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25" dirty="0">
                <a:latin typeface="Symbol" panose="05050102010706020507"/>
                <a:cs typeface="Symbol" panose="05050102010706020507"/>
              </a:rPr>
              <a:t>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v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292152" y="6341996"/>
            <a:ext cx="1308100" cy="3524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90"/>
              </a:spcBef>
              <a:tabLst>
                <a:tab pos="295910" algn="l"/>
                <a:tab pos="1014730" algn="l"/>
              </a:tabLst>
            </a:pPr>
            <a:r>
              <a:rPr sz="3225" spc="-75" baseline="30000" dirty="0">
                <a:latin typeface="Symbol" panose="05050102010706020507"/>
                <a:cs typeface="Symbol" panose="05050102010706020507"/>
              </a:rPr>
              <a:t></a:t>
            </a:r>
            <a:r>
              <a:rPr sz="3225" baseline="300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2150" i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y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993516" y="6341996"/>
            <a:ext cx="570865" cy="3524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  <a:tabLst>
                <a:tab pos="426720" algn="l"/>
              </a:tabLst>
            </a:pP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2150" i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3225" spc="-75" baseline="30000" dirty="0">
                <a:latin typeface="Symbol" panose="05050102010706020507"/>
                <a:cs typeface="Symbol" panose="05050102010706020507"/>
              </a:rPr>
              <a:t></a:t>
            </a:r>
            <a:endParaRPr sz="3225" baseline="3000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330252" y="6407656"/>
            <a:ext cx="131445" cy="3524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150" spc="-50" dirty="0">
                <a:latin typeface="Symbol" panose="05050102010706020507"/>
                <a:cs typeface="Symbol" panose="05050102010706020507"/>
              </a:rPr>
              <a:t></a:t>
            </a:r>
            <a:endParaRPr sz="215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408033" y="6407656"/>
            <a:ext cx="118745" cy="3524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150" spc="-830" dirty="0">
                <a:latin typeface="Symbol" panose="05050102010706020507"/>
                <a:cs typeface="Symbol" panose="05050102010706020507"/>
              </a:rPr>
              <a:t></a:t>
            </a:r>
            <a:endParaRPr sz="215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22020" y="6092304"/>
            <a:ext cx="138430" cy="51498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0" dirty="0">
                <a:latin typeface="Symbol" panose="05050102010706020507"/>
                <a:cs typeface="Symbol" panose="05050102010706020507"/>
              </a:rPr>
              <a:t></a:t>
            </a:r>
            <a:endParaRPr sz="320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963813" y="6130110"/>
            <a:ext cx="1114425" cy="3524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150" b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50" b="1" spc="-3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Symbol" panose="05050102010706020507"/>
                <a:cs typeface="Symbol" panose="05050102010706020507"/>
              </a:rPr>
              <a:t></a:t>
            </a:r>
            <a:r>
              <a:rPr sz="2150" spc="-2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i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50" b="1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2150" b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Symbol" panose="05050102010706020507"/>
                <a:cs typeface="Symbol" panose="05050102010706020507"/>
              </a:rPr>
              <a:t></a:t>
            </a:r>
            <a:r>
              <a:rPr sz="2150" spc="-10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i="1" spc="-50" dirty="0">
                <a:latin typeface="Times New Roman" panose="02020603050405020304"/>
                <a:cs typeface="Times New Roman" panose="02020603050405020304"/>
              </a:rPr>
              <a:t>Q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705682" y="6187532"/>
            <a:ext cx="2524125" cy="412750"/>
            <a:chOff x="705682" y="6187532"/>
            <a:chExt cx="2524125" cy="412750"/>
          </a:xfrm>
        </p:grpSpPr>
        <p:pic>
          <p:nvPicPr>
            <p:cNvPr id="52" name="object 5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32998" y="6198564"/>
              <a:ext cx="1096731" cy="274814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05682" y="6187532"/>
              <a:ext cx="1645085" cy="412491"/>
            </a:xfrm>
            <a:prstGeom prst="rect">
              <a:avLst/>
            </a:prstGeom>
          </p:spPr>
        </p:pic>
      </p:grpSp>
      <p:sp>
        <p:nvSpPr>
          <p:cNvPr id="56" name="object 56"/>
          <p:cNvSpPr txBox="1"/>
          <p:nvPr/>
        </p:nvSpPr>
        <p:spPr>
          <a:xfrm>
            <a:off x="8426957" y="6426504"/>
            <a:ext cx="18097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888888"/>
                </a:solidFill>
                <a:latin typeface="Calibri" panose="020F0502020204030204"/>
                <a:cs typeface="Calibri" panose="020F0502020204030204"/>
              </a:rPr>
              <a:t>28</a:t>
            </a:r>
            <a:endParaRPr sz="1200"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745490" marR="5080" indent="13335">
              <a:lnSpc>
                <a:spcPts val="4690"/>
              </a:lnSpc>
              <a:spcBef>
                <a:spcPts val="305"/>
              </a:spcBef>
            </a:pPr>
            <a:r>
              <a:rPr sz="400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Application</a:t>
            </a:r>
            <a:r>
              <a:rPr sz="4000" spc="-114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of</a:t>
            </a:r>
            <a:r>
              <a:rPr sz="4000" spc="-13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spc="155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Gauss’s</a:t>
            </a:r>
            <a:r>
              <a:rPr sz="4000" spc="-125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spc="-2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Law: </a:t>
            </a:r>
            <a:r>
              <a:rPr sz="4000" spc="-3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Differential</a:t>
            </a:r>
            <a:r>
              <a:rPr sz="4000" spc="-135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Volume</a:t>
            </a:r>
            <a:r>
              <a:rPr sz="4000" spc="-14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spc="-1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Element</a:t>
            </a:r>
            <a:endParaRPr sz="40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441854" y="3756202"/>
            <a:ext cx="1887855" cy="0"/>
          </a:xfrm>
          <a:custGeom>
            <a:avLst/>
            <a:gdLst/>
            <a:ahLst/>
            <a:cxnLst/>
            <a:rect l="l" t="t" r="r" b="b"/>
            <a:pathLst>
              <a:path w="1887854">
                <a:moveTo>
                  <a:pt x="0" y="0"/>
                </a:moveTo>
                <a:lnTo>
                  <a:pt x="453389" y="0"/>
                </a:lnTo>
              </a:path>
              <a:path w="1887854">
                <a:moveTo>
                  <a:pt x="714191" y="0"/>
                </a:moveTo>
                <a:lnTo>
                  <a:pt x="1178040" y="0"/>
                </a:lnTo>
              </a:path>
              <a:path w="1887854">
                <a:moveTo>
                  <a:pt x="1439524" y="0"/>
                </a:moveTo>
                <a:lnTo>
                  <a:pt x="1887684" y="0"/>
                </a:lnTo>
              </a:path>
            </a:pathLst>
          </a:custGeom>
          <a:ln w="1335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256414" y="3365491"/>
            <a:ext cx="634365" cy="3524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3225" baseline="3000" dirty="0">
                <a:latin typeface="Symbol" panose="05050102010706020507"/>
                <a:cs typeface="Symbol" panose="05050102010706020507"/>
              </a:rPr>
              <a:t></a:t>
            </a:r>
            <a:r>
              <a:rPr sz="3225" spc="-165" baseline="3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800" i="1" spc="-37" baseline="-25000" dirty="0">
                <a:latin typeface="Times New Roman" panose="02020603050405020304"/>
                <a:cs typeface="Times New Roman" panose="02020603050405020304"/>
              </a:rPr>
              <a:t>x</a:t>
            </a:r>
            <a:endParaRPr sz="1800" baseline="-25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4131" y="3539311"/>
            <a:ext cx="3347720" cy="3524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150" dirty="0">
                <a:latin typeface="Times New Roman" panose="02020603050405020304"/>
                <a:cs typeface="Times New Roman" panose="02020603050405020304"/>
              </a:rPr>
              <a:t>Charge</a:t>
            </a:r>
            <a:r>
              <a:rPr sz="215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Times New Roman" panose="02020603050405020304"/>
                <a:cs typeface="Times New Roman" panose="02020603050405020304"/>
              </a:rPr>
              <a:t>enclosed</a:t>
            </a:r>
            <a:r>
              <a:rPr sz="215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215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10" dirty="0">
                <a:latin typeface="Times New Roman" panose="02020603050405020304"/>
                <a:cs typeface="Times New Roman" panose="02020603050405020304"/>
              </a:rPr>
              <a:t>volume</a:t>
            </a:r>
            <a:r>
              <a:rPr sz="215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25" dirty="0">
                <a:latin typeface="Symbol" panose="05050102010706020507"/>
                <a:cs typeface="Symbol" panose="05050102010706020507"/>
              </a:rPr>
              <a:t>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v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912304" y="3334043"/>
            <a:ext cx="701040" cy="3524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3225" baseline="-41000" dirty="0">
                <a:latin typeface="Symbol" panose="05050102010706020507"/>
                <a:cs typeface="Symbol" panose="05050102010706020507"/>
              </a:rPr>
              <a:t></a:t>
            </a:r>
            <a:r>
              <a:rPr sz="3225" baseline="-4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800" i="1" spc="-37" baseline="-25000" dirty="0">
                <a:latin typeface="Times New Roman" panose="02020603050405020304"/>
                <a:cs typeface="Times New Roman" panose="02020603050405020304"/>
              </a:rPr>
              <a:t>y</a:t>
            </a:r>
            <a:endParaRPr sz="1800" baseline="-25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37371" y="3539311"/>
            <a:ext cx="1379855" cy="3524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2150" dirty="0">
                <a:latin typeface="Symbol" panose="05050102010706020507"/>
                <a:cs typeface="Symbol" panose="05050102010706020507"/>
              </a:rPr>
              <a:t></a:t>
            </a:r>
            <a:r>
              <a:rPr sz="215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baseline="35000" dirty="0">
                <a:latin typeface="Symbol" panose="05050102010706020507"/>
                <a:cs typeface="Symbol" panose="05050102010706020507"/>
              </a:rPr>
              <a:t></a:t>
            </a:r>
            <a:r>
              <a:rPr sz="3225" i="1" baseline="3500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800" i="1" baseline="37000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800" i="1" spc="562" baseline="37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spc="157" baseline="37000" dirty="0">
                <a:latin typeface="Symbol" panose="05050102010706020507"/>
                <a:cs typeface="Symbol" panose="05050102010706020507"/>
              </a:rPr>
              <a:t></a:t>
            </a:r>
            <a:r>
              <a:rPr sz="2150" spc="105" dirty="0">
                <a:latin typeface="Symbol" panose="05050102010706020507"/>
                <a:cs typeface="Symbol" panose="05050102010706020507"/>
              </a:rPr>
              <a:t></a:t>
            </a:r>
            <a:r>
              <a:rPr sz="2150" spc="-2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25" dirty="0">
                <a:latin typeface="Symbol" panose="05050102010706020507"/>
                <a:cs typeface="Symbol" panose="05050102010706020507"/>
              </a:rPr>
              <a:t>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v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43714" y="3751198"/>
            <a:ext cx="1306830" cy="3524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90"/>
              </a:spcBef>
              <a:tabLst>
                <a:tab pos="295910" algn="l"/>
                <a:tab pos="1013460" algn="l"/>
              </a:tabLst>
            </a:pPr>
            <a:r>
              <a:rPr sz="3225" spc="-75" baseline="30000" dirty="0">
                <a:latin typeface="Symbol" panose="05050102010706020507"/>
                <a:cs typeface="Symbol" panose="05050102010706020507"/>
              </a:rPr>
              <a:t></a:t>
            </a:r>
            <a:r>
              <a:rPr sz="3225" baseline="300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2150" i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y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942977" y="3751198"/>
            <a:ext cx="570230" cy="3524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  <a:tabLst>
                <a:tab pos="425450" algn="l"/>
              </a:tabLst>
            </a:pP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2150" i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3225" spc="-75" baseline="30000" dirty="0">
                <a:latin typeface="Symbol" panose="05050102010706020507"/>
                <a:cs typeface="Symbol" panose="05050102010706020507"/>
              </a:rPr>
              <a:t></a:t>
            </a:r>
            <a:endParaRPr sz="3225" baseline="3000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81814" y="3816858"/>
            <a:ext cx="131445" cy="3524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150" spc="-50" dirty="0">
                <a:latin typeface="Symbol" panose="05050102010706020507"/>
                <a:cs typeface="Symbol" panose="05050102010706020507"/>
              </a:rPr>
              <a:t></a:t>
            </a:r>
            <a:endParaRPr sz="215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356644" y="3816858"/>
            <a:ext cx="131445" cy="3524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150" spc="-50" dirty="0">
                <a:latin typeface="Symbol" panose="05050102010706020507"/>
                <a:cs typeface="Symbol" panose="05050102010706020507"/>
              </a:rPr>
              <a:t></a:t>
            </a:r>
            <a:endParaRPr sz="2150">
              <a:latin typeface="Symbol" panose="05050102010706020507"/>
              <a:cs typeface="Symbol" panose="05050102010706020507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37031" y="3381755"/>
            <a:ext cx="6390640" cy="820419"/>
            <a:chOff x="637031" y="3381755"/>
            <a:chExt cx="6390640" cy="820419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85327" y="3607765"/>
              <a:ext cx="1094775" cy="274814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646937" y="3391661"/>
              <a:ext cx="6370320" cy="800100"/>
            </a:xfrm>
            <a:custGeom>
              <a:avLst/>
              <a:gdLst/>
              <a:ahLst/>
              <a:cxnLst/>
              <a:rect l="l" t="t" r="r" b="b"/>
              <a:pathLst>
                <a:path w="6370320" h="800100">
                  <a:moveTo>
                    <a:pt x="6370320" y="0"/>
                  </a:moveTo>
                  <a:lnTo>
                    <a:pt x="0" y="0"/>
                  </a:lnTo>
                  <a:lnTo>
                    <a:pt x="0" y="800100"/>
                  </a:lnTo>
                  <a:lnTo>
                    <a:pt x="6370320" y="800100"/>
                  </a:lnTo>
                  <a:lnTo>
                    <a:pt x="6370320" y="0"/>
                  </a:lnTo>
                  <a:close/>
                </a:path>
              </a:pathLst>
            </a:custGeom>
            <a:solidFill>
              <a:srgbClr val="2C4B0C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46937" y="3391661"/>
              <a:ext cx="6370320" cy="800100"/>
            </a:xfrm>
            <a:custGeom>
              <a:avLst/>
              <a:gdLst/>
              <a:ahLst/>
              <a:cxnLst/>
              <a:rect l="l" t="t" r="r" b="b"/>
              <a:pathLst>
                <a:path w="6370320" h="800100">
                  <a:moveTo>
                    <a:pt x="0" y="800100"/>
                  </a:moveTo>
                  <a:lnTo>
                    <a:pt x="6370320" y="800100"/>
                  </a:lnTo>
                  <a:lnTo>
                    <a:pt x="6370320" y="0"/>
                  </a:lnTo>
                  <a:lnTo>
                    <a:pt x="0" y="0"/>
                  </a:lnTo>
                  <a:lnTo>
                    <a:pt x="0" y="800100"/>
                  </a:lnTo>
                  <a:close/>
                </a:path>
              </a:pathLst>
            </a:custGeom>
            <a:ln w="19812">
              <a:solidFill>
                <a:srgbClr val="3963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50063" y="1623440"/>
            <a:ext cx="8793480" cy="1040765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276860" marR="240030" indent="-264795">
              <a:lnSpc>
                <a:spcPct val="80000"/>
              </a:lnSpc>
              <a:spcBef>
                <a:spcPts val="530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278130" algn="l"/>
              </a:tabLst>
            </a:pPr>
            <a:r>
              <a:rPr sz="1800" dirty="0">
                <a:latin typeface="Tahoma" panose="020B0604030504040204"/>
                <a:cs typeface="Tahoma" panose="020B0604030504040204"/>
              </a:rPr>
              <a:t>The</a:t>
            </a:r>
            <a:r>
              <a:rPr sz="18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previous</a:t>
            </a:r>
            <a:r>
              <a:rPr sz="18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equation</a:t>
            </a:r>
            <a:r>
              <a:rPr sz="18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is</a:t>
            </a:r>
            <a:r>
              <a:rPr sz="18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an</a:t>
            </a:r>
            <a:r>
              <a:rPr sz="18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latin typeface="Tahoma" panose="020B0604030504040204"/>
                <a:cs typeface="Tahoma" panose="020B0604030504040204"/>
              </a:rPr>
              <a:t>approximation,</a:t>
            </a:r>
            <a:r>
              <a:rPr sz="1800" spc="1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which</a:t>
            </a:r>
            <a:r>
              <a:rPr sz="1800" spc="1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becomes</a:t>
            </a:r>
            <a:r>
              <a:rPr sz="18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latin typeface="Tahoma" panose="020B0604030504040204"/>
                <a:cs typeface="Tahoma" panose="020B0604030504040204"/>
              </a:rPr>
              <a:t>better</a:t>
            </a:r>
            <a:r>
              <a:rPr sz="1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65" dirty="0">
                <a:latin typeface="Tahoma" panose="020B0604030504040204"/>
                <a:cs typeface="Tahoma" panose="020B0604030504040204"/>
              </a:rPr>
              <a:t>as</a:t>
            </a:r>
            <a:r>
              <a:rPr sz="1800" spc="-11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Δ</a:t>
            </a:r>
            <a:r>
              <a:rPr sz="1800" i="1" dirty="0">
                <a:latin typeface="Arial" panose="020B0604020202020204"/>
                <a:cs typeface="Arial" panose="020B0604020202020204"/>
              </a:rPr>
              <a:t>v</a:t>
            </a:r>
            <a:r>
              <a:rPr sz="1800" i="1" spc="30" dirty="0">
                <a:latin typeface="Arial" panose="020B0604020202020204"/>
                <a:cs typeface="Arial" panose="020B0604020202020204"/>
              </a:rPr>
              <a:t> </a:t>
            </a:r>
            <a:r>
              <a:rPr sz="1800" spc="-10" dirty="0">
                <a:latin typeface="Tahoma" panose="020B0604030504040204"/>
                <a:cs typeface="Tahoma" panose="020B0604030504040204"/>
              </a:rPr>
              <a:t>becomes 	smaller.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276860" marR="5080" indent="-264795">
              <a:lnSpc>
                <a:spcPct val="80000"/>
              </a:lnSpc>
              <a:spcBef>
                <a:spcPts val="650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278130" algn="l"/>
              </a:tabLst>
            </a:pPr>
            <a:r>
              <a:rPr sz="1800" dirty="0">
                <a:latin typeface="Tahoma" panose="020B0604030504040204"/>
                <a:cs typeface="Tahoma" panose="020B0604030504040204"/>
              </a:rPr>
              <a:t>For</a:t>
            </a:r>
            <a:r>
              <a:rPr sz="18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the</a:t>
            </a:r>
            <a:r>
              <a:rPr sz="1800" spc="-60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latin typeface="Tahoma" panose="020B0604030504040204"/>
                <a:cs typeface="Tahoma" panose="020B0604030504040204"/>
              </a:rPr>
              <a:t>moment,</a:t>
            </a:r>
            <a:r>
              <a:rPr sz="18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we</a:t>
            </a:r>
            <a:r>
              <a:rPr sz="18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have</a:t>
            </a:r>
            <a:r>
              <a:rPr sz="1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applied</a:t>
            </a:r>
            <a:r>
              <a:rPr sz="18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70" dirty="0">
                <a:latin typeface="Tahoma" panose="020B0604030504040204"/>
                <a:cs typeface="Tahoma" panose="020B0604030504040204"/>
              </a:rPr>
              <a:t>Gauss’s</a:t>
            </a:r>
            <a:r>
              <a:rPr sz="18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law</a:t>
            </a:r>
            <a:r>
              <a:rPr sz="18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latin typeface="Tahoma" panose="020B0604030504040204"/>
                <a:cs typeface="Tahoma" panose="020B0604030504040204"/>
              </a:rPr>
              <a:t>to</a:t>
            </a:r>
            <a:r>
              <a:rPr sz="18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latin typeface="Tahoma" panose="020B0604030504040204"/>
                <a:cs typeface="Tahoma" panose="020B0604030504040204"/>
              </a:rPr>
              <a:t>the</a:t>
            </a:r>
            <a:r>
              <a:rPr sz="1800" spc="-6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closed</a:t>
            </a:r>
            <a:r>
              <a:rPr sz="1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surface</a:t>
            </a:r>
            <a:r>
              <a:rPr sz="18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surrounding</a:t>
            </a:r>
            <a:r>
              <a:rPr sz="18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latin typeface="Tahoma" panose="020B0604030504040204"/>
                <a:cs typeface="Tahoma" panose="020B0604030504040204"/>
              </a:rPr>
              <a:t>the 	</a:t>
            </a:r>
            <a:r>
              <a:rPr sz="1800" dirty="0">
                <a:latin typeface="Tahoma" panose="020B0604030504040204"/>
                <a:cs typeface="Tahoma" panose="020B0604030504040204"/>
              </a:rPr>
              <a:t>volume</a:t>
            </a:r>
            <a:r>
              <a:rPr sz="1800" spc="-80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latin typeface="Tahoma" panose="020B0604030504040204"/>
                <a:cs typeface="Tahoma" panose="020B0604030504040204"/>
              </a:rPr>
              <a:t>element</a:t>
            </a:r>
            <a:r>
              <a:rPr sz="1800" spc="-14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Δ</a:t>
            </a:r>
            <a:r>
              <a:rPr sz="1800" i="1" dirty="0">
                <a:latin typeface="Arial" panose="020B0604020202020204"/>
                <a:cs typeface="Arial" panose="020B0604020202020204"/>
              </a:rPr>
              <a:t>v</a:t>
            </a:r>
            <a:r>
              <a:rPr sz="1800" dirty="0">
                <a:latin typeface="Tahoma" panose="020B0604030504040204"/>
                <a:cs typeface="Tahoma" panose="020B0604030504040204"/>
              </a:rPr>
              <a:t>,</a:t>
            </a:r>
            <a:r>
              <a:rPr sz="1800" spc="-75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45" dirty="0">
                <a:latin typeface="Tahoma" panose="020B0604030504040204"/>
                <a:cs typeface="Tahoma" panose="020B0604030504040204"/>
              </a:rPr>
              <a:t>with</a:t>
            </a:r>
            <a:r>
              <a:rPr sz="1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the</a:t>
            </a:r>
            <a:r>
              <a:rPr sz="1800" spc="-80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latin typeface="Tahoma" panose="020B0604030504040204"/>
                <a:cs typeface="Tahoma" panose="020B0604030504040204"/>
              </a:rPr>
              <a:t>result: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spc="-25" dirty="0"/>
              <a:t>29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spc="-25" dirty="0"/>
              <a:t>30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92602" y="461899"/>
            <a:ext cx="255841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Divergence</a:t>
            </a:r>
            <a:endParaRPr sz="44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616709"/>
            <a:ext cx="7964805" cy="16205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5"/>
              </a:spcBef>
              <a:buFont typeface="Tahoma" panose="020B0604030504040204"/>
              <a:buChar char="•"/>
              <a:tabLst>
                <a:tab pos="354965" algn="l"/>
              </a:tabLst>
            </a:pP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Gives</a:t>
            </a:r>
            <a:r>
              <a:rPr sz="2000" spc="-2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a</a:t>
            </a:r>
            <a:r>
              <a:rPr sz="2000" spc="-5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measure</a:t>
            </a:r>
            <a:r>
              <a:rPr sz="2000" spc="-3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2000" spc="-5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the</a:t>
            </a:r>
            <a:r>
              <a:rPr sz="2000" spc="-4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quantity</a:t>
            </a:r>
            <a:r>
              <a:rPr sz="2000" spc="-5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2000" spc="-5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flux</a:t>
            </a:r>
            <a:r>
              <a:rPr sz="2000" spc="-5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emanating</a:t>
            </a:r>
            <a:r>
              <a:rPr sz="2000" spc="-3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from</a:t>
            </a:r>
            <a:r>
              <a:rPr sz="2000" spc="-4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any</a:t>
            </a:r>
            <a:r>
              <a:rPr sz="2000" spc="-5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point</a:t>
            </a:r>
            <a:r>
              <a:rPr sz="2000" spc="-5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2000" spc="-4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the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 marL="355600">
              <a:lnSpc>
                <a:spcPct val="100000"/>
              </a:lnSpc>
            </a:pP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vector</a:t>
            </a:r>
            <a:r>
              <a:rPr sz="2000" spc="-3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field</a:t>
            </a:r>
            <a:r>
              <a:rPr sz="2000" spc="-1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or</a:t>
            </a:r>
            <a:r>
              <a:rPr sz="2000" spc="-4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the</a:t>
            </a:r>
            <a:r>
              <a:rPr sz="2000" spc="-3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rate</a:t>
            </a:r>
            <a:r>
              <a:rPr sz="2000" spc="-2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2000" spc="-3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loss</a:t>
            </a:r>
            <a:r>
              <a:rPr sz="2000" spc="-2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2000" spc="-3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mass,</a:t>
            </a:r>
            <a:r>
              <a:rPr sz="2000" spc="-2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heat,</a:t>
            </a:r>
            <a:r>
              <a:rPr sz="2000" spc="-3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etc.,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 marL="355600" marR="5080" indent="-342900">
              <a:lnSpc>
                <a:spcPct val="100000"/>
              </a:lnSpc>
              <a:spcBef>
                <a:spcPts val="555"/>
              </a:spcBef>
              <a:buFont typeface="Tahoma" panose="020B0604030504040204"/>
              <a:buChar char="•"/>
              <a:tabLst>
                <a:tab pos="355600" algn="l"/>
              </a:tabLst>
            </a:pPr>
            <a:r>
              <a:rPr sz="2000" b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“The</a:t>
            </a:r>
            <a:r>
              <a:rPr sz="2000" b="1" spc="-2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divergence</a:t>
            </a:r>
            <a:r>
              <a:rPr sz="2000" b="1" spc="-1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of</a:t>
            </a:r>
            <a:r>
              <a:rPr sz="2000" b="1" spc="-1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the</a:t>
            </a:r>
            <a:r>
              <a:rPr sz="2000" b="1" spc="-2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vector</a:t>
            </a:r>
            <a:r>
              <a:rPr sz="2000" b="1" spc="-1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flux</a:t>
            </a:r>
            <a:r>
              <a:rPr sz="2000" b="1" spc="-3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density</a:t>
            </a:r>
            <a:r>
              <a:rPr sz="2000" b="1" spc="-10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A</a:t>
            </a:r>
            <a:r>
              <a:rPr sz="2000" b="1" spc="-9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is</a:t>
            </a:r>
            <a:r>
              <a:rPr sz="2000" b="1" spc="-2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the</a:t>
            </a:r>
            <a:r>
              <a:rPr sz="2000" b="1" spc="-2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outflow</a:t>
            </a:r>
            <a:r>
              <a:rPr sz="2000" b="1" spc="-1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b="1" spc="-2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of </a:t>
            </a:r>
            <a:r>
              <a:rPr sz="2000" b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flux</a:t>
            </a:r>
            <a:r>
              <a:rPr sz="2000" b="1" spc="-1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from</a:t>
            </a:r>
            <a:r>
              <a:rPr sz="2000" b="1" spc="-2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a</a:t>
            </a:r>
            <a:r>
              <a:rPr sz="2000" b="1" spc="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small</a:t>
            </a:r>
            <a:r>
              <a:rPr sz="2000" b="1" spc="-2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closed</a:t>
            </a:r>
            <a:r>
              <a:rPr sz="2000" b="1" spc="-1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surface</a:t>
            </a:r>
            <a:r>
              <a:rPr sz="2000" b="1" spc="-3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per</a:t>
            </a:r>
            <a:r>
              <a:rPr sz="2000" b="1" spc="-1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unit</a:t>
            </a:r>
            <a:r>
              <a:rPr sz="2000" b="1" spc="-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volume</a:t>
            </a:r>
            <a:r>
              <a:rPr sz="2000" b="1" spc="2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as</a:t>
            </a:r>
            <a:r>
              <a:rPr sz="2000" b="1" spc="-1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the</a:t>
            </a:r>
            <a:r>
              <a:rPr sz="2000" b="1" spc="-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b="1" spc="-1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volume </a:t>
            </a:r>
            <a:r>
              <a:rPr sz="2000" b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shrinks</a:t>
            </a:r>
            <a:r>
              <a:rPr sz="2000" b="1" spc="-2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to</a:t>
            </a:r>
            <a:r>
              <a:rPr sz="2000" b="1" spc="-2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b="1" spc="-1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zero.”</a:t>
            </a:r>
            <a:endParaRPr sz="20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92602" y="461899"/>
            <a:ext cx="255841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Divergence</a:t>
            </a:r>
            <a:endParaRPr sz="44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0063" y="1394840"/>
            <a:ext cx="8378190" cy="51943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276860" marR="5080" indent="-264795">
              <a:lnSpc>
                <a:spcPct val="80000"/>
              </a:lnSpc>
              <a:spcBef>
                <a:spcPts val="530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278130" algn="l"/>
              </a:tabLst>
            </a:pP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We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shall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now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obtain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an</a:t>
            </a:r>
            <a:r>
              <a:rPr sz="1800" spc="-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exact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relationship,</a:t>
            </a:r>
            <a:r>
              <a:rPr sz="1800" spc="-3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by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allowing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volume</a:t>
            </a:r>
            <a:r>
              <a:rPr sz="18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element</a:t>
            </a:r>
            <a:r>
              <a:rPr sz="1800" spc="-1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Δ</a:t>
            </a:r>
            <a:r>
              <a:rPr sz="1800" i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v</a:t>
            </a:r>
            <a:r>
              <a:rPr sz="1800" i="1" spc="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to 	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shrink</a:t>
            </a:r>
            <a:r>
              <a:rPr sz="1800" spc="-8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to</a:t>
            </a:r>
            <a:r>
              <a:rPr sz="1800" spc="-9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zero.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39715" y="2578250"/>
            <a:ext cx="454025" cy="0"/>
          </a:xfrm>
          <a:custGeom>
            <a:avLst/>
            <a:gdLst/>
            <a:ahLst/>
            <a:cxnLst/>
            <a:rect l="l" t="t" r="r" b="b"/>
            <a:pathLst>
              <a:path w="454025">
                <a:moveTo>
                  <a:pt x="0" y="0"/>
                </a:moveTo>
                <a:lnTo>
                  <a:pt x="453466" y="0"/>
                </a:lnTo>
              </a:path>
            </a:pathLst>
          </a:custGeom>
          <a:ln w="132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54537" y="2578250"/>
            <a:ext cx="464184" cy="0"/>
          </a:xfrm>
          <a:custGeom>
            <a:avLst/>
            <a:gdLst/>
            <a:ahLst/>
            <a:cxnLst/>
            <a:rect l="l" t="t" r="r" b="b"/>
            <a:pathLst>
              <a:path w="464185">
                <a:moveTo>
                  <a:pt x="0" y="0"/>
                </a:moveTo>
                <a:lnTo>
                  <a:pt x="464088" y="0"/>
                </a:lnTo>
              </a:path>
            </a:pathLst>
          </a:custGeom>
          <a:ln w="132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279982" y="2578250"/>
            <a:ext cx="448945" cy="0"/>
          </a:xfrm>
          <a:custGeom>
            <a:avLst/>
            <a:gdLst/>
            <a:ahLst/>
            <a:cxnLst/>
            <a:rect l="l" t="t" r="r" b="b"/>
            <a:pathLst>
              <a:path w="448944">
                <a:moveTo>
                  <a:pt x="0" y="0"/>
                </a:moveTo>
                <a:lnTo>
                  <a:pt x="448434" y="0"/>
                </a:lnTo>
              </a:path>
            </a:pathLst>
          </a:custGeom>
          <a:ln w="132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57976" y="2578250"/>
            <a:ext cx="925194" cy="0"/>
          </a:xfrm>
          <a:custGeom>
            <a:avLst/>
            <a:gdLst/>
            <a:ahLst/>
            <a:cxnLst/>
            <a:rect l="l" t="t" r="r" b="b"/>
            <a:pathLst>
              <a:path w="925195">
                <a:moveTo>
                  <a:pt x="0" y="0"/>
                </a:moveTo>
                <a:lnTo>
                  <a:pt x="925182" y="0"/>
                </a:lnTo>
              </a:path>
            </a:pathLst>
          </a:custGeom>
          <a:ln w="132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310937" y="2152523"/>
            <a:ext cx="701040" cy="354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3225" baseline="-43000" dirty="0">
                <a:latin typeface="Symbol" panose="05050102010706020507"/>
                <a:cs typeface="Symbol" panose="05050102010706020507"/>
              </a:rPr>
              <a:t></a:t>
            </a:r>
            <a:r>
              <a:rPr sz="3225" spc="-7" baseline="-43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875" i="1" spc="-37" baseline="-24000" dirty="0">
                <a:latin typeface="Times New Roman" panose="02020603050405020304"/>
                <a:cs typeface="Times New Roman" panose="02020603050405020304"/>
              </a:rPr>
              <a:t>y</a:t>
            </a:r>
            <a:endParaRPr sz="1875" baseline="-24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2040" y="2186573"/>
            <a:ext cx="2284730" cy="354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5"/>
              </a:spcBef>
              <a:tabLst>
                <a:tab pos="1431925" algn="l"/>
              </a:tabLst>
            </a:pPr>
            <a:r>
              <a:rPr sz="3225" baseline="3000" dirty="0">
                <a:latin typeface="Symbol" panose="05050102010706020507"/>
                <a:cs typeface="Symbol" panose="05050102010706020507"/>
              </a:rPr>
              <a:t></a:t>
            </a:r>
            <a:r>
              <a:rPr sz="3225" spc="-179" baseline="3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875" i="1" spc="-37" baseline="-2400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875" i="1" baseline="-240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3225" baseline="-35000" dirty="0">
                <a:latin typeface="Symbol" panose="05050102010706020507"/>
                <a:cs typeface="Symbol" panose="05050102010706020507"/>
              </a:rPr>
              <a:t></a:t>
            </a:r>
            <a:r>
              <a:rPr sz="3225" spc="-44" baseline="-35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875" i="1" baseline="-24000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875" i="1" spc="525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spc="-75" baseline="3000" dirty="0">
                <a:latin typeface="Symbol" panose="05050102010706020507"/>
                <a:cs typeface="Symbol" panose="05050102010706020507"/>
              </a:rPr>
              <a:t></a:t>
            </a:r>
            <a:endParaRPr sz="3225" baseline="300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03940" y="2573198"/>
            <a:ext cx="2335530" cy="4210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88900">
              <a:lnSpc>
                <a:spcPts val="1550"/>
              </a:lnSpc>
              <a:spcBef>
                <a:spcPts val="105"/>
              </a:spcBef>
              <a:tabLst>
                <a:tab pos="334010" algn="l"/>
                <a:tab pos="1050925" algn="l"/>
                <a:tab pos="1773555" algn="l"/>
                <a:tab pos="2164080" algn="l"/>
              </a:tabLst>
            </a:pPr>
            <a:r>
              <a:rPr sz="3225" spc="-75" baseline="30000" dirty="0">
                <a:latin typeface="Symbol" panose="05050102010706020507"/>
                <a:cs typeface="Symbol" panose="05050102010706020507"/>
              </a:rPr>
              <a:t></a:t>
            </a:r>
            <a:r>
              <a:rPr sz="3225" baseline="300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2150" i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2150" i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2150" i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3225" spc="-75" baseline="30000" dirty="0">
                <a:latin typeface="Symbol" panose="05050102010706020507"/>
                <a:cs typeface="Symbol" panose="05050102010706020507"/>
              </a:rPr>
              <a:t></a:t>
            </a:r>
            <a:endParaRPr sz="3225" baseline="30000">
              <a:latin typeface="Symbol" panose="05050102010706020507"/>
              <a:cs typeface="Symbol" panose="05050102010706020507"/>
            </a:endParaRPr>
          </a:p>
          <a:p>
            <a:pPr marL="88900">
              <a:lnSpc>
                <a:spcPts val="1550"/>
              </a:lnSpc>
              <a:tabLst>
                <a:tab pos="2164080" algn="l"/>
              </a:tabLst>
            </a:pPr>
            <a:r>
              <a:rPr sz="2150" spc="-50" dirty="0">
                <a:latin typeface="Symbol" panose="05050102010706020507"/>
                <a:cs typeface="Symbol" panose="05050102010706020507"/>
              </a:rPr>
              <a:t></a:t>
            </a:r>
            <a:r>
              <a:rPr sz="215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50" spc="-50" dirty="0">
                <a:latin typeface="Symbol" panose="05050102010706020507"/>
                <a:cs typeface="Symbol" panose="05050102010706020507"/>
              </a:rPr>
              <a:t></a:t>
            </a:r>
            <a:endParaRPr sz="215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157995" y="1804969"/>
            <a:ext cx="1588135" cy="1122680"/>
          </a:xfrm>
          <a:prstGeom prst="rect">
            <a:avLst/>
          </a:prstGeom>
        </p:spPr>
        <p:txBody>
          <a:bodyPr vert="horz" wrap="square" lIns="0" tIns="18224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435"/>
              </a:spcBef>
            </a:pPr>
            <a:r>
              <a:rPr sz="4800" spc="112" baseline="-13000" dirty="0">
                <a:latin typeface="Symbol" panose="05050102010706020507"/>
                <a:cs typeface="Symbol" panose="05050102010706020507"/>
              </a:rPr>
              <a:t></a:t>
            </a:r>
            <a:r>
              <a:rPr sz="1350" i="1" spc="112" baseline="-7100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350" i="1" spc="277" baseline="-7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b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50" b="1" spc="-3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Symbol" panose="05050102010706020507"/>
                <a:cs typeface="Symbol" panose="05050102010706020507"/>
              </a:rPr>
              <a:t></a:t>
            </a:r>
            <a:r>
              <a:rPr sz="2150" spc="-2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i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50" b="1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2150" b="1" spc="1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baseline="-52000" dirty="0">
                <a:latin typeface="Symbol" panose="05050102010706020507"/>
                <a:cs typeface="Symbol" panose="05050102010706020507"/>
              </a:rPr>
              <a:t></a:t>
            </a:r>
            <a:r>
              <a:rPr sz="3225" spc="-15" baseline="-5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i="1" u="sng" spc="-127" baseline="-1700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i="1" u="sng" spc="-75" baseline="-1700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Q</a:t>
            </a:r>
            <a:r>
              <a:rPr sz="3225" i="1" u="sng" spc="802" baseline="-1700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endParaRPr sz="3225" baseline="-17000">
              <a:latin typeface="Times New Roman" panose="02020603050405020304"/>
              <a:cs typeface="Times New Roman" panose="02020603050405020304"/>
            </a:endParaRPr>
          </a:p>
          <a:p>
            <a:pPr marL="316865">
              <a:lnSpc>
                <a:spcPct val="100000"/>
              </a:lnSpc>
              <a:spcBef>
                <a:spcPts val="880"/>
              </a:spcBef>
              <a:tabLst>
                <a:tab pos="1230630" algn="l"/>
              </a:tabLst>
            </a:pPr>
            <a:r>
              <a:rPr sz="2150" spc="-25" dirty="0">
                <a:latin typeface="Symbol" panose="05050102010706020507"/>
                <a:cs typeface="Symbol" panose="05050102010706020507"/>
              </a:rPr>
              <a:t>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v</a:t>
            </a:r>
            <a:r>
              <a:rPr sz="2150" i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50" spc="-25" dirty="0">
                <a:latin typeface="Symbol" panose="05050102010706020507"/>
                <a:cs typeface="Symbol" panose="05050102010706020507"/>
              </a:rPr>
              <a:t>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v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934961" y="2164732"/>
            <a:ext cx="1806575" cy="541020"/>
            <a:chOff x="2934961" y="2164732"/>
            <a:chExt cx="1806575" cy="541020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34961" y="2428323"/>
              <a:ext cx="1095699" cy="27736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79075" y="2164732"/>
              <a:ext cx="1562011" cy="416044"/>
            </a:xfrm>
            <a:prstGeom prst="rect">
              <a:avLst/>
            </a:prstGeom>
          </p:spPr>
        </p:pic>
      </p:grpSp>
      <p:sp>
        <p:nvSpPr>
          <p:cNvPr id="15" name="object 15"/>
          <p:cNvSpPr/>
          <p:nvPr/>
        </p:nvSpPr>
        <p:spPr>
          <a:xfrm>
            <a:off x="839425" y="3912452"/>
            <a:ext cx="454659" cy="0"/>
          </a:xfrm>
          <a:custGeom>
            <a:avLst/>
            <a:gdLst/>
            <a:ahLst/>
            <a:cxnLst/>
            <a:rect l="l" t="t" r="r" b="b"/>
            <a:pathLst>
              <a:path w="454659">
                <a:moveTo>
                  <a:pt x="0" y="0"/>
                </a:moveTo>
                <a:lnTo>
                  <a:pt x="454136" y="0"/>
                </a:lnTo>
              </a:path>
            </a:pathLst>
          </a:custGeom>
          <a:ln w="131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554764" y="3912452"/>
            <a:ext cx="464820" cy="0"/>
          </a:xfrm>
          <a:custGeom>
            <a:avLst/>
            <a:gdLst/>
            <a:ahLst/>
            <a:cxnLst/>
            <a:rect l="l" t="t" r="r" b="b"/>
            <a:pathLst>
              <a:path w="464819">
                <a:moveTo>
                  <a:pt x="0" y="0"/>
                </a:moveTo>
                <a:lnTo>
                  <a:pt x="464215" y="0"/>
                </a:lnTo>
              </a:path>
            </a:pathLst>
          </a:custGeom>
          <a:ln w="131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280159" y="3912452"/>
            <a:ext cx="448945" cy="0"/>
          </a:xfrm>
          <a:custGeom>
            <a:avLst/>
            <a:gdLst/>
            <a:ahLst/>
            <a:cxnLst/>
            <a:rect l="l" t="t" r="r" b="b"/>
            <a:pathLst>
              <a:path w="448944">
                <a:moveTo>
                  <a:pt x="0" y="0"/>
                </a:moveTo>
                <a:lnTo>
                  <a:pt x="448560" y="0"/>
                </a:lnTo>
              </a:path>
            </a:pathLst>
          </a:custGeom>
          <a:ln w="131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611369" y="3912452"/>
            <a:ext cx="925194" cy="0"/>
          </a:xfrm>
          <a:custGeom>
            <a:avLst/>
            <a:gdLst/>
            <a:ahLst/>
            <a:cxnLst/>
            <a:rect l="l" t="t" r="r" b="b"/>
            <a:pathLst>
              <a:path w="925195">
                <a:moveTo>
                  <a:pt x="0" y="0"/>
                </a:moveTo>
                <a:lnTo>
                  <a:pt x="924978" y="0"/>
                </a:lnTo>
              </a:path>
            </a:pathLst>
          </a:custGeom>
          <a:ln w="131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3139474" y="3967402"/>
            <a:ext cx="443230" cy="215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50" spc="-20" dirty="0">
                <a:latin typeface="Symbol" panose="05050102010706020507"/>
                <a:cs typeface="Symbol" panose="05050102010706020507"/>
              </a:rPr>
              <a:t></a:t>
            </a:r>
            <a:r>
              <a:rPr sz="1250" i="1" spc="-20" dirty="0">
                <a:latin typeface="Times New Roman" panose="02020603050405020304"/>
                <a:cs typeface="Times New Roman" panose="02020603050405020304"/>
              </a:rPr>
              <a:t>v</a:t>
            </a:r>
            <a:r>
              <a:rPr sz="1250" spc="-20" dirty="0">
                <a:latin typeface="Symbol" panose="05050102010706020507"/>
                <a:cs typeface="Symbol" panose="05050102010706020507"/>
              </a:rPr>
              <a:t></a:t>
            </a:r>
            <a:r>
              <a:rPr sz="1250" spc="-20" dirty="0">
                <a:latin typeface="Times New Roman" panose="02020603050405020304"/>
                <a:cs typeface="Times New Roman" panose="02020603050405020304"/>
              </a:rPr>
              <a:t>0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310833" y="3487397"/>
            <a:ext cx="701675" cy="354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3225" baseline="-43000" dirty="0">
                <a:latin typeface="Symbol" panose="05050102010706020507"/>
                <a:cs typeface="Symbol" panose="05050102010706020507"/>
              </a:rPr>
              <a:t></a:t>
            </a:r>
            <a:r>
              <a:rPr sz="3225" spc="-7" baseline="-43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875" i="1" spc="-37" baseline="-24000" dirty="0">
                <a:latin typeface="Times New Roman" panose="02020603050405020304"/>
                <a:cs typeface="Times New Roman" panose="02020603050405020304"/>
              </a:rPr>
              <a:t>y</a:t>
            </a:r>
            <a:endParaRPr sz="1875" baseline="-24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54789" y="3519740"/>
            <a:ext cx="635000" cy="354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3225" baseline="3000" dirty="0">
                <a:latin typeface="Symbol" panose="05050102010706020507"/>
                <a:cs typeface="Symbol" panose="05050102010706020507"/>
              </a:rPr>
              <a:t></a:t>
            </a:r>
            <a:r>
              <a:rPr sz="3225" spc="-165" baseline="3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875" i="1" spc="-37" baseline="-24000" dirty="0">
                <a:latin typeface="Times New Roman" panose="02020603050405020304"/>
                <a:cs typeface="Times New Roman" panose="02020603050405020304"/>
              </a:rPr>
              <a:t>x</a:t>
            </a:r>
            <a:endParaRPr sz="1875" baseline="-24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42089" y="3907388"/>
            <a:ext cx="1308100" cy="354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5"/>
              </a:spcBef>
              <a:tabLst>
                <a:tab pos="295910" algn="l"/>
                <a:tab pos="1013460" algn="l"/>
              </a:tabLst>
            </a:pPr>
            <a:r>
              <a:rPr sz="3225" spc="-75" baseline="30000" dirty="0">
                <a:latin typeface="Symbol" panose="05050102010706020507"/>
                <a:cs typeface="Symbol" panose="05050102010706020507"/>
              </a:rPr>
              <a:t></a:t>
            </a:r>
            <a:r>
              <a:rPr sz="3225" baseline="300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2150" i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y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328789" y="3907388"/>
            <a:ext cx="1929764" cy="354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5"/>
              </a:spcBef>
              <a:tabLst>
                <a:tab pos="440055" algn="l"/>
                <a:tab pos="1600200" algn="l"/>
              </a:tabLst>
            </a:pP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2150" i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3225" spc="-75" baseline="30000" dirty="0">
                <a:latin typeface="Symbol" panose="05050102010706020507"/>
                <a:cs typeface="Symbol" panose="05050102010706020507"/>
              </a:rPr>
              <a:t></a:t>
            </a:r>
            <a:r>
              <a:rPr sz="3225" baseline="300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50" spc="-25" dirty="0">
                <a:latin typeface="Symbol" panose="05050102010706020507"/>
                <a:cs typeface="Symbol" panose="05050102010706020507"/>
              </a:rPr>
              <a:t>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v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787665" y="3852010"/>
            <a:ext cx="842644" cy="354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250" dirty="0">
                <a:latin typeface="Symbol" panose="05050102010706020507"/>
                <a:cs typeface="Symbol" panose="05050102010706020507"/>
              </a:rPr>
              <a:t></a:t>
            </a:r>
            <a:r>
              <a:rPr sz="1250" i="1" dirty="0">
                <a:latin typeface="Times New Roman" panose="02020603050405020304"/>
                <a:cs typeface="Times New Roman" panose="02020603050405020304"/>
              </a:rPr>
              <a:t>v</a:t>
            </a:r>
            <a:r>
              <a:rPr sz="1250" dirty="0">
                <a:latin typeface="Symbol" panose="05050102010706020507"/>
                <a:cs typeface="Symbol" panose="05050102010706020507"/>
              </a:rPr>
              <a:t></a:t>
            </a:r>
            <a:r>
              <a:rPr sz="1250" dirty="0">
                <a:latin typeface="Times New Roman" panose="02020603050405020304"/>
                <a:cs typeface="Times New Roman" panose="02020603050405020304"/>
              </a:rPr>
              <a:t>0</a:t>
            </a:r>
            <a:r>
              <a:rPr sz="1250" spc="229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spc="-37" baseline="-12000" dirty="0">
                <a:latin typeface="Symbol" panose="05050102010706020507"/>
                <a:cs typeface="Symbol" panose="05050102010706020507"/>
              </a:rPr>
              <a:t></a:t>
            </a:r>
            <a:r>
              <a:rPr sz="3225" i="1" spc="-37" baseline="-12000" dirty="0">
                <a:latin typeface="Times New Roman" panose="02020603050405020304"/>
                <a:cs typeface="Times New Roman" panose="02020603050405020304"/>
              </a:rPr>
              <a:t>v</a:t>
            </a:r>
            <a:endParaRPr sz="3225" baseline="-12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80189" y="3973730"/>
            <a:ext cx="2208530" cy="354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087880" algn="l"/>
              </a:tabLst>
            </a:pPr>
            <a:r>
              <a:rPr sz="2150" spc="-50" dirty="0">
                <a:latin typeface="Symbol" panose="05050102010706020507"/>
                <a:cs typeface="Symbol" panose="05050102010706020507"/>
              </a:rPr>
              <a:t></a:t>
            </a:r>
            <a:r>
              <a:rPr sz="215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50" spc="-50" dirty="0">
                <a:latin typeface="Symbol" panose="05050102010706020507"/>
                <a:cs typeface="Symbol" panose="05050102010706020507"/>
              </a:rPr>
              <a:t></a:t>
            </a:r>
            <a:endParaRPr sz="215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035869" y="3557306"/>
            <a:ext cx="3608704" cy="51815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sz="2150" dirty="0">
                <a:latin typeface="Symbol" panose="05050102010706020507"/>
                <a:cs typeface="Symbol" panose="05050102010706020507"/>
              </a:rPr>
              <a:t></a:t>
            </a:r>
            <a:r>
              <a:rPr sz="215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baseline="35000" dirty="0">
                <a:latin typeface="Symbol" panose="05050102010706020507"/>
                <a:cs typeface="Symbol" panose="05050102010706020507"/>
              </a:rPr>
              <a:t></a:t>
            </a:r>
            <a:r>
              <a:rPr sz="3225" i="1" baseline="3500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875" i="1" baseline="36000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875" i="1" spc="555" baseline="36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baseline="37000" dirty="0">
                <a:latin typeface="Symbol" panose="05050102010706020507"/>
                <a:cs typeface="Symbol" panose="05050102010706020507"/>
              </a:rPr>
              <a:t></a:t>
            </a:r>
            <a:r>
              <a:rPr sz="3225" spc="-104" baseline="37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Symbol" panose="05050102010706020507"/>
                <a:cs typeface="Symbol" panose="05050102010706020507"/>
              </a:rPr>
              <a:t></a:t>
            </a:r>
            <a:r>
              <a:rPr sz="2150" spc="1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Times New Roman" panose="02020603050405020304"/>
                <a:cs typeface="Times New Roman" panose="02020603050405020304"/>
              </a:rPr>
              <a:t>lim</a:t>
            </a:r>
            <a:r>
              <a:rPr sz="2150" spc="4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800" spc="112" baseline="21000" dirty="0">
                <a:latin typeface="Symbol" panose="05050102010706020507"/>
                <a:cs typeface="Symbol" panose="05050102010706020507"/>
              </a:rPr>
              <a:t></a:t>
            </a:r>
            <a:r>
              <a:rPr sz="1350" i="1" spc="112" baseline="4900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350" i="1" spc="270" baseline="49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b="1" baseline="5200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3225" b="1" spc="-502" baseline="5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baseline="52000" dirty="0">
                <a:latin typeface="Symbol" panose="05050102010706020507"/>
                <a:cs typeface="Symbol" panose="05050102010706020507"/>
              </a:rPr>
              <a:t></a:t>
            </a:r>
            <a:r>
              <a:rPr sz="3225" spc="-419" baseline="5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i="1" baseline="5200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3225" b="1" baseline="5200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3225" b="1" spc="195" baseline="5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Symbol" panose="05050102010706020507"/>
                <a:cs typeface="Symbol" panose="05050102010706020507"/>
              </a:rPr>
              <a:t></a:t>
            </a:r>
            <a:r>
              <a:rPr sz="2150" spc="1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Times New Roman" panose="02020603050405020304"/>
                <a:cs typeface="Times New Roman" panose="02020603050405020304"/>
              </a:rPr>
              <a:t>lim</a:t>
            </a:r>
            <a:r>
              <a:rPr sz="2150" spc="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i="1" u="sng" spc="-127" baseline="3500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i="1" u="sng" spc="-75" baseline="3500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Q</a:t>
            </a:r>
            <a:r>
              <a:rPr sz="3225" i="1" u="sng" spc="802" baseline="3500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endParaRPr sz="3225" baseline="350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27" name="object 2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632499" y="3499606"/>
            <a:ext cx="1643193" cy="415367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2928363" y="2987696"/>
            <a:ext cx="280035" cy="5372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350" spc="-50" dirty="0">
                <a:latin typeface="Symbol" panose="05050102010706020507"/>
                <a:cs typeface="Symbol" panose="05050102010706020507"/>
              </a:rPr>
              <a:t></a:t>
            </a:r>
            <a:endParaRPr sz="335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24663" y="4583048"/>
            <a:ext cx="57702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2895" indent="-264795">
              <a:lnSpc>
                <a:spcPct val="100000"/>
              </a:lnSpc>
              <a:spcBef>
                <a:spcPts val="100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302895" algn="l"/>
              </a:tabLst>
            </a:pPr>
            <a:r>
              <a:rPr sz="1800" i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The</a:t>
            </a:r>
            <a:r>
              <a:rPr sz="1800" i="1" spc="-4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i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last</a:t>
            </a:r>
            <a:r>
              <a:rPr sz="1800" i="1" spc="-2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i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term</a:t>
            </a:r>
            <a:r>
              <a:rPr sz="1800" i="1" spc="-3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i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is</a:t>
            </a:r>
            <a:r>
              <a:rPr sz="1800" i="1" spc="-2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i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the</a:t>
            </a:r>
            <a:r>
              <a:rPr sz="1800" i="1" spc="-3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i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volume</a:t>
            </a:r>
            <a:r>
              <a:rPr sz="1800" i="1" spc="-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i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charge</a:t>
            </a:r>
            <a:r>
              <a:rPr sz="1800" i="1" spc="-1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i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density</a:t>
            </a:r>
            <a:r>
              <a:rPr sz="1800" i="1" spc="-1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i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ρ</a:t>
            </a:r>
            <a:r>
              <a:rPr sz="1800" i="1" baseline="-2100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v</a:t>
            </a:r>
            <a:r>
              <a:rPr sz="1800" i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,</a:t>
            </a:r>
            <a:r>
              <a:rPr sz="1800" i="1" spc="-2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i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so</a:t>
            </a:r>
            <a:r>
              <a:rPr sz="1800" i="1" spc="-3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i="1" spc="-1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that: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839542" y="5512652"/>
            <a:ext cx="453390" cy="0"/>
          </a:xfrm>
          <a:custGeom>
            <a:avLst/>
            <a:gdLst/>
            <a:ahLst/>
            <a:cxnLst/>
            <a:rect l="l" t="t" r="r" b="b"/>
            <a:pathLst>
              <a:path w="453390">
                <a:moveTo>
                  <a:pt x="0" y="0"/>
                </a:moveTo>
                <a:lnTo>
                  <a:pt x="452772" y="0"/>
                </a:lnTo>
              </a:path>
            </a:pathLst>
          </a:custGeom>
          <a:ln w="131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553095" y="5512652"/>
            <a:ext cx="463550" cy="0"/>
          </a:xfrm>
          <a:custGeom>
            <a:avLst/>
            <a:gdLst/>
            <a:ahLst/>
            <a:cxnLst/>
            <a:rect l="l" t="t" r="r" b="b"/>
            <a:pathLst>
              <a:path w="463550">
                <a:moveTo>
                  <a:pt x="0" y="0"/>
                </a:moveTo>
                <a:lnTo>
                  <a:pt x="463403" y="0"/>
                </a:lnTo>
              </a:path>
            </a:pathLst>
          </a:custGeom>
          <a:ln w="131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277302" y="5512652"/>
            <a:ext cx="448309" cy="0"/>
          </a:xfrm>
          <a:custGeom>
            <a:avLst/>
            <a:gdLst/>
            <a:ahLst/>
            <a:cxnLst/>
            <a:rect l="l" t="t" r="r" b="b"/>
            <a:pathLst>
              <a:path w="448310">
                <a:moveTo>
                  <a:pt x="0" y="0"/>
                </a:moveTo>
                <a:lnTo>
                  <a:pt x="448283" y="0"/>
                </a:lnTo>
              </a:path>
            </a:pathLst>
          </a:custGeom>
          <a:ln w="131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606466" y="5512652"/>
            <a:ext cx="924560" cy="0"/>
          </a:xfrm>
          <a:custGeom>
            <a:avLst/>
            <a:gdLst/>
            <a:ahLst/>
            <a:cxnLst/>
            <a:rect l="l" t="t" r="r" b="b"/>
            <a:pathLst>
              <a:path w="924560">
                <a:moveTo>
                  <a:pt x="0" y="0"/>
                </a:moveTo>
                <a:lnTo>
                  <a:pt x="923987" y="0"/>
                </a:lnTo>
              </a:path>
            </a:pathLst>
          </a:custGeom>
          <a:ln w="131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1309598" y="5087597"/>
            <a:ext cx="701040" cy="354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3225" baseline="-43000" dirty="0">
                <a:latin typeface="Symbol" panose="05050102010706020507"/>
                <a:cs typeface="Symbol" panose="05050102010706020507"/>
              </a:rPr>
              <a:t></a:t>
            </a:r>
            <a:r>
              <a:rPr sz="3225" spc="-7" baseline="-43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875" i="1" spc="-37" baseline="-24000" dirty="0">
                <a:latin typeface="Times New Roman" panose="02020603050405020304"/>
                <a:cs typeface="Times New Roman" panose="02020603050405020304"/>
              </a:rPr>
              <a:t>y</a:t>
            </a:r>
            <a:endParaRPr sz="1875" baseline="-24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54811" y="5119940"/>
            <a:ext cx="634365" cy="354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3225" baseline="3000" dirty="0">
                <a:latin typeface="Symbol" panose="05050102010706020507"/>
                <a:cs typeface="Symbol" panose="05050102010706020507"/>
              </a:rPr>
              <a:t></a:t>
            </a:r>
            <a:r>
              <a:rPr sz="3225" spc="-165" baseline="3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875" i="1" spc="-37" baseline="-24000" dirty="0">
                <a:latin typeface="Times New Roman" panose="02020603050405020304"/>
                <a:cs typeface="Times New Roman" panose="02020603050405020304"/>
              </a:rPr>
              <a:t>x</a:t>
            </a:r>
            <a:endParaRPr sz="1875" baseline="-24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970425" y="5480415"/>
            <a:ext cx="97155" cy="215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50" i="1" spc="-50" dirty="0">
                <a:latin typeface="Times New Roman" panose="02020603050405020304"/>
                <a:cs typeface="Times New Roman" panose="02020603050405020304"/>
              </a:rPr>
              <a:t>v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134955" y="5567602"/>
            <a:ext cx="442595" cy="215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50" spc="-20" dirty="0">
                <a:latin typeface="Symbol" panose="05050102010706020507"/>
                <a:cs typeface="Symbol" panose="05050102010706020507"/>
              </a:rPr>
              <a:t></a:t>
            </a:r>
            <a:r>
              <a:rPr sz="1250" i="1" spc="-20" dirty="0">
                <a:latin typeface="Times New Roman" panose="02020603050405020304"/>
                <a:cs typeface="Times New Roman" panose="02020603050405020304"/>
              </a:rPr>
              <a:t>v</a:t>
            </a:r>
            <a:r>
              <a:rPr sz="1250" spc="-20" dirty="0">
                <a:latin typeface="Symbol" panose="05050102010706020507"/>
                <a:cs typeface="Symbol" panose="05050102010706020507"/>
              </a:rPr>
              <a:t></a:t>
            </a:r>
            <a:r>
              <a:rPr sz="1250" spc="-20" dirty="0">
                <a:latin typeface="Times New Roman" panose="02020603050405020304"/>
                <a:cs typeface="Times New Roman" panose="02020603050405020304"/>
              </a:rPr>
              <a:t>0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42111" y="5507588"/>
            <a:ext cx="1306195" cy="354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5"/>
              </a:spcBef>
              <a:tabLst>
                <a:tab pos="295275" algn="l"/>
                <a:tab pos="1010285" algn="l"/>
              </a:tabLst>
            </a:pPr>
            <a:r>
              <a:rPr sz="3225" spc="-75" baseline="30000" dirty="0">
                <a:latin typeface="Symbol" panose="05050102010706020507"/>
                <a:cs typeface="Symbol" panose="05050102010706020507"/>
              </a:rPr>
              <a:t></a:t>
            </a:r>
            <a:r>
              <a:rPr sz="3225" baseline="300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2150" i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y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325425" y="5507588"/>
            <a:ext cx="1927225" cy="354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5"/>
              </a:spcBef>
              <a:tabLst>
                <a:tab pos="439420" algn="l"/>
                <a:tab pos="1598295" algn="l"/>
              </a:tabLst>
            </a:pP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2150" i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3225" spc="-75" baseline="30000" dirty="0">
                <a:latin typeface="Symbol" panose="05050102010706020507"/>
                <a:cs typeface="Symbol" panose="05050102010706020507"/>
              </a:rPr>
              <a:t></a:t>
            </a:r>
            <a:r>
              <a:rPr sz="3225" baseline="300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50" spc="-25" dirty="0">
                <a:latin typeface="Symbol" panose="05050102010706020507"/>
                <a:cs typeface="Symbol" panose="05050102010706020507"/>
              </a:rPr>
              <a:t>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v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80211" y="5573930"/>
            <a:ext cx="132715" cy="354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150" spc="-50" dirty="0">
                <a:latin typeface="Symbol" panose="05050102010706020507"/>
                <a:cs typeface="Symbol" panose="05050102010706020507"/>
              </a:rPr>
              <a:t></a:t>
            </a:r>
            <a:endParaRPr sz="215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752531" y="5573930"/>
            <a:ext cx="132715" cy="354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150" spc="-50" dirty="0">
                <a:latin typeface="Symbol" panose="05050102010706020507"/>
                <a:cs typeface="Symbol" panose="05050102010706020507"/>
              </a:rPr>
              <a:t></a:t>
            </a:r>
            <a:endParaRPr sz="215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033433" y="5157506"/>
            <a:ext cx="2982595" cy="51815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sz="2150" dirty="0">
                <a:latin typeface="Symbol" panose="05050102010706020507"/>
                <a:cs typeface="Symbol" panose="05050102010706020507"/>
              </a:rPr>
              <a:t></a:t>
            </a:r>
            <a:r>
              <a:rPr sz="215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baseline="35000" dirty="0">
                <a:latin typeface="Symbol" panose="05050102010706020507"/>
                <a:cs typeface="Symbol" panose="05050102010706020507"/>
              </a:rPr>
              <a:t></a:t>
            </a:r>
            <a:r>
              <a:rPr sz="3225" i="1" baseline="3500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875" i="1" baseline="36000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875" i="1" spc="547" baseline="36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baseline="37000" dirty="0">
                <a:latin typeface="Symbol" panose="05050102010706020507"/>
                <a:cs typeface="Symbol" panose="05050102010706020507"/>
              </a:rPr>
              <a:t></a:t>
            </a:r>
            <a:r>
              <a:rPr sz="3225" spc="-104" baseline="37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Symbol" panose="05050102010706020507"/>
                <a:cs typeface="Symbol" panose="05050102010706020507"/>
              </a:rPr>
              <a:t></a:t>
            </a:r>
            <a:r>
              <a:rPr sz="2150" spc="1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Times New Roman" panose="02020603050405020304"/>
                <a:cs typeface="Times New Roman" panose="02020603050405020304"/>
              </a:rPr>
              <a:t>lim</a:t>
            </a:r>
            <a:r>
              <a:rPr sz="2150" spc="4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800" spc="120" baseline="21000" dirty="0">
                <a:latin typeface="Symbol" panose="05050102010706020507"/>
                <a:cs typeface="Symbol" panose="05050102010706020507"/>
              </a:rPr>
              <a:t></a:t>
            </a:r>
            <a:r>
              <a:rPr sz="1350" i="1" spc="120" baseline="4900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350" i="1" spc="262" baseline="49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b="1" baseline="5200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3225" b="1" spc="-509" baseline="5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baseline="52000" dirty="0">
                <a:latin typeface="Symbol" panose="05050102010706020507"/>
                <a:cs typeface="Symbol" panose="05050102010706020507"/>
              </a:rPr>
              <a:t></a:t>
            </a:r>
            <a:r>
              <a:rPr sz="3225" spc="-419" baseline="5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i="1" baseline="5200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3225" b="1" baseline="5200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3225" b="1" spc="202" baseline="5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Symbol" panose="05050102010706020507"/>
                <a:cs typeface="Symbol" panose="05050102010706020507"/>
              </a:rPr>
              <a:t></a:t>
            </a:r>
            <a:r>
              <a:rPr sz="2150" spc="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50" spc="-50" dirty="0">
                <a:latin typeface="Symbol" panose="05050102010706020507"/>
                <a:cs typeface="Symbol" panose="05050102010706020507"/>
              </a:rPr>
              <a:t></a:t>
            </a:r>
            <a:endParaRPr sz="2250">
              <a:latin typeface="Symbol" panose="05050102010706020507"/>
              <a:cs typeface="Symbol" panose="05050102010706020507"/>
            </a:endParaRPr>
          </a:p>
        </p:txBody>
      </p:sp>
      <p:pic>
        <p:nvPicPr>
          <p:cNvPr id="43" name="object 4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627837" y="5099806"/>
            <a:ext cx="1478971" cy="415367"/>
          </a:xfrm>
          <a:prstGeom prst="rect">
            <a:avLst/>
          </a:prstGeom>
        </p:spPr>
      </p:pic>
      <p:sp>
        <p:nvSpPr>
          <p:cNvPr id="46" name="object 4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spc="-25" dirty="0"/>
              <a:t>31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063" y="1742694"/>
            <a:ext cx="82499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7495" indent="-264795">
              <a:lnSpc>
                <a:spcPct val="100000"/>
              </a:lnSpc>
              <a:spcBef>
                <a:spcPts val="100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277495" algn="l"/>
              </a:tabLst>
            </a:pP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Let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us</a:t>
            </a:r>
            <a:r>
              <a:rPr sz="18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no</a:t>
            </a:r>
            <a:r>
              <a:rPr sz="18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consider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one</a:t>
            </a:r>
            <a:r>
              <a:rPr sz="18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information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that</a:t>
            </a:r>
            <a:r>
              <a:rPr sz="18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can</a:t>
            </a:r>
            <a:r>
              <a:rPr sz="1800" spc="-3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be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obtained</a:t>
            </a:r>
            <a:r>
              <a:rPr sz="1800" spc="-3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from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last</a:t>
            </a:r>
            <a:r>
              <a:rPr sz="18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equation: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39245" y="2857844"/>
            <a:ext cx="454025" cy="0"/>
          </a:xfrm>
          <a:custGeom>
            <a:avLst/>
            <a:gdLst/>
            <a:ahLst/>
            <a:cxnLst/>
            <a:rect l="l" t="t" r="r" b="b"/>
            <a:pathLst>
              <a:path w="454025">
                <a:moveTo>
                  <a:pt x="0" y="0"/>
                </a:moveTo>
                <a:lnTo>
                  <a:pt x="453682" y="0"/>
                </a:lnTo>
              </a:path>
            </a:pathLst>
          </a:custGeom>
          <a:ln w="131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53869" y="2857844"/>
            <a:ext cx="464184" cy="0"/>
          </a:xfrm>
          <a:custGeom>
            <a:avLst/>
            <a:gdLst/>
            <a:ahLst/>
            <a:cxnLst/>
            <a:rect l="l" t="t" r="r" b="b"/>
            <a:pathLst>
              <a:path w="464185">
                <a:moveTo>
                  <a:pt x="0" y="0"/>
                </a:moveTo>
                <a:lnTo>
                  <a:pt x="463751" y="0"/>
                </a:lnTo>
              </a:path>
            </a:pathLst>
          </a:custGeom>
          <a:ln w="131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278539" y="2857844"/>
            <a:ext cx="448309" cy="0"/>
          </a:xfrm>
          <a:custGeom>
            <a:avLst/>
            <a:gdLst/>
            <a:ahLst/>
            <a:cxnLst/>
            <a:rect l="l" t="t" r="r" b="b"/>
            <a:pathLst>
              <a:path w="448310">
                <a:moveTo>
                  <a:pt x="0" y="0"/>
                </a:moveTo>
                <a:lnTo>
                  <a:pt x="448112" y="0"/>
                </a:lnTo>
              </a:path>
            </a:pathLst>
          </a:custGeom>
          <a:ln w="131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136301" y="2912794"/>
            <a:ext cx="442595" cy="215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50" spc="-20" dirty="0">
                <a:latin typeface="Symbol" panose="05050102010706020507"/>
                <a:cs typeface="Symbol" panose="05050102010706020507"/>
              </a:rPr>
              <a:t></a:t>
            </a:r>
            <a:r>
              <a:rPr sz="1250" i="1" spc="-20" dirty="0">
                <a:latin typeface="Times New Roman" panose="02020603050405020304"/>
                <a:cs typeface="Times New Roman" panose="02020603050405020304"/>
              </a:rPr>
              <a:t>v</a:t>
            </a:r>
            <a:r>
              <a:rPr sz="1250" spc="-20" dirty="0">
                <a:latin typeface="Symbol" panose="05050102010706020507"/>
                <a:cs typeface="Symbol" panose="05050102010706020507"/>
              </a:rPr>
              <a:t></a:t>
            </a:r>
            <a:r>
              <a:rPr sz="1250" spc="-20" dirty="0">
                <a:latin typeface="Times New Roman" panose="02020603050405020304"/>
                <a:cs typeface="Times New Roman" panose="02020603050405020304"/>
              </a:rPr>
              <a:t>0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10144" y="2432789"/>
            <a:ext cx="701040" cy="354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3225" baseline="-43000" dirty="0">
                <a:latin typeface="Symbol" panose="05050102010706020507"/>
                <a:cs typeface="Symbol" panose="05050102010706020507"/>
              </a:rPr>
              <a:t></a:t>
            </a:r>
            <a:r>
              <a:rPr sz="3225" spc="-7" baseline="-43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875" i="1" spc="-37" baseline="-24000" dirty="0">
                <a:latin typeface="Times New Roman" panose="02020603050405020304"/>
                <a:cs typeface="Times New Roman" panose="02020603050405020304"/>
              </a:rPr>
              <a:t>y</a:t>
            </a:r>
            <a:endParaRPr sz="1875" baseline="-24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4756" y="2465132"/>
            <a:ext cx="634365" cy="354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3225" baseline="3000" dirty="0">
                <a:latin typeface="Symbol" panose="05050102010706020507"/>
                <a:cs typeface="Symbol" panose="05050102010706020507"/>
              </a:rPr>
              <a:t></a:t>
            </a:r>
            <a:r>
              <a:rPr sz="3225" spc="-179" baseline="3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875" i="1" spc="-37" baseline="-24000" dirty="0">
                <a:latin typeface="Times New Roman" panose="02020603050405020304"/>
                <a:cs typeface="Times New Roman" panose="02020603050405020304"/>
              </a:rPr>
              <a:t>x</a:t>
            </a:r>
            <a:endParaRPr sz="1875" baseline="-24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2056" y="2852780"/>
            <a:ext cx="1306830" cy="354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5"/>
              </a:spcBef>
              <a:tabLst>
                <a:tab pos="295275" algn="l"/>
                <a:tab pos="1011555" algn="l"/>
              </a:tabLst>
            </a:pPr>
            <a:r>
              <a:rPr sz="3225" spc="-75" baseline="30000" dirty="0">
                <a:latin typeface="Symbol" panose="05050102010706020507"/>
                <a:cs typeface="Symbol" panose="05050102010706020507"/>
              </a:rPr>
              <a:t></a:t>
            </a:r>
            <a:r>
              <a:rPr sz="3225" baseline="300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2150" i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y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26501" y="2852780"/>
            <a:ext cx="1928495" cy="354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5"/>
              </a:spcBef>
              <a:tabLst>
                <a:tab pos="440055" algn="l"/>
                <a:tab pos="1598930" algn="l"/>
              </a:tabLst>
            </a:pP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2150" i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3225" spc="-75" baseline="30000" dirty="0">
                <a:latin typeface="Symbol" panose="05050102010706020507"/>
                <a:cs typeface="Symbol" panose="05050102010706020507"/>
              </a:rPr>
              <a:t></a:t>
            </a:r>
            <a:r>
              <a:rPr sz="3225" baseline="300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50" spc="-25" dirty="0">
                <a:latin typeface="Symbol" panose="05050102010706020507"/>
                <a:cs typeface="Symbol" panose="05050102010706020507"/>
              </a:rPr>
              <a:t>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v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80156" y="2919122"/>
            <a:ext cx="2206625" cy="354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086610" algn="l"/>
              </a:tabLst>
            </a:pPr>
            <a:r>
              <a:rPr sz="2150" spc="-50" dirty="0">
                <a:latin typeface="Symbol" panose="05050102010706020507"/>
                <a:cs typeface="Symbol" panose="05050102010706020507"/>
              </a:rPr>
              <a:t></a:t>
            </a:r>
            <a:r>
              <a:rPr sz="215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50" spc="-50" dirty="0">
                <a:latin typeface="Symbol" panose="05050102010706020507"/>
                <a:cs typeface="Symbol" panose="05050102010706020507"/>
              </a:rPr>
              <a:t></a:t>
            </a:r>
            <a:endParaRPr sz="215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034455" y="2502698"/>
            <a:ext cx="2524760" cy="51815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sz="2150" dirty="0">
                <a:latin typeface="Symbol" panose="05050102010706020507"/>
                <a:cs typeface="Symbol" panose="05050102010706020507"/>
              </a:rPr>
              <a:t></a:t>
            </a:r>
            <a:r>
              <a:rPr sz="215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baseline="35000" dirty="0">
                <a:latin typeface="Symbol" panose="05050102010706020507"/>
                <a:cs typeface="Symbol" panose="05050102010706020507"/>
              </a:rPr>
              <a:t></a:t>
            </a:r>
            <a:r>
              <a:rPr sz="3225" i="1" baseline="3500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875" i="1" baseline="36000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875" i="1" spc="555" baseline="36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baseline="37000" dirty="0">
                <a:latin typeface="Symbol" panose="05050102010706020507"/>
                <a:cs typeface="Symbol" panose="05050102010706020507"/>
              </a:rPr>
              <a:t></a:t>
            </a:r>
            <a:r>
              <a:rPr sz="3225" spc="-104" baseline="37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Symbol" panose="05050102010706020507"/>
                <a:cs typeface="Symbol" panose="05050102010706020507"/>
              </a:rPr>
              <a:t></a:t>
            </a:r>
            <a:r>
              <a:rPr sz="2150" spc="1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Times New Roman" panose="02020603050405020304"/>
                <a:cs typeface="Times New Roman" panose="02020603050405020304"/>
              </a:rPr>
              <a:t>lim</a:t>
            </a:r>
            <a:r>
              <a:rPr sz="2150" spc="4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800" spc="112" baseline="21000" dirty="0">
                <a:latin typeface="Symbol" panose="05050102010706020507"/>
                <a:cs typeface="Symbol" panose="05050102010706020507"/>
              </a:rPr>
              <a:t></a:t>
            </a:r>
            <a:r>
              <a:rPr sz="1350" i="1" spc="112" baseline="4900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350" i="1" spc="270" baseline="49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b="1" baseline="5200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3225" b="1" spc="-502" baseline="5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baseline="52000" dirty="0">
                <a:latin typeface="Symbol" panose="05050102010706020507"/>
                <a:cs typeface="Symbol" panose="05050102010706020507"/>
              </a:rPr>
              <a:t></a:t>
            </a:r>
            <a:r>
              <a:rPr sz="3225" spc="-419" baseline="5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i="1" spc="-37" baseline="5200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3225" b="1" spc="-37" baseline="52000" dirty="0">
                <a:latin typeface="Times New Roman" panose="02020603050405020304"/>
                <a:cs typeface="Times New Roman" panose="02020603050405020304"/>
              </a:rPr>
              <a:t>S</a:t>
            </a:r>
            <a:endParaRPr sz="3225" baseline="520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08417" y="2444998"/>
            <a:ext cx="972627" cy="419438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50063" y="3552570"/>
            <a:ext cx="8827135" cy="519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7495" indent="-264795">
              <a:lnSpc>
                <a:spcPts val="1945"/>
              </a:lnSpc>
              <a:spcBef>
                <a:spcPts val="100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277495" algn="l"/>
              </a:tabLst>
            </a:pP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This</a:t>
            </a:r>
            <a:r>
              <a:rPr sz="1800" spc="-7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equation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is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valid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not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only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for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electric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flux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density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D,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but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also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to</a:t>
            </a:r>
            <a:r>
              <a:rPr sz="1800" spc="-7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any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vector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field</a:t>
            </a:r>
            <a:r>
              <a:rPr sz="1800" spc="-1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278130">
              <a:lnSpc>
                <a:spcPts val="1945"/>
              </a:lnSpc>
            </a:pP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to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find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surface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integral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for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small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closed</a:t>
            </a:r>
            <a:r>
              <a:rPr sz="1800" spc="-3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surface.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965698" y="4903052"/>
            <a:ext cx="410845" cy="0"/>
          </a:xfrm>
          <a:custGeom>
            <a:avLst/>
            <a:gdLst/>
            <a:ahLst/>
            <a:cxnLst/>
            <a:rect l="l" t="t" r="r" b="b"/>
            <a:pathLst>
              <a:path w="410844">
                <a:moveTo>
                  <a:pt x="0" y="0"/>
                </a:moveTo>
                <a:lnTo>
                  <a:pt x="410579" y="0"/>
                </a:lnTo>
              </a:path>
            </a:pathLst>
          </a:custGeom>
          <a:ln w="131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637139" y="4903052"/>
            <a:ext cx="421640" cy="0"/>
          </a:xfrm>
          <a:custGeom>
            <a:avLst/>
            <a:gdLst/>
            <a:ahLst/>
            <a:cxnLst/>
            <a:rect l="l" t="t" r="r" b="b"/>
            <a:pathLst>
              <a:path w="421639">
                <a:moveTo>
                  <a:pt x="0" y="0"/>
                </a:moveTo>
                <a:lnTo>
                  <a:pt x="421191" y="0"/>
                </a:lnTo>
              </a:path>
            </a:pathLst>
          </a:custGeom>
          <a:ln w="131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319215" y="4903052"/>
            <a:ext cx="405765" cy="0"/>
          </a:xfrm>
          <a:custGeom>
            <a:avLst/>
            <a:gdLst/>
            <a:ahLst/>
            <a:cxnLst/>
            <a:rect l="l" t="t" r="r" b="b"/>
            <a:pathLst>
              <a:path w="405764">
                <a:moveTo>
                  <a:pt x="0" y="0"/>
                </a:moveTo>
                <a:lnTo>
                  <a:pt x="405555" y="0"/>
                </a:lnTo>
              </a:path>
            </a:pathLst>
          </a:custGeom>
          <a:ln w="131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3134486" y="4958002"/>
            <a:ext cx="441959" cy="215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50" spc="-20" dirty="0">
                <a:latin typeface="Symbol" panose="05050102010706020507"/>
                <a:cs typeface="Symbol" panose="05050102010706020507"/>
              </a:rPr>
              <a:t></a:t>
            </a:r>
            <a:r>
              <a:rPr sz="1250" i="1" spc="-20" dirty="0">
                <a:latin typeface="Times New Roman" panose="02020603050405020304"/>
                <a:cs typeface="Times New Roman" panose="02020603050405020304"/>
              </a:rPr>
              <a:t>v</a:t>
            </a:r>
            <a:r>
              <a:rPr sz="1250" spc="-20" dirty="0">
                <a:latin typeface="Symbol" panose="05050102010706020507"/>
                <a:cs typeface="Symbol" panose="05050102010706020507"/>
              </a:rPr>
              <a:t></a:t>
            </a:r>
            <a:r>
              <a:rPr sz="1250" spc="-20" dirty="0">
                <a:latin typeface="Times New Roman" panose="02020603050405020304"/>
                <a:cs typeface="Times New Roman" panose="02020603050405020304"/>
              </a:rPr>
              <a:t>0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394049" y="4477997"/>
            <a:ext cx="657860" cy="354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3225" baseline="-43000" dirty="0">
                <a:latin typeface="Symbol" panose="05050102010706020507"/>
                <a:cs typeface="Symbol" panose="05050102010706020507"/>
              </a:rPr>
              <a:t></a:t>
            </a:r>
            <a:r>
              <a:rPr sz="3225" spc="-7" baseline="-43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spc="-37" baseline="-24000" dirty="0">
                <a:latin typeface="Times New Roman" panose="02020603050405020304"/>
                <a:cs typeface="Times New Roman" panose="02020603050405020304"/>
              </a:rPr>
              <a:t>y</a:t>
            </a:r>
            <a:endParaRPr sz="1875" baseline="-24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81241" y="4510340"/>
            <a:ext cx="591185" cy="354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3225" baseline="3000" dirty="0">
                <a:latin typeface="Symbol" panose="05050102010706020507"/>
                <a:cs typeface="Symbol" panose="05050102010706020507"/>
              </a:rPr>
              <a:t></a:t>
            </a:r>
            <a:r>
              <a:rPr sz="3225" spc="-179" baseline="3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spc="-37" baseline="-24000" dirty="0">
                <a:latin typeface="Times New Roman" panose="02020603050405020304"/>
                <a:cs typeface="Times New Roman" panose="02020603050405020304"/>
              </a:rPr>
              <a:t>x</a:t>
            </a:r>
            <a:endParaRPr sz="1875" baseline="-24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68541" y="4897988"/>
            <a:ext cx="1243330" cy="354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5"/>
              </a:spcBef>
              <a:tabLst>
                <a:tab pos="948055" algn="l"/>
              </a:tabLst>
            </a:pPr>
            <a:r>
              <a:rPr sz="3225" baseline="30000" dirty="0">
                <a:latin typeface="Symbol" panose="05050102010706020507"/>
                <a:cs typeface="Symbol" panose="05050102010706020507"/>
              </a:rPr>
              <a:t></a:t>
            </a:r>
            <a:r>
              <a:rPr sz="3225" spc="562" baseline="30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2150" i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y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346272" y="4897988"/>
            <a:ext cx="1913255" cy="354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5"/>
              </a:spcBef>
              <a:tabLst>
                <a:tab pos="1583690" algn="l"/>
              </a:tabLst>
            </a:pPr>
            <a:r>
              <a:rPr sz="2150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2150" i="1" spc="4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spc="-75" baseline="30000" dirty="0">
                <a:latin typeface="Symbol" panose="05050102010706020507"/>
                <a:cs typeface="Symbol" panose="05050102010706020507"/>
              </a:rPr>
              <a:t></a:t>
            </a:r>
            <a:r>
              <a:rPr sz="3225" baseline="300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50" spc="-25" dirty="0">
                <a:latin typeface="Symbol" panose="05050102010706020507"/>
                <a:cs typeface="Symbol" panose="05050102010706020507"/>
              </a:rPr>
              <a:t>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v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06641" y="4964330"/>
            <a:ext cx="132715" cy="354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150" spc="-50" dirty="0">
                <a:latin typeface="Symbol" panose="05050102010706020507"/>
                <a:cs typeface="Symbol" panose="05050102010706020507"/>
              </a:rPr>
              <a:t></a:t>
            </a:r>
            <a:endParaRPr sz="215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752323" y="4964330"/>
            <a:ext cx="132715" cy="354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150" spc="-50" dirty="0">
                <a:latin typeface="Symbol" panose="05050102010706020507"/>
                <a:cs typeface="Symbol" panose="05050102010706020507"/>
              </a:rPr>
              <a:t></a:t>
            </a:r>
            <a:endParaRPr sz="215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075916" y="4547906"/>
            <a:ext cx="2493645" cy="51815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sz="2150" dirty="0">
                <a:latin typeface="Symbol" panose="05050102010706020507"/>
                <a:cs typeface="Symbol" panose="05050102010706020507"/>
              </a:rPr>
              <a:t></a:t>
            </a:r>
            <a:r>
              <a:rPr sz="215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baseline="35000" dirty="0">
                <a:latin typeface="Symbol" panose="05050102010706020507"/>
                <a:cs typeface="Symbol" panose="05050102010706020507"/>
              </a:rPr>
              <a:t></a:t>
            </a:r>
            <a:r>
              <a:rPr sz="3225" i="1" baseline="350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baseline="36000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875" i="1" spc="525" baseline="36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baseline="37000" dirty="0">
                <a:latin typeface="Symbol" panose="05050102010706020507"/>
                <a:cs typeface="Symbol" panose="05050102010706020507"/>
              </a:rPr>
              <a:t></a:t>
            </a:r>
            <a:r>
              <a:rPr sz="3225" spc="-127" baseline="37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Symbol" panose="05050102010706020507"/>
                <a:cs typeface="Symbol" panose="05050102010706020507"/>
              </a:rPr>
              <a:t></a:t>
            </a:r>
            <a:r>
              <a:rPr sz="2150" spc="1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Times New Roman" panose="02020603050405020304"/>
                <a:cs typeface="Times New Roman" panose="02020603050405020304"/>
              </a:rPr>
              <a:t>lim</a:t>
            </a:r>
            <a:r>
              <a:rPr sz="2150" spc="3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800" spc="112" baseline="21000" dirty="0">
                <a:latin typeface="Symbol" panose="05050102010706020507"/>
                <a:cs typeface="Symbol" panose="05050102010706020507"/>
              </a:rPr>
              <a:t></a:t>
            </a:r>
            <a:r>
              <a:rPr sz="1350" i="1" spc="112" baseline="4900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350" i="1" spc="300" baseline="49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b="1" baseline="520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3225" b="1" spc="-405" baseline="5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baseline="52000" dirty="0">
                <a:latin typeface="Symbol" panose="05050102010706020507"/>
                <a:cs typeface="Symbol" panose="05050102010706020507"/>
              </a:rPr>
              <a:t></a:t>
            </a:r>
            <a:r>
              <a:rPr sz="3225" spc="-419" baseline="5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i="1" spc="-37" baseline="5200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3225" b="1" spc="-37" baseline="52000" dirty="0">
                <a:latin typeface="Times New Roman" panose="02020603050405020304"/>
                <a:cs typeface="Times New Roman" panose="02020603050405020304"/>
              </a:rPr>
              <a:t>S</a:t>
            </a:r>
            <a:endParaRPr sz="3225" baseline="520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26" name="object 2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06276" y="4490206"/>
            <a:ext cx="986939" cy="419438"/>
          </a:xfrm>
          <a:prstGeom prst="rect">
            <a:avLst/>
          </a:prstGeom>
        </p:spPr>
      </p:pic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xfrm>
            <a:off x="3292602" y="461899"/>
            <a:ext cx="255841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Divergence</a:t>
            </a:r>
            <a:endParaRPr sz="44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30" name="object 3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spc="-25" dirty="0"/>
              <a:t>32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75818" y="2281173"/>
            <a:ext cx="4911090" cy="880110"/>
            <a:chOff x="575818" y="2281173"/>
            <a:chExt cx="4911090" cy="880110"/>
          </a:xfrm>
        </p:grpSpPr>
        <p:sp>
          <p:nvSpPr>
            <p:cNvPr id="3" name="object 3"/>
            <p:cNvSpPr/>
            <p:nvPr/>
          </p:nvSpPr>
          <p:spPr>
            <a:xfrm>
              <a:off x="585978" y="2291333"/>
              <a:ext cx="4890770" cy="859790"/>
            </a:xfrm>
            <a:custGeom>
              <a:avLst/>
              <a:gdLst/>
              <a:ahLst/>
              <a:cxnLst/>
              <a:rect l="l" t="t" r="r" b="b"/>
              <a:pathLst>
                <a:path w="4890770" h="859789">
                  <a:moveTo>
                    <a:pt x="4890516" y="0"/>
                  </a:moveTo>
                  <a:lnTo>
                    <a:pt x="0" y="0"/>
                  </a:lnTo>
                  <a:lnTo>
                    <a:pt x="0" y="859536"/>
                  </a:lnTo>
                  <a:lnTo>
                    <a:pt x="4890516" y="859536"/>
                  </a:lnTo>
                  <a:lnTo>
                    <a:pt x="4890516" y="0"/>
                  </a:lnTo>
                  <a:close/>
                </a:path>
              </a:pathLst>
            </a:custGeom>
            <a:solidFill>
              <a:srgbClr val="2C4B0C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85978" y="2291333"/>
              <a:ext cx="4890770" cy="859790"/>
            </a:xfrm>
            <a:custGeom>
              <a:avLst/>
              <a:gdLst/>
              <a:ahLst/>
              <a:cxnLst/>
              <a:rect l="l" t="t" r="r" b="b"/>
              <a:pathLst>
                <a:path w="4890770" h="859789">
                  <a:moveTo>
                    <a:pt x="0" y="859536"/>
                  </a:moveTo>
                  <a:lnTo>
                    <a:pt x="4890516" y="859536"/>
                  </a:lnTo>
                  <a:lnTo>
                    <a:pt x="4890516" y="0"/>
                  </a:lnTo>
                  <a:lnTo>
                    <a:pt x="0" y="0"/>
                  </a:lnTo>
                  <a:lnTo>
                    <a:pt x="0" y="859536"/>
                  </a:lnTo>
                  <a:close/>
                </a:path>
              </a:pathLst>
            </a:custGeom>
            <a:ln w="19811">
              <a:solidFill>
                <a:srgbClr val="3963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687846" y="2846369"/>
            <a:ext cx="429259" cy="2133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1200" spc="-20" dirty="0">
                <a:latin typeface="Symbol" panose="05050102010706020507"/>
                <a:cs typeface="Symbol" panose="05050102010706020507"/>
              </a:rPr>
              <a:t></a:t>
            </a:r>
            <a:r>
              <a:rPr sz="1200" i="1" spc="-20" dirty="0">
                <a:latin typeface="Times New Roman" panose="02020603050405020304"/>
                <a:cs typeface="Times New Roman" panose="02020603050405020304"/>
              </a:rPr>
              <a:t>v</a:t>
            </a:r>
            <a:r>
              <a:rPr sz="1200" spc="-20" dirty="0">
                <a:latin typeface="Symbol" panose="05050102010706020507"/>
                <a:cs typeface="Symbol" panose="05050102010706020507"/>
              </a:rPr>
              <a:t>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0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472787" y="2786743"/>
            <a:ext cx="301625" cy="3511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2100" spc="-25" dirty="0">
                <a:latin typeface="Symbol" panose="05050102010706020507"/>
                <a:cs typeface="Symbol" panose="05050102010706020507"/>
              </a:rPr>
              <a:t></a:t>
            </a:r>
            <a:r>
              <a:rPr sz="2100" i="1" spc="-25" dirty="0">
                <a:latin typeface="Times New Roman" panose="02020603050405020304"/>
                <a:cs typeface="Times New Roman" panose="02020603050405020304"/>
              </a:rPr>
              <a:t>v</a:t>
            </a:r>
            <a:endParaRPr sz="21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7363" y="1580515"/>
            <a:ext cx="8288655" cy="1372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0195" indent="-264795">
              <a:lnSpc>
                <a:spcPts val="1945"/>
              </a:lnSpc>
              <a:spcBef>
                <a:spcPts val="100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290195" algn="l"/>
              </a:tabLst>
            </a:pP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This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operation</a:t>
            </a:r>
            <a:r>
              <a:rPr sz="1800" spc="-1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received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descriptive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name, </a:t>
            </a:r>
            <a:r>
              <a:rPr sz="1800" i="1" u="sng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 panose="020B0604020202020204"/>
                <a:cs typeface="Arial" panose="020B0604020202020204"/>
              </a:rPr>
              <a:t>divergence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.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divergence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of</a:t>
            </a:r>
            <a:r>
              <a:rPr sz="1800" spc="-13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114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</a:t>
            </a:r>
            <a:r>
              <a:rPr sz="1800" spc="-1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is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290830">
              <a:lnSpc>
                <a:spcPts val="1945"/>
              </a:lnSpc>
            </a:pP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defined</a:t>
            </a:r>
            <a:r>
              <a:rPr sz="1800" spc="-1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as: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>
              <a:lnSpc>
                <a:spcPct val="100000"/>
              </a:lnSpc>
              <a:spcBef>
                <a:spcPts val="705"/>
              </a:spcBef>
            </a:pPr>
            <a:endParaRPr sz="1800">
              <a:latin typeface="Tahoma" panose="020B0604030504040204"/>
              <a:cs typeface="Tahoma" panose="020B0604030504040204"/>
            </a:endParaRPr>
          </a:p>
          <a:p>
            <a:pPr marL="563245">
              <a:lnSpc>
                <a:spcPct val="100000"/>
              </a:lnSpc>
              <a:spcBef>
                <a:spcPts val="5"/>
              </a:spcBef>
            </a:pPr>
            <a:r>
              <a:rPr sz="2100" dirty="0">
                <a:latin typeface="Times New Roman" panose="02020603050405020304"/>
                <a:cs typeface="Times New Roman" panose="02020603050405020304"/>
              </a:rPr>
              <a:t>Divergence</a:t>
            </a:r>
            <a:r>
              <a:rPr sz="2100" spc="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100" spc="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b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100" b="1" spc="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dirty="0">
                <a:latin typeface="Symbol" panose="05050102010706020507"/>
                <a:cs typeface="Symbol" panose="05050102010706020507"/>
              </a:rPr>
              <a:t></a:t>
            </a:r>
            <a:r>
              <a:rPr sz="2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dirty="0">
                <a:latin typeface="Times New Roman" panose="02020603050405020304"/>
                <a:cs typeface="Times New Roman" panose="02020603050405020304"/>
              </a:rPr>
              <a:t>div</a:t>
            </a:r>
            <a:r>
              <a:rPr sz="2100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b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100" b="1" spc="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dirty="0">
                <a:latin typeface="Symbol" panose="05050102010706020507"/>
                <a:cs typeface="Symbol" panose="05050102010706020507"/>
              </a:rPr>
              <a:t></a:t>
            </a:r>
            <a:r>
              <a:rPr sz="2100" spc="2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dirty="0">
                <a:latin typeface="Times New Roman" panose="02020603050405020304"/>
                <a:cs typeface="Times New Roman" panose="02020603050405020304"/>
              </a:rPr>
              <a:t>lim</a:t>
            </a:r>
            <a:r>
              <a:rPr sz="2100" spc="5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4800" spc="112" baseline="21000" dirty="0">
                <a:latin typeface="Symbol" panose="05050102010706020507"/>
                <a:cs typeface="Symbol" panose="05050102010706020507"/>
              </a:rPr>
              <a:t></a:t>
            </a:r>
            <a:r>
              <a:rPr sz="1350" i="1" spc="112" baseline="4900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350" i="1" spc="375" baseline="49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150" b="1" baseline="520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3150" b="1" spc="-322" baseline="5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150" baseline="52000" dirty="0">
                <a:latin typeface="Symbol" panose="05050102010706020507"/>
                <a:cs typeface="Symbol" panose="05050102010706020507"/>
              </a:rPr>
              <a:t></a:t>
            </a:r>
            <a:r>
              <a:rPr sz="3150" spc="-359" baseline="5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150" i="1" spc="-37" baseline="5200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3150" b="1" spc="-37" baseline="52000" dirty="0">
                <a:latin typeface="Times New Roman" panose="02020603050405020304"/>
                <a:cs typeface="Times New Roman" panose="02020603050405020304"/>
              </a:rPr>
              <a:t>S</a:t>
            </a:r>
            <a:endParaRPr sz="3150" baseline="520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47334" y="2382697"/>
            <a:ext cx="980892" cy="41568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50063" y="3248025"/>
            <a:ext cx="8851900" cy="202946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512445" marR="321310" algn="just">
              <a:lnSpc>
                <a:spcPct val="80000"/>
              </a:lnSpc>
              <a:spcBef>
                <a:spcPts val="585"/>
              </a:spcBef>
            </a:pPr>
            <a:r>
              <a:rPr sz="2000" b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“The</a:t>
            </a:r>
            <a:r>
              <a:rPr sz="2000" b="1" spc="9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divergence</a:t>
            </a:r>
            <a:r>
              <a:rPr sz="2000" b="1" spc="9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of</a:t>
            </a:r>
            <a:r>
              <a:rPr sz="2000" b="1" spc="9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the</a:t>
            </a:r>
            <a:r>
              <a:rPr sz="2000" b="1" spc="7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vector</a:t>
            </a:r>
            <a:r>
              <a:rPr sz="2000" b="1" spc="8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flux</a:t>
            </a:r>
            <a:r>
              <a:rPr sz="2000" b="1" spc="9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density</a:t>
            </a:r>
            <a:r>
              <a:rPr sz="2000" b="1" spc="5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A</a:t>
            </a:r>
            <a:r>
              <a:rPr sz="2000" b="1" spc="2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is</a:t>
            </a:r>
            <a:r>
              <a:rPr sz="2000" b="1" spc="9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the</a:t>
            </a:r>
            <a:r>
              <a:rPr sz="2000" b="1" spc="9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outflow</a:t>
            </a:r>
            <a:r>
              <a:rPr sz="2000" b="1" spc="114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of</a:t>
            </a:r>
            <a:r>
              <a:rPr sz="2000" b="1" spc="7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b="1" spc="-2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flux </a:t>
            </a:r>
            <a:r>
              <a:rPr sz="2000" b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from</a:t>
            </a:r>
            <a:r>
              <a:rPr sz="2000" b="1" spc="8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 </a:t>
            </a:r>
            <a:r>
              <a:rPr sz="2000" b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a</a:t>
            </a:r>
            <a:r>
              <a:rPr sz="2000" b="1" spc="9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 </a:t>
            </a:r>
            <a:r>
              <a:rPr sz="2000" b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small</a:t>
            </a:r>
            <a:r>
              <a:rPr sz="2000" b="1" spc="8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 </a:t>
            </a:r>
            <a:r>
              <a:rPr sz="2000" b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closed</a:t>
            </a:r>
            <a:r>
              <a:rPr sz="2000" b="1" spc="8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 </a:t>
            </a:r>
            <a:r>
              <a:rPr sz="2000" b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surface</a:t>
            </a:r>
            <a:r>
              <a:rPr sz="2000" b="1" spc="8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 </a:t>
            </a:r>
            <a:r>
              <a:rPr sz="2000" b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per</a:t>
            </a:r>
            <a:r>
              <a:rPr sz="2000" b="1" spc="8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 </a:t>
            </a:r>
            <a:r>
              <a:rPr sz="2000" b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unit</a:t>
            </a:r>
            <a:r>
              <a:rPr sz="2000" b="1" spc="8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 </a:t>
            </a:r>
            <a:r>
              <a:rPr sz="2000" b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volume</a:t>
            </a:r>
            <a:r>
              <a:rPr sz="2000" b="1" spc="9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 </a:t>
            </a:r>
            <a:r>
              <a:rPr sz="2000" b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as</a:t>
            </a:r>
            <a:r>
              <a:rPr sz="2000" b="1" spc="8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 </a:t>
            </a:r>
            <a:r>
              <a:rPr sz="2000" b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the</a:t>
            </a:r>
            <a:r>
              <a:rPr sz="2000" b="1" spc="9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 </a:t>
            </a:r>
            <a:r>
              <a:rPr sz="2000" b="1" spc="-1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volume </a:t>
            </a:r>
            <a:r>
              <a:rPr sz="2000" b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shrinks</a:t>
            </a:r>
            <a:r>
              <a:rPr sz="2000" b="1" spc="-2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to</a:t>
            </a:r>
            <a:r>
              <a:rPr sz="2000" b="1" spc="-2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b="1" spc="-1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zero.”</a:t>
            </a:r>
            <a:endParaRPr sz="2000">
              <a:latin typeface="Arial" panose="020B0604020202020204"/>
              <a:cs typeface="Arial" panose="020B0604020202020204"/>
            </a:endParaRPr>
          </a:p>
          <a:p>
            <a:pPr>
              <a:lnSpc>
                <a:spcPct val="100000"/>
              </a:lnSpc>
              <a:spcBef>
                <a:spcPts val="965"/>
              </a:spcBef>
            </a:pPr>
            <a:endParaRPr sz="2000">
              <a:latin typeface="Arial" panose="020B0604020202020204"/>
              <a:cs typeface="Arial" panose="020B0604020202020204"/>
            </a:endParaRPr>
          </a:p>
          <a:p>
            <a:pPr marL="277495" indent="-264795">
              <a:lnSpc>
                <a:spcPts val="1945"/>
              </a:lnSpc>
              <a:buClr>
                <a:srgbClr val="233E09"/>
              </a:buClr>
              <a:buFont typeface="Wingdings" panose="05000000000000000000"/>
              <a:buChar char=""/>
              <a:tabLst>
                <a:tab pos="277495" algn="l"/>
              </a:tabLst>
            </a:pPr>
            <a:r>
              <a:rPr sz="1800" spc="114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</a:t>
            </a:r>
            <a:r>
              <a:rPr sz="1800" spc="-1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positive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divergence</a:t>
            </a:r>
            <a:r>
              <a:rPr sz="1800" spc="-3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of</a:t>
            </a:r>
            <a:r>
              <a:rPr sz="18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vector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quantity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indicates</a:t>
            </a:r>
            <a:r>
              <a:rPr sz="1800" spc="-3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source</a:t>
            </a:r>
            <a:r>
              <a:rPr sz="18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of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that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vector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quantity</a:t>
            </a:r>
            <a:r>
              <a:rPr sz="1800" spc="-3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at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278130">
              <a:lnSpc>
                <a:spcPts val="1945"/>
              </a:lnSpc>
            </a:pP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that</a:t>
            </a:r>
            <a:r>
              <a:rPr sz="1800" spc="-7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point.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277495" indent="-264795">
              <a:lnSpc>
                <a:spcPct val="100000"/>
              </a:lnSpc>
              <a:spcBef>
                <a:spcPts val="215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277495" algn="l"/>
              </a:tabLst>
            </a:pP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Similarly,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a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negative</a:t>
            </a:r>
            <a:r>
              <a:rPr sz="1800" spc="-3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divergence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indicates</a:t>
            </a:r>
            <a:r>
              <a:rPr sz="1800" spc="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sink.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spc="-25" dirty="0"/>
              <a:t>33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292602" y="461899"/>
            <a:ext cx="255841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Divergence</a:t>
            </a:r>
            <a:endParaRPr sz="4400"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6551" y="2116835"/>
            <a:ext cx="3131820" cy="805180"/>
            <a:chOff x="606551" y="2116835"/>
            <a:chExt cx="3131820" cy="805180"/>
          </a:xfrm>
        </p:grpSpPr>
        <p:sp>
          <p:nvSpPr>
            <p:cNvPr id="3" name="object 3"/>
            <p:cNvSpPr/>
            <p:nvPr/>
          </p:nvSpPr>
          <p:spPr>
            <a:xfrm>
              <a:off x="616457" y="2126741"/>
              <a:ext cx="3112135" cy="784860"/>
            </a:xfrm>
            <a:custGeom>
              <a:avLst/>
              <a:gdLst/>
              <a:ahLst/>
              <a:cxnLst/>
              <a:rect l="l" t="t" r="r" b="b"/>
              <a:pathLst>
                <a:path w="3112135" h="784860">
                  <a:moveTo>
                    <a:pt x="3112008" y="0"/>
                  </a:moveTo>
                  <a:lnTo>
                    <a:pt x="0" y="0"/>
                  </a:lnTo>
                  <a:lnTo>
                    <a:pt x="0" y="784860"/>
                  </a:lnTo>
                  <a:lnTo>
                    <a:pt x="3112008" y="784860"/>
                  </a:lnTo>
                  <a:lnTo>
                    <a:pt x="3112008" y="0"/>
                  </a:lnTo>
                  <a:close/>
                </a:path>
              </a:pathLst>
            </a:custGeom>
            <a:solidFill>
              <a:srgbClr val="2C4B0C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16457" y="2126741"/>
              <a:ext cx="3112135" cy="784860"/>
            </a:xfrm>
            <a:custGeom>
              <a:avLst/>
              <a:gdLst/>
              <a:ahLst/>
              <a:cxnLst/>
              <a:rect l="l" t="t" r="r" b="b"/>
              <a:pathLst>
                <a:path w="3112135" h="784860">
                  <a:moveTo>
                    <a:pt x="0" y="784860"/>
                  </a:moveTo>
                  <a:lnTo>
                    <a:pt x="3112008" y="784860"/>
                  </a:lnTo>
                  <a:lnTo>
                    <a:pt x="3112008" y="0"/>
                  </a:lnTo>
                  <a:lnTo>
                    <a:pt x="0" y="0"/>
                  </a:lnTo>
                  <a:lnTo>
                    <a:pt x="0" y="784860"/>
                  </a:lnTo>
                  <a:close/>
                </a:path>
              </a:pathLst>
            </a:custGeom>
            <a:ln w="19812">
              <a:solidFill>
                <a:srgbClr val="3963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606551" y="3168395"/>
            <a:ext cx="4154804" cy="806450"/>
            <a:chOff x="606551" y="3168395"/>
            <a:chExt cx="4154804" cy="806450"/>
          </a:xfrm>
        </p:grpSpPr>
        <p:sp>
          <p:nvSpPr>
            <p:cNvPr id="6" name="object 6"/>
            <p:cNvSpPr/>
            <p:nvPr/>
          </p:nvSpPr>
          <p:spPr>
            <a:xfrm>
              <a:off x="616457" y="3178301"/>
              <a:ext cx="4135120" cy="786765"/>
            </a:xfrm>
            <a:custGeom>
              <a:avLst/>
              <a:gdLst/>
              <a:ahLst/>
              <a:cxnLst/>
              <a:rect l="l" t="t" r="r" b="b"/>
              <a:pathLst>
                <a:path w="4135120" h="786764">
                  <a:moveTo>
                    <a:pt x="4134612" y="0"/>
                  </a:moveTo>
                  <a:lnTo>
                    <a:pt x="0" y="0"/>
                  </a:lnTo>
                  <a:lnTo>
                    <a:pt x="0" y="786384"/>
                  </a:lnTo>
                  <a:lnTo>
                    <a:pt x="4134612" y="786384"/>
                  </a:lnTo>
                  <a:lnTo>
                    <a:pt x="4134612" y="0"/>
                  </a:lnTo>
                  <a:close/>
                </a:path>
              </a:pathLst>
            </a:custGeom>
            <a:solidFill>
              <a:srgbClr val="2C4B0C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16457" y="3178301"/>
              <a:ext cx="4135120" cy="786765"/>
            </a:xfrm>
            <a:custGeom>
              <a:avLst/>
              <a:gdLst/>
              <a:ahLst/>
              <a:cxnLst/>
              <a:rect l="l" t="t" r="r" b="b"/>
              <a:pathLst>
                <a:path w="4135120" h="786764">
                  <a:moveTo>
                    <a:pt x="0" y="786384"/>
                  </a:moveTo>
                  <a:lnTo>
                    <a:pt x="4134612" y="786384"/>
                  </a:lnTo>
                  <a:lnTo>
                    <a:pt x="4134612" y="0"/>
                  </a:lnTo>
                  <a:lnTo>
                    <a:pt x="0" y="0"/>
                  </a:lnTo>
                  <a:lnTo>
                    <a:pt x="0" y="786384"/>
                  </a:lnTo>
                  <a:close/>
                </a:path>
              </a:pathLst>
            </a:custGeom>
            <a:ln w="19812">
              <a:solidFill>
                <a:srgbClr val="3963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606551" y="4233671"/>
            <a:ext cx="6288405" cy="806450"/>
            <a:chOff x="606551" y="4233671"/>
            <a:chExt cx="6288405" cy="806450"/>
          </a:xfrm>
        </p:grpSpPr>
        <p:sp>
          <p:nvSpPr>
            <p:cNvPr id="9" name="object 9"/>
            <p:cNvSpPr/>
            <p:nvPr/>
          </p:nvSpPr>
          <p:spPr>
            <a:xfrm>
              <a:off x="616457" y="4243577"/>
              <a:ext cx="6268720" cy="786765"/>
            </a:xfrm>
            <a:custGeom>
              <a:avLst/>
              <a:gdLst/>
              <a:ahLst/>
              <a:cxnLst/>
              <a:rect l="l" t="t" r="r" b="b"/>
              <a:pathLst>
                <a:path w="6268720" h="786764">
                  <a:moveTo>
                    <a:pt x="6268212" y="0"/>
                  </a:moveTo>
                  <a:lnTo>
                    <a:pt x="0" y="0"/>
                  </a:lnTo>
                  <a:lnTo>
                    <a:pt x="0" y="786384"/>
                  </a:lnTo>
                  <a:lnTo>
                    <a:pt x="6268212" y="786384"/>
                  </a:lnTo>
                  <a:lnTo>
                    <a:pt x="6268212" y="0"/>
                  </a:lnTo>
                  <a:close/>
                </a:path>
              </a:pathLst>
            </a:custGeom>
            <a:solidFill>
              <a:srgbClr val="2C4B0C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16457" y="4243577"/>
              <a:ext cx="6268720" cy="786765"/>
            </a:xfrm>
            <a:custGeom>
              <a:avLst/>
              <a:gdLst/>
              <a:ahLst/>
              <a:cxnLst/>
              <a:rect l="l" t="t" r="r" b="b"/>
              <a:pathLst>
                <a:path w="6268720" h="786764">
                  <a:moveTo>
                    <a:pt x="0" y="786384"/>
                  </a:moveTo>
                  <a:lnTo>
                    <a:pt x="6268212" y="786384"/>
                  </a:lnTo>
                  <a:lnTo>
                    <a:pt x="6268212" y="0"/>
                  </a:lnTo>
                  <a:lnTo>
                    <a:pt x="0" y="0"/>
                  </a:lnTo>
                  <a:lnTo>
                    <a:pt x="0" y="786384"/>
                  </a:lnTo>
                  <a:close/>
                </a:path>
              </a:pathLst>
            </a:custGeom>
            <a:ln w="19812">
              <a:solidFill>
                <a:srgbClr val="3963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1588725" y="2533384"/>
            <a:ext cx="455295" cy="0"/>
          </a:xfrm>
          <a:custGeom>
            <a:avLst/>
            <a:gdLst/>
            <a:ahLst/>
            <a:cxnLst/>
            <a:rect l="l" t="t" r="r" b="b"/>
            <a:pathLst>
              <a:path w="455294">
                <a:moveTo>
                  <a:pt x="0" y="0"/>
                </a:moveTo>
                <a:lnTo>
                  <a:pt x="454683" y="0"/>
                </a:lnTo>
              </a:path>
            </a:pathLst>
          </a:custGeom>
          <a:ln w="131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304426" y="2533384"/>
            <a:ext cx="465455" cy="0"/>
          </a:xfrm>
          <a:custGeom>
            <a:avLst/>
            <a:gdLst/>
            <a:ahLst/>
            <a:cxnLst/>
            <a:rect l="l" t="t" r="r" b="b"/>
            <a:pathLst>
              <a:path w="465455">
                <a:moveTo>
                  <a:pt x="0" y="0"/>
                </a:moveTo>
                <a:lnTo>
                  <a:pt x="465241" y="0"/>
                </a:lnTo>
              </a:path>
            </a:pathLst>
          </a:custGeom>
          <a:ln w="131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031319" y="2533384"/>
            <a:ext cx="450215" cy="0"/>
          </a:xfrm>
          <a:custGeom>
            <a:avLst/>
            <a:gdLst/>
            <a:ahLst/>
            <a:cxnLst/>
            <a:rect l="l" t="t" r="r" b="b"/>
            <a:pathLst>
              <a:path w="450214">
                <a:moveTo>
                  <a:pt x="0" y="0"/>
                </a:moveTo>
                <a:lnTo>
                  <a:pt x="449687" y="0"/>
                </a:lnTo>
              </a:path>
            </a:pathLst>
          </a:custGeom>
          <a:ln w="131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799837" y="2144473"/>
            <a:ext cx="672465" cy="3524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sz="3225" baseline="-35000" dirty="0">
                <a:latin typeface="Symbol" panose="05050102010706020507"/>
                <a:cs typeface="Symbol" panose="05050102010706020507"/>
              </a:rPr>
              <a:t></a:t>
            </a:r>
            <a:r>
              <a:rPr sz="3225" baseline="-35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875" i="1" spc="-37" baseline="-24000" dirty="0">
                <a:latin typeface="Times New Roman" panose="02020603050405020304"/>
                <a:cs typeface="Times New Roman" panose="02020603050405020304"/>
              </a:rPr>
              <a:t>z</a:t>
            </a:r>
            <a:endParaRPr sz="1875" baseline="-24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46378" y="2316416"/>
            <a:ext cx="2763520" cy="5645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0800">
              <a:lnSpc>
                <a:spcPts val="2125"/>
              </a:lnSpc>
              <a:spcBef>
                <a:spcPts val="90"/>
              </a:spcBef>
            </a:pPr>
            <a:r>
              <a:rPr sz="2150" dirty="0">
                <a:latin typeface="Times New Roman" panose="02020603050405020304"/>
                <a:cs typeface="Times New Roman" panose="02020603050405020304"/>
              </a:rPr>
              <a:t>div</a:t>
            </a:r>
            <a:r>
              <a:rPr sz="215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b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50" b="1" spc="-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Symbol" panose="05050102010706020507"/>
                <a:cs typeface="Symbol" panose="05050102010706020507"/>
              </a:rPr>
              <a:t></a:t>
            </a:r>
            <a:r>
              <a:rPr sz="2150" spc="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baseline="35000" dirty="0">
                <a:latin typeface="Symbol" panose="05050102010706020507"/>
                <a:cs typeface="Symbol" panose="05050102010706020507"/>
              </a:rPr>
              <a:t></a:t>
            </a:r>
            <a:r>
              <a:rPr sz="3225" i="1" baseline="3500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875" i="1" baseline="3600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875" i="1" spc="690" baseline="36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Symbol" panose="05050102010706020507"/>
                <a:cs typeface="Symbol" panose="05050102010706020507"/>
              </a:rPr>
              <a:t></a:t>
            </a:r>
            <a:r>
              <a:rPr sz="215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spc="-37" baseline="41000" dirty="0">
                <a:latin typeface="Symbol" panose="05050102010706020507"/>
                <a:cs typeface="Symbol" panose="05050102010706020507"/>
              </a:rPr>
              <a:t></a:t>
            </a:r>
            <a:r>
              <a:rPr sz="3225" i="1" spc="-37" baseline="4100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875" i="1" spc="-37" baseline="47000" dirty="0">
                <a:latin typeface="Times New Roman" panose="02020603050405020304"/>
                <a:cs typeface="Times New Roman" panose="02020603050405020304"/>
              </a:rPr>
              <a:t>y</a:t>
            </a:r>
            <a:endParaRPr sz="1875" baseline="47000">
              <a:latin typeface="Times New Roman" panose="02020603050405020304"/>
              <a:cs typeface="Times New Roman" panose="02020603050405020304"/>
            </a:endParaRPr>
          </a:p>
          <a:p>
            <a:pPr marL="1040765">
              <a:lnSpc>
                <a:spcPts val="2125"/>
              </a:lnSpc>
              <a:tabLst>
                <a:tab pos="1758950" algn="l"/>
                <a:tab pos="2484120" algn="l"/>
              </a:tabLst>
            </a:pP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2150" i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2150" i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z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585492" y="3575800"/>
            <a:ext cx="210185" cy="0"/>
          </a:xfrm>
          <a:custGeom>
            <a:avLst/>
            <a:gdLst/>
            <a:ahLst/>
            <a:cxnLst/>
            <a:rect l="l" t="t" r="r" b="b"/>
            <a:pathLst>
              <a:path w="210185">
                <a:moveTo>
                  <a:pt x="0" y="0"/>
                </a:moveTo>
                <a:lnTo>
                  <a:pt x="209707" y="0"/>
                </a:lnTo>
              </a:path>
            </a:pathLst>
          </a:custGeom>
          <a:ln w="131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846093" y="3575800"/>
            <a:ext cx="329565" cy="0"/>
          </a:xfrm>
          <a:custGeom>
            <a:avLst/>
            <a:gdLst/>
            <a:ahLst/>
            <a:cxnLst/>
            <a:rect l="l" t="t" r="r" b="b"/>
            <a:pathLst>
              <a:path w="329564">
                <a:moveTo>
                  <a:pt x="0" y="0"/>
                </a:moveTo>
                <a:lnTo>
                  <a:pt x="329421" y="0"/>
                </a:lnTo>
              </a:path>
            </a:pathLst>
          </a:custGeom>
          <a:ln w="131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169798" y="3575800"/>
            <a:ext cx="210185" cy="0"/>
          </a:xfrm>
          <a:custGeom>
            <a:avLst/>
            <a:gdLst/>
            <a:ahLst/>
            <a:cxnLst/>
            <a:rect l="l" t="t" r="r" b="b"/>
            <a:pathLst>
              <a:path w="210185">
                <a:moveTo>
                  <a:pt x="0" y="0"/>
                </a:moveTo>
                <a:lnTo>
                  <a:pt x="209935" y="0"/>
                </a:lnTo>
              </a:path>
            </a:pathLst>
          </a:custGeom>
          <a:ln w="131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430627" y="3575800"/>
            <a:ext cx="457200" cy="0"/>
          </a:xfrm>
          <a:custGeom>
            <a:avLst/>
            <a:gdLst/>
            <a:ahLst/>
            <a:cxnLst/>
            <a:rect l="l" t="t" r="r" b="b"/>
            <a:pathLst>
              <a:path w="457200">
                <a:moveTo>
                  <a:pt x="0" y="0"/>
                </a:moveTo>
                <a:lnTo>
                  <a:pt x="456904" y="0"/>
                </a:lnTo>
              </a:path>
            </a:pathLst>
          </a:custGeom>
          <a:ln w="131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148133" y="3575800"/>
            <a:ext cx="447675" cy="0"/>
          </a:xfrm>
          <a:custGeom>
            <a:avLst/>
            <a:gdLst/>
            <a:ahLst/>
            <a:cxnLst/>
            <a:rect l="l" t="t" r="r" b="b"/>
            <a:pathLst>
              <a:path w="447675">
                <a:moveTo>
                  <a:pt x="0" y="0"/>
                </a:moveTo>
                <a:lnTo>
                  <a:pt x="447361" y="0"/>
                </a:lnTo>
              </a:path>
            </a:pathLst>
          </a:custGeom>
          <a:ln w="131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3206230" y="3187981"/>
            <a:ext cx="151765" cy="3524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2150" spc="-50" dirty="0">
                <a:latin typeface="Times New Roman" panose="02020603050405020304"/>
                <a:cs typeface="Times New Roman" panose="02020603050405020304"/>
              </a:rPr>
              <a:t>1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487573" y="3371660"/>
            <a:ext cx="75565" cy="21462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250" i="1" spc="-50" dirty="0">
                <a:latin typeface="Times New Roman" panose="02020603050405020304"/>
                <a:cs typeface="Times New Roman" panose="02020603050405020304"/>
              </a:rPr>
              <a:t>z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752119" y="3331054"/>
            <a:ext cx="96520" cy="2254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300" spc="-50" dirty="0">
                <a:latin typeface="Symbol" panose="05050102010706020507"/>
                <a:cs typeface="Symbol" panose="05050102010706020507"/>
              </a:rPr>
              <a:t></a:t>
            </a:r>
            <a:endParaRPr sz="130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696763" y="3534764"/>
            <a:ext cx="100965" cy="2254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300" spc="-50" dirty="0">
                <a:latin typeface="Symbol" panose="05050102010706020507"/>
                <a:cs typeface="Symbol" panose="05050102010706020507"/>
              </a:rPr>
              <a:t></a:t>
            </a:r>
            <a:endParaRPr sz="130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443350" y="3155122"/>
            <a:ext cx="333375" cy="3524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D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160402" y="3186889"/>
            <a:ext cx="346075" cy="3524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D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940064" y="3187981"/>
            <a:ext cx="149860" cy="3524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2150" spc="-50" dirty="0">
                <a:latin typeface="Symbol" panose="05050102010706020507"/>
                <a:cs typeface="Symbol" panose="05050102010706020507"/>
              </a:rPr>
              <a:t></a:t>
            </a:r>
            <a:endParaRPr sz="215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218249" y="3343558"/>
            <a:ext cx="911860" cy="3708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2150" spc="10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250" spc="100" dirty="0">
                <a:latin typeface="Symbol" panose="05050102010706020507"/>
                <a:cs typeface="Symbol" panose="05050102010706020507"/>
              </a:rPr>
              <a:t></a:t>
            </a:r>
            <a:r>
              <a:rPr sz="2150" i="1" spc="10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50" i="1" spc="4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2150" spc="-1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50" dirty="0">
                <a:latin typeface="Symbol" panose="05050102010706020507"/>
                <a:cs typeface="Symbol" panose="05050102010706020507"/>
              </a:rPr>
              <a:t></a:t>
            </a:r>
            <a:endParaRPr sz="215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942117" y="3358832"/>
            <a:ext cx="165100" cy="3524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2150" spc="-50" dirty="0">
                <a:latin typeface="Symbol" panose="05050102010706020507"/>
                <a:cs typeface="Symbol" panose="05050102010706020507"/>
              </a:rPr>
              <a:t></a:t>
            </a:r>
            <a:endParaRPr sz="215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611211" y="3556020"/>
            <a:ext cx="545465" cy="3708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2250" dirty="0">
                <a:latin typeface="Symbol" panose="05050102010706020507"/>
                <a:cs typeface="Symbol" panose="05050102010706020507"/>
              </a:rPr>
              <a:t></a:t>
            </a:r>
            <a:r>
              <a:rPr sz="2250" spc="1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250" spc="-25" dirty="0">
                <a:latin typeface="Symbol" panose="05050102010706020507"/>
                <a:cs typeface="Symbol" panose="05050102010706020507"/>
              </a:rPr>
              <a:t></a:t>
            </a:r>
            <a:endParaRPr sz="225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195118" y="3556020"/>
            <a:ext cx="1306195" cy="3708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  <a:tabLst>
                <a:tab pos="315595" algn="l"/>
                <a:tab pos="1051560" algn="l"/>
              </a:tabLst>
            </a:pPr>
            <a:r>
              <a:rPr sz="2250" spc="-50" dirty="0">
                <a:latin typeface="Symbol" panose="05050102010706020507"/>
                <a:cs typeface="Symbol" panose="05050102010706020507"/>
              </a:rPr>
              <a:t></a:t>
            </a:r>
            <a:r>
              <a:rPr sz="225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250" spc="-25" dirty="0">
                <a:latin typeface="Symbol" panose="05050102010706020507"/>
                <a:cs typeface="Symbol" panose="05050102010706020507"/>
              </a:rPr>
              <a:t></a:t>
            </a:r>
            <a:r>
              <a:rPr sz="225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50" spc="-3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35" dirty="0">
                <a:latin typeface="Times New Roman" panose="02020603050405020304"/>
                <a:cs typeface="Times New Roman" panose="02020603050405020304"/>
              </a:rPr>
              <a:t>z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71403" y="3358832"/>
            <a:ext cx="1127760" cy="3524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sz="2150" dirty="0">
                <a:latin typeface="Times New Roman" panose="02020603050405020304"/>
                <a:cs typeface="Times New Roman" panose="02020603050405020304"/>
              </a:rPr>
              <a:t>div</a:t>
            </a:r>
            <a:r>
              <a:rPr sz="215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b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50" b="1" spc="-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Symbol" panose="05050102010706020507"/>
                <a:cs typeface="Symbol" panose="05050102010706020507"/>
              </a:rPr>
              <a:t></a:t>
            </a:r>
            <a:r>
              <a:rPr sz="2150" spc="2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spc="-75" baseline="35000" dirty="0">
                <a:latin typeface="Times New Roman" panose="02020603050405020304"/>
                <a:cs typeface="Times New Roman" panose="02020603050405020304"/>
              </a:rPr>
              <a:t>1</a:t>
            </a:r>
            <a:endParaRPr sz="3225" baseline="35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1587217" y="4630408"/>
            <a:ext cx="266700" cy="0"/>
          </a:xfrm>
          <a:custGeom>
            <a:avLst/>
            <a:gdLst/>
            <a:ahLst/>
            <a:cxnLst/>
            <a:rect l="l" t="t" r="r" b="b"/>
            <a:pathLst>
              <a:path w="266700">
                <a:moveTo>
                  <a:pt x="0" y="0"/>
                </a:moveTo>
                <a:lnTo>
                  <a:pt x="266232" y="0"/>
                </a:lnTo>
              </a:path>
            </a:pathLst>
          </a:custGeom>
          <a:ln w="131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904914" y="4630408"/>
            <a:ext cx="278130" cy="0"/>
          </a:xfrm>
          <a:custGeom>
            <a:avLst/>
            <a:gdLst/>
            <a:ahLst/>
            <a:cxnLst/>
            <a:rect l="l" t="t" r="r" b="b"/>
            <a:pathLst>
              <a:path w="278130">
                <a:moveTo>
                  <a:pt x="0" y="0"/>
                </a:moveTo>
                <a:lnTo>
                  <a:pt x="277979" y="0"/>
                </a:lnTo>
              </a:path>
            </a:pathLst>
          </a:custGeom>
          <a:ln w="131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189746" y="4630408"/>
            <a:ext cx="697865" cy="0"/>
          </a:xfrm>
          <a:custGeom>
            <a:avLst/>
            <a:gdLst/>
            <a:ahLst/>
            <a:cxnLst/>
            <a:rect l="l" t="t" r="r" b="b"/>
            <a:pathLst>
              <a:path w="697864">
                <a:moveTo>
                  <a:pt x="0" y="0"/>
                </a:moveTo>
                <a:lnTo>
                  <a:pt x="697334" y="0"/>
                </a:lnTo>
              </a:path>
            </a:pathLst>
          </a:custGeom>
          <a:ln w="131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938659" y="4630408"/>
            <a:ext cx="334010" cy="0"/>
          </a:xfrm>
          <a:custGeom>
            <a:avLst/>
            <a:gdLst/>
            <a:ahLst/>
            <a:cxnLst/>
            <a:rect l="l" t="t" r="r" b="b"/>
            <a:pathLst>
              <a:path w="334010">
                <a:moveTo>
                  <a:pt x="0" y="0"/>
                </a:moveTo>
                <a:lnTo>
                  <a:pt x="333784" y="0"/>
                </a:lnTo>
              </a:path>
            </a:pathLst>
          </a:custGeom>
          <a:ln w="131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581906" y="4630408"/>
            <a:ext cx="697865" cy="0"/>
          </a:xfrm>
          <a:custGeom>
            <a:avLst/>
            <a:gdLst/>
            <a:ahLst/>
            <a:cxnLst/>
            <a:rect l="l" t="t" r="r" b="b"/>
            <a:pathLst>
              <a:path w="697864">
                <a:moveTo>
                  <a:pt x="0" y="0"/>
                </a:moveTo>
                <a:lnTo>
                  <a:pt x="697334" y="0"/>
                </a:lnTo>
              </a:path>
            </a:pathLst>
          </a:custGeom>
          <a:ln w="131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330820" y="4630408"/>
            <a:ext cx="457834" cy="0"/>
          </a:xfrm>
          <a:custGeom>
            <a:avLst/>
            <a:gdLst/>
            <a:ahLst/>
            <a:cxnLst/>
            <a:rect l="l" t="t" r="r" b="b"/>
            <a:pathLst>
              <a:path w="457834">
                <a:moveTo>
                  <a:pt x="0" y="0"/>
                </a:moveTo>
                <a:lnTo>
                  <a:pt x="457391" y="0"/>
                </a:lnTo>
              </a:path>
            </a:pathLst>
          </a:custGeom>
          <a:ln w="131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3469420" y="4242589"/>
            <a:ext cx="151765" cy="3524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2150" spc="-50" dirty="0">
                <a:latin typeface="Times New Roman" panose="02020603050405020304"/>
                <a:cs typeface="Times New Roman" panose="02020603050405020304"/>
              </a:rPr>
              <a:t>1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56" name="object 5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spc="-25" dirty="0"/>
              <a:t>34</a:t>
            </a:r>
          </a:p>
        </p:txBody>
      </p:sp>
      <p:sp>
        <p:nvSpPr>
          <p:cNvPr id="40" name="object 40"/>
          <p:cNvSpPr txBox="1"/>
          <p:nvPr/>
        </p:nvSpPr>
        <p:spPr>
          <a:xfrm>
            <a:off x="5861817" y="4242589"/>
            <a:ext cx="151765" cy="3524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2150" spc="-50" dirty="0">
                <a:latin typeface="Times New Roman" panose="02020603050405020304"/>
                <a:cs typeface="Times New Roman" panose="02020603050405020304"/>
              </a:rPr>
              <a:t>1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744443" y="4598211"/>
            <a:ext cx="75565" cy="21462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250" i="1" spc="-50" dirty="0">
                <a:latin typeface="Times New Roman" panose="02020603050405020304"/>
                <a:cs typeface="Times New Roman" panose="02020603050405020304"/>
              </a:rPr>
              <a:t>r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579177" y="4504327"/>
            <a:ext cx="274320" cy="3524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sz="3225" i="1" spc="97" baseline="-25000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1250" spc="65" dirty="0">
                <a:latin typeface="Times New Roman" panose="02020603050405020304"/>
                <a:cs typeface="Times New Roman" panose="02020603050405020304"/>
              </a:rPr>
              <a:t>2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104746" y="4589371"/>
            <a:ext cx="96520" cy="2254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300" spc="-50" dirty="0">
                <a:latin typeface="Symbol" panose="05050102010706020507"/>
                <a:cs typeface="Symbol" panose="05050102010706020507"/>
              </a:rPr>
              <a:t></a:t>
            </a:r>
            <a:endParaRPr sz="130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318144" y="4209730"/>
            <a:ext cx="455930" cy="3524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950" spc="-37" baseline="-24000" dirty="0">
                <a:latin typeface="Symbol" panose="05050102010706020507"/>
                <a:cs typeface="Symbol" panose="05050102010706020507"/>
              </a:rPr>
              <a:t></a:t>
            </a:r>
            <a:endParaRPr sz="1950" baseline="-2400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009333" y="4398164"/>
            <a:ext cx="1557655" cy="3708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  <a:tabLst>
                <a:tab pos="304165" algn="l"/>
              </a:tabLst>
            </a:pPr>
            <a:r>
              <a:rPr sz="3225" spc="-75" baseline="35000" dirty="0">
                <a:latin typeface="Symbol" panose="05050102010706020507"/>
                <a:cs typeface="Symbol" panose="05050102010706020507"/>
              </a:rPr>
              <a:t></a:t>
            </a:r>
            <a:r>
              <a:rPr sz="3225" baseline="350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50" spc="70" dirty="0">
                <a:latin typeface="Times New Roman" panose="02020603050405020304"/>
                <a:cs typeface="Times New Roman" panose="02020603050405020304"/>
              </a:rPr>
              <a:t>(sin</a:t>
            </a:r>
            <a:r>
              <a:rPr sz="2250" spc="70" dirty="0">
                <a:latin typeface="Symbol" panose="05050102010706020507"/>
                <a:cs typeface="Symbol" panose="05050102010706020507"/>
              </a:rPr>
              <a:t></a:t>
            </a:r>
            <a:r>
              <a:rPr sz="2150" i="1" spc="7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50" i="1" spc="3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2150" spc="-1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50" dirty="0">
                <a:latin typeface="Symbol" panose="05050102010706020507"/>
                <a:cs typeface="Symbol" panose="05050102010706020507"/>
              </a:rPr>
              <a:t></a:t>
            </a:r>
            <a:endParaRPr sz="215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917775" y="4625903"/>
            <a:ext cx="253365" cy="3524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r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205885" y="4610626"/>
            <a:ext cx="1035685" cy="3708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2150" i="1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2150" i="1" spc="-1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Times New Roman" panose="02020603050405020304"/>
                <a:cs typeface="Times New Roman" panose="02020603050405020304"/>
              </a:rPr>
              <a:t>sin</a:t>
            </a:r>
            <a:r>
              <a:rPr sz="2250" dirty="0">
                <a:latin typeface="Symbol" panose="05050102010706020507"/>
                <a:cs typeface="Symbol" panose="05050102010706020507"/>
              </a:rPr>
              <a:t></a:t>
            </a:r>
            <a:r>
              <a:rPr sz="2250" spc="3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250" spc="-25" dirty="0">
                <a:latin typeface="Symbol" panose="05050102010706020507"/>
                <a:cs typeface="Symbol" panose="05050102010706020507"/>
              </a:rPr>
              <a:t></a:t>
            </a:r>
            <a:endParaRPr sz="225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598326" y="4610626"/>
            <a:ext cx="1102995" cy="3708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  <a:tabLst>
                <a:tab pos="812800" algn="l"/>
              </a:tabLst>
            </a:pPr>
            <a:r>
              <a:rPr sz="2150" i="1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2150" i="1" spc="-2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20" dirty="0">
                <a:latin typeface="Times New Roman" panose="02020603050405020304"/>
                <a:cs typeface="Times New Roman" panose="02020603050405020304"/>
              </a:rPr>
              <a:t>sin</a:t>
            </a:r>
            <a:r>
              <a:rPr sz="2250" spc="-20" dirty="0">
                <a:latin typeface="Symbol" panose="05050102010706020507"/>
                <a:cs typeface="Symbol" panose="05050102010706020507"/>
              </a:rPr>
              <a:t></a:t>
            </a:r>
            <a:r>
              <a:rPr sz="225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250" spc="-25" dirty="0">
                <a:latin typeface="Symbol" panose="05050102010706020507"/>
                <a:cs typeface="Symbol" panose="05050102010706020507"/>
              </a:rPr>
              <a:t></a:t>
            </a:r>
            <a:endParaRPr sz="225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71405" y="4413440"/>
            <a:ext cx="2503170" cy="3524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  <a:tabLst>
                <a:tab pos="979805" algn="l"/>
                <a:tab pos="1301115" algn="l"/>
              </a:tabLst>
            </a:pPr>
            <a:r>
              <a:rPr sz="2150" dirty="0">
                <a:latin typeface="Times New Roman" panose="02020603050405020304"/>
                <a:cs typeface="Times New Roman" panose="02020603050405020304"/>
              </a:rPr>
              <a:t>div</a:t>
            </a:r>
            <a:r>
              <a:rPr sz="215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b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50" b="1" spc="-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50" dirty="0">
                <a:latin typeface="Symbol" panose="05050102010706020507"/>
                <a:cs typeface="Symbol" panose="05050102010706020507"/>
              </a:rPr>
              <a:t></a:t>
            </a:r>
            <a:r>
              <a:rPr sz="215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3225" spc="-75" baseline="350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3225" baseline="350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3225" baseline="35000" dirty="0">
                <a:latin typeface="Symbol" panose="05050102010706020507"/>
                <a:cs typeface="Symbol" panose="05050102010706020507"/>
              </a:rPr>
              <a:t></a:t>
            </a:r>
            <a:r>
              <a:rPr sz="3225" spc="569" baseline="35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8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150" i="1" spc="85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1875" spc="127" baseline="420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875" spc="-225" baseline="4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i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50" i="1" spc="1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2150" spc="-1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50" dirty="0">
                <a:latin typeface="Symbol" panose="05050102010706020507"/>
                <a:cs typeface="Symbol" panose="05050102010706020507"/>
              </a:rPr>
              <a:t></a:t>
            </a:r>
            <a:endParaRPr sz="215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257033" y="2290317"/>
            <a:ext cx="12541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3E6C12"/>
                </a:solidFill>
                <a:latin typeface="Tahoma" panose="020B0604030504040204"/>
                <a:cs typeface="Tahoma" panose="020B0604030504040204"/>
              </a:rPr>
              <a:t>Rectangular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348473" y="3327272"/>
            <a:ext cx="10731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3E6C12"/>
                </a:solidFill>
                <a:latin typeface="Tahoma" panose="020B0604030504040204"/>
                <a:cs typeface="Tahoma" panose="020B0604030504040204"/>
              </a:rPr>
              <a:t>Cylindrical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397242" y="4394072"/>
            <a:ext cx="97599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3E6C12"/>
                </a:solidFill>
                <a:latin typeface="Tahoma" panose="020B0604030504040204"/>
                <a:cs typeface="Tahoma" panose="020B0604030504040204"/>
              </a:rPr>
              <a:t>Spherical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53" name="object 5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59760" marR="5080" indent="-2800350">
              <a:lnSpc>
                <a:spcPct val="100000"/>
              </a:lnSpc>
              <a:spcBef>
                <a:spcPts val="95"/>
              </a:spcBef>
            </a:pPr>
            <a:r>
              <a:rPr sz="4000" spc="-1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Divergence</a:t>
            </a:r>
            <a:r>
              <a:rPr sz="4000" spc="-105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00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in</a:t>
            </a:r>
            <a:r>
              <a:rPr sz="4000" spc="-125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000" spc="-1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different</a:t>
            </a:r>
            <a:r>
              <a:rPr sz="4000" spc="-12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000" spc="-10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coordinate system</a:t>
            </a:r>
            <a:endParaRPr sz="4000"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26132" y="210438"/>
            <a:ext cx="5490210" cy="1230630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066165" marR="5080" indent="-1053465">
              <a:lnSpc>
                <a:spcPts val="4690"/>
              </a:lnSpc>
              <a:spcBef>
                <a:spcPts val="305"/>
              </a:spcBef>
            </a:pPr>
            <a:r>
              <a:rPr sz="400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Maxwell’s</a:t>
            </a:r>
            <a:r>
              <a:rPr sz="4000" spc="145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First</a:t>
            </a:r>
            <a:r>
              <a:rPr sz="4000" spc="13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spc="-1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Equation (Electrostatics)</a:t>
            </a:r>
            <a:endParaRPr sz="40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589198" y="3175768"/>
            <a:ext cx="455295" cy="0"/>
          </a:xfrm>
          <a:custGeom>
            <a:avLst/>
            <a:gdLst/>
            <a:ahLst/>
            <a:cxnLst/>
            <a:rect l="l" t="t" r="r" b="b"/>
            <a:pathLst>
              <a:path w="455294">
                <a:moveTo>
                  <a:pt x="0" y="0"/>
                </a:moveTo>
                <a:lnTo>
                  <a:pt x="454915" y="0"/>
                </a:lnTo>
              </a:path>
            </a:pathLst>
          </a:custGeom>
          <a:ln w="131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305264" y="3175768"/>
            <a:ext cx="466090" cy="0"/>
          </a:xfrm>
          <a:custGeom>
            <a:avLst/>
            <a:gdLst/>
            <a:ahLst/>
            <a:cxnLst/>
            <a:rect l="l" t="t" r="r" b="b"/>
            <a:pathLst>
              <a:path w="466089">
                <a:moveTo>
                  <a:pt x="0" y="0"/>
                </a:moveTo>
                <a:lnTo>
                  <a:pt x="465478" y="0"/>
                </a:lnTo>
              </a:path>
            </a:pathLst>
          </a:custGeom>
          <a:ln w="131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032526" y="3175769"/>
            <a:ext cx="450215" cy="0"/>
          </a:xfrm>
          <a:custGeom>
            <a:avLst/>
            <a:gdLst/>
            <a:ahLst/>
            <a:cxnLst/>
            <a:rect l="l" t="t" r="r" b="b"/>
            <a:pathLst>
              <a:path w="450214">
                <a:moveTo>
                  <a:pt x="0" y="0"/>
                </a:moveTo>
                <a:lnTo>
                  <a:pt x="449916" y="0"/>
                </a:lnTo>
              </a:path>
            </a:pathLst>
          </a:custGeom>
          <a:ln w="131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061359" y="2752117"/>
            <a:ext cx="702310" cy="3530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3225" baseline="-41000" dirty="0">
                <a:latin typeface="Symbol" panose="05050102010706020507"/>
                <a:cs typeface="Symbol" panose="05050102010706020507"/>
              </a:rPr>
              <a:t></a:t>
            </a:r>
            <a:r>
              <a:rPr sz="3225" baseline="-4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875" i="1" spc="-37" baseline="-24000" dirty="0">
                <a:latin typeface="Times New Roman" panose="02020603050405020304"/>
                <a:cs typeface="Times New Roman" panose="02020603050405020304"/>
              </a:rPr>
              <a:t>y</a:t>
            </a:r>
            <a:endParaRPr sz="1875" baseline="-24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788239" y="2786134"/>
            <a:ext cx="685800" cy="3530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3225" baseline="-35000" dirty="0">
                <a:latin typeface="Symbol" panose="05050102010706020507"/>
                <a:cs typeface="Symbol" panose="05050102010706020507"/>
              </a:rPr>
              <a:t></a:t>
            </a:r>
            <a:r>
              <a:rPr sz="3225" baseline="-35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875" i="1" spc="-37" baseline="-24000" dirty="0">
                <a:latin typeface="Times New Roman" panose="02020603050405020304"/>
                <a:cs typeface="Times New Roman" panose="02020603050405020304"/>
              </a:rPr>
              <a:t>z</a:t>
            </a:r>
            <a:endParaRPr sz="1875" baseline="-24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75054" y="3171279"/>
            <a:ext cx="1710689" cy="3530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31520" algn="l"/>
                <a:tab pos="1456690" algn="l"/>
              </a:tabLst>
            </a:pP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2150" i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2150" i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z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9097" y="2958407"/>
            <a:ext cx="1380490" cy="3530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150" dirty="0">
                <a:latin typeface="Times New Roman" panose="02020603050405020304"/>
                <a:cs typeface="Times New Roman" panose="02020603050405020304"/>
              </a:rPr>
              <a:t>div</a:t>
            </a:r>
            <a:r>
              <a:rPr sz="215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b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50" b="1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Symbol" panose="05050102010706020507"/>
                <a:cs typeface="Symbol" panose="05050102010706020507"/>
              </a:rPr>
              <a:t></a:t>
            </a:r>
            <a:r>
              <a:rPr sz="2150" spc="114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spc="-37" baseline="35000" dirty="0">
                <a:latin typeface="Symbol" panose="05050102010706020507"/>
                <a:cs typeface="Symbol" panose="05050102010706020507"/>
              </a:rPr>
              <a:t></a:t>
            </a:r>
            <a:r>
              <a:rPr sz="3225" i="1" spc="-37" baseline="3500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875" i="1" spc="-37" baseline="36000" dirty="0">
                <a:latin typeface="Times New Roman" panose="02020603050405020304"/>
                <a:cs typeface="Times New Roman" panose="02020603050405020304"/>
              </a:rPr>
              <a:t>x</a:t>
            </a:r>
            <a:endParaRPr sz="1875" baseline="36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74505" y="2447147"/>
            <a:ext cx="441959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spc="-20" dirty="0">
                <a:latin typeface="Symbol" panose="05050102010706020507"/>
                <a:cs typeface="Symbol" panose="05050102010706020507"/>
              </a:rPr>
              <a:t></a:t>
            </a:r>
            <a:r>
              <a:rPr sz="1200" i="1" spc="-20" dirty="0">
                <a:latin typeface="Times New Roman" panose="02020603050405020304"/>
                <a:cs typeface="Times New Roman" panose="02020603050405020304"/>
              </a:rPr>
              <a:t>v</a:t>
            </a:r>
            <a:r>
              <a:rPr sz="1200" spc="-20" dirty="0">
                <a:latin typeface="Symbol" panose="05050102010706020507"/>
                <a:cs typeface="Symbol" panose="05050102010706020507"/>
              </a:rPr>
              <a:t>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0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54340" y="2387415"/>
            <a:ext cx="314960" cy="3517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100" spc="-25" dirty="0">
                <a:latin typeface="Symbol" panose="05050102010706020507"/>
                <a:cs typeface="Symbol" panose="05050102010706020507"/>
              </a:rPr>
              <a:t></a:t>
            </a:r>
            <a:r>
              <a:rPr sz="2100" i="1" spc="-25" dirty="0">
                <a:latin typeface="Times New Roman" panose="02020603050405020304"/>
                <a:cs typeface="Times New Roman" panose="02020603050405020304"/>
              </a:rPr>
              <a:t>v</a:t>
            </a:r>
            <a:endParaRPr sz="21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7363" y="1357566"/>
            <a:ext cx="6185535" cy="1196975"/>
          </a:xfrm>
          <a:prstGeom prst="rect">
            <a:avLst/>
          </a:prstGeom>
        </p:spPr>
        <p:txBody>
          <a:bodyPr vert="horz" wrap="square" lIns="0" tIns="159385" rIns="0" bIns="0" rtlCol="0">
            <a:spAutoFit/>
          </a:bodyPr>
          <a:lstStyle/>
          <a:p>
            <a:pPr marL="290195" indent="-264795">
              <a:lnSpc>
                <a:spcPct val="100000"/>
              </a:lnSpc>
              <a:spcBef>
                <a:spcPts val="1255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290195" algn="l"/>
              </a:tabLst>
            </a:pPr>
            <a:r>
              <a:rPr sz="180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We</a:t>
            </a:r>
            <a:r>
              <a:rPr sz="1800" spc="-35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may</a:t>
            </a:r>
            <a:r>
              <a:rPr sz="1800" spc="-35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now</a:t>
            </a:r>
            <a:r>
              <a:rPr sz="1800" spc="-25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3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rewrite</a:t>
            </a:r>
            <a:r>
              <a:rPr sz="180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 the</a:t>
            </a:r>
            <a:r>
              <a:rPr sz="1800" spc="-4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expressions</a:t>
            </a:r>
            <a:r>
              <a:rPr sz="1800" spc="5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developed</a:t>
            </a:r>
            <a:r>
              <a:rPr sz="1800" spc="-2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 until</a:t>
            </a:r>
            <a:r>
              <a:rPr sz="1800" spc="-25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now: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559435">
              <a:lnSpc>
                <a:spcPct val="100000"/>
              </a:lnSpc>
              <a:spcBef>
                <a:spcPts val="2065"/>
              </a:spcBef>
            </a:pPr>
            <a:r>
              <a:rPr sz="2100" dirty="0">
                <a:latin typeface="Times New Roman" panose="02020603050405020304"/>
                <a:cs typeface="Times New Roman" panose="02020603050405020304"/>
              </a:rPr>
              <a:t>div</a:t>
            </a:r>
            <a:r>
              <a:rPr sz="21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b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00" b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dirty="0">
                <a:latin typeface="Symbol" panose="05050102010706020507"/>
                <a:cs typeface="Symbol" panose="05050102010706020507"/>
              </a:rPr>
              <a:t></a:t>
            </a:r>
            <a:r>
              <a:rPr sz="2100" spc="2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dirty="0">
                <a:latin typeface="Times New Roman" panose="02020603050405020304"/>
                <a:cs typeface="Times New Roman" panose="02020603050405020304"/>
              </a:rPr>
              <a:t>lim</a:t>
            </a:r>
            <a:r>
              <a:rPr sz="2100" spc="50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800" spc="112" baseline="21000" dirty="0">
                <a:latin typeface="Symbol" panose="05050102010706020507"/>
                <a:cs typeface="Symbol" panose="05050102010706020507"/>
              </a:rPr>
              <a:t></a:t>
            </a:r>
            <a:r>
              <a:rPr sz="1350" i="1" spc="112" baseline="4900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350" i="1" spc="322" baseline="49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150" b="1" baseline="5200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3150" b="1" spc="-419" baseline="5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150" baseline="52000" dirty="0">
                <a:latin typeface="Symbol" panose="05050102010706020507"/>
                <a:cs typeface="Symbol" panose="05050102010706020507"/>
              </a:rPr>
              <a:t></a:t>
            </a:r>
            <a:r>
              <a:rPr sz="3150" spc="-359" baseline="5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150" i="1" spc="-37" baseline="5200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3150" b="1" spc="-37" baseline="52000" dirty="0">
                <a:latin typeface="Times New Roman" panose="02020603050405020304"/>
                <a:cs typeface="Times New Roman" panose="02020603050405020304"/>
              </a:rPr>
              <a:t>S</a:t>
            </a:r>
            <a:endParaRPr sz="3150" baseline="520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47527" y="1982621"/>
            <a:ext cx="985314" cy="416435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572262" y="3755897"/>
            <a:ext cx="1823085" cy="710565"/>
          </a:xfrm>
          <a:prstGeom prst="rect">
            <a:avLst/>
          </a:prstGeom>
          <a:solidFill>
            <a:srgbClr val="2C4B0C">
              <a:alpha val="39999"/>
            </a:srgbClr>
          </a:solidFill>
          <a:ln w="19812">
            <a:solidFill>
              <a:srgbClr val="39630F"/>
            </a:solidFill>
          </a:ln>
        </p:spPr>
        <p:txBody>
          <a:bodyPr vert="horz" wrap="square" lIns="0" tIns="69215" rIns="0" bIns="0" rtlCol="0">
            <a:spAutoFit/>
          </a:bodyPr>
          <a:lstStyle/>
          <a:p>
            <a:pPr marL="137160">
              <a:lnSpc>
                <a:spcPct val="100000"/>
              </a:lnSpc>
              <a:spcBef>
                <a:spcPts val="545"/>
              </a:spcBef>
            </a:pPr>
            <a:r>
              <a:rPr sz="2850" dirty="0">
                <a:latin typeface="Times New Roman" panose="02020603050405020304"/>
                <a:cs typeface="Times New Roman" panose="02020603050405020304"/>
              </a:rPr>
              <a:t>div</a:t>
            </a:r>
            <a:r>
              <a:rPr sz="285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50" b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850" b="1" spc="-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50" dirty="0">
                <a:latin typeface="Symbol" panose="05050102010706020507"/>
                <a:cs typeface="Symbol" panose="05050102010706020507"/>
              </a:rPr>
              <a:t></a:t>
            </a:r>
            <a:r>
              <a:rPr sz="2850" spc="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-25" dirty="0">
                <a:latin typeface="Symbol" panose="05050102010706020507"/>
                <a:cs typeface="Symbol" panose="05050102010706020507"/>
              </a:rPr>
              <a:t></a:t>
            </a:r>
            <a:r>
              <a:rPr sz="2475" i="1" spc="-37" baseline="-25000" dirty="0">
                <a:latin typeface="Times New Roman" panose="02020603050405020304"/>
                <a:cs typeface="Times New Roman" panose="02020603050405020304"/>
              </a:rPr>
              <a:t>v</a:t>
            </a:r>
            <a:endParaRPr sz="2475" baseline="-25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spc="-25" dirty="0"/>
              <a:t>35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5282565" y="3712540"/>
            <a:ext cx="2762885" cy="5200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945"/>
              </a:lnSpc>
              <a:spcBef>
                <a:spcPts val="100"/>
              </a:spcBef>
            </a:pPr>
            <a:r>
              <a:rPr sz="180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Maxwell’s</a:t>
            </a:r>
            <a:r>
              <a:rPr sz="1800" spc="12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First</a:t>
            </a:r>
            <a:r>
              <a:rPr sz="1800" spc="35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Equation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algn="ctr">
              <a:lnSpc>
                <a:spcPts val="1945"/>
              </a:lnSpc>
            </a:pPr>
            <a:r>
              <a:rPr sz="180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Point</a:t>
            </a:r>
            <a:r>
              <a:rPr sz="1800" spc="-25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Form</a:t>
            </a:r>
            <a:r>
              <a:rPr sz="1800" spc="-25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of</a:t>
            </a:r>
            <a:r>
              <a:rPr sz="1800" spc="-2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7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Gauss’s</a:t>
            </a:r>
            <a:r>
              <a:rPr sz="1800" spc="-3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Law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50063" y="5001844"/>
            <a:ext cx="8582025" cy="1041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7495" indent="-264795">
              <a:lnSpc>
                <a:spcPts val="1945"/>
              </a:lnSpc>
              <a:spcBef>
                <a:spcPts val="100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277495" algn="l"/>
              </a:tabLst>
            </a:pPr>
            <a:r>
              <a:rPr sz="180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This</a:t>
            </a:r>
            <a:r>
              <a:rPr sz="1800" spc="-55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first</a:t>
            </a:r>
            <a:r>
              <a:rPr sz="1800" spc="-45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of</a:t>
            </a:r>
            <a:r>
              <a:rPr sz="1800" spc="-25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Maxwell’s</a:t>
            </a:r>
            <a:r>
              <a:rPr sz="1800" spc="25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four</a:t>
            </a:r>
            <a:r>
              <a:rPr sz="1800" spc="-3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equations</a:t>
            </a:r>
            <a:r>
              <a:rPr sz="1800" spc="-1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applies</a:t>
            </a:r>
            <a:r>
              <a:rPr sz="1800" spc="-2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to</a:t>
            </a:r>
            <a:r>
              <a:rPr sz="1800" spc="-35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electrostatics</a:t>
            </a:r>
            <a:r>
              <a:rPr sz="1800" spc="-15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and</a:t>
            </a:r>
            <a:r>
              <a:rPr sz="1800" spc="-4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steady</a:t>
            </a:r>
            <a:r>
              <a:rPr sz="1800" spc="-2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magnetic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278130">
              <a:lnSpc>
                <a:spcPts val="1945"/>
              </a:lnSpc>
            </a:pPr>
            <a:r>
              <a:rPr sz="1800" spc="-1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field.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276860" marR="5080" indent="-264795">
              <a:lnSpc>
                <a:spcPts val="1730"/>
              </a:lnSpc>
              <a:spcBef>
                <a:spcPts val="630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278130" algn="l"/>
              </a:tabLst>
            </a:pPr>
            <a:r>
              <a:rPr sz="180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Physically</a:t>
            </a:r>
            <a:r>
              <a:rPr sz="1800" spc="-15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5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it</a:t>
            </a:r>
            <a:r>
              <a:rPr sz="1800" spc="-45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states</a:t>
            </a:r>
            <a:r>
              <a:rPr sz="1800" spc="-45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4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that</a:t>
            </a:r>
            <a:r>
              <a:rPr sz="1800" spc="-45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45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electric</a:t>
            </a:r>
            <a:r>
              <a:rPr sz="1800" spc="-3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flux</a:t>
            </a:r>
            <a:r>
              <a:rPr sz="1800" spc="-45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per</a:t>
            </a:r>
            <a:r>
              <a:rPr sz="1800" spc="-45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unit</a:t>
            </a:r>
            <a:r>
              <a:rPr sz="1800" spc="-3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volume</a:t>
            </a:r>
            <a:r>
              <a:rPr sz="1800" spc="-4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leaving</a:t>
            </a:r>
            <a:r>
              <a:rPr sz="1800" spc="-4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a</a:t>
            </a:r>
            <a:r>
              <a:rPr sz="1800" spc="-45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vanishingly</a:t>
            </a:r>
            <a:r>
              <a:rPr sz="1800" spc="-1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 small 	</a:t>
            </a:r>
            <a:r>
              <a:rPr sz="180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volume</a:t>
            </a:r>
            <a:r>
              <a:rPr sz="1800" spc="-55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unit</a:t>
            </a:r>
            <a:r>
              <a:rPr sz="1800" spc="-6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is</a:t>
            </a:r>
            <a:r>
              <a:rPr sz="1800" spc="-6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exactly</a:t>
            </a:r>
            <a:r>
              <a:rPr sz="1800" spc="-35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equal</a:t>
            </a:r>
            <a:r>
              <a:rPr sz="1800" spc="-5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to</a:t>
            </a:r>
            <a:r>
              <a:rPr sz="1800" spc="-6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7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volume</a:t>
            </a:r>
            <a:r>
              <a:rPr sz="1800" spc="-45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charge</a:t>
            </a:r>
            <a:r>
              <a:rPr sz="1800" spc="-55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density</a:t>
            </a:r>
            <a:r>
              <a:rPr sz="1800" spc="-55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6FC0"/>
                </a:solidFill>
                <a:latin typeface="Tahoma" panose="020B0604030504040204"/>
                <a:cs typeface="Tahoma" panose="020B0604030504040204"/>
              </a:rPr>
              <a:t>there.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48408" y="467995"/>
            <a:ext cx="564832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7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4400" spc="-165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40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Vector</a:t>
            </a:r>
            <a:r>
              <a:rPr sz="4400" spc="-15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40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Operator</a:t>
            </a:r>
            <a:r>
              <a:rPr sz="4400" spc="-145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400" spc="-50" dirty="0">
                <a:solidFill>
                  <a:srgbClr val="00AF50"/>
                </a:solidFill>
                <a:latin typeface="Symbol" panose="05050102010706020507"/>
                <a:cs typeface="Symbol" panose="05050102010706020507"/>
              </a:rPr>
              <a:t></a:t>
            </a:r>
            <a:endParaRPr sz="4400">
              <a:latin typeface="Symbol" panose="05050102010706020507"/>
              <a:cs typeface="Symbol" panose="05050102010706020507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92836" y="5833871"/>
            <a:ext cx="3842385" cy="806450"/>
            <a:chOff x="592836" y="5833871"/>
            <a:chExt cx="3842385" cy="806450"/>
          </a:xfrm>
        </p:grpSpPr>
        <p:sp>
          <p:nvSpPr>
            <p:cNvPr id="4" name="object 4"/>
            <p:cNvSpPr/>
            <p:nvPr/>
          </p:nvSpPr>
          <p:spPr>
            <a:xfrm>
              <a:off x="602742" y="5843777"/>
              <a:ext cx="3822700" cy="786765"/>
            </a:xfrm>
            <a:custGeom>
              <a:avLst/>
              <a:gdLst/>
              <a:ahLst/>
              <a:cxnLst/>
              <a:rect l="l" t="t" r="r" b="b"/>
              <a:pathLst>
                <a:path w="3822700" h="786765">
                  <a:moveTo>
                    <a:pt x="3822191" y="0"/>
                  </a:moveTo>
                  <a:lnTo>
                    <a:pt x="0" y="0"/>
                  </a:lnTo>
                  <a:lnTo>
                    <a:pt x="0" y="786384"/>
                  </a:lnTo>
                  <a:lnTo>
                    <a:pt x="3822191" y="786384"/>
                  </a:lnTo>
                  <a:lnTo>
                    <a:pt x="3822191" y="0"/>
                  </a:lnTo>
                  <a:close/>
                </a:path>
              </a:pathLst>
            </a:custGeom>
            <a:solidFill>
              <a:srgbClr val="2C4B0C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2742" y="5843777"/>
              <a:ext cx="3822700" cy="786765"/>
            </a:xfrm>
            <a:custGeom>
              <a:avLst/>
              <a:gdLst/>
              <a:ahLst/>
              <a:cxnLst/>
              <a:rect l="l" t="t" r="r" b="b"/>
              <a:pathLst>
                <a:path w="3822700" h="786765">
                  <a:moveTo>
                    <a:pt x="0" y="786384"/>
                  </a:moveTo>
                  <a:lnTo>
                    <a:pt x="3822191" y="786384"/>
                  </a:lnTo>
                  <a:lnTo>
                    <a:pt x="3822191" y="0"/>
                  </a:lnTo>
                  <a:lnTo>
                    <a:pt x="0" y="0"/>
                  </a:lnTo>
                  <a:lnTo>
                    <a:pt x="0" y="786384"/>
                  </a:lnTo>
                  <a:close/>
                </a:path>
              </a:pathLst>
            </a:custGeom>
            <a:ln w="19812">
              <a:solidFill>
                <a:srgbClr val="3963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401234" y="6242800"/>
              <a:ext cx="1889125" cy="0"/>
            </a:xfrm>
            <a:custGeom>
              <a:avLst/>
              <a:gdLst/>
              <a:ahLst/>
              <a:cxnLst/>
              <a:rect l="l" t="t" r="r" b="b"/>
              <a:pathLst>
                <a:path w="1889125">
                  <a:moveTo>
                    <a:pt x="0" y="0"/>
                  </a:moveTo>
                  <a:lnTo>
                    <a:pt x="453587" y="0"/>
                  </a:lnTo>
                </a:path>
                <a:path w="1889125">
                  <a:moveTo>
                    <a:pt x="715050" y="0"/>
                  </a:moveTo>
                  <a:lnTo>
                    <a:pt x="1179118" y="0"/>
                  </a:lnTo>
                </a:path>
                <a:path w="1889125">
                  <a:moveTo>
                    <a:pt x="1440354" y="0"/>
                  </a:moveTo>
                  <a:lnTo>
                    <a:pt x="1889029" y="0"/>
                  </a:lnTo>
                </a:path>
              </a:pathLst>
            </a:custGeom>
            <a:ln w="132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606551" y="2575560"/>
            <a:ext cx="2865120" cy="805180"/>
            <a:chOff x="606551" y="2575560"/>
            <a:chExt cx="2865120" cy="805180"/>
          </a:xfrm>
        </p:grpSpPr>
        <p:sp>
          <p:nvSpPr>
            <p:cNvPr id="8" name="object 8"/>
            <p:cNvSpPr/>
            <p:nvPr/>
          </p:nvSpPr>
          <p:spPr>
            <a:xfrm>
              <a:off x="616457" y="2585466"/>
              <a:ext cx="2845435" cy="784860"/>
            </a:xfrm>
            <a:custGeom>
              <a:avLst/>
              <a:gdLst/>
              <a:ahLst/>
              <a:cxnLst/>
              <a:rect l="l" t="t" r="r" b="b"/>
              <a:pathLst>
                <a:path w="2845435" h="784860">
                  <a:moveTo>
                    <a:pt x="2845308" y="0"/>
                  </a:moveTo>
                  <a:lnTo>
                    <a:pt x="0" y="0"/>
                  </a:lnTo>
                  <a:lnTo>
                    <a:pt x="0" y="784860"/>
                  </a:lnTo>
                  <a:lnTo>
                    <a:pt x="2845308" y="784860"/>
                  </a:lnTo>
                  <a:lnTo>
                    <a:pt x="2845308" y="0"/>
                  </a:lnTo>
                  <a:close/>
                </a:path>
              </a:pathLst>
            </a:custGeom>
            <a:solidFill>
              <a:srgbClr val="2C4B0C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16457" y="2585466"/>
              <a:ext cx="2845435" cy="784860"/>
            </a:xfrm>
            <a:custGeom>
              <a:avLst/>
              <a:gdLst/>
              <a:ahLst/>
              <a:cxnLst/>
              <a:rect l="l" t="t" r="r" b="b"/>
              <a:pathLst>
                <a:path w="2845435" h="784860">
                  <a:moveTo>
                    <a:pt x="0" y="784860"/>
                  </a:moveTo>
                  <a:lnTo>
                    <a:pt x="2845308" y="784860"/>
                  </a:lnTo>
                  <a:lnTo>
                    <a:pt x="2845308" y="0"/>
                  </a:lnTo>
                  <a:lnTo>
                    <a:pt x="0" y="0"/>
                  </a:lnTo>
                  <a:lnTo>
                    <a:pt x="0" y="784860"/>
                  </a:lnTo>
                  <a:close/>
                </a:path>
              </a:pathLst>
            </a:custGeom>
            <a:ln w="19812">
              <a:solidFill>
                <a:srgbClr val="3963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70170" y="2989768"/>
              <a:ext cx="1937385" cy="0"/>
            </a:xfrm>
            <a:custGeom>
              <a:avLst/>
              <a:gdLst/>
              <a:ahLst/>
              <a:cxnLst/>
              <a:rect l="l" t="t" r="r" b="b"/>
              <a:pathLst>
                <a:path w="1937385">
                  <a:moveTo>
                    <a:pt x="0" y="0"/>
                  </a:moveTo>
                  <a:lnTo>
                    <a:pt x="280881" y="0"/>
                  </a:lnTo>
                </a:path>
                <a:path w="1937385">
                  <a:moveTo>
                    <a:pt x="824755" y="0"/>
                  </a:moveTo>
                  <a:lnTo>
                    <a:pt x="1110092" y="0"/>
                  </a:lnTo>
                </a:path>
                <a:path w="1937385">
                  <a:moveTo>
                    <a:pt x="1664036" y="0"/>
                  </a:moveTo>
                  <a:lnTo>
                    <a:pt x="1937121" y="0"/>
                  </a:lnTo>
                </a:path>
              </a:pathLst>
            </a:custGeom>
            <a:ln w="133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50063" y="1387321"/>
            <a:ext cx="8430260" cy="62992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277495" indent="-264795">
              <a:lnSpc>
                <a:spcPct val="100000"/>
              </a:lnSpc>
              <a:spcBef>
                <a:spcPts val="320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277495" algn="l"/>
              </a:tabLst>
            </a:pP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Divergence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is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an</a:t>
            </a:r>
            <a:r>
              <a:rPr sz="1800" spc="-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operation</a:t>
            </a:r>
            <a:r>
              <a:rPr sz="18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on</a:t>
            </a:r>
            <a:r>
              <a:rPr sz="1800" spc="-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</a:t>
            </a:r>
            <a:r>
              <a:rPr sz="1800" spc="-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vector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yielding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</a:t>
            </a:r>
            <a:r>
              <a:rPr sz="1800" spc="-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scalar,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just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like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7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dot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product.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277495" indent="-264795">
              <a:lnSpc>
                <a:spcPct val="100000"/>
              </a:lnSpc>
              <a:spcBef>
                <a:spcPts val="215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277495" algn="l"/>
              </a:tabLst>
            </a:pP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We</a:t>
            </a:r>
            <a:r>
              <a:rPr sz="1800" spc="-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define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del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operator</a:t>
            </a:r>
            <a:r>
              <a:rPr sz="18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Symbol" panose="05050102010706020507"/>
                <a:cs typeface="Symbol" panose="05050102010706020507"/>
              </a:rPr>
              <a:t></a:t>
            </a:r>
            <a:r>
              <a:rPr sz="1800" spc="-1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as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</a:t>
            </a:r>
            <a:r>
              <a:rPr sz="1800" spc="-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vector</a:t>
            </a:r>
            <a:r>
              <a:rPr sz="1800" spc="-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operator: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42965" y="2957486"/>
            <a:ext cx="920750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  <a:tabLst>
                <a:tab pos="835660" algn="l"/>
              </a:tabLst>
            </a:pPr>
            <a:r>
              <a:rPr sz="1200" i="1" spc="-5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200" i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200" i="1" spc="-50" dirty="0">
                <a:latin typeface="Times New Roman" panose="02020603050405020304"/>
                <a:cs typeface="Times New Roman" panose="02020603050405020304"/>
              </a:rPr>
              <a:t>y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298791" y="2957486"/>
            <a:ext cx="74930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1200" i="1" spc="-50" dirty="0">
                <a:latin typeface="Times New Roman" panose="02020603050405020304"/>
                <a:cs typeface="Times New Roman" panose="02020603050405020304"/>
              </a:rPr>
              <a:t>z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82490" y="2985305"/>
            <a:ext cx="1917064" cy="3511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  <a:tabLst>
                <a:tab pos="824230" algn="l"/>
                <a:tab pos="1663700" algn="l"/>
              </a:tabLst>
            </a:pPr>
            <a:r>
              <a:rPr sz="210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00" i="1" spc="-25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2100" i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0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00" i="1" spc="-25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2100" i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0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00" i="1" spc="-25" dirty="0">
                <a:latin typeface="Times New Roman" panose="02020603050405020304"/>
                <a:cs typeface="Times New Roman" panose="02020603050405020304"/>
              </a:rPr>
              <a:t>z</a:t>
            </a:r>
            <a:endParaRPr sz="21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66944" y="2773517"/>
            <a:ext cx="2654300" cy="3511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5"/>
              </a:spcBef>
              <a:tabLst>
                <a:tab pos="572770" algn="l"/>
                <a:tab pos="1122045" algn="l"/>
                <a:tab pos="1962150" algn="l"/>
              </a:tabLst>
            </a:pPr>
            <a:r>
              <a:rPr sz="2100" dirty="0">
                <a:latin typeface="Symbol" panose="05050102010706020507"/>
                <a:cs typeface="Symbol" panose="05050102010706020507"/>
              </a:rPr>
              <a:t></a:t>
            </a:r>
            <a:r>
              <a:rPr sz="2100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spc="-50" dirty="0">
                <a:latin typeface="Symbol" panose="05050102010706020507"/>
                <a:cs typeface="Symbol" panose="05050102010706020507"/>
              </a:rPr>
              <a:t></a:t>
            </a:r>
            <a:r>
              <a:rPr sz="21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3150" baseline="36000" dirty="0">
                <a:latin typeface="Symbol" panose="05050102010706020507"/>
                <a:cs typeface="Symbol" panose="05050102010706020507"/>
              </a:rPr>
              <a:t></a:t>
            </a:r>
            <a:r>
              <a:rPr sz="3150" spc="592" baseline="36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b="1" spc="-5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100" b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00" dirty="0">
                <a:latin typeface="Symbol" panose="05050102010706020507"/>
                <a:cs typeface="Symbol" panose="05050102010706020507"/>
              </a:rPr>
              <a:t></a:t>
            </a:r>
            <a:r>
              <a:rPr sz="2100" spc="49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150" baseline="36000" dirty="0">
                <a:latin typeface="Symbol" panose="05050102010706020507"/>
                <a:cs typeface="Symbol" panose="05050102010706020507"/>
              </a:rPr>
              <a:t></a:t>
            </a:r>
            <a:r>
              <a:rPr sz="3150" spc="630" baseline="36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b="1" spc="-5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100" b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00" dirty="0">
                <a:latin typeface="Symbol" panose="05050102010706020507"/>
                <a:cs typeface="Symbol" panose="05050102010706020507"/>
              </a:rPr>
              <a:t></a:t>
            </a:r>
            <a:r>
              <a:rPr sz="2100" spc="4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150" baseline="36000" dirty="0">
                <a:latin typeface="Symbol" panose="05050102010706020507"/>
                <a:cs typeface="Symbol" panose="05050102010706020507"/>
              </a:rPr>
              <a:t></a:t>
            </a:r>
            <a:r>
              <a:rPr sz="3150" spc="555" baseline="36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b="1" spc="-50" dirty="0">
                <a:latin typeface="Times New Roman" panose="02020603050405020304"/>
                <a:cs typeface="Times New Roman" panose="02020603050405020304"/>
              </a:rPr>
              <a:t>a</a:t>
            </a:r>
            <a:endParaRPr sz="21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634733" y="4552942"/>
            <a:ext cx="283210" cy="0"/>
          </a:xfrm>
          <a:custGeom>
            <a:avLst/>
            <a:gdLst/>
            <a:ahLst/>
            <a:cxnLst/>
            <a:rect l="l" t="t" r="r" b="b"/>
            <a:pathLst>
              <a:path w="283210">
                <a:moveTo>
                  <a:pt x="0" y="0"/>
                </a:moveTo>
                <a:lnTo>
                  <a:pt x="282666" y="0"/>
                </a:lnTo>
              </a:path>
            </a:pathLst>
          </a:custGeom>
          <a:ln w="1302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462102" y="4552942"/>
            <a:ext cx="287020" cy="0"/>
          </a:xfrm>
          <a:custGeom>
            <a:avLst/>
            <a:gdLst/>
            <a:ahLst/>
            <a:cxnLst/>
            <a:rect l="l" t="t" r="r" b="b"/>
            <a:pathLst>
              <a:path w="287019">
                <a:moveTo>
                  <a:pt x="0" y="0"/>
                </a:moveTo>
                <a:lnTo>
                  <a:pt x="286569" y="0"/>
                </a:lnTo>
              </a:path>
            </a:pathLst>
          </a:custGeom>
          <a:ln w="1302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304540" y="4552943"/>
            <a:ext cx="274320" cy="0"/>
          </a:xfrm>
          <a:custGeom>
            <a:avLst/>
            <a:gdLst/>
            <a:ahLst/>
            <a:cxnLst/>
            <a:rect l="l" t="t" r="r" b="b"/>
            <a:pathLst>
              <a:path w="274320">
                <a:moveTo>
                  <a:pt x="0" y="0"/>
                </a:moveTo>
                <a:lnTo>
                  <a:pt x="273701" y="0"/>
                </a:lnTo>
              </a:path>
            </a:pathLst>
          </a:custGeom>
          <a:ln w="1302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2096880" y="4520940"/>
            <a:ext cx="98425" cy="21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i="1" spc="-50" dirty="0">
                <a:latin typeface="Times New Roman" panose="02020603050405020304"/>
                <a:cs typeface="Times New Roman" panose="02020603050405020304"/>
              </a:rPr>
              <a:t>x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936386" y="4520940"/>
            <a:ext cx="98425" cy="21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i="1" spc="-50" dirty="0">
                <a:latin typeface="Times New Roman" panose="02020603050405020304"/>
                <a:cs typeface="Times New Roman" panose="02020603050405020304"/>
              </a:rPr>
              <a:t>y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57888" y="4405329"/>
            <a:ext cx="994410" cy="3562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675640" algn="l"/>
                <a:tab pos="908685" algn="l"/>
              </a:tabLst>
            </a:pPr>
            <a:r>
              <a:rPr sz="1250" i="1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250" i="1" spc="1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50" dirty="0">
                <a:latin typeface="Symbol" panose="05050102010706020507"/>
                <a:cs typeface="Symbol" panose="05050102010706020507"/>
              </a:rPr>
              <a:t></a:t>
            </a:r>
            <a:r>
              <a:rPr sz="215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250" i="1" spc="-5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250" i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250" i="1" spc="-50" dirty="0">
                <a:latin typeface="Times New Roman" panose="02020603050405020304"/>
                <a:cs typeface="Times New Roman" panose="02020603050405020304"/>
              </a:rPr>
              <a:t>x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213826" y="4520941"/>
            <a:ext cx="341630" cy="21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5270" algn="l"/>
              </a:tabLst>
            </a:pPr>
            <a:r>
              <a:rPr sz="1250" i="1" spc="-50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1250" i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250" i="1" spc="-50" dirty="0">
                <a:latin typeface="Times New Roman" panose="02020603050405020304"/>
                <a:cs typeface="Times New Roman" panose="02020603050405020304"/>
              </a:rPr>
              <a:t>y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011731" y="4520941"/>
            <a:ext cx="316865" cy="21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39395" algn="l"/>
              </a:tabLst>
            </a:pPr>
            <a:r>
              <a:rPr sz="1250" i="1" spc="-50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250" i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250" i="1" spc="-50" dirty="0">
                <a:latin typeface="Times New Roman" panose="02020603050405020304"/>
                <a:cs typeface="Times New Roman" panose="02020603050405020304"/>
              </a:rPr>
              <a:t>z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800635" y="4333815"/>
            <a:ext cx="1659889" cy="3562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817880" algn="l"/>
              </a:tabLst>
            </a:pPr>
            <a:r>
              <a:rPr sz="2150" dirty="0">
                <a:latin typeface="Symbol" panose="05050102010706020507"/>
                <a:cs typeface="Symbol" panose="05050102010706020507"/>
              </a:rPr>
              <a:t></a:t>
            </a:r>
            <a:r>
              <a:rPr sz="2150" spc="-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i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50" i="1" spc="1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b="1" spc="-5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150" b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50" dirty="0">
                <a:latin typeface="Symbol" panose="05050102010706020507"/>
                <a:cs typeface="Symbol" panose="05050102010706020507"/>
              </a:rPr>
              <a:t></a:t>
            </a:r>
            <a:r>
              <a:rPr sz="215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i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50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b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150" b="1" spc="409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50" dirty="0">
                <a:latin typeface="Times New Roman" panose="02020603050405020304"/>
                <a:cs typeface="Times New Roman" panose="02020603050405020304"/>
              </a:rPr>
              <a:t>)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449705" y="4548329"/>
            <a:ext cx="494665" cy="3562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5"/>
              </a:spcBef>
            </a:pPr>
            <a:r>
              <a:rPr sz="3225" baseline="30000" dirty="0">
                <a:latin typeface="Symbol" panose="05050102010706020507"/>
                <a:cs typeface="Symbol" panose="05050102010706020507"/>
              </a:rPr>
              <a:t></a:t>
            </a:r>
            <a:r>
              <a:rPr sz="3225" spc="-179" baseline="30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x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461920" y="4548329"/>
            <a:ext cx="1110615" cy="3562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854075" algn="l"/>
              </a:tabLst>
            </a:pP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2150" i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z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475105" y="4608455"/>
            <a:ext cx="134620" cy="3562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50" spc="-50" dirty="0">
                <a:latin typeface="Symbol" panose="05050102010706020507"/>
                <a:cs typeface="Symbol" panose="05050102010706020507"/>
              </a:rPr>
              <a:t></a:t>
            </a:r>
            <a:endParaRPr sz="215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884460" y="4608455"/>
            <a:ext cx="134620" cy="3562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50" spc="-50" dirty="0">
                <a:latin typeface="Symbol" panose="05050102010706020507"/>
                <a:cs typeface="Symbol" panose="05050102010706020507"/>
              </a:rPr>
              <a:t></a:t>
            </a:r>
            <a:endParaRPr sz="215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42051" y="4333815"/>
            <a:ext cx="4076700" cy="3562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15"/>
              </a:spcBef>
              <a:tabLst>
                <a:tab pos="1614170" algn="l"/>
                <a:tab pos="2456180" algn="l"/>
                <a:tab pos="3255010" algn="l"/>
              </a:tabLst>
            </a:pPr>
            <a:r>
              <a:rPr sz="2150" spc="140" dirty="0">
                <a:latin typeface="Symbol" panose="05050102010706020507"/>
                <a:cs typeface="Symbol" panose="05050102010706020507"/>
              </a:rPr>
              <a:t></a:t>
            </a:r>
            <a:r>
              <a:rPr sz="2150" spc="-2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b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50" b="1" spc="-1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Symbol" panose="05050102010706020507"/>
                <a:cs typeface="Symbol" panose="05050102010706020507"/>
              </a:rPr>
              <a:t></a:t>
            </a:r>
            <a:r>
              <a:rPr sz="2150" spc="-1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baseline="36000" dirty="0">
                <a:latin typeface="Symbol" panose="05050102010706020507"/>
                <a:cs typeface="Symbol" panose="05050102010706020507"/>
              </a:rPr>
              <a:t></a:t>
            </a:r>
            <a:r>
              <a:rPr sz="3225" spc="555" baseline="36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baseline="35000" dirty="0">
                <a:latin typeface="Symbol" panose="05050102010706020507"/>
                <a:cs typeface="Symbol" panose="05050102010706020507"/>
              </a:rPr>
              <a:t></a:t>
            </a:r>
            <a:r>
              <a:rPr sz="3225" spc="555" baseline="35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b="1" spc="-5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150" b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50" dirty="0">
                <a:latin typeface="Symbol" panose="05050102010706020507"/>
                <a:cs typeface="Symbol" panose="05050102010706020507"/>
              </a:rPr>
              <a:t></a:t>
            </a:r>
            <a:r>
              <a:rPr sz="2150" spc="459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baseline="35000" dirty="0">
                <a:latin typeface="Symbol" panose="05050102010706020507"/>
                <a:cs typeface="Symbol" panose="05050102010706020507"/>
              </a:rPr>
              <a:t></a:t>
            </a:r>
            <a:r>
              <a:rPr sz="3225" spc="569" baseline="35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b="1" spc="-5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150" b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50" dirty="0">
                <a:latin typeface="Symbol" panose="05050102010706020507"/>
                <a:cs typeface="Symbol" panose="05050102010706020507"/>
              </a:rPr>
              <a:t></a:t>
            </a:r>
            <a:r>
              <a:rPr sz="2150" spc="409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baseline="35000" dirty="0">
                <a:latin typeface="Symbol" panose="05050102010706020507"/>
                <a:cs typeface="Symbol" panose="05050102010706020507"/>
              </a:rPr>
              <a:t></a:t>
            </a:r>
            <a:r>
              <a:rPr sz="3225" spc="494" baseline="35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b="1" spc="-5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150" b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3225" spc="240" baseline="36000" dirty="0">
                <a:latin typeface="Symbol" panose="05050102010706020507"/>
                <a:cs typeface="Symbol" panose="05050102010706020507"/>
              </a:rPr>
              <a:t></a:t>
            </a:r>
            <a:r>
              <a:rPr sz="2150" spc="160" dirty="0">
                <a:latin typeface="Symbol" panose="05050102010706020507"/>
                <a:cs typeface="Symbol" panose="05050102010706020507"/>
              </a:rPr>
              <a:t></a:t>
            </a:r>
            <a:r>
              <a:rPr sz="2150" spc="16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150" i="1" spc="16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50" i="1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b="1" spc="-50" dirty="0">
                <a:latin typeface="Times New Roman" panose="02020603050405020304"/>
                <a:cs typeface="Times New Roman" panose="02020603050405020304"/>
              </a:rPr>
              <a:t>a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501315" y="5392408"/>
            <a:ext cx="454025" cy="0"/>
          </a:xfrm>
          <a:custGeom>
            <a:avLst/>
            <a:gdLst/>
            <a:ahLst/>
            <a:cxnLst/>
            <a:rect l="l" t="t" r="r" b="b"/>
            <a:pathLst>
              <a:path w="454025">
                <a:moveTo>
                  <a:pt x="0" y="0"/>
                </a:moveTo>
                <a:lnTo>
                  <a:pt x="453885" y="0"/>
                </a:lnTo>
              </a:path>
            </a:pathLst>
          </a:custGeom>
          <a:ln w="131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216156" y="5392408"/>
            <a:ext cx="464184" cy="0"/>
          </a:xfrm>
          <a:custGeom>
            <a:avLst/>
            <a:gdLst/>
            <a:ahLst/>
            <a:cxnLst/>
            <a:rect l="l" t="t" r="r" b="b"/>
            <a:pathLst>
              <a:path w="464185">
                <a:moveTo>
                  <a:pt x="0" y="0"/>
                </a:moveTo>
                <a:lnTo>
                  <a:pt x="463920" y="0"/>
                </a:lnTo>
              </a:path>
            </a:pathLst>
          </a:custGeom>
          <a:ln w="131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940987" y="5392408"/>
            <a:ext cx="449580" cy="0"/>
          </a:xfrm>
          <a:custGeom>
            <a:avLst/>
            <a:gdLst/>
            <a:ahLst/>
            <a:cxnLst/>
            <a:rect l="l" t="t" r="r" b="b"/>
            <a:pathLst>
              <a:path w="449579">
                <a:moveTo>
                  <a:pt x="0" y="0"/>
                </a:moveTo>
                <a:lnTo>
                  <a:pt x="448970" y="0"/>
                </a:lnTo>
              </a:path>
            </a:pathLst>
          </a:custGeom>
          <a:ln w="131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1971959" y="4969545"/>
            <a:ext cx="701675" cy="3524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3225" baseline="-41000" dirty="0">
                <a:latin typeface="Symbol" panose="05050102010706020507"/>
                <a:cs typeface="Symbol" panose="05050102010706020507"/>
              </a:rPr>
              <a:t></a:t>
            </a:r>
            <a:r>
              <a:rPr sz="3225" baseline="-4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875" i="1" spc="-37" baseline="-24000" dirty="0">
                <a:latin typeface="Times New Roman" panose="02020603050405020304"/>
                <a:cs typeface="Times New Roman" panose="02020603050405020304"/>
              </a:rPr>
              <a:t>y</a:t>
            </a:r>
            <a:endParaRPr sz="1875" baseline="-24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2" name="object 4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spc="-25" dirty="0"/>
              <a:t>36</a:t>
            </a:r>
          </a:p>
        </p:txBody>
      </p:sp>
      <p:sp>
        <p:nvSpPr>
          <p:cNvPr id="34" name="object 34"/>
          <p:cNvSpPr txBox="1"/>
          <p:nvPr/>
        </p:nvSpPr>
        <p:spPr>
          <a:xfrm>
            <a:off x="2697108" y="5003496"/>
            <a:ext cx="684530" cy="3524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3225" baseline="-35000" dirty="0">
                <a:latin typeface="Symbol" panose="05050102010706020507"/>
                <a:cs typeface="Symbol" panose="05050102010706020507"/>
              </a:rPr>
              <a:t></a:t>
            </a:r>
            <a:r>
              <a:rPr sz="3225" spc="-7" baseline="-35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875" i="1" spc="-37" baseline="-24000" dirty="0">
                <a:latin typeface="Times New Roman" panose="02020603050405020304"/>
                <a:cs typeface="Times New Roman" panose="02020603050405020304"/>
              </a:rPr>
              <a:t>z</a:t>
            </a:r>
            <a:endParaRPr sz="1875" baseline="-24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587311" y="5387903"/>
            <a:ext cx="1706880" cy="3524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729615" algn="l"/>
                <a:tab pos="1453515" algn="l"/>
              </a:tabLst>
            </a:pP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2150" i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2150" i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z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54690" y="5175440"/>
            <a:ext cx="1296035" cy="3524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2150" spc="130" dirty="0">
                <a:latin typeface="Symbol" panose="05050102010706020507"/>
                <a:cs typeface="Symbol" panose="05050102010706020507"/>
              </a:rPr>
              <a:t></a:t>
            </a:r>
            <a:r>
              <a:rPr sz="2150" spc="-2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b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50" b="1" spc="-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Symbol" panose="05050102010706020507"/>
                <a:cs typeface="Symbol" panose="05050102010706020507"/>
              </a:rPr>
              <a:t></a:t>
            </a:r>
            <a:r>
              <a:rPr sz="2150" spc="10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spc="-37" baseline="35000" dirty="0">
                <a:latin typeface="Symbol" panose="05050102010706020507"/>
                <a:cs typeface="Symbol" panose="05050102010706020507"/>
              </a:rPr>
              <a:t></a:t>
            </a:r>
            <a:r>
              <a:rPr sz="3225" i="1" spc="-37" baseline="3500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875" i="1" spc="-37" baseline="36000" dirty="0">
                <a:latin typeface="Times New Roman" panose="02020603050405020304"/>
                <a:cs typeface="Times New Roman" panose="02020603050405020304"/>
              </a:rPr>
              <a:t>x</a:t>
            </a:r>
            <a:endParaRPr sz="1875" baseline="36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50063" y="3549522"/>
            <a:ext cx="70034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7495" indent="-264795">
              <a:lnSpc>
                <a:spcPct val="100000"/>
              </a:lnSpc>
              <a:spcBef>
                <a:spcPts val="100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277495" algn="l"/>
              </a:tabLst>
            </a:pP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Then,</a:t>
            </a:r>
            <a:r>
              <a:rPr sz="1800" spc="-8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treating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8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del</a:t>
            </a:r>
            <a:r>
              <a:rPr sz="1800" spc="-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operator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as</a:t>
            </a:r>
            <a:r>
              <a:rPr sz="1800" spc="-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an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ordinary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vector,</a:t>
            </a:r>
            <a:r>
              <a:rPr sz="1800" spc="-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we</a:t>
            </a:r>
            <a:r>
              <a:rPr sz="1800" spc="-3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can</a:t>
            </a:r>
            <a:r>
              <a:rPr sz="1800" spc="-8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write: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609957" y="5853889"/>
            <a:ext cx="672465" cy="3524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sz="3225" baseline="-35000" dirty="0">
                <a:latin typeface="Symbol" panose="05050102010706020507"/>
                <a:cs typeface="Symbol" panose="05050102010706020507"/>
              </a:rPr>
              <a:t></a:t>
            </a:r>
            <a:r>
              <a:rPr sz="3225" baseline="-35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875" i="1" spc="-37" baseline="-24000" dirty="0">
                <a:latin typeface="Times New Roman" panose="02020603050405020304"/>
                <a:cs typeface="Times New Roman" panose="02020603050405020304"/>
              </a:rPr>
              <a:t>z</a:t>
            </a:r>
            <a:endParaRPr sz="1875" baseline="-24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46425" y="6025832"/>
            <a:ext cx="3573145" cy="5645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0800">
              <a:lnSpc>
                <a:spcPts val="2125"/>
              </a:lnSpc>
              <a:spcBef>
                <a:spcPts val="90"/>
              </a:spcBef>
            </a:pPr>
            <a:r>
              <a:rPr sz="2150" dirty="0">
                <a:latin typeface="Times New Roman" panose="02020603050405020304"/>
                <a:cs typeface="Times New Roman" panose="02020603050405020304"/>
              </a:rPr>
              <a:t>div</a:t>
            </a:r>
            <a:r>
              <a:rPr sz="215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b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50" b="1" spc="-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b="1" dirty="0">
                <a:latin typeface="Times New Roman" panose="02020603050405020304"/>
                <a:cs typeface="Times New Roman" panose="02020603050405020304"/>
              </a:rPr>
              <a:t>=</a:t>
            </a:r>
            <a:r>
              <a:rPr sz="2150" b="1" spc="-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135" dirty="0">
                <a:latin typeface="Symbol" panose="05050102010706020507"/>
                <a:cs typeface="Symbol" panose="05050102010706020507"/>
              </a:rPr>
              <a:t></a:t>
            </a:r>
            <a:r>
              <a:rPr sz="2150" spc="-2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b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50" b="1" spc="-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b="1" dirty="0">
                <a:latin typeface="Times New Roman" panose="02020603050405020304"/>
                <a:cs typeface="Times New Roman" panose="02020603050405020304"/>
              </a:rPr>
              <a:t>=</a:t>
            </a:r>
            <a:r>
              <a:rPr sz="2150" b="1" spc="1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baseline="35000" dirty="0">
                <a:latin typeface="Symbol" panose="05050102010706020507"/>
                <a:cs typeface="Symbol" panose="05050102010706020507"/>
              </a:rPr>
              <a:t></a:t>
            </a:r>
            <a:r>
              <a:rPr sz="3225" i="1" baseline="3500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875" i="1" baseline="3600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875" i="1" spc="690" baseline="36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Symbol" panose="05050102010706020507"/>
                <a:cs typeface="Symbol" panose="05050102010706020507"/>
              </a:rPr>
              <a:t></a:t>
            </a:r>
            <a:r>
              <a:rPr sz="215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spc="-37" baseline="41000" dirty="0">
                <a:latin typeface="Symbol" panose="05050102010706020507"/>
                <a:cs typeface="Symbol" panose="05050102010706020507"/>
              </a:rPr>
              <a:t></a:t>
            </a:r>
            <a:r>
              <a:rPr sz="3225" i="1" spc="-37" baseline="4100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875" i="1" spc="-37" baseline="47000" dirty="0">
                <a:latin typeface="Times New Roman" panose="02020603050405020304"/>
                <a:cs typeface="Times New Roman" panose="02020603050405020304"/>
              </a:rPr>
              <a:t>y</a:t>
            </a:r>
            <a:endParaRPr sz="1875" baseline="47000">
              <a:latin typeface="Times New Roman" panose="02020603050405020304"/>
              <a:cs typeface="Times New Roman" panose="02020603050405020304"/>
            </a:endParaRPr>
          </a:p>
          <a:p>
            <a:pPr marL="1852295">
              <a:lnSpc>
                <a:spcPts val="2125"/>
              </a:lnSpc>
              <a:tabLst>
                <a:tab pos="2569845" algn="l"/>
                <a:tab pos="3293745" algn="l"/>
              </a:tabLst>
            </a:pP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2150" i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2150" i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z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812290" marR="5080" indent="-1800225">
              <a:lnSpc>
                <a:spcPts val="4680"/>
              </a:lnSpc>
              <a:spcBef>
                <a:spcPts val="315"/>
              </a:spcBef>
              <a:tabLst>
                <a:tab pos="5374640" algn="l"/>
              </a:tabLst>
            </a:pPr>
            <a:r>
              <a:rPr sz="4000" spc="6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4000" spc="-9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Vector</a:t>
            </a:r>
            <a:r>
              <a:rPr sz="4000" spc="-95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Operator</a:t>
            </a:r>
            <a:r>
              <a:rPr sz="4000" spc="-9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spc="-50" dirty="0">
                <a:solidFill>
                  <a:srgbClr val="00AF50"/>
                </a:solidFill>
                <a:latin typeface="Symbol" panose="05050102010706020507"/>
                <a:cs typeface="Symbol" panose="05050102010706020507"/>
              </a:rPr>
              <a:t></a:t>
            </a:r>
            <a:r>
              <a:rPr sz="4000" dirty="0">
                <a:solidFill>
                  <a:srgbClr val="00AF50"/>
                </a:solidFill>
              </a:rPr>
              <a:t>	</a:t>
            </a:r>
            <a:r>
              <a:rPr sz="400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in</a:t>
            </a:r>
            <a:r>
              <a:rPr sz="4000" spc="-18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spc="-65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different </a:t>
            </a:r>
            <a:r>
              <a:rPr sz="400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coordinate</a:t>
            </a:r>
            <a:r>
              <a:rPr sz="4000" spc="-17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spc="-1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system</a:t>
            </a:r>
            <a:endParaRPr sz="40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502468" y="3664931"/>
            <a:ext cx="210185" cy="0"/>
          </a:xfrm>
          <a:custGeom>
            <a:avLst/>
            <a:gdLst/>
            <a:ahLst/>
            <a:cxnLst/>
            <a:rect l="l" t="t" r="r" b="b"/>
            <a:pathLst>
              <a:path w="210185">
                <a:moveTo>
                  <a:pt x="0" y="0"/>
                </a:moveTo>
                <a:lnTo>
                  <a:pt x="209822" y="0"/>
                </a:lnTo>
              </a:path>
            </a:pathLst>
          </a:custGeom>
          <a:ln w="13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64180" y="3664931"/>
            <a:ext cx="330200" cy="0"/>
          </a:xfrm>
          <a:custGeom>
            <a:avLst/>
            <a:gdLst/>
            <a:ahLst/>
            <a:cxnLst/>
            <a:rect l="l" t="t" r="r" b="b"/>
            <a:pathLst>
              <a:path w="330200">
                <a:moveTo>
                  <a:pt x="0" y="0"/>
                </a:moveTo>
                <a:lnTo>
                  <a:pt x="329785" y="0"/>
                </a:lnTo>
              </a:path>
            </a:pathLst>
          </a:custGeom>
          <a:ln w="13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091574" y="3664931"/>
            <a:ext cx="210185" cy="0"/>
          </a:xfrm>
          <a:custGeom>
            <a:avLst/>
            <a:gdLst/>
            <a:ahLst/>
            <a:cxnLst/>
            <a:rect l="l" t="t" r="r" b="b"/>
            <a:pathLst>
              <a:path w="210185">
                <a:moveTo>
                  <a:pt x="0" y="0"/>
                </a:moveTo>
                <a:lnTo>
                  <a:pt x="209913" y="0"/>
                </a:lnTo>
              </a:path>
            </a:pathLst>
          </a:custGeom>
          <a:ln w="13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352718" y="3664931"/>
            <a:ext cx="457834" cy="0"/>
          </a:xfrm>
          <a:custGeom>
            <a:avLst/>
            <a:gdLst/>
            <a:ahLst/>
            <a:cxnLst/>
            <a:rect l="l" t="t" r="r" b="b"/>
            <a:pathLst>
              <a:path w="457835">
                <a:moveTo>
                  <a:pt x="0" y="0"/>
                </a:moveTo>
                <a:lnTo>
                  <a:pt x="457683" y="0"/>
                </a:lnTo>
              </a:path>
            </a:pathLst>
          </a:custGeom>
          <a:ln w="13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072000" y="3664931"/>
            <a:ext cx="449580" cy="0"/>
          </a:xfrm>
          <a:custGeom>
            <a:avLst/>
            <a:gdLst/>
            <a:ahLst/>
            <a:cxnLst/>
            <a:rect l="l" t="t" r="r" b="b"/>
            <a:pathLst>
              <a:path w="449579">
                <a:moveTo>
                  <a:pt x="0" y="0"/>
                </a:moveTo>
                <a:lnTo>
                  <a:pt x="449295" y="0"/>
                </a:lnTo>
              </a:path>
            </a:pathLst>
          </a:custGeom>
          <a:ln w="13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827252" y="3276739"/>
            <a:ext cx="685800" cy="3517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sz="3150" baseline="-36000" dirty="0">
                <a:latin typeface="Symbol" panose="05050102010706020507"/>
                <a:cs typeface="Symbol" panose="05050102010706020507"/>
              </a:rPr>
              <a:t></a:t>
            </a:r>
            <a:r>
              <a:rPr sz="3150" spc="75" baseline="-36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00" i="1" spc="-25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800" i="1" spc="-37" baseline="-25000" dirty="0">
                <a:latin typeface="Times New Roman" panose="02020603050405020304"/>
                <a:cs typeface="Times New Roman" panose="02020603050405020304"/>
              </a:rPr>
              <a:t>z</a:t>
            </a:r>
            <a:endParaRPr sz="1800" baseline="-25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62142" y="3420635"/>
            <a:ext cx="109220" cy="224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00" spc="-50" dirty="0">
                <a:latin typeface="Symbol" panose="05050102010706020507"/>
                <a:cs typeface="Symbol" panose="05050102010706020507"/>
              </a:rPr>
              <a:t></a:t>
            </a:r>
            <a:endParaRPr sz="130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352940" y="3245033"/>
            <a:ext cx="345440" cy="3517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10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00" i="1" spc="-25" dirty="0">
                <a:latin typeface="Times New Roman" panose="02020603050405020304"/>
                <a:cs typeface="Times New Roman" panose="02020603050405020304"/>
              </a:rPr>
              <a:t>D</a:t>
            </a:r>
            <a:endParaRPr sz="21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103521" y="3645175"/>
            <a:ext cx="1322070" cy="3702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29565" algn="l"/>
                <a:tab pos="1067435" algn="l"/>
              </a:tabLst>
            </a:pPr>
            <a:r>
              <a:rPr sz="2250" spc="-50" dirty="0">
                <a:latin typeface="Symbol" panose="05050102010706020507"/>
                <a:cs typeface="Symbol" panose="05050102010706020507"/>
              </a:rPr>
              <a:t></a:t>
            </a:r>
            <a:r>
              <a:rPr sz="225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0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250" spc="-25" dirty="0">
                <a:latin typeface="Symbol" panose="05050102010706020507"/>
                <a:cs typeface="Symbol" panose="05050102010706020507"/>
              </a:rPr>
              <a:t></a:t>
            </a:r>
            <a:r>
              <a:rPr sz="225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0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00" i="1" spc="-25" dirty="0">
                <a:latin typeface="Times New Roman" panose="02020603050405020304"/>
                <a:cs typeface="Times New Roman" panose="02020603050405020304"/>
              </a:rPr>
              <a:t>z</a:t>
            </a:r>
            <a:endParaRPr sz="21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604121" y="3623956"/>
            <a:ext cx="113664" cy="224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00" spc="-50" dirty="0">
                <a:latin typeface="Symbol" panose="05050102010706020507"/>
                <a:cs typeface="Symbol" panose="05050102010706020507"/>
              </a:rPr>
              <a:t></a:t>
            </a:r>
            <a:endParaRPr sz="130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845215" y="3277829"/>
            <a:ext cx="1433830" cy="3517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282065" algn="l"/>
              </a:tabLst>
            </a:pPr>
            <a:r>
              <a:rPr sz="2100" spc="-50" dirty="0">
                <a:latin typeface="Symbol" panose="05050102010706020507"/>
                <a:cs typeface="Symbol" panose="05050102010706020507"/>
              </a:rPr>
              <a:t></a:t>
            </a:r>
            <a:r>
              <a:rPr sz="21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00" spc="-50" dirty="0">
                <a:latin typeface="Times New Roman" panose="02020603050405020304"/>
                <a:cs typeface="Times New Roman" panose="02020603050405020304"/>
              </a:rPr>
              <a:t>1</a:t>
            </a:r>
            <a:endParaRPr sz="21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124223" y="3433119"/>
            <a:ext cx="925830" cy="3702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100" spc="12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250" spc="120" dirty="0">
                <a:latin typeface="Symbol" panose="05050102010706020507"/>
                <a:cs typeface="Symbol" panose="05050102010706020507"/>
              </a:rPr>
              <a:t></a:t>
            </a:r>
            <a:r>
              <a:rPr sz="2100" i="1" spc="12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00" i="1" spc="4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2100" spc="-1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spc="-60" dirty="0">
                <a:latin typeface="Symbol" panose="05050102010706020507"/>
                <a:cs typeface="Symbol" panose="05050102010706020507"/>
              </a:rPr>
              <a:t></a:t>
            </a:r>
            <a:endParaRPr sz="210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515452" y="3645175"/>
            <a:ext cx="558165" cy="3702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dirty="0">
                <a:latin typeface="Symbol" panose="05050102010706020507"/>
                <a:cs typeface="Symbol" panose="05050102010706020507"/>
              </a:rPr>
              <a:t></a:t>
            </a:r>
            <a:r>
              <a:rPr sz="2250" spc="1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250" spc="-25" dirty="0">
                <a:latin typeface="Symbol" panose="05050102010706020507"/>
                <a:cs typeface="Symbol" panose="05050102010706020507"/>
              </a:rPr>
              <a:t></a:t>
            </a:r>
            <a:endParaRPr sz="225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54713" y="3448354"/>
            <a:ext cx="1061085" cy="3517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sz="2100" spc="160" dirty="0">
                <a:latin typeface="Symbol" panose="05050102010706020507"/>
                <a:cs typeface="Symbol" panose="05050102010706020507"/>
              </a:rPr>
              <a:t></a:t>
            </a:r>
            <a:r>
              <a:rPr sz="2100" spc="-254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b="1" spc="6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00" b="1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dirty="0">
                <a:latin typeface="Symbol" panose="05050102010706020507"/>
                <a:cs typeface="Symbol" panose="05050102010706020507"/>
              </a:rPr>
              <a:t></a:t>
            </a:r>
            <a:r>
              <a:rPr sz="2100" spc="3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150" spc="-75" baseline="36000" dirty="0">
                <a:latin typeface="Times New Roman" panose="02020603050405020304"/>
                <a:cs typeface="Times New Roman" panose="02020603050405020304"/>
              </a:rPr>
              <a:t>1</a:t>
            </a:r>
            <a:endParaRPr sz="3150" baseline="36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500557" y="4718800"/>
            <a:ext cx="266065" cy="0"/>
          </a:xfrm>
          <a:custGeom>
            <a:avLst/>
            <a:gdLst/>
            <a:ahLst/>
            <a:cxnLst/>
            <a:rect l="l" t="t" r="r" b="b"/>
            <a:pathLst>
              <a:path w="266064">
                <a:moveTo>
                  <a:pt x="0" y="0"/>
                </a:moveTo>
                <a:lnTo>
                  <a:pt x="265874" y="0"/>
                </a:lnTo>
              </a:path>
            </a:pathLst>
          </a:custGeom>
          <a:ln w="131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817365" y="4718800"/>
            <a:ext cx="278765" cy="0"/>
          </a:xfrm>
          <a:custGeom>
            <a:avLst/>
            <a:gdLst/>
            <a:ahLst/>
            <a:cxnLst/>
            <a:rect l="l" t="t" r="r" b="b"/>
            <a:pathLst>
              <a:path w="278764">
                <a:moveTo>
                  <a:pt x="0" y="0"/>
                </a:moveTo>
                <a:lnTo>
                  <a:pt x="278175" y="0"/>
                </a:lnTo>
              </a:path>
            </a:pathLst>
          </a:custGeom>
          <a:ln w="131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100123" y="4718800"/>
            <a:ext cx="697230" cy="0"/>
          </a:xfrm>
          <a:custGeom>
            <a:avLst/>
            <a:gdLst/>
            <a:ahLst/>
            <a:cxnLst/>
            <a:rect l="l" t="t" r="r" b="b"/>
            <a:pathLst>
              <a:path w="697229">
                <a:moveTo>
                  <a:pt x="0" y="0"/>
                </a:moveTo>
                <a:lnTo>
                  <a:pt x="696916" y="0"/>
                </a:lnTo>
              </a:path>
            </a:pathLst>
          </a:custGeom>
          <a:ln w="131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848428" y="4718800"/>
            <a:ext cx="333375" cy="0"/>
          </a:xfrm>
          <a:custGeom>
            <a:avLst/>
            <a:gdLst/>
            <a:ahLst/>
            <a:cxnLst/>
            <a:rect l="l" t="t" r="r" b="b"/>
            <a:pathLst>
              <a:path w="333375">
                <a:moveTo>
                  <a:pt x="0" y="0"/>
                </a:moveTo>
                <a:lnTo>
                  <a:pt x="333110" y="0"/>
                </a:lnTo>
              </a:path>
            </a:pathLst>
          </a:custGeom>
          <a:ln w="131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489650" y="4718800"/>
            <a:ext cx="697230" cy="0"/>
          </a:xfrm>
          <a:custGeom>
            <a:avLst/>
            <a:gdLst/>
            <a:ahLst/>
            <a:cxnLst/>
            <a:rect l="l" t="t" r="r" b="b"/>
            <a:pathLst>
              <a:path w="697229">
                <a:moveTo>
                  <a:pt x="0" y="0"/>
                </a:moveTo>
                <a:lnTo>
                  <a:pt x="696689" y="0"/>
                </a:lnTo>
              </a:path>
            </a:pathLst>
          </a:custGeom>
          <a:ln w="131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237954" y="4718800"/>
            <a:ext cx="456565" cy="0"/>
          </a:xfrm>
          <a:custGeom>
            <a:avLst/>
            <a:gdLst/>
            <a:ahLst/>
            <a:cxnLst/>
            <a:rect l="l" t="t" r="r" b="b"/>
            <a:pathLst>
              <a:path w="456565">
                <a:moveTo>
                  <a:pt x="0" y="0"/>
                </a:moveTo>
                <a:lnTo>
                  <a:pt x="456122" y="0"/>
                </a:lnTo>
              </a:path>
            </a:pathLst>
          </a:custGeom>
          <a:ln w="131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3366955" y="4330981"/>
            <a:ext cx="164465" cy="3524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150" spc="-50" dirty="0">
                <a:latin typeface="Times New Roman" panose="02020603050405020304"/>
                <a:cs typeface="Times New Roman" panose="02020603050405020304"/>
              </a:rPr>
              <a:t>1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9" name="object 3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spc="-25" dirty="0"/>
              <a:t>37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5756041" y="4330981"/>
            <a:ext cx="164465" cy="3524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150" spc="-50" dirty="0">
                <a:latin typeface="Times New Roman" panose="02020603050405020304"/>
                <a:cs typeface="Times New Roman" panose="02020603050405020304"/>
              </a:rPr>
              <a:t>1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492897" y="4698997"/>
            <a:ext cx="1114425" cy="3708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824865" algn="l"/>
              </a:tabLst>
            </a:pPr>
            <a:r>
              <a:rPr sz="2150" i="1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2150" i="1" spc="-204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20" dirty="0">
                <a:latin typeface="Times New Roman" panose="02020603050405020304"/>
                <a:cs typeface="Times New Roman" panose="02020603050405020304"/>
              </a:rPr>
              <a:t>sin</a:t>
            </a:r>
            <a:r>
              <a:rPr sz="2250" spc="-20" dirty="0">
                <a:latin typeface="Symbol" panose="05050102010706020507"/>
                <a:cs typeface="Symbol" panose="05050102010706020507"/>
              </a:rPr>
              <a:t></a:t>
            </a:r>
            <a:r>
              <a:rPr sz="225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250" spc="-25" dirty="0">
                <a:latin typeface="Symbol" panose="05050102010706020507"/>
                <a:cs typeface="Symbol" panose="05050102010706020507"/>
              </a:rPr>
              <a:t></a:t>
            </a:r>
            <a:endParaRPr sz="225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643102" y="4686603"/>
            <a:ext cx="88265" cy="21462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50" i="1" spc="-50" dirty="0">
                <a:latin typeface="Times New Roman" panose="02020603050405020304"/>
                <a:cs typeface="Times New Roman" panose="02020603050405020304"/>
              </a:rPr>
              <a:t>r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479261" y="4592719"/>
            <a:ext cx="287020" cy="3524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3225" i="1" spc="97" baseline="-25000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1250" spc="65" dirty="0">
                <a:latin typeface="Times New Roman" panose="02020603050405020304"/>
                <a:cs typeface="Times New Roman" panose="02020603050405020304"/>
              </a:rPr>
              <a:t>2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212587" y="4298122"/>
            <a:ext cx="468630" cy="3524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950" spc="-37" baseline="-24000" dirty="0">
                <a:latin typeface="Symbol" panose="05050102010706020507"/>
                <a:cs typeface="Symbol" panose="05050102010706020507"/>
              </a:rPr>
              <a:t></a:t>
            </a:r>
            <a:endParaRPr sz="1950" baseline="-2400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817534" y="4714295"/>
            <a:ext cx="265430" cy="3524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r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54814" y="4501832"/>
            <a:ext cx="2430145" cy="3524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  <a:tabLst>
                <a:tab pos="908685" algn="l"/>
                <a:tab pos="1230630" algn="l"/>
              </a:tabLst>
            </a:pPr>
            <a:r>
              <a:rPr sz="2150" spc="135" dirty="0">
                <a:latin typeface="Symbol" panose="05050102010706020507"/>
                <a:cs typeface="Symbol" panose="05050102010706020507"/>
              </a:rPr>
              <a:t></a:t>
            </a:r>
            <a:r>
              <a:rPr sz="2150" spc="-2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b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50" b="1" spc="-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50" dirty="0">
                <a:latin typeface="Symbol" panose="05050102010706020507"/>
                <a:cs typeface="Symbol" panose="05050102010706020507"/>
              </a:rPr>
              <a:t></a:t>
            </a:r>
            <a:r>
              <a:rPr sz="215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3225" spc="-75" baseline="350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3225" baseline="350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3225" baseline="35000" dirty="0">
                <a:latin typeface="Symbol" panose="05050102010706020507"/>
                <a:cs typeface="Symbol" panose="05050102010706020507"/>
              </a:rPr>
              <a:t></a:t>
            </a:r>
            <a:r>
              <a:rPr sz="3225" spc="577" baseline="35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8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150" i="1" spc="80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1875" spc="120" baseline="420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875" spc="-225" baseline="4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i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50" i="1" spc="1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2150" spc="-19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50" dirty="0">
                <a:latin typeface="Symbol" panose="05050102010706020507"/>
                <a:cs typeface="Symbol" panose="05050102010706020507"/>
              </a:rPr>
              <a:t></a:t>
            </a:r>
            <a:endParaRPr sz="215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000590" y="4677751"/>
            <a:ext cx="109220" cy="2254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300" spc="-50" dirty="0">
                <a:latin typeface="Symbol" panose="05050102010706020507"/>
                <a:cs typeface="Symbol" panose="05050102010706020507"/>
              </a:rPr>
              <a:t></a:t>
            </a:r>
            <a:endParaRPr sz="130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906037" y="4486535"/>
            <a:ext cx="1568450" cy="3708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  <a:tabLst>
                <a:tab pos="317500" algn="l"/>
              </a:tabLst>
            </a:pPr>
            <a:r>
              <a:rPr sz="3225" spc="-75" baseline="35000" dirty="0">
                <a:latin typeface="Symbol" panose="05050102010706020507"/>
                <a:cs typeface="Symbol" panose="05050102010706020507"/>
              </a:rPr>
              <a:t></a:t>
            </a:r>
            <a:r>
              <a:rPr sz="3225" baseline="350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50" spc="70" dirty="0">
                <a:latin typeface="Times New Roman" panose="02020603050405020304"/>
                <a:cs typeface="Times New Roman" panose="02020603050405020304"/>
              </a:rPr>
              <a:t>(sin</a:t>
            </a:r>
            <a:r>
              <a:rPr sz="2250" spc="70" dirty="0">
                <a:latin typeface="Symbol" panose="05050102010706020507"/>
                <a:cs typeface="Symbol" panose="05050102010706020507"/>
              </a:rPr>
              <a:t></a:t>
            </a:r>
            <a:r>
              <a:rPr sz="2150" i="1" spc="7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50" i="1" spc="3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2150" spc="-1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50" dirty="0">
                <a:latin typeface="Symbol" panose="05050102010706020507"/>
                <a:cs typeface="Symbol" panose="05050102010706020507"/>
              </a:rPr>
              <a:t></a:t>
            </a:r>
            <a:endParaRPr sz="215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103766" y="4698997"/>
            <a:ext cx="1047115" cy="3708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i="1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2150" i="1" spc="-1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Times New Roman" panose="02020603050405020304"/>
                <a:cs typeface="Times New Roman" panose="02020603050405020304"/>
              </a:rPr>
              <a:t>sin</a:t>
            </a:r>
            <a:r>
              <a:rPr sz="2250" dirty="0">
                <a:latin typeface="Symbol" panose="05050102010706020507"/>
                <a:cs typeface="Symbol" panose="05050102010706020507"/>
              </a:rPr>
              <a:t></a:t>
            </a:r>
            <a:r>
              <a:rPr sz="2250" spc="3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250" spc="-25" dirty="0">
                <a:latin typeface="Symbol" panose="05050102010706020507"/>
                <a:cs typeface="Symbol" panose="05050102010706020507"/>
              </a:rPr>
              <a:t></a:t>
            </a:r>
            <a:endParaRPr sz="225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348473" y="3416045"/>
            <a:ext cx="10731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Cylindrical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397242" y="4483100"/>
            <a:ext cx="97599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Spherical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50063" y="2020570"/>
            <a:ext cx="8766175" cy="821055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276860" marR="5080" indent="-264795">
              <a:lnSpc>
                <a:spcPct val="80000"/>
              </a:lnSpc>
              <a:spcBef>
                <a:spcPts val="530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278130" algn="l"/>
              </a:tabLst>
            </a:pP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114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Symbol" panose="05050102010706020507"/>
                <a:cs typeface="Symbol" panose="05050102010706020507"/>
              </a:rPr>
              <a:t></a:t>
            </a:r>
            <a:r>
              <a:rPr sz="1800" spc="-2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operator</a:t>
            </a:r>
            <a:r>
              <a:rPr sz="1800" spc="-3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does</a:t>
            </a:r>
            <a:r>
              <a:rPr sz="1800" spc="-2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not</a:t>
            </a:r>
            <a:r>
              <a:rPr sz="1800" spc="-1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have</a:t>
            </a:r>
            <a:r>
              <a:rPr sz="1800" spc="-3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a</a:t>
            </a:r>
            <a:r>
              <a:rPr sz="1800" spc="-3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specific</a:t>
            </a:r>
            <a:r>
              <a:rPr sz="1800" spc="-2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form</a:t>
            </a:r>
            <a:r>
              <a:rPr sz="1800" spc="-2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in</a:t>
            </a:r>
            <a:r>
              <a:rPr sz="1800" spc="-1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other</a:t>
            </a:r>
            <a:r>
              <a:rPr sz="1800" spc="-3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coordinate</a:t>
            </a:r>
            <a:r>
              <a:rPr sz="18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systems</a:t>
            </a:r>
            <a:r>
              <a:rPr sz="1800" spc="-45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than</a:t>
            </a:r>
            <a:r>
              <a:rPr sz="1800" spc="-1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rectangular 	coordinate</a:t>
            </a:r>
            <a:r>
              <a:rPr sz="1800" spc="-2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system.</a:t>
            </a:r>
            <a:endParaRPr sz="1800">
              <a:latin typeface="Calibri" panose="020F0502020204030204"/>
              <a:cs typeface="Calibri" panose="020F0502020204030204"/>
            </a:endParaRPr>
          </a:p>
          <a:p>
            <a:pPr marL="277495" indent="-264795">
              <a:lnSpc>
                <a:spcPct val="100000"/>
              </a:lnSpc>
              <a:spcBef>
                <a:spcPts val="215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277495" algn="l"/>
              </a:tabLst>
            </a:pPr>
            <a:r>
              <a:rPr sz="1800" spc="-10" dirty="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Nevertheless,</a:t>
            </a:r>
            <a:endParaRPr sz="1800"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7842" rIns="0" bIns="0" rtlCol="0">
            <a:spAutoFit/>
          </a:bodyPr>
          <a:lstStyle/>
          <a:p>
            <a:pPr marL="1270000">
              <a:lnSpc>
                <a:spcPct val="100000"/>
              </a:lnSpc>
              <a:spcBef>
                <a:spcPts val="105"/>
              </a:spcBef>
            </a:pPr>
            <a:r>
              <a:rPr sz="4400" spc="5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Divergence</a:t>
            </a:r>
            <a:r>
              <a:rPr sz="4400" spc="-245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400" spc="-1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Theorem</a:t>
            </a:r>
            <a:endParaRPr sz="4400">
              <a:latin typeface="Tahoma" panose="020B0604030504040204"/>
              <a:cs typeface="Tahoma" panose="020B0604030504040204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64147" y="3928871"/>
            <a:ext cx="4336912" cy="2267712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572262" y="3551682"/>
            <a:ext cx="2578735" cy="668020"/>
          </a:xfrm>
          <a:custGeom>
            <a:avLst/>
            <a:gdLst/>
            <a:ahLst/>
            <a:cxnLst/>
            <a:rect l="l" t="t" r="r" b="b"/>
            <a:pathLst>
              <a:path w="2578735" h="668020">
                <a:moveTo>
                  <a:pt x="2578608" y="0"/>
                </a:moveTo>
                <a:lnTo>
                  <a:pt x="0" y="0"/>
                </a:lnTo>
                <a:lnTo>
                  <a:pt x="0" y="667512"/>
                </a:lnTo>
                <a:lnTo>
                  <a:pt x="2578608" y="667512"/>
                </a:lnTo>
                <a:lnTo>
                  <a:pt x="2578608" y="0"/>
                </a:lnTo>
                <a:close/>
              </a:path>
            </a:pathLst>
          </a:custGeom>
          <a:solidFill>
            <a:srgbClr val="2C4B0C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5770" y="2337197"/>
            <a:ext cx="1641541" cy="41281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11963" y="1479041"/>
            <a:ext cx="8958580" cy="1882775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314960" marR="17780" indent="-264795">
              <a:lnSpc>
                <a:spcPct val="79000"/>
              </a:lnSpc>
              <a:spcBef>
                <a:spcPts val="555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316230" algn="l"/>
              </a:tabLst>
            </a:pP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We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shall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now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give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name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to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theorem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that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we</a:t>
            </a:r>
            <a:r>
              <a:rPr sz="1800" spc="-3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actually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have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obtained,</a:t>
            </a:r>
            <a:r>
              <a:rPr sz="18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Divergence 	Theorem: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622300">
              <a:lnSpc>
                <a:spcPct val="100000"/>
              </a:lnSpc>
              <a:spcBef>
                <a:spcPts val="1380"/>
              </a:spcBef>
            </a:pPr>
            <a:r>
              <a:rPr sz="4800" spc="112" baseline="-13000" dirty="0">
                <a:latin typeface="Symbol" panose="05050102010706020507"/>
                <a:cs typeface="Symbol" panose="05050102010706020507"/>
              </a:rPr>
              <a:t></a:t>
            </a:r>
            <a:r>
              <a:rPr sz="1350" i="1" spc="112" baseline="-7100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350" i="1" spc="315" baseline="-7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b="1" spc="6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00" b="1" spc="-30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dirty="0">
                <a:latin typeface="Symbol" panose="05050102010706020507"/>
                <a:cs typeface="Symbol" panose="05050102010706020507"/>
              </a:rPr>
              <a:t></a:t>
            </a:r>
            <a:r>
              <a:rPr sz="2100" spc="-2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i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00" b="1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2100" b="1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dirty="0">
                <a:latin typeface="Symbol" panose="05050102010706020507"/>
                <a:cs typeface="Symbol" panose="05050102010706020507"/>
              </a:rPr>
              <a:t></a:t>
            </a:r>
            <a:r>
              <a:rPr sz="2100" spc="-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i="1" spc="60" dirty="0">
                <a:latin typeface="Times New Roman" panose="02020603050405020304"/>
                <a:cs typeface="Times New Roman" panose="02020603050405020304"/>
              </a:rPr>
              <a:t>Q</a:t>
            </a:r>
            <a:r>
              <a:rPr sz="2100" i="1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dirty="0">
                <a:latin typeface="Symbol" panose="05050102010706020507"/>
                <a:cs typeface="Symbol" panose="05050102010706020507"/>
              </a:rPr>
              <a:t></a:t>
            </a:r>
            <a:r>
              <a:rPr sz="2100" spc="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800" baseline="-13000" dirty="0">
                <a:latin typeface="Symbol" panose="05050102010706020507"/>
                <a:cs typeface="Symbol" panose="05050102010706020507"/>
              </a:rPr>
              <a:t></a:t>
            </a:r>
            <a:r>
              <a:rPr sz="1800" baseline="-53000" dirty="0">
                <a:latin typeface="Times New Roman" panose="02020603050405020304"/>
                <a:cs typeface="Times New Roman" panose="02020603050405020304"/>
              </a:rPr>
              <a:t>vol</a:t>
            </a:r>
            <a:r>
              <a:rPr sz="1800" spc="165" baseline="-53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50" dirty="0">
                <a:latin typeface="Symbol" panose="05050102010706020507"/>
                <a:cs typeface="Symbol" panose="05050102010706020507"/>
              </a:rPr>
              <a:t></a:t>
            </a:r>
            <a:r>
              <a:rPr sz="1800" i="1" baseline="-25000" dirty="0">
                <a:latin typeface="Times New Roman" panose="02020603050405020304"/>
                <a:cs typeface="Times New Roman" panose="02020603050405020304"/>
              </a:rPr>
              <a:t>v</a:t>
            </a:r>
            <a:r>
              <a:rPr sz="2100" i="1" dirty="0">
                <a:latin typeface="Times New Roman" panose="02020603050405020304"/>
                <a:cs typeface="Times New Roman" panose="02020603050405020304"/>
              </a:rPr>
              <a:t>dv</a:t>
            </a:r>
            <a:r>
              <a:rPr sz="2100" i="1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dirty="0">
                <a:latin typeface="Symbol" panose="05050102010706020507"/>
                <a:cs typeface="Symbol" panose="05050102010706020507"/>
              </a:rPr>
              <a:t></a:t>
            </a:r>
            <a:r>
              <a:rPr sz="2100" spc="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800" spc="-30" baseline="-13000" dirty="0">
                <a:latin typeface="Symbol" panose="05050102010706020507"/>
                <a:cs typeface="Symbol" panose="05050102010706020507"/>
              </a:rPr>
              <a:t></a:t>
            </a:r>
            <a:r>
              <a:rPr sz="1800" spc="-30" baseline="-53000" dirty="0">
                <a:latin typeface="Times New Roman" panose="02020603050405020304"/>
                <a:cs typeface="Times New Roman" panose="02020603050405020304"/>
              </a:rPr>
              <a:t>vol</a:t>
            </a:r>
            <a:r>
              <a:rPr sz="1800" spc="-60" baseline="-53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spc="160" dirty="0">
                <a:latin typeface="Symbol" panose="05050102010706020507"/>
                <a:cs typeface="Symbol" panose="05050102010706020507"/>
              </a:rPr>
              <a:t></a:t>
            </a:r>
            <a:r>
              <a:rPr sz="2100" spc="-2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b="1" spc="-25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00" i="1" spc="-25" dirty="0">
                <a:latin typeface="Times New Roman" panose="02020603050405020304"/>
                <a:cs typeface="Times New Roman" panose="02020603050405020304"/>
              </a:rPr>
              <a:t>dv</a:t>
            </a:r>
            <a:endParaRPr sz="21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965"/>
              </a:spcBef>
            </a:pPr>
            <a:endParaRPr sz="2100">
              <a:latin typeface="Times New Roman" panose="02020603050405020304"/>
              <a:cs typeface="Times New Roman" panose="02020603050405020304"/>
            </a:endParaRPr>
          </a:p>
          <a:p>
            <a:pPr marL="315595" indent="-264795">
              <a:lnSpc>
                <a:spcPct val="100000"/>
              </a:lnSpc>
              <a:buClr>
                <a:srgbClr val="233E09"/>
              </a:buClr>
              <a:buFont typeface="Wingdings" panose="05000000000000000000"/>
              <a:buChar char=""/>
              <a:tabLst>
                <a:tab pos="315595" algn="l"/>
              </a:tabLst>
            </a:pP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8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first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and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last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terms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constitute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divergence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theorem: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2262" y="3551682"/>
            <a:ext cx="2578735" cy="668020"/>
          </a:xfrm>
          <a:prstGeom prst="rect">
            <a:avLst/>
          </a:prstGeom>
          <a:ln w="19812">
            <a:solidFill>
              <a:srgbClr val="39630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61925">
              <a:lnSpc>
                <a:spcPts val="3715"/>
              </a:lnSpc>
            </a:pPr>
            <a:r>
              <a:rPr sz="4800" spc="120" baseline="-13000" dirty="0">
                <a:latin typeface="Symbol" panose="05050102010706020507"/>
                <a:cs typeface="Symbol" panose="05050102010706020507"/>
              </a:rPr>
              <a:t></a:t>
            </a:r>
            <a:r>
              <a:rPr sz="1350" i="1" spc="120" baseline="-7100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350" i="1" spc="315" baseline="-7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b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00" b="1" spc="-2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dirty="0">
                <a:latin typeface="Symbol" panose="05050102010706020507"/>
                <a:cs typeface="Symbol" panose="05050102010706020507"/>
              </a:rPr>
              <a:t></a:t>
            </a:r>
            <a:r>
              <a:rPr sz="2100" spc="-2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i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00" b="1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2100" b="1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dirty="0">
                <a:latin typeface="Symbol" panose="05050102010706020507"/>
                <a:cs typeface="Symbol" panose="05050102010706020507"/>
              </a:rPr>
              <a:t></a:t>
            </a:r>
            <a:r>
              <a:rPr sz="2100" spc="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800" spc="-30" baseline="-13000" dirty="0">
                <a:latin typeface="Symbol" panose="05050102010706020507"/>
                <a:cs typeface="Symbol" panose="05050102010706020507"/>
              </a:rPr>
              <a:t></a:t>
            </a:r>
            <a:r>
              <a:rPr sz="1800" spc="-30" baseline="-53000" dirty="0">
                <a:latin typeface="Times New Roman" panose="02020603050405020304"/>
                <a:cs typeface="Times New Roman" panose="02020603050405020304"/>
              </a:rPr>
              <a:t>vol</a:t>
            </a:r>
            <a:r>
              <a:rPr sz="1800" spc="-67" baseline="-53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spc="160" dirty="0">
                <a:latin typeface="Symbol" panose="05050102010706020507"/>
                <a:cs typeface="Symbol" panose="05050102010706020507"/>
              </a:rPr>
              <a:t></a:t>
            </a:r>
            <a:r>
              <a:rPr sz="2100" spc="-2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b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00" b="1" spc="-1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i="1" spc="-25" dirty="0">
                <a:latin typeface="Times New Roman" panose="02020603050405020304"/>
                <a:cs typeface="Times New Roman" panose="02020603050405020304"/>
              </a:rPr>
              <a:t>dv</a:t>
            </a:r>
            <a:endParaRPr sz="21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05581" y="3714893"/>
            <a:ext cx="1643694" cy="412816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650240" y="4391405"/>
            <a:ext cx="4110990" cy="155067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 marR="5080" algn="just">
              <a:lnSpc>
                <a:spcPct val="80000"/>
              </a:lnSpc>
              <a:spcBef>
                <a:spcPts val="585"/>
              </a:spcBef>
            </a:pP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“The</a:t>
            </a:r>
            <a:r>
              <a:rPr sz="2000" spc="254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 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integral</a:t>
            </a:r>
            <a:r>
              <a:rPr sz="2000" spc="254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 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of</a:t>
            </a:r>
            <a:r>
              <a:rPr sz="2000" spc="254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 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2000" spc="254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  </a:t>
            </a:r>
            <a:r>
              <a:rPr sz="20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normal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component</a:t>
            </a:r>
            <a:r>
              <a:rPr sz="2000" spc="2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of</a:t>
            </a:r>
            <a:r>
              <a:rPr sz="2000" spc="2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any</a:t>
            </a:r>
            <a:r>
              <a:rPr sz="2000" spc="2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vector</a:t>
            </a:r>
            <a:r>
              <a:rPr sz="2000" spc="21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field</a:t>
            </a:r>
            <a:r>
              <a:rPr sz="2000" spc="2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over </a:t>
            </a:r>
            <a:r>
              <a:rPr sz="2000" spc="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</a:t>
            </a:r>
            <a:r>
              <a:rPr sz="2000" spc="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closed</a:t>
            </a:r>
            <a:r>
              <a:rPr sz="2000" spc="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surface</a:t>
            </a:r>
            <a:r>
              <a:rPr sz="2000" spc="7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is</a:t>
            </a:r>
            <a:r>
              <a:rPr sz="2000" spc="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equal</a:t>
            </a:r>
            <a:r>
              <a:rPr sz="2000" spc="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to</a:t>
            </a:r>
            <a:r>
              <a:rPr sz="2000" spc="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 </a:t>
            </a:r>
            <a:r>
              <a:rPr sz="20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integral</a:t>
            </a:r>
            <a:r>
              <a:rPr sz="2000" spc="1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of</a:t>
            </a:r>
            <a:r>
              <a:rPr sz="2000" spc="1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2000" spc="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divergence</a:t>
            </a:r>
            <a:r>
              <a:rPr sz="2000" spc="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of</a:t>
            </a:r>
            <a:r>
              <a:rPr sz="2000" spc="1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 </a:t>
            </a:r>
            <a:r>
              <a:rPr sz="20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this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vector</a:t>
            </a:r>
            <a:r>
              <a:rPr sz="2000" spc="31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field</a:t>
            </a:r>
            <a:r>
              <a:rPr sz="2000" spc="3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throughout</a:t>
            </a:r>
            <a:r>
              <a:rPr sz="2000" spc="30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2000" spc="3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volume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enclosed</a:t>
            </a:r>
            <a:r>
              <a:rPr sz="2000" spc="3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by</a:t>
            </a:r>
            <a:r>
              <a:rPr sz="2000" spc="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2000" spc="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closed</a:t>
            </a:r>
            <a:r>
              <a:rPr sz="2000" spc="3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surface.”</a:t>
            </a:r>
            <a:endParaRPr sz="20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spc="-25" dirty="0"/>
              <a:t>38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01625" rIns="0" bIns="0" rtlCol="0">
            <a:spAutoFit/>
          </a:bodyPr>
          <a:lstStyle/>
          <a:p>
            <a:pPr marL="168275">
              <a:lnSpc>
                <a:spcPct val="100000"/>
              </a:lnSpc>
              <a:spcBef>
                <a:spcPts val="95"/>
              </a:spcBef>
            </a:pPr>
            <a:r>
              <a:rPr sz="4000" spc="8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Example</a:t>
            </a:r>
            <a:r>
              <a:rPr sz="4000" spc="-5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of</a:t>
            </a:r>
            <a:r>
              <a:rPr sz="4000" spc="-6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Divergence</a:t>
            </a:r>
            <a:r>
              <a:rPr sz="4000" spc="-105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spc="-10" dirty="0">
                <a:solidFill>
                  <a:srgbClr val="00AF50"/>
                </a:solidFill>
                <a:latin typeface="Tahoma" panose="020B0604030504040204"/>
                <a:cs typeface="Tahoma" panose="020B0604030504040204"/>
              </a:rPr>
              <a:t>Theorem</a:t>
            </a:r>
            <a:endParaRPr sz="40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7363" y="1563115"/>
            <a:ext cx="8862695" cy="958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0195" indent="-264795">
              <a:lnSpc>
                <a:spcPts val="1945"/>
              </a:lnSpc>
              <a:spcBef>
                <a:spcPts val="100"/>
              </a:spcBef>
              <a:buClr>
                <a:srgbClr val="233E09"/>
              </a:buClr>
              <a:buFont typeface="Wingdings" panose="05000000000000000000"/>
              <a:buChar char=""/>
              <a:tabLst>
                <a:tab pos="290195" algn="l"/>
              </a:tabLst>
            </a:pPr>
            <a:r>
              <a:rPr sz="1800" u="sng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ahoma" panose="020B0604030504040204"/>
                <a:cs typeface="Tahoma" panose="020B0604030504040204"/>
              </a:rPr>
              <a:t>Example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290830">
              <a:lnSpc>
                <a:spcPts val="1730"/>
              </a:lnSpc>
            </a:pP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Evaluate</a:t>
            </a:r>
            <a:r>
              <a:rPr sz="1800" spc="-3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both</a:t>
            </a:r>
            <a:r>
              <a:rPr sz="18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sides</a:t>
            </a:r>
            <a:r>
              <a:rPr sz="1800" spc="-3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of</a:t>
            </a:r>
            <a:r>
              <a:rPr sz="18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divergence</a:t>
            </a:r>
            <a:r>
              <a:rPr sz="1800" spc="-3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theorem</a:t>
            </a:r>
            <a:r>
              <a:rPr sz="1800" spc="-4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for</a:t>
            </a:r>
            <a:r>
              <a:rPr sz="1800" spc="-4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field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290830" marR="17780">
              <a:lnSpc>
                <a:spcPct val="80000"/>
              </a:lnSpc>
              <a:spcBef>
                <a:spcPts val="215"/>
              </a:spcBef>
            </a:pPr>
            <a:r>
              <a:rPr sz="1800" spc="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D</a:t>
            </a:r>
            <a:r>
              <a:rPr sz="1800" spc="-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=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2</a:t>
            </a:r>
            <a:r>
              <a:rPr sz="1800" i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xy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</a:t>
            </a:r>
            <a:r>
              <a:rPr sz="1800" i="1" baseline="-2100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x</a:t>
            </a:r>
            <a:r>
              <a:rPr sz="1800" i="1" spc="254" baseline="-2100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spc="-2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+</a:t>
            </a:r>
            <a:r>
              <a:rPr sz="1800" spc="-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i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x</a:t>
            </a:r>
            <a:r>
              <a:rPr sz="1800" baseline="25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2</a:t>
            </a:r>
            <a:r>
              <a:rPr sz="1800" spc="172" baseline="25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</a:t>
            </a:r>
            <a:r>
              <a:rPr sz="1800" i="1" baseline="-2100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y</a:t>
            </a:r>
            <a:r>
              <a:rPr sz="1800" i="1" spc="254" baseline="-21000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C/m</a:t>
            </a:r>
            <a:r>
              <a:rPr sz="1800" baseline="25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2</a:t>
            </a:r>
            <a:r>
              <a:rPr sz="1800" spc="179" baseline="25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and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rectangular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parallelepiped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fomed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by</a:t>
            </a:r>
            <a:r>
              <a:rPr sz="1800" spc="-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800" spc="-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planes</a:t>
            </a:r>
            <a:r>
              <a:rPr sz="1800" spc="-3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i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x </a:t>
            </a:r>
            <a:r>
              <a:rPr sz="1800" spc="-2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=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0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and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1,</a:t>
            </a:r>
            <a:r>
              <a:rPr sz="1800" spc="-7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i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y</a:t>
            </a:r>
            <a:r>
              <a:rPr sz="1800" i="1" spc="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spc="-2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=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0</a:t>
            </a:r>
            <a:r>
              <a:rPr sz="1800" spc="-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and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2,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and</a:t>
            </a:r>
            <a:r>
              <a:rPr sz="18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i="1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z</a:t>
            </a:r>
            <a:r>
              <a:rPr sz="1800" i="1" spc="5" dirty="0">
                <a:solidFill>
                  <a:srgbClr val="001F5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00" spc="-2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=</a:t>
            </a:r>
            <a:r>
              <a:rPr sz="1800" spc="-6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0</a:t>
            </a:r>
            <a:r>
              <a:rPr sz="1800" spc="-7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and</a:t>
            </a:r>
            <a:r>
              <a:rPr sz="1800" spc="-5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3.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6454" y="3070565"/>
            <a:ext cx="2396490" cy="51498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4800" spc="120" baseline="-13000" dirty="0">
                <a:latin typeface="Symbol" panose="05050102010706020507"/>
                <a:cs typeface="Symbol" panose="05050102010706020507"/>
              </a:rPr>
              <a:t></a:t>
            </a:r>
            <a:r>
              <a:rPr sz="1350" i="1" spc="120" baseline="-7100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350" i="1" spc="315" baseline="-7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b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00" b="1" spc="-2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dirty="0">
                <a:latin typeface="Symbol" panose="05050102010706020507"/>
                <a:cs typeface="Symbol" panose="05050102010706020507"/>
              </a:rPr>
              <a:t></a:t>
            </a:r>
            <a:r>
              <a:rPr sz="2100" spc="-2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i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00" b="1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2100" b="1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dirty="0">
                <a:latin typeface="Symbol" panose="05050102010706020507"/>
                <a:cs typeface="Symbol" panose="05050102010706020507"/>
              </a:rPr>
              <a:t></a:t>
            </a:r>
            <a:r>
              <a:rPr sz="2100" spc="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800" spc="-30" baseline="-13000" dirty="0">
                <a:latin typeface="Symbol" panose="05050102010706020507"/>
                <a:cs typeface="Symbol" panose="05050102010706020507"/>
              </a:rPr>
              <a:t></a:t>
            </a:r>
            <a:r>
              <a:rPr sz="1800" spc="-30" baseline="-53000" dirty="0">
                <a:latin typeface="Times New Roman" panose="02020603050405020304"/>
                <a:cs typeface="Times New Roman" panose="02020603050405020304"/>
              </a:rPr>
              <a:t>vol</a:t>
            </a:r>
            <a:r>
              <a:rPr sz="1800" spc="-67" baseline="-53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spc="160" dirty="0">
                <a:latin typeface="Symbol" panose="05050102010706020507"/>
                <a:cs typeface="Symbol" panose="05050102010706020507"/>
              </a:rPr>
              <a:t></a:t>
            </a:r>
            <a:r>
              <a:rPr sz="2100" spc="-2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b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00" b="1" spc="-1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i="1" spc="-25" dirty="0">
                <a:latin typeface="Times New Roman" panose="02020603050405020304"/>
                <a:cs typeface="Times New Roman" panose="02020603050405020304"/>
              </a:rPr>
              <a:t>dv</a:t>
            </a:r>
            <a:endParaRPr sz="21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5581" y="3263789"/>
            <a:ext cx="1643694" cy="41281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135021" y="3748881"/>
            <a:ext cx="363855" cy="215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70510" algn="l"/>
              </a:tabLst>
            </a:pPr>
            <a:r>
              <a:rPr sz="1250" spc="-50" dirty="0">
                <a:latin typeface="Times New Roman" panose="02020603050405020304"/>
                <a:cs typeface="Times New Roman" panose="02020603050405020304"/>
              </a:rPr>
              <a:t>3</a:t>
            </a:r>
            <a:r>
              <a:rPr sz="125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250" spc="-50" dirty="0">
                <a:latin typeface="Times New Roman" panose="02020603050405020304"/>
                <a:cs typeface="Times New Roman" panose="02020603050405020304"/>
              </a:rPr>
              <a:t>2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07127" y="3748881"/>
            <a:ext cx="363855" cy="215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70510" algn="l"/>
              </a:tabLst>
            </a:pPr>
            <a:r>
              <a:rPr sz="1250" spc="-50" dirty="0">
                <a:latin typeface="Times New Roman" panose="02020603050405020304"/>
                <a:cs typeface="Times New Roman" panose="02020603050405020304"/>
              </a:rPr>
              <a:t>3</a:t>
            </a:r>
            <a:r>
              <a:rPr sz="125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250" spc="-50" dirty="0">
                <a:latin typeface="Times New Roman" panose="02020603050405020304"/>
                <a:cs typeface="Times New Roman" panose="02020603050405020304"/>
              </a:rPr>
              <a:t>2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097523" y="4105689"/>
            <a:ext cx="359410" cy="215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65430" algn="l"/>
              </a:tabLst>
            </a:pPr>
            <a:r>
              <a:rPr sz="1250" spc="-50" dirty="0">
                <a:latin typeface="Times New Roman" panose="02020603050405020304"/>
                <a:cs typeface="Times New Roman" panose="02020603050405020304"/>
              </a:rPr>
              <a:t>0</a:t>
            </a:r>
            <a:r>
              <a:rPr sz="125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250" spc="-50" dirty="0">
                <a:latin typeface="Times New Roman" panose="02020603050405020304"/>
                <a:cs typeface="Times New Roman" panose="02020603050405020304"/>
              </a:rPr>
              <a:t>0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869629" y="4105689"/>
            <a:ext cx="359410" cy="215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65430" algn="l"/>
              </a:tabLst>
            </a:pPr>
            <a:r>
              <a:rPr sz="1250" spc="-50" dirty="0">
                <a:latin typeface="Times New Roman" panose="02020603050405020304"/>
                <a:cs typeface="Times New Roman" panose="02020603050405020304"/>
              </a:rPr>
              <a:t>0</a:t>
            </a:r>
            <a:r>
              <a:rPr sz="125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250" spc="-50" dirty="0">
                <a:latin typeface="Times New Roman" panose="02020603050405020304"/>
                <a:cs typeface="Times New Roman" panose="02020603050405020304"/>
              </a:rPr>
              <a:t>0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21989" y="4365160"/>
            <a:ext cx="347345" cy="215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54000" algn="l"/>
              </a:tabLst>
            </a:pPr>
            <a:r>
              <a:rPr sz="1250" spc="-50" dirty="0">
                <a:latin typeface="Times New Roman" panose="02020603050405020304"/>
                <a:cs typeface="Times New Roman" panose="02020603050405020304"/>
              </a:rPr>
              <a:t>3</a:t>
            </a:r>
            <a:r>
              <a:rPr sz="125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250" spc="-50" dirty="0">
                <a:latin typeface="Times New Roman" panose="02020603050405020304"/>
                <a:cs typeface="Times New Roman" panose="02020603050405020304"/>
              </a:rPr>
              <a:t>1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086251" y="4365160"/>
            <a:ext cx="347345" cy="215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54000" algn="l"/>
              </a:tabLst>
            </a:pPr>
            <a:r>
              <a:rPr sz="1250" spc="-50" dirty="0">
                <a:latin typeface="Times New Roman" panose="02020603050405020304"/>
                <a:cs typeface="Times New Roman" panose="02020603050405020304"/>
              </a:rPr>
              <a:t>3</a:t>
            </a:r>
            <a:r>
              <a:rPr sz="125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250" spc="-50" dirty="0">
                <a:latin typeface="Times New Roman" panose="02020603050405020304"/>
                <a:cs typeface="Times New Roman" panose="02020603050405020304"/>
              </a:rPr>
              <a:t>1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283923" y="4721979"/>
            <a:ext cx="359410" cy="215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65430" algn="l"/>
              </a:tabLst>
            </a:pPr>
            <a:r>
              <a:rPr sz="1250" spc="-50" dirty="0">
                <a:latin typeface="Times New Roman" panose="02020603050405020304"/>
                <a:cs typeface="Times New Roman" panose="02020603050405020304"/>
              </a:rPr>
              <a:t>0</a:t>
            </a:r>
            <a:r>
              <a:rPr sz="125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250" spc="-50" dirty="0">
                <a:latin typeface="Times New Roman" panose="02020603050405020304"/>
                <a:cs typeface="Times New Roman" panose="02020603050405020304"/>
              </a:rPr>
              <a:t>0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48184" y="4721979"/>
            <a:ext cx="359410" cy="215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65430" algn="l"/>
              </a:tabLst>
            </a:pPr>
            <a:r>
              <a:rPr sz="1250" spc="-50" dirty="0">
                <a:latin typeface="Times New Roman" panose="02020603050405020304"/>
                <a:cs typeface="Times New Roman" panose="02020603050405020304"/>
              </a:rPr>
              <a:t>0</a:t>
            </a:r>
            <a:r>
              <a:rPr sz="125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250" spc="-50" dirty="0">
                <a:latin typeface="Times New Roman" panose="02020603050405020304"/>
                <a:cs typeface="Times New Roman" panose="02020603050405020304"/>
              </a:rPr>
              <a:t>0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53181" y="4148930"/>
            <a:ext cx="83820" cy="163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900" i="1" spc="-50" dirty="0">
                <a:latin typeface="Times New Roman" panose="02020603050405020304"/>
                <a:cs typeface="Times New Roman" panose="02020603050405020304"/>
              </a:rPr>
              <a:t>S</a:t>
            </a:r>
            <a:endParaRPr sz="9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68323" y="4027134"/>
            <a:ext cx="106045" cy="215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50" i="1" spc="-50" dirty="0">
                <a:latin typeface="Times New Roman" panose="02020603050405020304"/>
                <a:cs typeface="Times New Roman" panose="02020603050405020304"/>
              </a:rPr>
              <a:t>S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323979" y="4027134"/>
            <a:ext cx="96520" cy="215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50" i="1" spc="-50" dirty="0">
                <a:latin typeface="Times New Roman" panose="02020603050405020304"/>
                <a:cs typeface="Times New Roman" panose="02020603050405020304"/>
              </a:rPr>
              <a:t>x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909614" y="4027134"/>
            <a:ext cx="281940" cy="215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50" i="1" spc="-25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250" spc="-25" dirty="0">
                <a:latin typeface="Symbol" panose="05050102010706020507"/>
                <a:cs typeface="Symbol" panose="05050102010706020507"/>
              </a:rPr>
              <a:t></a:t>
            </a:r>
            <a:r>
              <a:rPr sz="1250" spc="-25" dirty="0">
                <a:latin typeface="Times New Roman" panose="02020603050405020304"/>
                <a:cs typeface="Times New Roman" panose="02020603050405020304"/>
              </a:rPr>
              <a:t>0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507820" y="3840453"/>
            <a:ext cx="2235200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728980" algn="l"/>
              </a:tabLst>
            </a:pPr>
            <a:r>
              <a:rPr sz="2150" spc="-25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150" b="1" spc="-25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50" spc="-25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215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50" dirty="0">
                <a:latin typeface="Symbol" panose="05050102010706020507"/>
                <a:cs typeface="Symbol" panose="05050102010706020507"/>
              </a:rPr>
              <a:t></a:t>
            </a:r>
            <a:r>
              <a:rPr sz="2150" spc="-3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150" dirty="0">
                <a:latin typeface="Symbol" panose="05050102010706020507"/>
                <a:cs typeface="Symbol" panose="05050102010706020507"/>
              </a:rPr>
              <a:t></a:t>
            </a:r>
            <a:r>
              <a:rPr sz="2150" i="1" dirty="0">
                <a:latin typeface="Times New Roman" panose="02020603050405020304"/>
                <a:cs typeface="Times New Roman" panose="02020603050405020304"/>
              </a:rPr>
              <a:t>dydz</a:t>
            </a:r>
            <a:r>
              <a:rPr sz="2150" i="1" spc="1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b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150" b="1" spc="4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2150" spc="-1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50" dirty="0">
                <a:latin typeface="Symbol" panose="05050102010706020507"/>
                <a:cs typeface="Symbol" panose="05050102010706020507"/>
              </a:rPr>
              <a:t></a:t>
            </a:r>
            <a:endParaRPr sz="215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955126" y="4418292"/>
            <a:ext cx="635635" cy="520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3225" baseline="21000" dirty="0">
                <a:latin typeface="Symbol" panose="05050102010706020507"/>
                <a:cs typeface="Symbol" panose="05050102010706020507"/>
              </a:rPr>
              <a:t></a:t>
            </a:r>
            <a:r>
              <a:rPr sz="3225" spc="-179" baseline="2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50" dirty="0">
                <a:latin typeface="Symbol" panose="05050102010706020507"/>
                <a:cs typeface="Symbol" panose="05050102010706020507"/>
              </a:rPr>
              <a:t></a:t>
            </a:r>
            <a:r>
              <a:rPr sz="3250" spc="29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50" spc="-50" dirty="0">
                <a:latin typeface="Symbol" panose="05050102010706020507"/>
                <a:cs typeface="Symbol" panose="05050102010706020507"/>
              </a:rPr>
              <a:t></a:t>
            </a:r>
            <a:endParaRPr sz="325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637868" y="4457291"/>
            <a:ext cx="2309495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215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150" b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50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2150" spc="-3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75" i="1" spc="75" baseline="-24000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1875" spc="75" baseline="-24000" dirty="0">
                <a:latin typeface="Symbol" panose="05050102010706020507"/>
                <a:cs typeface="Symbol" panose="05050102010706020507"/>
              </a:rPr>
              <a:t></a:t>
            </a:r>
            <a:r>
              <a:rPr sz="1875" spc="75" baseline="-24000" dirty="0">
                <a:latin typeface="Times New Roman" panose="02020603050405020304"/>
                <a:cs typeface="Times New Roman" panose="02020603050405020304"/>
              </a:rPr>
              <a:t>0</a:t>
            </a:r>
            <a:r>
              <a:rPr sz="1875" spc="277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Symbol" panose="05050102010706020507"/>
                <a:cs typeface="Symbol" panose="05050102010706020507"/>
              </a:rPr>
              <a:t></a:t>
            </a:r>
            <a:r>
              <a:rPr sz="2150" spc="-3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150" dirty="0">
                <a:latin typeface="Symbol" panose="05050102010706020507"/>
                <a:cs typeface="Symbol" panose="05050102010706020507"/>
              </a:rPr>
              <a:t></a:t>
            </a:r>
            <a:r>
              <a:rPr sz="2150" i="1" dirty="0">
                <a:latin typeface="Times New Roman" panose="02020603050405020304"/>
                <a:cs typeface="Times New Roman" panose="02020603050405020304"/>
              </a:rPr>
              <a:t>dxdz</a:t>
            </a:r>
            <a:r>
              <a:rPr sz="2150" i="1" spc="2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b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150" b="1" spc="-3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75" i="1" baseline="-24000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1875" i="1" spc="-37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2150" spc="-1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50" dirty="0">
                <a:latin typeface="Symbol" panose="05050102010706020507"/>
                <a:cs typeface="Symbol" panose="05050102010706020507"/>
              </a:rPr>
              <a:t></a:t>
            </a:r>
            <a:endParaRPr sz="215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22199" y="3801446"/>
            <a:ext cx="1656714" cy="520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288415" algn="l"/>
              </a:tabLst>
            </a:pPr>
            <a:r>
              <a:rPr sz="3250" spc="-50" dirty="0">
                <a:latin typeface="Symbol" panose="05050102010706020507"/>
                <a:cs typeface="Symbol" panose="05050102010706020507"/>
              </a:rPr>
              <a:t></a:t>
            </a:r>
            <a:r>
              <a:rPr sz="325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3250" dirty="0">
                <a:latin typeface="Symbol" panose="05050102010706020507"/>
                <a:cs typeface="Symbol" panose="05050102010706020507"/>
              </a:rPr>
              <a:t></a:t>
            </a:r>
            <a:r>
              <a:rPr sz="3250" spc="2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50" spc="-50" dirty="0">
                <a:latin typeface="Symbol" panose="05050102010706020507"/>
                <a:cs typeface="Symbol" panose="05050102010706020507"/>
              </a:rPr>
              <a:t></a:t>
            </a:r>
            <a:endParaRPr sz="325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62890" y="3840453"/>
            <a:ext cx="995680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372110" algn="l"/>
              </a:tabLst>
            </a:pPr>
            <a:r>
              <a:rPr sz="2150" b="1" spc="-5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50" b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50" dirty="0">
                <a:latin typeface="Symbol" panose="05050102010706020507"/>
                <a:cs typeface="Symbol" panose="05050102010706020507"/>
              </a:rPr>
              <a:t></a:t>
            </a:r>
            <a:r>
              <a:rPr sz="2150" spc="-2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i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50" b="1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2150" b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50" dirty="0">
                <a:latin typeface="Symbol" panose="05050102010706020507"/>
                <a:cs typeface="Symbol" panose="05050102010706020507"/>
              </a:rPr>
              <a:t></a:t>
            </a:r>
            <a:endParaRPr sz="215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770483" y="3801446"/>
            <a:ext cx="380365" cy="520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250" dirty="0">
                <a:latin typeface="Symbol" panose="05050102010706020507"/>
                <a:cs typeface="Symbol" panose="05050102010706020507"/>
              </a:rPr>
              <a:t></a:t>
            </a:r>
            <a:r>
              <a:rPr sz="3250" spc="2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50" spc="-50" dirty="0">
                <a:latin typeface="Symbol" panose="05050102010706020507"/>
                <a:cs typeface="Symbol" panose="05050102010706020507"/>
              </a:rPr>
              <a:t></a:t>
            </a:r>
            <a:endParaRPr sz="325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254401" y="3840453"/>
            <a:ext cx="1903730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215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150" b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50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1875" i="1" baseline="-2400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875" baseline="-24000" dirty="0">
                <a:latin typeface="Symbol" panose="05050102010706020507"/>
                <a:cs typeface="Symbol" panose="05050102010706020507"/>
              </a:rPr>
              <a:t></a:t>
            </a:r>
            <a:r>
              <a:rPr sz="1875" baseline="-240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1875" spc="157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Symbol" panose="05050102010706020507"/>
                <a:cs typeface="Symbol" panose="05050102010706020507"/>
              </a:rPr>
              <a:t></a:t>
            </a:r>
            <a:r>
              <a:rPr sz="2150" spc="-2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150" i="1" dirty="0">
                <a:latin typeface="Times New Roman" panose="02020603050405020304"/>
                <a:cs typeface="Times New Roman" panose="02020603050405020304"/>
              </a:rPr>
              <a:t>dydz</a:t>
            </a:r>
            <a:r>
              <a:rPr sz="2150" i="1" spc="254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b="1" spc="6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spc="97" baseline="-2400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875" i="1" spc="-30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50" dirty="0">
                <a:latin typeface="Times New Roman" panose="02020603050405020304"/>
                <a:cs typeface="Times New Roman" panose="02020603050405020304"/>
              </a:rPr>
              <a:t>)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949402" y="4418293"/>
            <a:ext cx="380365" cy="520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250" dirty="0">
                <a:latin typeface="Symbol" panose="05050102010706020507"/>
                <a:cs typeface="Symbol" panose="05050102010706020507"/>
              </a:rPr>
              <a:t></a:t>
            </a:r>
            <a:r>
              <a:rPr sz="3250" spc="2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50" spc="-50" dirty="0">
                <a:latin typeface="Symbol" panose="05050102010706020507"/>
                <a:cs typeface="Symbol" panose="05050102010706020507"/>
              </a:rPr>
              <a:t></a:t>
            </a:r>
            <a:endParaRPr sz="325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401347" y="4457291"/>
            <a:ext cx="1954530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215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150" b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50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2150" spc="-3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75" i="1" spc="82" baseline="-24000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1875" spc="82" baseline="-24000" dirty="0">
                <a:latin typeface="Symbol" panose="05050102010706020507"/>
                <a:cs typeface="Symbol" panose="05050102010706020507"/>
              </a:rPr>
              <a:t></a:t>
            </a:r>
            <a:r>
              <a:rPr sz="1875" spc="82" baseline="-240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875" spc="270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Symbol" panose="05050102010706020507"/>
                <a:cs typeface="Symbol" panose="05050102010706020507"/>
              </a:rPr>
              <a:t></a:t>
            </a:r>
            <a:r>
              <a:rPr sz="2150" spc="-3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150" i="1" dirty="0">
                <a:latin typeface="Times New Roman" panose="02020603050405020304"/>
                <a:cs typeface="Times New Roman" panose="02020603050405020304"/>
              </a:rPr>
              <a:t>dxdz</a:t>
            </a:r>
            <a:r>
              <a:rPr sz="2150" i="1" spc="19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b="1" spc="9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75" i="1" spc="142" baseline="-24000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1875" i="1" spc="-60" baseline="-2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50" dirty="0">
                <a:latin typeface="Times New Roman" panose="02020603050405020304"/>
                <a:cs typeface="Times New Roman" panose="02020603050405020304"/>
              </a:rPr>
              <a:t>)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27" name="object 2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5792" y="3897994"/>
            <a:ext cx="1642325" cy="416895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1114519" y="5288758"/>
            <a:ext cx="3406775" cy="3600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1487170" algn="l"/>
              </a:tabLst>
            </a:pPr>
            <a:r>
              <a:rPr sz="3225" baseline="1800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3225" i="1" baseline="1800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875" i="1" baseline="700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875" i="1" spc="-30" baseline="7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spc="97" baseline="18000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1875" i="1" spc="97" baseline="700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875" spc="97" baseline="7000" dirty="0">
                <a:latin typeface="Symbol" panose="05050102010706020507"/>
                <a:cs typeface="Symbol" panose="05050102010706020507"/>
              </a:rPr>
              <a:t></a:t>
            </a:r>
            <a:r>
              <a:rPr sz="1875" spc="97" baseline="7000" dirty="0">
                <a:latin typeface="Times New Roman" panose="02020603050405020304"/>
                <a:cs typeface="Times New Roman" panose="02020603050405020304"/>
              </a:rPr>
              <a:t>0</a:t>
            </a:r>
            <a:r>
              <a:rPr sz="1875" spc="705" baseline="7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25" baseline="18000" dirty="0">
                <a:latin typeface="Symbol" panose="05050102010706020507"/>
                <a:cs typeface="Symbol" panose="05050102010706020507"/>
              </a:rPr>
              <a:t></a:t>
            </a:r>
            <a:r>
              <a:rPr sz="3225" spc="-37" baseline="18000" dirty="0">
                <a:latin typeface="Times New Roman" panose="02020603050405020304"/>
                <a:cs typeface="Times New Roman" panose="02020603050405020304"/>
              </a:rPr>
              <a:t> 0,</a:t>
            </a:r>
            <a:r>
              <a:rPr sz="3225" baseline="180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3300" baseline="1400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3300" i="1" baseline="1400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250" i="1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1250" i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300" spc="127" baseline="14000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1250" i="1" spc="85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1250" spc="85" dirty="0">
                <a:latin typeface="Symbol" panose="05050102010706020507"/>
                <a:cs typeface="Symbol" panose="05050102010706020507"/>
              </a:rPr>
              <a:t></a:t>
            </a:r>
            <a:r>
              <a:rPr sz="1250" spc="85" dirty="0">
                <a:latin typeface="Times New Roman" panose="02020603050405020304"/>
                <a:cs typeface="Times New Roman" panose="02020603050405020304"/>
              </a:rPr>
              <a:t>0</a:t>
            </a:r>
            <a:r>
              <a:rPr sz="1250" spc="484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300" baseline="14000" dirty="0">
                <a:latin typeface="Symbol" panose="05050102010706020507"/>
                <a:cs typeface="Symbol" panose="05050102010706020507"/>
              </a:rPr>
              <a:t></a:t>
            </a:r>
            <a:r>
              <a:rPr sz="3300" spc="-142" baseline="1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300" baseline="1400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3300" i="1" baseline="1400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250" i="1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1250" i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300" spc="104" baseline="14000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1250" i="1" spc="70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1250" spc="70" dirty="0">
                <a:latin typeface="Symbol" panose="05050102010706020507"/>
                <a:cs typeface="Symbol" panose="05050102010706020507"/>
              </a:rPr>
              <a:t></a:t>
            </a:r>
            <a:r>
              <a:rPr sz="1250" spc="70" dirty="0">
                <a:latin typeface="Times New Roman" panose="02020603050405020304"/>
                <a:cs typeface="Times New Roman" panose="02020603050405020304"/>
              </a:rPr>
              <a:t>2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134462" y="5967982"/>
            <a:ext cx="363220" cy="2133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271145" algn="l"/>
              </a:tabLst>
            </a:pPr>
            <a:r>
              <a:rPr sz="1200" spc="-50" dirty="0">
                <a:latin typeface="Times New Roman" panose="02020603050405020304"/>
                <a:cs typeface="Times New Roman" panose="02020603050405020304"/>
              </a:rPr>
              <a:t>3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200" spc="-50" dirty="0">
                <a:latin typeface="Times New Roman" panose="02020603050405020304"/>
                <a:cs typeface="Times New Roman" panose="02020603050405020304"/>
              </a:rPr>
              <a:t>2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097006" y="6320265"/>
            <a:ext cx="358140" cy="2133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266065" algn="l"/>
              </a:tabLst>
            </a:pPr>
            <a:r>
              <a:rPr sz="1200" spc="-50" dirty="0">
                <a:latin typeface="Times New Roman" panose="02020603050405020304"/>
                <a:cs typeface="Times New Roman" panose="02020603050405020304"/>
              </a:rPr>
              <a:t>0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200" spc="-50" dirty="0">
                <a:latin typeface="Times New Roman" panose="02020603050405020304"/>
                <a:cs typeface="Times New Roman" panose="02020603050405020304"/>
              </a:rPr>
              <a:t>0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52950" y="6363007"/>
            <a:ext cx="83185" cy="162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00" i="1" spc="-50" dirty="0">
                <a:latin typeface="Times New Roman" panose="02020603050405020304"/>
                <a:cs typeface="Times New Roman" panose="02020603050405020304"/>
              </a:rPr>
              <a:t>S</a:t>
            </a:r>
            <a:endParaRPr sz="9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168305" y="6242715"/>
            <a:ext cx="104775" cy="2133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200" i="1" spc="-50" dirty="0">
                <a:latin typeface="Times New Roman" panose="02020603050405020304"/>
                <a:cs typeface="Times New Roman" panose="02020603050405020304"/>
              </a:rPr>
              <a:t>S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22115" y="6020073"/>
            <a:ext cx="13779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0" dirty="0">
                <a:latin typeface="Symbol" panose="05050102010706020507"/>
                <a:cs typeface="Symbol" panose="05050102010706020507"/>
              </a:rPr>
              <a:t></a:t>
            </a:r>
            <a:endParaRPr sz="320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998343" y="6020073"/>
            <a:ext cx="37846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Symbol" panose="05050102010706020507"/>
                <a:cs typeface="Symbol" panose="05050102010706020507"/>
              </a:rPr>
              <a:t></a:t>
            </a:r>
            <a:r>
              <a:rPr sz="3200" spc="3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0" dirty="0">
                <a:latin typeface="Symbol" panose="05050102010706020507"/>
                <a:cs typeface="Symbol" panose="05050102010706020507"/>
              </a:rPr>
              <a:t></a:t>
            </a:r>
            <a:endParaRPr sz="320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63103" y="6058020"/>
            <a:ext cx="992505" cy="3511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372110" algn="l"/>
              </a:tabLst>
            </a:pPr>
            <a:r>
              <a:rPr sz="2100" b="1" spc="-5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00" b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00" dirty="0">
                <a:latin typeface="Symbol" panose="05050102010706020507"/>
                <a:cs typeface="Symbol" panose="05050102010706020507"/>
              </a:rPr>
              <a:t></a:t>
            </a:r>
            <a:r>
              <a:rPr sz="2100" spc="-2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i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00" b="1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2100" b="1" spc="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spc="-50" dirty="0">
                <a:latin typeface="Symbol" panose="05050102010706020507"/>
                <a:cs typeface="Symbol" panose="05050102010706020507"/>
              </a:rPr>
              <a:t></a:t>
            </a:r>
            <a:endParaRPr sz="2100">
              <a:latin typeface="Symbol" panose="05050102010706020507"/>
              <a:cs typeface="Symbol" panose="05050102010706020507"/>
            </a:endParaRPr>
          </a:p>
        </p:txBody>
      </p:sp>
      <p:pic>
        <p:nvPicPr>
          <p:cNvPr id="36" name="object 3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05740" y="6115595"/>
            <a:ext cx="1641591" cy="411879"/>
          </a:xfrm>
          <a:prstGeom prst="rect">
            <a:avLst/>
          </a:prstGeom>
        </p:spPr>
      </p:pic>
      <p:sp>
        <p:nvSpPr>
          <p:cNvPr id="37" name="object 37"/>
          <p:cNvSpPr txBox="1"/>
          <p:nvPr/>
        </p:nvSpPr>
        <p:spPr>
          <a:xfrm>
            <a:off x="2482009" y="6058573"/>
            <a:ext cx="1653539" cy="3511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  <a:tabLst>
                <a:tab pos="1464945" algn="l"/>
              </a:tabLst>
            </a:pPr>
            <a:r>
              <a:rPr sz="2100" spc="5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100" i="1" spc="5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800" i="1" spc="75" baseline="-2500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800" i="1" spc="97" baseline="-25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spc="10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1800" i="1" spc="15" baseline="-2500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800" spc="15" baseline="-25000" dirty="0">
                <a:latin typeface="Symbol" panose="05050102010706020507"/>
                <a:cs typeface="Symbol" panose="05050102010706020507"/>
              </a:rPr>
              <a:t></a:t>
            </a:r>
            <a:r>
              <a:rPr sz="1800" spc="15" baseline="-250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1800" spc="-82" baseline="-25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i="1" spc="-20" dirty="0">
                <a:latin typeface="Times New Roman" panose="02020603050405020304"/>
                <a:cs typeface="Times New Roman" panose="02020603050405020304"/>
              </a:rPr>
              <a:t>dydz</a:t>
            </a:r>
            <a:r>
              <a:rPr sz="2100" i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00" spc="-50" dirty="0">
                <a:latin typeface="Symbol" panose="05050102010706020507"/>
                <a:cs typeface="Symbol" panose="05050102010706020507"/>
              </a:rPr>
              <a:t></a:t>
            </a:r>
            <a:endParaRPr sz="210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287334" y="5967427"/>
            <a:ext cx="36258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269875" algn="l"/>
              </a:tabLst>
            </a:pPr>
            <a:r>
              <a:rPr sz="1200" spc="-50" dirty="0">
                <a:latin typeface="Times New Roman" panose="02020603050405020304"/>
                <a:cs typeface="Times New Roman" panose="02020603050405020304"/>
              </a:rPr>
              <a:t>3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200" spc="-50" dirty="0">
                <a:latin typeface="Times New Roman" panose="02020603050405020304"/>
                <a:cs typeface="Times New Roman" panose="02020603050405020304"/>
              </a:rPr>
              <a:t>2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249380" y="6320263"/>
            <a:ext cx="35750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265430" algn="l"/>
              </a:tabLst>
            </a:pPr>
            <a:r>
              <a:rPr sz="1200" spc="-50" dirty="0">
                <a:latin typeface="Times New Roman" panose="02020603050405020304"/>
                <a:cs typeface="Times New Roman" panose="02020603050405020304"/>
              </a:rPr>
              <a:t>0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200" spc="-50" dirty="0">
                <a:latin typeface="Times New Roman" panose="02020603050405020304"/>
                <a:cs typeface="Times New Roman" panose="02020603050405020304"/>
              </a:rPr>
              <a:t>0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662356" y="6058573"/>
            <a:ext cx="809625" cy="3511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1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2100" spc="-2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i="1" spc="-10" dirty="0">
                <a:latin typeface="Times New Roman" panose="02020603050405020304"/>
                <a:cs typeface="Times New Roman" panose="02020603050405020304"/>
              </a:rPr>
              <a:t>ydydz</a:t>
            </a:r>
            <a:endParaRPr sz="21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151708" y="6020064"/>
            <a:ext cx="37782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latin typeface="Symbol" panose="05050102010706020507"/>
                <a:cs typeface="Symbol" panose="05050102010706020507"/>
              </a:rPr>
              <a:t></a:t>
            </a:r>
            <a:r>
              <a:rPr sz="3200" spc="30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50" dirty="0">
                <a:latin typeface="Symbol" panose="05050102010706020507"/>
                <a:cs typeface="Symbol" panose="05050102010706020507"/>
              </a:rPr>
              <a:t></a:t>
            </a:r>
            <a:endParaRPr sz="320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5809804" y="6454444"/>
            <a:ext cx="488315" cy="0"/>
          </a:xfrm>
          <a:custGeom>
            <a:avLst/>
            <a:gdLst/>
            <a:ahLst/>
            <a:cxnLst/>
            <a:rect l="l" t="t" r="r" b="b"/>
            <a:pathLst>
              <a:path w="488314">
                <a:moveTo>
                  <a:pt x="0" y="0"/>
                </a:moveTo>
                <a:lnTo>
                  <a:pt x="487940" y="0"/>
                </a:lnTo>
              </a:path>
            </a:pathLst>
          </a:custGeom>
          <a:ln w="13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5579013" y="6061376"/>
            <a:ext cx="751205" cy="3600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dirty="0">
                <a:latin typeface="Symbol" panose="05050102010706020507"/>
                <a:cs typeface="Symbol" panose="05050102010706020507"/>
              </a:rPr>
              <a:t></a:t>
            </a:r>
            <a:r>
              <a:rPr sz="2200" spc="-3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12</a:t>
            </a:r>
            <a:r>
              <a:rPr sz="2200" u="sng" spc="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u="sng" spc="-5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</a:t>
            </a:r>
            <a:endParaRPr sz="2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8" name="object 4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spc="-25" dirty="0"/>
              <a:t>39</a:t>
            </a:r>
          </a:p>
        </p:txBody>
      </p:sp>
      <p:sp>
        <p:nvSpPr>
          <p:cNvPr id="44" name="object 44"/>
          <p:cNvSpPr txBox="1"/>
          <p:nvPr/>
        </p:nvSpPr>
        <p:spPr>
          <a:xfrm>
            <a:off x="421640" y="5236921"/>
            <a:ext cx="36957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ahoma" panose="020B0604030504040204"/>
                <a:cs typeface="Tahoma" panose="020B0604030504040204"/>
              </a:rPr>
              <a:t>But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507485" y="3245612"/>
            <a:ext cx="239649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Divergence</a:t>
            </a:r>
            <a:r>
              <a:rPr sz="2000" spc="85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Theorem</a:t>
            </a:r>
            <a:endParaRPr sz="20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01625" rIns="0" bIns="0" rtlCol="0">
            <a:spAutoFit/>
          </a:bodyPr>
          <a:lstStyle/>
          <a:p>
            <a:pPr marL="168275">
              <a:lnSpc>
                <a:spcPct val="100000"/>
              </a:lnSpc>
              <a:spcBef>
                <a:spcPts val="95"/>
              </a:spcBef>
            </a:pPr>
            <a:r>
              <a:rPr sz="4000" spc="8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Example</a:t>
            </a:r>
            <a:r>
              <a:rPr sz="4000" spc="-5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of</a:t>
            </a:r>
            <a:r>
              <a:rPr sz="4000" spc="-6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Divergence</a:t>
            </a:r>
            <a:r>
              <a:rPr sz="4000" spc="-10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spc="-10" dirty="0">
                <a:solidFill>
                  <a:srgbClr val="001F5F"/>
                </a:solidFill>
                <a:latin typeface="Tahoma" panose="020B0604030504040204"/>
                <a:cs typeface="Tahoma" panose="020B0604030504040204"/>
              </a:rPr>
              <a:t>Theorem</a:t>
            </a:r>
            <a:endParaRPr sz="40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509061" y="2377065"/>
            <a:ext cx="282575" cy="0"/>
          </a:xfrm>
          <a:custGeom>
            <a:avLst/>
            <a:gdLst/>
            <a:ahLst/>
            <a:cxnLst/>
            <a:rect l="l" t="t" r="r" b="b"/>
            <a:pathLst>
              <a:path w="282575">
                <a:moveTo>
                  <a:pt x="0" y="0"/>
                </a:moveTo>
                <a:lnTo>
                  <a:pt x="282103" y="0"/>
                </a:lnTo>
              </a:path>
            </a:pathLst>
          </a:custGeom>
          <a:ln w="132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680549" y="2377065"/>
            <a:ext cx="287020" cy="0"/>
          </a:xfrm>
          <a:custGeom>
            <a:avLst/>
            <a:gdLst/>
            <a:ahLst/>
            <a:cxnLst/>
            <a:rect l="l" t="t" r="r" b="b"/>
            <a:pathLst>
              <a:path w="287019">
                <a:moveTo>
                  <a:pt x="0" y="0"/>
                </a:moveTo>
                <a:lnTo>
                  <a:pt x="286551" y="0"/>
                </a:lnTo>
              </a:path>
            </a:pathLst>
          </a:custGeom>
          <a:ln w="132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42052" y="2159987"/>
            <a:ext cx="3437254" cy="5651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800">
              <a:lnSpc>
                <a:spcPts val="2125"/>
              </a:lnSpc>
              <a:spcBef>
                <a:spcPts val="95"/>
              </a:spcBef>
              <a:tabLst>
                <a:tab pos="937260" algn="l"/>
                <a:tab pos="2111375" algn="l"/>
              </a:tabLst>
            </a:pPr>
            <a:r>
              <a:rPr sz="2150" dirty="0">
                <a:latin typeface="Symbol" panose="05050102010706020507"/>
                <a:cs typeface="Symbol" panose="05050102010706020507"/>
              </a:rPr>
              <a:t></a:t>
            </a:r>
            <a:r>
              <a:rPr sz="2150" spc="-2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Symbol" panose="05050102010706020507"/>
                <a:cs typeface="Symbol" panose="05050102010706020507"/>
              </a:rPr>
              <a:t></a:t>
            </a:r>
            <a:r>
              <a:rPr sz="2150" spc="-2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b="1" spc="200" dirty="0">
                <a:latin typeface="Times New Roman" panose="02020603050405020304"/>
                <a:cs typeface="Times New Roman" panose="02020603050405020304"/>
              </a:rPr>
              <a:t>D=</a:t>
            </a:r>
            <a:r>
              <a:rPr sz="2150" b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3225" baseline="35000" dirty="0">
                <a:latin typeface="Symbol" panose="05050102010706020507"/>
                <a:cs typeface="Symbol" panose="05050102010706020507"/>
              </a:rPr>
              <a:t></a:t>
            </a:r>
            <a:r>
              <a:rPr sz="3225" spc="607" baseline="35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50" dirty="0">
                <a:latin typeface="Times New Roman" panose="02020603050405020304"/>
                <a:cs typeface="Times New Roman" panose="02020603050405020304"/>
              </a:rPr>
              <a:t>(2</a:t>
            </a:r>
            <a:r>
              <a:rPr sz="2150" i="1" spc="50" dirty="0">
                <a:latin typeface="Times New Roman" panose="02020603050405020304"/>
                <a:cs typeface="Times New Roman" panose="02020603050405020304"/>
              </a:rPr>
              <a:t>xy</a:t>
            </a:r>
            <a:r>
              <a:rPr sz="2150" spc="50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2150" spc="-1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50" dirty="0">
                <a:latin typeface="Symbol" panose="05050102010706020507"/>
                <a:cs typeface="Symbol" panose="05050102010706020507"/>
              </a:rPr>
              <a:t></a:t>
            </a:r>
            <a:r>
              <a:rPr sz="215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3225" baseline="35000" dirty="0">
                <a:latin typeface="Symbol" panose="05050102010706020507"/>
                <a:cs typeface="Symbol" panose="05050102010706020507"/>
              </a:rPr>
              <a:t></a:t>
            </a:r>
            <a:r>
              <a:rPr sz="3225" spc="615" baseline="35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9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150" i="1" spc="9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875" spc="135" baseline="420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875" spc="-127" baseline="4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2150" spc="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150" baseline="5000" dirty="0">
                <a:latin typeface="Symbol" panose="05050102010706020507"/>
                <a:cs typeface="Symbol" panose="05050102010706020507"/>
              </a:rPr>
              <a:t></a:t>
            </a:r>
            <a:r>
              <a:rPr sz="3150" spc="-44" baseline="5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150" baseline="50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3150" spc="-434" baseline="5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150" i="1" spc="-89" baseline="5000" dirty="0">
                <a:latin typeface="Times New Roman" panose="02020603050405020304"/>
                <a:cs typeface="Times New Roman" panose="02020603050405020304"/>
              </a:rPr>
              <a:t>y</a:t>
            </a:r>
            <a:endParaRPr sz="3150" baseline="5000">
              <a:latin typeface="Times New Roman" panose="02020603050405020304"/>
              <a:cs typeface="Times New Roman" panose="02020603050405020304"/>
            </a:endParaRPr>
          </a:p>
          <a:p>
            <a:pPr marL="879475">
              <a:lnSpc>
                <a:spcPts val="2125"/>
              </a:lnSpc>
              <a:tabLst>
                <a:tab pos="2051050" algn="l"/>
              </a:tabLst>
            </a:pP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2150" i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50" spc="-25" dirty="0">
                <a:latin typeface="Symbol" panose="05050102010706020507"/>
                <a:cs typeface="Symbol" panose="05050102010706020507"/>
              </a:rPr>
              <a:t></a:t>
            </a:r>
            <a:r>
              <a:rPr sz="2150" i="1" spc="-25" dirty="0">
                <a:latin typeface="Times New Roman" panose="02020603050405020304"/>
                <a:cs typeface="Times New Roman" panose="02020603050405020304"/>
              </a:rPr>
              <a:t>y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84165" y="3024995"/>
            <a:ext cx="105410" cy="21462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spc="-50" dirty="0">
                <a:latin typeface="Times New Roman" panose="02020603050405020304"/>
                <a:cs typeface="Times New Roman" panose="02020603050405020304"/>
              </a:rPr>
              <a:t>3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688092" y="3024995"/>
            <a:ext cx="503555" cy="21462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409575" algn="l"/>
              </a:tabLst>
            </a:pPr>
            <a:r>
              <a:rPr sz="1200" spc="-5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200" spc="-50" dirty="0">
                <a:latin typeface="Times New Roman" panose="02020603050405020304"/>
                <a:cs typeface="Times New Roman" panose="02020603050405020304"/>
              </a:rPr>
              <a:t>1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141" y="3378948"/>
            <a:ext cx="2553970" cy="21462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471930" algn="l"/>
                <a:tab pos="1878330" algn="l"/>
                <a:tab pos="2285365" algn="l"/>
              </a:tabLst>
            </a:pP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vol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200" i="1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200" i="1" spc="-1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25" dirty="0">
                <a:latin typeface="Symbol" panose="05050102010706020507"/>
                <a:cs typeface="Symbol" panose="05050102010706020507"/>
              </a:rPr>
              <a:t>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0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200" i="1" spc="45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1200" spc="45" dirty="0">
                <a:latin typeface="Symbol" panose="05050102010706020507"/>
                <a:cs typeface="Symbol" panose="05050102010706020507"/>
              </a:rPr>
              <a:t></a:t>
            </a:r>
            <a:r>
              <a:rPr sz="1200" spc="45" dirty="0">
                <a:latin typeface="Times New Roman" panose="02020603050405020304"/>
                <a:cs typeface="Times New Roman" panose="02020603050405020304"/>
              </a:rPr>
              <a:t>0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200" i="1" spc="35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200" spc="35" dirty="0">
                <a:latin typeface="Symbol" panose="05050102010706020507"/>
                <a:cs typeface="Symbol" panose="05050102010706020507"/>
              </a:rPr>
              <a:t></a:t>
            </a:r>
            <a:r>
              <a:rPr sz="1200" spc="35" dirty="0">
                <a:latin typeface="Times New Roman" panose="02020603050405020304"/>
                <a:cs typeface="Times New Roman" panose="02020603050405020304"/>
              </a:rPr>
              <a:t>0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2586" y="3077316"/>
            <a:ext cx="2407920" cy="5162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1468120" algn="l"/>
                <a:tab pos="1865630" algn="l"/>
                <a:tab pos="2280920" algn="l"/>
              </a:tabLst>
            </a:pPr>
            <a:r>
              <a:rPr sz="3200" spc="-50" dirty="0">
                <a:latin typeface="Symbol" panose="05050102010706020507"/>
                <a:cs typeface="Symbol" panose="05050102010706020507"/>
              </a:rPr>
              <a:t>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3200" spc="-50" dirty="0">
                <a:latin typeface="Symbol" panose="05050102010706020507"/>
                <a:cs typeface="Symbol" panose="05050102010706020507"/>
              </a:rPr>
              <a:t>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3200" spc="-50" dirty="0">
                <a:latin typeface="Symbol" panose="05050102010706020507"/>
                <a:cs typeface="Symbol" panose="05050102010706020507"/>
              </a:rPr>
              <a:t>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3200" spc="-50" dirty="0">
                <a:latin typeface="Symbol" panose="05050102010706020507"/>
                <a:cs typeface="Symbol" panose="05050102010706020507"/>
              </a:rPr>
              <a:t></a:t>
            </a:r>
            <a:endParaRPr sz="320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25461" y="3115583"/>
            <a:ext cx="3608704" cy="3524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345055" algn="l"/>
              </a:tabLst>
            </a:pPr>
            <a:r>
              <a:rPr sz="2150" spc="135" dirty="0">
                <a:latin typeface="Symbol" panose="05050102010706020507"/>
                <a:cs typeface="Symbol" panose="05050102010706020507"/>
              </a:rPr>
              <a:t></a:t>
            </a:r>
            <a:r>
              <a:rPr sz="2150" spc="-2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b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50" b="1" spc="-1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i="1" dirty="0">
                <a:latin typeface="Times New Roman" panose="02020603050405020304"/>
                <a:cs typeface="Times New Roman" panose="02020603050405020304"/>
              </a:rPr>
              <a:t>dv</a:t>
            </a:r>
            <a:r>
              <a:rPr sz="2150" i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spc="-50" dirty="0">
                <a:latin typeface="Symbol" panose="05050102010706020507"/>
                <a:cs typeface="Symbol" panose="05050102010706020507"/>
              </a:rPr>
              <a:t></a:t>
            </a:r>
            <a:r>
              <a:rPr sz="2150" dirty="0">
                <a:latin typeface="Times New Roman" panose="02020603050405020304"/>
                <a:cs typeface="Times New Roman" panose="02020603050405020304"/>
              </a:rPr>
              <a:t>	(2</a:t>
            </a:r>
            <a:r>
              <a:rPr sz="2150" spc="-2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i="1" spc="-10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2150" spc="-10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2150" i="1" spc="-10" dirty="0">
                <a:latin typeface="Times New Roman" panose="02020603050405020304"/>
                <a:cs typeface="Times New Roman" panose="02020603050405020304"/>
              </a:rPr>
              <a:t>dxdydz</a:t>
            </a:r>
            <a:endParaRPr sz="21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317379" y="3817258"/>
            <a:ext cx="0" cy="324485"/>
          </a:xfrm>
          <a:custGeom>
            <a:avLst/>
            <a:gdLst/>
            <a:ahLst/>
            <a:cxnLst/>
            <a:rect l="l" t="t" r="r" b="b"/>
            <a:pathLst>
              <a:path h="324485">
                <a:moveTo>
                  <a:pt x="0" y="0"/>
                </a:moveTo>
                <a:lnTo>
                  <a:pt x="0" y="324305"/>
                </a:lnTo>
              </a:path>
            </a:pathLst>
          </a:custGeom>
          <a:ln w="133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784313" y="3783964"/>
            <a:ext cx="0" cy="391160"/>
          </a:xfrm>
          <a:custGeom>
            <a:avLst/>
            <a:gdLst/>
            <a:ahLst/>
            <a:cxnLst/>
            <a:rect l="l" t="t" r="r" b="b"/>
            <a:pathLst>
              <a:path h="391160">
                <a:moveTo>
                  <a:pt x="0" y="0"/>
                </a:moveTo>
                <a:lnTo>
                  <a:pt x="0" y="390902"/>
                </a:lnTo>
              </a:path>
            </a:pathLst>
          </a:custGeom>
          <a:ln w="133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111879" y="3817258"/>
            <a:ext cx="0" cy="324485"/>
          </a:xfrm>
          <a:custGeom>
            <a:avLst/>
            <a:gdLst/>
            <a:ahLst/>
            <a:cxnLst/>
            <a:rect l="l" t="t" r="r" b="b"/>
            <a:pathLst>
              <a:path h="324485">
                <a:moveTo>
                  <a:pt x="0" y="0"/>
                </a:moveTo>
                <a:lnTo>
                  <a:pt x="0" y="324305"/>
                </a:lnTo>
              </a:path>
            </a:pathLst>
          </a:custGeom>
          <a:ln w="133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332444" y="3982762"/>
            <a:ext cx="899794" cy="2152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06450" algn="l"/>
              </a:tabLst>
            </a:pPr>
            <a:r>
              <a:rPr sz="1250" spc="-50" dirty="0">
                <a:latin typeface="Times New Roman" panose="02020603050405020304"/>
                <a:cs typeface="Times New Roman" panose="02020603050405020304"/>
              </a:rPr>
              <a:t>0</a:t>
            </a:r>
            <a:r>
              <a:rPr sz="125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250" spc="-50" dirty="0">
                <a:latin typeface="Times New Roman" panose="02020603050405020304"/>
                <a:cs typeface="Times New Roman" panose="02020603050405020304"/>
              </a:rPr>
              <a:t>0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799378" y="4016066"/>
            <a:ext cx="106045" cy="2152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50" spc="-50" dirty="0">
                <a:latin typeface="Times New Roman" panose="02020603050405020304"/>
                <a:cs typeface="Times New Roman" panose="02020603050405020304"/>
              </a:rPr>
              <a:t>0</a:t>
            </a:r>
            <a:endParaRPr sz="12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903968" y="3761404"/>
            <a:ext cx="1350645" cy="353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150" dirty="0">
                <a:latin typeface="Symbol" panose="05050102010706020507"/>
                <a:cs typeface="Symbol" panose="05050102010706020507"/>
              </a:rPr>
              <a:t></a:t>
            </a:r>
            <a:r>
              <a:rPr sz="2150" spc="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i="1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2150" i="1" spc="-2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75" baseline="580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1875" spc="150" baseline="5800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150" i="1" spc="75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1875" spc="112" baseline="420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875" spc="502" baseline="4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75" baseline="690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875" spc="442" baseline="69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50" i="1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2150" i="1" spc="-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75" spc="-75" baseline="58000" dirty="0">
                <a:latin typeface="Times New Roman" panose="02020603050405020304"/>
                <a:cs typeface="Times New Roman" panose="02020603050405020304"/>
              </a:rPr>
              <a:t>3</a:t>
            </a:r>
            <a:endParaRPr sz="1875" baseline="58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164396" y="4651552"/>
            <a:ext cx="488315" cy="0"/>
          </a:xfrm>
          <a:custGeom>
            <a:avLst/>
            <a:gdLst/>
            <a:ahLst/>
            <a:cxnLst/>
            <a:rect l="l" t="t" r="r" b="b"/>
            <a:pathLst>
              <a:path w="488314">
                <a:moveTo>
                  <a:pt x="0" y="0"/>
                </a:moveTo>
                <a:lnTo>
                  <a:pt x="487940" y="0"/>
                </a:lnTo>
              </a:path>
            </a:pathLst>
          </a:custGeom>
          <a:ln w="13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607411" y="4258484"/>
            <a:ext cx="3493135" cy="1267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81915" algn="ctr">
              <a:lnSpc>
                <a:spcPct val="100000"/>
              </a:lnSpc>
              <a:spcBef>
                <a:spcPts val="95"/>
              </a:spcBef>
            </a:pPr>
            <a:r>
              <a:rPr sz="2200" dirty="0">
                <a:latin typeface="Symbol" panose="05050102010706020507"/>
                <a:cs typeface="Symbol" panose="05050102010706020507"/>
              </a:rPr>
              <a:t></a:t>
            </a:r>
            <a:r>
              <a:rPr sz="2200" spc="-3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12</a:t>
            </a:r>
            <a:r>
              <a:rPr sz="2200" u="sng" spc="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u="sng" spc="-5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</a:t>
            </a:r>
            <a:endParaRPr sz="22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765"/>
              </a:spcBef>
            </a:pPr>
            <a:endParaRPr sz="2200">
              <a:latin typeface="Times New Roman" panose="02020603050405020304"/>
              <a:cs typeface="Times New Roman" panose="02020603050405020304"/>
            </a:endParaRPr>
          </a:p>
          <a:p>
            <a:pPr marL="50800">
              <a:lnSpc>
                <a:spcPct val="100000"/>
              </a:lnSpc>
              <a:spcBef>
                <a:spcPts val="5"/>
              </a:spcBef>
            </a:pPr>
            <a:r>
              <a:rPr sz="2100" spc="50" dirty="0">
                <a:latin typeface="Symbol" panose="05050102010706020507"/>
                <a:cs typeface="Symbol" panose="05050102010706020507"/>
              </a:rPr>
              <a:t></a:t>
            </a:r>
            <a:r>
              <a:rPr sz="210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800" spc="112" baseline="-13000" dirty="0">
                <a:latin typeface="Symbol" panose="05050102010706020507"/>
                <a:cs typeface="Symbol" panose="05050102010706020507"/>
              </a:rPr>
              <a:t></a:t>
            </a:r>
            <a:r>
              <a:rPr sz="1350" i="1" spc="112" baseline="-7100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350" i="1" spc="300" baseline="-71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b="1" spc="6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00" b="1" spc="-3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dirty="0">
                <a:latin typeface="Symbol" panose="05050102010706020507"/>
                <a:cs typeface="Symbol" panose="05050102010706020507"/>
              </a:rPr>
              <a:t></a:t>
            </a:r>
            <a:r>
              <a:rPr sz="2100" spc="-2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i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00" b="1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2100" b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dirty="0">
                <a:latin typeface="Symbol" panose="05050102010706020507"/>
                <a:cs typeface="Symbol" panose="05050102010706020507"/>
              </a:rPr>
              <a:t></a:t>
            </a:r>
            <a:r>
              <a:rPr sz="2100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800" spc="-30" baseline="-13000" dirty="0">
                <a:latin typeface="Symbol" panose="05050102010706020507"/>
                <a:cs typeface="Symbol" panose="05050102010706020507"/>
              </a:rPr>
              <a:t></a:t>
            </a:r>
            <a:r>
              <a:rPr sz="1800" spc="-30" baseline="-53000" dirty="0">
                <a:latin typeface="Times New Roman" panose="02020603050405020304"/>
                <a:cs typeface="Times New Roman" panose="02020603050405020304"/>
              </a:rPr>
              <a:t>vol</a:t>
            </a:r>
            <a:r>
              <a:rPr sz="1800" spc="-82" baseline="-53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spc="155" dirty="0">
                <a:latin typeface="Symbol" panose="05050102010706020507"/>
                <a:cs typeface="Symbol" panose="05050102010706020507"/>
              </a:rPr>
              <a:t></a:t>
            </a:r>
            <a:r>
              <a:rPr sz="2100" spc="-2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b="1" spc="6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2100" b="1" spc="-1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i="1" dirty="0">
                <a:latin typeface="Times New Roman" panose="02020603050405020304"/>
                <a:cs typeface="Times New Roman" panose="02020603050405020304"/>
              </a:rPr>
              <a:t>dv</a:t>
            </a:r>
            <a:r>
              <a:rPr sz="21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dirty="0">
                <a:latin typeface="Symbol" panose="05050102010706020507"/>
                <a:cs typeface="Symbol" panose="05050102010706020507"/>
              </a:rPr>
              <a:t></a:t>
            </a:r>
            <a:r>
              <a:rPr sz="2100" spc="-2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dirty="0">
                <a:latin typeface="Times New Roman" panose="02020603050405020304"/>
                <a:cs typeface="Times New Roman" panose="02020603050405020304"/>
              </a:rPr>
              <a:t>12</a:t>
            </a:r>
            <a:r>
              <a:rPr sz="2100" spc="9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spc="5" dirty="0">
                <a:latin typeface="Times New Roman" panose="02020603050405020304"/>
                <a:cs typeface="Times New Roman" panose="02020603050405020304"/>
              </a:rPr>
              <a:t>C</a:t>
            </a:r>
            <a:endParaRPr sz="21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19" name="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3190" y="5203841"/>
            <a:ext cx="1639215" cy="412816"/>
          </a:xfrm>
          <a:prstGeom prst="rect">
            <a:avLst/>
          </a:prstGeom>
        </p:spPr>
      </p:pic>
      <p:sp>
        <p:nvSpPr>
          <p:cNvPr id="22" name="object 2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spc="-25" dirty="0"/>
              <a:t>40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92195" y="3182099"/>
            <a:ext cx="2919222" cy="59818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spc="-25" dirty="0"/>
              <a:t>41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83030" y="935482"/>
            <a:ext cx="6776084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70785" marR="5080" indent="-2458720">
              <a:lnSpc>
                <a:spcPct val="100000"/>
              </a:lnSpc>
              <a:spcBef>
                <a:spcPts val="105"/>
              </a:spcBef>
            </a:pPr>
            <a:r>
              <a:rPr sz="4400" dirty="0"/>
              <a:t>Engineering</a:t>
            </a:r>
            <a:r>
              <a:rPr sz="4400" spc="-45" dirty="0"/>
              <a:t> </a:t>
            </a:r>
            <a:r>
              <a:rPr sz="4400" spc="-10" dirty="0"/>
              <a:t>Electromagnetics</a:t>
            </a:r>
            <a:endParaRPr sz="4400" dirty="0"/>
          </a:p>
        </p:txBody>
      </p:sp>
      <p:sp>
        <p:nvSpPr>
          <p:cNvPr id="3" name="object 3"/>
          <p:cNvSpPr txBox="1"/>
          <p:nvPr/>
        </p:nvSpPr>
        <p:spPr>
          <a:xfrm>
            <a:off x="3394709" y="2763138"/>
            <a:ext cx="243205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latin typeface="Times New Roman" panose="02020603050405020304"/>
                <a:cs typeface="Times New Roman" panose="02020603050405020304"/>
              </a:rPr>
              <a:t>Module</a:t>
            </a:r>
            <a:r>
              <a:rPr sz="3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3</a:t>
            </a:r>
            <a:r>
              <a:rPr sz="32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32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25" dirty="0">
                <a:latin typeface="Times New Roman" panose="02020603050405020304"/>
                <a:cs typeface="Times New Roman" panose="02020603050405020304"/>
              </a:rPr>
              <a:t>5:</a:t>
            </a:r>
            <a:endParaRPr sz="32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36082" y="5077256"/>
            <a:ext cx="2014855" cy="13262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20000"/>
              </a:lnSpc>
              <a:spcBef>
                <a:spcPts val="100"/>
              </a:spcBef>
            </a:pPr>
            <a:r>
              <a:rPr lang="en-US" spc="-10" dirty="0">
                <a:latin typeface="Times New Roman" panose="02020603050405020304"/>
                <a:cs typeface="Times New Roman" panose="02020603050405020304"/>
              </a:rPr>
              <a:t>Girish M</a:t>
            </a:r>
          </a:p>
          <a:p>
            <a:pPr marL="12065" marR="5080" algn="ctr">
              <a:lnSpc>
                <a:spcPct val="120000"/>
              </a:lnSpc>
              <a:spcBef>
                <a:spcPts val="100"/>
              </a:spcBef>
            </a:pPr>
            <a:r>
              <a:rPr lang="en-US" sz="1800" spc="-10" dirty="0">
                <a:latin typeface="Times New Roman" panose="02020603050405020304"/>
                <a:cs typeface="Times New Roman" panose="02020603050405020304"/>
              </a:rPr>
              <a:t>Swetha K T</a:t>
            </a:r>
          </a:p>
          <a:p>
            <a:pPr marL="12065" marR="5080" algn="ctr">
              <a:lnSpc>
                <a:spcPct val="120000"/>
              </a:lnSpc>
              <a:spcBef>
                <a:spcPts val="100"/>
              </a:spcBef>
            </a:pPr>
            <a:r>
              <a:rPr sz="18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Associate</a:t>
            </a:r>
            <a:r>
              <a:rPr sz="18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10" dirty="0">
                <a:latin typeface="Times New Roman" panose="02020603050405020304"/>
                <a:cs typeface="Times New Roman" panose="02020603050405020304"/>
              </a:rPr>
              <a:t>Professor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Dept.</a:t>
            </a:r>
            <a:r>
              <a:rPr sz="18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8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25" dirty="0">
                <a:latin typeface="Times New Roman" panose="02020603050405020304"/>
                <a:cs typeface="Times New Roman" panose="02020603050405020304"/>
              </a:rPr>
              <a:t>ECE</a:t>
            </a:r>
            <a:endParaRPr sz="1800" dirty="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064" y="667257"/>
            <a:ext cx="6576059" cy="10013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31900" marR="5080" indent="-1219835">
              <a:lnSpc>
                <a:spcPct val="100000"/>
              </a:lnSpc>
              <a:spcBef>
                <a:spcPts val="105"/>
              </a:spcBef>
            </a:pPr>
            <a:r>
              <a:rPr dirty="0"/>
              <a:t>Motivating</a:t>
            </a:r>
            <a:r>
              <a:rPr spc="-40" dirty="0"/>
              <a:t> </a:t>
            </a:r>
            <a:r>
              <a:rPr dirty="0"/>
              <a:t>the</a:t>
            </a:r>
            <a:r>
              <a:rPr spc="-10" dirty="0"/>
              <a:t> </a:t>
            </a:r>
            <a:r>
              <a:rPr dirty="0"/>
              <a:t>Magnetic</a:t>
            </a:r>
            <a:r>
              <a:rPr spc="-25" dirty="0"/>
              <a:t> </a:t>
            </a:r>
            <a:r>
              <a:rPr dirty="0"/>
              <a:t>Field</a:t>
            </a:r>
            <a:r>
              <a:rPr spc="-30" dirty="0"/>
              <a:t> </a:t>
            </a:r>
            <a:r>
              <a:rPr spc="-10" dirty="0"/>
              <a:t>Concept: </a:t>
            </a:r>
            <a:r>
              <a:rPr dirty="0"/>
              <a:t>Forces</a:t>
            </a:r>
            <a:r>
              <a:rPr spc="-80" dirty="0"/>
              <a:t> </a:t>
            </a:r>
            <a:r>
              <a:rPr dirty="0"/>
              <a:t>Between</a:t>
            </a:r>
            <a:r>
              <a:rPr spc="-70" dirty="0"/>
              <a:t> </a:t>
            </a:r>
            <a:r>
              <a:rPr spc="-10" dirty="0"/>
              <a:t>Currents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4967" y="6124143"/>
            <a:ext cx="80943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How</a:t>
            </a:r>
            <a:r>
              <a:rPr sz="16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can</a:t>
            </a:r>
            <a:r>
              <a:rPr sz="16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we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describe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force</a:t>
            </a:r>
            <a:r>
              <a:rPr sz="16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field</a:t>
            </a:r>
            <a:r>
              <a:rPr sz="16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around</a:t>
            </a:r>
            <a:r>
              <a:rPr sz="16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wire</a:t>
            </a:r>
            <a:r>
              <a:rPr sz="16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can</a:t>
            </a:r>
            <a:r>
              <a:rPr sz="16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used</a:t>
            </a:r>
            <a:r>
              <a:rPr sz="16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6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determine</a:t>
            </a:r>
            <a:r>
              <a:rPr sz="1600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6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force</a:t>
            </a:r>
            <a:r>
              <a:rPr sz="16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wire</a:t>
            </a:r>
            <a:r>
              <a:rPr sz="16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2?</a:t>
            </a:r>
            <a:endParaRPr sz="16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3443" y="2113279"/>
            <a:ext cx="8202930" cy="10553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Magnetic</a:t>
            </a:r>
            <a:r>
              <a:rPr sz="16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forces</a:t>
            </a:r>
            <a:r>
              <a:rPr sz="16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arise</a:t>
            </a:r>
            <a:r>
              <a:rPr sz="16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whenever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we</a:t>
            </a:r>
            <a:r>
              <a:rPr sz="16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have</a:t>
            </a:r>
            <a:r>
              <a:rPr sz="16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charges</a:t>
            </a:r>
            <a:r>
              <a:rPr sz="16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6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motion.</a:t>
            </a:r>
            <a:r>
              <a:rPr sz="1600" spc="3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Forces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between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current-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carrying</a:t>
            </a:r>
            <a:r>
              <a:rPr sz="16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wires</a:t>
            </a: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present</a:t>
            </a:r>
            <a:r>
              <a:rPr sz="16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familiar</a:t>
            </a:r>
            <a:r>
              <a:rPr sz="16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examples that</a:t>
            </a:r>
            <a:r>
              <a:rPr sz="16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we</a:t>
            </a:r>
            <a:r>
              <a:rPr sz="16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can</a:t>
            </a:r>
            <a:r>
              <a:rPr sz="16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use</a:t>
            </a:r>
            <a:r>
              <a:rPr sz="16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6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determine</a:t>
            </a:r>
            <a:r>
              <a:rPr sz="16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what</a:t>
            </a:r>
            <a:r>
              <a:rPr sz="16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6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magnetic</a:t>
            </a:r>
            <a:r>
              <a:rPr sz="16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force</a:t>
            </a:r>
            <a:r>
              <a:rPr sz="16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field</a:t>
            </a:r>
            <a:r>
              <a:rPr sz="16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should</a:t>
            </a:r>
            <a:r>
              <a:rPr sz="16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look</a:t>
            </a:r>
            <a:r>
              <a:rPr sz="16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like:</a:t>
            </a: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510"/>
              </a:spcBef>
            </a:pP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 marL="2311400">
              <a:lnSpc>
                <a:spcPct val="100000"/>
              </a:lnSpc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Here</a:t>
            </a:r>
            <a:r>
              <a:rPr sz="16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are</a:t>
            </a:r>
            <a:r>
              <a:rPr sz="16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6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easily-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observed</a:t>
            </a:r>
            <a:r>
              <a:rPr sz="16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facts:</a:t>
            </a:r>
            <a:endParaRPr sz="16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68557" y="3448735"/>
            <a:ext cx="6167746" cy="2449086"/>
          </a:xfrm>
          <a:prstGeom prst="rect">
            <a:avLst/>
          </a:prstGeom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59785" y="813562"/>
            <a:ext cx="3424554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/>
              <a:t>Magnetic</a:t>
            </a:r>
            <a:r>
              <a:rPr sz="4400" spc="-25" dirty="0"/>
              <a:t> </a:t>
            </a:r>
            <a:r>
              <a:rPr sz="4400" spc="-10" dirty="0"/>
              <a:t>Field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60018" y="1727454"/>
            <a:ext cx="7037070" cy="8801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geometry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magnetic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field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set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up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correctly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model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forces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between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currents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that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25400" marR="17780">
              <a:lnSpc>
                <a:spcPct val="100000"/>
              </a:lnSpc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allow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any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relative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orientation.</a:t>
            </a:r>
            <a:r>
              <a:rPr sz="1400" spc="2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magnetic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field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intensity,</a:t>
            </a:r>
            <a:r>
              <a:rPr sz="1400" spc="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H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circulates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spc="-10" dirty="0">
                <a:latin typeface="Times New Roman" panose="02020603050405020304"/>
                <a:cs typeface="Times New Roman" panose="02020603050405020304"/>
              </a:rPr>
              <a:t>around</a:t>
            </a:r>
            <a:r>
              <a:rPr sz="1400" i="1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its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source,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spc="-25" dirty="0">
                <a:latin typeface="Times New Roman" panose="02020603050405020304"/>
                <a:cs typeface="Times New Roman" panose="02020603050405020304"/>
              </a:rPr>
              <a:t>I</a:t>
            </a:r>
            <a:r>
              <a:rPr sz="1350" spc="-37" baseline="-220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,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direction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most easily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determined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by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right-hand</a:t>
            </a:r>
            <a:r>
              <a:rPr sz="1400" i="1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rule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:</a:t>
            </a:r>
            <a:r>
              <a:rPr sz="1400" spc="3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Right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thumb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direction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the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current,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fingers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curl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direction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50" dirty="0">
                <a:latin typeface="Times New Roman" panose="02020603050405020304"/>
                <a:cs typeface="Times New Roman" panose="02020603050405020304"/>
              </a:rPr>
              <a:t>H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29919" y="5468518"/>
            <a:ext cx="6986270" cy="87947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38100" marR="30480">
              <a:lnSpc>
                <a:spcPts val="1680"/>
              </a:lnSpc>
              <a:spcBef>
                <a:spcPts val="160"/>
              </a:spcBef>
              <a:tabLst>
                <a:tab pos="3433445" algn="l"/>
              </a:tabLst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Note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third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case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(perpendicular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currents),</a:t>
            </a:r>
            <a:r>
              <a:rPr sz="14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I</a:t>
            </a:r>
            <a:r>
              <a:rPr sz="1350" baseline="-220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350" spc="-22" baseline="-2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 in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same</a:t>
            </a:r>
            <a:r>
              <a:rPr sz="14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direction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as</a:t>
            </a:r>
            <a:r>
              <a:rPr sz="1400" spc="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H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so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their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cross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product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(and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resulting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force)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zero.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	The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actual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force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computation</a:t>
            </a:r>
            <a:r>
              <a:rPr sz="14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involves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different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field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quantity,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which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related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H</a:t>
            </a:r>
            <a:r>
              <a:rPr sz="1400" b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through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400" b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=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50" dirty="0">
                <a:latin typeface="Symbol" panose="05050102010706020507"/>
                <a:cs typeface="Symbol" panose="05050102010706020507"/>
              </a:rPr>
              <a:t></a:t>
            </a:r>
            <a:r>
              <a:rPr sz="1350" baseline="-22000" dirty="0">
                <a:latin typeface="Symbol" panose="05050102010706020507"/>
                <a:cs typeface="Symbol" panose="05050102010706020507"/>
              </a:rPr>
              <a:t>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H</a:t>
            </a:r>
            <a:r>
              <a:rPr sz="1400" b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free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space.</a:t>
            </a:r>
            <a:r>
              <a:rPr sz="1400" spc="2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taken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up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in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38100">
              <a:lnSpc>
                <a:spcPts val="1625"/>
              </a:lnSpc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later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lecture.</a:t>
            </a:r>
            <a:r>
              <a:rPr sz="1400" spc="3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Our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immediate concern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how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find</a:t>
            </a:r>
            <a:r>
              <a:rPr sz="14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H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from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any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given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current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distribution.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9181" y="2859314"/>
            <a:ext cx="7249490" cy="2378625"/>
          </a:xfrm>
          <a:prstGeom prst="rect">
            <a:avLst/>
          </a:prstGeom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04338" y="813562"/>
            <a:ext cx="373507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25" dirty="0"/>
              <a:t>Biot-</a:t>
            </a:r>
            <a:r>
              <a:rPr sz="4400" dirty="0"/>
              <a:t>Savart</a:t>
            </a:r>
            <a:r>
              <a:rPr sz="4400" spc="15" dirty="0"/>
              <a:t> </a:t>
            </a:r>
            <a:r>
              <a:rPr sz="4400" spc="-25" dirty="0"/>
              <a:t>Law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51789" y="2008377"/>
            <a:ext cx="2746375" cy="88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Biot-Savart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Law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specifies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the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magnetic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field</a:t>
            </a:r>
            <a:r>
              <a:rPr sz="1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intensity,</a:t>
            </a:r>
            <a:r>
              <a:rPr sz="1400" spc="2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H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arising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from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MS PGothic" panose="020B0600070205080204" charset="-128"/>
                <a:cs typeface="MS PGothic" panose="020B0600070205080204" charset="-128"/>
              </a:rPr>
              <a:t>“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point</a:t>
            </a:r>
            <a:r>
              <a:rPr sz="14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source</a:t>
            </a:r>
            <a:r>
              <a:rPr sz="1400" spc="-10" dirty="0">
                <a:latin typeface="MS PGothic" panose="020B0600070205080204" charset="-128"/>
                <a:cs typeface="MS PGothic" panose="020B0600070205080204" charset="-128"/>
              </a:rPr>
              <a:t>”</a:t>
            </a:r>
            <a:r>
              <a:rPr sz="1400" spc="-110" dirty="0">
                <a:latin typeface="MS PGothic" panose="020B0600070205080204" charset="-128"/>
                <a:cs typeface="MS PGothic" panose="020B0600070205080204" charset="-128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current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element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differential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length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spc="-25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400" b="1" spc="-25" dirty="0">
                <a:latin typeface="Times New Roman" panose="02020603050405020304"/>
                <a:cs typeface="Times New Roman" panose="02020603050405020304"/>
              </a:rPr>
              <a:t>L.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4967" y="4904613"/>
            <a:ext cx="2980690" cy="1093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Note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particular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inverse-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square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distance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dependence,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fact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1400" spc="5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cross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product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yield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field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vector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points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into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page.</a:t>
            </a:r>
            <a:r>
              <a:rPr sz="1400" spc="29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formal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statement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right-hand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rule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810000" y="1981200"/>
            <a:ext cx="3821429" cy="2886075"/>
            <a:chOff x="3810000" y="1981200"/>
            <a:chExt cx="3821429" cy="288607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10000" y="2057400"/>
              <a:ext cx="3821049" cy="280987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886200" y="1981199"/>
              <a:ext cx="3124200" cy="2819400"/>
            </a:xfrm>
            <a:custGeom>
              <a:avLst/>
              <a:gdLst/>
              <a:ahLst/>
              <a:cxnLst/>
              <a:rect l="l" t="t" r="r" b="b"/>
              <a:pathLst>
                <a:path w="3124200" h="2819400">
                  <a:moveTo>
                    <a:pt x="990600" y="0"/>
                  </a:moveTo>
                  <a:lnTo>
                    <a:pt x="0" y="0"/>
                  </a:lnTo>
                  <a:lnTo>
                    <a:pt x="0" y="381000"/>
                  </a:lnTo>
                  <a:lnTo>
                    <a:pt x="990600" y="381000"/>
                  </a:lnTo>
                  <a:lnTo>
                    <a:pt x="990600" y="0"/>
                  </a:lnTo>
                  <a:close/>
                </a:path>
                <a:path w="3124200" h="2819400">
                  <a:moveTo>
                    <a:pt x="3124200" y="2133600"/>
                  </a:moveTo>
                  <a:lnTo>
                    <a:pt x="1066800" y="2133600"/>
                  </a:lnTo>
                  <a:lnTo>
                    <a:pt x="1066800" y="2819400"/>
                  </a:lnTo>
                  <a:lnTo>
                    <a:pt x="3124200" y="2819400"/>
                  </a:lnTo>
                  <a:lnTo>
                    <a:pt x="3124200" y="21336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5935" y="3435279"/>
            <a:ext cx="2651077" cy="892756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5476875" y="5400675"/>
            <a:ext cx="2076450" cy="933450"/>
            <a:chOff x="5476875" y="5400675"/>
            <a:chExt cx="2076450" cy="933450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98209" y="5541282"/>
              <a:ext cx="1800663" cy="66773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486400" y="5410200"/>
              <a:ext cx="2057400" cy="914400"/>
            </a:xfrm>
            <a:custGeom>
              <a:avLst/>
              <a:gdLst/>
              <a:ahLst/>
              <a:cxnLst/>
              <a:rect l="l" t="t" r="r" b="b"/>
              <a:pathLst>
                <a:path w="2057400" h="914400">
                  <a:moveTo>
                    <a:pt x="0" y="914400"/>
                  </a:moveTo>
                  <a:lnTo>
                    <a:pt x="2057400" y="914400"/>
                  </a:lnTo>
                  <a:lnTo>
                    <a:pt x="2057400" y="0"/>
                  </a:lnTo>
                  <a:lnTo>
                    <a:pt x="0" y="0"/>
                  </a:lnTo>
                  <a:lnTo>
                    <a:pt x="0" y="914400"/>
                  </a:lnTo>
                  <a:close/>
                </a:path>
              </a:pathLst>
            </a:custGeom>
            <a:ln w="19050">
              <a:solidFill>
                <a:srgbClr val="3AB4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4908930" y="4525136"/>
            <a:ext cx="362077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imes New Roman" panose="02020603050405020304"/>
                <a:cs typeface="Times New Roman" panose="02020603050405020304"/>
              </a:rPr>
              <a:t>Note</a:t>
            </a:r>
            <a:r>
              <a:rPr sz="1400" b="1" spc="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b="1" spc="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similarity</a:t>
            </a:r>
            <a:r>
              <a:rPr sz="1400" b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400" b="1" spc="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Coulomb</a:t>
            </a:r>
            <a:r>
              <a:rPr sz="1400" b="1" dirty="0">
                <a:latin typeface="Arial" panose="020B0604020202020204"/>
                <a:cs typeface="Arial" panose="020B0604020202020204"/>
              </a:rPr>
              <a:t>’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400" b="1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Law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14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which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883530" y="4736972"/>
            <a:ext cx="360489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point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charge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magnitude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dQ</a:t>
            </a:r>
            <a:r>
              <a:rPr sz="1350" baseline="-220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1350" spc="172" baseline="-2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at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Point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1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would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908930" y="4950409"/>
            <a:ext cx="299910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generate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electric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field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at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Point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4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given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by: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26719" y="4471161"/>
            <a:ext cx="180530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units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H</a:t>
            </a:r>
            <a:r>
              <a:rPr sz="1400" b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are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[A/m]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43204" rIns="0" bIns="0" rtlCol="0">
            <a:spAutoFit/>
          </a:bodyPr>
          <a:lstStyle/>
          <a:p>
            <a:pPr marL="233680">
              <a:lnSpc>
                <a:spcPct val="100000"/>
              </a:lnSpc>
              <a:spcBef>
                <a:spcPts val="95"/>
              </a:spcBef>
            </a:pPr>
            <a:r>
              <a:rPr sz="2800" dirty="0"/>
              <a:t>Magnetic</a:t>
            </a:r>
            <a:r>
              <a:rPr sz="2800" spc="-55" dirty="0"/>
              <a:t> </a:t>
            </a:r>
            <a:r>
              <a:rPr sz="2800" dirty="0"/>
              <a:t>Field</a:t>
            </a:r>
            <a:r>
              <a:rPr sz="2800" spc="-30" dirty="0"/>
              <a:t> </a:t>
            </a:r>
            <a:r>
              <a:rPr sz="2800" dirty="0"/>
              <a:t>Arising</a:t>
            </a:r>
            <a:r>
              <a:rPr sz="2800" spc="-45" dirty="0"/>
              <a:t> </a:t>
            </a:r>
            <a:r>
              <a:rPr sz="2800" dirty="0"/>
              <a:t>From</a:t>
            </a:r>
            <a:r>
              <a:rPr sz="2800" spc="-20" dirty="0"/>
              <a:t> </a:t>
            </a:r>
            <a:r>
              <a:rPr sz="2800" dirty="0"/>
              <a:t>a</a:t>
            </a:r>
            <a:r>
              <a:rPr sz="2800" spc="-45" dirty="0"/>
              <a:t> </a:t>
            </a:r>
            <a:r>
              <a:rPr sz="2800" dirty="0"/>
              <a:t>Circulating</a:t>
            </a:r>
            <a:r>
              <a:rPr sz="2800" spc="-45" dirty="0"/>
              <a:t> </a:t>
            </a:r>
            <a:r>
              <a:rPr sz="2800" spc="-10" dirty="0"/>
              <a:t>Current</a:t>
            </a:r>
            <a:endParaRPr sz="28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28559" y="2793765"/>
            <a:ext cx="1713463" cy="53850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007355" y="2062733"/>
            <a:ext cx="325183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At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point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spc="-95" dirty="0">
                <a:latin typeface="Times New Roman" panose="02020603050405020304"/>
                <a:cs typeface="Times New Roman" panose="02020603050405020304"/>
              </a:rPr>
              <a:t>P,</a:t>
            </a:r>
            <a:r>
              <a:rPr sz="1400" i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magnetic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field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associated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with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differential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current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element</a:t>
            </a:r>
            <a:r>
              <a:rPr sz="14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spc="-10" dirty="0">
                <a:latin typeface="Times New Roman" panose="02020603050405020304"/>
                <a:cs typeface="Times New Roman" panose="02020603050405020304"/>
              </a:rPr>
              <a:t>Id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L</a:t>
            </a:r>
            <a:r>
              <a:rPr sz="1400" b="1" spc="-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is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36031" y="4860241"/>
            <a:ext cx="2143642" cy="825803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109268" y="5971743"/>
            <a:ext cx="738949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contribution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field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at</a:t>
            </a:r>
            <a:r>
              <a:rPr sz="14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P</a:t>
            </a:r>
            <a:r>
              <a:rPr sz="1400" i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from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any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portion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current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just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above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integral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evalated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over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just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portion.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85334" y="2909452"/>
            <a:ext cx="4163060" cy="2228215"/>
            <a:chOff x="485334" y="2909452"/>
            <a:chExt cx="4163060" cy="2228215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5334" y="2909452"/>
              <a:ext cx="4086665" cy="222781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505200" y="3733800"/>
              <a:ext cx="1143000" cy="990600"/>
            </a:xfrm>
            <a:custGeom>
              <a:avLst/>
              <a:gdLst/>
              <a:ahLst/>
              <a:cxnLst/>
              <a:rect l="l" t="t" r="r" b="b"/>
              <a:pathLst>
                <a:path w="1143000" h="990600">
                  <a:moveTo>
                    <a:pt x="1143000" y="0"/>
                  </a:moveTo>
                  <a:lnTo>
                    <a:pt x="0" y="0"/>
                  </a:lnTo>
                  <a:lnTo>
                    <a:pt x="0" y="990600"/>
                  </a:lnTo>
                  <a:lnTo>
                    <a:pt x="1143000" y="990600"/>
                  </a:lnTo>
                  <a:lnTo>
                    <a:pt x="1143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4103878" y="3761613"/>
            <a:ext cx="4655185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determine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total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field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arising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from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closed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circuit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path,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we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sum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contributions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from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current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elements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make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up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entire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loop,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or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79831" rIns="0" bIns="0" rtlCol="0">
            <a:spAutoFit/>
          </a:bodyPr>
          <a:lstStyle/>
          <a:p>
            <a:pPr marL="313055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Two-</a:t>
            </a:r>
            <a:r>
              <a:rPr sz="3600" spc="-90" dirty="0"/>
              <a:t> </a:t>
            </a:r>
            <a:r>
              <a:rPr sz="3600" dirty="0"/>
              <a:t>and</a:t>
            </a:r>
            <a:r>
              <a:rPr sz="3600" spc="-90" dirty="0"/>
              <a:t> </a:t>
            </a:r>
            <a:r>
              <a:rPr sz="3600" spc="-25" dirty="0"/>
              <a:t>Three-</a:t>
            </a:r>
            <a:r>
              <a:rPr sz="3600" dirty="0"/>
              <a:t>Dimensional</a:t>
            </a:r>
            <a:r>
              <a:rPr sz="3600" spc="-65" dirty="0"/>
              <a:t> </a:t>
            </a:r>
            <a:r>
              <a:rPr sz="3600" spc="-10" dirty="0"/>
              <a:t>Currents</a:t>
            </a:r>
            <a:endParaRPr sz="36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48258" y="2145031"/>
            <a:ext cx="2835886" cy="155472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00326" y="2759075"/>
            <a:ext cx="1023937" cy="36512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005941" y="2161158"/>
            <a:ext cx="347789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surface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carries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uniform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surface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current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density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K</a:t>
            </a:r>
            <a:r>
              <a:rPr sz="1400" b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[A/m],</a:t>
            </a:r>
            <a:r>
              <a:rPr sz="14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current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within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width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400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is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44503" y="4082395"/>
            <a:ext cx="1348854" cy="184608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021791" y="3304158"/>
            <a:ext cx="315087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..and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so the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differential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current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quantity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that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appears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Biot-Savart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law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becomes: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838886" y="4409173"/>
            <a:ext cx="2166076" cy="82399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069644" y="4523613"/>
            <a:ext cx="3250565" cy="666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magnetic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field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arising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from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current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sheet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thus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found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from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two-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dimensional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form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Biot-Savart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law: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10818" y="5730341"/>
            <a:ext cx="4408170" cy="666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similar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way,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 a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volume</a:t>
            </a:r>
            <a:r>
              <a:rPr sz="1400" b="1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current</a:t>
            </a:r>
            <a:r>
              <a:rPr sz="1400" b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made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up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of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three-dimensional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current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elements,</a:t>
            </a:r>
            <a:r>
              <a:rPr sz="14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and so</a:t>
            </a:r>
            <a:r>
              <a:rPr sz="1400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Biot-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Savart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law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case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becomes: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554726" y="5585554"/>
            <a:ext cx="2294001" cy="826358"/>
          </a:xfrm>
          <a:prstGeom prst="rect">
            <a:avLst/>
          </a:prstGeom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79831" rIns="0" bIns="0" rtlCol="0">
            <a:spAutoFit/>
          </a:bodyPr>
          <a:lstStyle/>
          <a:p>
            <a:pPr marL="90297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Example</a:t>
            </a:r>
            <a:r>
              <a:rPr sz="3600" spc="-65" dirty="0"/>
              <a:t> </a:t>
            </a:r>
            <a:r>
              <a:rPr sz="3600" dirty="0"/>
              <a:t>of</a:t>
            </a:r>
            <a:r>
              <a:rPr sz="3600" spc="-70" dirty="0"/>
              <a:t> </a:t>
            </a:r>
            <a:r>
              <a:rPr sz="3600" dirty="0"/>
              <a:t>the</a:t>
            </a:r>
            <a:r>
              <a:rPr sz="3600" spc="-70" dirty="0"/>
              <a:t> </a:t>
            </a:r>
            <a:r>
              <a:rPr sz="3600" spc="-10" dirty="0"/>
              <a:t>Biot-</a:t>
            </a:r>
            <a:r>
              <a:rPr sz="3600" dirty="0"/>
              <a:t>Savart</a:t>
            </a:r>
            <a:r>
              <a:rPr sz="3600" spc="-60" dirty="0"/>
              <a:t> </a:t>
            </a:r>
            <a:r>
              <a:rPr sz="3600" spc="-25" dirty="0"/>
              <a:t>Law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322884" y="1703577"/>
            <a:ext cx="8131809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6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example,</a:t>
            </a:r>
            <a:r>
              <a:rPr sz="16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we</a:t>
            </a:r>
            <a:r>
              <a:rPr sz="16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evaluate</a:t>
            </a:r>
            <a:r>
              <a:rPr sz="16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6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magnetic</a:t>
            </a:r>
            <a:r>
              <a:rPr sz="16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field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intensity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16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6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i="1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1600" i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axis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(equivalently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6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i="1" dirty="0">
                <a:latin typeface="Times New Roman" panose="02020603050405020304"/>
                <a:cs typeface="Times New Roman" panose="02020603050405020304"/>
              </a:rPr>
              <a:t>xy</a:t>
            </a:r>
            <a:r>
              <a:rPr sz="1600" i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plane)</a:t>
            </a: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 marL="53340" algn="ctr">
              <a:lnSpc>
                <a:spcPct val="100000"/>
              </a:lnSpc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arising</a:t>
            </a:r>
            <a:r>
              <a:rPr sz="16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from</a:t>
            </a:r>
            <a:r>
              <a:rPr sz="16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6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filament</a:t>
            </a:r>
            <a:r>
              <a:rPr sz="1600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current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infinite</a:t>
            </a:r>
            <a:r>
              <a:rPr sz="16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length</a:t>
            </a:r>
            <a:r>
              <a:rPr sz="16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16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i="1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600" i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axis.</a:t>
            </a:r>
            <a:endParaRPr sz="1600"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914400" y="3354451"/>
            <a:ext cx="3451225" cy="400050"/>
            <a:chOff x="914400" y="3354451"/>
            <a:chExt cx="3451225" cy="4000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2323" y="3385249"/>
              <a:ext cx="3322821" cy="31760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914400" y="3354451"/>
              <a:ext cx="622300" cy="400050"/>
            </a:xfrm>
            <a:custGeom>
              <a:avLst/>
              <a:gdLst/>
              <a:ahLst/>
              <a:cxnLst/>
              <a:rect l="l" t="t" r="r" b="b"/>
              <a:pathLst>
                <a:path w="622300" h="400050">
                  <a:moveTo>
                    <a:pt x="622300" y="0"/>
                  </a:moveTo>
                  <a:lnTo>
                    <a:pt x="0" y="0"/>
                  </a:lnTo>
                  <a:lnTo>
                    <a:pt x="0" y="400050"/>
                  </a:lnTo>
                  <a:lnTo>
                    <a:pt x="622300" y="400050"/>
                  </a:lnTo>
                  <a:lnTo>
                    <a:pt x="6223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44600" y="3373374"/>
              <a:ext cx="265112" cy="381000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81089" y="4240423"/>
            <a:ext cx="1665274" cy="783175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985926" y="4487119"/>
            <a:ext cx="285253" cy="18609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333926" y="5833232"/>
            <a:ext cx="3084164" cy="71073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23693" y="5852448"/>
            <a:ext cx="2065914" cy="642387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917244" y="2815208"/>
            <a:ext cx="260540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Using</a:t>
            </a:r>
            <a:r>
              <a:rPr sz="16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drawing,</a:t>
            </a:r>
            <a:r>
              <a:rPr sz="16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we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identify:</a:t>
            </a:r>
            <a:endParaRPr sz="16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69644" y="4428490"/>
            <a:ext cx="6521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20" dirty="0">
                <a:latin typeface="Times New Roman" panose="02020603050405020304"/>
                <a:cs typeface="Times New Roman" panose="02020603050405020304"/>
              </a:rPr>
              <a:t>so..</a:t>
            </a:r>
            <a:endParaRPr sz="16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8340" y="5438343"/>
            <a:ext cx="61785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so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 that:</a:t>
            </a:r>
            <a:endParaRPr sz="16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834128" y="2432304"/>
            <a:ext cx="3438144" cy="3072384"/>
          </a:xfrm>
          <a:prstGeom prst="rect">
            <a:avLst/>
          </a:prstGeom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79831" rIns="0" bIns="0" rtlCol="0">
            <a:spAutoFit/>
          </a:bodyPr>
          <a:lstStyle/>
          <a:p>
            <a:pPr marL="2041525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Example:</a:t>
            </a:r>
            <a:r>
              <a:rPr sz="3600" spc="-145" dirty="0"/>
              <a:t> </a:t>
            </a:r>
            <a:r>
              <a:rPr sz="3600" spc="-10" dirty="0"/>
              <a:t>continued</a:t>
            </a:r>
            <a:endParaRPr sz="36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3251" y="1889819"/>
            <a:ext cx="3084164" cy="71073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73018" y="1909035"/>
            <a:ext cx="2065914" cy="64238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07568" y="2089530"/>
            <a:ext cx="118300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0" dirty="0">
                <a:latin typeface="Times New Roman" panose="02020603050405020304"/>
                <a:cs typeface="Times New Roman" panose="02020603050405020304"/>
              </a:rPr>
              <a:t>We</a:t>
            </a:r>
            <a:r>
              <a:rPr sz="16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now</a:t>
            </a:r>
            <a:r>
              <a:rPr sz="16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have:</a:t>
            </a:r>
            <a:endParaRPr sz="1600"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50862" y="3738199"/>
            <a:ext cx="4249420" cy="1706880"/>
            <a:chOff x="550862" y="3738199"/>
            <a:chExt cx="4249420" cy="170688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1482" y="3738199"/>
              <a:ext cx="4148499" cy="170632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50862" y="3867086"/>
              <a:ext cx="469900" cy="436880"/>
            </a:xfrm>
            <a:custGeom>
              <a:avLst/>
              <a:gdLst/>
              <a:ahLst/>
              <a:cxnLst/>
              <a:rect l="l" t="t" r="r" b="b"/>
              <a:pathLst>
                <a:path w="469900" h="436879">
                  <a:moveTo>
                    <a:pt x="469900" y="0"/>
                  </a:moveTo>
                  <a:lnTo>
                    <a:pt x="0" y="0"/>
                  </a:lnTo>
                  <a:lnTo>
                    <a:pt x="0" y="436562"/>
                  </a:lnTo>
                  <a:lnTo>
                    <a:pt x="469900" y="436562"/>
                  </a:lnTo>
                  <a:lnTo>
                    <a:pt x="4699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2000" y="3930713"/>
              <a:ext cx="274637" cy="347662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429564" y="3002661"/>
            <a:ext cx="27914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Integrate</a:t>
            </a:r>
            <a:r>
              <a:rPr sz="16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over</a:t>
            </a:r>
            <a:r>
              <a:rPr sz="16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6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entire</a:t>
            </a:r>
            <a:r>
              <a:rPr sz="16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wire:</a:t>
            </a:r>
            <a:endParaRPr sz="16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48741" y="5917793"/>
            <a:ext cx="260921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..after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carrying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out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cross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product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102352" y="3081468"/>
            <a:ext cx="3438144" cy="3072499"/>
          </a:xfrm>
          <a:prstGeom prst="rect">
            <a:avLst/>
          </a:prstGeom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79831" rIns="0" bIns="0" rtlCol="0">
            <a:spAutoFit/>
          </a:bodyPr>
          <a:lstStyle/>
          <a:p>
            <a:pPr marL="2003425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Example:</a:t>
            </a:r>
            <a:r>
              <a:rPr sz="3600" spc="-145" dirty="0"/>
              <a:t> </a:t>
            </a:r>
            <a:r>
              <a:rPr sz="3600" spc="-10" dirty="0"/>
              <a:t>concluded</a:t>
            </a:r>
            <a:endParaRPr sz="36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84583" y="2498245"/>
            <a:ext cx="2978878" cy="70643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41273" y="2754798"/>
            <a:ext cx="224038" cy="20154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24992" y="2718307"/>
            <a:ext cx="7537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we</a:t>
            </a:r>
            <a:r>
              <a:rPr sz="16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have:</a:t>
            </a:r>
            <a:endParaRPr sz="16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71823" y="3772819"/>
            <a:ext cx="3164073" cy="943967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1930083" y="5265961"/>
            <a:ext cx="1964689" cy="982980"/>
            <a:chOff x="1930083" y="5265961"/>
            <a:chExt cx="1964689" cy="98298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30083" y="5265961"/>
              <a:ext cx="1964074" cy="98247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320925" y="5703887"/>
              <a:ext cx="173355" cy="265430"/>
            </a:xfrm>
            <a:custGeom>
              <a:avLst/>
              <a:gdLst/>
              <a:ahLst/>
              <a:cxnLst/>
              <a:rect l="l" t="t" r="r" b="b"/>
              <a:pathLst>
                <a:path w="173355" h="265429">
                  <a:moveTo>
                    <a:pt x="173037" y="0"/>
                  </a:moveTo>
                  <a:lnTo>
                    <a:pt x="0" y="0"/>
                  </a:lnTo>
                  <a:lnTo>
                    <a:pt x="0" y="265112"/>
                  </a:lnTo>
                  <a:lnTo>
                    <a:pt x="173037" y="265112"/>
                  </a:lnTo>
                  <a:lnTo>
                    <a:pt x="173037" y="0"/>
                  </a:lnTo>
                  <a:close/>
                </a:path>
              </a:pathLst>
            </a:custGeom>
            <a:solidFill>
              <a:srgbClr val="E7F5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931265" y="5605068"/>
            <a:ext cx="61150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finally:</a:t>
            </a:r>
            <a:endParaRPr sz="16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651500" y="2439923"/>
            <a:ext cx="2578100" cy="257810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5347842" y="5209794"/>
            <a:ext cx="3382645" cy="879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39370" algn="ctr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Current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into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page.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R="39370" algn="ctr">
              <a:lnSpc>
                <a:spcPct val="100000"/>
              </a:lnSpc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Magnetic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field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streamlines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12700" marR="5080" indent="-5715" algn="ctr">
              <a:lnSpc>
                <a:spcPct val="100000"/>
              </a:lnSpc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are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concentric</a:t>
            </a:r>
            <a:r>
              <a:rPr sz="1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circles,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whose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magnitudes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decrease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as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inverse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distance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from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400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axis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432175" y="1625853"/>
            <a:ext cx="21723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 panose="02020603050405020304"/>
                <a:cs typeface="Times New Roman" panose="02020603050405020304"/>
              </a:rPr>
              <a:t>Evaluating</a:t>
            </a:r>
            <a:r>
              <a:rPr sz="180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8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10" dirty="0">
                <a:latin typeface="Times New Roman" panose="02020603050405020304"/>
                <a:cs typeface="Times New Roman" panose="02020603050405020304"/>
              </a:rPr>
              <a:t>integral:</a:t>
            </a:r>
            <a:endParaRPr sz="180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12470" rIns="0" bIns="0" rtlCol="0">
            <a:spAutoFit/>
          </a:bodyPr>
          <a:lstStyle/>
          <a:p>
            <a:pPr marL="250190">
              <a:lnSpc>
                <a:spcPct val="100000"/>
              </a:lnSpc>
              <a:spcBef>
                <a:spcPts val="105"/>
              </a:spcBef>
            </a:pPr>
            <a:r>
              <a:rPr dirty="0"/>
              <a:t>Field</a:t>
            </a:r>
            <a:r>
              <a:rPr spc="-5" dirty="0"/>
              <a:t> </a:t>
            </a:r>
            <a:r>
              <a:rPr dirty="0"/>
              <a:t>Arising</a:t>
            </a:r>
            <a:r>
              <a:rPr spc="-35" dirty="0"/>
              <a:t> </a:t>
            </a:r>
            <a:r>
              <a:rPr dirty="0"/>
              <a:t>from</a:t>
            </a:r>
            <a:r>
              <a:rPr spc="-15" dirty="0"/>
              <a:t> </a:t>
            </a:r>
            <a:r>
              <a:rPr dirty="0"/>
              <a:t>a</a:t>
            </a:r>
            <a:r>
              <a:rPr spc="-5" dirty="0"/>
              <a:t> </a:t>
            </a:r>
            <a:r>
              <a:rPr dirty="0"/>
              <a:t>Finite</a:t>
            </a:r>
            <a:r>
              <a:rPr spc="-5" dirty="0"/>
              <a:t> </a:t>
            </a:r>
            <a:r>
              <a:rPr dirty="0"/>
              <a:t>Current</a:t>
            </a:r>
            <a:r>
              <a:rPr spc="-35" dirty="0"/>
              <a:t> </a:t>
            </a:r>
            <a:r>
              <a:rPr spc="-10" dirty="0"/>
              <a:t>Segment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0478" y="2440149"/>
            <a:ext cx="2349424" cy="68376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1851" y="3659456"/>
            <a:ext cx="3893495" cy="73005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826132" y="1543304"/>
            <a:ext cx="50006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6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case,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6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field</a:t>
            </a:r>
            <a:r>
              <a:rPr sz="16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6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6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found</a:t>
            </a:r>
            <a:r>
              <a:rPr sz="16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600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i="1" dirty="0">
                <a:latin typeface="Times New Roman" panose="02020603050405020304"/>
                <a:cs typeface="Times New Roman" panose="02020603050405020304"/>
              </a:rPr>
              <a:t>xy</a:t>
            </a:r>
            <a:r>
              <a:rPr sz="1600"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plane</a:t>
            </a:r>
            <a:r>
              <a:rPr sz="16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at</a:t>
            </a:r>
            <a:r>
              <a:rPr sz="16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Point</a:t>
            </a:r>
            <a:r>
              <a:rPr sz="16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2.</a:t>
            </a: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 marL="347980">
              <a:lnSpc>
                <a:spcPct val="100000"/>
              </a:lnSpc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6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Biot-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Savart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integral</a:t>
            </a:r>
            <a:r>
              <a:rPr sz="16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6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taken</a:t>
            </a:r>
            <a:r>
              <a:rPr sz="16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over</a:t>
            </a:r>
            <a:r>
              <a:rPr sz="16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wire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 length:</a:t>
            </a:r>
            <a:endParaRPr sz="16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56868" y="4752213"/>
            <a:ext cx="401256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..after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few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additional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steps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(see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Problem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7.8),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we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find: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985837" y="5253037"/>
            <a:ext cx="3895725" cy="1076325"/>
            <a:chOff x="985837" y="5253037"/>
            <a:chExt cx="3895725" cy="1076325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03119" y="5497088"/>
              <a:ext cx="3043477" cy="63565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72014" y="5708876"/>
              <a:ext cx="233545" cy="19367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990600" y="5257800"/>
              <a:ext cx="3886200" cy="1066800"/>
            </a:xfrm>
            <a:custGeom>
              <a:avLst/>
              <a:gdLst/>
              <a:ahLst/>
              <a:cxnLst/>
              <a:rect l="l" t="t" r="r" b="b"/>
              <a:pathLst>
                <a:path w="3886200" h="1066800">
                  <a:moveTo>
                    <a:pt x="0" y="1066800"/>
                  </a:moveTo>
                  <a:lnTo>
                    <a:pt x="3886200" y="1066800"/>
                  </a:lnTo>
                  <a:lnTo>
                    <a:pt x="3886200" y="0"/>
                  </a:lnTo>
                  <a:lnTo>
                    <a:pt x="0" y="0"/>
                  </a:lnTo>
                  <a:lnTo>
                    <a:pt x="0" y="1066800"/>
                  </a:lnTo>
                  <a:close/>
                </a:path>
              </a:pathLst>
            </a:custGeom>
            <a:ln w="9525">
              <a:solidFill>
                <a:srgbClr val="CC00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350770" y="2498274"/>
            <a:ext cx="3095361" cy="3474139"/>
          </a:xfrm>
          <a:prstGeom prst="rect">
            <a:avLst/>
          </a:prstGeom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89126" y="667257"/>
            <a:ext cx="6761480" cy="10013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280285" marR="5080" indent="-2268220">
              <a:lnSpc>
                <a:spcPct val="100000"/>
              </a:lnSpc>
              <a:spcBef>
                <a:spcPts val="105"/>
              </a:spcBef>
            </a:pPr>
            <a:r>
              <a:rPr dirty="0"/>
              <a:t>Another</a:t>
            </a:r>
            <a:r>
              <a:rPr spc="-30" dirty="0"/>
              <a:t> </a:t>
            </a:r>
            <a:r>
              <a:rPr dirty="0"/>
              <a:t>Example:</a:t>
            </a:r>
            <a:r>
              <a:rPr spc="-55" dirty="0"/>
              <a:t> </a:t>
            </a:r>
            <a:r>
              <a:rPr dirty="0"/>
              <a:t>Magnetic</a:t>
            </a:r>
            <a:r>
              <a:rPr spc="-20" dirty="0"/>
              <a:t> </a:t>
            </a:r>
            <a:r>
              <a:rPr dirty="0"/>
              <a:t>Field</a:t>
            </a:r>
            <a:r>
              <a:rPr spc="-5" dirty="0"/>
              <a:t> </a:t>
            </a:r>
            <a:r>
              <a:rPr dirty="0"/>
              <a:t>from</a:t>
            </a:r>
            <a:r>
              <a:rPr spc="-35" dirty="0"/>
              <a:t> </a:t>
            </a:r>
            <a:r>
              <a:rPr spc="-50" dirty="0"/>
              <a:t>a </a:t>
            </a:r>
            <a:r>
              <a:rPr dirty="0"/>
              <a:t>Current</a:t>
            </a:r>
            <a:r>
              <a:rPr spc="-25" dirty="0"/>
              <a:t> </a:t>
            </a:r>
            <a:r>
              <a:rPr spc="-20" dirty="0"/>
              <a:t>Loop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83969" y="1859407"/>
            <a:ext cx="4874895" cy="10337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794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Consider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 circular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current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loop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radius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i="1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spc="-10" dirty="0">
                <a:latin typeface="Times New Roman" panose="02020603050405020304"/>
                <a:cs typeface="Times New Roman" panose="02020603050405020304"/>
              </a:rPr>
              <a:t>x-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14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plane,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which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carries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steady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current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I.</a:t>
            </a:r>
            <a:r>
              <a:rPr sz="1400" i="1" spc="3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We</a:t>
            </a:r>
            <a:r>
              <a:rPr sz="14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wish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find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magnetic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field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strength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anywhere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400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axis.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1210"/>
              </a:spcBef>
            </a:pP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We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use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Biot-Savart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Law: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20170" y="3194499"/>
            <a:ext cx="2139093" cy="63215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79200" y="4258252"/>
            <a:ext cx="1768590" cy="27564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51140" y="4896861"/>
            <a:ext cx="1726783" cy="51003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018809" y="5829327"/>
            <a:ext cx="2143069" cy="63108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63218" y="4218813"/>
            <a:ext cx="51054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where: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330971" y="2926125"/>
            <a:ext cx="3585407" cy="3256067"/>
          </a:xfrm>
          <a:prstGeom prst="rect">
            <a:avLst/>
          </a:prstGeom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12470" rIns="0" bIns="0" rtlCol="0">
            <a:spAutoFit/>
          </a:bodyPr>
          <a:lstStyle/>
          <a:p>
            <a:pPr marL="2197100">
              <a:lnSpc>
                <a:spcPct val="100000"/>
              </a:lnSpc>
              <a:spcBef>
                <a:spcPts val="105"/>
              </a:spcBef>
            </a:pPr>
            <a:r>
              <a:rPr dirty="0"/>
              <a:t>Example:</a:t>
            </a:r>
            <a:r>
              <a:rPr spc="-25" dirty="0"/>
              <a:t> </a:t>
            </a:r>
            <a:r>
              <a:rPr spc="-10" dirty="0"/>
              <a:t>Continued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75817" y="1762506"/>
            <a:ext cx="492760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Substituting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previous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expressions,</a:t>
            </a:r>
            <a:r>
              <a:rPr sz="1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Biot-Savart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Law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becomes: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2957" y="2444891"/>
            <a:ext cx="4154465" cy="72070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78683" y="3795995"/>
            <a:ext cx="3509528" cy="71933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74357" y="5545897"/>
            <a:ext cx="2819990" cy="288333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110792" y="3377310"/>
            <a:ext cx="255524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carry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out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cross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products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find: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56843" y="4844237"/>
            <a:ext cx="393319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but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we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must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include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angle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dependence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radial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unit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vector: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94943" y="6198819"/>
            <a:ext cx="7528559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with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substitution,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radial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component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integrate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zero,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meaning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all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radial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components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will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cancel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400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axis.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407171" y="2446700"/>
            <a:ext cx="3585407" cy="3256067"/>
          </a:xfrm>
          <a:prstGeom prst="rect">
            <a:avLst/>
          </a:prstGeom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12470" rIns="0" bIns="0" rtlCol="0">
            <a:spAutoFit/>
          </a:bodyPr>
          <a:lstStyle/>
          <a:p>
            <a:pPr marL="2197100">
              <a:lnSpc>
                <a:spcPct val="100000"/>
              </a:lnSpc>
              <a:spcBef>
                <a:spcPts val="105"/>
              </a:spcBef>
            </a:pPr>
            <a:r>
              <a:rPr dirty="0"/>
              <a:t>Example:</a:t>
            </a:r>
            <a:r>
              <a:rPr spc="-25" dirty="0"/>
              <a:t> </a:t>
            </a:r>
            <a:r>
              <a:rPr spc="-10" dirty="0"/>
              <a:t>Continued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7244" y="2272030"/>
            <a:ext cx="378079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Now,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only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400"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component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remains,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integral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evaluates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easily: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138237" y="2967037"/>
            <a:ext cx="2752725" cy="923925"/>
            <a:chOff x="1138237" y="2967037"/>
            <a:chExt cx="2752725" cy="92392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75764" y="3081273"/>
              <a:ext cx="2394335" cy="69250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143000" y="2971800"/>
              <a:ext cx="2743200" cy="914400"/>
            </a:xfrm>
            <a:custGeom>
              <a:avLst/>
              <a:gdLst/>
              <a:ahLst/>
              <a:cxnLst/>
              <a:rect l="l" t="t" r="r" b="b"/>
              <a:pathLst>
                <a:path w="2743200" h="914400">
                  <a:moveTo>
                    <a:pt x="0" y="914400"/>
                  </a:moveTo>
                  <a:lnTo>
                    <a:pt x="2743200" y="914400"/>
                  </a:lnTo>
                  <a:lnTo>
                    <a:pt x="2743200" y="0"/>
                  </a:lnTo>
                  <a:lnTo>
                    <a:pt x="0" y="0"/>
                  </a:lnTo>
                  <a:lnTo>
                    <a:pt x="0" y="914400"/>
                  </a:lnTo>
                  <a:close/>
                </a:path>
              </a:pathLst>
            </a:custGeom>
            <a:ln w="9525">
              <a:solidFill>
                <a:srgbClr val="D33B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959916" y="4072890"/>
            <a:ext cx="3399154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Note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form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numerator:</a:t>
            </a:r>
            <a:r>
              <a:rPr sz="1400" spc="3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product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of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current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loop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area.</a:t>
            </a:r>
            <a:r>
              <a:rPr sz="1400" spc="3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We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 define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as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magnetic</a:t>
            </a:r>
            <a:r>
              <a:rPr sz="1400" i="1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spc="-10" dirty="0">
                <a:latin typeface="Times New Roman" panose="02020603050405020304"/>
                <a:cs typeface="Times New Roman" panose="02020603050405020304"/>
              </a:rPr>
              <a:t>moment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91854" y="5030331"/>
            <a:ext cx="1750595" cy="32494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40522" y="2370500"/>
            <a:ext cx="3585407" cy="3256067"/>
          </a:xfrm>
          <a:prstGeom prst="rect">
            <a:avLst/>
          </a:prstGeom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97176" y="821182"/>
            <a:ext cx="555053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/>
              <a:t>Ampere</a:t>
            </a:r>
            <a:r>
              <a:rPr sz="4400" dirty="0">
                <a:latin typeface="MS PGothic" panose="020B0600070205080204" charset="-128"/>
                <a:cs typeface="MS PGothic" panose="020B0600070205080204" charset="-128"/>
              </a:rPr>
              <a:t>’</a:t>
            </a:r>
            <a:r>
              <a:rPr sz="4400" dirty="0"/>
              <a:t>s</a:t>
            </a:r>
            <a:r>
              <a:rPr sz="4400" spc="-30" dirty="0"/>
              <a:t> </a:t>
            </a:r>
            <a:r>
              <a:rPr sz="4400" dirty="0"/>
              <a:t>Circuital</a:t>
            </a:r>
            <a:r>
              <a:rPr sz="4400" spc="-10" dirty="0"/>
              <a:t> </a:t>
            </a:r>
            <a:r>
              <a:rPr sz="4400" spc="-25" dirty="0"/>
              <a:t>Law</a:t>
            </a:r>
            <a:endParaRPr sz="4400">
              <a:latin typeface="MS PGothic" panose="020B0600070205080204" charset="-128"/>
              <a:cs typeface="MS PGothic" panose="020B0600070205080204" charset="-128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67200" y="3048000"/>
            <a:ext cx="3366334" cy="195897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00862" y="2072132"/>
            <a:ext cx="7284720" cy="571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150"/>
              </a:lnSpc>
              <a:spcBef>
                <a:spcPts val="100"/>
              </a:spcBef>
            </a:pPr>
            <a:r>
              <a:rPr sz="1800" dirty="0">
                <a:latin typeface="Times New Roman" panose="02020603050405020304"/>
                <a:cs typeface="Times New Roman" panose="02020603050405020304"/>
              </a:rPr>
              <a:t>Ampere</a:t>
            </a:r>
            <a:r>
              <a:rPr sz="1800" dirty="0">
                <a:latin typeface="MS PGothic" panose="020B0600070205080204" charset="-128"/>
                <a:cs typeface="MS PGothic" panose="020B0600070205080204" charset="-128"/>
              </a:rPr>
              <a:t>’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8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Circuital</a:t>
            </a:r>
            <a:r>
              <a:rPr sz="18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Law</a:t>
            </a:r>
            <a:r>
              <a:rPr sz="18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states</a:t>
            </a:r>
            <a:r>
              <a:rPr sz="18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18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8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line</a:t>
            </a:r>
            <a:r>
              <a:rPr sz="18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integral</a:t>
            </a:r>
            <a:r>
              <a:rPr sz="18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8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dirty="0">
                <a:latin typeface="Times New Roman" panose="02020603050405020304"/>
                <a:cs typeface="Times New Roman" panose="02020603050405020304"/>
              </a:rPr>
              <a:t>H</a:t>
            </a:r>
            <a:r>
              <a:rPr sz="1800" b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about</a:t>
            </a:r>
            <a:r>
              <a:rPr sz="18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i="1" dirty="0">
                <a:latin typeface="Times New Roman" panose="02020603050405020304"/>
                <a:cs typeface="Times New Roman" panose="02020603050405020304"/>
              </a:rPr>
              <a:t>any</a:t>
            </a:r>
            <a:r>
              <a:rPr sz="1800" i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i="1" dirty="0">
                <a:latin typeface="Times New Roman" panose="02020603050405020304"/>
                <a:cs typeface="Times New Roman" panose="02020603050405020304"/>
              </a:rPr>
              <a:t>closed</a:t>
            </a:r>
            <a:r>
              <a:rPr sz="1800" i="1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i="1" spc="-20" dirty="0">
                <a:latin typeface="Times New Roman" panose="02020603050405020304"/>
                <a:cs typeface="Times New Roman" panose="02020603050405020304"/>
              </a:rPr>
              <a:t>path</a:t>
            </a: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 marL="50800" algn="ctr">
              <a:lnSpc>
                <a:spcPts val="2150"/>
              </a:lnSpc>
            </a:pPr>
            <a:r>
              <a:rPr sz="18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8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exactly</a:t>
            </a:r>
            <a:r>
              <a:rPr sz="18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equal</a:t>
            </a:r>
            <a:r>
              <a:rPr sz="18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8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8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direct</a:t>
            </a:r>
            <a:r>
              <a:rPr sz="18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current</a:t>
            </a:r>
            <a:r>
              <a:rPr sz="18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enclosed</a:t>
            </a:r>
            <a:r>
              <a:rPr sz="18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by</a:t>
            </a:r>
            <a:r>
              <a:rPr sz="18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18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10" dirty="0">
                <a:latin typeface="Times New Roman" panose="02020603050405020304"/>
                <a:cs typeface="Times New Roman" panose="02020603050405020304"/>
              </a:rPr>
              <a:t>path.</a:t>
            </a:r>
            <a:endParaRPr sz="18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76438" y="3447117"/>
            <a:ext cx="2091108" cy="980041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80415" y="5293867"/>
            <a:ext cx="591058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6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6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figure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at</a:t>
            </a:r>
            <a:r>
              <a:rPr sz="16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right,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6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integral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6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dirty="0">
                <a:latin typeface="Times New Roman" panose="02020603050405020304"/>
                <a:cs typeface="Times New Roman" panose="02020603050405020304"/>
              </a:rPr>
              <a:t>H</a:t>
            </a:r>
            <a:r>
              <a:rPr sz="1600" b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about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closed</a:t>
            </a:r>
            <a:r>
              <a:rPr sz="16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paths </a:t>
            </a:r>
            <a:r>
              <a:rPr sz="16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600" i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i="1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600" i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gives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total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current</a:t>
            </a:r>
            <a:r>
              <a:rPr sz="16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i="1" dirty="0">
                <a:latin typeface="Times New Roman" panose="02020603050405020304"/>
                <a:cs typeface="Times New Roman" panose="02020603050405020304"/>
              </a:rPr>
              <a:t>I,</a:t>
            </a:r>
            <a:r>
              <a:rPr sz="1600" i="1" spc="3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while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6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integral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over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path </a:t>
            </a:r>
            <a:r>
              <a:rPr sz="1600" i="1" dirty="0">
                <a:latin typeface="Times New Roman" panose="02020603050405020304"/>
                <a:cs typeface="Times New Roman" panose="02020603050405020304"/>
              </a:rPr>
              <a:t>c</a:t>
            </a:r>
            <a:r>
              <a:rPr sz="1600" i="1" spc="3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gives</a:t>
            </a:r>
            <a:r>
              <a:rPr sz="16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only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portion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6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current</a:t>
            </a:r>
            <a:r>
              <a:rPr sz="16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16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lies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within </a:t>
            </a:r>
            <a:r>
              <a:rPr sz="1600" i="1" spc="-50" dirty="0">
                <a:latin typeface="Times New Roman" panose="02020603050405020304"/>
                <a:cs typeface="Times New Roman" panose="02020603050405020304"/>
              </a:rPr>
              <a:t>c</a:t>
            </a:r>
            <a:endParaRPr sz="160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84402" rIns="0" bIns="0" rtlCol="0">
            <a:spAutoFit/>
          </a:bodyPr>
          <a:lstStyle/>
          <a:p>
            <a:pPr marL="230505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Ampere</a:t>
            </a:r>
            <a:r>
              <a:rPr sz="3600" dirty="0">
                <a:latin typeface="MS PGothic" panose="020B0600070205080204" charset="-128"/>
                <a:cs typeface="MS PGothic" panose="020B0600070205080204" charset="-128"/>
              </a:rPr>
              <a:t>’</a:t>
            </a:r>
            <a:r>
              <a:rPr sz="3600" dirty="0"/>
              <a:t>s</a:t>
            </a:r>
            <a:r>
              <a:rPr sz="3600" spc="-70" dirty="0"/>
              <a:t> </a:t>
            </a:r>
            <a:r>
              <a:rPr sz="3600" dirty="0"/>
              <a:t>Law</a:t>
            </a:r>
            <a:r>
              <a:rPr sz="3600" spc="-55" dirty="0"/>
              <a:t> </a:t>
            </a:r>
            <a:r>
              <a:rPr sz="3600" dirty="0"/>
              <a:t>Applied</a:t>
            </a:r>
            <a:r>
              <a:rPr sz="3600" spc="-70" dirty="0"/>
              <a:t> </a:t>
            </a:r>
            <a:r>
              <a:rPr sz="3600" dirty="0"/>
              <a:t>to</a:t>
            </a:r>
            <a:r>
              <a:rPr sz="3600" spc="-60" dirty="0"/>
              <a:t> </a:t>
            </a:r>
            <a:r>
              <a:rPr sz="3600" dirty="0"/>
              <a:t>a</a:t>
            </a:r>
            <a:r>
              <a:rPr sz="3600" spc="-70" dirty="0"/>
              <a:t> </a:t>
            </a:r>
            <a:r>
              <a:rPr sz="3600" dirty="0"/>
              <a:t>Long</a:t>
            </a:r>
            <a:r>
              <a:rPr sz="3600" spc="-65" dirty="0"/>
              <a:t> </a:t>
            </a:r>
            <a:r>
              <a:rPr sz="3600" spc="-20" dirty="0"/>
              <a:t>Wire</a:t>
            </a:r>
            <a:endParaRPr sz="3600">
              <a:latin typeface="MS PGothic" panose="020B0600070205080204" charset="-128"/>
              <a:cs typeface="MS PGothic" panose="020B0600070205080204" charset="-128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5118" y="4381750"/>
            <a:ext cx="6994271" cy="752632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457200" y="1905000"/>
            <a:ext cx="3366770" cy="1958975"/>
            <a:chOff x="457200" y="1905000"/>
            <a:chExt cx="3366770" cy="195897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1905000"/>
              <a:ext cx="3366334" cy="195897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667128" y="3210305"/>
              <a:ext cx="264795" cy="271145"/>
            </a:xfrm>
            <a:custGeom>
              <a:avLst/>
              <a:gdLst/>
              <a:ahLst/>
              <a:cxnLst/>
              <a:rect l="l" t="t" r="r" b="b"/>
              <a:pathLst>
                <a:path w="264794" h="271145">
                  <a:moveTo>
                    <a:pt x="157987" y="197993"/>
                  </a:moveTo>
                  <a:lnTo>
                    <a:pt x="264794" y="271018"/>
                  </a:lnTo>
                  <a:lnTo>
                    <a:pt x="232314" y="220980"/>
                  </a:lnTo>
                  <a:lnTo>
                    <a:pt x="207137" y="220980"/>
                  </a:lnTo>
                  <a:lnTo>
                    <a:pt x="198319" y="211946"/>
                  </a:lnTo>
                  <a:lnTo>
                    <a:pt x="157987" y="197993"/>
                  </a:lnTo>
                  <a:close/>
                </a:path>
                <a:path w="264794" h="271145">
                  <a:moveTo>
                    <a:pt x="198319" y="211946"/>
                  </a:moveTo>
                  <a:lnTo>
                    <a:pt x="207137" y="220980"/>
                  </a:lnTo>
                  <a:lnTo>
                    <a:pt x="211597" y="216582"/>
                  </a:lnTo>
                  <a:lnTo>
                    <a:pt x="198319" y="211946"/>
                  </a:lnTo>
                  <a:close/>
                </a:path>
                <a:path w="264794" h="271145">
                  <a:moveTo>
                    <a:pt x="194309" y="162433"/>
                  </a:moveTo>
                  <a:lnTo>
                    <a:pt x="207253" y="202976"/>
                  </a:lnTo>
                  <a:lnTo>
                    <a:pt x="216153" y="212090"/>
                  </a:lnTo>
                  <a:lnTo>
                    <a:pt x="207137" y="220980"/>
                  </a:lnTo>
                  <a:lnTo>
                    <a:pt x="232314" y="220980"/>
                  </a:lnTo>
                  <a:lnTo>
                    <a:pt x="194309" y="162433"/>
                  </a:lnTo>
                  <a:close/>
                </a:path>
                <a:path w="264794" h="271145">
                  <a:moveTo>
                    <a:pt x="9016" y="0"/>
                  </a:moveTo>
                  <a:lnTo>
                    <a:pt x="0" y="8763"/>
                  </a:lnTo>
                  <a:lnTo>
                    <a:pt x="198319" y="211946"/>
                  </a:lnTo>
                  <a:lnTo>
                    <a:pt x="211719" y="216582"/>
                  </a:lnTo>
                  <a:lnTo>
                    <a:pt x="210162" y="212090"/>
                  </a:lnTo>
                  <a:lnTo>
                    <a:pt x="207253" y="202976"/>
                  </a:lnTo>
                  <a:lnTo>
                    <a:pt x="9016" y="0"/>
                  </a:lnTo>
                  <a:close/>
                </a:path>
                <a:path w="264794" h="271145">
                  <a:moveTo>
                    <a:pt x="207253" y="202976"/>
                  </a:moveTo>
                  <a:lnTo>
                    <a:pt x="211597" y="216582"/>
                  </a:lnTo>
                  <a:lnTo>
                    <a:pt x="216153" y="212090"/>
                  </a:lnTo>
                  <a:lnTo>
                    <a:pt x="207253" y="202976"/>
                  </a:lnTo>
                  <a:close/>
                </a:path>
              </a:pathLst>
            </a:custGeom>
            <a:solidFill>
              <a:srgbClr val="CC00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907794" y="3386590"/>
            <a:ext cx="123825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spc="-50" dirty="0">
                <a:latin typeface="Symbol" panose="05050102010706020507"/>
                <a:cs typeface="Symbol" panose="05050102010706020507"/>
              </a:rPr>
              <a:t></a:t>
            </a:r>
            <a:endParaRPr sz="1450">
              <a:latin typeface="Symbol" panose="05050102010706020507"/>
              <a:cs typeface="Symbol" panose="05050102010706020507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117975" y="1997455"/>
            <a:ext cx="4850765" cy="13404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Symmetry</a:t>
            </a:r>
            <a:r>
              <a:rPr sz="16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suggests</a:t>
            </a:r>
            <a:r>
              <a:rPr sz="16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16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dirty="0">
                <a:latin typeface="Times New Roman" panose="02020603050405020304"/>
                <a:cs typeface="Times New Roman" panose="02020603050405020304"/>
              </a:rPr>
              <a:t>H</a:t>
            </a:r>
            <a:r>
              <a:rPr sz="1600" b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16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6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circular,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 constant-valued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at</a:t>
            </a:r>
            <a:r>
              <a:rPr sz="16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constant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radius,</a:t>
            </a:r>
            <a:r>
              <a:rPr sz="16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6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centered on</a:t>
            </a:r>
            <a:r>
              <a:rPr sz="16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current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600" i="1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16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axis.</a:t>
            </a: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885"/>
              </a:spcBef>
            </a:pP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 marL="29845" marR="521970">
              <a:lnSpc>
                <a:spcPts val="1920"/>
              </a:lnSpc>
              <a:tabLst>
                <a:tab pos="1113790" algn="l"/>
              </a:tabLst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Choosing</a:t>
            </a:r>
            <a:r>
              <a:rPr sz="16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path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i="1" dirty="0">
                <a:latin typeface="Times New Roman" panose="02020603050405020304"/>
                <a:cs typeface="Times New Roman" panose="02020603050405020304"/>
              </a:rPr>
              <a:t>a,</a:t>
            </a:r>
            <a:r>
              <a:rPr sz="1600" i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integrating </a:t>
            </a:r>
            <a:r>
              <a:rPr sz="1600" b="1" dirty="0">
                <a:latin typeface="Times New Roman" panose="02020603050405020304"/>
                <a:cs typeface="Times New Roman" panose="02020603050405020304"/>
              </a:rPr>
              <a:t>H</a:t>
            </a:r>
            <a:r>
              <a:rPr sz="1600" b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around</a:t>
            </a:r>
            <a:r>
              <a:rPr sz="16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circle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6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radius</a:t>
            </a:r>
            <a:r>
              <a:rPr sz="16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50" spc="-50" dirty="0">
                <a:latin typeface="Symbol" panose="05050102010706020507"/>
                <a:cs typeface="Symbol" panose="05050102010706020507"/>
              </a:rPr>
              <a:t></a:t>
            </a:r>
            <a:r>
              <a:rPr sz="165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gives</a:t>
            </a:r>
            <a:r>
              <a:rPr sz="16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6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enclosed</a:t>
            </a:r>
            <a:r>
              <a:rPr sz="16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current,</a:t>
            </a:r>
            <a:r>
              <a:rPr sz="16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i="1" spc="-25" dirty="0">
                <a:latin typeface="Times New Roman" panose="02020603050405020304"/>
                <a:cs typeface="Times New Roman" panose="02020603050405020304"/>
              </a:rPr>
              <a:t>I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:</a:t>
            </a:r>
            <a:endParaRPr sz="1600"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516312" y="5557837"/>
            <a:ext cx="1762125" cy="923925"/>
            <a:chOff x="3516312" y="5557837"/>
            <a:chExt cx="1762125" cy="923925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89546" y="5684493"/>
              <a:ext cx="1340111" cy="68884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521075" y="5562600"/>
              <a:ext cx="1752600" cy="914400"/>
            </a:xfrm>
            <a:custGeom>
              <a:avLst/>
              <a:gdLst/>
              <a:ahLst/>
              <a:cxnLst/>
              <a:rect l="l" t="t" r="r" b="b"/>
              <a:pathLst>
                <a:path w="1752600" h="914400">
                  <a:moveTo>
                    <a:pt x="0" y="914400"/>
                  </a:moveTo>
                  <a:lnTo>
                    <a:pt x="1752600" y="914400"/>
                  </a:lnTo>
                  <a:lnTo>
                    <a:pt x="1752600" y="0"/>
                  </a:lnTo>
                  <a:lnTo>
                    <a:pt x="0" y="0"/>
                  </a:lnTo>
                  <a:lnTo>
                    <a:pt x="0" y="914400"/>
                  </a:lnTo>
                  <a:close/>
                </a:path>
              </a:pathLst>
            </a:custGeom>
            <a:ln w="9525">
              <a:solidFill>
                <a:srgbClr val="CC00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820670" y="5871768"/>
            <a:ext cx="61785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so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 that:</a:t>
            </a:r>
            <a:endParaRPr sz="16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505703" y="5871768"/>
            <a:ext cx="8166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as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 before.</a:t>
            </a:r>
            <a:endParaRPr sz="160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06320" y="847090"/>
            <a:ext cx="552640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dirty="0"/>
              <a:t>Coaxial</a:t>
            </a:r>
            <a:r>
              <a:rPr sz="4000" spc="-170" dirty="0"/>
              <a:t> </a:t>
            </a:r>
            <a:r>
              <a:rPr sz="4000" dirty="0"/>
              <a:t>Transmission</a:t>
            </a:r>
            <a:r>
              <a:rPr sz="4000" spc="-160" dirty="0"/>
              <a:t> </a:t>
            </a:r>
            <a:r>
              <a:rPr sz="4000" spc="-20" dirty="0"/>
              <a:t>Line</a:t>
            </a:r>
            <a:endParaRPr sz="4000"/>
          </a:p>
        </p:txBody>
      </p:sp>
      <p:grpSp>
        <p:nvGrpSpPr>
          <p:cNvPr id="3" name="object 3"/>
          <p:cNvGrpSpPr/>
          <p:nvPr/>
        </p:nvGrpSpPr>
        <p:grpSpPr>
          <a:xfrm>
            <a:off x="1219200" y="2783512"/>
            <a:ext cx="6019800" cy="2626995"/>
            <a:chOff x="1219200" y="2783512"/>
            <a:chExt cx="6019800" cy="262699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19200" y="2783512"/>
              <a:ext cx="5538851" cy="244253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590800" y="3047999"/>
              <a:ext cx="4648200" cy="2362200"/>
            </a:xfrm>
            <a:custGeom>
              <a:avLst/>
              <a:gdLst/>
              <a:ahLst/>
              <a:cxnLst/>
              <a:rect l="l" t="t" r="r" b="b"/>
              <a:pathLst>
                <a:path w="4648200" h="2362200">
                  <a:moveTo>
                    <a:pt x="304800" y="1905000"/>
                  </a:moveTo>
                  <a:lnTo>
                    <a:pt x="0" y="1905000"/>
                  </a:lnTo>
                  <a:lnTo>
                    <a:pt x="0" y="2286000"/>
                  </a:lnTo>
                  <a:lnTo>
                    <a:pt x="304800" y="2286000"/>
                  </a:lnTo>
                  <a:lnTo>
                    <a:pt x="304800" y="1905000"/>
                  </a:lnTo>
                  <a:close/>
                </a:path>
                <a:path w="4648200" h="2362200">
                  <a:moveTo>
                    <a:pt x="4648200" y="0"/>
                  </a:moveTo>
                  <a:lnTo>
                    <a:pt x="1828800" y="0"/>
                  </a:lnTo>
                  <a:lnTo>
                    <a:pt x="1828800" y="2362200"/>
                  </a:lnTo>
                  <a:lnTo>
                    <a:pt x="4648200" y="2362200"/>
                  </a:lnTo>
                  <a:lnTo>
                    <a:pt x="46482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804028" y="2383282"/>
            <a:ext cx="3592195" cy="22294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299085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coax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line,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we have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two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concentric</a:t>
            </a:r>
            <a:r>
              <a:rPr sz="1400" spc="5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solid</a:t>
            </a:r>
            <a:r>
              <a:rPr sz="1400" i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conductors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carry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equal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opposite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currents,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spc="-25" dirty="0">
                <a:latin typeface="Times New Roman" panose="02020603050405020304"/>
                <a:cs typeface="Times New Roman" panose="02020603050405020304"/>
              </a:rPr>
              <a:t>I.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line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assumed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infinitely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long,</a:t>
            </a:r>
            <a:r>
              <a:rPr sz="1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the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ts val="1655"/>
              </a:lnSpc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circular</a:t>
            </a:r>
            <a:r>
              <a:rPr sz="14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symmetry</a:t>
            </a:r>
            <a:r>
              <a:rPr sz="1400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suggests</a:t>
            </a:r>
            <a:r>
              <a:rPr sz="1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H</a:t>
            </a:r>
            <a:r>
              <a:rPr sz="1400" b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entirely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ts val="1715"/>
              </a:lnSpc>
            </a:pPr>
            <a:r>
              <a:rPr sz="1450" dirty="0">
                <a:latin typeface="Symbol" panose="05050102010706020507"/>
                <a:cs typeface="Symbol" panose="05050102010706020507"/>
              </a:rPr>
              <a:t></a:t>
            </a:r>
            <a:r>
              <a:rPr sz="145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-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directed,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vary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only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with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radius</a:t>
            </a:r>
            <a:r>
              <a:rPr sz="14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50" spc="-25" dirty="0">
                <a:latin typeface="Symbol" panose="05050102010706020507"/>
                <a:cs typeface="Symbol" panose="05050102010706020507"/>
              </a:rPr>
              <a:t>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.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15"/>
              </a:spcBef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12700" marR="594360">
              <a:lnSpc>
                <a:spcPts val="1680"/>
              </a:lnSpc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Our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objective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find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magnetic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field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all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values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50" spc="-50" dirty="0">
                <a:latin typeface="Symbol" panose="05050102010706020507"/>
                <a:cs typeface="Symbol" panose="05050102010706020507"/>
              </a:rPr>
              <a:t></a:t>
            </a:r>
            <a:endParaRPr sz="1450">
              <a:latin typeface="Symbol" panose="05050102010706020507"/>
              <a:cs typeface="Symbol" panose="05050102010706020507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48992" y="847090"/>
            <a:ext cx="544322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dirty="0"/>
              <a:t>Field</a:t>
            </a:r>
            <a:r>
              <a:rPr sz="4000" spc="-105" dirty="0"/>
              <a:t> </a:t>
            </a:r>
            <a:r>
              <a:rPr sz="4000" dirty="0"/>
              <a:t>Between</a:t>
            </a:r>
            <a:r>
              <a:rPr sz="4000" spc="-114" dirty="0"/>
              <a:t> </a:t>
            </a:r>
            <a:r>
              <a:rPr sz="4000" spc="-10" dirty="0"/>
              <a:t>Conductors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732840" y="2084654"/>
            <a:ext cx="4502150" cy="3124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7470" marR="452755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inner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conductor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can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thought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as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made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up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a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bundle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filament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currents,</a:t>
            </a:r>
            <a:r>
              <a:rPr sz="1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each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which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produces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the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field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 long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wire.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63500" marR="674370">
              <a:lnSpc>
                <a:spcPts val="1680"/>
              </a:lnSpc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Consider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two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such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filaments,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located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at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same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radius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from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4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axis,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50" dirty="0">
                <a:latin typeface="Symbol" panose="05050102010706020507"/>
                <a:cs typeface="Symbol" panose="05050102010706020507"/>
              </a:rPr>
              <a:t></a:t>
            </a:r>
            <a:r>
              <a:rPr sz="1350" baseline="-22000" dirty="0">
                <a:latin typeface="Symbol" panose="05050102010706020507"/>
                <a:cs typeface="Symbol" panose="05050102010706020507"/>
              </a:rPr>
              <a:t>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but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which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lie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at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symmetric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63500">
              <a:lnSpc>
                <a:spcPts val="1630"/>
              </a:lnSpc>
              <a:tabLst>
                <a:tab pos="332740" algn="l"/>
              </a:tabLst>
            </a:pPr>
            <a:r>
              <a:rPr sz="1450" spc="-50" dirty="0">
                <a:latin typeface="Symbol" panose="05050102010706020507"/>
                <a:cs typeface="Symbol" panose="05050102010706020507"/>
              </a:rPr>
              <a:t></a:t>
            </a:r>
            <a:r>
              <a:rPr sz="145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coordinates,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50" dirty="0">
                <a:latin typeface="Symbol" panose="05050102010706020507"/>
                <a:cs typeface="Symbol" panose="05050102010706020507"/>
              </a:rPr>
              <a:t></a:t>
            </a:r>
            <a:r>
              <a:rPr sz="1350" baseline="-22000" dirty="0">
                <a:latin typeface="Symbol" panose="05050102010706020507"/>
                <a:cs typeface="Symbol" panose="05050102010706020507"/>
              </a:rPr>
              <a:t></a:t>
            </a:r>
            <a:r>
              <a:rPr sz="1350" baseline="-2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-</a:t>
            </a:r>
            <a:r>
              <a:rPr sz="1450" dirty="0">
                <a:latin typeface="Symbol" panose="05050102010706020507"/>
                <a:cs typeface="Symbol" panose="05050102010706020507"/>
              </a:rPr>
              <a:t></a:t>
            </a:r>
            <a:r>
              <a:rPr sz="1350" baseline="-22000" dirty="0">
                <a:latin typeface="Symbol" panose="05050102010706020507"/>
                <a:cs typeface="Symbol" panose="05050102010706020507"/>
              </a:rPr>
              <a:t></a:t>
            </a:r>
            <a:r>
              <a:rPr sz="1400" dirty="0">
                <a:latin typeface="Symbol" panose="05050102010706020507"/>
                <a:cs typeface="Symbol" panose="05050102010706020507"/>
              </a:rPr>
              <a:t>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Their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field</a:t>
            </a:r>
            <a:r>
              <a:rPr sz="1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contributions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63500" marR="596900" algn="just">
              <a:lnSpc>
                <a:spcPts val="1680"/>
              </a:lnSpc>
              <a:spcBef>
                <a:spcPts val="5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superpose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give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net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H</a:t>
            </a:r>
            <a:r>
              <a:rPr sz="1425" baseline="-20000" dirty="0">
                <a:latin typeface="Symbol" panose="05050102010706020507"/>
                <a:cs typeface="Symbol" panose="05050102010706020507"/>
              </a:rPr>
              <a:t></a:t>
            </a:r>
            <a:r>
              <a:rPr sz="1425" spc="150" baseline="-20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component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as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shown.</a:t>
            </a:r>
            <a:r>
              <a:rPr sz="1400" spc="2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The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same</a:t>
            </a:r>
            <a:r>
              <a:rPr sz="1400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happens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every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pair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symmetrically-located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filaments,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which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taken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as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whole,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make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up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entire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center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conductor.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50800">
              <a:lnSpc>
                <a:spcPct val="100000"/>
              </a:lnSpc>
              <a:spcBef>
                <a:spcPts val="93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field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between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conductors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thus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found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same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50800">
              <a:lnSpc>
                <a:spcPct val="100000"/>
              </a:lnSpc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as that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filament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conductor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4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axis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carries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current,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50800">
              <a:lnSpc>
                <a:spcPct val="100000"/>
              </a:lnSpc>
            </a:pPr>
            <a:r>
              <a:rPr sz="1400" i="1" dirty="0">
                <a:latin typeface="Times New Roman" panose="02020603050405020304"/>
                <a:cs typeface="Times New Roman" panose="02020603050405020304"/>
              </a:rPr>
              <a:t>I.</a:t>
            </a:r>
            <a:r>
              <a:rPr sz="1400" i="1" spc="3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Specifically: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09946" y="5547968"/>
            <a:ext cx="1340111" cy="68884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524000" y="5334000"/>
            <a:ext cx="3276600" cy="1066800"/>
          </a:xfrm>
          <a:prstGeom prst="rect">
            <a:avLst/>
          </a:prstGeom>
          <a:ln w="9525">
            <a:solidFill>
              <a:srgbClr val="CC006B"/>
            </a:solidFill>
          </a:ln>
        </p:spPr>
        <p:txBody>
          <a:bodyPr vert="horz" wrap="square" lIns="0" tIns="135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65"/>
              </a:spcBef>
            </a:pP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 marL="2038350">
              <a:lnSpc>
                <a:spcPct val="100000"/>
              </a:lnSpc>
            </a:pPr>
            <a:r>
              <a:rPr sz="18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00" i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i="1" dirty="0">
                <a:latin typeface="Times New Roman" panose="02020603050405020304"/>
                <a:cs typeface="Times New Roman" panose="02020603050405020304"/>
              </a:rPr>
              <a:t>&lt;</a:t>
            </a:r>
            <a:r>
              <a:rPr sz="1800"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900" dirty="0">
                <a:latin typeface="Symbol" panose="05050102010706020507"/>
                <a:cs typeface="Symbol" panose="05050102010706020507"/>
              </a:rPr>
              <a:t></a:t>
            </a:r>
            <a:r>
              <a:rPr sz="19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i="1" dirty="0">
                <a:latin typeface="Times New Roman" panose="02020603050405020304"/>
                <a:cs typeface="Times New Roman" panose="02020603050405020304"/>
              </a:rPr>
              <a:t>&lt;</a:t>
            </a:r>
            <a:r>
              <a:rPr sz="1800" i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i="1" spc="-50" dirty="0">
                <a:latin typeface="Times New Roman" panose="02020603050405020304"/>
                <a:cs typeface="Times New Roman" panose="02020603050405020304"/>
              </a:rPr>
              <a:t>b</a:t>
            </a:r>
            <a:endParaRPr sz="1800"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743200" y="1371600"/>
            <a:ext cx="5529580" cy="5194300"/>
            <a:chOff x="2743200" y="1371600"/>
            <a:chExt cx="5529580" cy="5194300"/>
          </a:xfrm>
        </p:grpSpPr>
        <p:sp>
          <p:nvSpPr>
            <p:cNvPr id="7" name="object 7"/>
            <p:cNvSpPr/>
            <p:nvPr/>
          </p:nvSpPr>
          <p:spPr>
            <a:xfrm>
              <a:off x="2743200" y="1371600"/>
              <a:ext cx="2971800" cy="762000"/>
            </a:xfrm>
            <a:custGeom>
              <a:avLst/>
              <a:gdLst/>
              <a:ahLst/>
              <a:cxnLst/>
              <a:rect l="l" t="t" r="r" b="b"/>
              <a:pathLst>
                <a:path w="2971800" h="762000">
                  <a:moveTo>
                    <a:pt x="2971800" y="0"/>
                  </a:moveTo>
                  <a:lnTo>
                    <a:pt x="0" y="0"/>
                  </a:lnTo>
                  <a:lnTo>
                    <a:pt x="0" y="762000"/>
                  </a:lnTo>
                  <a:lnTo>
                    <a:pt x="2971800" y="762000"/>
                  </a:lnTo>
                  <a:lnTo>
                    <a:pt x="29718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86400" y="1524000"/>
              <a:ext cx="2785999" cy="50419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57122" y="847090"/>
            <a:ext cx="682625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dirty="0"/>
              <a:t>Field</a:t>
            </a:r>
            <a:r>
              <a:rPr sz="4000" spc="-70" dirty="0"/>
              <a:t> </a:t>
            </a:r>
            <a:r>
              <a:rPr sz="4000" dirty="0"/>
              <a:t>Within</a:t>
            </a:r>
            <a:r>
              <a:rPr sz="4000" spc="-80" dirty="0"/>
              <a:t> </a:t>
            </a:r>
            <a:r>
              <a:rPr sz="4000" dirty="0"/>
              <a:t>the</a:t>
            </a:r>
            <a:r>
              <a:rPr sz="4000" spc="-85" dirty="0"/>
              <a:t> </a:t>
            </a:r>
            <a:r>
              <a:rPr sz="4000" dirty="0"/>
              <a:t>Inner</a:t>
            </a:r>
            <a:r>
              <a:rPr sz="4000" spc="-80" dirty="0"/>
              <a:t> </a:t>
            </a:r>
            <a:r>
              <a:rPr sz="4000" spc="-10" dirty="0"/>
              <a:t>Conductor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841044" y="1932177"/>
            <a:ext cx="7196455" cy="7962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With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current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uniformly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distributed</a:t>
            </a:r>
            <a:r>
              <a:rPr sz="14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inside</a:t>
            </a:r>
            <a:r>
              <a:rPr sz="1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conductors,</a:t>
            </a:r>
            <a:r>
              <a:rPr sz="14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H</a:t>
            </a:r>
            <a:r>
              <a:rPr sz="1400" b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can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assumed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circular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everywhere.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25"/>
              </a:spcBef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52070">
              <a:lnSpc>
                <a:spcPct val="100000"/>
              </a:lnSpc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Inside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inner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conductor,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at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radius</a:t>
            </a:r>
            <a:r>
              <a:rPr sz="14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50" dirty="0">
                <a:latin typeface="Symbol" panose="05050102010706020507"/>
                <a:cs typeface="Symbol" panose="05050102010706020507"/>
              </a:rPr>
              <a:t></a:t>
            </a:r>
            <a:r>
              <a:rPr sz="145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we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again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have: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0890" y="3189790"/>
            <a:ext cx="2587200" cy="63119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39358" y="3347973"/>
            <a:ext cx="991397" cy="3556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511571" y="4325809"/>
            <a:ext cx="1160584" cy="58386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17244" y="4523613"/>
            <a:ext cx="230632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But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now,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current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enclosed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is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670952" y="5670445"/>
            <a:ext cx="1466936" cy="576387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4338637" y="5634037"/>
            <a:ext cx="2600325" cy="771525"/>
            <a:chOff x="4338637" y="5634037"/>
            <a:chExt cx="2600325" cy="771525"/>
          </a:xfrm>
        </p:grpSpPr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457842" y="5730326"/>
              <a:ext cx="2256815" cy="53542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343400" y="5638800"/>
              <a:ext cx="2590800" cy="762000"/>
            </a:xfrm>
            <a:custGeom>
              <a:avLst/>
              <a:gdLst/>
              <a:ahLst/>
              <a:cxnLst/>
              <a:rect l="l" t="t" r="r" b="b"/>
              <a:pathLst>
                <a:path w="2590800" h="762000">
                  <a:moveTo>
                    <a:pt x="0" y="762000"/>
                  </a:moveTo>
                  <a:lnTo>
                    <a:pt x="2590800" y="762000"/>
                  </a:lnTo>
                  <a:lnTo>
                    <a:pt x="2590800" y="0"/>
                  </a:lnTo>
                  <a:lnTo>
                    <a:pt x="0" y="0"/>
                  </a:lnTo>
                  <a:lnTo>
                    <a:pt x="0" y="762000"/>
                  </a:lnTo>
                  <a:close/>
                </a:path>
              </a:pathLst>
            </a:custGeom>
            <a:ln w="9525">
              <a:solidFill>
                <a:srgbClr val="CC00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917244" y="5866891"/>
            <a:ext cx="49657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so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that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448050" y="5876645"/>
            <a:ext cx="73215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or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finally: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517265" y="2627623"/>
            <a:ext cx="2453069" cy="2457859"/>
          </a:xfrm>
          <a:prstGeom prst="rect">
            <a:avLst/>
          </a:prstGeom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60372" y="847090"/>
            <a:ext cx="621919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dirty="0"/>
              <a:t>Field</a:t>
            </a:r>
            <a:r>
              <a:rPr sz="4000" spc="-85" dirty="0"/>
              <a:t> </a:t>
            </a:r>
            <a:r>
              <a:rPr sz="4000" dirty="0"/>
              <a:t>Outside</a:t>
            </a:r>
            <a:r>
              <a:rPr sz="4000" spc="-95" dirty="0"/>
              <a:t> </a:t>
            </a:r>
            <a:r>
              <a:rPr sz="4000" dirty="0"/>
              <a:t>Both</a:t>
            </a:r>
            <a:r>
              <a:rPr sz="4000" spc="-90" dirty="0"/>
              <a:t> </a:t>
            </a:r>
            <a:r>
              <a:rPr sz="4000" spc="-10" dirty="0"/>
              <a:t>Conducors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1160170" y="2249940"/>
            <a:ext cx="3274695" cy="6762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ts val="1735"/>
              </a:lnSpc>
              <a:spcBef>
                <a:spcPts val="13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Outside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transmission</a:t>
            </a:r>
            <a:r>
              <a:rPr sz="140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line,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where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50" dirty="0">
                <a:latin typeface="Symbol" panose="05050102010706020507"/>
                <a:cs typeface="Symbol" panose="05050102010706020507"/>
              </a:rPr>
              <a:t>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&gt;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spc="-25" dirty="0">
                <a:latin typeface="Times New Roman" panose="02020603050405020304"/>
                <a:cs typeface="Times New Roman" panose="02020603050405020304"/>
              </a:rPr>
              <a:t>c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,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12700" marR="5080">
              <a:lnSpc>
                <a:spcPts val="1680"/>
              </a:lnSpc>
              <a:spcBef>
                <a:spcPts val="5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no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current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enclosed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by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integration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path,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so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03787" y="3277814"/>
            <a:ext cx="1216267" cy="56894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095625" y="3352038"/>
            <a:ext cx="1778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0" dirty="0">
                <a:latin typeface="Times New Roman" panose="02020603050405020304"/>
                <a:cs typeface="Times New Roman" panose="02020603050405020304"/>
              </a:rPr>
              <a:t>0</a:t>
            </a:r>
            <a:endParaRPr sz="2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41044" y="4150614"/>
            <a:ext cx="3894454" cy="879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3843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As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current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uniformly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distributed,</a:t>
            </a:r>
            <a:r>
              <a:rPr sz="1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since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we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have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circular</a:t>
            </a:r>
            <a:r>
              <a:rPr sz="1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symmetry,</a:t>
            </a:r>
            <a:r>
              <a:rPr sz="1400" spc="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field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would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have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to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constant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over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circular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integration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path,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so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it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must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true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that: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595437" y="5229225"/>
            <a:ext cx="2524125" cy="695325"/>
            <a:chOff x="1595437" y="5229225"/>
            <a:chExt cx="2524125" cy="69532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85858" y="5454967"/>
              <a:ext cx="2142740" cy="29336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600200" y="5233987"/>
              <a:ext cx="2514600" cy="685800"/>
            </a:xfrm>
            <a:custGeom>
              <a:avLst/>
              <a:gdLst/>
              <a:ahLst/>
              <a:cxnLst/>
              <a:rect l="l" t="t" r="r" b="b"/>
              <a:pathLst>
                <a:path w="2514600" h="685800">
                  <a:moveTo>
                    <a:pt x="0" y="685800"/>
                  </a:moveTo>
                  <a:lnTo>
                    <a:pt x="2514600" y="685800"/>
                  </a:lnTo>
                  <a:lnTo>
                    <a:pt x="2514600" y="0"/>
                  </a:lnTo>
                  <a:lnTo>
                    <a:pt x="0" y="0"/>
                  </a:lnTo>
                  <a:lnTo>
                    <a:pt x="0" y="685800"/>
                  </a:lnTo>
                  <a:close/>
                </a:path>
              </a:pathLst>
            </a:custGeom>
            <a:ln w="9525">
              <a:solidFill>
                <a:srgbClr val="D33B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32839" y="2267491"/>
            <a:ext cx="3214962" cy="3220354"/>
          </a:xfrm>
          <a:prstGeom prst="rect">
            <a:avLst/>
          </a:prstGeom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98270" y="847090"/>
            <a:ext cx="674243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dirty="0"/>
              <a:t>Field</a:t>
            </a:r>
            <a:r>
              <a:rPr sz="4000" spc="-70" dirty="0"/>
              <a:t> </a:t>
            </a:r>
            <a:r>
              <a:rPr sz="4000" dirty="0"/>
              <a:t>Inside</a:t>
            </a:r>
            <a:r>
              <a:rPr sz="4000" spc="-80" dirty="0"/>
              <a:t> </a:t>
            </a:r>
            <a:r>
              <a:rPr sz="4000" dirty="0"/>
              <a:t>the</a:t>
            </a:r>
            <a:r>
              <a:rPr sz="4000" spc="-85" dirty="0"/>
              <a:t> </a:t>
            </a:r>
            <a:r>
              <a:rPr sz="4000" dirty="0"/>
              <a:t>Outer</a:t>
            </a:r>
            <a:r>
              <a:rPr sz="4000" spc="-65" dirty="0"/>
              <a:t> </a:t>
            </a:r>
            <a:r>
              <a:rPr sz="4000" spc="-10" dirty="0"/>
              <a:t>Conductor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1094943" y="2173605"/>
            <a:ext cx="4071620" cy="121920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>
              <a:lnSpc>
                <a:spcPct val="99000"/>
              </a:lnSpc>
              <a:spcBef>
                <a:spcPts val="12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Inside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outer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conductor,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enclosed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current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consists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within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inner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conductor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plus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portion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the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outer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conductor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current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existing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at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radii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less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than</a:t>
            </a:r>
            <a:r>
              <a:rPr sz="1400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50" spc="-50" dirty="0">
                <a:latin typeface="Symbol" panose="05050102010706020507"/>
                <a:cs typeface="Symbol" panose="05050102010706020507"/>
              </a:rPr>
              <a:t></a:t>
            </a:r>
            <a:endParaRPr sz="1450">
              <a:latin typeface="Symbol" panose="05050102010706020507"/>
              <a:cs typeface="Symbol" panose="05050102010706020507"/>
            </a:endParaRPr>
          </a:p>
          <a:p>
            <a:pPr>
              <a:lnSpc>
                <a:spcPct val="100000"/>
              </a:lnSpc>
              <a:spcBef>
                <a:spcPts val="945"/>
              </a:spcBef>
            </a:pPr>
            <a:endParaRPr sz="1400">
              <a:latin typeface="Symbol" panose="05050102010706020507"/>
              <a:cs typeface="Symbol" panose="05050102010706020507"/>
            </a:endParaRPr>
          </a:p>
          <a:p>
            <a:pPr marL="63500">
              <a:lnSpc>
                <a:spcPct val="100000"/>
              </a:lnSpc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Ampere</a:t>
            </a:r>
            <a:r>
              <a:rPr sz="1400" dirty="0">
                <a:latin typeface="MS PGothic" panose="020B0600070205080204" charset="-128"/>
                <a:cs typeface="MS PGothic" panose="020B0600070205080204" charset="-128"/>
              </a:rPr>
              <a:t>’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Circuital</a:t>
            </a:r>
            <a:r>
              <a:rPr sz="1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Law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becomes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2850" y="3667668"/>
            <a:ext cx="3100612" cy="702275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062037" y="5176837"/>
            <a:ext cx="3971925" cy="923925"/>
            <a:chOff x="1062037" y="5176837"/>
            <a:chExt cx="3971925" cy="92392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76429" y="5307341"/>
              <a:ext cx="3758244" cy="66792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066800" y="5181600"/>
              <a:ext cx="3962400" cy="914400"/>
            </a:xfrm>
            <a:custGeom>
              <a:avLst/>
              <a:gdLst/>
              <a:ahLst/>
              <a:cxnLst/>
              <a:rect l="l" t="t" r="r" b="b"/>
              <a:pathLst>
                <a:path w="3962400" h="914400">
                  <a:moveTo>
                    <a:pt x="0" y="914400"/>
                  </a:moveTo>
                  <a:lnTo>
                    <a:pt x="3962400" y="914400"/>
                  </a:lnTo>
                  <a:lnTo>
                    <a:pt x="3962400" y="0"/>
                  </a:lnTo>
                  <a:lnTo>
                    <a:pt x="0" y="0"/>
                  </a:lnTo>
                  <a:lnTo>
                    <a:pt x="0" y="914400"/>
                  </a:lnTo>
                  <a:close/>
                </a:path>
              </a:pathLst>
            </a:custGeom>
            <a:ln w="9525">
              <a:solidFill>
                <a:srgbClr val="D33B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214119" y="4660138"/>
            <a:ext cx="113347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..and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so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finally: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56778" y="2372075"/>
            <a:ext cx="2421867" cy="2646334"/>
          </a:xfrm>
          <a:prstGeom prst="rect">
            <a:avLst/>
          </a:prstGeom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28522" y="729742"/>
            <a:ext cx="728218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37155" marR="5080" indent="-2625090">
              <a:lnSpc>
                <a:spcPct val="100000"/>
              </a:lnSpc>
              <a:spcBef>
                <a:spcPts val="95"/>
              </a:spcBef>
            </a:pPr>
            <a:r>
              <a:rPr sz="2800" dirty="0"/>
              <a:t>Magnetic</a:t>
            </a:r>
            <a:r>
              <a:rPr sz="2800" spc="-50" dirty="0"/>
              <a:t> </a:t>
            </a:r>
            <a:r>
              <a:rPr sz="2800" dirty="0"/>
              <a:t>Field</a:t>
            </a:r>
            <a:r>
              <a:rPr sz="2800" spc="-20" dirty="0"/>
              <a:t> </a:t>
            </a:r>
            <a:r>
              <a:rPr sz="2800" dirty="0"/>
              <a:t>Strength</a:t>
            </a:r>
            <a:r>
              <a:rPr sz="2800" spc="-35" dirty="0"/>
              <a:t> </a:t>
            </a:r>
            <a:r>
              <a:rPr sz="2800" dirty="0"/>
              <a:t>as</a:t>
            </a:r>
            <a:r>
              <a:rPr sz="2800" spc="-30" dirty="0"/>
              <a:t> </a:t>
            </a:r>
            <a:r>
              <a:rPr sz="2800" dirty="0"/>
              <a:t>a</a:t>
            </a:r>
            <a:r>
              <a:rPr sz="2800" spc="-35" dirty="0"/>
              <a:t> </a:t>
            </a:r>
            <a:r>
              <a:rPr sz="2800" dirty="0"/>
              <a:t>Function</a:t>
            </a:r>
            <a:r>
              <a:rPr sz="2800" spc="-50" dirty="0"/>
              <a:t> </a:t>
            </a:r>
            <a:r>
              <a:rPr sz="2800" dirty="0"/>
              <a:t>of</a:t>
            </a:r>
            <a:r>
              <a:rPr sz="2800" spc="-20" dirty="0"/>
              <a:t> </a:t>
            </a:r>
            <a:r>
              <a:rPr sz="2800" dirty="0"/>
              <a:t>Radius</a:t>
            </a:r>
            <a:r>
              <a:rPr sz="2800" spc="-35" dirty="0"/>
              <a:t> </a:t>
            </a:r>
            <a:r>
              <a:rPr sz="2800" spc="-25" dirty="0"/>
              <a:t>in </a:t>
            </a:r>
            <a:r>
              <a:rPr sz="2800" dirty="0"/>
              <a:t>the</a:t>
            </a:r>
            <a:r>
              <a:rPr sz="2800" spc="-20" dirty="0"/>
              <a:t> </a:t>
            </a:r>
            <a:r>
              <a:rPr sz="2800" dirty="0"/>
              <a:t>Coax </a:t>
            </a:r>
            <a:r>
              <a:rPr sz="2800" spc="-20" dirty="0"/>
              <a:t>Line</a:t>
            </a:r>
            <a:endParaRPr sz="28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38400" y="3232150"/>
            <a:ext cx="4232275" cy="217805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41044" y="2208656"/>
            <a:ext cx="782256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Combining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6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previous</a:t>
            </a:r>
            <a:r>
              <a:rPr sz="16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results,</a:t>
            </a:r>
            <a:r>
              <a:rPr sz="16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6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assigning</a:t>
            </a:r>
            <a:r>
              <a:rPr sz="16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dimensions</a:t>
            </a:r>
            <a:r>
              <a:rPr sz="16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as</a:t>
            </a:r>
            <a:r>
              <a:rPr sz="16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shown</a:t>
            </a:r>
            <a:r>
              <a:rPr sz="16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6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6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inset</a:t>
            </a:r>
            <a:r>
              <a:rPr sz="16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below,</a:t>
            </a:r>
            <a:r>
              <a:rPr sz="16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we</a:t>
            </a:r>
            <a:r>
              <a:rPr sz="16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find:</a:t>
            </a:r>
            <a:endParaRPr sz="160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12470" rIns="0" bIns="0" rtlCol="0">
            <a:spAutoFit/>
          </a:bodyPr>
          <a:lstStyle/>
          <a:p>
            <a:pPr marL="217170">
              <a:lnSpc>
                <a:spcPct val="100000"/>
              </a:lnSpc>
              <a:spcBef>
                <a:spcPts val="105"/>
              </a:spcBef>
            </a:pPr>
            <a:r>
              <a:rPr dirty="0"/>
              <a:t>Magnetic</a:t>
            </a:r>
            <a:r>
              <a:rPr spc="-45" dirty="0"/>
              <a:t> </a:t>
            </a:r>
            <a:r>
              <a:rPr dirty="0"/>
              <a:t>Field</a:t>
            </a:r>
            <a:r>
              <a:rPr spc="-20" dirty="0"/>
              <a:t> </a:t>
            </a:r>
            <a:r>
              <a:rPr dirty="0"/>
              <a:t>Arising</a:t>
            </a:r>
            <a:r>
              <a:rPr spc="-50" dirty="0"/>
              <a:t> </a:t>
            </a:r>
            <a:r>
              <a:rPr dirty="0"/>
              <a:t>from</a:t>
            </a:r>
            <a:r>
              <a:rPr spc="-35" dirty="0"/>
              <a:t> </a:t>
            </a:r>
            <a:r>
              <a:rPr dirty="0"/>
              <a:t>a</a:t>
            </a:r>
            <a:r>
              <a:rPr spc="-20" dirty="0"/>
              <a:t> </a:t>
            </a:r>
            <a:r>
              <a:rPr dirty="0"/>
              <a:t>Current</a:t>
            </a:r>
            <a:r>
              <a:rPr spc="-55" dirty="0"/>
              <a:t> </a:t>
            </a:r>
            <a:r>
              <a:rPr spc="-10" dirty="0"/>
              <a:t>Sheet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31959" y="4343336"/>
            <a:ext cx="4089821" cy="209080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57884" y="2817204"/>
            <a:ext cx="2637635" cy="25439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62565" y="2185923"/>
            <a:ext cx="826789" cy="2286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511215" y="2812414"/>
            <a:ext cx="1731538" cy="249174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4495800" y="3124200"/>
            <a:ext cx="1752600" cy="0"/>
          </a:xfrm>
          <a:custGeom>
            <a:avLst/>
            <a:gdLst/>
            <a:ahLst/>
            <a:cxnLst/>
            <a:rect l="l" t="t" r="r" b="b"/>
            <a:pathLst>
              <a:path w="1752600">
                <a:moveTo>
                  <a:pt x="0" y="0"/>
                </a:moveTo>
                <a:lnTo>
                  <a:pt x="1752600" y="0"/>
                </a:lnTo>
              </a:path>
            </a:pathLst>
          </a:custGeom>
          <a:ln w="9525">
            <a:solidFill>
              <a:srgbClr val="D33B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933094" y="1763242"/>
            <a:ext cx="7626350" cy="1994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3025" marR="840105">
              <a:lnSpc>
                <a:spcPct val="144000"/>
              </a:lnSpc>
              <a:spcBef>
                <a:spcPts val="100"/>
              </a:spcBef>
              <a:tabLst>
                <a:tab pos="4256405" algn="l"/>
              </a:tabLst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 uniform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plane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current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1400" i="1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direction,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we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expect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</a:t>
            </a:r>
            <a:r>
              <a:rPr sz="14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spc="-1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-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directed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H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field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from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symmetry. Applying</a:t>
            </a:r>
            <a:r>
              <a:rPr sz="1400" spc="-1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Ampere</a:t>
            </a:r>
            <a:r>
              <a:rPr sz="1400" dirty="0">
                <a:latin typeface="MS PGothic" panose="020B0600070205080204" charset="-128"/>
                <a:cs typeface="MS PGothic" panose="020B0600070205080204" charset="-128"/>
              </a:rPr>
              <a:t>’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4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circuital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law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path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	we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find: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R="1343025" algn="ctr">
              <a:lnSpc>
                <a:spcPct val="100000"/>
              </a:lnSpc>
              <a:spcBef>
                <a:spcPts val="5"/>
              </a:spcBef>
            </a:pP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or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755"/>
              </a:spcBef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other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words,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magnetic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field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discontinuous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across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current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sheet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by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magnitude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surface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current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density.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5636" y="4117846"/>
            <a:ext cx="3663105" cy="2355522"/>
          </a:xfrm>
          <a:prstGeom prst="rect">
            <a:avLst/>
          </a:prstGeom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12470" rIns="0" bIns="0" rtlCol="0">
            <a:spAutoFit/>
          </a:bodyPr>
          <a:lstStyle/>
          <a:p>
            <a:pPr marL="217170">
              <a:lnSpc>
                <a:spcPct val="100000"/>
              </a:lnSpc>
              <a:spcBef>
                <a:spcPts val="105"/>
              </a:spcBef>
            </a:pPr>
            <a:r>
              <a:rPr dirty="0"/>
              <a:t>Magnetic</a:t>
            </a:r>
            <a:r>
              <a:rPr spc="-45" dirty="0"/>
              <a:t> </a:t>
            </a:r>
            <a:r>
              <a:rPr dirty="0"/>
              <a:t>Field</a:t>
            </a:r>
            <a:r>
              <a:rPr spc="-20" dirty="0"/>
              <a:t> </a:t>
            </a:r>
            <a:r>
              <a:rPr dirty="0"/>
              <a:t>Arising</a:t>
            </a:r>
            <a:r>
              <a:rPr spc="-50" dirty="0"/>
              <a:t> </a:t>
            </a:r>
            <a:r>
              <a:rPr dirty="0"/>
              <a:t>from</a:t>
            </a:r>
            <a:r>
              <a:rPr spc="-35" dirty="0"/>
              <a:t> </a:t>
            </a:r>
            <a:r>
              <a:rPr dirty="0"/>
              <a:t>a</a:t>
            </a:r>
            <a:r>
              <a:rPr spc="-20" dirty="0"/>
              <a:t> </a:t>
            </a:r>
            <a:r>
              <a:rPr dirty="0"/>
              <a:t>Current</a:t>
            </a:r>
            <a:r>
              <a:rPr spc="-55" dirty="0"/>
              <a:t> </a:t>
            </a:r>
            <a:r>
              <a:rPr spc="-10" dirty="0"/>
              <a:t>Sheet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66321" y="2063035"/>
            <a:ext cx="82427" cy="14259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24398" y="2052399"/>
            <a:ext cx="131916" cy="14986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27684" y="2542309"/>
            <a:ext cx="1699449" cy="244763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5776976" y="2490851"/>
            <a:ext cx="1143000" cy="367030"/>
            <a:chOff x="5776976" y="2490851"/>
            <a:chExt cx="1143000" cy="367030"/>
          </a:xfrm>
        </p:grpSpPr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94507" y="2490851"/>
              <a:ext cx="1097445" cy="33972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776976" y="2852801"/>
              <a:ext cx="1143000" cy="0"/>
            </a:xfrm>
            <a:custGeom>
              <a:avLst/>
              <a:gdLst/>
              <a:ahLst/>
              <a:cxnLst/>
              <a:rect l="l" t="t" r="r" b="b"/>
              <a:pathLst>
                <a:path w="1143000">
                  <a:moveTo>
                    <a:pt x="0" y="0"/>
                  </a:moveTo>
                  <a:lnTo>
                    <a:pt x="1143000" y="0"/>
                  </a:lnTo>
                </a:path>
              </a:pathLst>
            </a:custGeom>
            <a:ln w="9525">
              <a:solidFill>
                <a:srgbClr val="D33B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15518" y="2008377"/>
            <a:ext cx="8182609" cy="12496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020">
              <a:lnSpc>
                <a:spcPct val="100000"/>
              </a:lnSpc>
              <a:spcBef>
                <a:spcPts val="105"/>
              </a:spcBef>
              <a:tabLst>
                <a:tab pos="4172585" algn="l"/>
                <a:tab pos="4650740" algn="l"/>
              </a:tabLst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If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instead,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upper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path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elevated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line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between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	,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same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current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enclosed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we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would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have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12700" marR="2884170" indent="3030855">
              <a:lnSpc>
                <a:spcPct val="228000"/>
              </a:lnSpc>
              <a:spcBef>
                <a:spcPts val="3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from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which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we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conclude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1400" spc="5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so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field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constant</a:t>
            </a:r>
            <a:r>
              <a:rPr sz="1400" i="1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i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each</a:t>
            </a:r>
            <a:r>
              <a:rPr sz="1400"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region</a:t>
            </a:r>
            <a:r>
              <a:rPr sz="1400"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(above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below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current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plane)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035677" y="3917060"/>
            <a:ext cx="3650615" cy="666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By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symmetry,</a:t>
            </a:r>
            <a:r>
              <a:rPr sz="1400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field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above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sheet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must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400" spc="5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same</a:t>
            </a:r>
            <a:r>
              <a:rPr sz="14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magnitude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as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field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below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sheet.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Therefore,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may</a:t>
            </a:r>
            <a:r>
              <a:rPr sz="14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state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that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317239" y="4931875"/>
            <a:ext cx="2075805" cy="316317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317341" y="5702928"/>
            <a:ext cx="2303806" cy="320641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4724400" y="4724400"/>
            <a:ext cx="3124200" cy="1524000"/>
          </a:xfrm>
          <a:prstGeom prst="rect">
            <a:avLst/>
          </a:prstGeom>
          <a:ln w="19050">
            <a:solidFill>
              <a:srgbClr val="D33B82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117475">
              <a:lnSpc>
                <a:spcPct val="100000"/>
              </a:lnSpc>
            </a:pP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and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14" name="object 1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31555" y="3700270"/>
            <a:ext cx="3664984" cy="2781221"/>
          </a:xfrm>
          <a:prstGeom prst="rect">
            <a:avLst/>
          </a:prstGeom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12470" rIns="0" bIns="0" rtlCol="0">
            <a:spAutoFit/>
          </a:bodyPr>
          <a:lstStyle/>
          <a:p>
            <a:pPr marL="217170">
              <a:lnSpc>
                <a:spcPct val="100000"/>
              </a:lnSpc>
              <a:spcBef>
                <a:spcPts val="105"/>
              </a:spcBef>
            </a:pPr>
            <a:r>
              <a:rPr dirty="0"/>
              <a:t>Magnetic</a:t>
            </a:r>
            <a:r>
              <a:rPr spc="-45" dirty="0"/>
              <a:t> </a:t>
            </a:r>
            <a:r>
              <a:rPr dirty="0"/>
              <a:t>Field</a:t>
            </a:r>
            <a:r>
              <a:rPr spc="-20" dirty="0"/>
              <a:t> </a:t>
            </a:r>
            <a:r>
              <a:rPr dirty="0"/>
              <a:t>Arising</a:t>
            </a:r>
            <a:r>
              <a:rPr spc="-50" dirty="0"/>
              <a:t> </a:t>
            </a:r>
            <a:r>
              <a:rPr dirty="0"/>
              <a:t>from</a:t>
            </a:r>
            <a:r>
              <a:rPr spc="-35" dirty="0"/>
              <a:t> </a:t>
            </a:r>
            <a:r>
              <a:rPr dirty="0"/>
              <a:t>a</a:t>
            </a:r>
            <a:r>
              <a:rPr spc="-20" dirty="0"/>
              <a:t> </a:t>
            </a:r>
            <a:r>
              <a:rPr dirty="0"/>
              <a:t>Current</a:t>
            </a:r>
            <a:r>
              <a:rPr spc="-55" dirty="0"/>
              <a:t> </a:t>
            </a:r>
            <a:r>
              <a:rPr spc="-10" dirty="0"/>
              <a:t>Sheet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45844" y="1932177"/>
            <a:ext cx="7626984" cy="11715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73025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actual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field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configuration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shown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below,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which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magnetic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field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above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current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sheet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is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equal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magnitude,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but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direction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opposite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field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below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sheet.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755"/>
              </a:spcBef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3684905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field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either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region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found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by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cross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product: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52009" y="3543219"/>
            <a:ext cx="2044882" cy="82883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851527" y="4658614"/>
            <a:ext cx="3409315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 algn="just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where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350" i="1" baseline="-22000" dirty="0">
                <a:latin typeface="Times New Roman" panose="02020603050405020304"/>
                <a:cs typeface="Times New Roman" panose="02020603050405020304"/>
              </a:rPr>
              <a:t>N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unit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vector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normal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the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current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sheet,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points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into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region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in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which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magnetic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field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 to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evaluated.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0617" y="3221944"/>
            <a:ext cx="3664824" cy="2064448"/>
          </a:xfrm>
          <a:prstGeom prst="rect">
            <a:avLst/>
          </a:prstGeom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43204" rIns="0" bIns="0" rtlCol="0">
            <a:spAutoFit/>
          </a:bodyPr>
          <a:lstStyle/>
          <a:p>
            <a:pPr marL="360045">
              <a:lnSpc>
                <a:spcPct val="100000"/>
              </a:lnSpc>
              <a:spcBef>
                <a:spcPts val="95"/>
              </a:spcBef>
            </a:pPr>
            <a:r>
              <a:rPr sz="2800" dirty="0"/>
              <a:t>Magnetic</a:t>
            </a:r>
            <a:r>
              <a:rPr sz="2800" spc="-65" dirty="0"/>
              <a:t> </a:t>
            </a:r>
            <a:r>
              <a:rPr sz="2800" dirty="0"/>
              <a:t>Field</a:t>
            </a:r>
            <a:r>
              <a:rPr sz="2800" spc="-35" dirty="0"/>
              <a:t> </a:t>
            </a:r>
            <a:r>
              <a:rPr sz="2800" dirty="0"/>
              <a:t>Arising</a:t>
            </a:r>
            <a:r>
              <a:rPr sz="2800" spc="-50" dirty="0"/>
              <a:t> </a:t>
            </a:r>
            <a:r>
              <a:rPr sz="2800" dirty="0"/>
              <a:t>from</a:t>
            </a:r>
            <a:r>
              <a:rPr sz="2800" spc="-30" dirty="0"/>
              <a:t> </a:t>
            </a:r>
            <a:r>
              <a:rPr sz="2800" dirty="0"/>
              <a:t>Two</a:t>
            </a:r>
            <a:r>
              <a:rPr sz="2800" spc="-50" dirty="0"/>
              <a:t> </a:t>
            </a:r>
            <a:r>
              <a:rPr sz="2800" dirty="0"/>
              <a:t>Current</a:t>
            </a:r>
            <a:r>
              <a:rPr sz="2800" spc="-45" dirty="0"/>
              <a:t> </a:t>
            </a:r>
            <a:r>
              <a:rPr sz="2800" spc="-10" dirty="0"/>
              <a:t>Sheets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1066291" y="1700530"/>
            <a:ext cx="6408420" cy="666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Here are two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parallel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currents,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equal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opposite,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as</a:t>
            </a:r>
            <a:r>
              <a:rPr sz="14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you</a:t>
            </a:r>
            <a:r>
              <a:rPr sz="14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would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find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parallel-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plate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transmission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line.</a:t>
            </a:r>
            <a:r>
              <a:rPr sz="1400" spc="3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If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sheets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are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much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wider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than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their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spacing,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then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magnetic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field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contained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region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between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plates,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nearly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zero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outside.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87826" y="3461384"/>
            <a:ext cx="8655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Times New Roman" panose="02020603050405020304"/>
                <a:cs typeface="Times New Roman" panose="02020603050405020304"/>
              </a:rPr>
              <a:t>K</a:t>
            </a:r>
            <a:r>
              <a:rPr sz="1350" baseline="-220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1350" spc="172" baseline="-2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= -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K</a:t>
            </a:r>
            <a:r>
              <a:rPr sz="1350" i="1" baseline="-22000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1350" i="1" spc="15" baseline="-2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2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350" i="1" spc="-37" baseline="-22000" dirty="0">
                <a:latin typeface="Times New Roman" panose="02020603050405020304"/>
                <a:cs typeface="Times New Roman" panose="02020603050405020304"/>
              </a:rPr>
              <a:t>y</a:t>
            </a:r>
            <a:endParaRPr sz="1350" baseline="-22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97223" y="4623561"/>
            <a:ext cx="86550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imes New Roman" panose="02020603050405020304"/>
                <a:cs typeface="Times New Roman" panose="02020603050405020304"/>
              </a:rPr>
              <a:t>K</a:t>
            </a:r>
            <a:r>
              <a:rPr sz="1350" baseline="-220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350" spc="172" baseline="-2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=</a:t>
            </a:r>
            <a:r>
              <a:rPr sz="14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-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K</a:t>
            </a:r>
            <a:r>
              <a:rPr sz="1350" i="1" baseline="-22000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1350" i="1" spc="15" baseline="-2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2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350" i="1" spc="-37" baseline="-22000" dirty="0">
                <a:latin typeface="Times New Roman" panose="02020603050405020304"/>
                <a:cs typeface="Times New Roman" panose="02020603050405020304"/>
              </a:rPr>
              <a:t>y</a:t>
            </a:r>
            <a:endParaRPr sz="1350" baseline="-22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11575" y="5076505"/>
            <a:ext cx="1053465" cy="644525"/>
          </a:xfrm>
          <a:prstGeom prst="rect">
            <a:avLst/>
          </a:prstGeom>
        </p:spPr>
        <p:txBody>
          <a:bodyPr vert="horz" wrap="square" lIns="0" tIns="1079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0"/>
              </a:spcBef>
            </a:pPr>
            <a:r>
              <a:rPr sz="1400" i="1" dirty="0">
                <a:latin typeface="Times New Roman" panose="02020603050405020304"/>
                <a:cs typeface="Times New Roman" panose="02020603050405020304"/>
              </a:rPr>
              <a:t>H</a:t>
            </a:r>
            <a:r>
              <a:rPr sz="1350" i="1" baseline="-2200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350" baseline="-220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1350" spc="7" baseline="-2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400" i="1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&lt;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-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/2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)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38100">
              <a:lnSpc>
                <a:spcPct val="100000"/>
              </a:lnSpc>
              <a:spcBef>
                <a:spcPts val="760"/>
              </a:spcBef>
            </a:pPr>
            <a:r>
              <a:rPr sz="1400" i="1" dirty="0">
                <a:latin typeface="Times New Roman" panose="02020603050405020304"/>
                <a:cs typeface="Times New Roman" panose="02020603050405020304"/>
              </a:rPr>
              <a:t>H</a:t>
            </a:r>
            <a:r>
              <a:rPr sz="1350" i="1" baseline="-2200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350" baseline="-22000" dirty="0">
                <a:latin typeface="Times New Roman" panose="02020603050405020304"/>
                <a:cs typeface="Times New Roman" panose="02020603050405020304"/>
              </a:rPr>
              <a:t>2</a:t>
            </a:r>
            <a:r>
              <a:rPr sz="1350" spc="7" baseline="-2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400" i="1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&lt;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-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/2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)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90873" y="3780129"/>
            <a:ext cx="1515110" cy="645160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5"/>
              </a:spcBef>
            </a:pPr>
            <a:r>
              <a:rPr sz="1400" i="1" dirty="0">
                <a:latin typeface="Times New Roman" panose="02020603050405020304"/>
                <a:cs typeface="Times New Roman" panose="02020603050405020304"/>
              </a:rPr>
              <a:t>H</a:t>
            </a:r>
            <a:r>
              <a:rPr sz="1350" i="1" baseline="-2200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350" baseline="-22000" dirty="0">
                <a:latin typeface="Times New Roman" panose="02020603050405020304"/>
                <a:cs typeface="Times New Roman" panose="02020603050405020304"/>
              </a:rPr>
              <a:t>1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-d</a:t>
            </a:r>
            <a:r>
              <a:rPr sz="14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/2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&lt;</a:t>
            </a:r>
            <a:r>
              <a:rPr sz="14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400" i="1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&lt;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/2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)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39370">
              <a:lnSpc>
                <a:spcPct val="100000"/>
              </a:lnSpc>
              <a:spcBef>
                <a:spcPts val="760"/>
              </a:spcBef>
            </a:pPr>
            <a:r>
              <a:rPr sz="1400" i="1" dirty="0">
                <a:latin typeface="Times New Roman" panose="02020603050405020304"/>
                <a:cs typeface="Times New Roman" panose="02020603050405020304"/>
              </a:rPr>
              <a:t>H</a:t>
            </a:r>
            <a:r>
              <a:rPr sz="1350" i="1" baseline="-2200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350" baseline="-22000" dirty="0">
                <a:latin typeface="Times New Roman" panose="02020603050405020304"/>
                <a:cs typeface="Times New Roman" panose="02020603050405020304"/>
              </a:rPr>
              <a:t>2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-d</a:t>
            </a:r>
            <a:r>
              <a:rPr sz="14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/2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&lt;</a:t>
            </a:r>
            <a:r>
              <a:rPr sz="14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400" i="1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&lt;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/2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)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07003" y="2536926"/>
            <a:ext cx="1004569" cy="63500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46990">
              <a:lnSpc>
                <a:spcPct val="100000"/>
              </a:lnSpc>
              <a:spcBef>
                <a:spcPts val="820"/>
              </a:spcBef>
            </a:pPr>
            <a:r>
              <a:rPr sz="1400" i="1" dirty="0">
                <a:latin typeface="Times New Roman" panose="02020603050405020304"/>
                <a:cs typeface="Times New Roman" panose="02020603050405020304"/>
              </a:rPr>
              <a:t>H</a:t>
            </a:r>
            <a:r>
              <a:rPr sz="1350" i="1" baseline="-2200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350" baseline="-22000" dirty="0">
                <a:latin typeface="Times New Roman" panose="02020603050405020304"/>
                <a:cs typeface="Times New Roman" panose="02020603050405020304"/>
              </a:rPr>
              <a:t>2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400" i="1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&gt;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/2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)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38100">
              <a:lnSpc>
                <a:spcPct val="100000"/>
              </a:lnSpc>
              <a:spcBef>
                <a:spcPts val="720"/>
              </a:spcBef>
            </a:pPr>
            <a:r>
              <a:rPr sz="1400" i="1" dirty="0">
                <a:latin typeface="Times New Roman" panose="02020603050405020304"/>
                <a:cs typeface="Times New Roman" panose="02020603050405020304"/>
              </a:rPr>
              <a:t>H</a:t>
            </a:r>
            <a:r>
              <a:rPr sz="1350" i="1" baseline="-2200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1350" baseline="-22000" dirty="0">
                <a:latin typeface="Times New Roman" panose="02020603050405020304"/>
                <a:cs typeface="Times New Roman" panose="02020603050405020304"/>
              </a:rPr>
              <a:t>1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400" i="1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&gt;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/2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)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876800" y="2628900"/>
            <a:ext cx="152400" cy="609600"/>
          </a:xfrm>
          <a:custGeom>
            <a:avLst/>
            <a:gdLst/>
            <a:ahLst/>
            <a:cxnLst/>
            <a:rect l="l" t="t" r="r" b="b"/>
            <a:pathLst>
              <a:path w="152400" h="609600">
                <a:moveTo>
                  <a:pt x="0" y="0"/>
                </a:moveTo>
                <a:lnTo>
                  <a:pt x="29640" y="3990"/>
                </a:lnTo>
                <a:lnTo>
                  <a:pt x="53863" y="14874"/>
                </a:lnTo>
                <a:lnTo>
                  <a:pt x="70205" y="31021"/>
                </a:lnTo>
                <a:lnTo>
                  <a:pt x="76200" y="50800"/>
                </a:lnTo>
                <a:lnTo>
                  <a:pt x="76200" y="254000"/>
                </a:lnTo>
                <a:lnTo>
                  <a:pt x="82194" y="273778"/>
                </a:lnTo>
                <a:lnTo>
                  <a:pt x="98536" y="289925"/>
                </a:lnTo>
                <a:lnTo>
                  <a:pt x="122759" y="300809"/>
                </a:lnTo>
                <a:lnTo>
                  <a:pt x="152400" y="304800"/>
                </a:lnTo>
                <a:lnTo>
                  <a:pt x="122759" y="308790"/>
                </a:lnTo>
                <a:lnTo>
                  <a:pt x="98536" y="319674"/>
                </a:lnTo>
                <a:lnTo>
                  <a:pt x="82194" y="335821"/>
                </a:lnTo>
                <a:lnTo>
                  <a:pt x="76200" y="355600"/>
                </a:lnTo>
                <a:lnTo>
                  <a:pt x="76200" y="558800"/>
                </a:lnTo>
                <a:lnTo>
                  <a:pt x="70205" y="578578"/>
                </a:lnTo>
                <a:lnTo>
                  <a:pt x="53863" y="594725"/>
                </a:lnTo>
                <a:lnTo>
                  <a:pt x="29640" y="605609"/>
                </a:lnTo>
                <a:lnTo>
                  <a:pt x="0" y="609600"/>
                </a:lnTo>
              </a:path>
            </a:pathLst>
          </a:custGeom>
          <a:ln w="19050">
            <a:solidFill>
              <a:srgbClr val="D33B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099430" y="2718307"/>
            <a:ext cx="286131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These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fields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cancel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current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sheets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of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infinite</a:t>
            </a:r>
            <a:r>
              <a:rPr sz="14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width.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083428" y="4880864"/>
            <a:ext cx="2912110" cy="810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102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where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K</a:t>
            </a:r>
            <a:r>
              <a:rPr sz="1400" b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either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K</a:t>
            </a:r>
            <a:r>
              <a:rPr sz="1350" baseline="-22000" dirty="0">
                <a:latin typeface="Times New Roman" panose="02020603050405020304"/>
                <a:cs typeface="Times New Roman" panose="02020603050405020304"/>
              </a:rPr>
              <a:t>1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or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25" dirty="0">
                <a:latin typeface="Times New Roman" panose="02020603050405020304"/>
                <a:cs typeface="Times New Roman" panose="02020603050405020304"/>
              </a:rPr>
              <a:t>K</a:t>
            </a:r>
            <a:r>
              <a:rPr sz="1350" spc="-37" baseline="-22000" dirty="0">
                <a:latin typeface="Times New Roman" panose="02020603050405020304"/>
                <a:cs typeface="Times New Roman" panose="02020603050405020304"/>
              </a:rPr>
              <a:t>2</a:t>
            </a:r>
            <a:endParaRPr sz="1350" baseline="-22000">
              <a:latin typeface="Times New Roman" panose="02020603050405020304"/>
              <a:cs typeface="Times New Roman" panose="02020603050405020304"/>
            </a:endParaRPr>
          </a:p>
          <a:p>
            <a:pPr marL="38100" marR="30480">
              <a:lnSpc>
                <a:spcPct val="100000"/>
              </a:lnSpc>
              <a:spcBef>
                <a:spcPts val="113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These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fields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cancel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current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sheets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of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infinite</a:t>
            </a:r>
            <a:r>
              <a:rPr sz="14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width.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876800" y="5181600"/>
            <a:ext cx="152400" cy="609600"/>
          </a:xfrm>
          <a:custGeom>
            <a:avLst/>
            <a:gdLst/>
            <a:ahLst/>
            <a:cxnLst/>
            <a:rect l="l" t="t" r="r" b="b"/>
            <a:pathLst>
              <a:path w="152400" h="609600">
                <a:moveTo>
                  <a:pt x="0" y="0"/>
                </a:moveTo>
                <a:lnTo>
                  <a:pt x="29640" y="3990"/>
                </a:lnTo>
                <a:lnTo>
                  <a:pt x="53863" y="14874"/>
                </a:lnTo>
                <a:lnTo>
                  <a:pt x="70205" y="31021"/>
                </a:lnTo>
                <a:lnTo>
                  <a:pt x="76200" y="50800"/>
                </a:lnTo>
                <a:lnTo>
                  <a:pt x="76200" y="254000"/>
                </a:lnTo>
                <a:lnTo>
                  <a:pt x="82194" y="273778"/>
                </a:lnTo>
                <a:lnTo>
                  <a:pt x="98536" y="289925"/>
                </a:lnTo>
                <a:lnTo>
                  <a:pt x="122759" y="300809"/>
                </a:lnTo>
                <a:lnTo>
                  <a:pt x="152400" y="304800"/>
                </a:lnTo>
                <a:lnTo>
                  <a:pt x="122759" y="308790"/>
                </a:lnTo>
                <a:lnTo>
                  <a:pt x="98536" y="319674"/>
                </a:lnTo>
                <a:lnTo>
                  <a:pt x="82194" y="335821"/>
                </a:lnTo>
                <a:lnTo>
                  <a:pt x="76200" y="355600"/>
                </a:lnTo>
                <a:lnTo>
                  <a:pt x="76200" y="558800"/>
                </a:lnTo>
                <a:lnTo>
                  <a:pt x="70205" y="578572"/>
                </a:lnTo>
                <a:lnTo>
                  <a:pt x="53863" y="594720"/>
                </a:lnTo>
                <a:lnTo>
                  <a:pt x="29640" y="605607"/>
                </a:lnTo>
                <a:lnTo>
                  <a:pt x="0" y="609600"/>
                </a:lnTo>
              </a:path>
            </a:pathLst>
          </a:custGeom>
          <a:ln w="19050">
            <a:solidFill>
              <a:srgbClr val="D33B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257800" y="3857625"/>
            <a:ext cx="152400" cy="609600"/>
          </a:xfrm>
          <a:custGeom>
            <a:avLst/>
            <a:gdLst/>
            <a:ahLst/>
            <a:cxnLst/>
            <a:rect l="l" t="t" r="r" b="b"/>
            <a:pathLst>
              <a:path w="152400" h="609600">
                <a:moveTo>
                  <a:pt x="0" y="0"/>
                </a:moveTo>
                <a:lnTo>
                  <a:pt x="29640" y="3990"/>
                </a:lnTo>
                <a:lnTo>
                  <a:pt x="53863" y="14874"/>
                </a:lnTo>
                <a:lnTo>
                  <a:pt x="70205" y="31021"/>
                </a:lnTo>
                <a:lnTo>
                  <a:pt x="76200" y="50800"/>
                </a:lnTo>
                <a:lnTo>
                  <a:pt x="76200" y="254000"/>
                </a:lnTo>
                <a:lnTo>
                  <a:pt x="82194" y="273778"/>
                </a:lnTo>
                <a:lnTo>
                  <a:pt x="98536" y="289925"/>
                </a:lnTo>
                <a:lnTo>
                  <a:pt x="122759" y="300809"/>
                </a:lnTo>
                <a:lnTo>
                  <a:pt x="152400" y="304800"/>
                </a:lnTo>
                <a:lnTo>
                  <a:pt x="122759" y="308790"/>
                </a:lnTo>
                <a:lnTo>
                  <a:pt x="98536" y="319674"/>
                </a:lnTo>
                <a:lnTo>
                  <a:pt x="82194" y="335821"/>
                </a:lnTo>
                <a:lnTo>
                  <a:pt x="76200" y="355600"/>
                </a:lnTo>
                <a:lnTo>
                  <a:pt x="76200" y="558800"/>
                </a:lnTo>
                <a:lnTo>
                  <a:pt x="70205" y="578578"/>
                </a:lnTo>
                <a:lnTo>
                  <a:pt x="53863" y="594725"/>
                </a:lnTo>
                <a:lnTo>
                  <a:pt x="29640" y="605609"/>
                </a:lnTo>
                <a:lnTo>
                  <a:pt x="0" y="609600"/>
                </a:lnTo>
              </a:path>
            </a:pathLst>
          </a:custGeom>
          <a:ln w="19050">
            <a:solidFill>
              <a:srgbClr val="D33B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5489828" y="4028313"/>
            <a:ext cx="271907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These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fields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are equal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add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give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602351" y="4324350"/>
            <a:ext cx="2932430" cy="533400"/>
          </a:xfrm>
          <a:prstGeom prst="rect">
            <a:avLst/>
          </a:prstGeom>
          <a:ln w="19050">
            <a:solidFill>
              <a:srgbClr val="D33B82"/>
            </a:solidFill>
          </a:ln>
        </p:spPr>
        <p:txBody>
          <a:bodyPr vert="horz" wrap="square" lIns="0" tIns="123189" rIns="0" bIns="0" rtlCol="0">
            <a:spAutoFit/>
          </a:bodyPr>
          <a:lstStyle/>
          <a:p>
            <a:pPr marL="123825">
              <a:lnSpc>
                <a:spcPct val="100000"/>
              </a:lnSpc>
              <a:spcBef>
                <a:spcPts val="970"/>
              </a:spcBef>
              <a:tabLst>
                <a:tab pos="1326515" algn="l"/>
              </a:tabLst>
            </a:pPr>
            <a:r>
              <a:rPr sz="1800" b="1" dirty="0">
                <a:latin typeface="Times New Roman" panose="02020603050405020304"/>
                <a:cs typeface="Times New Roman" panose="02020603050405020304"/>
              </a:rPr>
              <a:t>H</a:t>
            </a:r>
            <a:r>
              <a:rPr sz="1800" b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=</a:t>
            </a:r>
            <a:r>
              <a:rPr sz="18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dirty="0">
                <a:latin typeface="Times New Roman" panose="02020603050405020304"/>
                <a:cs typeface="Times New Roman" panose="02020603050405020304"/>
              </a:rPr>
              <a:t>K </a:t>
            </a:r>
            <a:r>
              <a:rPr sz="1800" dirty="0">
                <a:latin typeface="Tahoma" panose="020B0604030504040204"/>
                <a:cs typeface="Tahoma" panose="020B0604030504040204"/>
              </a:rPr>
              <a:t>x</a:t>
            </a:r>
            <a:r>
              <a:rPr sz="1800" spc="-60" dirty="0">
                <a:latin typeface="Tahoma" panose="020B0604030504040204"/>
                <a:cs typeface="Tahoma" panose="020B0604030504040204"/>
              </a:rPr>
              <a:t> </a:t>
            </a:r>
            <a:r>
              <a:rPr sz="1800" b="1" spc="-2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800" i="1" spc="-37" baseline="-21000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800" i="1" baseline="-210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800" spc="-10" dirty="0">
                <a:latin typeface="Times New Roman" panose="02020603050405020304"/>
                <a:cs typeface="Times New Roman" panose="02020603050405020304"/>
              </a:rPr>
              <a:t>(-</a:t>
            </a:r>
            <a:r>
              <a:rPr sz="1800" i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/2 &lt;</a:t>
            </a:r>
            <a:r>
              <a:rPr sz="18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i="1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800"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&lt; </a:t>
            </a:r>
            <a:r>
              <a:rPr sz="1800" i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/2 </a:t>
            </a:r>
            <a:r>
              <a:rPr sz="1800" spc="-50" dirty="0">
                <a:latin typeface="Times New Roman" panose="02020603050405020304"/>
                <a:cs typeface="Times New Roman" panose="02020603050405020304"/>
              </a:rPr>
              <a:t>)</a:t>
            </a:r>
            <a:endParaRPr sz="18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0207" y="2726458"/>
            <a:ext cx="3034754" cy="2909240"/>
          </a:xfrm>
          <a:prstGeom prst="rect">
            <a:avLst/>
          </a:prstGeom>
        </p:spPr>
      </p:pic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12470" rIns="0" bIns="0" rtlCol="0">
            <a:spAutoFit/>
          </a:bodyPr>
          <a:lstStyle/>
          <a:p>
            <a:pPr marL="2306955">
              <a:lnSpc>
                <a:spcPct val="100000"/>
              </a:lnSpc>
              <a:spcBef>
                <a:spcPts val="105"/>
              </a:spcBef>
            </a:pPr>
            <a:r>
              <a:rPr dirty="0"/>
              <a:t>Current</a:t>
            </a:r>
            <a:r>
              <a:rPr spc="-25" dirty="0"/>
              <a:t> </a:t>
            </a:r>
            <a:r>
              <a:rPr dirty="0"/>
              <a:t>Loop</a:t>
            </a:r>
            <a:r>
              <a:rPr spc="-20" dirty="0"/>
              <a:t> </a:t>
            </a:r>
            <a:r>
              <a:rPr spc="-10" dirty="0"/>
              <a:t>Field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80564" y="2949575"/>
            <a:ext cx="2394335" cy="69250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944067" y="2113280"/>
            <a:ext cx="443230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Using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Biot-Savart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Law,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we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previously</a:t>
            </a:r>
            <a:r>
              <a:rPr sz="14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found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magnetic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field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z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axis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from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circular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current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loop: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29716" y="4102989"/>
            <a:ext cx="3626485" cy="879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85115">
              <a:lnSpc>
                <a:spcPct val="100000"/>
              </a:lnSpc>
              <a:spcBef>
                <a:spcPts val="100"/>
              </a:spcBef>
            </a:pP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We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now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use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result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as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building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block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construct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magnetic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field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axis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of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solenoid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--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formed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by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stack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identical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current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loops,</a:t>
            </a:r>
            <a:r>
              <a:rPr sz="1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centered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4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axis.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35970" y="2611852"/>
            <a:ext cx="3586219" cy="3256991"/>
          </a:xfrm>
          <a:prstGeom prst="rect">
            <a:avLst/>
          </a:prstGeom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12470" rIns="0" bIns="0" rtlCol="0">
            <a:spAutoFit/>
          </a:bodyPr>
          <a:lstStyle/>
          <a:p>
            <a:pPr marL="1174115">
              <a:lnSpc>
                <a:spcPct val="100000"/>
              </a:lnSpc>
              <a:spcBef>
                <a:spcPts val="105"/>
              </a:spcBef>
            </a:pPr>
            <a:r>
              <a:rPr dirty="0"/>
              <a:t>On-Axis</a:t>
            </a:r>
            <a:r>
              <a:rPr spc="-35" dirty="0"/>
              <a:t> </a:t>
            </a:r>
            <a:r>
              <a:rPr dirty="0"/>
              <a:t>Field</a:t>
            </a:r>
            <a:r>
              <a:rPr spc="-5" dirty="0"/>
              <a:t> </a:t>
            </a:r>
            <a:r>
              <a:rPr dirty="0"/>
              <a:t>Within</a:t>
            </a:r>
            <a:r>
              <a:rPr spc="-20" dirty="0"/>
              <a:t> </a:t>
            </a:r>
            <a:r>
              <a:rPr dirty="0"/>
              <a:t>a</a:t>
            </a:r>
            <a:r>
              <a:rPr spc="-5" dirty="0"/>
              <a:t> </a:t>
            </a:r>
            <a:r>
              <a:rPr spc="-10" dirty="0"/>
              <a:t>Solenoid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447800" y="2286000"/>
            <a:ext cx="7010400" cy="4114800"/>
            <a:chOff x="1447800" y="2286000"/>
            <a:chExt cx="7010400" cy="41148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73421" y="2514663"/>
              <a:ext cx="5884778" cy="363689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095500" y="2286000"/>
              <a:ext cx="3429000" cy="4114800"/>
            </a:xfrm>
            <a:custGeom>
              <a:avLst/>
              <a:gdLst/>
              <a:ahLst/>
              <a:cxnLst/>
              <a:rect l="l" t="t" r="r" b="b"/>
              <a:pathLst>
                <a:path w="3429000" h="4114800">
                  <a:moveTo>
                    <a:pt x="3429000" y="0"/>
                  </a:moveTo>
                  <a:lnTo>
                    <a:pt x="0" y="0"/>
                  </a:lnTo>
                  <a:lnTo>
                    <a:pt x="0" y="4114800"/>
                  </a:lnTo>
                  <a:lnTo>
                    <a:pt x="3429000" y="4114800"/>
                  </a:lnTo>
                  <a:lnTo>
                    <a:pt x="3429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47800" y="4572000"/>
              <a:ext cx="2138426" cy="69215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218691" y="2037080"/>
            <a:ext cx="444500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We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consider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single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current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loop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field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as a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differential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contribution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total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field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from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stack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4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closely-spaced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18691" y="2463749"/>
            <a:ext cx="442976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loops,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each of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which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carries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current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I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.</a:t>
            </a:r>
            <a:r>
              <a:rPr sz="1400" spc="3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length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stack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(solenoid)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d,</a:t>
            </a:r>
            <a:r>
              <a:rPr sz="1400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so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therefore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density</a:t>
            </a:r>
            <a:r>
              <a:rPr sz="1400" i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i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turns</a:t>
            </a:r>
            <a:r>
              <a:rPr sz="1400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spc="-20" dirty="0">
                <a:latin typeface="Times New Roman" panose="02020603050405020304"/>
                <a:cs typeface="Times New Roman" panose="02020603050405020304"/>
              </a:rPr>
              <a:t>N/d.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03209" y="2465958"/>
            <a:ext cx="9525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i="1" spc="-50" dirty="0">
                <a:latin typeface="Times New Roman" panose="02020603050405020304"/>
                <a:cs typeface="Times New Roman" panose="02020603050405020304"/>
              </a:rPr>
              <a:t>z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61228" y="4190238"/>
            <a:ext cx="31432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dirty="0">
                <a:latin typeface="Times New Roman" panose="02020603050405020304"/>
                <a:cs typeface="Times New Roman" panose="02020603050405020304"/>
              </a:rPr>
              <a:t>-</a:t>
            </a:r>
            <a:r>
              <a:rPr sz="1400" i="1" spc="-25" dirty="0">
                <a:latin typeface="Times New Roman" panose="02020603050405020304"/>
                <a:cs typeface="Times New Roman" panose="02020603050405020304"/>
              </a:rPr>
              <a:t>d/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2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907783" y="2694558"/>
            <a:ext cx="25527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i="1" spc="-25" dirty="0">
                <a:latin typeface="Times New Roman" panose="02020603050405020304"/>
                <a:cs typeface="Times New Roman" panose="02020603050405020304"/>
              </a:rPr>
              <a:t>d/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2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838200" y="3505136"/>
            <a:ext cx="3072130" cy="2884805"/>
            <a:chOff x="838200" y="3505136"/>
            <a:chExt cx="3072130" cy="2884805"/>
          </a:xfrm>
        </p:grpSpPr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8200" y="3505136"/>
              <a:ext cx="1343025" cy="62071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95400" y="5738812"/>
              <a:ext cx="2614676" cy="650875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1029716" y="4161535"/>
            <a:ext cx="368236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so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previous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result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14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H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from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single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loop: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29716" y="5420664"/>
            <a:ext cx="104838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now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becomes: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804028" y="5835192"/>
            <a:ext cx="358775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which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4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measured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from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center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coil,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where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we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wish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evaluate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field.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64540" y="3156585"/>
            <a:ext cx="5071110" cy="7702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Now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current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turns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within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differential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length,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dz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be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885"/>
              </a:spcBef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1479550">
              <a:lnSpc>
                <a:spcPct val="100000"/>
              </a:lnSpc>
            </a:pP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We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consider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as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our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differential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MS PGothic" panose="020B0600070205080204" charset="-128"/>
                <a:cs typeface="MS PGothic" panose="020B0600070205080204" charset="-128"/>
              </a:rPr>
              <a:t>“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loop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current</a:t>
            </a:r>
            <a:r>
              <a:rPr sz="1400" spc="-10" dirty="0">
                <a:latin typeface="MS PGothic" panose="020B0600070205080204" charset="-128"/>
                <a:cs typeface="MS PGothic" panose="020B0600070205080204" charset="-128"/>
              </a:rPr>
              <a:t>”</a:t>
            </a:r>
            <a:endParaRPr sz="1400">
              <a:latin typeface="MS PGothic" panose="020B0600070205080204" charset="-128"/>
              <a:cs typeface="MS PGothic" panose="020B0600070205080204" charset="-128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38200" y="3502025"/>
            <a:ext cx="1247775" cy="612775"/>
          </a:xfrm>
          <a:custGeom>
            <a:avLst/>
            <a:gdLst/>
            <a:ahLst/>
            <a:cxnLst/>
            <a:rect l="l" t="t" r="r" b="b"/>
            <a:pathLst>
              <a:path w="1247775" h="612775">
                <a:moveTo>
                  <a:pt x="0" y="612775"/>
                </a:moveTo>
                <a:lnTo>
                  <a:pt x="1247775" y="612775"/>
                </a:lnTo>
                <a:lnTo>
                  <a:pt x="1247775" y="0"/>
                </a:lnTo>
                <a:lnTo>
                  <a:pt x="0" y="0"/>
                </a:lnTo>
                <a:lnTo>
                  <a:pt x="0" y="612775"/>
                </a:lnTo>
                <a:close/>
              </a:path>
            </a:pathLst>
          </a:custGeom>
          <a:ln w="9525">
            <a:solidFill>
              <a:srgbClr val="D33B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12470" rIns="0" bIns="0" rtlCol="0">
            <a:spAutoFit/>
          </a:bodyPr>
          <a:lstStyle/>
          <a:p>
            <a:pPr marL="1733550">
              <a:lnSpc>
                <a:spcPct val="100000"/>
              </a:lnSpc>
              <a:spcBef>
                <a:spcPts val="105"/>
              </a:spcBef>
            </a:pPr>
            <a:r>
              <a:rPr dirty="0"/>
              <a:t>Solenoid</a:t>
            </a:r>
            <a:r>
              <a:rPr spc="-25" dirty="0"/>
              <a:t> </a:t>
            </a:r>
            <a:r>
              <a:rPr dirty="0"/>
              <a:t>Field,</a:t>
            </a:r>
            <a:r>
              <a:rPr spc="-10" dirty="0"/>
              <a:t> Continued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095500" y="2286000"/>
            <a:ext cx="6362700" cy="4114800"/>
            <a:chOff x="2095500" y="2286000"/>
            <a:chExt cx="6362700" cy="41148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73421" y="2514663"/>
              <a:ext cx="5884778" cy="363689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095500" y="2286000"/>
              <a:ext cx="3429000" cy="4114800"/>
            </a:xfrm>
            <a:custGeom>
              <a:avLst/>
              <a:gdLst/>
              <a:ahLst/>
              <a:cxnLst/>
              <a:rect l="l" t="t" r="r" b="b"/>
              <a:pathLst>
                <a:path w="3429000" h="4114800">
                  <a:moveTo>
                    <a:pt x="3429000" y="0"/>
                  </a:moveTo>
                  <a:lnTo>
                    <a:pt x="0" y="0"/>
                  </a:lnTo>
                  <a:lnTo>
                    <a:pt x="0" y="4114800"/>
                  </a:lnTo>
                  <a:lnTo>
                    <a:pt x="3429000" y="4114800"/>
                  </a:lnTo>
                  <a:lnTo>
                    <a:pt x="3429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261228" y="4190238"/>
            <a:ext cx="31432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dirty="0">
                <a:latin typeface="Times New Roman" panose="02020603050405020304"/>
                <a:cs typeface="Times New Roman" panose="02020603050405020304"/>
              </a:rPr>
              <a:t>-</a:t>
            </a:r>
            <a:r>
              <a:rPr sz="1400" i="1" spc="-25" dirty="0">
                <a:latin typeface="Times New Roman" panose="02020603050405020304"/>
                <a:cs typeface="Times New Roman" panose="02020603050405020304"/>
              </a:rPr>
              <a:t>d/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2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07783" y="2451328"/>
            <a:ext cx="1090295" cy="48260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007745">
              <a:lnSpc>
                <a:spcPct val="100000"/>
              </a:lnSpc>
              <a:spcBef>
                <a:spcPts val="220"/>
              </a:spcBef>
            </a:pPr>
            <a:r>
              <a:rPr sz="1400" i="1" spc="-50" dirty="0">
                <a:latin typeface="Times New Roman" panose="02020603050405020304"/>
                <a:cs typeface="Times New Roman" panose="02020603050405020304"/>
              </a:rPr>
              <a:t>z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400" i="1" spc="-25" dirty="0">
                <a:latin typeface="Times New Roman" panose="02020603050405020304"/>
                <a:cs typeface="Times New Roman" panose="02020603050405020304"/>
              </a:rPr>
              <a:t>d/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2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44067" y="1713052"/>
            <a:ext cx="4307840" cy="666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total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field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4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axis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at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4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=</a:t>
            </a:r>
            <a:r>
              <a:rPr sz="14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0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sum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the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field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contributions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from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all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turns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coil</a:t>
            </a:r>
            <a:r>
              <a:rPr sz="14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--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or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integral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H</a:t>
            </a:r>
            <a:r>
              <a:rPr sz="1400" b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over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length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solenoid.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81000" y="2930525"/>
            <a:ext cx="5562600" cy="3394075"/>
            <a:chOff x="381000" y="2930525"/>
            <a:chExt cx="5562600" cy="3394075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1000" y="2930525"/>
              <a:ext cx="4378325" cy="80327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5800" y="4221162"/>
              <a:ext cx="3536950" cy="73183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06437" y="5430837"/>
              <a:ext cx="5237099" cy="89376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12470" rIns="0" bIns="0" rtlCol="0">
            <a:spAutoFit/>
          </a:bodyPr>
          <a:lstStyle/>
          <a:p>
            <a:pPr marL="1012190">
              <a:lnSpc>
                <a:spcPct val="100000"/>
              </a:lnSpc>
              <a:spcBef>
                <a:spcPts val="105"/>
              </a:spcBef>
            </a:pPr>
            <a:r>
              <a:rPr dirty="0"/>
              <a:t>Approximation</a:t>
            </a:r>
            <a:r>
              <a:rPr spc="-55" dirty="0"/>
              <a:t> </a:t>
            </a:r>
            <a:r>
              <a:rPr dirty="0"/>
              <a:t>for</a:t>
            </a:r>
            <a:r>
              <a:rPr spc="-15" dirty="0"/>
              <a:t> </a:t>
            </a:r>
            <a:r>
              <a:rPr dirty="0"/>
              <a:t>Long</a:t>
            </a:r>
            <a:r>
              <a:rPr spc="-20" dirty="0"/>
              <a:t> </a:t>
            </a:r>
            <a:r>
              <a:rPr spc="-10" dirty="0"/>
              <a:t>Solenoids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095500" y="2286000"/>
            <a:ext cx="6362700" cy="4114800"/>
            <a:chOff x="2095500" y="2286000"/>
            <a:chExt cx="6362700" cy="41148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73421" y="2514663"/>
              <a:ext cx="5884778" cy="363689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095500" y="2286000"/>
              <a:ext cx="3429000" cy="4114800"/>
            </a:xfrm>
            <a:custGeom>
              <a:avLst/>
              <a:gdLst/>
              <a:ahLst/>
              <a:cxnLst/>
              <a:rect l="l" t="t" r="r" b="b"/>
              <a:pathLst>
                <a:path w="3429000" h="4114800">
                  <a:moveTo>
                    <a:pt x="3429000" y="0"/>
                  </a:moveTo>
                  <a:lnTo>
                    <a:pt x="0" y="0"/>
                  </a:lnTo>
                  <a:lnTo>
                    <a:pt x="0" y="4114800"/>
                  </a:lnTo>
                  <a:lnTo>
                    <a:pt x="3429000" y="4114800"/>
                  </a:lnTo>
                  <a:lnTo>
                    <a:pt x="3429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261228" y="4190238"/>
            <a:ext cx="31432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dirty="0">
                <a:latin typeface="Times New Roman" panose="02020603050405020304"/>
                <a:cs typeface="Times New Roman" panose="02020603050405020304"/>
              </a:rPr>
              <a:t>-</a:t>
            </a:r>
            <a:r>
              <a:rPr sz="1400" i="1" spc="-25" dirty="0">
                <a:latin typeface="Times New Roman" panose="02020603050405020304"/>
                <a:cs typeface="Times New Roman" panose="02020603050405020304"/>
              </a:rPr>
              <a:t>d/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2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07783" y="2451328"/>
            <a:ext cx="1090295" cy="48260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007745">
              <a:lnSpc>
                <a:spcPct val="100000"/>
              </a:lnSpc>
              <a:spcBef>
                <a:spcPts val="220"/>
              </a:spcBef>
            </a:pPr>
            <a:r>
              <a:rPr sz="1400" i="1" spc="-50" dirty="0">
                <a:latin typeface="Times New Roman" panose="02020603050405020304"/>
                <a:cs typeface="Times New Roman" panose="02020603050405020304"/>
              </a:rPr>
              <a:t>z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400" i="1" spc="-25" dirty="0">
                <a:latin typeface="Times New Roman" panose="02020603050405020304"/>
                <a:cs typeface="Times New Roman" panose="02020603050405020304"/>
              </a:rPr>
              <a:t>d/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2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79144" y="1929130"/>
            <a:ext cx="452056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We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 now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have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on-axis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field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at the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solenoid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midpoint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4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= 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0):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03425" y="2606675"/>
            <a:ext cx="2339975" cy="82232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72758" y="2895208"/>
            <a:ext cx="233362" cy="189021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4418083" y="3793728"/>
            <a:ext cx="45085" cy="197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30"/>
              </a:lnSpc>
            </a:pP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,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493824" y="3761613"/>
            <a:ext cx="24447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the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37666" y="3761613"/>
            <a:ext cx="278384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Note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long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solenoids,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which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result</a:t>
            </a:r>
            <a:r>
              <a:rPr sz="1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simplifies</a:t>
            </a:r>
            <a:r>
              <a:rPr sz="14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to: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676400" y="3751262"/>
            <a:ext cx="2814955" cy="1811655"/>
            <a:chOff x="1676400" y="3751262"/>
            <a:chExt cx="2814955" cy="1811655"/>
          </a:xfrm>
        </p:grpSpPr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95700" y="3751262"/>
              <a:ext cx="795337" cy="29368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76400" y="4802187"/>
              <a:ext cx="1527175" cy="76041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49701" y="5014849"/>
              <a:ext cx="996950" cy="368300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1447800" y="4724400"/>
            <a:ext cx="3276600" cy="914400"/>
          </a:xfrm>
          <a:prstGeom prst="rect">
            <a:avLst/>
          </a:prstGeom>
          <a:ln w="9525">
            <a:solidFill>
              <a:srgbClr val="D33B82"/>
            </a:solidFill>
          </a:ln>
        </p:spPr>
        <p:txBody>
          <a:bodyPr vert="horz" wrap="square" lIns="0" tIns="254635" rIns="0" bIns="0" rtlCol="0">
            <a:spAutoFit/>
          </a:bodyPr>
          <a:lstStyle/>
          <a:p>
            <a:pPr marL="1987550">
              <a:lnSpc>
                <a:spcPct val="100000"/>
              </a:lnSpc>
              <a:spcBef>
                <a:spcPts val="2005"/>
              </a:spcBef>
              <a:tabLst>
                <a:tab pos="2926715" algn="l"/>
              </a:tabLst>
            </a:pPr>
            <a:r>
              <a:rPr sz="2400" spc="-5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400" spc="-50" dirty="0">
                <a:latin typeface="Times New Roman" panose="02020603050405020304"/>
                <a:cs typeface="Times New Roman" panose="02020603050405020304"/>
              </a:rPr>
              <a:t>)</a:t>
            </a:r>
            <a:endParaRPr sz="2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35940" y="6124143"/>
            <a:ext cx="786892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result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valid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at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all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on-axis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positions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deep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within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long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coils</a:t>
            </a:r>
            <a:r>
              <a:rPr sz="14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--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at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distances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from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each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end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several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radii.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67004" rIns="0" bIns="0" rtlCol="0">
            <a:spAutoFit/>
          </a:bodyPr>
          <a:lstStyle/>
          <a:p>
            <a:pPr marL="116205">
              <a:lnSpc>
                <a:spcPct val="100000"/>
              </a:lnSpc>
              <a:spcBef>
                <a:spcPts val="95"/>
              </a:spcBef>
            </a:pPr>
            <a:r>
              <a:rPr sz="2800" dirty="0"/>
              <a:t>Another</a:t>
            </a:r>
            <a:r>
              <a:rPr sz="2800" spc="-65" dirty="0"/>
              <a:t> </a:t>
            </a:r>
            <a:r>
              <a:rPr sz="2800" dirty="0"/>
              <a:t>Interpretation:</a:t>
            </a:r>
            <a:r>
              <a:rPr sz="2800" spc="-90" dirty="0"/>
              <a:t> </a:t>
            </a:r>
            <a:r>
              <a:rPr sz="2800" dirty="0"/>
              <a:t>Continuous</a:t>
            </a:r>
            <a:r>
              <a:rPr sz="2800" spc="-90" dirty="0"/>
              <a:t> </a:t>
            </a:r>
            <a:r>
              <a:rPr sz="2800" dirty="0"/>
              <a:t>Surface</a:t>
            </a:r>
            <a:r>
              <a:rPr sz="2800" spc="-65" dirty="0"/>
              <a:t> </a:t>
            </a:r>
            <a:r>
              <a:rPr sz="2800" spc="-10" dirty="0"/>
              <a:t>Current</a:t>
            </a:r>
            <a:endParaRPr sz="2800"/>
          </a:p>
        </p:txBody>
      </p:sp>
      <p:grpSp>
        <p:nvGrpSpPr>
          <p:cNvPr id="3" name="object 3"/>
          <p:cNvGrpSpPr/>
          <p:nvPr/>
        </p:nvGrpSpPr>
        <p:grpSpPr>
          <a:xfrm>
            <a:off x="1087521" y="2819400"/>
            <a:ext cx="7053580" cy="3886200"/>
            <a:chOff x="1087521" y="2819400"/>
            <a:chExt cx="7053580" cy="38862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7521" y="3048063"/>
              <a:ext cx="5884778" cy="363689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447800" y="2819399"/>
              <a:ext cx="6096000" cy="3886200"/>
            </a:xfrm>
            <a:custGeom>
              <a:avLst/>
              <a:gdLst/>
              <a:ahLst/>
              <a:cxnLst/>
              <a:rect l="l" t="t" r="r" b="b"/>
              <a:pathLst>
                <a:path w="6096000" h="3886200">
                  <a:moveTo>
                    <a:pt x="1676400" y="3124200"/>
                  </a:moveTo>
                  <a:lnTo>
                    <a:pt x="0" y="3124200"/>
                  </a:lnTo>
                  <a:lnTo>
                    <a:pt x="0" y="3886200"/>
                  </a:lnTo>
                  <a:lnTo>
                    <a:pt x="1676400" y="3886200"/>
                  </a:lnTo>
                  <a:lnTo>
                    <a:pt x="1676400" y="3124200"/>
                  </a:lnTo>
                  <a:close/>
                </a:path>
                <a:path w="6096000" h="3886200">
                  <a:moveTo>
                    <a:pt x="6096000" y="0"/>
                  </a:moveTo>
                  <a:lnTo>
                    <a:pt x="2514600" y="0"/>
                  </a:lnTo>
                  <a:lnTo>
                    <a:pt x="2514600" y="3886200"/>
                  </a:lnTo>
                  <a:lnTo>
                    <a:pt x="6096000" y="3886200"/>
                  </a:lnTo>
                  <a:lnTo>
                    <a:pt x="6096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46700" y="2846387"/>
              <a:ext cx="3154299" cy="65881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19599" y="3962400"/>
              <a:ext cx="3721100" cy="67627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29199" y="5029200"/>
              <a:ext cx="2824226" cy="566737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982065" y="1729232"/>
            <a:ext cx="7353300" cy="666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5"/>
              </a:spcBef>
              <a:tabLst>
                <a:tab pos="2966085" algn="l"/>
              </a:tabLst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solenoid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our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previous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example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was</a:t>
            </a:r>
            <a:r>
              <a:rPr sz="14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assumed to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have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many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tightly-wound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turns,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with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several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existing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within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differential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length,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spc="-25" dirty="0">
                <a:latin typeface="Times New Roman" panose="02020603050405020304"/>
                <a:cs typeface="Times New Roman" panose="02020603050405020304"/>
              </a:rPr>
              <a:t>dz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.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We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could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model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such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current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configuration</a:t>
            </a:r>
            <a:r>
              <a:rPr sz="14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as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continuous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surface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current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density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K</a:t>
            </a:r>
            <a:r>
              <a:rPr sz="1400" b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=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K</a:t>
            </a:r>
            <a:r>
              <a:rPr sz="1350" i="1" baseline="-220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350" i="1" spc="22" baseline="-2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25" baseline="-20000" dirty="0">
                <a:latin typeface="Symbol" panose="05050102010706020507"/>
                <a:cs typeface="Symbol" panose="05050102010706020507"/>
              </a:rPr>
              <a:t></a:t>
            </a:r>
            <a:r>
              <a:rPr sz="1425" spc="675" baseline="-20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A/m</a:t>
            </a:r>
            <a:r>
              <a:rPr sz="1400" i="1" spc="-20" dirty="0">
                <a:latin typeface="Times New Roman" panose="02020603050405020304"/>
                <a:cs typeface="Times New Roman" panose="02020603050405020304"/>
              </a:rPr>
              <a:t>.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423028" y="3685413"/>
            <a:ext cx="77851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Therefore: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01948" y="5851042"/>
            <a:ext cx="5321935" cy="666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other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words,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u="sng" dirty="0">
                <a:uFill>
                  <a:solidFill>
                    <a:srgbClr val="D33B82"/>
                  </a:solidFill>
                </a:uFill>
                <a:latin typeface="Times New Roman" panose="02020603050405020304"/>
                <a:cs typeface="Times New Roman" panose="02020603050405020304"/>
              </a:rPr>
              <a:t>on-axis</a:t>
            </a:r>
            <a:r>
              <a:rPr sz="1400" u="sng" spc="-40" dirty="0">
                <a:uFill>
                  <a:solidFill>
                    <a:srgbClr val="D33B82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u="sng" dirty="0">
                <a:uFill>
                  <a:solidFill>
                    <a:srgbClr val="D33B82"/>
                  </a:solidFill>
                </a:uFill>
                <a:latin typeface="Times New Roman" panose="02020603050405020304"/>
                <a:cs typeface="Times New Roman" panose="02020603050405020304"/>
              </a:rPr>
              <a:t>field</a:t>
            </a:r>
            <a:r>
              <a:rPr sz="1400" u="sng" spc="-30" dirty="0">
                <a:uFill>
                  <a:solidFill>
                    <a:srgbClr val="D33B82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u="sng" dirty="0">
                <a:uFill>
                  <a:solidFill>
                    <a:srgbClr val="D33B82"/>
                  </a:solidFill>
                </a:uFill>
                <a:latin typeface="Times New Roman" panose="02020603050405020304"/>
                <a:cs typeface="Times New Roman" panose="02020603050405020304"/>
              </a:rPr>
              <a:t>magnitude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near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center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cylindrical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current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sheet,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where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current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circulates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around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4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axis,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whose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length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much greater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than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its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radius,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just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surface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current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density.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476500" y="3405187"/>
            <a:ext cx="5586730" cy="3119755"/>
            <a:chOff x="2476500" y="3405187"/>
            <a:chExt cx="5586730" cy="3119755"/>
          </a:xfrm>
        </p:grpSpPr>
        <p:sp>
          <p:nvSpPr>
            <p:cNvPr id="13" name="object 13"/>
            <p:cNvSpPr/>
            <p:nvPr/>
          </p:nvSpPr>
          <p:spPr>
            <a:xfrm>
              <a:off x="5624576" y="6519862"/>
              <a:ext cx="2438400" cy="0"/>
            </a:xfrm>
            <a:custGeom>
              <a:avLst/>
              <a:gdLst/>
              <a:ahLst/>
              <a:cxnLst/>
              <a:rect l="l" t="t" r="r" b="b"/>
              <a:pathLst>
                <a:path w="2438400">
                  <a:moveTo>
                    <a:pt x="0" y="0"/>
                  </a:moveTo>
                  <a:lnTo>
                    <a:pt x="2438400" y="0"/>
                  </a:lnTo>
                </a:path>
              </a:pathLst>
            </a:custGeom>
            <a:ln w="9525">
              <a:solidFill>
                <a:srgbClr val="D33B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476500" y="3409950"/>
              <a:ext cx="304800" cy="0"/>
            </a:xfrm>
            <a:custGeom>
              <a:avLst/>
              <a:gdLst/>
              <a:ahLst/>
              <a:cxnLst/>
              <a:rect l="l" t="t" r="r" b="b"/>
              <a:pathLst>
                <a:path w="304800">
                  <a:moveTo>
                    <a:pt x="30480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/>
          <p:nvPr/>
        </p:nvSpPr>
        <p:spPr>
          <a:xfrm>
            <a:off x="685800" y="5257800"/>
            <a:ext cx="304800" cy="0"/>
          </a:xfrm>
          <a:custGeom>
            <a:avLst/>
            <a:gdLst/>
            <a:ahLst/>
            <a:cxnLst/>
            <a:rect l="l" t="t" r="r" b="b"/>
            <a:pathLst>
              <a:path w="304800">
                <a:moveTo>
                  <a:pt x="304800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2174494" y="3275838"/>
            <a:ext cx="25527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i="1" spc="-25" dirty="0">
                <a:latin typeface="Times New Roman" panose="02020603050405020304"/>
                <a:cs typeface="Times New Roman" panose="02020603050405020304"/>
              </a:rPr>
              <a:t>d/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2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45440" y="5123815"/>
            <a:ext cx="31432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dirty="0">
                <a:latin typeface="Times New Roman" panose="02020603050405020304"/>
                <a:cs typeface="Times New Roman" panose="02020603050405020304"/>
              </a:rPr>
              <a:t>-</a:t>
            </a:r>
            <a:r>
              <a:rPr sz="1400" i="1" spc="-25" dirty="0">
                <a:latin typeface="Times New Roman" panose="02020603050405020304"/>
                <a:cs typeface="Times New Roman" panose="02020603050405020304"/>
              </a:rPr>
              <a:t>d/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2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12470" rIns="0" bIns="0" rtlCol="0">
            <a:spAutoFit/>
          </a:bodyPr>
          <a:lstStyle/>
          <a:p>
            <a:pPr marL="1712595">
              <a:lnSpc>
                <a:spcPct val="100000"/>
              </a:lnSpc>
              <a:spcBef>
                <a:spcPts val="105"/>
              </a:spcBef>
            </a:pPr>
            <a:r>
              <a:rPr dirty="0"/>
              <a:t>Solenoid</a:t>
            </a:r>
            <a:r>
              <a:rPr spc="-30" dirty="0"/>
              <a:t> </a:t>
            </a:r>
            <a:r>
              <a:rPr dirty="0"/>
              <a:t>Field</a:t>
            </a:r>
            <a:r>
              <a:rPr spc="-10" dirty="0"/>
              <a:t> </a:t>
            </a:r>
            <a:r>
              <a:rPr dirty="0"/>
              <a:t>--</a:t>
            </a:r>
            <a:r>
              <a:rPr spc="-5" dirty="0"/>
              <a:t> </a:t>
            </a:r>
            <a:r>
              <a:rPr dirty="0"/>
              <a:t>Off-</a:t>
            </a:r>
            <a:r>
              <a:rPr spc="-20" dirty="0"/>
              <a:t>Axis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12140" y="1903602"/>
            <a:ext cx="8129905" cy="11779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To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find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field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within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solenoid,</a:t>
            </a:r>
            <a:r>
              <a:rPr sz="1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but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off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400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axis,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we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apply</a:t>
            </a:r>
            <a:r>
              <a:rPr sz="1400" spc="-10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Ampere</a:t>
            </a:r>
            <a:r>
              <a:rPr sz="1400" dirty="0">
                <a:latin typeface="MS PGothic" panose="020B0600070205080204" charset="-128"/>
                <a:cs typeface="MS PGothic" panose="020B0600070205080204" charset="-128"/>
              </a:rPr>
              <a:t>’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 Circuital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Law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following</a:t>
            </a:r>
            <a:r>
              <a:rPr sz="1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way: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735"/>
              </a:spcBef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73025">
              <a:lnSpc>
                <a:spcPct val="100000"/>
              </a:lnSpc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illustration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below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shows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solenoid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cross-section,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from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lengthwise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cut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through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4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axis.</a:t>
            </a:r>
            <a:r>
              <a:rPr sz="1400" spc="3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Current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in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73025" marR="5080">
              <a:lnSpc>
                <a:spcPct val="100000"/>
              </a:lnSpc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windings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flows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out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screen in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circular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current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path.</a:t>
            </a:r>
            <a:r>
              <a:rPr sz="1400" spc="3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Each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turn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carries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current</a:t>
            </a:r>
            <a:r>
              <a:rPr sz="1400" spc="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I.</a:t>
            </a:r>
            <a:r>
              <a:rPr sz="1400" i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magnetic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field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along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4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axis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NI/d</a:t>
            </a:r>
            <a:r>
              <a:rPr sz="1400"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as we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found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earlier.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6876" y="3506854"/>
            <a:ext cx="6283105" cy="2024226"/>
          </a:xfrm>
          <a:prstGeom prst="rect">
            <a:avLst/>
          </a:prstGeom>
        </p:spPr>
      </p:pic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17042" rIns="0" bIns="0" rtlCol="0">
            <a:spAutoFit/>
          </a:bodyPr>
          <a:lstStyle/>
          <a:p>
            <a:pPr marL="1396365">
              <a:lnSpc>
                <a:spcPct val="100000"/>
              </a:lnSpc>
              <a:spcBef>
                <a:spcPts val="105"/>
              </a:spcBef>
            </a:pPr>
            <a:r>
              <a:rPr dirty="0"/>
              <a:t>Application</a:t>
            </a:r>
            <a:r>
              <a:rPr spc="-45" dirty="0"/>
              <a:t> </a:t>
            </a:r>
            <a:r>
              <a:rPr dirty="0"/>
              <a:t>of</a:t>
            </a:r>
            <a:r>
              <a:rPr spc="-5" dirty="0"/>
              <a:t> </a:t>
            </a:r>
            <a:r>
              <a:rPr dirty="0"/>
              <a:t>Ampere</a:t>
            </a:r>
            <a:r>
              <a:rPr dirty="0">
                <a:latin typeface="MS PGothic" panose="020B0600070205080204" charset="-128"/>
                <a:cs typeface="MS PGothic" panose="020B0600070205080204" charset="-128"/>
              </a:rPr>
              <a:t>’</a:t>
            </a:r>
            <a:r>
              <a:rPr dirty="0"/>
              <a:t>s</a:t>
            </a:r>
            <a:r>
              <a:rPr spc="-45" dirty="0"/>
              <a:t> </a:t>
            </a:r>
            <a:r>
              <a:rPr spc="-25" dirty="0"/>
              <a:t>Law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6171" y="2185656"/>
            <a:ext cx="8340441" cy="57715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471422" y="1627377"/>
            <a:ext cx="609092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Applying</a:t>
            </a:r>
            <a:r>
              <a:rPr sz="1400" spc="-1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Ampere</a:t>
            </a:r>
            <a:r>
              <a:rPr sz="1400" dirty="0">
                <a:latin typeface="MS PGothic" panose="020B0600070205080204" charset="-128"/>
                <a:cs typeface="MS PGothic" panose="020B0600070205080204" charset="-128"/>
              </a:rPr>
              <a:t>’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 Law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rectangular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path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shown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below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leads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following: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95171" y="3010662"/>
            <a:ext cx="490220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Where allowance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made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existence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 radial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H</a:t>
            </a:r>
            <a:r>
              <a:rPr sz="1400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component,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28299" y="3060700"/>
            <a:ext cx="229163" cy="19261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91585" y="3610358"/>
            <a:ext cx="6289851" cy="2337759"/>
          </a:xfrm>
          <a:prstGeom prst="rect">
            <a:avLst/>
          </a:prstGeom>
        </p:spPr>
      </p:pic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12470" rIns="0" bIns="0" rtlCol="0">
            <a:spAutoFit/>
          </a:bodyPr>
          <a:lstStyle/>
          <a:p>
            <a:pPr marL="2088515">
              <a:lnSpc>
                <a:spcPct val="100000"/>
              </a:lnSpc>
              <a:spcBef>
                <a:spcPts val="105"/>
              </a:spcBef>
            </a:pPr>
            <a:r>
              <a:rPr dirty="0"/>
              <a:t>Radial</a:t>
            </a:r>
            <a:r>
              <a:rPr spc="-35" dirty="0"/>
              <a:t> </a:t>
            </a:r>
            <a:r>
              <a:rPr dirty="0"/>
              <a:t>Path</a:t>
            </a:r>
            <a:r>
              <a:rPr spc="-50" dirty="0"/>
              <a:t> </a:t>
            </a:r>
            <a:r>
              <a:rPr spc="-10" dirty="0"/>
              <a:t>Segments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76171" y="2322448"/>
            <a:ext cx="8340725" cy="922019"/>
            <a:chOff x="276171" y="2322448"/>
            <a:chExt cx="8340725" cy="922019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6171" y="2409430"/>
              <a:ext cx="8340441" cy="57715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813177" y="2322448"/>
              <a:ext cx="3935729" cy="922019"/>
            </a:xfrm>
            <a:custGeom>
              <a:avLst/>
              <a:gdLst/>
              <a:ahLst/>
              <a:cxnLst/>
              <a:rect l="l" t="t" r="r" b="b"/>
              <a:pathLst>
                <a:path w="3935729" h="922019">
                  <a:moveTo>
                    <a:pt x="1073023" y="0"/>
                  </a:moveTo>
                  <a:lnTo>
                    <a:pt x="1015174" y="32473"/>
                  </a:lnTo>
                  <a:lnTo>
                    <a:pt x="1015174" y="49657"/>
                  </a:lnTo>
                  <a:lnTo>
                    <a:pt x="1013206" y="54178"/>
                  </a:lnTo>
                  <a:lnTo>
                    <a:pt x="1015111" y="49657"/>
                  </a:lnTo>
                  <a:lnTo>
                    <a:pt x="1009015" y="42418"/>
                  </a:lnTo>
                  <a:lnTo>
                    <a:pt x="1015174" y="49657"/>
                  </a:lnTo>
                  <a:lnTo>
                    <a:pt x="1015174" y="32473"/>
                  </a:lnTo>
                  <a:lnTo>
                    <a:pt x="960120" y="63373"/>
                  </a:lnTo>
                  <a:lnTo>
                    <a:pt x="994600" y="54775"/>
                  </a:lnTo>
                  <a:lnTo>
                    <a:pt x="0" y="907288"/>
                  </a:lnTo>
                  <a:lnTo>
                    <a:pt x="12446" y="921639"/>
                  </a:lnTo>
                  <a:lnTo>
                    <a:pt x="1006856" y="69303"/>
                  </a:lnTo>
                  <a:lnTo>
                    <a:pt x="993140" y="101981"/>
                  </a:lnTo>
                  <a:lnTo>
                    <a:pt x="1039787" y="42418"/>
                  </a:lnTo>
                  <a:lnTo>
                    <a:pt x="1073023" y="0"/>
                  </a:lnTo>
                  <a:close/>
                </a:path>
                <a:path w="3935729" h="922019">
                  <a:moveTo>
                    <a:pt x="3935222" y="0"/>
                  </a:moveTo>
                  <a:lnTo>
                    <a:pt x="3883660" y="28943"/>
                  </a:lnTo>
                  <a:lnTo>
                    <a:pt x="3883660" y="56896"/>
                  </a:lnTo>
                  <a:lnTo>
                    <a:pt x="3877424" y="49669"/>
                  </a:lnTo>
                  <a:lnTo>
                    <a:pt x="3883660" y="56896"/>
                  </a:lnTo>
                  <a:lnTo>
                    <a:pt x="3883660" y="28943"/>
                  </a:lnTo>
                  <a:lnTo>
                    <a:pt x="3822319" y="63373"/>
                  </a:lnTo>
                  <a:lnTo>
                    <a:pt x="3856761" y="54800"/>
                  </a:lnTo>
                  <a:lnTo>
                    <a:pt x="2862326" y="907288"/>
                  </a:lnTo>
                  <a:lnTo>
                    <a:pt x="2874645" y="921639"/>
                  </a:lnTo>
                  <a:lnTo>
                    <a:pt x="3869105" y="69367"/>
                  </a:lnTo>
                  <a:lnTo>
                    <a:pt x="3855339" y="101981"/>
                  </a:lnTo>
                  <a:lnTo>
                    <a:pt x="3901986" y="42418"/>
                  </a:lnTo>
                  <a:lnTo>
                    <a:pt x="3935222" y="0"/>
                  </a:lnTo>
                  <a:close/>
                </a:path>
              </a:pathLst>
            </a:custGeom>
            <a:solidFill>
              <a:srgbClr val="D33B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813917" y="1657604"/>
            <a:ext cx="738124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radial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integrals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now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cancel,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because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they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are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oppositely-directed,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because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long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coil,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not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expected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differ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between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two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radial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path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segments.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58226" y="1665223"/>
            <a:ext cx="284162" cy="24765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99522" y="3589842"/>
            <a:ext cx="6289851" cy="2337646"/>
          </a:xfrm>
          <a:prstGeom prst="rect">
            <a:avLst/>
          </a:prstGeom>
        </p:spPr>
      </p:pic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12470" rIns="0" bIns="0" rtlCol="0">
            <a:spAutoFit/>
          </a:bodyPr>
          <a:lstStyle/>
          <a:p>
            <a:pPr marL="1683385">
              <a:lnSpc>
                <a:spcPct val="100000"/>
              </a:lnSpc>
              <a:spcBef>
                <a:spcPts val="105"/>
              </a:spcBef>
            </a:pPr>
            <a:r>
              <a:rPr dirty="0"/>
              <a:t>Completing</a:t>
            </a:r>
            <a:r>
              <a:rPr spc="-45" dirty="0"/>
              <a:t> </a:t>
            </a:r>
            <a:r>
              <a:rPr dirty="0"/>
              <a:t>the</a:t>
            </a:r>
            <a:r>
              <a:rPr spc="5" dirty="0"/>
              <a:t> </a:t>
            </a:r>
            <a:r>
              <a:rPr spc="-10" dirty="0"/>
              <a:t>Evaluation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41044" y="1659127"/>
            <a:ext cx="7145655" cy="666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What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left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now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are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two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400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integrations,</a:t>
            </a:r>
            <a:r>
              <a:rPr sz="1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first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which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we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can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evaluate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as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shown.</a:t>
            </a:r>
            <a:r>
              <a:rPr sz="1400" spc="3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Since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first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integral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result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equal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enclosed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current,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it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must</a:t>
            </a:r>
            <a:r>
              <a:rPr sz="14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follow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second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integral</a:t>
            </a:r>
            <a:r>
              <a:rPr sz="1400" spc="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-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-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and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outside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magnetic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field --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are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zero.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359435" y="2362200"/>
            <a:ext cx="5818505" cy="1022985"/>
            <a:chOff x="1359435" y="2362200"/>
            <a:chExt cx="5818505" cy="102298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59435" y="2470492"/>
              <a:ext cx="5818059" cy="91416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032376" y="2362200"/>
              <a:ext cx="1073150" cy="922019"/>
            </a:xfrm>
            <a:custGeom>
              <a:avLst/>
              <a:gdLst/>
              <a:ahLst/>
              <a:cxnLst/>
              <a:rect l="l" t="t" r="r" b="b"/>
              <a:pathLst>
                <a:path w="1073150" h="922020">
                  <a:moveTo>
                    <a:pt x="1015111" y="49529"/>
                  </a:moveTo>
                  <a:lnTo>
                    <a:pt x="994729" y="54660"/>
                  </a:lnTo>
                  <a:lnTo>
                    <a:pt x="0" y="907161"/>
                  </a:lnTo>
                  <a:lnTo>
                    <a:pt x="12446" y="921638"/>
                  </a:lnTo>
                  <a:lnTo>
                    <a:pt x="1006893" y="69148"/>
                  </a:lnTo>
                  <a:lnTo>
                    <a:pt x="1015111" y="49529"/>
                  </a:lnTo>
                  <a:close/>
                </a:path>
                <a:path w="1073150" h="922020">
                  <a:moveTo>
                    <a:pt x="1039796" y="42417"/>
                  </a:moveTo>
                  <a:lnTo>
                    <a:pt x="1009014" y="42417"/>
                  </a:lnTo>
                  <a:lnTo>
                    <a:pt x="1021334" y="56769"/>
                  </a:lnTo>
                  <a:lnTo>
                    <a:pt x="1006893" y="69148"/>
                  </a:lnTo>
                  <a:lnTo>
                    <a:pt x="993139" y="101980"/>
                  </a:lnTo>
                  <a:lnTo>
                    <a:pt x="1039796" y="42417"/>
                  </a:lnTo>
                  <a:close/>
                </a:path>
                <a:path w="1073150" h="922020">
                  <a:moveTo>
                    <a:pt x="1015119" y="49529"/>
                  </a:moveTo>
                  <a:lnTo>
                    <a:pt x="1006893" y="69148"/>
                  </a:lnTo>
                  <a:lnTo>
                    <a:pt x="1021334" y="56769"/>
                  </a:lnTo>
                  <a:lnTo>
                    <a:pt x="1015119" y="49529"/>
                  </a:lnTo>
                  <a:close/>
                </a:path>
                <a:path w="1073150" h="922020">
                  <a:moveTo>
                    <a:pt x="1073023" y="0"/>
                  </a:moveTo>
                  <a:lnTo>
                    <a:pt x="960120" y="63373"/>
                  </a:lnTo>
                  <a:lnTo>
                    <a:pt x="994729" y="54660"/>
                  </a:lnTo>
                  <a:lnTo>
                    <a:pt x="1009014" y="42417"/>
                  </a:lnTo>
                  <a:lnTo>
                    <a:pt x="1039796" y="42417"/>
                  </a:lnTo>
                  <a:lnTo>
                    <a:pt x="1073023" y="0"/>
                  </a:lnTo>
                  <a:close/>
                </a:path>
                <a:path w="1073150" h="922020">
                  <a:moveTo>
                    <a:pt x="1009014" y="42417"/>
                  </a:moveTo>
                  <a:lnTo>
                    <a:pt x="994729" y="54660"/>
                  </a:lnTo>
                  <a:lnTo>
                    <a:pt x="1015111" y="49529"/>
                  </a:lnTo>
                  <a:lnTo>
                    <a:pt x="1009014" y="42417"/>
                  </a:lnTo>
                  <a:close/>
                </a:path>
              </a:pathLst>
            </a:custGeom>
            <a:solidFill>
              <a:srgbClr val="D33B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40797" y="3723071"/>
            <a:ext cx="6289851" cy="2337759"/>
          </a:xfrm>
          <a:prstGeom prst="rect">
            <a:avLst/>
          </a:prstGeom>
        </p:spPr>
      </p:pic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105"/>
              </a:spcBef>
            </a:pPr>
            <a:r>
              <a:rPr dirty="0"/>
              <a:t>Finding</a:t>
            </a:r>
            <a:r>
              <a:rPr spc="-25" dirty="0"/>
              <a:t> </a:t>
            </a:r>
            <a:r>
              <a:rPr dirty="0"/>
              <a:t>the</a:t>
            </a:r>
            <a:r>
              <a:rPr spc="5" dirty="0"/>
              <a:t> </a:t>
            </a:r>
            <a:r>
              <a:rPr dirty="0"/>
              <a:t>Off-Axis</a:t>
            </a:r>
            <a:r>
              <a:rPr spc="-20" dirty="0"/>
              <a:t> </a:t>
            </a:r>
            <a:r>
              <a:rPr spc="-10" dirty="0"/>
              <a:t>Field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41044" y="1659127"/>
            <a:ext cx="7099934" cy="666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situation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does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not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change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if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lower</a:t>
            </a:r>
            <a:r>
              <a:rPr sz="14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z-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directed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path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 raised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above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4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axis.</a:t>
            </a:r>
            <a:r>
              <a:rPr sz="1400" spc="29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vertical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paths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still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cancel,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outside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field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still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zero.</a:t>
            </a:r>
            <a:r>
              <a:rPr sz="1400" spc="3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field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along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path</a:t>
            </a:r>
            <a:r>
              <a:rPr sz="1400" spc="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i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400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therefore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spc="-20" dirty="0">
                <a:latin typeface="Times New Roman" panose="02020603050405020304"/>
                <a:cs typeface="Times New Roman" panose="02020603050405020304"/>
              </a:rPr>
              <a:t>NI/d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as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before.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359435" y="2362200"/>
            <a:ext cx="5818505" cy="1022985"/>
            <a:chOff x="1359435" y="2362200"/>
            <a:chExt cx="5818505" cy="102298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59435" y="2470492"/>
              <a:ext cx="5818059" cy="91416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032376" y="2362200"/>
              <a:ext cx="1073150" cy="922019"/>
            </a:xfrm>
            <a:custGeom>
              <a:avLst/>
              <a:gdLst/>
              <a:ahLst/>
              <a:cxnLst/>
              <a:rect l="l" t="t" r="r" b="b"/>
              <a:pathLst>
                <a:path w="1073150" h="922020">
                  <a:moveTo>
                    <a:pt x="1015111" y="49529"/>
                  </a:moveTo>
                  <a:lnTo>
                    <a:pt x="994729" y="54660"/>
                  </a:lnTo>
                  <a:lnTo>
                    <a:pt x="0" y="907161"/>
                  </a:lnTo>
                  <a:lnTo>
                    <a:pt x="12446" y="921638"/>
                  </a:lnTo>
                  <a:lnTo>
                    <a:pt x="1006893" y="69148"/>
                  </a:lnTo>
                  <a:lnTo>
                    <a:pt x="1015111" y="49529"/>
                  </a:lnTo>
                  <a:close/>
                </a:path>
                <a:path w="1073150" h="922020">
                  <a:moveTo>
                    <a:pt x="1039796" y="42417"/>
                  </a:moveTo>
                  <a:lnTo>
                    <a:pt x="1009014" y="42417"/>
                  </a:lnTo>
                  <a:lnTo>
                    <a:pt x="1021334" y="56769"/>
                  </a:lnTo>
                  <a:lnTo>
                    <a:pt x="1006893" y="69148"/>
                  </a:lnTo>
                  <a:lnTo>
                    <a:pt x="993139" y="101980"/>
                  </a:lnTo>
                  <a:lnTo>
                    <a:pt x="1039796" y="42417"/>
                  </a:lnTo>
                  <a:close/>
                </a:path>
                <a:path w="1073150" h="922020">
                  <a:moveTo>
                    <a:pt x="1015119" y="49529"/>
                  </a:moveTo>
                  <a:lnTo>
                    <a:pt x="1006893" y="69148"/>
                  </a:lnTo>
                  <a:lnTo>
                    <a:pt x="1021334" y="56769"/>
                  </a:lnTo>
                  <a:lnTo>
                    <a:pt x="1015119" y="49529"/>
                  </a:lnTo>
                  <a:close/>
                </a:path>
                <a:path w="1073150" h="922020">
                  <a:moveTo>
                    <a:pt x="1073023" y="0"/>
                  </a:moveTo>
                  <a:lnTo>
                    <a:pt x="960120" y="63373"/>
                  </a:lnTo>
                  <a:lnTo>
                    <a:pt x="994729" y="54660"/>
                  </a:lnTo>
                  <a:lnTo>
                    <a:pt x="1009014" y="42417"/>
                  </a:lnTo>
                  <a:lnTo>
                    <a:pt x="1039796" y="42417"/>
                  </a:lnTo>
                  <a:lnTo>
                    <a:pt x="1073023" y="0"/>
                  </a:lnTo>
                  <a:close/>
                </a:path>
                <a:path w="1073150" h="922020">
                  <a:moveTo>
                    <a:pt x="1009014" y="42417"/>
                  </a:moveTo>
                  <a:lnTo>
                    <a:pt x="994729" y="54660"/>
                  </a:lnTo>
                  <a:lnTo>
                    <a:pt x="1015111" y="49529"/>
                  </a:lnTo>
                  <a:lnTo>
                    <a:pt x="1009014" y="42417"/>
                  </a:lnTo>
                  <a:close/>
                </a:path>
              </a:pathLst>
            </a:custGeom>
            <a:solidFill>
              <a:srgbClr val="D33B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788517" y="6216192"/>
            <a:ext cx="7257415" cy="453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Conclusion:</a:t>
            </a:r>
            <a:r>
              <a:rPr sz="1400" spc="2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magnetic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field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within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long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solenoid</a:t>
            </a:r>
            <a:r>
              <a:rPr sz="1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approximately</a:t>
            </a:r>
            <a:r>
              <a:rPr sz="1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constant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throughout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coil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cross-section,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H</a:t>
            </a:r>
            <a:r>
              <a:rPr sz="1350" i="1" baseline="-22000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350" i="1" spc="7" baseline="-22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=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spc="-10" dirty="0">
                <a:latin typeface="Times New Roman" panose="02020603050405020304"/>
                <a:cs typeface="Times New Roman" panose="02020603050405020304"/>
              </a:rPr>
              <a:t>NI/d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.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352675" y="6686550"/>
            <a:ext cx="609600" cy="0"/>
          </a:xfrm>
          <a:custGeom>
            <a:avLst/>
            <a:gdLst/>
            <a:ahLst/>
            <a:cxnLst/>
            <a:rect l="l" t="t" r="r" b="b"/>
            <a:pathLst>
              <a:path w="609600">
                <a:moveTo>
                  <a:pt x="0" y="0"/>
                </a:moveTo>
                <a:lnTo>
                  <a:pt x="609600" y="0"/>
                </a:lnTo>
              </a:path>
            </a:pathLst>
          </a:custGeom>
          <a:ln w="19050">
            <a:solidFill>
              <a:srgbClr val="D33B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58173" y="3726143"/>
            <a:ext cx="6287093" cy="2341801"/>
          </a:xfrm>
          <a:prstGeom prst="rect">
            <a:avLst/>
          </a:prstGeom>
        </p:spPr>
      </p:pic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28825" y="813562"/>
            <a:ext cx="508571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/>
              <a:t>Toroid Magnetic</a:t>
            </a:r>
            <a:r>
              <a:rPr sz="4400" spc="-30" dirty="0"/>
              <a:t> </a:t>
            </a:r>
            <a:r>
              <a:rPr sz="4400" spc="-10" dirty="0"/>
              <a:t>Field</a:t>
            </a:r>
            <a:endParaRPr sz="4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7110" y="3092450"/>
            <a:ext cx="3011214" cy="231163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137919" y="1837182"/>
            <a:ext cx="7399020" cy="14325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42799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spc="-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toroid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doughnut-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shaped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set</a:t>
            </a:r>
            <a:r>
              <a:rPr sz="14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windings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around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 core material.</a:t>
            </a:r>
            <a:r>
              <a:rPr sz="1400" spc="30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 cross-section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could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be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circular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(as</a:t>
            </a:r>
            <a:r>
              <a:rPr sz="14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shown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here,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with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radius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or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any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other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shape.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3025775" marR="428625">
              <a:lnSpc>
                <a:spcPct val="100000"/>
              </a:lnSpc>
              <a:spcBef>
                <a:spcPts val="990"/>
              </a:spcBef>
            </a:pP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Below,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slice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toroid</a:t>
            </a:r>
            <a:r>
              <a:rPr sz="1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shown,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with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current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emerging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from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screen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around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inner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periphery</a:t>
            </a:r>
            <a:r>
              <a:rPr sz="1400" spc="5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(in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positive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400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direction).</a:t>
            </a:r>
            <a:r>
              <a:rPr sz="1400" spc="2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windings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are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modeled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3025775">
              <a:lnSpc>
                <a:spcPct val="100000"/>
              </a:lnSpc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as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400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individual</a:t>
            </a:r>
            <a:r>
              <a:rPr sz="1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current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loops,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each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which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carries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current</a:t>
            </a:r>
            <a:r>
              <a:rPr sz="14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spc="-25" dirty="0">
                <a:latin typeface="Times New Roman" panose="02020603050405020304"/>
                <a:cs typeface="Times New Roman" panose="02020603050405020304"/>
              </a:rPr>
              <a:t>I.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08620" y="3462590"/>
            <a:ext cx="3442301" cy="3183915"/>
          </a:xfrm>
          <a:prstGeom prst="rect">
            <a:avLst/>
          </a:prstGeom>
        </p:spPr>
      </p:pic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17042" rIns="0" bIns="0" rtlCol="0">
            <a:spAutoFit/>
          </a:bodyPr>
          <a:lstStyle/>
          <a:p>
            <a:pPr marL="745490">
              <a:lnSpc>
                <a:spcPct val="100000"/>
              </a:lnSpc>
              <a:spcBef>
                <a:spcPts val="105"/>
              </a:spcBef>
            </a:pPr>
            <a:r>
              <a:rPr dirty="0"/>
              <a:t>Ampere</a:t>
            </a:r>
            <a:r>
              <a:rPr dirty="0">
                <a:latin typeface="MS PGothic" panose="020B0600070205080204" charset="-128"/>
                <a:cs typeface="MS PGothic" panose="020B0600070205080204" charset="-128"/>
              </a:rPr>
              <a:t>’</a:t>
            </a:r>
            <a:r>
              <a:rPr dirty="0"/>
              <a:t>s</a:t>
            </a:r>
            <a:r>
              <a:rPr spc="-45" dirty="0"/>
              <a:t> </a:t>
            </a:r>
            <a:r>
              <a:rPr dirty="0"/>
              <a:t>Law</a:t>
            </a:r>
            <a:r>
              <a:rPr spc="-25" dirty="0"/>
              <a:t> </a:t>
            </a:r>
            <a:r>
              <a:rPr dirty="0"/>
              <a:t>as</a:t>
            </a:r>
            <a:r>
              <a:rPr spc="-5" dirty="0"/>
              <a:t> </a:t>
            </a:r>
            <a:r>
              <a:rPr dirty="0"/>
              <a:t>Applied</a:t>
            </a:r>
            <a:r>
              <a:rPr spc="-35" dirty="0"/>
              <a:t> </a:t>
            </a:r>
            <a:r>
              <a:rPr dirty="0"/>
              <a:t>to</a:t>
            </a:r>
            <a:r>
              <a:rPr spc="-10" dirty="0"/>
              <a:t> </a:t>
            </a:r>
            <a:r>
              <a:rPr dirty="0"/>
              <a:t>a</a:t>
            </a:r>
            <a:r>
              <a:rPr spc="-10" dirty="0"/>
              <a:t> Toroid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16765" y="2971833"/>
            <a:ext cx="3475077" cy="322165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72840" y="2636630"/>
            <a:ext cx="1169358" cy="24509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05920" y="3831905"/>
            <a:ext cx="3866735" cy="56316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41044" y="4599813"/>
            <a:ext cx="7200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so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that….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757237" y="4872037"/>
            <a:ext cx="4124325" cy="847725"/>
            <a:chOff x="757237" y="4872037"/>
            <a:chExt cx="4124325" cy="847725"/>
          </a:xfrm>
        </p:grpSpPr>
        <p:sp>
          <p:nvSpPr>
            <p:cNvPr id="8" name="object 8"/>
            <p:cNvSpPr/>
            <p:nvPr/>
          </p:nvSpPr>
          <p:spPr>
            <a:xfrm>
              <a:off x="762000" y="4876800"/>
              <a:ext cx="4114800" cy="838200"/>
            </a:xfrm>
            <a:custGeom>
              <a:avLst/>
              <a:gdLst/>
              <a:ahLst/>
              <a:cxnLst/>
              <a:rect l="l" t="t" r="r" b="b"/>
              <a:pathLst>
                <a:path w="4114800" h="838200">
                  <a:moveTo>
                    <a:pt x="0" y="838200"/>
                  </a:moveTo>
                  <a:lnTo>
                    <a:pt x="4114800" y="838200"/>
                  </a:lnTo>
                  <a:lnTo>
                    <a:pt x="4114800" y="0"/>
                  </a:lnTo>
                  <a:lnTo>
                    <a:pt x="0" y="0"/>
                  </a:lnTo>
                  <a:lnTo>
                    <a:pt x="0" y="838200"/>
                  </a:lnTo>
                  <a:close/>
                </a:path>
              </a:pathLst>
            </a:custGeom>
            <a:ln w="9525">
              <a:solidFill>
                <a:srgbClr val="CC00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31778" y="5026611"/>
              <a:ext cx="3641988" cy="556686"/>
            </a:xfrm>
            <a:prstGeom prst="rect">
              <a:avLst/>
            </a:prstGeom>
          </p:spPr>
        </p:pic>
      </p:grp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29649" y="6089149"/>
            <a:ext cx="909146" cy="166752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440133" y="6098073"/>
            <a:ext cx="908957" cy="155831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390269" y="5819343"/>
            <a:ext cx="3741420" cy="88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090420" algn="l"/>
                <a:tab pos="3347720" algn="l"/>
              </a:tabLst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Performing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same</a:t>
            </a:r>
            <a:r>
              <a:rPr sz="14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integrals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over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contours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drawn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regions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or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will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lead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zero</a:t>
            </a:r>
            <a:r>
              <a:rPr sz="1400" i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magnetic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field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there,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because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no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current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enclosed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either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case.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74394" y="1628901"/>
            <a:ext cx="6149340" cy="20688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>
              <a:lnSpc>
                <a:spcPct val="99000"/>
              </a:lnSpc>
              <a:spcBef>
                <a:spcPts val="12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Ampere</a:t>
            </a:r>
            <a:r>
              <a:rPr sz="1400" dirty="0">
                <a:latin typeface="MS PGothic" panose="020B0600070205080204" charset="-128"/>
                <a:cs typeface="MS PGothic" panose="020B0600070205080204" charset="-128"/>
              </a:rPr>
              <a:t>’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Circuital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Law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can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applied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 toroid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by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taking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closed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loop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integral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around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circular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contour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solidFill>
                  <a:srgbClr val="CC006B"/>
                </a:solidFill>
                <a:latin typeface="Times New Roman" panose="02020603050405020304"/>
                <a:cs typeface="Times New Roman" panose="02020603050405020304"/>
              </a:rPr>
              <a:t>C</a:t>
            </a:r>
            <a:r>
              <a:rPr sz="1400" i="1" spc="-15" dirty="0">
                <a:solidFill>
                  <a:srgbClr val="CC006B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at radius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50" dirty="0">
                <a:latin typeface="Symbol" panose="05050102010706020507"/>
                <a:cs typeface="Symbol" panose="05050102010706020507"/>
              </a:rPr>
              <a:t></a:t>
            </a:r>
            <a:r>
              <a:rPr sz="1400" dirty="0">
                <a:latin typeface="Symbol" panose="05050102010706020507"/>
                <a:cs typeface="Symbol" panose="05050102010706020507"/>
              </a:rPr>
              <a:t>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Magnetic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field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solidFill>
                  <a:srgbClr val="2352E8"/>
                </a:solidFill>
                <a:latin typeface="Times New Roman" panose="02020603050405020304"/>
                <a:cs typeface="Times New Roman" panose="02020603050405020304"/>
              </a:rPr>
              <a:t>H</a:t>
            </a:r>
            <a:r>
              <a:rPr sz="1400" b="1" spc="-20" dirty="0">
                <a:solidFill>
                  <a:srgbClr val="2352E8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 presumed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circular,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function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radius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only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at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locations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within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toroid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are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not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too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close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the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individual</a:t>
            </a:r>
            <a:r>
              <a:rPr sz="14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windings.</a:t>
            </a:r>
            <a:r>
              <a:rPr sz="1400" spc="29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Under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condition,</a:t>
            </a:r>
            <a:r>
              <a:rPr sz="14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we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would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assume: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260"/>
              </a:spcBef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12700" marR="1590675">
              <a:lnSpc>
                <a:spcPct val="100000"/>
              </a:lnSpc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approximation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improves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as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density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turns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gets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higher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(using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more turns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with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finer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wire).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Ampere</a:t>
            </a:r>
            <a:r>
              <a:rPr sz="1400" dirty="0">
                <a:latin typeface="MS PGothic" panose="020B0600070205080204" charset="-128"/>
                <a:cs typeface="MS PGothic" panose="020B0600070205080204" charset="-128"/>
              </a:rPr>
              <a:t>’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Law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now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takes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form: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43204" rIns="0" bIns="0" rtlCol="0">
            <a:spAutoFit/>
          </a:bodyPr>
          <a:lstStyle/>
          <a:p>
            <a:pPr marL="1391920">
              <a:lnSpc>
                <a:spcPct val="100000"/>
              </a:lnSpc>
              <a:spcBef>
                <a:spcPts val="95"/>
              </a:spcBef>
            </a:pPr>
            <a:r>
              <a:rPr sz="2800" dirty="0"/>
              <a:t>Surface</a:t>
            </a:r>
            <a:r>
              <a:rPr sz="2800" spc="-45" dirty="0"/>
              <a:t> </a:t>
            </a:r>
            <a:r>
              <a:rPr sz="2800" dirty="0"/>
              <a:t>Current</a:t>
            </a:r>
            <a:r>
              <a:rPr sz="2800" spc="-45" dirty="0"/>
              <a:t> </a:t>
            </a:r>
            <a:r>
              <a:rPr sz="2800" dirty="0"/>
              <a:t>Model</a:t>
            </a:r>
            <a:r>
              <a:rPr sz="2800" spc="-50" dirty="0"/>
              <a:t> </a:t>
            </a:r>
            <a:r>
              <a:rPr sz="2800" dirty="0"/>
              <a:t>of</a:t>
            </a:r>
            <a:r>
              <a:rPr sz="2800" spc="-35" dirty="0"/>
              <a:t> </a:t>
            </a:r>
            <a:r>
              <a:rPr sz="2800" dirty="0"/>
              <a:t>a</a:t>
            </a:r>
            <a:r>
              <a:rPr sz="2800" spc="-45" dirty="0"/>
              <a:t> </a:t>
            </a:r>
            <a:r>
              <a:rPr sz="2800" spc="-10" dirty="0"/>
              <a:t>Toroid</a:t>
            </a:r>
            <a:endParaRPr sz="2800"/>
          </a:p>
        </p:txBody>
      </p:sp>
      <p:grpSp>
        <p:nvGrpSpPr>
          <p:cNvPr id="3" name="object 3"/>
          <p:cNvGrpSpPr/>
          <p:nvPr/>
        </p:nvGrpSpPr>
        <p:grpSpPr>
          <a:xfrm>
            <a:off x="903287" y="2243540"/>
            <a:ext cx="7190740" cy="2477770"/>
            <a:chOff x="903287" y="2243540"/>
            <a:chExt cx="7190740" cy="247777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43955" y="2243540"/>
              <a:ext cx="2350008" cy="172697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3287" y="3962400"/>
              <a:ext cx="5192649" cy="75882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09976" y="2286000"/>
              <a:ext cx="576262" cy="27305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978916" y="2064257"/>
            <a:ext cx="4805680" cy="13995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3500" marR="30480" algn="just">
              <a:lnSpc>
                <a:spcPct val="100000"/>
              </a:lnSpc>
              <a:spcBef>
                <a:spcPts val="105"/>
              </a:spcBef>
              <a:tabLst>
                <a:tab pos="2762250" algn="l"/>
              </a:tabLst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Consider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sheet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current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molded into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doughnut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shape,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as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shown.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current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density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at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radius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	crosses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xy</a:t>
            </a:r>
            <a:r>
              <a:rPr sz="14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plane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spc="-50" dirty="0">
                <a:latin typeface="Times New Roman" panose="02020603050405020304"/>
                <a:cs typeface="Times New Roman" panose="02020603050405020304"/>
              </a:rPr>
              <a:t>z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direction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given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magnitude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by</a:t>
            </a:r>
            <a:r>
              <a:rPr sz="1400" spc="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spc="-25" dirty="0">
                <a:latin typeface="Times New Roman" panose="02020603050405020304"/>
                <a:cs typeface="Times New Roman" panose="02020603050405020304"/>
              </a:rPr>
              <a:t>K</a:t>
            </a:r>
            <a:r>
              <a:rPr sz="1350" i="1" spc="-37" baseline="-22000" dirty="0">
                <a:latin typeface="Times New Roman" panose="02020603050405020304"/>
                <a:cs typeface="Times New Roman" panose="02020603050405020304"/>
              </a:rPr>
              <a:t>a</a:t>
            </a:r>
            <a:endParaRPr sz="1350" baseline="-2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875"/>
              </a:spcBef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101600" marR="657860">
              <a:lnSpc>
                <a:spcPts val="1670"/>
              </a:lnSpc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Ampere</a:t>
            </a:r>
            <a:r>
              <a:rPr sz="1400" dirty="0">
                <a:latin typeface="MS PGothic" panose="020B0600070205080204" charset="-128"/>
                <a:cs typeface="MS PGothic" panose="020B0600070205080204" charset="-128"/>
              </a:rPr>
              <a:t>’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Law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applied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circular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contour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C</a:t>
            </a:r>
            <a:r>
              <a:rPr sz="1400" i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inside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the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toroid</a:t>
            </a:r>
            <a:r>
              <a:rPr sz="1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(as in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previous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example)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take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form: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99819" y="4950663"/>
            <a:ext cx="91186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leading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to…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671637" y="5329237"/>
            <a:ext cx="2143125" cy="923925"/>
            <a:chOff x="1671637" y="5329237"/>
            <a:chExt cx="2143125" cy="923925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58696" y="5543020"/>
              <a:ext cx="1970532" cy="572503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676400" y="5334000"/>
              <a:ext cx="2133600" cy="914400"/>
            </a:xfrm>
            <a:custGeom>
              <a:avLst/>
              <a:gdLst/>
              <a:ahLst/>
              <a:cxnLst/>
              <a:rect l="l" t="t" r="r" b="b"/>
              <a:pathLst>
                <a:path w="2133600" h="914400">
                  <a:moveTo>
                    <a:pt x="0" y="914400"/>
                  </a:moveTo>
                  <a:lnTo>
                    <a:pt x="2133600" y="914400"/>
                  </a:lnTo>
                  <a:lnTo>
                    <a:pt x="2133600" y="0"/>
                  </a:lnTo>
                  <a:lnTo>
                    <a:pt x="0" y="0"/>
                  </a:lnTo>
                  <a:lnTo>
                    <a:pt x="0" y="914400"/>
                  </a:lnTo>
                  <a:close/>
                </a:path>
              </a:pathLst>
            </a:custGeom>
            <a:ln w="9525">
              <a:solidFill>
                <a:srgbClr val="CC00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4117975" y="5631891"/>
            <a:ext cx="414401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inside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toroid….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field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zero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outside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as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before.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91000" y="2667000"/>
            <a:ext cx="3976624" cy="264325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47775" rIns="0" bIns="0" rtlCol="0">
            <a:spAutoFit/>
          </a:bodyPr>
          <a:lstStyle/>
          <a:p>
            <a:pPr marL="209550">
              <a:lnSpc>
                <a:spcPct val="100000"/>
              </a:lnSpc>
              <a:spcBef>
                <a:spcPts val="95"/>
              </a:spcBef>
            </a:pPr>
            <a:r>
              <a:rPr sz="2800" dirty="0"/>
              <a:t>Ampere</a:t>
            </a:r>
            <a:r>
              <a:rPr sz="2800" dirty="0">
                <a:latin typeface="MS PGothic" panose="020B0600070205080204" charset="-128"/>
                <a:cs typeface="MS PGothic" panose="020B0600070205080204" charset="-128"/>
              </a:rPr>
              <a:t>’</a:t>
            </a:r>
            <a:r>
              <a:rPr sz="2800" dirty="0"/>
              <a:t>s</a:t>
            </a:r>
            <a:r>
              <a:rPr sz="2800" spc="-20" dirty="0"/>
              <a:t> </a:t>
            </a:r>
            <a:r>
              <a:rPr sz="2800" dirty="0"/>
              <a:t>Law</a:t>
            </a:r>
            <a:r>
              <a:rPr sz="2800" spc="-25" dirty="0"/>
              <a:t> </a:t>
            </a:r>
            <a:r>
              <a:rPr sz="2800" dirty="0"/>
              <a:t>as</a:t>
            </a:r>
            <a:r>
              <a:rPr sz="2800" spc="-40" dirty="0"/>
              <a:t> </a:t>
            </a:r>
            <a:r>
              <a:rPr sz="2800" dirty="0"/>
              <a:t>Applied</a:t>
            </a:r>
            <a:r>
              <a:rPr sz="2800" spc="-50" dirty="0"/>
              <a:t> </a:t>
            </a:r>
            <a:r>
              <a:rPr sz="2800" dirty="0"/>
              <a:t>to</a:t>
            </a:r>
            <a:r>
              <a:rPr sz="2800" spc="-40" dirty="0"/>
              <a:t> </a:t>
            </a:r>
            <a:r>
              <a:rPr sz="2800" dirty="0"/>
              <a:t>a</a:t>
            </a:r>
            <a:r>
              <a:rPr sz="2800" spc="-45" dirty="0"/>
              <a:t> </a:t>
            </a:r>
            <a:r>
              <a:rPr sz="2800" dirty="0"/>
              <a:t>Small</a:t>
            </a:r>
            <a:r>
              <a:rPr sz="2800" spc="-35" dirty="0"/>
              <a:t> </a:t>
            </a:r>
            <a:r>
              <a:rPr sz="2800" dirty="0"/>
              <a:t>Closed</a:t>
            </a:r>
            <a:r>
              <a:rPr sz="2800" spc="-45" dirty="0"/>
              <a:t> </a:t>
            </a:r>
            <a:r>
              <a:rPr sz="2800" spc="-10" dirty="0"/>
              <a:t>Loop.</a:t>
            </a:r>
            <a:endParaRPr sz="2800">
              <a:latin typeface="MS PGothic" panose="020B0600070205080204" charset="-128"/>
              <a:cs typeface="MS PGothic" panose="020B0600070205080204" charset="-128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9740" y="2542158"/>
            <a:ext cx="3952240" cy="15773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33401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Consider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magnetic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field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H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evaluated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at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point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shown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figure.</a:t>
            </a:r>
            <a:r>
              <a:rPr sz="1400" spc="2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We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can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approximate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field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over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closed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path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1234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by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making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appropriate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adjustments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value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H</a:t>
            </a:r>
            <a:r>
              <a:rPr sz="1400" b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along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each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segment.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505"/>
              </a:spcBef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15875">
              <a:lnSpc>
                <a:spcPct val="100000"/>
              </a:lnSpc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objective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take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closed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path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integral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15875">
              <a:lnSpc>
                <a:spcPct val="100000"/>
              </a:lnSpc>
              <a:spcBef>
                <a:spcPts val="1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ultimately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obtain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point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form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1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Ampere</a:t>
            </a:r>
            <a:r>
              <a:rPr sz="1400" dirty="0">
                <a:latin typeface="MS PGothic" panose="020B0600070205080204" charset="-128"/>
                <a:cs typeface="MS PGothic" panose="020B0600070205080204" charset="-128"/>
              </a:rPr>
              <a:t>’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4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Law.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12470" rIns="0" bIns="0" rtlCol="0">
            <a:spAutoFit/>
          </a:bodyPr>
          <a:lstStyle/>
          <a:p>
            <a:pPr marL="492760">
              <a:lnSpc>
                <a:spcPct val="100000"/>
              </a:lnSpc>
              <a:spcBef>
                <a:spcPts val="105"/>
              </a:spcBef>
            </a:pPr>
            <a:r>
              <a:rPr dirty="0"/>
              <a:t>Approximation</a:t>
            </a:r>
            <a:r>
              <a:rPr spc="-45" dirty="0"/>
              <a:t> </a:t>
            </a:r>
            <a:r>
              <a:rPr dirty="0"/>
              <a:t>of </a:t>
            </a:r>
            <a:r>
              <a:rPr b="1" dirty="0">
                <a:latin typeface="Times New Roman" panose="02020603050405020304"/>
                <a:cs typeface="Times New Roman" panose="02020603050405020304"/>
              </a:rPr>
              <a:t>H</a:t>
            </a:r>
            <a:r>
              <a:rPr b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dirty="0"/>
              <a:t>Along</a:t>
            </a:r>
            <a:r>
              <a:rPr spc="-15" dirty="0"/>
              <a:t> </a:t>
            </a:r>
            <a:r>
              <a:rPr dirty="0"/>
              <a:t>One</a:t>
            </a:r>
            <a:r>
              <a:rPr spc="-10" dirty="0"/>
              <a:t> Segment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2435" y="3215758"/>
            <a:ext cx="2555323" cy="25178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45668" y="2610357"/>
            <a:ext cx="220980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Along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path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1-2,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we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may</a:t>
            </a:r>
            <a:r>
              <a:rPr sz="14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write: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6625" y="4250786"/>
            <a:ext cx="3153281" cy="61625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45668" y="3990213"/>
            <a:ext cx="51054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where: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6841" y="5627319"/>
            <a:ext cx="107061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therefore: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64470" y="5684569"/>
            <a:ext cx="4048558" cy="613311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4191000" y="2667000"/>
            <a:ext cx="3977004" cy="2643505"/>
            <a:chOff x="4191000" y="2667000"/>
            <a:chExt cx="3977004" cy="2643505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91000" y="2667000"/>
              <a:ext cx="3976624" cy="2643251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495925" y="4214749"/>
              <a:ext cx="1447800" cy="635"/>
            </a:xfrm>
            <a:custGeom>
              <a:avLst/>
              <a:gdLst/>
              <a:ahLst/>
              <a:cxnLst/>
              <a:rect l="l" t="t" r="r" b="b"/>
              <a:pathLst>
                <a:path w="1447800" h="635">
                  <a:moveTo>
                    <a:pt x="0" y="0"/>
                  </a:moveTo>
                  <a:lnTo>
                    <a:pt x="1447800" y="126"/>
                  </a:lnTo>
                </a:path>
              </a:pathLst>
            </a:custGeom>
            <a:ln w="28575">
              <a:solidFill>
                <a:srgbClr val="2352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" y="2667000"/>
            <a:ext cx="8015605" cy="2643505"/>
            <a:chOff x="152400" y="2667000"/>
            <a:chExt cx="8015605" cy="26435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00" y="2667000"/>
              <a:ext cx="3976624" cy="264325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495925" y="3224148"/>
              <a:ext cx="2247900" cy="986155"/>
            </a:xfrm>
            <a:custGeom>
              <a:avLst/>
              <a:gdLst/>
              <a:ahLst/>
              <a:cxnLst/>
              <a:rect l="l" t="t" r="r" b="b"/>
              <a:pathLst>
                <a:path w="2247900" h="986154">
                  <a:moveTo>
                    <a:pt x="0" y="985901"/>
                  </a:moveTo>
                  <a:lnTo>
                    <a:pt x="1447800" y="985901"/>
                  </a:lnTo>
                </a:path>
                <a:path w="2247900" h="986154">
                  <a:moveTo>
                    <a:pt x="800100" y="0"/>
                  </a:moveTo>
                  <a:lnTo>
                    <a:pt x="2247900" y="126"/>
                  </a:lnTo>
                </a:path>
              </a:pathLst>
            </a:custGeom>
            <a:ln w="28575">
              <a:solidFill>
                <a:srgbClr val="2352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2400" y="2779712"/>
              <a:ext cx="4076700" cy="64928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8600" y="4170362"/>
              <a:ext cx="4149725" cy="630237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12470" rIns="0" bIns="0" rtlCol="0">
            <a:spAutoFit/>
          </a:bodyPr>
          <a:lstStyle/>
          <a:p>
            <a:pPr marL="374015">
              <a:lnSpc>
                <a:spcPct val="100000"/>
              </a:lnSpc>
              <a:spcBef>
                <a:spcPts val="105"/>
              </a:spcBef>
            </a:pPr>
            <a:r>
              <a:rPr dirty="0"/>
              <a:t>Contributions</a:t>
            </a:r>
            <a:r>
              <a:rPr spc="-40" dirty="0"/>
              <a:t> </a:t>
            </a:r>
            <a:r>
              <a:rPr dirty="0"/>
              <a:t>of</a:t>
            </a:r>
            <a:r>
              <a:rPr spc="10" dirty="0"/>
              <a:t> </a:t>
            </a:r>
            <a:r>
              <a:rPr i="1" spc="-10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pc="-10" dirty="0"/>
              <a:t>-</a:t>
            </a:r>
            <a:r>
              <a:rPr dirty="0"/>
              <a:t>Directed</a:t>
            </a:r>
            <a:r>
              <a:rPr spc="-20" dirty="0"/>
              <a:t> </a:t>
            </a:r>
            <a:r>
              <a:rPr dirty="0"/>
              <a:t>Path</a:t>
            </a:r>
            <a:r>
              <a:rPr spc="-15" dirty="0"/>
              <a:t> </a:t>
            </a:r>
            <a:r>
              <a:rPr spc="-10" dirty="0"/>
              <a:t>Segments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18617" y="2313558"/>
            <a:ext cx="398716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contributions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from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front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back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sides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be: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7340" y="3685413"/>
            <a:ext cx="305498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contribution</a:t>
            </a:r>
            <a:r>
              <a:rPr sz="14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from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opposite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side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is: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1140" y="5073141"/>
            <a:ext cx="3865879" cy="986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Note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path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directions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as specified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figure,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and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how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these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determine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signs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used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.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905"/>
              </a:spcBef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169545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leaves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left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right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sides…..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91000" y="2667000"/>
            <a:ext cx="3977004" cy="2643505"/>
            <a:chOff x="4191000" y="2667000"/>
            <a:chExt cx="3977004" cy="26435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00" y="2667000"/>
              <a:ext cx="3976624" cy="264325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495925" y="3228975"/>
              <a:ext cx="2252980" cy="982980"/>
            </a:xfrm>
            <a:custGeom>
              <a:avLst/>
              <a:gdLst/>
              <a:ahLst/>
              <a:cxnLst/>
              <a:rect l="l" t="t" r="r" b="b"/>
              <a:pathLst>
                <a:path w="2252979" h="982979">
                  <a:moveTo>
                    <a:pt x="0" y="981075"/>
                  </a:moveTo>
                  <a:lnTo>
                    <a:pt x="777875" y="15875"/>
                  </a:lnTo>
                </a:path>
                <a:path w="2252979" h="982979">
                  <a:moveTo>
                    <a:pt x="1473200" y="982726"/>
                  </a:moveTo>
                  <a:lnTo>
                    <a:pt x="2252726" y="0"/>
                  </a:lnTo>
                </a:path>
              </a:pathLst>
            </a:custGeom>
            <a:ln w="28575">
              <a:solidFill>
                <a:srgbClr val="2352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12470" rIns="0" bIns="0" rtlCol="0">
            <a:spAutoFit/>
          </a:bodyPr>
          <a:lstStyle/>
          <a:p>
            <a:pPr marL="374015">
              <a:lnSpc>
                <a:spcPct val="100000"/>
              </a:lnSpc>
              <a:spcBef>
                <a:spcPts val="105"/>
              </a:spcBef>
            </a:pPr>
            <a:r>
              <a:rPr dirty="0"/>
              <a:t>Contributions</a:t>
            </a:r>
            <a:r>
              <a:rPr spc="-40" dirty="0"/>
              <a:t> </a:t>
            </a:r>
            <a:r>
              <a:rPr dirty="0"/>
              <a:t>of</a:t>
            </a:r>
            <a:r>
              <a:rPr spc="10" dirty="0"/>
              <a:t> </a:t>
            </a:r>
            <a:r>
              <a:rPr i="1" spc="-10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pc="-10" dirty="0"/>
              <a:t>-</a:t>
            </a:r>
            <a:r>
              <a:rPr dirty="0"/>
              <a:t>Directed</a:t>
            </a:r>
            <a:r>
              <a:rPr spc="-20" dirty="0"/>
              <a:t> </a:t>
            </a:r>
            <a:r>
              <a:rPr dirty="0"/>
              <a:t>Path</a:t>
            </a:r>
            <a:r>
              <a:rPr spc="-15" dirty="0"/>
              <a:t> </a:t>
            </a:r>
            <a:r>
              <a:rPr spc="-10" dirty="0"/>
              <a:t>Segments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07340" y="2389758"/>
            <a:ext cx="224536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Along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right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side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(path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2-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3):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7340" y="3914013"/>
            <a:ext cx="386207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…and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contribution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from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left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side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(path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4-1)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is: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28600" y="2835275"/>
            <a:ext cx="4205605" cy="2041525"/>
            <a:chOff x="228600" y="2835275"/>
            <a:chExt cx="4205605" cy="2041525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600" y="2835275"/>
              <a:ext cx="4205351" cy="59372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8600" y="4292600"/>
              <a:ext cx="4013200" cy="584200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521614" y="5636767"/>
            <a:ext cx="628967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next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step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add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contributions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all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four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sides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find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closed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path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integral: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12470" rIns="0" bIns="0" rtlCol="0">
            <a:spAutoFit/>
          </a:bodyPr>
          <a:lstStyle/>
          <a:p>
            <a:pPr marL="1869440">
              <a:lnSpc>
                <a:spcPct val="100000"/>
              </a:lnSpc>
              <a:spcBef>
                <a:spcPts val="105"/>
              </a:spcBef>
            </a:pPr>
            <a:r>
              <a:rPr dirty="0"/>
              <a:t>Net</a:t>
            </a:r>
            <a:r>
              <a:rPr spc="-10" dirty="0"/>
              <a:t> </a:t>
            </a:r>
            <a:r>
              <a:rPr dirty="0"/>
              <a:t>Closed</a:t>
            </a:r>
            <a:r>
              <a:rPr spc="-15" dirty="0"/>
              <a:t> </a:t>
            </a:r>
            <a:r>
              <a:rPr dirty="0"/>
              <a:t>Path </a:t>
            </a:r>
            <a:r>
              <a:rPr spc="-10" dirty="0"/>
              <a:t>Integral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252976" y="3300476"/>
            <a:ext cx="3977004" cy="2643505"/>
            <a:chOff x="4252976" y="3300476"/>
            <a:chExt cx="3977004" cy="264350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52976" y="3300476"/>
              <a:ext cx="3976624" cy="264312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543550" y="3862451"/>
              <a:ext cx="2276475" cy="990600"/>
            </a:xfrm>
            <a:custGeom>
              <a:avLst/>
              <a:gdLst/>
              <a:ahLst/>
              <a:cxnLst/>
              <a:rect l="l" t="t" r="r" b="b"/>
              <a:pathLst>
                <a:path w="2276475" h="990600">
                  <a:moveTo>
                    <a:pt x="14350" y="980948"/>
                  </a:moveTo>
                  <a:lnTo>
                    <a:pt x="792226" y="15748"/>
                  </a:lnTo>
                </a:path>
                <a:path w="2276475" h="990600">
                  <a:moveTo>
                    <a:pt x="1487551" y="982599"/>
                  </a:moveTo>
                  <a:lnTo>
                    <a:pt x="2266950" y="0"/>
                  </a:lnTo>
                </a:path>
                <a:path w="2276475" h="990600">
                  <a:moveTo>
                    <a:pt x="0" y="990473"/>
                  </a:moveTo>
                  <a:lnTo>
                    <a:pt x="1484249" y="987298"/>
                  </a:lnTo>
                </a:path>
                <a:path w="2276475" h="990600">
                  <a:moveTo>
                    <a:pt x="792226" y="3175"/>
                  </a:moveTo>
                  <a:lnTo>
                    <a:pt x="2276475" y="0"/>
                  </a:lnTo>
                </a:path>
              </a:pathLst>
            </a:custGeom>
            <a:ln w="28575">
              <a:solidFill>
                <a:srgbClr val="2352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2353" y="4079920"/>
            <a:ext cx="3382810" cy="56012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4478" y="2306162"/>
            <a:ext cx="7445207" cy="546282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710590" y="1778254"/>
            <a:ext cx="278066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total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integral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now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be the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sum: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1868" y="3204210"/>
            <a:ext cx="317944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using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our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previous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results,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becomes: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62000" y="4800600"/>
            <a:ext cx="3429000" cy="0"/>
          </a:xfrm>
          <a:custGeom>
            <a:avLst/>
            <a:gdLst/>
            <a:ahLst/>
            <a:cxnLst/>
            <a:rect l="l" t="t" r="r" b="b"/>
            <a:pathLst>
              <a:path w="3429000">
                <a:moveTo>
                  <a:pt x="0" y="0"/>
                </a:moveTo>
                <a:lnTo>
                  <a:pt x="3429000" y="0"/>
                </a:lnTo>
              </a:path>
            </a:pathLst>
          </a:custGeom>
          <a:ln w="19050">
            <a:solidFill>
              <a:srgbClr val="CC006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12470" rIns="0" bIns="0" rtlCol="0">
            <a:spAutoFit/>
          </a:bodyPr>
          <a:lstStyle/>
          <a:p>
            <a:pPr marL="1322070">
              <a:lnSpc>
                <a:spcPct val="100000"/>
              </a:lnSpc>
              <a:spcBef>
                <a:spcPts val="105"/>
              </a:spcBef>
            </a:pPr>
            <a:r>
              <a:rPr dirty="0"/>
              <a:t>Relation</a:t>
            </a:r>
            <a:r>
              <a:rPr spc="-15" dirty="0"/>
              <a:t> </a:t>
            </a:r>
            <a:r>
              <a:rPr dirty="0"/>
              <a:t>to the Current</a:t>
            </a:r>
            <a:r>
              <a:rPr spc="-30" dirty="0"/>
              <a:t> </a:t>
            </a:r>
            <a:r>
              <a:rPr spc="-10" dirty="0"/>
              <a:t>Density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64692" y="2570436"/>
            <a:ext cx="4620088" cy="560989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4329176" y="3605276"/>
            <a:ext cx="3977004" cy="2643505"/>
            <a:chOff x="4329176" y="3605276"/>
            <a:chExt cx="3977004" cy="264350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29176" y="3605276"/>
              <a:ext cx="3976624" cy="264312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615049" y="3886199"/>
              <a:ext cx="281305" cy="771525"/>
            </a:xfrm>
            <a:custGeom>
              <a:avLst/>
              <a:gdLst/>
              <a:ahLst/>
              <a:cxnLst/>
              <a:rect l="l" t="t" r="r" b="b"/>
              <a:pathLst>
                <a:path w="281304" h="771525">
                  <a:moveTo>
                    <a:pt x="57150" y="152400"/>
                  </a:moveTo>
                  <a:lnTo>
                    <a:pt x="45720" y="95250"/>
                  </a:lnTo>
                  <a:lnTo>
                    <a:pt x="42926" y="81280"/>
                  </a:lnTo>
                  <a:lnTo>
                    <a:pt x="42926" y="95250"/>
                  </a:lnTo>
                  <a:lnTo>
                    <a:pt x="42926" y="123698"/>
                  </a:lnTo>
                  <a:lnTo>
                    <a:pt x="42799" y="123456"/>
                  </a:lnTo>
                  <a:lnTo>
                    <a:pt x="42926" y="95250"/>
                  </a:lnTo>
                  <a:lnTo>
                    <a:pt x="42926" y="81280"/>
                  </a:lnTo>
                  <a:lnTo>
                    <a:pt x="28575" y="9525"/>
                  </a:lnTo>
                  <a:lnTo>
                    <a:pt x="0" y="152400"/>
                  </a:lnTo>
                  <a:lnTo>
                    <a:pt x="14224" y="123952"/>
                  </a:lnTo>
                  <a:lnTo>
                    <a:pt x="14351" y="95250"/>
                  </a:lnTo>
                  <a:lnTo>
                    <a:pt x="14351" y="123698"/>
                  </a:lnTo>
                  <a:lnTo>
                    <a:pt x="14351" y="771525"/>
                  </a:lnTo>
                  <a:lnTo>
                    <a:pt x="42926" y="771525"/>
                  </a:lnTo>
                  <a:lnTo>
                    <a:pt x="42926" y="123952"/>
                  </a:lnTo>
                  <a:lnTo>
                    <a:pt x="57150" y="152400"/>
                  </a:lnTo>
                  <a:close/>
                </a:path>
                <a:path w="281304" h="771525">
                  <a:moveTo>
                    <a:pt x="281051" y="142875"/>
                  </a:moveTo>
                  <a:lnTo>
                    <a:pt x="269621" y="85725"/>
                  </a:lnTo>
                  <a:lnTo>
                    <a:pt x="252476" y="0"/>
                  </a:lnTo>
                  <a:lnTo>
                    <a:pt x="223901" y="142875"/>
                  </a:lnTo>
                  <a:lnTo>
                    <a:pt x="238125" y="114427"/>
                  </a:lnTo>
                  <a:lnTo>
                    <a:pt x="238125" y="114173"/>
                  </a:lnTo>
                  <a:lnTo>
                    <a:pt x="252476" y="85725"/>
                  </a:lnTo>
                  <a:lnTo>
                    <a:pt x="238252" y="114173"/>
                  </a:lnTo>
                  <a:lnTo>
                    <a:pt x="238125" y="762000"/>
                  </a:lnTo>
                  <a:lnTo>
                    <a:pt x="266700" y="762000"/>
                  </a:lnTo>
                  <a:lnTo>
                    <a:pt x="266700" y="114173"/>
                  </a:lnTo>
                  <a:lnTo>
                    <a:pt x="266700" y="85725"/>
                  </a:lnTo>
                  <a:lnTo>
                    <a:pt x="266827" y="114427"/>
                  </a:lnTo>
                  <a:lnTo>
                    <a:pt x="281051" y="142875"/>
                  </a:lnTo>
                  <a:close/>
                </a:path>
              </a:pathLst>
            </a:custGeom>
            <a:solidFill>
              <a:srgbClr val="2352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34200" y="4267200"/>
              <a:ext cx="238125" cy="295275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495171" y="1692656"/>
            <a:ext cx="6967855" cy="451484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>
              <a:lnSpc>
                <a:spcPts val="1670"/>
              </a:lnSpc>
              <a:spcBef>
                <a:spcPts val="16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By</a:t>
            </a:r>
            <a:r>
              <a:rPr sz="1400" spc="-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Ampere</a:t>
            </a:r>
            <a:r>
              <a:rPr sz="1400" dirty="0">
                <a:latin typeface="MS PGothic" panose="020B0600070205080204" charset="-128"/>
                <a:cs typeface="MS PGothic" panose="020B0600070205080204" charset="-128"/>
              </a:rPr>
              <a:t>’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Law,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 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closed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path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integral</a:t>
            </a:r>
            <a:r>
              <a:rPr sz="1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H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equal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enclosed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current,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approximated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in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case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by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current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density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at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center,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multiplied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by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loop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area: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4079" y="3896639"/>
            <a:ext cx="3262937" cy="620228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58164" y="3380358"/>
            <a:ext cx="292036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Dividing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by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loop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area, we now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have: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0991" y="4777866"/>
            <a:ext cx="335216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expression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becomes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exact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as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loop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area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approaches</a:t>
            </a:r>
            <a:r>
              <a:rPr sz="1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zero: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57200" y="6096000"/>
            <a:ext cx="3657600" cy="0"/>
          </a:xfrm>
          <a:custGeom>
            <a:avLst/>
            <a:gdLst/>
            <a:ahLst/>
            <a:cxnLst/>
            <a:rect l="l" t="t" r="r" b="b"/>
            <a:pathLst>
              <a:path w="3657600">
                <a:moveTo>
                  <a:pt x="0" y="0"/>
                </a:moveTo>
                <a:lnTo>
                  <a:pt x="3657600" y="0"/>
                </a:lnTo>
              </a:path>
            </a:pathLst>
          </a:custGeom>
          <a:ln w="28575">
            <a:solidFill>
              <a:srgbClr val="CC006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60627" y="5438225"/>
            <a:ext cx="3925711" cy="563257"/>
          </a:xfrm>
          <a:prstGeom prst="rect">
            <a:avLst/>
          </a:prstGeom>
        </p:spPr>
      </p:pic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12470" rIns="0" bIns="0" rtlCol="0">
            <a:spAutoFit/>
          </a:bodyPr>
          <a:lstStyle/>
          <a:p>
            <a:pPr marL="1875155">
              <a:lnSpc>
                <a:spcPct val="100000"/>
              </a:lnSpc>
              <a:spcBef>
                <a:spcPts val="105"/>
              </a:spcBef>
            </a:pPr>
            <a:r>
              <a:rPr dirty="0"/>
              <a:t>Other</a:t>
            </a:r>
            <a:r>
              <a:rPr spc="-25" dirty="0"/>
              <a:t> </a:t>
            </a:r>
            <a:r>
              <a:rPr dirty="0"/>
              <a:t>Loop</a:t>
            </a:r>
            <a:r>
              <a:rPr spc="-20" dirty="0"/>
              <a:t> </a:t>
            </a:r>
            <a:r>
              <a:rPr spc="-10" dirty="0"/>
              <a:t>Orientations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64591" y="1945005"/>
            <a:ext cx="711644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same</a:t>
            </a:r>
            <a:r>
              <a:rPr sz="14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exercise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can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carried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with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rectangular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loop</a:t>
            </a:r>
            <a:r>
              <a:rPr sz="1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other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two orthogonal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orientations.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results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are: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07025" y="4827157"/>
            <a:ext cx="4103653" cy="58852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24582" y="2775355"/>
            <a:ext cx="4085861" cy="58798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10990" y="3859990"/>
            <a:ext cx="4086736" cy="55692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209243" y="2927985"/>
            <a:ext cx="12592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Loop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yz</a:t>
            </a:r>
            <a:r>
              <a:rPr sz="14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plane: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10767" y="3994784"/>
            <a:ext cx="125920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u="sng" dirty="0">
                <a:uFill>
                  <a:solidFill>
                    <a:srgbClr val="2352E8"/>
                  </a:solidFill>
                </a:uFill>
                <a:latin typeface="Times New Roman" panose="02020603050405020304"/>
                <a:cs typeface="Times New Roman" panose="02020603050405020304"/>
              </a:rPr>
              <a:t>Loop</a:t>
            </a:r>
            <a:r>
              <a:rPr sz="1400" u="sng" spc="-35" dirty="0">
                <a:uFill>
                  <a:solidFill>
                    <a:srgbClr val="2352E8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u="sng" dirty="0">
                <a:uFill>
                  <a:solidFill>
                    <a:srgbClr val="2352E8"/>
                  </a:solidFill>
                </a:uFill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u="sng" spc="-5" dirty="0">
                <a:uFill>
                  <a:solidFill>
                    <a:srgbClr val="2352E8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u="sng" dirty="0">
                <a:uFill>
                  <a:solidFill>
                    <a:srgbClr val="2352E8"/>
                  </a:solidFill>
                </a:uFill>
                <a:latin typeface="Times New Roman" panose="02020603050405020304"/>
                <a:cs typeface="Times New Roman" panose="02020603050405020304"/>
              </a:rPr>
              <a:t>xz</a:t>
            </a:r>
            <a:r>
              <a:rPr sz="1400" i="1" u="sng" spc="-10" dirty="0">
                <a:uFill>
                  <a:solidFill>
                    <a:srgbClr val="2352E8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u="sng" spc="-10" dirty="0">
                <a:uFill>
                  <a:solidFill>
                    <a:srgbClr val="2352E8"/>
                  </a:solidFill>
                </a:uFill>
                <a:latin typeface="Times New Roman" panose="02020603050405020304"/>
                <a:cs typeface="Times New Roman" panose="02020603050405020304"/>
              </a:rPr>
              <a:t>plane: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12291" y="4985765"/>
            <a:ext cx="126809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u="sng" dirty="0">
                <a:uFill>
                  <a:solidFill>
                    <a:srgbClr val="2352E8"/>
                  </a:solidFill>
                </a:uFill>
                <a:latin typeface="Times New Roman" panose="02020603050405020304"/>
                <a:cs typeface="Times New Roman" panose="02020603050405020304"/>
              </a:rPr>
              <a:t>Loop</a:t>
            </a:r>
            <a:r>
              <a:rPr sz="1400" u="sng" spc="-30" dirty="0">
                <a:uFill>
                  <a:solidFill>
                    <a:srgbClr val="2352E8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u="sng" dirty="0">
                <a:uFill>
                  <a:solidFill>
                    <a:srgbClr val="2352E8"/>
                  </a:solidFill>
                </a:uFill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u="sng" spc="-5" dirty="0">
                <a:uFill>
                  <a:solidFill>
                    <a:srgbClr val="2352E8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u="sng" dirty="0">
                <a:uFill>
                  <a:solidFill>
                    <a:srgbClr val="2352E8"/>
                  </a:solidFill>
                </a:uFill>
                <a:latin typeface="Times New Roman" panose="02020603050405020304"/>
                <a:cs typeface="Times New Roman" panose="02020603050405020304"/>
              </a:rPr>
              <a:t>xy</a:t>
            </a:r>
            <a:r>
              <a:rPr sz="1400" i="1" u="sng" spc="-10" dirty="0">
                <a:uFill>
                  <a:solidFill>
                    <a:srgbClr val="2352E8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u="sng" spc="-10" dirty="0">
                <a:uFill>
                  <a:solidFill>
                    <a:srgbClr val="2352E8"/>
                  </a:solidFill>
                </a:uFill>
                <a:latin typeface="Times New Roman" panose="02020603050405020304"/>
                <a:cs typeface="Times New Roman" panose="02020603050405020304"/>
              </a:rPr>
              <a:t>plane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907794" y="5971743"/>
            <a:ext cx="426212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gives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all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three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components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current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density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field.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219200" y="3181350"/>
            <a:ext cx="1219200" cy="0"/>
          </a:xfrm>
          <a:custGeom>
            <a:avLst/>
            <a:gdLst/>
            <a:ahLst/>
            <a:cxnLst/>
            <a:rect l="l" t="t" r="r" b="b"/>
            <a:pathLst>
              <a:path w="1219200">
                <a:moveTo>
                  <a:pt x="0" y="0"/>
                </a:moveTo>
                <a:lnTo>
                  <a:pt x="1219200" y="0"/>
                </a:lnTo>
              </a:path>
            </a:pathLst>
          </a:custGeom>
          <a:ln w="9525">
            <a:solidFill>
              <a:srgbClr val="2352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12470" rIns="0" bIns="0" rtlCol="0">
            <a:spAutoFit/>
          </a:bodyPr>
          <a:lstStyle/>
          <a:p>
            <a:pPr marL="2079625">
              <a:lnSpc>
                <a:spcPct val="100000"/>
              </a:lnSpc>
              <a:spcBef>
                <a:spcPts val="105"/>
              </a:spcBef>
            </a:pPr>
            <a:r>
              <a:rPr dirty="0"/>
              <a:t>Curl</a:t>
            </a:r>
            <a:r>
              <a:rPr spc="-10" dirty="0"/>
              <a:t> </a:t>
            </a:r>
            <a:r>
              <a:rPr dirty="0"/>
              <a:t>of</a:t>
            </a:r>
            <a:r>
              <a:rPr spc="-30" dirty="0"/>
              <a:t> </a:t>
            </a:r>
            <a:r>
              <a:rPr dirty="0"/>
              <a:t>a</a:t>
            </a:r>
            <a:r>
              <a:rPr spc="-5" dirty="0"/>
              <a:t> </a:t>
            </a:r>
            <a:r>
              <a:rPr dirty="0"/>
              <a:t>Vector</a:t>
            </a:r>
            <a:r>
              <a:rPr spc="-40" dirty="0"/>
              <a:t> </a:t>
            </a:r>
            <a:r>
              <a:rPr spc="-10" dirty="0"/>
              <a:t>Field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64793" y="2037080"/>
            <a:ext cx="6579234" cy="13544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previous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exercise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resulted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rectangular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coordinate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representation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Curl</a:t>
            </a:r>
            <a:r>
              <a:rPr sz="1400" i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35" dirty="0">
                <a:latin typeface="Times New Roman" panose="02020603050405020304"/>
                <a:cs typeface="Times New Roman" panose="02020603050405020304"/>
              </a:rPr>
              <a:t>H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.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285"/>
              </a:spcBef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62865" algn="ctr">
              <a:lnSpc>
                <a:spcPct val="100000"/>
              </a:lnSpc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general,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curl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 vector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field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another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field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normal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original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field.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910"/>
              </a:spcBef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41275">
              <a:lnSpc>
                <a:spcPct val="100000"/>
              </a:lnSpc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curl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component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direction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, normal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plane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integration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loop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is: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94473" y="3770521"/>
            <a:ext cx="2696988" cy="72524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05025" y="4895943"/>
            <a:ext cx="4853675" cy="16713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993444" y="5514543"/>
            <a:ext cx="711073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direction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1400"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 taken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using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right-hand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convention:</a:t>
            </a:r>
            <a:r>
              <a:rPr sz="1400" spc="2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With fingers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right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hand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oriented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direction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path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integral,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thumb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points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direction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normal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(or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curl).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12470" rIns="0" bIns="0" rtlCol="0">
            <a:spAutoFit/>
          </a:bodyPr>
          <a:lstStyle/>
          <a:p>
            <a:pPr marL="1236345">
              <a:lnSpc>
                <a:spcPct val="100000"/>
              </a:lnSpc>
              <a:spcBef>
                <a:spcPts val="105"/>
              </a:spcBef>
            </a:pPr>
            <a:r>
              <a:rPr dirty="0"/>
              <a:t>Curl</a:t>
            </a:r>
            <a:r>
              <a:rPr spc="-15" dirty="0"/>
              <a:t> </a:t>
            </a:r>
            <a:r>
              <a:rPr dirty="0"/>
              <a:t>in</a:t>
            </a:r>
            <a:r>
              <a:rPr spc="-25" dirty="0"/>
              <a:t> </a:t>
            </a:r>
            <a:r>
              <a:rPr dirty="0"/>
              <a:t>Rectangular</a:t>
            </a:r>
            <a:r>
              <a:rPr spc="-45" dirty="0"/>
              <a:t> </a:t>
            </a:r>
            <a:r>
              <a:rPr spc="-10" dirty="0"/>
              <a:t>Coordinates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52373" y="2462048"/>
            <a:ext cx="5964426" cy="66215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217167" y="1762506"/>
            <a:ext cx="649097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Assembling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results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rectangular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loop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integration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exercise,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we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find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vector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field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comprises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curl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25" dirty="0">
                <a:latin typeface="Times New Roman" panose="02020603050405020304"/>
                <a:cs typeface="Times New Roman" panose="02020603050405020304"/>
              </a:rPr>
              <a:t>H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80541" y="3364483"/>
            <a:ext cx="50311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An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easy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way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calculate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evaluate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following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determinant: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52578" y="3962400"/>
            <a:ext cx="2362447" cy="135089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2006345" y="5417616"/>
            <a:ext cx="576834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which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we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see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 equivalent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cross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product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del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operator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with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field: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76600" y="6019800"/>
            <a:ext cx="1773301" cy="409575"/>
          </a:xfrm>
          <a:prstGeom prst="rect">
            <a:avLst/>
          </a:prstGeom>
        </p:spPr>
      </p:pic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12470" rIns="0" bIns="0" rtlCol="0">
            <a:spAutoFit/>
          </a:bodyPr>
          <a:lstStyle/>
          <a:p>
            <a:pPr marL="1106805">
              <a:lnSpc>
                <a:spcPct val="100000"/>
              </a:lnSpc>
              <a:spcBef>
                <a:spcPts val="105"/>
              </a:spcBef>
            </a:pPr>
            <a:r>
              <a:rPr dirty="0"/>
              <a:t>Curl</a:t>
            </a:r>
            <a:r>
              <a:rPr spc="-10" dirty="0"/>
              <a:t> </a:t>
            </a:r>
            <a:r>
              <a:rPr dirty="0"/>
              <a:t>in</a:t>
            </a:r>
            <a:r>
              <a:rPr spc="-20" dirty="0"/>
              <a:t> </a:t>
            </a:r>
            <a:r>
              <a:rPr dirty="0"/>
              <a:t>Other</a:t>
            </a:r>
            <a:r>
              <a:rPr spc="-25" dirty="0"/>
              <a:t> </a:t>
            </a:r>
            <a:r>
              <a:rPr dirty="0"/>
              <a:t>Coordinate</a:t>
            </a:r>
            <a:r>
              <a:rPr spc="-45" dirty="0"/>
              <a:t> </a:t>
            </a:r>
            <a:r>
              <a:rPr spc="-10" dirty="0"/>
              <a:t>Systems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33600" y="2743200"/>
            <a:ext cx="4497324" cy="135407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47800" y="4572000"/>
            <a:ext cx="6087999" cy="135255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383919" y="2030730"/>
            <a:ext cx="203708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…a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little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more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complicated!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42771" y="6198819"/>
            <a:ext cx="200025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Look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these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up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as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needed….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12470" rIns="0" bIns="0" rtlCol="0">
            <a:spAutoFit/>
          </a:bodyPr>
          <a:lstStyle/>
          <a:p>
            <a:pPr marL="2159000">
              <a:lnSpc>
                <a:spcPct val="100000"/>
              </a:lnSpc>
              <a:spcBef>
                <a:spcPts val="105"/>
              </a:spcBef>
            </a:pPr>
            <a:r>
              <a:rPr dirty="0"/>
              <a:t>Visualization</a:t>
            </a:r>
            <a:r>
              <a:rPr spc="-60" dirty="0"/>
              <a:t> </a:t>
            </a:r>
            <a:r>
              <a:rPr dirty="0"/>
              <a:t>of</a:t>
            </a:r>
            <a:r>
              <a:rPr spc="-50" dirty="0"/>
              <a:t> </a:t>
            </a:r>
            <a:r>
              <a:rPr spc="-20" dirty="0"/>
              <a:t>Curl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905000" y="3106673"/>
            <a:ext cx="6078855" cy="2227580"/>
            <a:chOff x="1905000" y="3106673"/>
            <a:chExt cx="6078855" cy="222758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05000" y="3106673"/>
              <a:ext cx="6078474" cy="211137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352800" y="5029200"/>
              <a:ext cx="381000" cy="304800"/>
            </a:xfrm>
            <a:custGeom>
              <a:avLst/>
              <a:gdLst/>
              <a:ahLst/>
              <a:cxnLst/>
              <a:rect l="l" t="t" r="r" b="b"/>
              <a:pathLst>
                <a:path w="381000" h="304800">
                  <a:moveTo>
                    <a:pt x="3810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381000" y="304800"/>
                  </a:lnTo>
                  <a:lnTo>
                    <a:pt x="381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145844" y="1914906"/>
            <a:ext cx="7438390" cy="838200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349250">
              <a:lnSpc>
                <a:spcPts val="1670"/>
              </a:lnSpc>
              <a:spcBef>
                <a:spcPts val="16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Consider</a:t>
            </a:r>
            <a:r>
              <a:rPr sz="14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placing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small</a:t>
            </a:r>
            <a:r>
              <a:rPr sz="14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MS PGothic" panose="020B0600070205080204" charset="-128"/>
                <a:cs typeface="MS PGothic" panose="020B0600070205080204" charset="-128"/>
              </a:rPr>
              <a:t>“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paddle</a:t>
            </a:r>
            <a:r>
              <a:rPr sz="1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wheel</a:t>
            </a:r>
            <a:r>
              <a:rPr sz="1400" dirty="0">
                <a:latin typeface="MS PGothic" panose="020B0600070205080204" charset="-128"/>
                <a:cs typeface="MS PGothic" panose="020B0600070205080204" charset="-128"/>
              </a:rPr>
              <a:t>”</a:t>
            </a:r>
            <a:r>
              <a:rPr sz="1400" spc="-105" dirty="0">
                <a:latin typeface="MS PGothic" panose="020B0600070205080204" charset="-128"/>
                <a:cs typeface="MS PGothic" panose="020B0600070205080204" charset="-128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flowing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stream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water,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as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shown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below.</a:t>
            </a:r>
            <a:r>
              <a:rPr sz="1400" spc="2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wheel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axis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points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into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screen,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water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velocity</a:t>
            </a:r>
            <a:r>
              <a:rPr sz="1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decreases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with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increasing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depth.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31115">
              <a:lnSpc>
                <a:spcPct val="100000"/>
              </a:lnSpc>
              <a:spcBef>
                <a:spcPts val="131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wheel will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rotate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clockwise,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give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 curl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component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points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into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screen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(right-hand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rule).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61617" y="5362194"/>
            <a:ext cx="6152515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Positioning</a:t>
            </a:r>
            <a:r>
              <a:rPr sz="140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wheel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at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all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three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orthogonal</a:t>
            </a:r>
            <a:r>
              <a:rPr sz="1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orientations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yield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measurements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of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all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three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components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curl.</a:t>
            </a:r>
            <a:r>
              <a:rPr sz="1400" spc="3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Note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curl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 directed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normal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both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field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direction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its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variation.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12470" rIns="0" bIns="0" rtlCol="0">
            <a:spAutoFit/>
          </a:bodyPr>
          <a:lstStyle/>
          <a:p>
            <a:pPr marL="1647825">
              <a:lnSpc>
                <a:spcPct val="100000"/>
              </a:lnSpc>
              <a:spcBef>
                <a:spcPts val="105"/>
              </a:spcBef>
            </a:pPr>
            <a:r>
              <a:rPr dirty="0"/>
              <a:t>Another</a:t>
            </a:r>
            <a:r>
              <a:rPr spc="-30" dirty="0"/>
              <a:t> </a:t>
            </a:r>
            <a:r>
              <a:rPr dirty="0"/>
              <a:t>Maxwell</a:t>
            </a:r>
            <a:r>
              <a:rPr spc="-15" dirty="0"/>
              <a:t> </a:t>
            </a:r>
            <a:r>
              <a:rPr spc="-10" dirty="0"/>
              <a:t>Equation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80773" y="2518167"/>
            <a:ext cx="4958702" cy="111012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364996" y="1906905"/>
            <a:ext cx="246253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It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has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just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been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demonstrated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that: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41196" y="3978909"/>
            <a:ext cx="460248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…..which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fact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one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Maxwell</a:t>
            </a:r>
            <a:r>
              <a:rPr sz="1400" dirty="0">
                <a:latin typeface="MS PGothic" panose="020B0600070205080204" charset="-128"/>
                <a:cs typeface="MS PGothic" panose="020B0600070205080204" charset="-128"/>
              </a:rPr>
              <a:t>’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equations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static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fields: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81400" y="4648136"/>
            <a:ext cx="1398524" cy="449262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521967" y="5384114"/>
            <a:ext cx="332168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Ampere</a:t>
            </a:r>
            <a:r>
              <a:rPr sz="1400" dirty="0">
                <a:latin typeface="MS PGothic" panose="020B0600070205080204" charset="-128"/>
                <a:cs typeface="MS PGothic" panose="020B0600070205080204" charset="-128"/>
              </a:rPr>
              <a:t>’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4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Circuital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Law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point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form.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12470" rIns="0" bIns="0" rtlCol="0">
            <a:spAutoFit/>
          </a:bodyPr>
          <a:lstStyle/>
          <a:p>
            <a:pPr marL="1050290">
              <a:lnSpc>
                <a:spcPct val="100000"/>
              </a:lnSpc>
              <a:spcBef>
                <a:spcPts val="105"/>
              </a:spcBef>
            </a:pPr>
            <a:r>
              <a:rPr dirty="0"/>
              <a:t>….and</a:t>
            </a:r>
            <a:r>
              <a:rPr spc="-35" dirty="0"/>
              <a:t> </a:t>
            </a:r>
            <a:r>
              <a:rPr dirty="0"/>
              <a:t>Another</a:t>
            </a:r>
            <a:r>
              <a:rPr spc="-20" dirty="0"/>
              <a:t> </a:t>
            </a:r>
            <a:r>
              <a:rPr dirty="0"/>
              <a:t>Maxwell</a:t>
            </a:r>
            <a:r>
              <a:rPr spc="5" dirty="0"/>
              <a:t> </a:t>
            </a:r>
            <a:r>
              <a:rPr spc="-10" dirty="0"/>
              <a:t>Equation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45870" y="1978228"/>
            <a:ext cx="3373754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We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already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know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static</a:t>
            </a:r>
            <a:r>
              <a:rPr sz="1400" i="1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electric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field: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98864" y="2856345"/>
            <a:ext cx="1302115" cy="28170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526794" y="3761613"/>
            <a:ext cx="120396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1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means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that: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24200" y="3668712"/>
            <a:ext cx="1362075" cy="44608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061719" y="4550790"/>
            <a:ext cx="6835775" cy="898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Recall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condition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 conservative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field:</a:t>
            </a:r>
            <a:r>
              <a:rPr sz="1400" spc="3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is,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its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closed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path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integral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zero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everywhere.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290"/>
              </a:spcBef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20320">
              <a:lnSpc>
                <a:spcPct val="100000"/>
              </a:lnSpc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Therefore,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field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conservative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if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it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has</a:t>
            </a:r>
            <a:r>
              <a:rPr sz="1400" spc="3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zero</a:t>
            </a:r>
            <a:r>
              <a:rPr sz="1400" i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curl</a:t>
            </a:r>
            <a:r>
              <a:rPr sz="14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at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all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points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over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which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field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defined.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67453" y="3771138"/>
            <a:ext cx="231394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(applies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static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electric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field)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066800" y="5486400"/>
            <a:ext cx="6781800" cy="0"/>
          </a:xfrm>
          <a:custGeom>
            <a:avLst/>
            <a:gdLst/>
            <a:ahLst/>
            <a:cxnLst/>
            <a:rect l="l" t="t" r="r" b="b"/>
            <a:pathLst>
              <a:path w="6781800">
                <a:moveTo>
                  <a:pt x="0" y="0"/>
                </a:moveTo>
                <a:lnTo>
                  <a:pt x="6781800" y="0"/>
                </a:lnTo>
              </a:path>
            </a:pathLst>
          </a:custGeom>
          <a:ln w="9525">
            <a:solidFill>
              <a:srgbClr val="CC006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12470" rIns="0" bIns="0" rtlCol="0">
            <a:spAutoFit/>
          </a:bodyPr>
          <a:lstStyle/>
          <a:p>
            <a:pPr marL="210820">
              <a:lnSpc>
                <a:spcPct val="100000"/>
              </a:lnSpc>
              <a:spcBef>
                <a:spcPts val="105"/>
              </a:spcBef>
            </a:pPr>
            <a:r>
              <a:rPr dirty="0"/>
              <a:t>Curl</a:t>
            </a:r>
            <a:r>
              <a:rPr spc="-5" dirty="0"/>
              <a:t> </a:t>
            </a:r>
            <a:r>
              <a:rPr dirty="0"/>
              <a:t>Applied</a:t>
            </a:r>
            <a:r>
              <a:rPr spc="-25" dirty="0"/>
              <a:t> </a:t>
            </a:r>
            <a:r>
              <a:rPr dirty="0"/>
              <a:t>to</a:t>
            </a:r>
            <a:r>
              <a:rPr spc="-5" dirty="0"/>
              <a:t> </a:t>
            </a:r>
            <a:r>
              <a:rPr dirty="0"/>
              <a:t>Partitions</a:t>
            </a:r>
            <a:r>
              <a:rPr spc="-25" dirty="0"/>
              <a:t> </a:t>
            </a:r>
            <a:r>
              <a:rPr dirty="0"/>
              <a:t>of</a:t>
            </a:r>
            <a:r>
              <a:rPr spc="-5" dirty="0"/>
              <a:t> </a:t>
            </a:r>
            <a:r>
              <a:rPr dirty="0"/>
              <a:t>a</a:t>
            </a:r>
            <a:r>
              <a:rPr spc="-5" dirty="0"/>
              <a:t> </a:t>
            </a:r>
            <a:r>
              <a:rPr dirty="0"/>
              <a:t>Large</a:t>
            </a:r>
            <a:r>
              <a:rPr spc="-15" dirty="0"/>
              <a:t> </a:t>
            </a:r>
            <a:r>
              <a:rPr spc="-10" dirty="0"/>
              <a:t>Surface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580001" y="1905000"/>
            <a:ext cx="3729354" cy="3338829"/>
            <a:chOff x="4580001" y="1905000"/>
            <a:chExt cx="3729354" cy="3338829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80001" y="1905000"/>
              <a:ext cx="3728883" cy="333857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67351" y="2157412"/>
              <a:ext cx="284162" cy="182562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99966" y="3608886"/>
            <a:ext cx="2778834" cy="55430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59968" y="2118106"/>
            <a:ext cx="4260215" cy="10102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Surface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4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paritioned</a:t>
            </a:r>
            <a:r>
              <a:rPr sz="1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into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sub-regions,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each of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small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area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95"/>
              </a:spcBef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33020" marR="5080">
              <a:lnSpc>
                <a:spcPct val="100000"/>
              </a:lnSpc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curl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component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normal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surface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element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can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written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using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definition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curl: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46087" y="4741862"/>
            <a:ext cx="4735449" cy="66833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535940" y="4371213"/>
            <a:ext cx="224154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or: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4591" y="5712967"/>
            <a:ext cx="530161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We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 now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apply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every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partition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surface,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add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results….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12470" rIns="0" bIns="0" rtlCol="0">
            <a:spAutoFit/>
          </a:bodyPr>
          <a:lstStyle/>
          <a:p>
            <a:pPr marL="1796415">
              <a:lnSpc>
                <a:spcPct val="100000"/>
              </a:lnSpc>
              <a:spcBef>
                <a:spcPts val="105"/>
              </a:spcBef>
            </a:pPr>
            <a:r>
              <a:rPr dirty="0"/>
              <a:t>Adding</a:t>
            </a:r>
            <a:r>
              <a:rPr spc="-30" dirty="0"/>
              <a:t> </a:t>
            </a:r>
            <a:r>
              <a:rPr dirty="0"/>
              <a:t>the</a:t>
            </a:r>
            <a:r>
              <a:rPr spc="-10" dirty="0"/>
              <a:t> Contributions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580001" y="1905000"/>
            <a:ext cx="3729354" cy="3338829"/>
            <a:chOff x="4580001" y="1905000"/>
            <a:chExt cx="3729354" cy="3338829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80001" y="1905000"/>
              <a:ext cx="3728883" cy="333857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253101" y="4032250"/>
              <a:ext cx="513080" cy="231775"/>
            </a:xfrm>
            <a:custGeom>
              <a:avLst/>
              <a:gdLst/>
              <a:ahLst/>
              <a:cxnLst/>
              <a:rect l="l" t="t" r="r" b="b"/>
              <a:pathLst>
                <a:path w="513079" h="231775">
                  <a:moveTo>
                    <a:pt x="0" y="231775"/>
                  </a:moveTo>
                  <a:lnTo>
                    <a:pt x="512699" y="0"/>
                  </a:lnTo>
                </a:path>
              </a:pathLst>
            </a:custGeom>
            <a:ln w="28575">
              <a:solidFill>
                <a:srgbClr val="CC00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85842" y="3948429"/>
              <a:ext cx="121158" cy="21716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35600" y="4106798"/>
              <a:ext cx="158750" cy="8902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62676" y="3805173"/>
              <a:ext cx="88900" cy="15887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991100" y="3606800"/>
              <a:ext cx="523875" cy="249554"/>
            </a:xfrm>
            <a:custGeom>
              <a:avLst/>
              <a:gdLst/>
              <a:ahLst/>
              <a:cxnLst/>
              <a:rect l="l" t="t" r="r" b="b"/>
              <a:pathLst>
                <a:path w="523875" h="249554">
                  <a:moveTo>
                    <a:pt x="523875" y="0"/>
                  </a:moveTo>
                  <a:lnTo>
                    <a:pt x="0" y="249300"/>
                  </a:lnTo>
                </a:path>
              </a:pathLst>
            </a:custGeom>
            <a:ln w="28575">
              <a:solidFill>
                <a:srgbClr val="CC00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32375" y="3681222"/>
              <a:ext cx="296290" cy="17017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562600" y="4041267"/>
              <a:ext cx="164211" cy="78231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994148" y="3851655"/>
              <a:ext cx="254635" cy="425450"/>
            </a:xfrm>
            <a:custGeom>
              <a:avLst/>
              <a:gdLst/>
              <a:ahLst/>
              <a:cxnLst/>
              <a:rect l="l" t="t" r="r" b="b"/>
              <a:pathLst>
                <a:path w="254635" h="425450">
                  <a:moveTo>
                    <a:pt x="0" y="0"/>
                  </a:moveTo>
                  <a:lnTo>
                    <a:pt x="49264" y="42161"/>
                  </a:lnTo>
                  <a:lnTo>
                    <a:pt x="74965" y="72590"/>
                  </a:lnTo>
                  <a:lnTo>
                    <a:pt x="101083" y="108756"/>
                  </a:lnTo>
                  <a:lnTo>
                    <a:pt x="127396" y="150288"/>
                  </a:lnTo>
                  <a:lnTo>
                    <a:pt x="153683" y="196815"/>
                  </a:lnTo>
                  <a:lnTo>
                    <a:pt x="179721" y="247966"/>
                  </a:lnTo>
                  <a:lnTo>
                    <a:pt x="205288" y="303369"/>
                  </a:lnTo>
                  <a:lnTo>
                    <a:pt x="230164" y="362654"/>
                  </a:lnTo>
                  <a:lnTo>
                    <a:pt x="254126" y="425450"/>
                  </a:lnTo>
                </a:path>
              </a:pathLst>
            </a:custGeom>
            <a:ln w="28575">
              <a:solidFill>
                <a:srgbClr val="CC00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400675" y="2514600"/>
              <a:ext cx="104139" cy="1372235"/>
            </a:xfrm>
            <a:custGeom>
              <a:avLst/>
              <a:gdLst/>
              <a:ahLst/>
              <a:cxnLst/>
              <a:rect l="l" t="t" r="r" b="b"/>
              <a:pathLst>
                <a:path w="104139" h="1372235">
                  <a:moveTo>
                    <a:pt x="81534" y="76073"/>
                  </a:moveTo>
                  <a:lnTo>
                    <a:pt x="70952" y="94566"/>
                  </a:lnTo>
                  <a:lnTo>
                    <a:pt x="0" y="1371092"/>
                  </a:lnTo>
                  <a:lnTo>
                    <a:pt x="19050" y="1372108"/>
                  </a:lnTo>
                  <a:lnTo>
                    <a:pt x="89995" y="95720"/>
                  </a:lnTo>
                  <a:lnTo>
                    <a:pt x="81534" y="76073"/>
                  </a:lnTo>
                  <a:close/>
                </a:path>
                <a:path w="104139" h="1372235">
                  <a:moveTo>
                    <a:pt x="96498" y="75564"/>
                  </a:moveTo>
                  <a:lnTo>
                    <a:pt x="72009" y="75564"/>
                  </a:lnTo>
                  <a:lnTo>
                    <a:pt x="91059" y="76580"/>
                  </a:lnTo>
                  <a:lnTo>
                    <a:pt x="90059" y="94566"/>
                  </a:lnTo>
                  <a:lnTo>
                    <a:pt x="89995" y="95720"/>
                  </a:lnTo>
                  <a:lnTo>
                    <a:pt x="104012" y="128270"/>
                  </a:lnTo>
                  <a:lnTo>
                    <a:pt x="96643" y="76580"/>
                  </a:lnTo>
                  <a:lnTo>
                    <a:pt x="96571" y="76073"/>
                  </a:lnTo>
                  <a:lnTo>
                    <a:pt x="96498" y="75564"/>
                  </a:lnTo>
                  <a:close/>
                </a:path>
                <a:path w="104139" h="1372235">
                  <a:moveTo>
                    <a:pt x="85725" y="0"/>
                  </a:moveTo>
                  <a:lnTo>
                    <a:pt x="53339" y="125349"/>
                  </a:lnTo>
                  <a:lnTo>
                    <a:pt x="70952" y="94566"/>
                  </a:lnTo>
                  <a:lnTo>
                    <a:pt x="71952" y="76580"/>
                  </a:lnTo>
                  <a:lnTo>
                    <a:pt x="72009" y="75564"/>
                  </a:lnTo>
                  <a:lnTo>
                    <a:pt x="96498" y="75564"/>
                  </a:lnTo>
                  <a:lnTo>
                    <a:pt x="85725" y="0"/>
                  </a:lnTo>
                  <a:close/>
                </a:path>
                <a:path w="104139" h="1372235">
                  <a:moveTo>
                    <a:pt x="81534" y="76073"/>
                  </a:moveTo>
                  <a:lnTo>
                    <a:pt x="89995" y="95720"/>
                  </a:lnTo>
                  <a:lnTo>
                    <a:pt x="91059" y="76580"/>
                  </a:lnTo>
                  <a:lnTo>
                    <a:pt x="81534" y="76073"/>
                  </a:lnTo>
                  <a:close/>
                </a:path>
                <a:path w="104139" h="1372235">
                  <a:moveTo>
                    <a:pt x="72009" y="75564"/>
                  </a:moveTo>
                  <a:lnTo>
                    <a:pt x="70952" y="94566"/>
                  </a:lnTo>
                  <a:lnTo>
                    <a:pt x="81534" y="76073"/>
                  </a:lnTo>
                  <a:lnTo>
                    <a:pt x="72009" y="7556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332603" y="3403219"/>
            <a:ext cx="15240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0" dirty="0">
                <a:latin typeface="Times New Roman" panose="02020603050405020304"/>
                <a:cs typeface="Times New Roman" panose="02020603050405020304"/>
              </a:rPr>
              <a:t>.</a:t>
            </a:r>
            <a:endParaRPr sz="40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410200" y="2362136"/>
            <a:ext cx="209550" cy="17303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2938398" y="2237358"/>
            <a:ext cx="132588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Cancellation</a:t>
            </a:r>
            <a:r>
              <a:rPr sz="1400" spc="-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here: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033520" y="2509646"/>
            <a:ext cx="1529080" cy="1681480"/>
          </a:xfrm>
          <a:custGeom>
            <a:avLst/>
            <a:gdLst/>
            <a:ahLst/>
            <a:cxnLst/>
            <a:rect l="l" t="t" r="r" b="b"/>
            <a:pathLst>
              <a:path w="1529079" h="1681479">
                <a:moveTo>
                  <a:pt x="1529080" y="1224153"/>
                </a:moveTo>
                <a:lnTo>
                  <a:pt x="1493227" y="1181481"/>
                </a:lnTo>
                <a:lnTo>
                  <a:pt x="1473581" y="1158087"/>
                </a:lnTo>
                <a:lnTo>
                  <a:pt x="1473581" y="1171575"/>
                </a:lnTo>
                <a:lnTo>
                  <a:pt x="1469567" y="1176553"/>
                </a:lnTo>
                <a:lnTo>
                  <a:pt x="1473581" y="1171575"/>
                </a:lnTo>
                <a:lnTo>
                  <a:pt x="1473581" y="1158087"/>
                </a:lnTo>
                <a:lnTo>
                  <a:pt x="1445768" y="1124966"/>
                </a:lnTo>
                <a:lnTo>
                  <a:pt x="1463522" y="1163548"/>
                </a:lnTo>
                <a:lnTo>
                  <a:pt x="9017" y="0"/>
                </a:lnTo>
                <a:lnTo>
                  <a:pt x="5080" y="4953"/>
                </a:lnTo>
                <a:lnTo>
                  <a:pt x="0" y="8890"/>
                </a:lnTo>
                <a:lnTo>
                  <a:pt x="1241132" y="1614906"/>
                </a:lnTo>
                <a:lnTo>
                  <a:pt x="1202690" y="1596390"/>
                </a:lnTo>
                <a:lnTo>
                  <a:pt x="1300480" y="1681353"/>
                </a:lnTo>
                <a:lnTo>
                  <a:pt x="1272527" y="1624965"/>
                </a:lnTo>
                <a:lnTo>
                  <a:pt x="1242949" y="1565275"/>
                </a:lnTo>
                <a:lnTo>
                  <a:pt x="1251140" y="1607121"/>
                </a:lnTo>
                <a:lnTo>
                  <a:pt x="138595" y="167259"/>
                </a:lnTo>
                <a:lnTo>
                  <a:pt x="1008494" y="1161364"/>
                </a:lnTo>
                <a:lnTo>
                  <a:pt x="1021702" y="1166761"/>
                </a:lnTo>
                <a:lnTo>
                  <a:pt x="1008494" y="1161364"/>
                </a:lnTo>
                <a:lnTo>
                  <a:pt x="969137" y="1145286"/>
                </a:lnTo>
                <a:lnTo>
                  <a:pt x="1071880" y="1224153"/>
                </a:lnTo>
                <a:lnTo>
                  <a:pt x="1041298" y="1170940"/>
                </a:lnTo>
                <a:lnTo>
                  <a:pt x="1007364" y="1111885"/>
                </a:lnTo>
                <a:lnTo>
                  <a:pt x="1018133" y="1153096"/>
                </a:lnTo>
                <a:lnTo>
                  <a:pt x="56959" y="54571"/>
                </a:lnTo>
                <a:lnTo>
                  <a:pt x="1455661" y="1173556"/>
                </a:lnTo>
                <a:lnTo>
                  <a:pt x="1414018" y="1164590"/>
                </a:lnTo>
                <a:lnTo>
                  <a:pt x="1529080" y="12241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25780">
              <a:lnSpc>
                <a:spcPct val="100000"/>
              </a:lnSpc>
              <a:spcBef>
                <a:spcPts val="105"/>
              </a:spcBef>
            </a:pPr>
            <a:r>
              <a:rPr spc="-45" dirty="0"/>
              <a:t>We</a:t>
            </a:r>
            <a:r>
              <a:rPr spc="-5" dirty="0"/>
              <a:t> </a:t>
            </a:r>
            <a:r>
              <a:rPr dirty="0"/>
              <a:t>now</a:t>
            </a:r>
            <a:r>
              <a:rPr spc="-15" dirty="0"/>
              <a:t> </a:t>
            </a:r>
            <a:r>
              <a:rPr dirty="0"/>
              <a:t>evaluate</a:t>
            </a:r>
            <a:r>
              <a:rPr spc="-50" dirty="0"/>
              <a:t> </a:t>
            </a:r>
            <a:r>
              <a:rPr dirty="0"/>
              <a:t>and</a:t>
            </a:r>
            <a:r>
              <a:rPr spc="-20" dirty="0"/>
              <a:t> </a:t>
            </a:r>
            <a:r>
              <a:rPr dirty="0"/>
              <a:t>add</a:t>
            </a:r>
            <a:r>
              <a:rPr spc="-25" dirty="0"/>
              <a:t> </a:t>
            </a:r>
            <a:r>
              <a:rPr dirty="0"/>
              <a:t>the</a:t>
            </a:r>
            <a:r>
              <a:rPr spc="-25" dirty="0"/>
              <a:t> </a:t>
            </a:r>
            <a:r>
              <a:rPr dirty="0"/>
              <a:t>curl</a:t>
            </a:r>
            <a:r>
              <a:rPr spc="-30" dirty="0"/>
              <a:t> </a:t>
            </a:r>
            <a:r>
              <a:rPr spc="-10" dirty="0"/>
              <a:t>contributions </a:t>
            </a:r>
            <a:r>
              <a:rPr dirty="0"/>
              <a:t>from</a:t>
            </a:r>
            <a:r>
              <a:rPr spc="-30" dirty="0"/>
              <a:t> </a:t>
            </a:r>
            <a:r>
              <a:rPr dirty="0"/>
              <a:t>all</a:t>
            </a:r>
            <a:r>
              <a:rPr spc="-15" dirty="0"/>
              <a:t> </a:t>
            </a:r>
            <a:r>
              <a:rPr dirty="0"/>
              <a:t>surface</a:t>
            </a:r>
            <a:r>
              <a:rPr spc="-20" dirty="0"/>
              <a:t> </a:t>
            </a:r>
            <a:r>
              <a:rPr dirty="0"/>
              <a:t>elements,</a:t>
            </a:r>
            <a:r>
              <a:rPr spc="-10" dirty="0"/>
              <a:t> </a:t>
            </a:r>
            <a:r>
              <a:rPr dirty="0"/>
              <a:t>and</a:t>
            </a:r>
            <a:r>
              <a:rPr spc="-20" dirty="0"/>
              <a:t> </a:t>
            </a:r>
            <a:r>
              <a:rPr dirty="0"/>
              <a:t>note</a:t>
            </a:r>
            <a:r>
              <a:rPr spc="-35" dirty="0"/>
              <a:t> </a:t>
            </a:r>
            <a:r>
              <a:rPr spc="-20" dirty="0"/>
              <a:t>that </a:t>
            </a:r>
            <a:r>
              <a:rPr dirty="0"/>
              <a:t>adjacent</a:t>
            </a:r>
            <a:r>
              <a:rPr spc="-25" dirty="0"/>
              <a:t> </a:t>
            </a:r>
            <a:r>
              <a:rPr dirty="0"/>
              <a:t>path</a:t>
            </a:r>
            <a:r>
              <a:rPr spc="-35" dirty="0"/>
              <a:t> </a:t>
            </a:r>
            <a:r>
              <a:rPr dirty="0"/>
              <a:t>integrals</a:t>
            </a:r>
            <a:r>
              <a:rPr spc="-45" dirty="0"/>
              <a:t> </a:t>
            </a:r>
            <a:r>
              <a:rPr dirty="0"/>
              <a:t>will</a:t>
            </a:r>
            <a:r>
              <a:rPr spc="-25" dirty="0"/>
              <a:t> </a:t>
            </a:r>
            <a:r>
              <a:rPr dirty="0"/>
              <a:t>all</a:t>
            </a:r>
            <a:r>
              <a:rPr spc="-35" dirty="0"/>
              <a:t> </a:t>
            </a:r>
            <a:r>
              <a:rPr spc="-10" dirty="0"/>
              <a:t>cancel!</a:t>
            </a:r>
          </a:p>
          <a:p>
            <a:pPr marL="17145" marR="737870">
              <a:lnSpc>
                <a:spcPct val="100000"/>
              </a:lnSpc>
              <a:spcBef>
                <a:spcPts val="1135"/>
              </a:spcBef>
            </a:pPr>
            <a:r>
              <a:rPr dirty="0"/>
              <a:t>This</a:t>
            </a:r>
            <a:r>
              <a:rPr spc="-40" dirty="0"/>
              <a:t> </a:t>
            </a:r>
            <a:r>
              <a:rPr dirty="0"/>
              <a:t>means</a:t>
            </a:r>
            <a:r>
              <a:rPr spc="5" dirty="0"/>
              <a:t> </a:t>
            </a:r>
            <a:r>
              <a:rPr dirty="0"/>
              <a:t>that</a:t>
            </a:r>
            <a:r>
              <a:rPr spc="-40" dirty="0"/>
              <a:t> </a:t>
            </a:r>
            <a:r>
              <a:rPr dirty="0"/>
              <a:t>the</a:t>
            </a:r>
            <a:r>
              <a:rPr spc="-25" dirty="0"/>
              <a:t> </a:t>
            </a:r>
            <a:r>
              <a:rPr dirty="0"/>
              <a:t>only</a:t>
            </a:r>
            <a:r>
              <a:rPr spc="-50" dirty="0"/>
              <a:t> </a:t>
            </a:r>
            <a:r>
              <a:rPr dirty="0"/>
              <a:t>contribution</a:t>
            </a:r>
            <a:r>
              <a:rPr spc="-55" dirty="0"/>
              <a:t> </a:t>
            </a:r>
            <a:r>
              <a:rPr dirty="0"/>
              <a:t>to</a:t>
            </a:r>
            <a:r>
              <a:rPr spc="-30" dirty="0"/>
              <a:t> </a:t>
            </a:r>
            <a:r>
              <a:rPr spc="-25" dirty="0"/>
              <a:t>the </a:t>
            </a:r>
            <a:r>
              <a:rPr dirty="0"/>
              <a:t>overall</a:t>
            </a:r>
            <a:r>
              <a:rPr spc="-40" dirty="0"/>
              <a:t> </a:t>
            </a:r>
            <a:r>
              <a:rPr dirty="0"/>
              <a:t>path</a:t>
            </a:r>
            <a:r>
              <a:rPr spc="-25" dirty="0"/>
              <a:t> </a:t>
            </a:r>
            <a:r>
              <a:rPr dirty="0"/>
              <a:t>integral</a:t>
            </a:r>
            <a:r>
              <a:rPr spc="-40" dirty="0"/>
              <a:t> </a:t>
            </a:r>
            <a:r>
              <a:rPr dirty="0"/>
              <a:t>will</a:t>
            </a:r>
            <a:r>
              <a:rPr spc="-25" dirty="0"/>
              <a:t> </a:t>
            </a:r>
            <a:r>
              <a:rPr dirty="0"/>
              <a:t>be around</a:t>
            </a:r>
            <a:r>
              <a:rPr spc="-40" dirty="0"/>
              <a:t> </a:t>
            </a:r>
            <a:r>
              <a:rPr dirty="0"/>
              <a:t>the</a:t>
            </a:r>
            <a:r>
              <a:rPr spc="-15" dirty="0"/>
              <a:t> </a:t>
            </a:r>
            <a:r>
              <a:rPr spc="-20" dirty="0"/>
              <a:t>outer </a:t>
            </a:r>
            <a:r>
              <a:rPr dirty="0"/>
              <a:t>periphery</a:t>
            </a:r>
            <a:r>
              <a:rPr spc="-45" dirty="0"/>
              <a:t> </a:t>
            </a:r>
            <a:r>
              <a:rPr dirty="0"/>
              <a:t>of</a:t>
            </a:r>
            <a:r>
              <a:rPr spc="-15" dirty="0"/>
              <a:t> </a:t>
            </a:r>
            <a:r>
              <a:rPr dirty="0"/>
              <a:t>surface </a:t>
            </a:r>
            <a:r>
              <a:rPr i="1" spc="-35" dirty="0">
                <a:latin typeface="Times New Roman" panose="02020603050405020304"/>
                <a:cs typeface="Times New Roman" panose="02020603050405020304"/>
              </a:rPr>
              <a:t>S.</a:t>
            </a:r>
          </a:p>
          <a:p>
            <a:pPr marL="2411730">
              <a:lnSpc>
                <a:spcPct val="100000"/>
              </a:lnSpc>
              <a:spcBef>
                <a:spcPts val="785"/>
              </a:spcBef>
            </a:pPr>
            <a:r>
              <a:rPr i="1" dirty="0">
                <a:latin typeface="Times New Roman" panose="02020603050405020304"/>
                <a:cs typeface="Times New Roman" panose="02020603050405020304"/>
              </a:rPr>
              <a:t>No</a:t>
            </a:r>
            <a:r>
              <a:rPr i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dirty="0"/>
              <a:t>cancellation</a:t>
            </a:r>
            <a:r>
              <a:rPr spc="-65" dirty="0"/>
              <a:t> </a:t>
            </a:r>
            <a:r>
              <a:rPr spc="-10" dirty="0"/>
              <a:t>here:</a:t>
            </a:r>
          </a:p>
        </p:txBody>
      </p:sp>
      <p:sp>
        <p:nvSpPr>
          <p:cNvPr id="19" name="object 19"/>
          <p:cNvSpPr/>
          <p:nvPr/>
        </p:nvSpPr>
        <p:spPr>
          <a:xfrm>
            <a:off x="4644644" y="4038600"/>
            <a:ext cx="461009" cy="310515"/>
          </a:xfrm>
          <a:custGeom>
            <a:avLst/>
            <a:gdLst/>
            <a:ahLst/>
            <a:cxnLst/>
            <a:rect l="l" t="t" r="r" b="b"/>
            <a:pathLst>
              <a:path w="461010" h="310514">
                <a:moveTo>
                  <a:pt x="397381" y="42293"/>
                </a:moveTo>
                <a:lnTo>
                  <a:pt x="383186" y="44049"/>
                </a:lnTo>
                <a:lnTo>
                  <a:pt x="0" y="299466"/>
                </a:lnTo>
                <a:lnTo>
                  <a:pt x="7111" y="310133"/>
                </a:lnTo>
                <a:lnTo>
                  <a:pt x="390447" y="54411"/>
                </a:lnTo>
                <a:lnTo>
                  <a:pt x="397381" y="42293"/>
                </a:lnTo>
                <a:close/>
              </a:path>
              <a:path w="461010" h="310514">
                <a:moveTo>
                  <a:pt x="423799" y="36956"/>
                </a:moveTo>
                <a:lnTo>
                  <a:pt x="393826" y="36956"/>
                </a:lnTo>
                <a:lnTo>
                  <a:pt x="400811" y="47498"/>
                </a:lnTo>
                <a:lnTo>
                  <a:pt x="390447" y="54411"/>
                </a:lnTo>
                <a:lnTo>
                  <a:pt x="369188" y="91567"/>
                </a:lnTo>
                <a:lnTo>
                  <a:pt x="423799" y="36956"/>
                </a:lnTo>
                <a:close/>
              </a:path>
              <a:path w="461010" h="310514">
                <a:moveTo>
                  <a:pt x="397363" y="42293"/>
                </a:moveTo>
                <a:lnTo>
                  <a:pt x="396376" y="44049"/>
                </a:lnTo>
                <a:lnTo>
                  <a:pt x="390447" y="54411"/>
                </a:lnTo>
                <a:lnTo>
                  <a:pt x="400811" y="47498"/>
                </a:lnTo>
                <a:lnTo>
                  <a:pt x="397363" y="42293"/>
                </a:lnTo>
                <a:close/>
              </a:path>
              <a:path w="461010" h="310514">
                <a:moveTo>
                  <a:pt x="460755" y="0"/>
                </a:moveTo>
                <a:lnTo>
                  <a:pt x="340994" y="49275"/>
                </a:lnTo>
                <a:lnTo>
                  <a:pt x="383186" y="44049"/>
                </a:lnTo>
                <a:lnTo>
                  <a:pt x="393826" y="36956"/>
                </a:lnTo>
                <a:lnTo>
                  <a:pt x="423799" y="36956"/>
                </a:lnTo>
                <a:lnTo>
                  <a:pt x="460755" y="0"/>
                </a:lnTo>
                <a:close/>
              </a:path>
              <a:path w="461010" h="310514">
                <a:moveTo>
                  <a:pt x="393826" y="36956"/>
                </a:moveTo>
                <a:lnTo>
                  <a:pt x="383186" y="44049"/>
                </a:lnTo>
                <a:lnTo>
                  <a:pt x="397363" y="42293"/>
                </a:lnTo>
                <a:lnTo>
                  <a:pt x="393826" y="3695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object 2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32826" y="5535471"/>
            <a:ext cx="4771169" cy="711133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640791" y="4869941"/>
            <a:ext cx="293497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Using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our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previous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result,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we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now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write: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17042" rIns="0" bIns="0" rtlCol="0">
            <a:spAutoFit/>
          </a:bodyPr>
          <a:lstStyle/>
          <a:p>
            <a:pPr marL="2445385">
              <a:lnSpc>
                <a:spcPct val="100000"/>
              </a:lnSpc>
              <a:spcBef>
                <a:spcPts val="105"/>
              </a:spcBef>
            </a:pPr>
            <a:r>
              <a:rPr dirty="0"/>
              <a:t>Stokes</a:t>
            </a:r>
            <a:r>
              <a:rPr dirty="0">
                <a:latin typeface="MS PGothic" panose="020B0600070205080204" charset="-128"/>
                <a:cs typeface="MS PGothic" panose="020B0600070205080204" charset="-128"/>
              </a:rPr>
              <a:t>’</a:t>
            </a:r>
            <a:r>
              <a:rPr spc="-195" dirty="0">
                <a:latin typeface="MS PGothic" panose="020B0600070205080204" charset="-128"/>
                <a:cs typeface="MS PGothic" panose="020B0600070205080204" charset="-128"/>
              </a:rPr>
              <a:t> </a:t>
            </a:r>
            <a:r>
              <a:rPr spc="-10" dirty="0"/>
              <a:t>Theorem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580001" y="1905000"/>
            <a:ext cx="3729354" cy="3338829"/>
            <a:chOff x="4580001" y="1905000"/>
            <a:chExt cx="3729354" cy="3338829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80001" y="1905000"/>
              <a:ext cx="3728883" cy="333857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253101" y="4032250"/>
              <a:ext cx="513080" cy="231775"/>
            </a:xfrm>
            <a:custGeom>
              <a:avLst/>
              <a:gdLst/>
              <a:ahLst/>
              <a:cxnLst/>
              <a:rect l="l" t="t" r="r" b="b"/>
              <a:pathLst>
                <a:path w="513079" h="231775">
                  <a:moveTo>
                    <a:pt x="0" y="231775"/>
                  </a:moveTo>
                  <a:lnTo>
                    <a:pt x="512699" y="0"/>
                  </a:lnTo>
                </a:path>
              </a:pathLst>
            </a:custGeom>
            <a:ln w="28575">
              <a:solidFill>
                <a:srgbClr val="CC00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85842" y="3948429"/>
              <a:ext cx="121158" cy="21716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35600" y="4106798"/>
              <a:ext cx="158750" cy="8902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62676" y="3805173"/>
              <a:ext cx="88900" cy="15887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991100" y="3606800"/>
              <a:ext cx="523875" cy="249554"/>
            </a:xfrm>
            <a:custGeom>
              <a:avLst/>
              <a:gdLst/>
              <a:ahLst/>
              <a:cxnLst/>
              <a:rect l="l" t="t" r="r" b="b"/>
              <a:pathLst>
                <a:path w="523875" h="249554">
                  <a:moveTo>
                    <a:pt x="523875" y="0"/>
                  </a:moveTo>
                  <a:lnTo>
                    <a:pt x="0" y="249300"/>
                  </a:lnTo>
                </a:path>
              </a:pathLst>
            </a:custGeom>
            <a:ln w="28575">
              <a:solidFill>
                <a:srgbClr val="CC00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32375" y="3681222"/>
              <a:ext cx="296290" cy="17017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562600" y="4041267"/>
              <a:ext cx="164211" cy="78231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994148" y="3851655"/>
              <a:ext cx="254635" cy="425450"/>
            </a:xfrm>
            <a:custGeom>
              <a:avLst/>
              <a:gdLst/>
              <a:ahLst/>
              <a:cxnLst/>
              <a:rect l="l" t="t" r="r" b="b"/>
              <a:pathLst>
                <a:path w="254635" h="425450">
                  <a:moveTo>
                    <a:pt x="0" y="0"/>
                  </a:moveTo>
                  <a:lnTo>
                    <a:pt x="49264" y="42161"/>
                  </a:lnTo>
                  <a:lnTo>
                    <a:pt x="74965" y="72590"/>
                  </a:lnTo>
                  <a:lnTo>
                    <a:pt x="101083" y="108756"/>
                  </a:lnTo>
                  <a:lnTo>
                    <a:pt x="127396" y="150288"/>
                  </a:lnTo>
                  <a:lnTo>
                    <a:pt x="153683" y="196815"/>
                  </a:lnTo>
                  <a:lnTo>
                    <a:pt x="179721" y="247966"/>
                  </a:lnTo>
                  <a:lnTo>
                    <a:pt x="205288" y="303369"/>
                  </a:lnTo>
                  <a:lnTo>
                    <a:pt x="230164" y="362654"/>
                  </a:lnTo>
                  <a:lnTo>
                    <a:pt x="254126" y="425450"/>
                  </a:lnTo>
                </a:path>
              </a:pathLst>
            </a:custGeom>
            <a:ln w="28575">
              <a:solidFill>
                <a:srgbClr val="CC00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400675" y="2514600"/>
              <a:ext cx="104139" cy="1372235"/>
            </a:xfrm>
            <a:custGeom>
              <a:avLst/>
              <a:gdLst/>
              <a:ahLst/>
              <a:cxnLst/>
              <a:rect l="l" t="t" r="r" b="b"/>
              <a:pathLst>
                <a:path w="104139" h="1372235">
                  <a:moveTo>
                    <a:pt x="81534" y="76073"/>
                  </a:moveTo>
                  <a:lnTo>
                    <a:pt x="70952" y="94566"/>
                  </a:lnTo>
                  <a:lnTo>
                    <a:pt x="0" y="1371092"/>
                  </a:lnTo>
                  <a:lnTo>
                    <a:pt x="19050" y="1372108"/>
                  </a:lnTo>
                  <a:lnTo>
                    <a:pt x="89995" y="95720"/>
                  </a:lnTo>
                  <a:lnTo>
                    <a:pt x="81534" y="76073"/>
                  </a:lnTo>
                  <a:close/>
                </a:path>
                <a:path w="104139" h="1372235">
                  <a:moveTo>
                    <a:pt x="96498" y="75564"/>
                  </a:moveTo>
                  <a:lnTo>
                    <a:pt x="72009" y="75564"/>
                  </a:lnTo>
                  <a:lnTo>
                    <a:pt x="91059" y="76580"/>
                  </a:lnTo>
                  <a:lnTo>
                    <a:pt x="90059" y="94566"/>
                  </a:lnTo>
                  <a:lnTo>
                    <a:pt x="89995" y="95720"/>
                  </a:lnTo>
                  <a:lnTo>
                    <a:pt x="104012" y="128270"/>
                  </a:lnTo>
                  <a:lnTo>
                    <a:pt x="96643" y="76580"/>
                  </a:lnTo>
                  <a:lnTo>
                    <a:pt x="96571" y="76073"/>
                  </a:lnTo>
                  <a:lnTo>
                    <a:pt x="96498" y="75564"/>
                  </a:lnTo>
                  <a:close/>
                </a:path>
                <a:path w="104139" h="1372235">
                  <a:moveTo>
                    <a:pt x="85725" y="0"/>
                  </a:moveTo>
                  <a:lnTo>
                    <a:pt x="53339" y="125349"/>
                  </a:lnTo>
                  <a:lnTo>
                    <a:pt x="70952" y="94566"/>
                  </a:lnTo>
                  <a:lnTo>
                    <a:pt x="71952" y="76580"/>
                  </a:lnTo>
                  <a:lnTo>
                    <a:pt x="72009" y="75564"/>
                  </a:lnTo>
                  <a:lnTo>
                    <a:pt x="96498" y="75564"/>
                  </a:lnTo>
                  <a:lnTo>
                    <a:pt x="85725" y="0"/>
                  </a:lnTo>
                  <a:close/>
                </a:path>
                <a:path w="104139" h="1372235">
                  <a:moveTo>
                    <a:pt x="81534" y="76073"/>
                  </a:moveTo>
                  <a:lnTo>
                    <a:pt x="89995" y="95720"/>
                  </a:lnTo>
                  <a:lnTo>
                    <a:pt x="91059" y="76580"/>
                  </a:lnTo>
                  <a:lnTo>
                    <a:pt x="81534" y="76073"/>
                  </a:lnTo>
                  <a:close/>
                </a:path>
                <a:path w="104139" h="1372235">
                  <a:moveTo>
                    <a:pt x="72009" y="75564"/>
                  </a:moveTo>
                  <a:lnTo>
                    <a:pt x="70952" y="94566"/>
                  </a:lnTo>
                  <a:lnTo>
                    <a:pt x="81534" y="76073"/>
                  </a:lnTo>
                  <a:lnTo>
                    <a:pt x="72009" y="7556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332603" y="3403219"/>
            <a:ext cx="15240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0" dirty="0">
                <a:latin typeface="Times New Roman" panose="02020603050405020304"/>
                <a:cs typeface="Times New Roman" panose="02020603050405020304"/>
              </a:rPr>
              <a:t>.</a:t>
            </a:r>
            <a:endParaRPr sz="40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410200" y="2362136"/>
            <a:ext cx="209550" cy="173037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98801" y="2603267"/>
            <a:ext cx="4074309" cy="606782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307340" y="2008377"/>
            <a:ext cx="384682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We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now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take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our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previous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result,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take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limit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as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57200" y="3352800"/>
            <a:ext cx="1676400" cy="152400"/>
          </a:xfrm>
          <a:custGeom>
            <a:avLst/>
            <a:gdLst/>
            <a:ahLst/>
            <a:cxnLst/>
            <a:rect l="l" t="t" r="r" b="b"/>
            <a:pathLst>
              <a:path w="1676400" h="152400">
                <a:moveTo>
                  <a:pt x="1676400" y="0"/>
                </a:moveTo>
                <a:lnTo>
                  <a:pt x="1665430" y="29640"/>
                </a:lnTo>
                <a:lnTo>
                  <a:pt x="1635506" y="53863"/>
                </a:lnTo>
                <a:lnTo>
                  <a:pt x="1591103" y="70205"/>
                </a:lnTo>
                <a:lnTo>
                  <a:pt x="1536700" y="76200"/>
                </a:lnTo>
                <a:lnTo>
                  <a:pt x="977900" y="76200"/>
                </a:lnTo>
                <a:lnTo>
                  <a:pt x="923496" y="82194"/>
                </a:lnTo>
                <a:lnTo>
                  <a:pt x="879094" y="98536"/>
                </a:lnTo>
                <a:lnTo>
                  <a:pt x="849169" y="122759"/>
                </a:lnTo>
                <a:lnTo>
                  <a:pt x="838200" y="152400"/>
                </a:lnTo>
                <a:lnTo>
                  <a:pt x="827221" y="122759"/>
                </a:lnTo>
                <a:lnTo>
                  <a:pt x="797282" y="98536"/>
                </a:lnTo>
                <a:lnTo>
                  <a:pt x="752876" y="82194"/>
                </a:lnTo>
                <a:lnTo>
                  <a:pt x="698500" y="76200"/>
                </a:lnTo>
                <a:lnTo>
                  <a:pt x="139700" y="76200"/>
                </a:lnTo>
                <a:lnTo>
                  <a:pt x="85323" y="70205"/>
                </a:lnTo>
                <a:lnTo>
                  <a:pt x="40917" y="53863"/>
                </a:lnTo>
                <a:lnTo>
                  <a:pt x="10978" y="29640"/>
                </a:ln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1524000" y="2032000"/>
            <a:ext cx="3453129" cy="4010025"/>
            <a:chOff x="1524000" y="2032000"/>
            <a:chExt cx="3453129" cy="4010025"/>
          </a:xfrm>
        </p:grpSpPr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191000" y="2032000"/>
              <a:ext cx="785812" cy="219075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2590800" y="3352800"/>
              <a:ext cx="1905000" cy="152400"/>
            </a:xfrm>
            <a:custGeom>
              <a:avLst/>
              <a:gdLst/>
              <a:ahLst/>
              <a:cxnLst/>
              <a:rect l="l" t="t" r="r" b="b"/>
              <a:pathLst>
                <a:path w="1905000" h="152400">
                  <a:moveTo>
                    <a:pt x="1905000" y="0"/>
                  </a:moveTo>
                  <a:lnTo>
                    <a:pt x="1892518" y="29640"/>
                  </a:lnTo>
                  <a:lnTo>
                    <a:pt x="1858486" y="53863"/>
                  </a:lnTo>
                  <a:lnTo>
                    <a:pt x="1808023" y="70205"/>
                  </a:lnTo>
                  <a:lnTo>
                    <a:pt x="1746250" y="76200"/>
                  </a:lnTo>
                  <a:lnTo>
                    <a:pt x="1111250" y="76200"/>
                  </a:lnTo>
                  <a:lnTo>
                    <a:pt x="1049476" y="82194"/>
                  </a:lnTo>
                  <a:lnTo>
                    <a:pt x="999013" y="98536"/>
                  </a:lnTo>
                  <a:lnTo>
                    <a:pt x="964981" y="122759"/>
                  </a:lnTo>
                  <a:lnTo>
                    <a:pt x="952500" y="152400"/>
                  </a:lnTo>
                  <a:lnTo>
                    <a:pt x="940018" y="122759"/>
                  </a:lnTo>
                  <a:lnTo>
                    <a:pt x="905986" y="98536"/>
                  </a:lnTo>
                  <a:lnTo>
                    <a:pt x="855523" y="82194"/>
                  </a:lnTo>
                  <a:lnTo>
                    <a:pt x="793750" y="76200"/>
                  </a:lnTo>
                  <a:lnTo>
                    <a:pt x="158750" y="76200"/>
                  </a:lnTo>
                  <a:lnTo>
                    <a:pt x="96976" y="70205"/>
                  </a:lnTo>
                  <a:lnTo>
                    <a:pt x="46513" y="53863"/>
                  </a:lnTo>
                  <a:lnTo>
                    <a:pt x="12481" y="29640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24000" y="5257800"/>
              <a:ext cx="3006725" cy="784225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463092" y="3610736"/>
            <a:ext cx="181800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34315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limit,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side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becomes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path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integral</a:t>
            </a: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12700" marR="5080">
              <a:lnSpc>
                <a:spcPct val="100000"/>
              </a:lnSpc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H</a:t>
            </a:r>
            <a:r>
              <a:rPr sz="1200" b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over the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outer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perimeter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because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all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interior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paths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cancel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63723" y="3610736"/>
            <a:ext cx="12871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limit,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side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becomes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integral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curl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latin typeface="Times New Roman" panose="02020603050405020304"/>
                <a:cs typeface="Times New Roman" panose="02020603050405020304"/>
              </a:rPr>
              <a:t>H</a:t>
            </a:r>
            <a:r>
              <a:rPr sz="1200" b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over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surface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i="1" spc="-50" dirty="0">
                <a:latin typeface="Times New Roman" panose="02020603050405020304"/>
                <a:cs typeface="Times New Roman" panose="02020603050405020304"/>
              </a:rPr>
              <a:t>S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222044" y="4906136"/>
            <a:ext cx="219900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result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Stokes</a:t>
            </a:r>
            <a:r>
              <a:rPr sz="1400" dirty="0">
                <a:latin typeface="MS PGothic" panose="020B0600070205080204" charset="-128"/>
                <a:cs typeface="MS PGothic" panose="020B0600070205080204" charset="-128"/>
              </a:rPr>
              <a:t>’</a:t>
            </a:r>
            <a:r>
              <a:rPr sz="1400" spc="-130" dirty="0">
                <a:latin typeface="MS PGothic" panose="020B0600070205080204" charset="-128"/>
                <a:cs typeface="MS PGothic" panose="020B0600070205080204" charset="-128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Theorem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31393" y="6200343"/>
            <a:ext cx="734250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valuable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tool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have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at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our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disposal,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because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it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gives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us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two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ways</a:t>
            </a:r>
            <a:r>
              <a:rPr sz="14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evaluate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same</a:t>
            </a:r>
            <a:r>
              <a:rPr sz="14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thing!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95934" y="734313"/>
            <a:ext cx="755142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099310" marR="5080" indent="-2087245">
              <a:lnSpc>
                <a:spcPct val="100000"/>
              </a:lnSpc>
              <a:spcBef>
                <a:spcPts val="95"/>
              </a:spcBef>
            </a:pPr>
            <a:r>
              <a:rPr sz="2800" dirty="0"/>
              <a:t>Obtaining</a:t>
            </a:r>
            <a:r>
              <a:rPr sz="2800" spc="-60" dirty="0"/>
              <a:t> </a:t>
            </a:r>
            <a:r>
              <a:rPr sz="2800" dirty="0"/>
              <a:t>Ampere</a:t>
            </a:r>
            <a:r>
              <a:rPr sz="2800" dirty="0">
                <a:latin typeface="MS PGothic" panose="020B0600070205080204" charset="-128"/>
                <a:cs typeface="MS PGothic" panose="020B0600070205080204" charset="-128"/>
              </a:rPr>
              <a:t>’</a:t>
            </a:r>
            <a:r>
              <a:rPr sz="2800" dirty="0"/>
              <a:t>s</a:t>
            </a:r>
            <a:r>
              <a:rPr sz="2800" spc="-40" dirty="0"/>
              <a:t> </a:t>
            </a:r>
            <a:r>
              <a:rPr sz="2800" dirty="0"/>
              <a:t>Circuital</a:t>
            </a:r>
            <a:r>
              <a:rPr sz="2800" spc="-70" dirty="0"/>
              <a:t> </a:t>
            </a:r>
            <a:r>
              <a:rPr sz="2800" dirty="0"/>
              <a:t>Law</a:t>
            </a:r>
            <a:r>
              <a:rPr sz="2800" spc="-35" dirty="0"/>
              <a:t> </a:t>
            </a:r>
            <a:r>
              <a:rPr sz="2800" dirty="0"/>
              <a:t>in</a:t>
            </a:r>
            <a:r>
              <a:rPr sz="2800" spc="-45" dirty="0"/>
              <a:t> </a:t>
            </a:r>
            <a:r>
              <a:rPr sz="2800" dirty="0"/>
              <a:t>Integral</a:t>
            </a:r>
            <a:r>
              <a:rPr sz="2800" spc="-65" dirty="0"/>
              <a:t> </a:t>
            </a:r>
            <a:r>
              <a:rPr sz="2800" spc="-10" dirty="0"/>
              <a:t>Form, </a:t>
            </a:r>
            <a:r>
              <a:rPr sz="2800" dirty="0"/>
              <a:t>using</a:t>
            </a:r>
            <a:r>
              <a:rPr sz="2800" spc="-60" dirty="0"/>
              <a:t> </a:t>
            </a:r>
            <a:r>
              <a:rPr sz="2800" dirty="0"/>
              <a:t>Stokes</a:t>
            </a:r>
            <a:r>
              <a:rPr sz="2800" dirty="0">
                <a:latin typeface="MS PGothic" panose="020B0600070205080204" charset="-128"/>
                <a:cs typeface="MS PGothic" panose="020B0600070205080204" charset="-128"/>
              </a:rPr>
              <a:t>’</a:t>
            </a:r>
            <a:r>
              <a:rPr sz="2800" spc="-215" dirty="0">
                <a:latin typeface="MS PGothic" panose="020B0600070205080204" charset="-128"/>
                <a:cs typeface="MS PGothic" panose="020B0600070205080204" charset="-128"/>
              </a:rPr>
              <a:t> </a:t>
            </a:r>
            <a:r>
              <a:rPr sz="2800" spc="-10" dirty="0"/>
              <a:t>Theorem</a:t>
            </a:r>
            <a:endParaRPr sz="2800">
              <a:latin typeface="MS PGothic" panose="020B0600070205080204" charset="-128"/>
              <a:cs typeface="MS PGothic" panose="020B0600070205080204" charset="-128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68614" y="3502137"/>
            <a:ext cx="3752221" cy="53528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13998" y="2581380"/>
            <a:ext cx="1132941" cy="2014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653920" y="2086178"/>
            <a:ext cx="435419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Begin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with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point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form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1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Ampere</a:t>
            </a:r>
            <a:r>
              <a:rPr sz="1400" dirty="0">
                <a:latin typeface="MS PGothic" panose="020B0600070205080204" charset="-128"/>
                <a:cs typeface="MS PGothic" panose="020B0600070205080204" charset="-128"/>
              </a:rPr>
              <a:t>’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4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Law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static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fields: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79194" y="2923158"/>
            <a:ext cx="252349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Integrate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both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sides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over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surface</a:t>
            </a:r>
            <a:r>
              <a:rPr sz="14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spc="-25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13866" y="4266438"/>
            <a:ext cx="4980940" cy="1565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..in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which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far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right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hand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side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found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from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left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hand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side</a:t>
            </a:r>
            <a:r>
              <a:rPr sz="1400" spc="5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using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Stokes</a:t>
            </a:r>
            <a:r>
              <a:rPr sz="1400" dirty="0">
                <a:latin typeface="MS PGothic" panose="020B0600070205080204" charset="-128"/>
                <a:cs typeface="MS PGothic" panose="020B0600070205080204" charset="-128"/>
              </a:rPr>
              <a:t>’</a:t>
            </a:r>
            <a:r>
              <a:rPr sz="1400" spc="-135" dirty="0">
                <a:latin typeface="MS PGothic" panose="020B0600070205080204" charset="-128"/>
                <a:cs typeface="MS PGothic" panose="020B0600070205080204" charset="-128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Theorem.</a:t>
            </a:r>
            <a:r>
              <a:rPr sz="1400" spc="3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closed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path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integral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taken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around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the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perimeter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.</a:t>
            </a:r>
            <a:r>
              <a:rPr sz="1400" spc="2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Again,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note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we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use 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right-hand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convention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in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choosing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direction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path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integral.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410"/>
              </a:spcBef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58420" marR="479425">
              <a:lnSpc>
                <a:spcPct val="101000"/>
              </a:lnSpc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center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expression</a:t>
            </a:r>
            <a:r>
              <a:rPr sz="1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just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net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current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through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surface</a:t>
            </a:r>
            <a:r>
              <a:rPr sz="1400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spc="-25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,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so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we are left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with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integral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form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Ampere</a:t>
            </a:r>
            <a:r>
              <a:rPr sz="1400" dirty="0">
                <a:latin typeface="MS PGothic" panose="020B0600070205080204" charset="-128"/>
                <a:cs typeface="MS PGothic" panose="020B0600070205080204" charset="-128"/>
              </a:rPr>
              <a:t>’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Law: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01716" y="5907398"/>
            <a:ext cx="1416795" cy="567938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236303" y="2033309"/>
            <a:ext cx="2500024" cy="4168676"/>
          </a:xfrm>
          <a:prstGeom prst="rect">
            <a:avLst/>
          </a:prstGeom>
        </p:spPr>
      </p:pic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12470" rIns="0" bIns="0" rtlCol="0">
            <a:spAutoFit/>
          </a:bodyPr>
          <a:lstStyle/>
          <a:p>
            <a:pPr marL="1230630">
              <a:lnSpc>
                <a:spcPct val="100000"/>
              </a:lnSpc>
              <a:spcBef>
                <a:spcPts val="105"/>
              </a:spcBef>
            </a:pPr>
            <a:r>
              <a:rPr dirty="0"/>
              <a:t>Magnetic</a:t>
            </a:r>
            <a:r>
              <a:rPr spc="-60" dirty="0"/>
              <a:t> </a:t>
            </a:r>
            <a:r>
              <a:rPr dirty="0"/>
              <a:t>Flux</a:t>
            </a:r>
            <a:r>
              <a:rPr spc="-50" dirty="0"/>
              <a:t> </a:t>
            </a:r>
            <a:r>
              <a:rPr dirty="0"/>
              <a:t>and</a:t>
            </a:r>
            <a:r>
              <a:rPr spc="-50" dirty="0"/>
              <a:t> </a:t>
            </a:r>
            <a:r>
              <a:rPr dirty="0"/>
              <a:t>Flux</a:t>
            </a:r>
            <a:r>
              <a:rPr spc="-35" dirty="0"/>
              <a:t> </a:t>
            </a:r>
            <a:r>
              <a:rPr spc="-10" dirty="0"/>
              <a:t>Density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09714" y="3048000"/>
            <a:ext cx="964045" cy="320675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6558026" y="5448300"/>
            <a:ext cx="2057400" cy="328930"/>
            <a:chOff x="6558026" y="5448300"/>
            <a:chExt cx="2057400" cy="32893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19782" y="5448300"/>
              <a:ext cx="1046106" cy="32861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09823" y="5480161"/>
              <a:ext cx="725759" cy="25455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558026" y="5772150"/>
              <a:ext cx="2057400" cy="0"/>
            </a:xfrm>
            <a:custGeom>
              <a:avLst/>
              <a:gdLst/>
              <a:ahLst/>
              <a:cxnLst/>
              <a:rect l="l" t="t" r="r" b="b"/>
              <a:pathLst>
                <a:path w="2057400">
                  <a:moveTo>
                    <a:pt x="0" y="0"/>
                  </a:moveTo>
                  <a:lnTo>
                    <a:pt x="2057400" y="0"/>
                  </a:lnTo>
                </a:path>
              </a:pathLst>
            </a:custGeom>
            <a:ln w="9525">
              <a:solidFill>
                <a:srgbClr val="CC00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789011" y="2188583"/>
            <a:ext cx="1530120" cy="59634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812900" y="4649227"/>
            <a:ext cx="1489290" cy="59026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110478" y="3531877"/>
            <a:ext cx="2436670" cy="267758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4191000" y="5980602"/>
            <a:ext cx="2438400" cy="349250"/>
            <a:chOff x="4191000" y="5980602"/>
            <a:chExt cx="2438400" cy="349250"/>
          </a:xfrm>
        </p:grpSpPr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51264" y="5980602"/>
              <a:ext cx="2340095" cy="29601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191000" y="6324599"/>
              <a:ext cx="2438400" cy="0"/>
            </a:xfrm>
            <a:custGeom>
              <a:avLst/>
              <a:gdLst/>
              <a:ahLst/>
              <a:cxnLst/>
              <a:rect l="l" t="t" r="r" b="b"/>
              <a:pathLst>
                <a:path w="2438400">
                  <a:moveTo>
                    <a:pt x="0" y="0"/>
                  </a:moveTo>
                  <a:lnTo>
                    <a:pt x="2438400" y="0"/>
                  </a:lnTo>
                </a:path>
              </a:pathLst>
            </a:custGeom>
            <a:ln w="9525">
              <a:solidFill>
                <a:srgbClr val="CC00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4" name="object 1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071134" y="3052762"/>
            <a:ext cx="558328" cy="306491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1115669" y="1779777"/>
            <a:ext cx="7172959" cy="48895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We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are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already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familiar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with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concept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u="sng" dirty="0">
                <a:uFill>
                  <a:solidFill>
                    <a:srgbClr val="2352E8"/>
                  </a:solidFill>
                </a:uFill>
                <a:latin typeface="Times New Roman" panose="02020603050405020304"/>
                <a:cs typeface="Times New Roman" panose="02020603050405020304"/>
              </a:rPr>
              <a:t>electric</a:t>
            </a:r>
            <a:r>
              <a:rPr sz="1400" u="sng" spc="-40" dirty="0">
                <a:uFill>
                  <a:solidFill>
                    <a:srgbClr val="2352E8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u="sng" spc="-10" dirty="0">
                <a:uFill>
                  <a:solidFill>
                    <a:srgbClr val="2352E8"/>
                  </a:solidFill>
                </a:uFill>
                <a:latin typeface="Times New Roman" panose="02020603050405020304"/>
                <a:cs typeface="Times New Roman" panose="02020603050405020304"/>
              </a:rPr>
              <a:t>flux: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15"/>
              </a:spcBef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3395980">
              <a:lnSpc>
                <a:spcPct val="100000"/>
              </a:lnSpc>
            </a:pP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Coulombs</a:t>
            </a: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295"/>
              </a:spcBef>
            </a:pP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 marL="24765">
              <a:lnSpc>
                <a:spcPct val="100000"/>
              </a:lnSpc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which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electric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flux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density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free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space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is: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510"/>
              </a:spcBef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40640">
              <a:lnSpc>
                <a:spcPct val="100000"/>
              </a:lnSpc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where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free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space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permittivity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is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300"/>
              </a:spcBef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57150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similar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way,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 we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can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define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u="sng" dirty="0">
                <a:uFill>
                  <a:solidFill>
                    <a:srgbClr val="2352E8"/>
                  </a:solidFill>
                </a:uFill>
                <a:latin typeface="Times New Roman" panose="02020603050405020304"/>
                <a:cs typeface="Times New Roman" panose="02020603050405020304"/>
              </a:rPr>
              <a:t>magnetic</a:t>
            </a:r>
            <a:r>
              <a:rPr sz="1400" i="1" u="sng" spc="-55" dirty="0">
                <a:uFill>
                  <a:solidFill>
                    <a:srgbClr val="2352E8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u="sng" dirty="0">
                <a:uFill>
                  <a:solidFill>
                    <a:srgbClr val="2352E8"/>
                  </a:solidFill>
                </a:uFill>
                <a:latin typeface="Times New Roman" panose="02020603050405020304"/>
                <a:cs typeface="Times New Roman" panose="02020603050405020304"/>
              </a:rPr>
              <a:t>flux</a:t>
            </a:r>
            <a:r>
              <a:rPr sz="1400" i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units</a:t>
            </a:r>
            <a:r>
              <a:rPr sz="1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Webers (Wb):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260"/>
              </a:spcBef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3419475">
              <a:lnSpc>
                <a:spcPct val="100000"/>
              </a:lnSpc>
            </a:pP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Webers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99695" marR="1753235" indent="-5080">
              <a:lnSpc>
                <a:spcPct val="262000"/>
              </a:lnSpc>
              <a:spcBef>
                <a:spcPts val="86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which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magnetic</a:t>
            </a:r>
            <a:r>
              <a:rPr sz="1400" i="1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flux</a:t>
            </a:r>
            <a:r>
              <a:rPr sz="1400" i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density</a:t>
            </a:r>
            <a:r>
              <a:rPr sz="1400" i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(or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magnetic</a:t>
            </a:r>
            <a:r>
              <a:rPr sz="1400" i="1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induction)</a:t>
            </a:r>
            <a:r>
              <a:rPr sz="1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free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space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is: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where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free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space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permeability</a:t>
            </a:r>
            <a:r>
              <a:rPr sz="1400" i="1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is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43815">
              <a:lnSpc>
                <a:spcPct val="100000"/>
              </a:lnSpc>
              <a:spcBef>
                <a:spcPts val="151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defined</a:t>
            </a:r>
            <a:r>
              <a:rPr sz="1400" i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quantity,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having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do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with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definition</a:t>
            </a:r>
            <a:r>
              <a:rPr sz="1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ampere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(we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explore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later).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12470" rIns="0" bIns="0" rtlCol="0">
            <a:spAutoFit/>
          </a:bodyPr>
          <a:lstStyle/>
          <a:p>
            <a:pPr marL="2181860">
              <a:lnSpc>
                <a:spcPct val="100000"/>
              </a:lnSpc>
              <a:spcBef>
                <a:spcPts val="105"/>
              </a:spcBef>
            </a:pPr>
            <a:r>
              <a:rPr dirty="0"/>
              <a:t>A Key Property</a:t>
            </a:r>
            <a:r>
              <a:rPr spc="-45" dirty="0"/>
              <a:t> </a:t>
            </a:r>
            <a:r>
              <a:rPr dirty="0"/>
              <a:t>of</a:t>
            </a:r>
            <a:r>
              <a:rPr spc="10" dirty="0"/>
              <a:t> </a:t>
            </a:r>
            <a:r>
              <a:rPr b="1" spc="-50" dirty="0">
                <a:latin typeface="Times New Roman" panose="02020603050405020304"/>
                <a:cs typeface="Times New Roman" panose="02020603050405020304"/>
              </a:rPr>
              <a:t>B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78920" y="2636782"/>
            <a:ext cx="2715076" cy="59317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78919" y="4294738"/>
            <a:ext cx="2275458" cy="58883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007465" y="2146554"/>
            <a:ext cx="699579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If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flux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evaluated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through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spc="-229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u="sng" spc="-125" dirty="0">
                <a:uFill>
                  <a:solidFill>
                    <a:srgbClr val="CC006B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u="sng" dirty="0">
                <a:uFill>
                  <a:solidFill>
                    <a:srgbClr val="CC006B"/>
                  </a:solidFill>
                </a:uFill>
                <a:latin typeface="Times New Roman" panose="02020603050405020304"/>
                <a:cs typeface="Times New Roman" panose="02020603050405020304"/>
              </a:rPr>
              <a:t>closed</a:t>
            </a:r>
            <a:r>
              <a:rPr sz="1400" u="sng" spc="-25" dirty="0">
                <a:uFill>
                  <a:solidFill>
                    <a:srgbClr val="CC006B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u="sng" dirty="0">
                <a:uFill>
                  <a:solidFill>
                    <a:srgbClr val="CC006B"/>
                  </a:solidFill>
                </a:uFill>
                <a:latin typeface="Times New Roman" panose="02020603050405020304"/>
                <a:cs typeface="Times New Roman" panose="02020603050405020304"/>
              </a:rPr>
              <a:t>surface,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we have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case</a:t>
            </a:r>
            <a:r>
              <a:rPr sz="14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electric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flux,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Gauss</a:t>
            </a:r>
            <a:r>
              <a:rPr sz="1400" dirty="0">
                <a:latin typeface="MS PGothic" panose="020B0600070205080204" charset="-128"/>
                <a:cs typeface="MS PGothic" panose="020B0600070205080204" charset="-128"/>
              </a:rPr>
              <a:t>’</a:t>
            </a:r>
            <a:r>
              <a:rPr sz="1400" spc="-85" dirty="0">
                <a:latin typeface="MS PGothic" panose="020B0600070205080204" charset="-128"/>
                <a:cs typeface="MS PGothic" panose="020B0600070205080204" charset="-128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Law: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79093" y="3669233"/>
            <a:ext cx="509016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If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same were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done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with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magnetic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flux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density,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we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would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find: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53769" y="5139690"/>
            <a:ext cx="5775960" cy="666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implication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(for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our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purposes)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there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are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no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magnetic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charges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--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specifically,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no</a:t>
            </a:r>
            <a:r>
              <a:rPr sz="1400" i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point</a:t>
            </a:r>
            <a:r>
              <a:rPr sz="1400" i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spc="-10" dirty="0">
                <a:latin typeface="Times New Roman" panose="02020603050405020304"/>
                <a:cs typeface="Times New Roman" panose="02020603050405020304"/>
              </a:rPr>
              <a:t>sources</a:t>
            </a:r>
            <a:r>
              <a:rPr sz="1400" i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i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magnetic</a:t>
            </a:r>
            <a:r>
              <a:rPr sz="1400" i="1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field</a:t>
            </a:r>
            <a:r>
              <a:rPr sz="1400" i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exist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.</a:t>
            </a:r>
            <a:r>
              <a:rPr sz="1400" spc="2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spc="-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hint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has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already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been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observed,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magnetic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field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lines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always close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themselves.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12470" rIns="0" bIns="0" rtlCol="0">
            <a:spAutoFit/>
          </a:bodyPr>
          <a:lstStyle/>
          <a:p>
            <a:pPr marL="1647825">
              <a:lnSpc>
                <a:spcPct val="100000"/>
              </a:lnSpc>
              <a:spcBef>
                <a:spcPts val="105"/>
              </a:spcBef>
            </a:pPr>
            <a:r>
              <a:rPr dirty="0"/>
              <a:t>Another</a:t>
            </a:r>
            <a:r>
              <a:rPr spc="-30" dirty="0"/>
              <a:t> </a:t>
            </a:r>
            <a:r>
              <a:rPr dirty="0"/>
              <a:t>Maxwell</a:t>
            </a:r>
            <a:r>
              <a:rPr spc="-15" dirty="0"/>
              <a:t> </a:t>
            </a:r>
            <a:r>
              <a:rPr spc="-10" dirty="0"/>
              <a:t>Equation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42821" y="3223696"/>
            <a:ext cx="3070584" cy="588891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3500437" y="4567237"/>
            <a:ext cx="1609725" cy="542925"/>
            <a:chOff x="3500437" y="4567237"/>
            <a:chExt cx="1609725" cy="54292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54425" y="4648200"/>
              <a:ext cx="1298575" cy="42862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505200" y="4572000"/>
              <a:ext cx="1600200" cy="533400"/>
            </a:xfrm>
            <a:custGeom>
              <a:avLst/>
              <a:gdLst/>
              <a:ahLst/>
              <a:cxnLst/>
              <a:rect l="l" t="t" r="r" b="b"/>
              <a:pathLst>
                <a:path w="1600200" h="533400">
                  <a:moveTo>
                    <a:pt x="0" y="533400"/>
                  </a:moveTo>
                  <a:lnTo>
                    <a:pt x="1600200" y="533400"/>
                  </a:lnTo>
                  <a:lnTo>
                    <a:pt x="1600200" y="0"/>
                  </a:lnTo>
                  <a:lnTo>
                    <a:pt x="0" y="0"/>
                  </a:lnTo>
                  <a:lnTo>
                    <a:pt x="0" y="533400"/>
                  </a:lnTo>
                  <a:close/>
                </a:path>
              </a:pathLst>
            </a:custGeom>
            <a:ln w="9525">
              <a:solidFill>
                <a:srgbClr val="CC00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067816" y="2286381"/>
            <a:ext cx="653034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We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may</a:t>
            </a:r>
            <a:r>
              <a:rPr sz="14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rewrite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closed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surface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integral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400" b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using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divergence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theorem,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which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the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right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hand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integral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taken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over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volume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surrounded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by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closed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surface: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44016" y="4026789"/>
            <a:ext cx="291274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Because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result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zero,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it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follows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that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69644" y="5439867"/>
            <a:ext cx="519938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result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known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as Gauss</a:t>
            </a:r>
            <a:r>
              <a:rPr sz="1400" dirty="0">
                <a:latin typeface="MS PGothic" panose="020B0600070205080204" charset="-128"/>
                <a:cs typeface="MS PGothic" panose="020B0600070205080204" charset="-128"/>
              </a:rPr>
              <a:t>’</a:t>
            </a:r>
            <a:r>
              <a:rPr sz="1400" spc="-95" dirty="0">
                <a:latin typeface="MS PGothic" panose="020B0600070205080204" charset="-128"/>
                <a:cs typeface="MS PGothic" panose="020B0600070205080204" charset="-128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Law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magnetic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field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point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form.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17042" rIns="0" bIns="0" rtlCol="0">
            <a:spAutoFit/>
          </a:bodyPr>
          <a:lstStyle/>
          <a:p>
            <a:pPr marL="758190">
              <a:lnSpc>
                <a:spcPct val="100000"/>
              </a:lnSpc>
              <a:spcBef>
                <a:spcPts val="105"/>
              </a:spcBef>
            </a:pPr>
            <a:r>
              <a:rPr dirty="0"/>
              <a:t>Maxwell</a:t>
            </a:r>
            <a:r>
              <a:rPr dirty="0">
                <a:latin typeface="MS PGothic" panose="020B0600070205080204" charset="-128"/>
                <a:cs typeface="MS PGothic" panose="020B0600070205080204" charset="-128"/>
              </a:rPr>
              <a:t>’</a:t>
            </a:r>
            <a:r>
              <a:rPr dirty="0"/>
              <a:t>s</a:t>
            </a:r>
            <a:r>
              <a:rPr spc="-45" dirty="0"/>
              <a:t> </a:t>
            </a:r>
            <a:r>
              <a:rPr dirty="0"/>
              <a:t>Equations</a:t>
            </a:r>
            <a:r>
              <a:rPr spc="-65" dirty="0"/>
              <a:t> </a:t>
            </a:r>
            <a:r>
              <a:rPr dirty="0"/>
              <a:t>for</a:t>
            </a:r>
            <a:r>
              <a:rPr spc="-20" dirty="0"/>
              <a:t> </a:t>
            </a:r>
            <a:r>
              <a:rPr dirty="0"/>
              <a:t>Static</a:t>
            </a:r>
            <a:r>
              <a:rPr spc="-35" dirty="0"/>
              <a:t> </a:t>
            </a:r>
            <a:r>
              <a:rPr spc="-10" dirty="0"/>
              <a:t>Fields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70940" y="1995932"/>
            <a:ext cx="786701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We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have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now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completed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derivation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Maxwell</a:t>
            </a:r>
            <a:r>
              <a:rPr sz="1400" dirty="0">
                <a:latin typeface="MS PGothic" panose="020B0600070205080204" charset="-128"/>
                <a:cs typeface="MS PGothic" panose="020B0600070205080204" charset="-128"/>
              </a:rPr>
              <a:t>’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equations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no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time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variation.</a:t>
            </a:r>
            <a:r>
              <a:rPr sz="1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point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form,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these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are: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13613" y="2667000"/>
            <a:ext cx="1788537" cy="208597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186173" y="2838957"/>
            <a:ext cx="3422650" cy="17703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5875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Gauss</a:t>
            </a:r>
            <a:r>
              <a:rPr sz="1400" dirty="0">
                <a:latin typeface="MS PGothic" panose="020B0600070205080204" charset="-128"/>
                <a:cs typeface="MS PGothic" panose="020B0600070205080204" charset="-128"/>
              </a:rPr>
              <a:t>’</a:t>
            </a:r>
            <a:r>
              <a:rPr sz="1400" spc="-100" dirty="0">
                <a:latin typeface="MS PGothic" panose="020B0600070205080204" charset="-128"/>
                <a:cs typeface="MS PGothic" panose="020B0600070205080204" charset="-128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Law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electric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field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595"/>
              </a:spcBef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Conservative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property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static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electric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field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925"/>
              </a:spcBef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38100">
              <a:lnSpc>
                <a:spcPct val="100000"/>
              </a:lnSpc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Ampere</a:t>
            </a:r>
            <a:r>
              <a:rPr sz="1400" dirty="0">
                <a:latin typeface="MS PGothic" panose="020B0600070205080204" charset="-128"/>
                <a:cs typeface="MS PGothic" panose="020B0600070205080204" charset="-128"/>
              </a:rPr>
              <a:t>’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Circuital</a:t>
            </a:r>
            <a:r>
              <a:rPr sz="14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Law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660"/>
              </a:spcBef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20320">
              <a:lnSpc>
                <a:spcPct val="100000"/>
              </a:lnSpc>
            </a:pP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Gauss</a:t>
            </a:r>
            <a:r>
              <a:rPr sz="1400" spc="-10" dirty="0">
                <a:latin typeface="MS PGothic" panose="020B0600070205080204" charset="-128"/>
                <a:cs typeface="MS PGothic" panose="020B0600070205080204" charset="-128"/>
              </a:rPr>
              <a:t>’</a:t>
            </a:r>
            <a:r>
              <a:rPr sz="1400" spc="-85" dirty="0">
                <a:latin typeface="MS PGothic" panose="020B0600070205080204" charset="-128"/>
                <a:cs typeface="MS PGothic" panose="020B0600070205080204" charset="-128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Law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Magnetic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Field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29000" y="5257800"/>
            <a:ext cx="1160462" cy="44767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29000" y="5867400"/>
            <a:ext cx="1233487" cy="43815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623822" y="5654141"/>
            <a:ext cx="149860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where,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free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space: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642228" y="5362194"/>
            <a:ext cx="3201670" cy="6680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Significant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changes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above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four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equations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occur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when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fields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are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allowed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vary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with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time,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as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we</a:t>
            </a:r>
            <a:r>
              <a:rPr sz="1400" dirty="0">
                <a:latin typeface="MS PGothic" panose="020B0600070205080204" charset="-128"/>
                <a:cs typeface="MS PGothic" panose="020B0600070205080204" charset="-128"/>
              </a:rPr>
              <a:t>’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ll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see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later.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17042" rIns="0" bIns="0" rtlCol="0">
            <a:spAutoFit/>
          </a:bodyPr>
          <a:lstStyle/>
          <a:p>
            <a:pPr marL="390525">
              <a:lnSpc>
                <a:spcPct val="100000"/>
              </a:lnSpc>
              <a:spcBef>
                <a:spcPts val="105"/>
              </a:spcBef>
            </a:pPr>
            <a:r>
              <a:rPr dirty="0"/>
              <a:t>Maxwell</a:t>
            </a:r>
            <a:r>
              <a:rPr dirty="0">
                <a:latin typeface="MS PGothic" panose="020B0600070205080204" charset="-128"/>
                <a:cs typeface="MS PGothic" panose="020B0600070205080204" charset="-128"/>
              </a:rPr>
              <a:t>’</a:t>
            </a:r>
            <a:r>
              <a:rPr dirty="0"/>
              <a:t>s</a:t>
            </a:r>
            <a:r>
              <a:rPr spc="-40" dirty="0"/>
              <a:t> </a:t>
            </a:r>
            <a:r>
              <a:rPr dirty="0"/>
              <a:t>Equations</a:t>
            </a:r>
            <a:r>
              <a:rPr spc="-60" dirty="0"/>
              <a:t> </a:t>
            </a:r>
            <a:r>
              <a:rPr dirty="0"/>
              <a:t>in</a:t>
            </a:r>
            <a:r>
              <a:rPr spc="-15" dirty="0"/>
              <a:t> </a:t>
            </a:r>
            <a:r>
              <a:rPr dirty="0"/>
              <a:t>Large</a:t>
            </a:r>
            <a:r>
              <a:rPr spc="-35" dirty="0"/>
              <a:t> </a:t>
            </a:r>
            <a:r>
              <a:rPr dirty="0"/>
              <a:t>Scale</a:t>
            </a:r>
            <a:r>
              <a:rPr spc="-15" dirty="0"/>
              <a:t> </a:t>
            </a:r>
            <a:r>
              <a:rPr spc="-20" dirty="0"/>
              <a:t>Form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7800" y="2649601"/>
            <a:ext cx="3609975" cy="337019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013866" y="1871852"/>
            <a:ext cx="732663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divergence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theorem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Stokes</a:t>
            </a:r>
            <a:r>
              <a:rPr sz="1400" dirty="0">
                <a:latin typeface="MS PGothic" panose="020B0600070205080204" charset="-128"/>
                <a:cs typeface="MS PGothic" panose="020B0600070205080204" charset="-128"/>
              </a:rPr>
              <a:t>’</a:t>
            </a:r>
            <a:r>
              <a:rPr sz="1400" spc="-110" dirty="0">
                <a:latin typeface="MS PGothic" panose="020B0600070205080204" charset="-128"/>
                <a:cs typeface="MS PGothic" panose="020B0600070205080204" charset="-128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theorem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can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applied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previous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four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point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form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equations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yield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integral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form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Maxwell</a:t>
            </a:r>
            <a:r>
              <a:rPr sz="1400" dirty="0">
                <a:latin typeface="MS PGothic" panose="020B0600070205080204" charset="-128"/>
                <a:cs typeface="MS PGothic" panose="020B0600070205080204" charset="-128"/>
              </a:rPr>
              <a:t>’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equations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static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fields: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85028" y="3000882"/>
            <a:ext cx="236347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Gauss</a:t>
            </a:r>
            <a:r>
              <a:rPr sz="1400" dirty="0">
                <a:latin typeface="MS PGothic" panose="020B0600070205080204" charset="-128"/>
                <a:cs typeface="MS PGothic" panose="020B0600070205080204" charset="-128"/>
              </a:rPr>
              <a:t>’</a:t>
            </a:r>
            <a:r>
              <a:rPr sz="1400" spc="-100" dirty="0">
                <a:latin typeface="MS PGothic" panose="020B0600070205080204" charset="-128"/>
                <a:cs typeface="MS PGothic" panose="020B0600070205080204" charset="-128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Law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electric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field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185028" y="3809238"/>
            <a:ext cx="342265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Conservative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property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static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electric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field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32653" y="4615688"/>
            <a:ext cx="178435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Ampere</a:t>
            </a:r>
            <a:r>
              <a:rPr sz="1400" dirty="0">
                <a:latin typeface="MS PGothic" panose="020B0600070205080204" charset="-128"/>
                <a:cs typeface="MS PGothic" panose="020B0600070205080204" charset="-128"/>
              </a:rPr>
              <a:t>’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Circuital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Law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56403" y="5462117"/>
            <a:ext cx="249301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Gauss</a:t>
            </a:r>
            <a:r>
              <a:rPr sz="1400" spc="-10" dirty="0">
                <a:latin typeface="MS PGothic" panose="020B0600070205080204" charset="-128"/>
                <a:cs typeface="MS PGothic" panose="020B0600070205080204" charset="-128"/>
              </a:rPr>
              <a:t>’</a:t>
            </a:r>
            <a:r>
              <a:rPr sz="1400" spc="-85" dirty="0">
                <a:latin typeface="MS PGothic" panose="020B0600070205080204" charset="-128"/>
                <a:cs typeface="MS PGothic" panose="020B0600070205080204" charset="-128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Law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magnetic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field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23594" y="943102"/>
            <a:ext cx="68948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548765" algn="l"/>
              </a:tabLst>
            </a:pPr>
            <a:r>
              <a:rPr sz="2800" spc="-10" dirty="0"/>
              <a:t>Example:</a:t>
            </a:r>
            <a:r>
              <a:rPr sz="2800" dirty="0"/>
              <a:t>	Magnetic</a:t>
            </a:r>
            <a:r>
              <a:rPr sz="2800" spc="-20" dirty="0"/>
              <a:t> </a:t>
            </a:r>
            <a:r>
              <a:rPr sz="2800" dirty="0"/>
              <a:t>Flux</a:t>
            </a:r>
            <a:r>
              <a:rPr sz="2800" spc="-20" dirty="0"/>
              <a:t> </a:t>
            </a:r>
            <a:r>
              <a:rPr sz="2800" dirty="0"/>
              <a:t>Within</a:t>
            </a:r>
            <a:r>
              <a:rPr sz="2800" spc="-30" dirty="0"/>
              <a:t> </a:t>
            </a:r>
            <a:r>
              <a:rPr sz="2800" dirty="0"/>
              <a:t>a</a:t>
            </a:r>
            <a:r>
              <a:rPr sz="2800" spc="-20" dirty="0"/>
              <a:t> </a:t>
            </a:r>
            <a:r>
              <a:rPr sz="2800" dirty="0"/>
              <a:t>Coaxial</a:t>
            </a:r>
            <a:r>
              <a:rPr sz="2800" spc="-30" dirty="0"/>
              <a:t> </a:t>
            </a:r>
            <a:r>
              <a:rPr sz="2800" spc="-20" dirty="0"/>
              <a:t>Line</a:t>
            </a:r>
            <a:endParaRPr sz="2800"/>
          </a:p>
        </p:txBody>
      </p:sp>
      <p:grpSp>
        <p:nvGrpSpPr>
          <p:cNvPr id="3" name="object 3"/>
          <p:cNvGrpSpPr/>
          <p:nvPr/>
        </p:nvGrpSpPr>
        <p:grpSpPr>
          <a:xfrm>
            <a:off x="685800" y="2537386"/>
            <a:ext cx="6019800" cy="2626995"/>
            <a:chOff x="685800" y="2537386"/>
            <a:chExt cx="6019800" cy="262699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5800" y="2537386"/>
              <a:ext cx="5538851" cy="244253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057400" y="2802000"/>
              <a:ext cx="4648200" cy="2362200"/>
            </a:xfrm>
            <a:custGeom>
              <a:avLst/>
              <a:gdLst/>
              <a:ahLst/>
              <a:cxnLst/>
              <a:rect l="l" t="t" r="r" b="b"/>
              <a:pathLst>
                <a:path w="4648200" h="2362200">
                  <a:moveTo>
                    <a:pt x="304800" y="1905000"/>
                  </a:moveTo>
                  <a:lnTo>
                    <a:pt x="0" y="1905000"/>
                  </a:lnTo>
                  <a:lnTo>
                    <a:pt x="0" y="2286000"/>
                  </a:lnTo>
                  <a:lnTo>
                    <a:pt x="304800" y="2286000"/>
                  </a:lnTo>
                  <a:lnTo>
                    <a:pt x="304800" y="1905000"/>
                  </a:lnTo>
                  <a:close/>
                </a:path>
                <a:path w="4648200" h="2362200">
                  <a:moveTo>
                    <a:pt x="4648200" y="0"/>
                  </a:moveTo>
                  <a:lnTo>
                    <a:pt x="1828800" y="0"/>
                  </a:lnTo>
                  <a:lnTo>
                    <a:pt x="1828800" y="2362200"/>
                  </a:lnTo>
                  <a:lnTo>
                    <a:pt x="4648200" y="2362200"/>
                  </a:lnTo>
                  <a:lnTo>
                    <a:pt x="46482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09750" y="3703701"/>
              <a:ext cx="430530" cy="211454"/>
            </a:xfrm>
            <a:custGeom>
              <a:avLst/>
              <a:gdLst/>
              <a:ahLst/>
              <a:cxnLst/>
              <a:rect l="l" t="t" r="r" b="b"/>
              <a:pathLst>
                <a:path w="430530" h="211454">
                  <a:moveTo>
                    <a:pt x="4825" y="211074"/>
                  </a:moveTo>
                  <a:lnTo>
                    <a:pt x="430275" y="211074"/>
                  </a:lnTo>
                </a:path>
                <a:path w="430530" h="211454">
                  <a:moveTo>
                    <a:pt x="0" y="204724"/>
                  </a:moveTo>
                  <a:lnTo>
                    <a:pt x="36360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243200" y="3319399"/>
              <a:ext cx="1062355" cy="588010"/>
            </a:xfrm>
            <a:custGeom>
              <a:avLst/>
              <a:gdLst/>
              <a:ahLst/>
              <a:cxnLst/>
              <a:rect l="l" t="t" r="r" b="b"/>
              <a:pathLst>
                <a:path w="1062354" h="588010">
                  <a:moveTo>
                    <a:pt x="42799" y="319150"/>
                  </a:moveTo>
                  <a:lnTo>
                    <a:pt x="630174" y="126"/>
                  </a:lnTo>
                </a:path>
                <a:path w="1062354" h="588010">
                  <a:moveTo>
                    <a:pt x="633349" y="0"/>
                  </a:moveTo>
                  <a:lnTo>
                    <a:pt x="1058799" y="126"/>
                  </a:lnTo>
                </a:path>
                <a:path w="1062354" h="588010">
                  <a:moveTo>
                    <a:pt x="0" y="587501"/>
                  </a:moveTo>
                  <a:lnTo>
                    <a:pt x="1061974" y="1650"/>
                  </a:lnTo>
                </a:path>
              </a:pathLst>
            </a:custGeom>
            <a:ln w="952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2650998" y="4213986"/>
            <a:ext cx="11493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50" dirty="0">
                <a:latin typeface="Times New Roman" panose="02020603050405020304"/>
                <a:cs typeface="Times New Roman" panose="02020603050405020304"/>
              </a:rPr>
              <a:t>d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959927" y="3652837"/>
            <a:ext cx="1397635" cy="1430655"/>
            <a:chOff x="1959927" y="3652837"/>
            <a:chExt cx="1397635" cy="1430655"/>
          </a:xfrm>
        </p:grpSpPr>
        <p:sp>
          <p:nvSpPr>
            <p:cNvPr id="10" name="object 10"/>
            <p:cNvSpPr/>
            <p:nvPr/>
          </p:nvSpPr>
          <p:spPr>
            <a:xfrm>
              <a:off x="2057399" y="3810000"/>
              <a:ext cx="1295400" cy="1268730"/>
            </a:xfrm>
            <a:custGeom>
              <a:avLst/>
              <a:gdLst/>
              <a:ahLst/>
              <a:cxnLst/>
              <a:rect l="l" t="t" r="r" b="b"/>
              <a:pathLst>
                <a:path w="1295400" h="1268729">
                  <a:moveTo>
                    <a:pt x="1289050" y="0"/>
                  </a:moveTo>
                  <a:lnTo>
                    <a:pt x="1295400" y="468249"/>
                  </a:lnTo>
                </a:path>
                <a:path w="1295400" h="1268729">
                  <a:moveTo>
                    <a:pt x="0" y="800100"/>
                  </a:moveTo>
                  <a:lnTo>
                    <a:pt x="6350" y="1268349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057400" y="3930649"/>
              <a:ext cx="1276350" cy="821055"/>
            </a:xfrm>
            <a:custGeom>
              <a:avLst/>
              <a:gdLst/>
              <a:ahLst/>
              <a:cxnLst/>
              <a:rect l="l" t="t" r="r" b="b"/>
              <a:pathLst>
                <a:path w="1276350" h="821054">
                  <a:moveTo>
                    <a:pt x="517779" y="489458"/>
                  </a:moveTo>
                  <a:lnTo>
                    <a:pt x="510921" y="478917"/>
                  </a:lnTo>
                  <a:lnTo>
                    <a:pt x="70891" y="766775"/>
                  </a:lnTo>
                  <a:lnTo>
                    <a:pt x="92329" y="729996"/>
                  </a:lnTo>
                  <a:lnTo>
                    <a:pt x="0" y="820674"/>
                  </a:lnTo>
                  <a:lnTo>
                    <a:pt x="90411" y="784352"/>
                  </a:lnTo>
                  <a:lnTo>
                    <a:pt x="120142" y="772414"/>
                  </a:lnTo>
                  <a:lnTo>
                    <a:pt x="77851" y="777367"/>
                  </a:lnTo>
                  <a:lnTo>
                    <a:pt x="517779" y="489458"/>
                  </a:lnTo>
                  <a:close/>
                </a:path>
                <a:path w="1276350" h="821054">
                  <a:moveTo>
                    <a:pt x="1276350" y="0"/>
                  </a:moveTo>
                  <a:lnTo>
                    <a:pt x="1212621" y="25603"/>
                  </a:lnTo>
                  <a:lnTo>
                    <a:pt x="1212621" y="41795"/>
                  </a:lnTo>
                  <a:lnTo>
                    <a:pt x="1211757" y="43218"/>
                  </a:lnTo>
                  <a:lnTo>
                    <a:pt x="1212596" y="41783"/>
                  </a:lnTo>
                  <a:lnTo>
                    <a:pt x="1212621" y="25603"/>
                  </a:lnTo>
                  <a:lnTo>
                    <a:pt x="1156208" y="48260"/>
                  </a:lnTo>
                  <a:lnTo>
                    <a:pt x="1198537" y="43408"/>
                  </a:lnTo>
                  <a:lnTo>
                    <a:pt x="758571" y="331216"/>
                  </a:lnTo>
                  <a:lnTo>
                    <a:pt x="765429" y="341884"/>
                  </a:lnTo>
                  <a:lnTo>
                    <a:pt x="1205572" y="53835"/>
                  </a:lnTo>
                  <a:lnTo>
                    <a:pt x="1184021" y="90805"/>
                  </a:lnTo>
                  <a:lnTo>
                    <a:pt x="1239278" y="36449"/>
                  </a:lnTo>
                  <a:lnTo>
                    <a:pt x="12763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964689" y="3657600"/>
              <a:ext cx="92710" cy="427355"/>
            </a:xfrm>
            <a:custGeom>
              <a:avLst/>
              <a:gdLst/>
              <a:ahLst/>
              <a:cxnLst/>
              <a:rect l="l" t="t" r="r" b="b"/>
              <a:pathLst>
                <a:path w="92710" h="427354">
                  <a:moveTo>
                    <a:pt x="0" y="0"/>
                  </a:moveTo>
                  <a:lnTo>
                    <a:pt x="20720" y="34209"/>
                  </a:lnTo>
                  <a:lnTo>
                    <a:pt x="39078" y="72604"/>
                  </a:lnTo>
                  <a:lnTo>
                    <a:pt x="54951" y="114701"/>
                  </a:lnTo>
                  <a:lnTo>
                    <a:pt x="68214" y="160020"/>
                  </a:lnTo>
                  <a:lnTo>
                    <a:pt x="78746" y="208076"/>
                  </a:lnTo>
                  <a:lnTo>
                    <a:pt x="86421" y="258389"/>
                  </a:lnTo>
                  <a:lnTo>
                    <a:pt x="91117" y="310476"/>
                  </a:lnTo>
                  <a:lnTo>
                    <a:pt x="92710" y="363855"/>
                  </a:lnTo>
                  <a:lnTo>
                    <a:pt x="92567" y="379664"/>
                  </a:lnTo>
                  <a:lnTo>
                    <a:pt x="92138" y="395462"/>
                  </a:lnTo>
                  <a:lnTo>
                    <a:pt x="91424" y="411235"/>
                  </a:lnTo>
                  <a:lnTo>
                    <a:pt x="90424" y="426974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027173" y="4030599"/>
              <a:ext cx="50800" cy="127000"/>
            </a:xfrm>
            <a:custGeom>
              <a:avLst/>
              <a:gdLst/>
              <a:ahLst/>
              <a:cxnLst/>
              <a:rect l="l" t="t" r="r" b="b"/>
              <a:pathLst>
                <a:path w="50800" h="127000">
                  <a:moveTo>
                    <a:pt x="50800" y="0"/>
                  </a:moveTo>
                  <a:lnTo>
                    <a:pt x="25526" y="50800"/>
                  </a:lnTo>
                  <a:lnTo>
                    <a:pt x="0" y="0"/>
                  </a:lnTo>
                  <a:lnTo>
                    <a:pt x="25526" y="127000"/>
                  </a:lnTo>
                  <a:lnTo>
                    <a:pt x="508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909317" y="4133215"/>
            <a:ext cx="14478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0" dirty="0">
                <a:latin typeface="Times New Roman" panose="02020603050405020304"/>
                <a:cs typeface="Times New Roman" panose="02020603050405020304"/>
              </a:rPr>
              <a:t>B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191000" y="2209736"/>
            <a:ext cx="3867150" cy="3008630"/>
            <a:chOff x="4191000" y="2209736"/>
            <a:chExt cx="3867150" cy="3008630"/>
          </a:xfrm>
        </p:grpSpPr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95800" y="2209736"/>
              <a:ext cx="2468626" cy="63976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38800" y="3047936"/>
              <a:ext cx="1909826" cy="58578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91000" y="4495736"/>
              <a:ext cx="3867150" cy="722312"/>
            </a:xfrm>
            <a:prstGeom prst="rect">
              <a:avLst/>
            </a:prstGeom>
          </p:spPr>
        </p:pic>
      </p:grpSp>
      <p:pic>
        <p:nvPicPr>
          <p:cNvPr id="19" name="object 1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370677" y="5527752"/>
            <a:ext cx="1366251" cy="477850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1298194" y="1703577"/>
            <a:ext cx="684910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Consider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length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1400" i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coax,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as shown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here.</a:t>
            </a:r>
            <a:r>
              <a:rPr sz="1400" spc="30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magnetic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field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strength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between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conductors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is: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880228" y="3227958"/>
            <a:ext cx="53594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so: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423028" y="3837813"/>
            <a:ext cx="416179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magnetic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flux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 now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integral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400" b="1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over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the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flat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surface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between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radii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length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d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along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spc="-25" dirty="0">
                <a:latin typeface="Times New Roman" panose="02020603050405020304"/>
                <a:cs typeface="Times New Roman" panose="02020603050405020304"/>
              </a:rPr>
              <a:t>z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79144" y="5633720"/>
            <a:ext cx="6520815" cy="10452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10310" algn="ctr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result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is: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450"/>
              </a:spcBef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12700" marR="5080">
              <a:lnSpc>
                <a:spcPts val="1670"/>
              </a:lnSpc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coax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line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thus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MS PGothic" panose="020B0600070205080204" charset="-128"/>
                <a:cs typeface="MS PGothic" panose="020B0600070205080204" charset="-128"/>
              </a:rPr>
              <a:t>“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stores</a:t>
            </a:r>
            <a:r>
              <a:rPr sz="1400" spc="-10" dirty="0">
                <a:latin typeface="MS PGothic" panose="020B0600070205080204" charset="-128"/>
                <a:cs typeface="MS PGothic" panose="020B0600070205080204" charset="-128"/>
              </a:rPr>
              <a:t>”</a:t>
            </a:r>
            <a:r>
              <a:rPr sz="1400" spc="-125" dirty="0">
                <a:latin typeface="MS PGothic" panose="020B0600070205080204" charset="-128"/>
                <a:cs typeface="MS PGothic" panose="020B0600070205080204" charset="-128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amount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magnetic flux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region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between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conductors.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have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importance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when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we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discuss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inductance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later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lecture.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12470" rIns="0" bIns="0" rtlCol="0">
            <a:spAutoFit/>
          </a:bodyPr>
          <a:lstStyle/>
          <a:p>
            <a:pPr marL="1773555">
              <a:lnSpc>
                <a:spcPct val="100000"/>
              </a:lnSpc>
              <a:spcBef>
                <a:spcPts val="105"/>
              </a:spcBef>
            </a:pPr>
            <a:r>
              <a:rPr dirty="0"/>
              <a:t>Scalar</a:t>
            </a:r>
            <a:r>
              <a:rPr spc="-40" dirty="0"/>
              <a:t> </a:t>
            </a:r>
            <a:r>
              <a:rPr dirty="0"/>
              <a:t>Magnetic</a:t>
            </a:r>
            <a:r>
              <a:rPr spc="-35" dirty="0"/>
              <a:t> </a:t>
            </a:r>
            <a:r>
              <a:rPr spc="-10" dirty="0"/>
              <a:t>Potential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70940" y="2026157"/>
            <a:ext cx="678434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We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are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already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familiar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with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relation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between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scalar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electric</a:t>
            </a:r>
            <a:r>
              <a:rPr sz="1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potential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electric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field: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70299" y="2438336"/>
            <a:ext cx="1138015" cy="29368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45616" y="2923158"/>
            <a:ext cx="454215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So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it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tempting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define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scalar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magnetic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potential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such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that: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84392" y="3560108"/>
            <a:ext cx="1109996" cy="19675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88993" y="4698881"/>
            <a:ext cx="2555266" cy="203294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867867" y="4067936"/>
            <a:ext cx="493204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rule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must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consistent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with</a:t>
            </a:r>
            <a:r>
              <a:rPr sz="1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Maxwell</a:t>
            </a:r>
            <a:r>
              <a:rPr sz="1400" dirty="0">
                <a:latin typeface="MS PGothic" panose="020B0600070205080204" charset="-128"/>
                <a:cs typeface="MS PGothic" panose="020B0600070205080204" charset="-128"/>
              </a:rPr>
              <a:t>’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equations,</a:t>
            </a:r>
            <a:r>
              <a:rPr sz="1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so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therefore: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276600" y="6019800"/>
            <a:ext cx="2286000" cy="41116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917244" y="5149341"/>
            <a:ext cx="7357745" cy="1275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But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curl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gradient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any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function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 identically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zero!</a:t>
            </a:r>
            <a:r>
              <a:rPr sz="1400" spc="3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Therefore,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scalar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magnetic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potential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valid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only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regions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where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current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density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zero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(such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as in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free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space).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505"/>
              </a:spcBef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86995" marR="5177155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So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we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define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scalar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magnetic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potential</a:t>
            </a:r>
            <a:r>
              <a:rPr sz="1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with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condition: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75843" rIns="0" bIns="0" rtlCol="0">
            <a:spAutoFit/>
          </a:bodyPr>
          <a:lstStyle/>
          <a:p>
            <a:pPr marL="51689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Further</a:t>
            </a:r>
            <a:r>
              <a:rPr sz="2400" spc="-15" dirty="0"/>
              <a:t> </a:t>
            </a:r>
            <a:r>
              <a:rPr sz="2400" dirty="0"/>
              <a:t>Requirements</a:t>
            </a:r>
            <a:r>
              <a:rPr sz="2400" spc="-30" dirty="0"/>
              <a:t> </a:t>
            </a:r>
            <a:r>
              <a:rPr sz="2400" dirty="0"/>
              <a:t>on</a:t>
            </a:r>
            <a:r>
              <a:rPr sz="2400" spc="-5" dirty="0"/>
              <a:t> </a:t>
            </a:r>
            <a:r>
              <a:rPr sz="2400" dirty="0"/>
              <a:t>the</a:t>
            </a:r>
            <a:r>
              <a:rPr sz="2400" spc="-15" dirty="0"/>
              <a:t> </a:t>
            </a:r>
            <a:r>
              <a:rPr sz="2400" dirty="0"/>
              <a:t>Scalar</a:t>
            </a:r>
            <a:r>
              <a:rPr sz="2400" spc="-25" dirty="0"/>
              <a:t> </a:t>
            </a:r>
            <a:r>
              <a:rPr sz="2400" dirty="0"/>
              <a:t>Magnetic</a:t>
            </a:r>
            <a:r>
              <a:rPr sz="2400" spc="-35" dirty="0"/>
              <a:t> </a:t>
            </a:r>
            <a:r>
              <a:rPr sz="2400" spc="-10" dirty="0"/>
              <a:t>Potential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56087" y="2659954"/>
            <a:ext cx="2129559" cy="22129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198270" y="1897507"/>
            <a:ext cx="6062980" cy="960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other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Maxwell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equation</a:t>
            </a:r>
            <a:r>
              <a:rPr sz="1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involving</a:t>
            </a:r>
            <a:r>
              <a:rPr sz="1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magnetic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field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must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also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satisfied.</a:t>
            </a:r>
            <a:r>
              <a:rPr sz="1400" spc="2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is: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775"/>
              </a:spcBef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R="622300" algn="r">
              <a:lnSpc>
                <a:spcPct val="100000"/>
              </a:lnSpc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free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space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88100" y="3412706"/>
            <a:ext cx="2235045" cy="281398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145844" y="3442461"/>
            <a:ext cx="6582409" cy="10864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2992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Therefore: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60"/>
              </a:spcBef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12700" marR="5080">
              <a:lnSpc>
                <a:spcPts val="1670"/>
              </a:lnSpc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..and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so the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scalar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magnetic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potential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satisfies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Laplace</a:t>
            </a:r>
            <a:r>
              <a:rPr sz="1400" dirty="0">
                <a:latin typeface="MS PGothic" panose="020B0600070205080204" charset="-128"/>
                <a:cs typeface="MS PGothic" panose="020B0600070205080204" charset="-128"/>
              </a:rPr>
              <a:t>’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equation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(again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with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restriction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current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density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must be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zero: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95600" y="5099050"/>
            <a:ext cx="2806700" cy="539750"/>
          </a:xfrm>
          <a:prstGeom prst="rect">
            <a:avLst/>
          </a:prstGeom>
        </p:spPr>
      </p:pic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75613" y="911097"/>
            <a:ext cx="618807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772920" algn="l"/>
              </a:tabLst>
            </a:pPr>
            <a:r>
              <a:rPr spc="-10" dirty="0"/>
              <a:t>Example:</a:t>
            </a:r>
            <a:r>
              <a:rPr dirty="0"/>
              <a:t>	Coaxial</a:t>
            </a:r>
            <a:r>
              <a:rPr spc="-50" dirty="0"/>
              <a:t> </a:t>
            </a:r>
            <a:r>
              <a:rPr dirty="0"/>
              <a:t>Transmission</a:t>
            </a:r>
            <a:r>
              <a:rPr spc="-55" dirty="0"/>
              <a:t> </a:t>
            </a:r>
            <a:r>
              <a:rPr spc="-20" dirty="0"/>
              <a:t>Line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57851" y="2660650"/>
            <a:ext cx="3071876" cy="297434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64540" y="2075180"/>
            <a:ext cx="491617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With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center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conductor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current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flowing</a:t>
            </a:r>
            <a:r>
              <a:rPr sz="1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out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screen,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we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have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65866" y="2551236"/>
            <a:ext cx="1155700" cy="52756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54856" y="3417087"/>
            <a:ext cx="2664163" cy="53319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230930" y="4460875"/>
            <a:ext cx="1200930" cy="53198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344098" y="5585600"/>
            <a:ext cx="1321025" cy="53360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37666" y="3532708"/>
            <a:ext cx="432434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Thus: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44041" y="4571187"/>
            <a:ext cx="93853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So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we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solve: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15669" y="5717844"/>
            <a:ext cx="3681729" cy="874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..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obtain: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83820">
              <a:lnSpc>
                <a:spcPct val="100000"/>
              </a:lnSpc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where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integration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constant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has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been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set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zero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362200" y="6172200"/>
            <a:ext cx="1447800" cy="0"/>
          </a:xfrm>
          <a:custGeom>
            <a:avLst/>
            <a:gdLst/>
            <a:ahLst/>
            <a:cxnLst/>
            <a:rect l="l" t="t" r="r" b="b"/>
            <a:pathLst>
              <a:path w="1447800">
                <a:moveTo>
                  <a:pt x="0" y="0"/>
                </a:moveTo>
                <a:lnTo>
                  <a:pt x="1447800" y="0"/>
                </a:lnTo>
              </a:path>
            </a:pathLst>
          </a:custGeom>
          <a:ln w="9525">
            <a:solidFill>
              <a:srgbClr val="CC006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12470" rIns="0" bIns="0" rtlCol="0">
            <a:spAutoFit/>
          </a:bodyPr>
          <a:lstStyle/>
          <a:p>
            <a:pPr marL="1029335">
              <a:lnSpc>
                <a:spcPct val="100000"/>
              </a:lnSpc>
              <a:spcBef>
                <a:spcPts val="105"/>
              </a:spcBef>
            </a:pPr>
            <a:r>
              <a:rPr dirty="0"/>
              <a:t>Ambiguities</a:t>
            </a:r>
            <a:r>
              <a:rPr spc="-45" dirty="0"/>
              <a:t> </a:t>
            </a:r>
            <a:r>
              <a:rPr dirty="0"/>
              <a:t>in</a:t>
            </a:r>
            <a:r>
              <a:rPr spc="-10" dirty="0"/>
              <a:t> </a:t>
            </a:r>
            <a:r>
              <a:rPr dirty="0"/>
              <a:t>the</a:t>
            </a:r>
            <a:r>
              <a:rPr spc="-10" dirty="0"/>
              <a:t> </a:t>
            </a:r>
            <a:r>
              <a:rPr dirty="0"/>
              <a:t>Scalar</a:t>
            </a:r>
            <a:r>
              <a:rPr spc="-20" dirty="0"/>
              <a:t> </a:t>
            </a:r>
            <a:r>
              <a:rPr spc="-10" dirty="0"/>
              <a:t>Potential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57851" y="2660650"/>
            <a:ext cx="3071749" cy="297434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47145" y="2156599"/>
            <a:ext cx="1320905" cy="5336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98068" y="1740154"/>
            <a:ext cx="199136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scalar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potential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now: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041935" y="2936811"/>
            <a:ext cx="530869" cy="23018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741812" y="3352736"/>
            <a:ext cx="763704" cy="23653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841044" y="2923158"/>
            <a:ext cx="2847340" cy="6508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145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where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potential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zero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at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1555"/>
              </a:spcBef>
              <a:tabLst>
                <a:tab pos="1684020" algn="l"/>
              </a:tabLst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At point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P</a:t>
            </a:r>
            <a:r>
              <a:rPr sz="1400" i="1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100" baseline="4000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sz="2100" spc="-7" baseline="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baseline="40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100" spc="-22" baseline="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baseline="4000" dirty="0">
                <a:latin typeface="Times New Roman" panose="02020603050405020304"/>
                <a:cs typeface="Times New Roman" panose="02020603050405020304"/>
              </a:rPr>
              <a:t>potential</a:t>
            </a:r>
            <a:r>
              <a:rPr sz="2100" spc="-67" baseline="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spc="-37" baseline="4000" dirty="0">
                <a:latin typeface="Times New Roman" panose="02020603050405020304"/>
                <a:cs typeface="Times New Roman" panose="02020603050405020304"/>
              </a:rPr>
              <a:t>is</a:t>
            </a:r>
            <a:endParaRPr sz="2100" baseline="40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50364" y="3793800"/>
            <a:ext cx="2074902" cy="21715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921000" y="4273486"/>
            <a:ext cx="812800" cy="303212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914372" y="4306887"/>
            <a:ext cx="155791" cy="213347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841044" y="4274286"/>
            <a:ext cx="4203700" cy="131381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37465">
              <a:lnSpc>
                <a:spcPct val="100000"/>
              </a:lnSpc>
              <a:spcBef>
                <a:spcPts val="240"/>
              </a:spcBef>
              <a:tabLst>
                <a:tab pos="1248410" algn="l"/>
              </a:tabLst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But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wait!</a:t>
            </a:r>
            <a:r>
              <a:rPr sz="1400" spc="254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As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	increases</a:t>
            </a:r>
            <a:r>
              <a:rPr sz="140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to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36195" marR="479425">
              <a:lnSpc>
                <a:spcPct val="100000"/>
              </a:lnSpc>
              <a:spcBef>
                <a:spcPts val="14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we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have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returned</a:t>
            </a:r>
            <a:r>
              <a:rPr sz="14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same</a:t>
            </a:r>
            <a:r>
              <a:rPr sz="14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physical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location,</a:t>
            </a:r>
            <a:r>
              <a:rPr sz="1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and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potential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has a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new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value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-</a:t>
            </a:r>
            <a:r>
              <a:rPr sz="1400" i="1" spc="-25" dirty="0">
                <a:latin typeface="Times New Roman" panose="02020603050405020304"/>
                <a:cs typeface="Times New Roman" panose="02020603050405020304"/>
              </a:rPr>
              <a:t>I.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12700" marR="5080">
              <a:lnSpc>
                <a:spcPct val="100000"/>
              </a:lnSpc>
              <a:spcBef>
                <a:spcPts val="145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general,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potential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at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P</a:t>
            </a:r>
            <a:r>
              <a:rPr sz="1400" i="1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multivalued,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will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acquire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new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value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after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each full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rotation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xy</a:t>
            </a:r>
            <a:r>
              <a:rPr sz="1400" i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plane: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13" name="object 1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32704" y="5835262"/>
            <a:ext cx="4054373" cy="468982"/>
          </a:xfrm>
          <a:prstGeom prst="rect">
            <a:avLst/>
          </a:prstGeom>
        </p:spPr>
      </p:pic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12470" rIns="0" bIns="0" rtlCol="0">
            <a:spAutoFit/>
          </a:bodyPr>
          <a:lstStyle/>
          <a:p>
            <a:pPr marL="1626870">
              <a:lnSpc>
                <a:spcPct val="100000"/>
              </a:lnSpc>
              <a:spcBef>
                <a:spcPts val="105"/>
              </a:spcBef>
            </a:pPr>
            <a:r>
              <a:rPr dirty="0"/>
              <a:t>Overcoming</a:t>
            </a:r>
            <a:r>
              <a:rPr spc="-45" dirty="0"/>
              <a:t> </a:t>
            </a:r>
            <a:r>
              <a:rPr dirty="0"/>
              <a:t>the</a:t>
            </a:r>
            <a:r>
              <a:rPr spc="10" dirty="0"/>
              <a:t> </a:t>
            </a:r>
            <a:r>
              <a:rPr spc="-10" dirty="0"/>
              <a:t>Ambiguity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5038725" y="2660650"/>
            <a:ext cx="3191510" cy="3335654"/>
            <a:chOff x="5038725" y="2660650"/>
            <a:chExt cx="3191510" cy="3335654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57851" y="2660650"/>
              <a:ext cx="3071876" cy="297434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038725" y="4381500"/>
              <a:ext cx="1371600" cy="0"/>
            </a:xfrm>
            <a:custGeom>
              <a:avLst/>
              <a:gdLst/>
              <a:ahLst/>
              <a:cxnLst/>
              <a:rect l="l" t="t" r="r" b="b"/>
              <a:pathLst>
                <a:path w="1371600">
                  <a:moveTo>
                    <a:pt x="1371600" y="0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CC00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613400" y="4395723"/>
              <a:ext cx="50800" cy="1600835"/>
            </a:xfrm>
            <a:custGeom>
              <a:avLst/>
              <a:gdLst/>
              <a:ahLst/>
              <a:cxnLst/>
              <a:rect l="l" t="t" r="r" b="b"/>
              <a:pathLst>
                <a:path w="50800" h="1600835">
                  <a:moveTo>
                    <a:pt x="25400" y="76200"/>
                  </a:moveTo>
                  <a:lnTo>
                    <a:pt x="19050" y="88900"/>
                  </a:lnTo>
                  <a:lnTo>
                    <a:pt x="19050" y="1600263"/>
                  </a:lnTo>
                  <a:lnTo>
                    <a:pt x="31750" y="1600263"/>
                  </a:lnTo>
                  <a:lnTo>
                    <a:pt x="31750" y="88900"/>
                  </a:lnTo>
                  <a:lnTo>
                    <a:pt x="25400" y="76200"/>
                  </a:lnTo>
                  <a:close/>
                </a:path>
                <a:path w="50800" h="1600835">
                  <a:moveTo>
                    <a:pt x="25400" y="0"/>
                  </a:moveTo>
                  <a:lnTo>
                    <a:pt x="0" y="127000"/>
                  </a:lnTo>
                  <a:lnTo>
                    <a:pt x="19050" y="88900"/>
                  </a:lnTo>
                  <a:lnTo>
                    <a:pt x="19050" y="76200"/>
                  </a:lnTo>
                  <a:lnTo>
                    <a:pt x="40639" y="76200"/>
                  </a:lnTo>
                  <a:lnTo>
                    <a:pt x="25400" y="0"/>
                  </a:lnTo>
                  <a:close/>
                </a:path>
                <a:path w="50800" h="1600835">
                  <a:moveTo>
                    <a:pt x="40639" y="76200"/>
                  </a:moveTo>
                  <a:lnTo>
                    <a:pt x="31750" y="76200"/>
                  </a:lnTo>
                  <a:lnTo>
                    <a:pt x="31750" y="88900"/>
                  </a:lnTo>
                  <a:lnTo>
                    <a:pt x="50800" y="127000"/>
                  </a:lnTo>
                  <a:lnTo>
                    <a:pt x="40639" y="76200"/>
                  </a:lnTo>
                  <a:close/>
                </a:path>
                <a:path w="50800" h="1600835">
                  <a:moveTo>
                    <a:pt x="25400" y="76200"/>
                  </a:moveTo>
                  <a:lnTo>
                    <a:pt x="19050" y="76200"/>
                  </a:lnTo>
                  <a:lnTo>
                    <a:pt x="19050" y="88900"/>
                  </a:lnTo>
                  <a:lnTo>
                    <a:pt x="25400" y="76200"/>
                  </a:lnTo>
                  <a:close/>
                </a:path>
                <a:path w="50800" h="1600835">
                  <a:moveTo>
                    <a:pt x="31750" y="76200"/>
                  </a:moveTo>
                  <a:lnTo>
                    <a:pt x="25400" y="76200"/>
                  </a:lnTo>
                  <a:lnTo>
                    <a:pt x="31750" y="88900"/>
                  </a:lnTo>
                  <a:lnTo>
                    <a:pt x="31750" y="762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099430" y="6036970"/>
            <a:ext cx="70167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Barrier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at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70351" y="6066963"/>
            <a:ext cx="558160" cy="20447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48944" y="1767332"/>
            <a:ext cx="7369175" cy="666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476250" algn="l"/>
                <a:tab pos="4609465" algn="l"/>
              </a:tabLst>
            </a:pP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remove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ambiguity,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we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construct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mathematical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barrier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at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any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value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phi.</a:t>
            </a:r>
            <a:r>
              <a:rPr sz="1400" spc="2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angle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domain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cannot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cross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barrier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either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direction,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so 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potential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function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restricted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angles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either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side.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	In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present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case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we choose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barrier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lie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at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	so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that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903851" y="2209736"/>
            <a:ext cx="658812" cy="25558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99958" y="4483698"/>
            <a:ext cx="2051540" cy="517363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34763" y="2727080"/>
            <a:ext cx="2869785" cy="485408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993444" y="3685413"/>
            <a:ext cx="32727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potential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at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point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P</a:t>
            </a:r>
            <a:r>
              <a:rPr sz="1400" i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now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single-valued: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12470" rIns="0" bIns="0" rtlCol="0">
            <a:spAutoFit/>
          </a:bodyPr>
          <a:lstStyle/>
          <a:p>
            <a:pPr marL="1727835">
              <a:lnSpc>
                <a:spcPct val="100000"/>
              </a:lnSpc>
              <a:spcBef>
                <a:spcPts val="105"/>
              </a:spcBef>
            </a:pPr>
            <a:r>
              <a:rPr dirty="0"/>
              <a:t>Vector</a:t>
            </a:r>
            <a:r>
              <a:rPr spc="-60" dirty="0"/>
              <a:t> </a:t>
            </a:r>
            <a:r>
              <a:rPr dirty="0"/>
              <a:t>Magnetic</a:t>
            </a:r>
            <a:r>
              <a:rPr spc="-60" dirty="0"/>
              <a:t> </a:t>
            </a:r>
            <a:r>
              <a:rPr spc="-10" dirty="0"/>
              <a:t>Potential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42996" y="3484323"/>
            <a:ext cx="1727208" cy="20746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09521" y="4837532"/>
            <a:ext cx="1408293" cy="2081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94284" y="2166937"/>
            <a:ext cx="982217" cy="31908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222044" y="2151380"/>
            <a:ext cx="6715125" cy="8604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90">
              <a:lnSpc>
                <a:spcPct val="100000"/>
              </a:lnSpc>
              <a:spcBef>
                <a:spcPts val="105"/>
              </a:spcBef>
            </a:pP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We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make use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Maxwell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equation: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595"/>
              </a:spcBef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..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fact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divergence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curl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any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vector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field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identically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zero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(show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this!)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15592" y="4075938"/>
            <a:ext cx="45173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leads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definition</a:t>
            </a:r>
            <a:r>
              <a:rPr sz="1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magnetic</a:t>
            </a:r>
            <a:r>
              <a:rPr sz="1400" i="1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vector</a:t>
            </a:r>
            <a:r>
              <a:rPr sz="1400" i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potential,</a:t>
            </a:r>
            <a:r>
              <a:rPr sz="1400" i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2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962400" y="5105400"/>
            <a:ext cx="1524000" cy="0"/>
          </a:xfrm>
          <a:custGeom>
            <a:avLst/>
            <a:gdLst/>
            <a:ahLst/>
            <a:cxnLst/>
            <a:rect l="l" t="t" r="r" b="b"/>
            <a:pathLst>
              <a:path w="1524000">
                <a:moveTo>
                  <a:pt x="0" y="0"/>
                </a:moveTo>
                <a:lnTo>
                  <a:pt x="1524000" y="0"/>
                </a:lnTo>
              </a:path>
            </a:pathLst>
          </a:custGeom>
          <a:ln w="9525">
            <a:solidFill>
              <a:srgbClr val="CC006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892845" y="5245642"/>
            <a:ext cx="1521540" cy="57638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977523" y="6070181"/>
            <a:ext cx="2948451" cy="581679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272666" y="5385942"/>
            <a:ext cx="43307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Thus: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17394" y="6201867"/>
            <a:ext cx="207645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400" spc="-9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Ampere</a:t>
            </a:r>
            <a:r>
              <a:rPr sz="1400" dirty="0">
                <a:latin typeface="MS PGothic" panose="020B0600070205080204" charset="-128"/>
                <a:cs typeface="MS PGothic" panose="020B0600070205080204" charset="-128"/>
              </a:rPr>
              <a:t>’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Law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becomes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12470" rIns="0" bIns="0" rtlCol="0">
            <a:spAutoFit/>
          </a:bodyPr>
          <a:lstStyle/>
          <a:p>
            <a:pPr marL="1175385">
              <a:lnSpc>
                <a:spcPct val="100000"/>
              </a:lnSpc>
              <a:spcBef>
                <a:spcPts val="105"/>
              </a:spcBef>
            </a:pPr>
            <a:r>
              <a:rPr dirty="0"/>
              <a:t>Equation</a:t>
            </a:r>
            <a:r>
              <a:rPr spc="-50" dirty="0"/>
              <a:t> </a:t>
            </a:r>
            <a:r>
              <a:rPr dirty="0"/>
              <a:t>for</a:t>
            </a:r>
            <a:r>
              <a:rPr spc="-25" dirty="0"/>
              <a:t> </a:t>
            </a:r>
            <a:r>
              <a:rPr dirty="0"/>
              <a:t>the</a:t>
            </a:r>
            <a:r>
              <a:rPr spc="-10" dirty="0"/>
              <a:t> </a:t>
            </a:r>
            <a:r>
              <a:rPr dirty="0"/>
              <a:t>Vector</a:t>
            </a:r>
            <a:r>
              <a:rPr spc="-25" dirty="0"/>
              <a:t> </a:t>
            </a:r>
            <a:r>
              <a:rPr spc="-10" dirty="0"/>
              <a:t>Potential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02673" y="1955318"/>
            <a:ext cx="2948451" cy="58167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753870" y="2102357"/>
            <a:ext cx="102171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We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start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with: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88719" y="2923158"/>
            <a:ext cx="479425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Then,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introduce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vector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identity</a:t>
            </a:r>
            <a:r>
              <a:rPr sz="1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defines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dirty="0">
                <a:latin typeface="Times New Roman" panose="02020603050405020304"/>
                <a:cs typeface="Times New Roman" panose="02020603050405020304"/>
              </a:rPr>
              <a:t>vector</a:t>
            </a:r>
            <a:r>
              <a:rPr sz="1400" i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i="1" spc="-10" dirty="0">
                <a:latin typeface="Times New Roman" panose="02020603050405020304"/>
                <a:cs typeface="Times New Roman" panose="02020603050405020304"/>
              </a:rPr>
              <a:t>Laplacian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28326" y="3550935"/>
            <a:ext cx="3504741" cy="29270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746500" y="5181600"/>
            <a:ext cx="1663700" cy="438150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6411860" y="4190936"/>
            <a:ext cx="1102360" cy="353060"/>
            <a:chOff x="6411860" y="4190936"/>
            <a:chExt cx="1102360" cy="35306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11860" y="4190936"/>
              <a:ext cx="1065560" cy="34766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446901" y="4538598"/>
              <a:ext cx="1066800" cy="635"/>
            </a:xfrm>
            <a:custGeom>
              <a:avLst/>
              <a:gdLst/>
              <a:ahLst/>
              <a:cxnLst/>
              <a:rect l="l" t="t" r="r" b="b"/>
              <a:pathLst>
                <a:path w="1066800" h="635">
                  <a:moveTo>
                    <a:pt x="0" y="0"/>
                  </a:moveTo>
                  <a:lnTo>
                    <a:pt x="1066800" y="126"/>
                  </a:lnTo>
                </a:path>
              </a:pathLst>
            </a:custGeom>
            <a:ln w="9525">
              <a:solidFill>
                <a:srgbClr val="CC00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755394" y="4218813"/>
            <a:ext cx="4523105" cy="641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Using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(lengthy)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procedure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(see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Sec.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7.7)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it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can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proven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that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124460">
              <a:lnSpc>
                <a:spcPct val="100000"/>
              </a:lnSpc>
              <a:spcBef>
                <a:spcPts val="1485"/>
              </a:spcBef>
            </a:pP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We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are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therefore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left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with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12470" rIns="0" bIns="0" rtlCol="0">
            <a:spAutoFit/>
          </a:bodyPr>
          <a:lstStyle/>
          <a:p>
            <a:pPr marL="2323465">
              <a:lnSpc>
                <a:spcPct val="100000"/>
              </a:lnSpc>
              <a:spcBef>
                <a:spcPts val="105"/>
              </a:spcBef>
            </a:pPr>
            <a:r>
              <a:rPr dirty="0"/>
              <a:t>The</a:t>
            </a:r>
            <a:r>
              <a:rPr spc="-15" dirty="0"/>
              <a:t> </a:t>
            </a:r>
            <a:r>
              <a:rPr dirty="0"/>
              <a:t>Direction</a:t>
            </a:r>
            <a:r>
              <a:rPr spc="-25" dirty="0"/>
              <a:t> </a:t>
            </a:r>
            <a:r>
              <a:rPr dirty="0"/>
              <a:t>of</a:t>
            </a:r>
            <a:r>
              <a:rPr spc="15" dirty="0"/>
              <a:t> </a:t>
            </a:r>
            <a:r>
              <a:rPr b="1" spc="-50" dirty="0">
                <a:latin typeface="Times New Roman" panose="02020603050405020304"/>
                <a:cs typeface="Times New Roman" panose="02020603050405020304"/>
              </a:rPr>
              <a:t>A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29000" y="2057400"/>
            <a:ext cx="1663700" cy="43815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733169" y="2145030"/>
            <a:ext cx="9925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We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now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have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08878" y="3493029"/>
            <a:ext cx="3564407" cy="28355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749044" y="2923158"/>
            <a:ext cx="193548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rectangular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coordinates: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55851" y="4257272"/>
            <a:ext cx="1476402" cy="25455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870531" y="4823805"/>
            <a:ext cx="1470821" cy="2777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901187" y="5381210"/>
            <a:ext cx="1431155" cy="258969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450594" y="4247515"/>
            <a:ext cx="224091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equation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separates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give: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17244" y="5699861"/>
            <a:ext cx="7125970" cy="904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8895" marR="5080" indent="-36830">
              <a:lnSpc>
                <a:spcPct val="156000"/>
              </a:lnSpc>
              <a:spcBef>
                <a:spcPts val="9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indicates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direction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b="1" spc="-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same</a:t>
            </a:r>
            <a:r>
              <a:rPr sz="14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as that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current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which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it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associated.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vector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field,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existing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all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space,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sometimes</a:t>
            </a:r>
            <a:r>
              <a:rPr sz="14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described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as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being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spc="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MS PGothic" panose="020B0600070205080204" charset="-128"/>
                <a:cs typeface="MS PGothic" panose="020B0600070205080204" charset="-128"/>
              </a:rPr>
              <a:t>“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fuzzy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image</a:t>
            </a:r>
            <a:r>
              <a:rPr sz="1400" spc="-10" dirty="0">
                <a:latin typeface="MS PGothic" panose="020B0600070205080204" charset="-128"/>
                <a:cs typeface="MS PGothic" panose="020B0600070205080204" charset="-128"/>
              </a:rPr>
              <a:t>”</a:t>
            </a:r>
            <a:endParaRPr sz="1400">
              <a:latin typeface="MS PGothic" panose="020B0600070205080204" charset="-128"/>
              <a:cs typeface="MS PGothic" panose="020B0600070205080204" charset="-128"/>
            </a:endParaRPr>
          </a:p>
          <a:p>
            <a:pPr marL="48895">
              <a:lnSpc>
                <a:spcPts val="1670"/>
              </a:lnSpc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its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generating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current.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279007" y="3396183"/>
            <a:ext cx="1850389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(not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so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simple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the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other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coordinate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systems)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12470" rIns="0" bIns="0" rtlCol="0">
            <a:spAutoFit/>
          </a:bodyPr>
          <a:lstStyle/>
          <a:p>
            <a:pPr marL="1831340">
              <a:lnSpc>
                <a:spcPct val="100000"/>
              </a:lnSpc>
              <a:spcBef>
                <a:spcPts val="105"/>
              </a:spcBef>
            </a:pPr>
            <a:r>
              <a:rPr dirty="0"/>
              <a:t>Expressions</a:t>
            </a:r>
            <a:r>
              <a:rPr spc="-55" dirty="0"/>
              <a:t> </a:t>
            </a:r>
            <a:r>
              <a:rPr dirty="0"/>
              <a:t>for</a:t>
            </a:r>
            <a:r>
              <a:rPr spc="-35" dirty="0"/>
              <a:t> </a:t>
            </a:r>
            <a:r>
              <a:rPr spc="-10" dirty="0"/>
              <a:t>Potential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69644" y="1627377"/>
            <a:ext cx="6822440" cy="666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Consider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differential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elements,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shown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here.</a:t>
            </a:r>
            <a:r>
              <a:rPr sz="1400" spc="3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left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point</a:t>
            </a:r>
            <a:r>
              <a:rPr sz="1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charge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represented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by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differential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length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line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charge.</a:t>
            </a:r>
            <a:r>
              <a:rPr sz="1400" spc="3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On the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right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differential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current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element.</a:t>
            </a:r>
            <a:r>
              <a:rPr sz="1400" spc="3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setups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obtaining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potential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are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identical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between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two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cases.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990600" y="3114675"/>
            <a:ext cx="3399154" cy="2371725"/>
            <a:chOff x="990600" y="3114675"/>
            <a:chExt cx="3399154" cy="237172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16000" y="3114675"/>
              <a:ext cx="3373501" cy="237172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0600" y="4021137"/>
              <a:ext cx="960437" cy="24606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133600" y="4267200"/>
              <a:ext cx="0" cy="419100"/>
            </a:xfrm>
            <a:custGeom>
              <a:avLst/>
              <a:gdLst/>
              <a:ahLst/>
              <a:cxnLst/>
              <a:rect l="l" t="t" r="r" b="b"/>
              <a:pathLst>
                <a:path h="419100">
                  <a:moveTo>
                    <a:pt x="0" y="419100"/>
                  </a:moveTo>
                  <a:lnTo>
                    <a:pt x="0" y="0"/>
                  </a:lnTo>
                </a:path>
              </a:pathLst>
            </a:custGeom>
            <a:ln w="57150">
              <a:solidFill>
                <a:srgbClr val="2352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757237" y="5862637"/>
            <a:ext cx="2828925" cy="771525"/>
            <a:chOff x="757237" y="5862637"/>
            <a:chExt cx="2828925" cy="771525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10544" y="6007770"/>
              <a:ext cx="2316627" cy="49961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62000" y="5867400"/>
              <a:ext cx="2819400" cy="762000"/>
            </a:xfrm>
            <a:custGeom>
              <a:avLst/>
              <a:gdLst/>
              <a:ahLst/>
              <a:cxnLst/>
              <a:rect l="l" t="t" r="r" b="b"/>
              <a:pathLst>
                <a:path w="2819400" h="762000">
                  <a:moveTo>
                    <a:pt x="0" y="762000"/>
                  </a:moveTo>
                  <a:lnTo>
                    <a:pt x="2819400" y="762000"/>
                  </a:lnTo>
                  <a:lnTo>
                    <a:pt x="2819400" y="0"/>
                  </a:lnTo>
                  <a:lnTo>
                    <a:pt x="0" y="0"/>
                  </a:lnTo>
                  <a:lnTo>
                    <a:pt x="0" y="762000"/>
                  </a:lnTo>
                  <a:close/>
                </a:path>
              </a:pathLst>
            </a:custGeom>
            <a:ln w="9525">
              <a:solidFill>
                <a:srgbClr val="CC00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4795837" y="5862637"/>
            <a:ext cx="2828925" cy="771525"/>
            <a:chOff x="4795837" y="5862637"/>
            <a:chExt cx="2828925" cy="771525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92180" y="6003131"/>
              <a:ext cx="2587146" cy="467091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800600" y="5867400"/>
              <a:ext cx="2819400" cy="762000"/>
            </a:xfrm>
            <a:custGeom>
              <a:avLst/>
              <a:gdLst/>
              <a:ahLst/>
              <a:cxnLst/>
              <a:rect l="l" t="t" r="r" b="b"/>
              <a:pathLst>
                <a:path w="2819400" h="762000">
                  <a:moveTo>
                    <a:pt x="0" y="762000"/>
                  </a:moveTo>
                  <a:lnTo>
                    <a:pt x="2819400" y="762000"/>
                  </a:lnTo>
                  <a:lnTo>
                    <a:pt x="2819400" y="0"/>
                  </a:lnTo>
                  <a:lnTo>
                    <a:pt x="0" y="0"/>
                  </a:lnTo>
                  <a:lnTo>
                    <a:pt x="0" y="762000"/>
                  </a:lnTo>
                  <a:close/>
                </a:path>
              </a:pathLst>
            </a:custGeom>
            <a:ln w="9525">
              <a:solidFill>
                <a:srgbClr val="CC00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4551426" y="3114675"/>
            <a:ext cx="3526154" cy="2371725"/>
            <a:chOff x="4551426" y="3114675"/>
            <a:chExt cx="3526154" cy="2371725"/>
          </a:xfrm>
        </p:grpSpPr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03826" y="3114675"/>
              <a:ext cx="3373374" cy="237172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51426" y="4048125"/>
              <a:ext cx="1133475" cy="22860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5824601" y="4262374"/>
              <a:ext cx="0" cy="419100"/>
            </a:xfrm>
            <a:custGeom>
              <a:avLst/>
              <a:gdLst/>
              <a:ahLst/>
              <a:cxnLst/>
              <a:rect l="l" t="t" r="r" b="b"/>
              <a:pathLst>
                <a:path h="419100">
                  <a:moveTo>
                    <a:pt x="0" y="41910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FF409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679194" y="2669286"/>
            <a:ext cx="98044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Times New Roman" panose="02020603050405020304"/>
                <a:cs typeface="Times New Roman" panose="02020603050405020304"/>
              </a:rPr>
              <a:t>Line</a:t>
            </a:r>
            <a:r>
              <a:rPr sz="1400" b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Charge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337428" y="2659507"/>
            <a:ext cx="103568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Times New Roman" panose="02020603050405020304"/>
                <a:cs typeface="Times New Roman" panose="02020603050405020304"/>
              </a:rPr>
              <a:t>Line</a:t>
            </a:r>
            <a:r>
              <a:rPr sz="1400" b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Current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222044" y="5590743"/>
            <a:ext cx="208280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Scalar</a:t>
            </a:r>
            <a:r>
              <a:rPr sz="1400" spc="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Electrostatic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Potential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337428" y="5605068"/>
            <a:ext cx="188658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Vector</a:t>
            </a:r>
            <a:r>
              <a:rPr sz="1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Magnetic</a:t>
            </a:r>
            <a:r>
              <a:rPr sz="14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Potential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12470" rIns="0" bIns="0" rtlCol="0">
            <a:spAutoFit/>
          </a:bodyPr>
          <a:lstStyle/>
          <a:p>
            <a:pPr marL="530860">
              <a:lnSpc>
                <a:spcPct val="100000"/>
              </a:lnSpc>
              <a:spcBef>
                <a:spcPts val="105"/>
              </a:spcBef>
            </a:pPr>
            <a:r>
              <a:rPr dirty="0"/>
              <a:t>General</a:t>
            </a:r>
            <a:r>
              <a:rPr spc="-65" dirty="0"/>
              <a:t> </a:t>
            </a:r>
            <a:r>
              <a:rPr dirty="0"/>
              <a:t>Expressions</a:t>
            </a:r>
            <a:r>
              <a:rPr spc="-55" dirty="0"/>
              <a:t> </a:t>
            </a:r>
            <a:r>
              <a:rPr dirty="0"/>
              <a:t>for</a:t>
            </a:r>
            <a:r>
              <a:rPr spc="-45" dirty="0"/>
              <a:t> </a:t>
            </a:r>
            <a:r>
              <a:rPr dirty="0"/>
              <a:t>Vector</a:t>
            </a:r>
            <a:r>
              <a:rPr spc="-45" dirty="0"/>
              <a:t> </a:t>
            </a:r>
            <a:r>
              <a:rPr spc="-10" dirty="0"/>
              <a:t>Potential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74641" y="2987413"/>
            <a:ext cx="1544868" cy="58341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48200" y="2846387"/>
            <a:ext cx="1882775" cy="81121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353692" y="1951482"/>
            <a:ext cx="547687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large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scale charge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or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current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distributions,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we would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sum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differential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contributions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by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integrating</a:t>
            </a:r>
            <a:r>
              <a:rPr sz="1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over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charge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or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current,</a:t>
            </a:r>
            <a:r>
              <a:rPr sz="1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thus: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62125" y="5181600"/>
            <a:ext cx="1882775" cy="80327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803775" y="5181600"/>
            <a:ext cx="1965325" cy="8143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679194" y="3118485"/>
            <a:ext cx="6270625" cy="25514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184400">
              <a:lnSpc>
                <a:spcPct val="100000"/>
              </a:lnSpc>
              <a:spcBef>
                <a:spcPts val="105"/>
              </a:spcBef>
            </a:pP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and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710"/>
              </a:spcBef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2146300" marR="5080">
              <a:lnSpc>
                <a:spcPct val="100000"/>
              </a:lnSpc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closed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path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integral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taken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because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current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must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close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itself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form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complete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circuit.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2487930" marR="1032510" indent="-2475865">
              <a:lnSpc>
                <a:spcPts val="5560"/>
              </a:lnSpc>
              <a:spcBef>
                <a:spcPts val="42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surface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or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volume</a:t>
            </a:r>
            <a:r>
              <a:rPr sz="14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current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distributions,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we would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have,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respectively: 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or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28342" y="6221069"/>
            <a:ext cx="434022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same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manner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we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used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scalar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electric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potential.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91*168"/>
  <p:tag name="TABLE_ENDDRAG_RECT" val="13*20*691*1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91*296"/>
  <p:tag name="TABLE_ENDDRAG_RECT" val="13*209*691*296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10950</Words>
  <Application>Microsoft Office PowerPoint</Application>
  <PresentationFormat>On-screen Show (4:3)</PresentationFormat>
  <Paragraphs>1411</Paragraphs>
  <Slides>152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152</vt:i4>
      </vt:variant>
    </vt:vector>
  </HeadingPairs>
  <TitlesOfParts>
    <vt:vector size="161" baseType="lpstr">
      <vt:lpstr>MS PGothic</vt:lpstr>
      <vt:lpstr>Arial</vt:lpstr>
      <vt:lpstr>Calibri</vt:lpstr>
      <vt:lpstr>Cambria</vt:lpstr>
      <vt:lpstr>Symbol</vt:lpstr>
      <vt:lpstr>Tahoma</vt:lpstr>
      <vt:lpstr>Times New Roman</vt:lpstr>
      <vt:lpstr>Wingdings</vt:lpstr>
      <vt:lpstr>Office Theme</vt:lpstr>
      <vt:lpstr>Engineering Electromagnetics ……..God has written the Nature in the language of Mathematics</vt:lpstr>
      <vt:lpstr>Agenda</vt:lpstr>
      <vt:lpstr>Syllabus - BEC401</vt:lpstr>
      <vt:lpstr>PowerPoint Presentation</vt:lpstr>
      <vt:lpstr>Text Books and Reference Books</vt:lpstr>
      <vt:lpstr>IA and Exam Pattern</vt:lpstr>
      <vt:lpstr>Objectives</vt:lpstr>
      <vt:lpstr>Course Outcomes(COs)</vt:lpstr>
      <vt:lpstr>Electromagnetics?</vt:lpstr>
      <vt:lpstr>Why do we learn Engineering Electromagnetics</vt:lpstr>
      <vt:lpstr>PowerPoint Presentation</vt:lpstr>
      <vt:lpstr>PowerPoint Presentation</vt:lpstr>
      <vt:lpstr>PowerPoint Presentation</vt:lpstr>
      <vt:lpstr>Endoscopy/ Keyhole Surgery</vt:lpstr>
      <vt:lpstr>Basic Motor Applications</vt:lpstr>
      <vt:lpstr>Daily Life examples</vt:lpstr>
      <vt:lpstr>PowerPoint Presentation</vt:lpstr>
      <vt:lpstr>PowerPoint Presentation</vt:lpstr>
      <vt:lpstr>Prerequisites to Understand</vt:lpstr>
      <vt:lpstr>Vector Algebra</vt:lpstr>
      <vt:lpstr>Vector Components and Unit Vectors</vt:lpstr>
      <vt:lpstr>Vector Components and Unit Vectors</vt:lpstr>
      <vt:lpstr>The Dot Product</vt:lpstr>
      <vt:lpstr>The Cross Product</vt:lpstr>
      <vt:lpstr>PowerPoint Presentation</vt:lpstr>
      <vt:lpstr>The Cross Product</vt:lpstr>
      <vt:lpstr>Fundamental Coordinate Systems</vt:lpstr>
      <vt:lpstr>Rectangular Coordinate System</vt:lpstr>
      <vt:lpstr>PowerPoint Presentation</vt:lpstr>
      <vt:lpstr>PowerPoint Presentation</vt:lpstr>
      <vt:lpstr>The Cylindrical Coordinate System</vt:lpstr>
      <vt:lpstr>The Cylindrical Coordinate System</vt:lpstr>
      <vt:lpstr>PowerPoint Presentation</vt:lpstr>
      <vt:lpstr>PowerPoint Presentation</vt:lpstr>
      <vt:lpstr>The Spherical Coordinate System</vt:lpstr>
      <vt:lpstr>PowerPoint Presentation</vt:lpstr>
      <vt:lpstr>PowerPoint Presentation</vt:lpstr>
      <vt:lpstr>The Spherical Coordinate System</vt:lpstr>
      <vt:lpstr>The Spherical Coordinate System</vt:lpstr>
      <vt:lpstr>PowerPoint Presentation</vt:lpstr>
      <vt:lpstr>Module 2 Gauss’s Law and Its Applications</vt:lpstr>
      <vt:lpstr>Agenda</vt:lpstr>
      <vt:lpstr>Takeaways of Module 1</vt:lpstr>
      <vt:lpstr>Takeaways of Module 1</vt:lpstr>
      <vt:lpstr>Takeaways of Module 1</vt:lpstr>
      <vt:lpstr>Takeaways of Module 1</vt:lpstr>
      <vt:lpstr>Takeaways of Module 1</vt:lpstr>
      <vt:lpstr>Takeaways of Module 1</vt:lpstr>
      <vt:lpstr>Example on Electric Flux Density</vt:lpstr>
      <vt:lpstr>Example on Electric Flux Density</vt:lpstr>
      <vt:lpstr>Limitations of Coulomb's Law</vt:lpstr>
      <vt:lpstr>Module 2: Gauss’s Law</vt:lpstr>
      <vt:lpstr>Gauss’s Law</vt:lpstr>
      <vt:lpstr>Gauss’s Law</vt:lpstr>
      <vt:lpstr>Gauss’s Law</vt:lpstr>
      <vt:lpstr>Example on Gauss’s Law</vt:lpstr>
      <vt:lpstr>Example on Gauss’s Law</vt:lpstr>
      <vt:lpstr>Illustration of Gauss’s Law for Point Charge</vt:lpstr>
      <vt:lpstr>Illustration of Gauss’s Law for Point Charge</vt:lpstr>
      <vt:lpstr>Application of Gauss’s Law: Some Symmetrical Charge Distributions</vt:lpstr>
      <vt:lpstr>Infinite Line Charge</vt:lpstr>
      <vt:lpstr>Infinite Line Charge</vt:lpstr>
      <vt:lpstr>Coaxial Cable</vt:lpstr>
      <vt:lpstr>Coaxial Cable</vt:lpstr>
      <vt:lpstr>Application of Gauss’s Law: Differential Volume Element</vt:lpstr>
      <vt:lpstr>Application of Gauss’s Law: Differential Volume Element</vt:lpstr>
      <vt:lpstr>Application of Gauss’s Law: Differential Volume Element</vt:lpstr>
      <vt:lpstr>Application of Gauss’s Law: Differential Volume Element</vt:lpstr>
      <vt:lpstr>Application of Gauss’s Law: Differential Volume Element</vt:lpstr>
      <vt:lpstr>Divergence</vt:lpstr>
      <vt:lpstr>Divergence</vt:lpstr>
      <vt:lpstr>Divergence</vt:lpstr>
      <vt:lpstr>Divergence</vt:lpstr>
      <vt:lpstr>Divergence in different coordinate system</vt:lpstr>
      <vt:lpstr>Maxwell’s First Equation (Electrostatics)</vt:lpstr>
      <vt:lpstr>The Vector Operator </vt:lpstr>
      <vt:lpstr>The Vector Operator  in different coordinate system</vt:lpstr>
      <vt:lpstr>Divergence Theorem</vt:lpstr>
      <vt:lpstr>Example of Divergence Theorem</vt:lpstr>
      <vt:lpstr>Example of Divergence Theorem</vt:lpstr>
      <vt:lpstr>PowerPoint Presentation</vt:lpstr>
      <vt:lpstr>Engineering Electromagnetics</vt:lpstr>
      <vt:lpstr>Motivating the Magnetic Field Concept: Forces Between Currents</vt:lpstr>
      <vt:lpstr>Magnetic Field</vt:lpstr>
      <vt:lpstr>Biot-Savart Law</vt:lpstr>
      <vt:lpstr>Magnetic Field Arising From a Circulating Current</vt:lpstr>
      <vt:lpstr>Two- and Three-Dimensional Currents</vt:lpstr>
      <vt:lpstr>Example of the Biot-Savart Law</vt:lpstr>
      <vt:lpstr>Example: continued</vt:lpstr>
      <vt:lpstr>Example: concluded</vt:lpstr>
      <vt:lpstr>Field Arising from a Finite Current Segment</vt:lpstr>
      <vt:lpstr>Another Example: Magnetic Field from a Current Loop</vt:lpstr>
      <vt:lpstr>Example: Continued</vt:lpstr>
      <vt:lpstr>Example: Continued</vt:lpstr>
      <vt:lpstr>Ampere’s Circuital Law</vt:lpstr>
      <vt:lpstr>Ampere’s Law Applied to a Long Wire</vt:lpstr>
      <vt:lpstr>Coaxial Transmission Line</vt:lpstr>
      <vt:lpstr>Field Between Conductors</vt:lpstr>
      <vt:lpstr>Field Within the Inner Conductor</vt:lpstr>
      <vt:lpstr>Field Outside Both Conducors</vt:lpstr>
      <vt:lpstr>Field Inside the Outer Conductor</vt:lpstr>
      <vt:lpstr>Magnetic Field Strength as a Function of Radius in the Coax Line</vt:lpstr>
      <vt:lpstr>Magnetic Field Arising from a Current Sheet</vt:lpstr>
      <vt:lpstr>Magnetic Field Arising from a Current Sheet</vt:lpstr>
      <vt:lpstr>Magnetic Field Arising from a Current Sheet</vt:lpstr>
      <vt:lpstr>Magnetic Field Arising from Two Current Sheets</vt:lpstr>
      <vt:lpstr>Current Loop Field</vt:lpstr>
      <vt:lpstr>On-Axis Field Within a Solenoid</vt:lpstr>
      <vt:lpstr>Solenoid Field, Continued</vt:lpstr>
      <vt:lpstr>Approximation for Long Solenoids</vt:lpstr>
      <vt:lpstr>Another Interpretation: Continuous Surface Current</vt:lpstr>
      <vt:lpstr>Solenoid Field -- Off-Axis</vt:lpstr>
      <vt:lpstr>Application of Ampere’s Law</vt:lpstr>
      <vt:lpstr>Radial Path Segments</vt:lpstr>
      <vt:lpstr>Completing the Evaluation</vt:lpstr>
      <vt:lpstr>Finding the Off-Axis Field</vt:lpstr>
      <vt:lpstr>Toroid Magnetic Field</vt:lpstr>
      <vt:lpstr>Ampere’s Law as Applied to a Toroid</vt:lpstr>
      <vt:lpstr>Surface Current Model of a Toroid</vt:lpstr>
      <vt:lpstr>Ampere’s Law as Applied to a Small Closed Loop.</vt:lpstr>
      <vt:lpstr>Approximation of H Along One Segment</vt:lpstr>
      <vt:lpstr>Contributions of y-Directed Path Segments</vt:lpstr>
      <vt:lpstr>Contributions of x-Directed Path Segments</vt:lpstr>
      <vt:lpstr>Net Closed Path Integral</vt:lpstr>
      <vt:lpstr>Relation to the Current Density</vt:lpstr>
      <vt:lpstr>Other Loop Orientations</vt:lpstr>
      <vt:lpstr>Curl of a Vector Field</vt:lpstr>
      <vt:lpstr>Curl in Rectangular Coordinates</vt:lpstr>
      <vt:lpstr>Curl in Other Coordinate Systems</vt:lpstr>
      <vt:lpstr>Visualization of Curl</vt:lpstr>
      <vt:lpstr>Another Maxwell Equation</vt:lpstr>
      <vt:lpstr>….and Another Maxwell Equation</vt:lpstr>
      <vt:lpstr>Curl Applied to Partitions of a Large Surface</vt:lpstr>
      <vt:lpstr>Adding the Contributions</vt:lpstr>
      <vt:lpstr>Stokes’ Theorem</vt:lpstr>
      <vt:lpstr>Obtaining Ampere’s Circuital Law in Integral Form, using Stokes’ Theorem</vt:lpstr>
      <vt:lpstr>Magnetic Flux and Flux Density</vt:lpstr>
      <vt:lpstr>A Key Property of B</vt:lpstr>
      <vt:lpstr>Another Maxwell Equation</vt:lpstr>
      <vt:lpstr>Maxwell’s Equations for Static Fields</vt:lpstr>
      <vt:lpstr>Maxwell’s Equations in Large Scale Form</vt:lpstr>
      <vt:lpstr>Example: Magnetic Flux Within a Coaxial Line</vt:lpstr>
      <vt:lpstr>Scalar Magnetic Potential</vt:lpstr>
      <vt:lpstr>Further Requirements on the Scalar Magnetic Potential</vt:lpstr>
      <vt:lpstr>Example: Coaxial Transmission Line</vt:lpstr>
      <vt:lpstr>Ambiguities in the Scalar Potential</vt:lpstr>
      <vt:lpstr>Overcoming the Ambiguity</vt:lpstr>
      <vt:lpstr>Vector Magnetic Potential</vt:lpstr>
      <vt:lpstr>Equation for the Vector Potential</vt:lpstr>
      <vt:lpstr>The Direction of A</vt:lpstr>
      <vt:lpstr>Expressions for Potential</vt:lpstr>
      <vt:lpstr>General Expressions for Vector Potential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Engineering Electromagnetics_x000d_……..God has written the Nature in the language of Mathematics</dc:title>
  <dc:creator/>
  <cp:lastModifiedBy>SWETHA KT</cp:lastModifiedBy>
  <cp:revision>120</cp:revision>
  <dcterms:created xsi:type="dcterms:W3CDTF">2025-02-12T03:43:34Z</dcterms:created>
  <dcterms:modified xsi:type="dcterms:W3CDTF">2025-07-13T20:08:56Z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2025-02-12T05:30:00Z</vt:filetime>
  </property>
  <property fmtid="{D5CDD505-2E9C-101B-9397-08002B2CF9AE}" pid="3" name="LastSaved">
    <vt:filetime>2025-02-12T05:30:00Z</vt:filetime>
  </property>
  <property fmtid="{D5CDD505-2E9C-101B-9397-08002B2CF9AE}" pid="4" name="Producer">
    <vt:lpwstr>ilovepdf.com</vt:lpwstr>
  </property>
  <property fmtid="{D5CDD505-2E9C-101B-9397-08002B2CF9AE}" pid="5" name="ICV">
    <vt:lpwstr>81C1F8BE281745C383EA7932007291E6_13</vt:lpwstr>
  </property>
  <property fmtid="{D5CDD505-2E9C-101B-9397-08002B2CF9AE}" pid="6" name="KSOProductBuildVer">
    <vt:lpwstr>1033-12.2.0.19805</vt:lpwstr>
  </property>
</Properties>
</file>