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83"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2" r:id="rId19"/>
    <p:sldId id="273" r:id="rId20"/>
    <p:sldId id="274" r:id="rId21"/>
    <p:sldId id="275" r:id="rId22"/>
    <p:sldId id="279" r:id="rId23"/>
    <p:sldId id="280" r:id="rId24"/>
    <p:sldId id="281" r:id="rId25"/>
    <p:sldId id="282" r:id="rId26"/>
    <p:sldId id="284" r:id="rId27"/>
    <p:sldId id="285" r:id="rId28"/>
    <p:sldId id="286" r:id="rId29"/>
    <p:sldId id="287" r:id="rId30"/>
    <p:sldId id="288" r:id="rId31"/>
    <p:sldId id="290" r:id="rId32"/>
    <p:sldId id="292" r:id="rId33"/>
    <p:sldId id="293" r:id="rId34"/>
    <p:sldId id="295" r:id="rId35"/>
    <p:sldId id="296" r:id="rId36"/>
    <p:sldId id="297" r:id="rId37"/>
    <p:sldId id="294" r:id="rId38"/>
    <p:sldId id="291" r:id="rId39"/>
    <p:sldId id="298" r:id="rId40"/>
    <p:sldId id="299" r:id="rId41"/>
    <p:sldId id="300" r:id="rId42"/>
    <p:sldId id="301" r:id="rId43"/>
    <p:sldId id="302" r:id="rId44"/>
    <p:sldId id="303" r:id="rId45"/>
    <p:sldId id="304" r:id="rId46"/>
    <p:sldId id="305" r:id="rId47"/>
    <p:sldId id="306" r:id="rId48"/>
    <p:sldId id="307" r:id="rId49"/>
    <p:sldId id="308" r:id="rId50"/>
    <p:sldId id="312" r:id="rId51"/>
    <p:sldId id="313" r:id="rId52"/>
    <p:sldId id="309" r:id="rId53"/>
    <p:sldId id="314" r:id="rId54"/>
    <p:sldId id="315" r:id="rId55"/>
    <p:sldId id="311" r:id="rId56"/>
  </p:sldIdLst>
  <p:sldSz cx="123444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56" d="100"/>
          <a:sy n="56" d="100"/>
        </p:scale>
        <p:origin x="948" y="44"/>
      </p:cViewPr>
      <p:guideLst>
        <p:guide orient="horz" pos="2160"/>
        <p:guide pos="386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9" Type="http://schemas.openxmlformats.org/officeDocument/2006/relationships/tableStyles" Target="tableStyles.xml"/><Relationship Id="rId58" Type="http://schemas.openxmlformats.org/officeDocument/2006/relationships/viewProps" Target="viewProps.xml"/><Relationship Id="rId57" Type="http://schemas.openxmlformats.org/officeDocument/2006/relationships/presProps" Target="presProps.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3" name="Rectangle 12"/>
          <p:cNvSpPr/>
          <p:nvPr userDrawn="1"/>
        </p:nvSpPr>
        <p:spPr>
          <a:xfrm>
            <a:off x="0" y="6470276"/>
            <a:ext cx="12344400" cy="381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image" Target="../media/image4.jpeg"/><Relationship Id="rId4" Type="http://schemas.openxmlformats.org/officeDocument/2006/relationships/image" Target="../media/image3.jpeg"/><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228600"/>
            <a:ext cx="12344400" cy="381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0" y="6470276"/>
            <a:ext cx="12344400" cy="381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6000" y="0"/>
            <a:ext cx="1143000" cy="915991"/>
          </a:xfrm>
          <a:prstGeom prst="rect">
            <a:avLst/>
          </a:prstGeom>
        </p:spPr>
      </p:pic>
      <p:pic>
        <p:nvPicPr>
          <p:cNvPr id="16" name="Picture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58199" y="76200"/>
            <a:ext cx="1447801" cy="762000"/>
          </a:xfrm>
          <a:prstGeom prst="rect">
            <a:avLst/>
          </a:prstGeom>
        </p:spPr>
      </p:pic>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28600" y="0"/>
            <a:ext cx="2819400" cy="915991"/>
          </a:xfrm>
          <a:prstGeom prst="rect">
            <a:avLst/>
          </a:prstGeom>
        </p:spPr>
      </p:pic>
      <p:pic>
        <p:nvPicPr>
          <p:cNvPr id="3" name="Picture 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049000" y="74609"/>
            <a:ext cx="990600" cy="91599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6477000"/>
            <a:ext cx="12344400" cy="381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Box 1"/>
          <p:cNvSpPr txBox="1"/>
          <p:nvPr/>
        </p:nvSpPr>
        <p:spPr>
          <a:xfrm>
            <a:off x="1651635" y="1319530"/>
            <a:ext cx="7606665" cy="2847340"/>
          </a:xfrm>
          <a:prstGeom prst="rect">
            <a:avLst/>
          </a:prstGeom>
          <a:noFill/>
        </p:spPr>
        <p:txBody>
          <a:bodyPr wrap="square" rtlCol="0" anchor="t">
            <a:noAutofit/>
          </a:bodyPr>
          <a:p>
            <a:pPr algn="ctr"/>
            <a:r>
              <a:rPr lang="en-US" altLang="en-US" sz="3600" b="1" i="1">
                <a:latin typeface="Times New Roman" panose="02020603050405020304" charset="0"/>
                <a:cs typeface="Times New Roman" panose="02020603050405020304" charset="0"/>
              </a:rPr>
              <a:t>Wireless and Mobile Device Security</a:t>
            </a:r>
            <a:endParaRPr lang="en-US" altLang="en-US" sz="3600" b="1" i="1">
              <a:latin typeface="Times New Roman" panose="02020603050405020304" charset="0"/>
              <a:cs typeface="Times New Roman" panose="02020603050405020304" charset="0"/>
            </a:endParaRPr>
          </a:p>
          <a:p>
            <a:pPr algn="ctr"/>
            <a:endParaRPr lang="en-US" sz="3600" b="1" i="1">
              <a:latin typeface="Times New Roman" panose="02020603050405020304" charset="0"/>
              <a:cs typeface="Times New Roman" panose="02020603050405020304" charset="0"/>
            </a:endParaRPr>
          </a:p>
          <a:p>
            <a:pPr algn="ctr"/>
            <a:r>
              <a:rPr lang="en-US" altLang="en-US" sz="3600" b="1" i="1">
                <a:latin typeface="Times New Roman" panose="02020603050405020304" charset="0"/>
                <a:cs typeface="Times New Roman" panose="02020603050405020304" charset="0"/>
              </a:rPr>
              <a:t>BCY613D</a:t>
            </a:r>
            <a:endParaRPr lang="en-US" altLang="en-US" sz="3600" b="1" i="1">
              <a:latin typeface="Times New Roman" panose="02020603050405020304" charset="0"/>
              <a:cs typeface="Times New Roman" panose="0202060305040502030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p:cNvSpPr txBox="1"/>
          <p:nvPr/>
        </p:nvSpPr>
        <p:spPr>
          <a:xfrm>
            <a:off x="219710" y="902970"/>
            <a:ext cx="10709910" cy="8049260"/>
          </a:xfrm>
          <a:prstGeom prst="rect">
            <a:avLst/>
          </a:prstGeom>
          <a:noFill/>
        </p:spPr>
        <p:txBody>
          <a:bodyPr wrap="square" rtlCol="0" anchor="t">
            <a:noAutofit/>
          </a:bodyPr>
          <a:p>
            <a:pPr algn="ctr"/>
            <a:r>
              <a:rPr lang="en-US" altLang="en-US" sz="2400" b="1" i="1">
                <a:latin typeface="Times New Roman" panose="02020603050405020304" charset="0"/>
                <a:cs typeface="Times New Roman" panose="02020603050405020304" charset="0"/>
              </a:rPr>
              <a:t>Module-1</a:t>
            </a:r>
            <a:endParaRPr lang="en-US" altLang="en-US" sz="2000">
              <a:latin typeface="Times New Roman" panose="02020603050405020304" charset="0"/>
              <a:cs typeface="Times New Roman" panose="02020603050405020304" charset="0"/>
            </a:endParaRPr>
          </a:p>
          <a:p>
            <a:pPr algn="just"/>
            <a:r>
              <a:rPr lang="en-US" altLang="en-US" sz="2000" b="1">
                <a:latin typeface="Times New Roman" panose="02020603050405020304" charset="0"/>
                <a:cs typeface="Times New Roman" panose="02020603050405020304" charset="0"/>
              </a:rPr>
              <a:t>Evolution of Data and Wired Networking</a:t>
            </a:r>
            <a:endParaRPr lang="en-US" altLang="en-US" sz="2000" b="1">
              <a:latin typeface="Times New Roman" panose="02020603050405020304" charset="0"/>
              <a:cs typeface="Times New Roman" panose="02020603050405020304" charset="0"/>
            </a:endParaRPr>
          </a:p>
          <a:p>
            <a:pPr algn="just"/>
            <a:endParaRPr lang="en-US" altLang="en-US" sz="2000" b="1">
              <a:latin typeface="Times New Roman" panose="02020603050405020304" charset="0"/>
              <a:cs typeface="Times New Roman" panose="02020603050405020304" charset="0"/>
            </a:endParaRPr>
          </a:p>
          <a:p>
            <a:pPr algn="just"/>
            <a:r>
              <a:rPr lang="en-US" altLang="en-US" sz="2000" b="1">
                <a:latin typeface="Times New Roman" panose="02020603050405020304" charset="0"/>
                <a:cs typeface="Times New Roman" panose="02020603050405020304" charset="0"/>
              </a:rPr>
              <a:t>The Evolution of Data Networks:</a:t>
            </a:r>
            <a:r>
              <a:rPr lang="en-US" altLang="en-US" sz="2000">
                <a:latin typeface="Times New Roman" panose="02020603050405020304" charset="0"/>
                <a:cs typeface="Times New Roman" panose="02020603050405020304" charset="0"/>
              </a:rPr>
              <a:t> </a:t>
            </a:r>
            <a:endParaRPr lang="en-US" altLang="en-US" sz="2000">
              <a:latin typeface="Times New Roman" panose="02020603050405020304" charset="0"/>
              <a:cs typeface="Times New Roman" panose="02020603050405020304" charset="0"/>
            </a:endParaRPr>
          </a:p>
          <a:p>
            <a:pPr algn="just"/>
            <a:r>
              <a:rPr lang="en-US" altLang="en-US" sz="2000">
                <a:latin typeface="Times New Roman" panose="02020603050405020304" charset="0"/>
                <a:cs typeface="Times New Roman" panose="02020603050405020304" charset="0"/>
              </a:rPr>
              <a:t>The Dawn of Data Communication; </a:t>
            </a:r>
            <a:endParaRPr lang="en-US" altLang="en-US" sz="2000">
              <a:latin typeface="Times New Roman" panose="02020603050405020304" charset="0"/>
              <a:cs typeface="Times New Roman" panose="02020603050405020304" charset="0"/>
            </a:endParaRPr>
          </a:p>
          <a:p>
            <a:pPr algn="just"/>
            <a:r>
              <a:rPr lang="en-US" altLang="en-US" sz="2000">
                <a:latin typeface="Times New Roman" panose="02020603050405020304" charset="0"/>
                <a:cs typeface="Times New Roman" panose="02020603050405020304" charset="0"/>
              </a:rPr>
              <a:t>Early Data</a:t>
            </a:r>
            <a:r>
              <a:rPr lang="en-IN" altLang="en-US" sz="2000">
                <a:latin typeface="Times New Roman" panose="02020603050405020304" charset="0"/>
                <a:cs typeface="Times New Roman" panose="02020603050405020304" charset="0"/>
              </a:rPr>
              <a:t> </a:t>
            </a:r>
            <a:r>
              <a:rPr lang="en-US" altLang="en-US" sz="2000">
                <a:latin typeface="Times New Roman" panose="02020603050405020304" charset="0"/>
                <a:cs typeface="Times New Roman" panose="02020603050405020304" charset="0"/>
              </a:rPr>
              <a:t>Networks; </a:t>
            </a:r>
            <a:endParaRPr lang="en-US" altLang="en-US" sz="2000">
              <a:latin typeface="Times New Roman" panose="02020603050405020304" charset="0"/>
              <a:cs typeface="Times New Roman" panose="02020603050405020304" charset="0"/>
            </a:endParaRPr>
          </a:p>
          <a:p>
            <a:pPr algn="just"/>
            <a:r>
              <a:rPr lang="en-US" altLang="en-US" sz="2000">
                <a:latin typeface="Times New Roman" panose="02020603050405020304" charset="0"/>
                <a:cs typeface="Times New Roman" panose="02020603050405020304" charset="0"/>
              </a:rPr>
              <a:t>The Internet Revolution; </a:t>
            </a:r>
            <a:endParaRPr lang="en-US" altLang="en-US" sz="2000">
              <a:latin typeface="Times New Roman" panose="02020603050405020304" charset="0"/>
              <a:cs typeface="Times New Roman" panose="02020603050405020304" charset="0"/>
            </a:endParaRPr>
          </a:p>
          <a:p>
            <a:pPr algn="just"/>
            <a:r>
              <a:rPr lang="en-US" altLang="en-US" sz="2000">
                <a:latin typeface="Times New Roman" panose="02020603050405020304" charset="0"/>
                <a:cs typeface="Times New Roman" panose="02020603050405020304" charset="0"/>
              </a:rPr>
              <a:t>Advances in Personal Computers and Mobile Phones;</a:t>
            </a:r>
            <a:endParaRPr lang="en-US" altLang="en-US" sz="2000">
              <a:latin typeface="Times New Roman" panose="02020603050405020304" charset="0"/>
              <a:cs typeface="Times New Roman" panose="02020603050405020304" charset="0"/>
            </a:endParaRPr>
          </a:p>
          <a:p>
            <a:pPr algn="just"/>
            <a:r>
              <a:rPr lang="en-US" altLang="en-US" sz="2000">
                <a:latin typeface="Times New Roman" panose="02020603050405020304" charset="0"/>
                <a:cs typeface="Times New Roman" panose="02020603050405020304" charset="0"/>
              </a:rPr>
              <a:t>Computers Go Mobile; </a:t>
            </a:r>
            <a:endParaRPr lang="en-US" altLang="en-US" sz="2000">
              <a:latin typeface="Times New Roman" panose="02020603050405020304" charset="0"/>
              <a:cs typeface="Times New Roman" panose="02020603050405020304" charset="0"/>
            </a:endParaRPr>
          </a:p>
          <a:p>
            <a:pPr algn="just"/>
            <a:r>
              <a:rPr lang="en-US" altLang="en-US" sz="2000">
                <a:latin typeface="Times New Roman" panose="02020603050405020304" charset="0"/>
                <a:cs typeface="Times New Roman" panose="02020603050405020304" charset="0"/>
              </a:rPr>
              <a:t>Convergence of Mobile and Data Networks; </a:t>
            </a:r>
            <a:endParaRPr lang="en-US" altLang="en-US" sz="2000">
              <a:latin typeface="Times New Roman" panose="02020603050405020304" charset="0"/>
              <a:cs typeface="Times New Roman" panose="02020603050405020304" charset="0"/>
            </a:endParaRPr>
          </a:p>
          <a:p>
            <a:pPr algn="just"/>
            <a:r>
              <a:rPr lang="en-US" altLang="en-US" sz="2000">
                <a:latin typeface="Times New Roman" panose="02020603050405020304" charset="0"/>
                <a:cs typeface="Times New Roman" panose="02020603050405020304" charset="0"/>
              </a:rPr>
              <a:t>Business Challenges</a:t>
            </a:r>
            <a:endParaRPr lang="en-US" altLang="en-US" sz="2000">
              <a:latin typeface="Times New Roman" panose="02020603050405020304" charset="0"/>
              <a:cs typeface="Times New Roman" panose="02020603050405020304" charset="0"/>
            </a:endParaRPr>
          </a:p>
          <a:p>
            <a:pPr algn="just"/>
            <a:r>
              <a:rPr lang="en-US" altLang="en-US" sz="2000">
                <a:latin typeface="Times New Roman" panose="02020603050405020304" charset="0"/>
                <a:cs typeface="Times New Roman" panose="02020603050405020304" charset="0"/>
              </a:rPr>
              <a:t>Addressed by Wireless Networking; </a:t>
            </a:r>
            <a:endParaRPr lang="en-US" altLang="en-US" sz="2000">
              <a:latin typeface="Times New Roman" panose="02020603050405020304" charset="0"/>
              <a:cs typeface="Times New Roman" panose="02020603050405020304" charset="0"/>
            </a:endParaRPr>
          </a:p>
          <a:p>
            <a:pPr algn="just"/>
            <a:r>
              <a:rPr lang="en-US" altLang="en-US" sz="2000">
                <a:latin typeface="Times New Roman" panose="02020603050405020304" charset="0"/>
                <a:cs typeface="Times New Roman" panose="02020603050405020304" charset="0"/>
              </a:rPr>
              <a:t>IP Mobility and BYOD Impact;</a:t>
            </a:r>
            <a:endParaRPr lang="en-US" altLang="en-US" sz="2000">
              <a:latin typeface="Times New Roman" panose="02020603050405020304" charset="0"/>
              <a:cs typeface="Times New Roman" panose="02020603050405020304" charset="0"/>
            </a:endParaRPr>
          </a:p>
          <a:p>
            <a:pPr algn="just"/>
            <a:r>
              <a:rPr lang="en-US" altLang="en-US" sz="2000">
                <a:latin typeface="Times New Roman" panose="02020603050405020304" charset="0"/>
                <a:cs typeface="Times New Roman" panose="02020603050405020304" charset="0"/>
              </a:rPr>
              <a:t>Security</a:t>
            </a:r>
            <a:r>
              <a:rPr lang="en-IN" altLang="en-US" sz="2000">
                <a:latin typeface="Times New Roman" panose="02020603050405020304" charset="0"/>
                <a:cs typeface="Times New Roman" panose="02020603050405020304" charset="0"/>
              </a:rPr>
              <a:t> </a:t>
            </a:r>
            <a:r>
              <a:rPr lang="en-US" altLang="en-US" sz="2000">
                <a:latin typeface="Times New Roman" panose="02020603050405020304" charset="0"/>
                <a:cs typeface="Times New Roman" panose="02020603050405020304" charset="0"/>
              </a:rPr>
              <a:t>Considerations and Cybercrime Evolution;</a:t>
            </a:r>
            <a:endParaRPr lang="en-US" altLang="en-US" sz="2000">
              <a:latin typeface="Times New Roman" panose="02020603050405020304" charset="0"/>
              <a:cs typeface="Times New Roman" panose="02020603050405020304" charset="0"/>
            </a:endParaRPr>
          </a:p>
          <a:p>
            <a:pPr algn="just"/>
            <a:endParaRPr lang="en-US" altLang="en-US" sz="2000">
              <a:latin typeface="Times New Roman" panose="02020603050405020304" charset="0"/>
              <a:cs typeface="Times New Roman" panose="0202060305040502030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p:cNvSpPr txBox="1"/>
          <p:nvPr/>
        </p:nvSpPr>
        <p:spPr>
          <a:xfrm>
            <a:off x="613410" y="1082040"/>
            <a:ext cx="8644890" cy="3777615"/>
          </a:xfrm>
          <a:prstGeom prst="rect">
            <a:avLst/>
          </a:prstGeom>
          <a:noFill/>
        </p:spPr>
        <p:txBody>
          <a:bodyPr wrap="square" rtlCol="0" anchor="t">
            <a:noAutofit/>
          </a:bodyPr>
          <a:p>
            <a:pPr algn="just"/>
            <a:r>
              <a:rPr lang="en-US" altLang="en-US" sz="2000" b="1">
                <a:latin typeface="Times New Roman" panose="02020603050405020304" charset="0"/>
                <a:cs typeface="Times New Roman" panose="02020603050405020304" charset="0"/>
                <a:sym typeface="+mn-ea"/>
              </a:rPr>
              <a:t>The Evolution of Wired Networking to Wireless Networking: </a:t>
            </a:r>
            <a:endParaRPr lang="en-US" altLang="en-US" sz="2000" b="1">
              <a:latin typeface="Times New Roman" panose="02020603050405020304" charset="0"/>
              <a:cs typeface="Times New Roman" panose="02020603050405020304" charset="0"/>
              <a:sym typeface="+mn-ea"/>
            </a:endParaRPr>
          </a:p>
          <a:p>
            <a:pPr algn="just"/>
            <a:r>
              <a:rPr lang="en-US" altLang="en-US" sz="2000">
                <a:latin typeface="Times New Roman" panose="02020603050405020304" charset="0"/>
                <a:cs typeface="Times New Roman" panose="02020603050405020304" charset="0"/>
                <a:sym typeface="+mn-ea"/>
              </a:rPr>
              <a:t>Networking and OSI</a:t>
            </a:r>
            <a:r>
              <a:rPr lang="en-IN" altLang="en-US" sz="2000">
                <a:latin typeface="Times New Roman" panose="02020603050405020304" charset="0"/>
                <a:cs typeface="Times New Roman" panose="02020603050405020304" charset="0"/>
                <a:sym typeface="+mn-ea"/>
              </a:rPr>
              <a:t> </a:t>
            </a:r>
            <a:r>
              <a:rPr lang="en-US" altLang="en-US" sz="2000">
                <a:latin typeface="Times New Roman" panose="02020603050405020304" charset="0"/>
                <a:cs typeface="Times New Roman" panose="02020603050405020304" charset="0"/>
                <a:sym typeface="+mn-ea"/>
              </a:rPr>
              <a:t>Reference Model; </a:t>
            </a:r>
            <a:endParaRPr lang="en-US" altLang="en-US" sz="2000">
              <a:latin typeface="Times New Roman" panose="02020603050405020304" charset="0"/>
              <a:cs typeface="Times New Roman" panose="02020603050405020304" charset="0"/>
              <a:sym typeface="+mn-ea"/>
            </a:endParaRPr>
          </a:p>
          <a:p>
            <a:pPr algn="just"/>
            <a:r>
              <a:rPr lang="en-US" altLang="en-US" sz="2000">
                <a:latin typeface="Times New Roman" panose="02020603050405020304" charset="0"/>
                <a:cs typeface="Times New Roman" panose="02020603050405020304" charset="0"/>
                <a:sym typeface="+mn-ea"/>
              </a:rPr>
              <a:t>Layers of the OSI Model; </a:t>
            </a:r>
            <a:endParaRPr lang="en-US" altLang="en-US" sz="2000">
              <a:latin typeface="Times New Roman" panose="02020603050405020304" charset="0"/>
              <a:cs typeface="Times New Roman" panose="02020603050405020304" charset="0"/>
              <a:sym typeface="+mn-ea"/>
            </a:endParaRPr>
          </a:p>
          <a:p>
            <a:pPr algn="just"/>
            <a:r>
              <a:rPr lang="en-US" altLang="en-US" sz="2000">
                <a:latin typeface="Times New Roman" panose="02020603050405020304" charset="0"/>
                <a:cs typeface="Times New Roman" panose="02020603050405020304" charset="0"/>
                <a:sym typeface="+mn-ea"/>
              </a:rPr>
              <a:t>Transition from Wired to Wireless</a:t>
            </a:r>
            <a:r>
              <a:rPr lang="en-IN" altLang="en-US" sz="2000">
                <a:latin typeface="Times New Roman" panose="02020603050405020304" charset="0"/>
                <a:cs typeface="Times New Roman" panose="02020603050405020304" charset="0"/>
                <a:sym typeface="+mn-ea"/>
              </a:rPr>
              <a:t> </a:t>
            </a:r>
            <a:r>
              <a:rPr lang="en-US" altLang="en-US" sz="2000">
                <a:latin typeface="Times New Roman" panose="02020603050405020304" charset="0"/>
                <a:cs typeface="Times New Roman" panose="02020603050405020304" charset="0"/>
                <a:sym typeface="+mn-ea"/>
              </a:rPr>
              <a:t>Networking; </a:t>
            </a:r>
            <a:endParaRPr lang="en-US" altLang="en-US" sz="2000">
              <a:latin typeface="Times New Roman" panose="02020603050405020304" charset="0"/>
              <a:cs typeface="Times New Roman" panose="02020603050405020304" charset="0"/>
              <a:sym typeface="+mn-ea"/>
            </a:endParaRPr>
          </a:p>
          <a:p>
            <a:pPr algn="just"/>
            <a:r>
              <a:rPr lang="en-US" altLang="en-US" sz="2000">
                <a:latin typeface="Times New Roman" panose="02020603050405020304" charset="0"/>
                <a:cs typeface="Times New Roman" panose="02020603050405020304" charset="0"/>
                <a:sym typeface="+mn-ea"/>
              </a:rPr>
              <a:t>Economic Impact of Wireless Networking; </a:t>
            </a:r>
            <a:endParaRPr lang="en-US" altLang="en-US" sz="2000">
              <a:latin typeface="Times New Roman" panose="02020603050405020304" charset="0"/>
              <a:cs typeface="Times New Roman" panose="02020603050405020304" charset="0"/>
              <a:sym typeface="+mn-ea"/>
            </a:endParaRPr>
          </a:p>
          <a:p>
            <a:pPr algn="just"/>
            <a:r>
              <a:rPr lang="en-US" altLang="en-US" sz="2000">
                <a:latin typeface="Times New Roman" panose="02020603050405020304" charset="0"/>
                <a:cs typeface="Times New Roman" panose="02020603050405020304" charset="0"/>
                <a:sym typeface="+mn-ea"/>
              </a:rPr>
              <a:t>Applications in Health Care,</a:t>
            </a:r>
            <a:endParaRPr lang="en-US" altLang="en-US" sz="2000">
              <a:latin typeface="Times New Roman" panose="02020603050405020304" charset="0"/>
              <a:cs typeface="Times New Roman" panose="02020603050405020304" charset="0"/>
            </a:endParaRPr>
          </a:p>
          <a:p>
            <a:pPr algn="just"/>
            <a:r>
              <a:rPr lang="en-US" altLang="en-US" sz="2000">
                <a:latin typeface="Times New Roman" panose="02020603050405020304" charset="0"/>
                <a:cs typeface="Times New Roman" panose="02020603050405020304" charset="0"/>
                <a:sym typeface="+mn-ea"/>
              </a:rPr>
              <a:t>Warehousing, Retail, and Knowledge Work;</a:t>
            </a:r>
            <a:endParaRPr lang="en-US" altLang="en-US" sz="2000">
              <a:latin typeface="Times New Roman" panose="02020603050405020304" charset="0"/>
              <a:cs typeface="Times New Roman" panose="02020603050405020304" charset="0"/>
              <a:sym typeface="+mn-ea"/>
            </a:endParaRPr>
          </a:p>
          <a:p>
            <a:pPr algn="just"/>
            <a:r>
              <a:rPr lang="en-US" altLang="en-US" sz="2000">
                <a:latin typeface="Times New Roman" panose="02020603050405020304" charset="0"/>
                <a:cs typeface="Times New Roman" panose="02020603050405020304" charset="0"/>
                <a:sym typeface="+mn-ea"/>
              </a:rPr>
              <a:t>WiFi Impact on Developing Nations and IoT</a:t>
            </a:r>
            <a:r>
              <a:rPr lang="en-IN" altLang="en-US" sz="2000">
                <a:latin typeface="Times New Roman" panose="02020603050405020304" charset="0"/>
                <a:cs typeface="Times New Roman" panose="02020603050405020304" charset="0"/>
                <a:sym typeface="+mn-ea"/>
              </a:rPr>
              <a:t> </a:t>
            </a:r>
            <a:r>
              <a:rPr lang="en-US" altLang="en-US" sz="2000">
                <a:latin typeface="Times New Roman" panose="02020603050405020304" charset="0"/>
                <a:cs typeface="Times New Roman" panose="02020603050405020304" charset="0"/>
                <a:sym typeface="+mn-ea"/>
              </a:rPr>
              <a:t>Introduction</a:t>
            </a:r>
            <a:endParaRPr lang="en-US" altLang="en-US" sz="2000">
              <a:latin typeface="Times New Roman" panose="02020603050405020304" charset="0"/>
              <a:cs typeface="Times New Roman" panose="02020603050405020304" charset="0"/>
              <a:sym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143510" y="819785"/>
            <a:ext cx="11912600" cy="5534660"/>
          </a:xfrm>
          <a:prstGeom prst="rect">
            <a:avLst/>
          </a:prstGeom>
        </p:spPr>
        <p:txBody>
          <a:bodyPr wrap="square">
            <a:noAutofit/>
          </a:bodyPr>
          <a:p>
            <a:pPr>
              <a:spcAft>
                <a:spcPct val="60000"/>
              </a:spcAft>
            </a:pPr>
            <a:r>
              <a:rPr sz="2000" b="1">
                <a:latin typeface="Times New Roman" panose="02020603050405020304" charset="0"/>
                <a:cs typeface="Times New Roman" panose="02020603050405020304" charset="0"/>
              </a:rPr>
              <a:t>Wireless and Mobile Device Security</a:t>
            </a:r>
            <a:endParaRPr sz="2000" b="1">
              <a:latin typeface="Times New Roman" panose="02020603050405020304" charset="0"/>
              <a:cs typeface="Times New Roman" panose="02020603050405020304" charset="0"/>
            </a:endParaRPr>
          </a:p>
          <a:p>
            <a:pPr>
              <a:spcAft>
                <a:spcPct val="60000"/>
              </a:spcAft>
            </a:pPr>
            <a:r>
              <a:rPr sz="2000">
                <a:latin typeface="Times New Roman" panose="02020603050405020304" charset="0"/>
                <a:cs typeface="Times New Roman" panose="02020603050405020304" charset="0"/>
              </a:rPr>
              <a:t>Wireless and Mobile Device Security means the methods and techniques used to protect wireless networks (like Wi-Fi) and mobile devices (like smartphones,laptops) from unauthorized access, attacks, and data theft.</a:t>
            </a:r>
            <a:endParaRPr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Wireless Security</a:t>
            </a:r>
            <a:endParaRPr lang="en-US" altLang="en-US"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Wireless security focuses on protecting data transmitted without physical cables.</a:t>
            </a:r>
            <a:endParaRPr lang="en-US" altLang="en-US"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It includes:</a:t>
            </a:r>
            <a:endParaRPr lang="en-US" altLang="en-US"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Authentication – ensuring only authorized users can connect</a:t>
            </a:r>
            <a:endParaRPr lang="en-US" altLang="en-US"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Encryption – protecting data so others cannot read it</a:t>
            </a:r>
            <a:endParaRPr lang="en-US" altLang="en-US"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Security protocols – such as WPA2, WPA3 for Wi-Fi</a:t>
            </a:r>
            <a:endParaRPr lang="en-US" altLang="en-US" sz="2000">
              <a:latin typeface="Times New Roman" panose="02020603050405020304" charset="0"/>
              <a:cs typeface="Times New Roman" panose="02020603050405020304" charset="0"/>
            </a:endParaRPr>
          </a:p>
          <a:p>
            <a:endParaRPr lang="en-US" altLang="en-US"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Mobile Device Security</a:t>
            </a:r>
            <a:endParaRPr lang="en-US" altLang="en-US"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Mobile device security protects personal and organizational data stored on or accessed by mobile devices.</a:t>
            </a:r>
            <a:endParaRPr lang="en-US" altLang="en-US"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It includes:</a:t>
            </a:r>
            <a:endParaRPr lang="en-US" altLang="en-US"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Device lock (PIN, password, fingerprint, face ID)</a:t>
            </a:r>
            <a:endParaRPr lang="en-US" altLang="en-US"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App permissions control</a:t>
            </a:r>
            <a:endParaRPr lang="en-US" altLang="en-US"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Antivirus / malware protection</a:t>
            </a:r>
            <a:endParaRPr lang="en-US" altLang="en-US"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Secure OS updates</a:t>
            </a:r>
            <a:endParaRPr lang="en-US" altLang="en-US" sz="2000">
              <a:latin typeface="Times New Roman" panose="02020603050405020304" charset="0"/>
              <a:cs typeface="Times New Roman" panose="0202060305040502030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p:cNvSpPr txBox="1"/>
          <p:nvPr/>
        </p:nvSpPr>
        <p:spPr>
          <a:xfrm>
            <a:off x="184785" y="913130"/>
            <a:ext cx="11678920" cy="5278120"/>
          </a:xfrm>
          <a:prstGeom prst="rect">
            <a:avLst/>
          </a:prstGeom>
          <a:noFill/>
        </p:spPr>
        <p:txBody>
          <a:bodyPr wrap="square" rtlCol="0" anchor="t">
            <a:noAutofit/>
          </a:bodyPr>
          <a:p>
            <a:r>
              <a:rPr lang="en-US" altLang="en-US" sz="2000" b="1">
                <a:latin typeface="Times New Roman" panose="02020603050405020304" charset="0"/>
                <a:cs typeface="Times New Roman" panose="02020603050405020304" charset="0"/>
                <a:sym typeface="+mn-ea"/>
              </a:rPr>
              <a:t>The Evolution of Data Networks:</a:t>
            </a:r>
            <a:endParaRPr lang="en-US" altLang="en-US" sz="2000" b="1">
              <a:latin typeface="Times New Roman" panose="02020603050405020304" charset="0"/>
              <a:cs typeface="Times New Roman" panose="02020603050405020304" charset="0"/>
              <a:sym typeface="+mn-ea"/>
            </a:endParaRPr>
          </a:p>
          <a:p>
            <a:pPr marL="342900" indent="-342900">
              <a:buFont typeface="Wingdings" panose="05000000000000000000" charset="0"/>
              <a:buChar char="Ø"/>
            </a:pPr>
            <a:r>
              <a:rPr lang="en-US" altLang="en-US" sz="2000">
                <a:latin typeface="Times New Roman" panose="02020603050405020304" charset="0"/>
                <a:cs typeface="Times New Roman" panose="02020603050405020304" charset="0"/>
                <a:sym typeface="+mn-ea"/>
              </a:rPr>
              <a:t>Rapid growth of networking over the last 25 years</a:t>
            </a:r>
            <a:endParaRPr lang="en-US" altLang="en-US" sz="2000">
              <a:latin typeface="Times New Roman" panose="02020603050405020304" charset="0"/>
              <a:cs typeface="Times New Roman" panose="02020603050405020304" charset="0"/>
              <a:sym typeface="+mn-ea"/>
            </a:endParaRPr>
          </a:p>
          <a:p>
            <a:pPr marL="342900" indent="-342900">
              <a:buFont typeface="Wingdings" panose="05000000000000000000" charset="0"/>
              <a:buChar char="Ø"/>
            </a:pPr>
            <a:r>
              <a:rPr lang="en-US" altLang="en-US" sz="2000">
                <a:latin typeface="Times New Roman" panose="02020603050405020304" charset="0"/>
                <a:cs typeface="Times New Roman" panose="02020603050405020304" charset="0"/>
                <a:sym typeface="+mn-ea"/>
              </a:rPr>
              <a:t>Shift from wired to wireless communication</a:t>
            </a:r>
            <a:endParaRPr lang="en-US" altLang="en-US" sz="2000">
              <a:latin typeface="Times New Roman" panose="02020603050405020304" charset="0"/>
              <a:cs typeface="Times New Roman" panose="02020603050405020304" charset="0"/>
              <a:sym typeface="+mn-ea"/>
            </a:endParaRPr>
          </a:p>
          <a:p>
            <a:pPr marL="342900" indent="-342900">
              <a:buFont typeface="Wingdings" panose="05000000000000000000" charset="0"/>
              <a:buChar char="Ø"/>
            </a:pPr>
            <a:r>
              <a:rPr lang="en-US" altLang="en-US" sz="2000">
                <a:latin typeface="Times New Roman" panose="02020603050405020304" charset="0"/>
                <a:cs typeface="Times New Roman" panose="02020603050405020304" charset="0"/>
                <a:sym typeface="+mn-ea"/>
              </a:rPr>
              <a:t>Rise of mobile and always-connected devices</a:t>
            </a:r>
            <a:endParaRPr lang="en-US" altLang="en-US" sz="2000">
              <a:latin typeface="Times New Roman" panose="02020603050405020304" charset="0"/>
              <a:cs typeface="Times New Roman" panose="02020603050405020304" charset="0"/>
              <a:sym typeface="+mn-ea"/>
            </a:endParaRPr>
          </a:p>
          <a:p>
            <a:pPr marL="342900" indent="-342900">
              <a:buFont typeface="Wingdings" panose="05000000000000000000" charset="0"/>
              <a:buChar char="Ø"/>
            </a:pPr>
            <a:r>
              <a:rPr lang="en-US" altLang="en-US" sz="2000">
                <a:latin typeface="Times New Roman" panose="02020603050405020304" charset="0"/>
                <a:cs typeface="Times New Roman" panose="02020603050405020304" charset="0"/>
                <a:sym typeface="+mn-ea"/>
              </a:rPr>
              <a:t>Impact on society, work culture, and security</a:t>
            </a:r>
            <a:endParaRPr lang="en-US" altLang="en-US" sz="2000" b="1">
              <a:latin typeface="Times New Roman" panose="02020603050405020304" charset="0"/>
              <a:cs typeface="Times New Roman" panose="02020603050405020304" charset="0"/>
              <a:sym typeface="+mn-ea"/>
            </a:endParaRPr>
          </a:p>
          <a:p>
            <a:pPr marL="342900" indent="-342900">
              <a:lnSpc>
                <a:spcPct val="100000"/>
              </a:lnSpc>
              <a:buFont typeface="Wingdings" panose="05000000000000000000" charset="0"/>
              <a:buChar char="Ø"/>
            </a:pPr>
            <a:r>
              <a:rPr lang="en-US" altLang="en-US" sz="2000">
                <a:latin typeface="Times New Roman" panose="02020603050405020304" charset="0"/>
                <a:cs typeface="Times New Roman" panose="02020603050405020304" charset="0"/>
                <a:sym typeface="+mn-ea"/>
              </a:rPr>
              <a:t>Early networks were small and isolated</a:t>
            </a:r>
            <a:endParaRPr lang="en-US" altLang="en-US" sz="2000">
              <a:latin typeface="Times New Roman" panose="02020603050405020304" charset="0"/>
              <a:cs typeface="Times New Roman" panose="02020603050405020304" charset="0"/>
              <a:sym typeface="+mn-ea"/>
            </a:endParaRPr>
          </a:p>
          <a:p>
            <a:pPr marL="342900" indent="-342900">
              <a:lnSpc>
                <a:spcPct val="100000"/>
              </a:lnSpc>
              <a:buFont typeface="Wingdings" panose="05000000000000000000" charset="0"/>
              <a:buChar char="Ø"/>
            </a:pPr>
            <a:r>
              <a:rPr lang="en-US" altLang="en-US" sz="2000">
                <a:latin typeface="Times New Roman" panose="02020603050405020304" charset="0"/>
                <a:cs typeface="Times New Roman" panose="02020603050405020304" charset="0"/>
                <a:sym typeface="+mn-ea"/>
              </a:rPr>
              <a:t>Security was minimal and mostly physical</a:t>
            </a:r>
            <a:endParaRPr lang="en-US" altLang="en-US" sz="2000">
              <a:latin typeface="Times New Roman" panose="02020603050405020304" charset="0"/>
              <a:cs typeface="Times New Roman" panose="02020603050405020304" charset="0"/>
              <a:sym typeface="+mn-ea"/>
            </a:endParaRPr>
          </a:p>
          <a:p>
            <a:pPr marL="342900" indent="-342900">
              <a:lnSpc>
                <a:spcPct val="100000"/>
              </a:lnSpc>
              <a:buFont typeface="Wingdings" panose="05000000000000000000" charset="0"/>
              <a:buChar char="Ø"/>
            </a:pPr>
            <a:r>
              <a:rPr lang="en-US" altLang="en-US" sz="2000">
                <a:latin typeface="Times New Roman" panose="02020603050405020304" charset="0"/>
                <a:cs typeface="Times New Roman" panose="02020603050405020304" charset="0"/>
                <a:sym typeface="+mn-ea"/>
              </a:rPr>
              <a:t>Expansion of the Internet increased security threats</a:t>
            </a:r>
            <a:endParaRPr lang="en-US" altLang="en-US" sz="2000">
              <a:latin typeface="Times New Roman" panose="02020603050405020304" charset="0"/>
              <a:cs typeface="Times New Roman" panose="02020603050405020304" charset="0"/>
              <a:sym typeface="+mn-ea"/>
            </a:endParaRPr>
          </a:p>
          <a:p>
            <a:pPr marL="342900" indent="-342900">
              <a:buFont typeface="Wingdings" panose="05000000000000000000" charset="0"/>
              <a:buChar char="Ø"/>
            </a:pPr>
            <a:r>
              <a:rPr lang="en-US" altLang="en-US" sz="2000">
                <a:latin typeface="Times New Roman" panose="02020603050405020304" charset="0"/>
                <a:cs typeface="Times New Roman" panose="02020603050405020304" charset="0"/>
                <a:sym typeface="+mn-ea"/>
              </a:rPr>
              <a:t>Growth of Wireless and Mobile Networks</a:t>
            </a:r>
            <a:endParaRPr lang="en-US" altLang="en-US" sz="2000">
              <a:latin typeface="Times New Roman" panose="02020603050405020304" charset="0"/>
              <a:cs typeface="Times New Roman" panose="02020603050405020304" charset="0"/>
              <a:sym typeface="+mn-ea"/>
            </a:endParaRPr>
          </a:p>
          <a:p>
            <a:r>
              <a:rPr lang="en-US" altLang="en-US" sz="2000">
                <a:latin typeface="Times New Roman" panose="02020603050405020304" charset="0"/>
                <a:cs typeface="Times New Roman" panose="02020603050405020304" charset="0"/>
                <a:sym typeface="+mn-ea"/>
              </a:rPr>
              <a:t>Introduction of:</a:t>
            </a:r>
            <a:endParaRPr lang="en-US" altLang="en-US" sz="2000">
              <a:latin typeface="Times New Roman" panose="02020603050405020304" charset="0"/>
              <a:cs typeface="Times New Roman" panose="02020603050405020304" charset="0"/>
              <a:sym typeface="+mn-ea"/>
            </a:endParaRPr>
          </a:p>
          <a:p>
            <a:r>
              <a:rPr lang="en-US" altLang="en-US" sz="2000">
                <a:latin typeface="Times New Roman" panose="02020603050405020304" charset="0"/>
                <a:cs typeface="Times New Roman" panose="02020603050405020304" charset="0"/>
                <a:sym typeface="+mn-ea"/>
              </a:rPr>
              <a:t>Wi-Fi</a:t>
            </a:r>
            <a:endParaRPr lang="en-US" altLang="en-US" sz="2000">
              <a:latin typeface="Times New Roman" panose="02020603050405020304" charset="0"/>
              <a:cs typeface="Times New Roman" panose="02020603050405020304" charset="0"/>
              <a:sym typeface="+mn-ea"/>
            </a:endParaRPr>
          </a:p>
          <a:p>
            <a:r>
              <a:rPr lang="en-US" altLang="en-US" sz="2000">
                <a:latin typeface="Times New Roman" panose="02020603050405020304" charset="0"/>
                <a:cs typeface="Times New Roman" panose="02020603050405020304" charset="0"/>
                <a:sym typeface="+mn-ea"/>
              </a:rPr>
              <a:t>Cellular networks (3G, 4G, 5G)</a:t>
            </a:r>
            <a:endParaRPr lang="en-US" altLang="en-US" sz="2000">
              <a:latin typeface="Times New Roman" panose="02020603050405020304" charset="0"/>
              <a:cs typeface="Times New Roman" panose="02020603050405020304" charset="0"/>
              <a:sym typeface="+mn-ea"/>
            </a:endParaRPr>
          </a:p>
          <a:p>
            <a:r>
              <a:rPr lang="en-US" altLang="en-US" sz="2000">
                <a:latin typeface="Times New Roman" panose="02020603050405020304" charset="0"/>
                <a:cs typeface="Times New Roman" panose="02020603050405020304" charset="0"/>
                <a:sym typeface="+mn-ea"/>
              </a:rPr>
              <a:t>Smartphones, tablets, laptops widely adopted</a:t>
            </a:r>
            <a:endParaRPr lang="en-US" altLang="en-US" sz="2000">
              <a:latin typeface="Times New Roman" panose="02020603050405020304" charset="0"/>
              <a:cs typeface="Times New Roman" panose="02020603050405020304" charset="0"/>
              <a:sym typeface="+mn-ea"/>
            </a:endParaRPr>
          </a:p>
          <a:p>
            <a:r>
              <a:rPr lang="en-US" altLang="en-US" sz="2000">
                <a:latin typeface="Times New Roman" panose="02020603050405020304" charset="0"/>
                <a:cs typeface="Times New Roman" panose="02020603050405020304" charset="0"/>
                <a:sym typeface="+mn-ea"/>
              </a:rPr>
              <a:t>Devices are:</a:t>
            </a:r>
            <a:endParaRPr lang="en-US" altLang="en-US" sz="2000">
              <a:latin typeface="Times New Roman" panose="02020603050405020304" charset="0"/>
              <a:cs typeface="Times New Roman" panose="02020603050405020304" charset="0"/>
              <a:sym typeface="+mn-ea"/>
            </a:endParaRPr>
          </a:p>
          <a:p>
            <a:r>
              <a:rPr lang="en-US" altLang="en-US" sz="2000">
                <a:latin typeface="Times New Roman" panose="02020603050405020304" charset="0"/>
                <a:cs typeface="Times New Roman" panose="02020603050405020304" charset="0"/>
                <a:sym typeface="+mn-ea"/>
              </a:rPr>
              <a:t>Always ON</a:t>
            </a:r>
            <a:endParaRPr lang="en-US" altLang="en-US" sz="2000">
              <a:latin typeface="Times New Roman" panose="02020603050405020304" charset="0"/>
              <a:cs typeface="Times New Roman" panose="02020603050405020304" charset="0"/>
              <a:sym typeface="+mn-ea"/>
            </a:endParaRPr>
          </a:p>
          <a:p>
            <a:r>
              <a:rPr lang="en-US" altLang="en-US" sz="2000">
                <a:latin typeface="Times New Roman" panose="02020603050405020304" charset="0"/>
                <a:cs typeface="Times New Roman" panose="02020603050405020304" charset="0"/>
                <a:sym typeface="+mn-ea"/>
              </a:rPr>
              <a:t>Always connected</a:t>
            </a:r>
            <a:endParaRPr lang="en-US" altLang="en-US" sz="2000">
              <a:latin typeface="Times New Roman" panose="02020603050405020304" charset="0"/>
              <a:cs typeface="Times New Roman" panose="02020603050405020304" charset="0"/>
              <a:sym typeface="+mn-ea"/>
            </a:endParaRPr>
          </a:p>
          <a:p>
            <a:r>
              <a:rPr lang="en-US" altLang="en-US" sz="2000">
                <a:latin typeface="Times New Roman" panose="02020603050405020304" charset="0"/>
                <a:cs typeface="Times New Roman" panose="02020603050405020304" charset="0"/>
                <a:sym typeface="+mn-ea"/>
              </a:rPr>
              <a:t>Often moving</a:t>
            </a:r>
            <a:endParaRPr lang="en-US" altLang="en-US" sz="2000">
              <a:latin typeface="Times New Roman" panose="02020603050405020304" charset="0"/>
              <a:cs typeface="Times New Roman" panose="02020603050405020304" charset="0"/>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381000" y="917575"/>
            <a:ext cx="11727180" cy="5350510"/>
          </a:xfrm>
          <a:prstGeom prst="rect">
            <a:avLst/>
          </a:prstGeom>
          <a:noFill/>
        </p:spPr>
        <p:txBody>
          <a:bodyPr wrap="square" rtlCol="0" anchor="t">
            <a:noAutofit/>
          </a:bodyPr>
          <a:p>
            <a:r>
              <a:rPr lang="en-US" altLang="en-US" sz="2400" b="1" i="1">
                <a:latin typeface="Times New Roman" panose="02020603050405020304" charset="0"/>
                <a:cs typeface="Times New Roman" panose="02020603050405020304" charset="0"/>
                <a:sym typeface="+mn-ea"/>
              </a:rPr>
              <a:t>The Dawn of Data Communication; </a:t>
            </a:r>
            <a:endParaRPr lang="en-US" altLang="en-US" sz="2400" b="1" i="1">
              <a:latin typeface="Times New Roman" panose="02020603050405020304" charset="0"/>
              <a:cs typeface="Times New Roman" panose="02020603050405020304" charset="0"/>
              <a:sym typeface="+mn-ea"/>
            </a:endParaRPr>
          </a:p>
          <a:p>
            <a:r>
              <a:rPr lang="en-US" altLang="en-US" sz="2000">
                <a:latin typeface="Times New Roman" panose="02020603050405020304" charset="0"/>
                <a:cs typeface="Times New Roman" panose="02020603050405020304" charset="0"/>
                <a:sym typeface="+mn-ea"/>
              </a:rPr>
              <a:t>Early Beginnings of Data Communication (1837–1877)</a:t>
            </a:r>
            <a:endParaRPr lang="en-US" altLang="en-US" sz="2000">
              <a:latin typeface="Times New Roman" panose="02020603050405020304" charset="0"/>
              <a:cs typeface="Times New Roman" panose="02020603050405020304" charset="0"/>
              <a:sym typeface="+mn-ea"/>
            </a:endParaRPr>
          </a:p>
          <a:p>
            <a:r>
              <a:rPr lang="en-US" altLang="en-US" sz="2000">
                <a:latin typeface="Times New Roman" panose="02020603050405020304" charset="0"/>
                <a:cs typeface="Times New Roman" panose="02020603050405020304" charset="0"/>
                <a:sym typeface="+mn-ea"/>
              </a:rPr>
              <a:t>1837: Samuel Morse developed the first practical telegraph system</a:t>
            </a:r>
            <a:endParaRPr lang="en-US" altLang="en-US" sz="2000">
              <a:latin typeface="Times New Roman" panose="02020603050405020304" charset="0"/>
              <a:cs typeface="Times New Roman" panose="02020603050405020304" charset="0"/>
              <a:sym typeface="+mn-ea"/>
            </a:endParaRPr>
          </a:p>
          <a:p>
            <a:r>
              <a:rPr lang="en-US" altLang="en-US" sz="2000">
                <a:latin typeface="Times New Roman" panose="02020603050405020304" charset="0"/>
                <a:cs typeface="Times New Roman" panose="02020603050405020304" charset="0"/>
                <a:sym typeface="+mn-ea"/>
              </a:rPr>
              <a:t>1844: First long-distance message sent</a:t>
            </a:r>
            <a:endParaRPr lang="en-US" altLang="en-US" sz="2000">
              <a:latin typeface="Times New Roman" panose="02020603050405020304" charset="0"/>
              <a:cs typeface="Times New Roman" panose="02020603050405020304" charset="0"/>
              <a:sym typeface="+mn-ea"/>
            </a:endParaRPr>
          </a:p>
          <a:p>
            <a:r>
              <a:rPr lang="en-US" altLang="en-US" sz="2000">
                <a:latin typeface="Times New Roman" panose="02020603050405020304" charset="0"/>
                <a:cs typeface="Times New Roman" panose="02020603050405020304" charset="0"/>
                <a:sym typeface="+mn-ea"/>
              </a:rPr>
              <a:t>“What hath God wrought!”</a:t>
            </a:r>
            <a:endParaRPr lang="en-US" altLang="en-US" sz="2000">
              <a:latin typeface="Times New Roman" panose="02020603050405020304" charset="0"/>
              <a:cs typeface="Times New Roman" panose="02020603050405020304" charset="0"/>
              <a:sym typeface="+mn-ea"/>
            </a:endParaRPr>
          </a:p>
          <a:p>
            <a:r>
              <a:rPr lang="en-US" altLang="en-US" sz="2000">
                <a:latin typeface="Times New Roman" panose="02020603050405020304" charset="0"/>
                <a:cs typeface="Times New Roman" panose="02020603050405020304" charset="0"/>
                <a:sym typeface="+mn-ea"/>
              </a:rPr>
              <a:t>From Washington, D.C. to Baltimore</a:t>
            </a:r>
            <a:endParaRPr lang="en-US" altLang="en-US" sz="2000">
              <a:latin typeface="Times New Roman" panose="02020603050405020304" charset="0"/>
              <a:cs typeface="Times New Roman" panose="02020603050405020304" charset="0"/>
              <a:sym typeface="+mn-ea"/>
            </a:endParaRPr>
          </a:p>
          <a:p>
            <a:r>
              <a:rPr lang="en-US" altLang="en-US" sz="2000">
                <a:latin typeface="Times New Roman" panose="02020603050405020304" charset="0"/>
                <a:cs typeface="Times New Roman" panose="02020603050405020304" charset="0"/>
                <a:sym typeface="+mn-ea"/>
              </a:rPr>
              <a:t>Messages encoded using Morse code (dots and dashes)</a:t>
            </a:r>
            <a:endParaRPr lang="en-US" altLang="en-US" sz="2000">
              <a:latin typeface="Times New Roman" panose="02020603050405020304" charset="0"/>
              <a:cs typeface="Times New Roman" panose="02020603050405020304" charset="0"/>
              <a:sym typeface="+mn-ea"/>
            </a:endParaRPr>
          </a:p>
          <a:p>
            <a:r>
              <a:rPr lang="en-US" altLang="en-US" sz="2000" b="1">
                <a:latin typeface="Times New Roman" panose="02020603050405020304" charset="0"/>
                <a:cs typeface="Times New Roman" panose="02020603050405020304" charset="0"/>
                <a:sym typeface="+mn-ea"/>
              </a:rPr>
              <a:t>By 1850:</a:t>
            </a:r>
            <a:endParaRPr lang="en-US" altLang="en-US" sz="2000" b="1">
              <a:latin typeface="Times New Roman" panose="02020603050405020304" charset="0"/>
              <a:cs typeface="Times New Roman" panose="02020603050405020304" charset="0"/>
              <a:sym typeface="+mn-ea"/>
            </a:endParaRPr>
          </a:p>
          <a:p>
            <a:r>
              <a:rPr lang="en-US" altLang="en-US" sz="2000">
                <a:latin typeface="Times New Roman" panose="02020603050405020304" charset="0"/>
                <a:cs typeface="Times New Roman" panose="02020603050405020304" charset="0"/>
                <a:sym typeface="+mn-ea"/>
              </a:rPr>
              <a:t>Over 12,000 miles of telegraph lines</a:t>
            </a:r>
            <a:endParaRPr lang="en-US" altLang="en-US" sz="2000">
              <a:latin typeface="Times New Roman" panose="02020603050405020304" charset="0"/>
              <a:cs typeface="Times New Roman" panose="02020603050405020304" charset="0"/>
              <a:sym typeface="+mn-ea"/>
            </a:endParaRPr>
          </a:p>
          <a:p>
            <a:r>
              <a:rPr lang="en-US" altLang="en-US" sz="2000">
                <a:latin typeface="Times New Roman" panose="02020603050405020304" charset="0"/>
                <a:cs typeface="Times New Roman" panose="02020603050405020304" charset="0"/>
                <a:sym typeface="+mn-ea"/>
              </a:rPr>
              <a:t>Operated by 20+ commercial companies</a:t>
            </a:r>
            <a:endParaRPr lang="en-US" altLang="en-US" sz="2000">
              <a:latin typeface="Times New Roman" panose="02020603050405020304" charset="0"/>
              <a:cs typeface="Times New Roman" panose="02020603050405020304" charset="0"/>
              <a:sym typeface="+mn-ea"/>
            </a:endParaRPr>
          </a:p>
          <a:p>
            <a:r>
              <a:rPr lang="en-US" altLang="en-US" sz="2000" b="1">
                <a:latin typeface="Times New Roman" panose="02020603050405020304" charset="0"/>
                <a:cs typeface="Times New Roman" panose="02020603050405020304" charset="0"/>
                <a:sym typeface="+mn-ea"/>
              </a:rPr>
              <a:t>Telegraphy characteristics:</a:t>
            </a:r>
            <a:endParaRPr lang="en-US" altLang="en-US" sz="2000" b="1">
              <a:latin typeface="Times New Roman" panose="02020603050405020304" charset="0"/>
              <a:cs typeface="Times New Roman" panose="02020603050405020304" charset="0"/>
              <a:sym typeface="+mn-ea"/>
            </a:endParaRPr>
          </a:p>
          <a:p>
            <a:r>
              <a:rPr lang="en-US" altLang="en-US" sz="2000">
                <a:latin typeface="Times New Roman" panose="02020603050405020304" charset="0"/>
                <a:cs typeface="Times New Roman" panose="02020603050405020304" charset="0"/>
                <a:sym typeface="+mn-ea"/>
              </a:rPr>
              <a:t>Used start and stop signals</a:t>
            </a:r>
            <a:endParaRPr lang="en-US" altLang="en-US" sz="2000">
              <a:latin typeface="Times New Roman" panose="02020603050405020304" charset="0"/>
              <a:cs typeface="Times New Roman" panose="02020603050405020304" charset="0"/>
              <a:sym typeface="+mn-ea"/>
            </a:endParaRPr>
          </a:p>
          <a:p>
            <a:r>
              <a:rPr lang="en-US" altLang="en-US" sz="2000">
                <a:latin typeface="Times New Roman" panose="02020603050405020304" charset="0"/>
                <a:cs typeface="Times New Roman" panose="02020603050405020304" charset="0"/>
                <a:sym typeface="+mn-ea"/>
              </a:rPr>
              <a:t>Transmitted over copper wires</a:t>
            </a:r>
            <a:endParaRPr lang="en-US" altLang="en-US" sz="2000">
              <a:latin typeface="Times New Roman" panose="02020603050405020304" charset="0"/>
              <a:cs typeface="Times New Roman" panose="02020603050405020304" charset="0"/>
              <a:sym typeface="+mn-ea"/>
            </a:endParaRPr>
          </a:p>
          <a:p>
            <a:r>
              <a:rPr lang="en-US" altLang="en-US" sz="2000">
                <a:latin typeface="Times New Roman" panose="02020603050405020304" charset="0"/>
                <a:cs typeface="Times New Roman" panose="02020603050405020304" charset="0"/>
                <a:sym typeface="+mn-ea"/>
              </a:rPr>
              <a:t>Initially one-way communication</a:t>
            </a:r>
            <a:endParaRPr lang="en-US" altLang="en-US" sz="2000">
              <a:latin typeface="Times New Roman" panose="02020603050405020304" charset="0"/>
              <a:cs typeface="Times New Roman" panose="02020603050405020304" charset="0"/>
              <a:sym typeface="+mn-ea"/>
            </a:endParaRPr>
          </a:p>
          <a:p>
            <a:r>
              <a:rPr lang="en-US" altLang="en-US" sz="2000">
                <a:latin typeface="Times New Roman" panose="02020603050405020304" charset="0"/>
                <a:cs typeface="Times New Roman" panose="02020603050405020304" charset="0"/>
                <a:sym typeface="+mn-ea"/>
              </a:rPr>
              <a:t>Later supported two and four channels</a:t>
            </a:r>
            <a:endParaRPr lang="en-US" altLang="en-US" sz="2000">
              <a:latin typeface="Times New Roman" panose="02020603050405020304" charset="0"/>
              <a:cs typeface="Times New Roman" panose="02020603050405020304" charset="0"/>
              <a:sym typeface="+mn-ea"/>
            </a:endParaRPr>
          </a:p>
          <a:p>
            <a:r>
              <a:rPr lang="en-US" altLang="en-US" sz="2000">
                <a:latin typeface="Times New Roman" panose="02020603050405020304" charset="0"/>
                <a:cs typeface="Times New Roman" panose="02020603050405020304" charset="0"/>
                <a:sym typeface="+mn-ea"/>
              </a:rPr>
              <a:t>Dominated electronic communication until 1877</a:t>
            </a:r>
            <a:endParaRPr lang="en-US" altLang="en-US" sz="2000">
              <a:latin typeface="Times New Roman" panose="02020603050405020304" charset="0"/>
              <a:cs typeface="Times New Roman" panose="02020603050405020304" charset="0"/>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328930" y="849630"/>
            <a:ext cx="11689080" cy="6754495"/>
          </a:xfrm>
          <a:prstGeom prst="rect">
            <a:avLst/>
          </a:prstGeom>
        </p:spPr>
        <p:txBody>
          <a:bodyPr wrap="square">
            <a:noAutofit/>
          </a:bodyPr>
          <a:p>
            <a:pPr>
              <a:spcAft>
                <a:spcPct val="60000"/>
              </a:spcAft>
            </a:pPr>
            <a:r>
              <a:rPr sz="2400" b="1" i="1">
                <a:latin typeface="Times New Roman" panose="02020603050405020304" charset="0"/>
                <a:cs typeface="Times New Roman" panose="02020603050405020304" charset="0"/>
              </a:rPr>
              <a:t>Transition to Advanced Communication (1877–1935)</a:t>
            </a:r>
            <a:endParaRPr sz="2400" b="1" i="1">
              <a:latin typeface="Times New Roman" panose="02020603050405020304" charset="0"/>
              <a:cs typeface="Times New Roman" panose="02020603050405020304" charset="0"/>
            </a:endParaRPr>
          </a:p>
          <a:p>
            <a:pPr>
              <a:spcAft>
                <a:spcPct val="60000"/>
              </a:spcAft>
            </a:pPr>
            <a:r>
              <a:rPr sz="2000">
                <a:latin typeface="Times New Roman" panose="02020603050405020304" charset="0"/>
                <a:cs typeface="Times New Roman" panose="02020603050405020304" charset="0"/>
              </a:rPr>
              <a:t>1877: Emergence of telephone networks</a:t>
            </a:r>
            <a:endParaRPr sz="2000">
              <a:latin typeface="Times New Roman" panose="02020603050405020304" charset="0"/>
              <a:cs typeface="Times New Roman" panose="02020603050405020304" charset="0"/>
            </a:endParaRPr>
          </a:p>
          <a:p>
            <a:pPr>
              <a:spcAft>
                <a:spcPct val="60000"/>
              </a:spcAft>
            </a:pPr>
            <a:r>
              <a:rPr sz="2000">
                <a:latin typeface="Times New Roman" panose="02020603050405020304" charset="0"/>
                <a:cs typeface="Times New Roman" panose="02020603050405020304" charset="0"/>
              </a:rPr>
              <a:t>Initial doubts about usability for common peopl</a:t>
            </a:r>
            <a:r>
              <a:rPr lang="en-IN" sz="2000">
                <a:latin typeface="Times New Roman" panose="02020603050405020304" charset="0"/>
                <a:cs typeface="Times New Roman" panose="02020603050405020304" charset="0"/>
              </a:rPr>
              <a:t>e</a:t>
            </a:r>
            <a:endParaRPr lang="en-IN" sz="2000">
              <a:latin typeface="Times New Roman" panose="02020603050405020304" charset="0"/>
              <a:cs typeface="Times New Roman" panose="02020603050405020304" charset="0"/>
            </a:endParaRPr>
          </a:p>
          <a:p>
            <a:pPr>
              <a:spcAft>
                <a:spcPct val="60000"/>
              </a:spcAft>
            </a:pPr>
            <a:r>
              <a:rPr sz="2000">
                <a:latin typeface="Times New Roman" panose="02020603050405020304" charset="0"/>
                <a:cs typeface="Times New Roman" panose="02020603050405020304" charset="0"/>
              </a:rPr>
              <a:t>Rapid public adoption of telephony</a:t>
            </a:r>
            <a:endParaRPr sz="2000">
              <a:latin typeface="Times New Roman" panose="02020603050405020304" charset="0"/>
              <a:cs typeface="Times New Roman" panose="02020603050405020304" charset="0"/>
            </a:endParaRPr>
          </a:p>
          <a:p>
            <a:pPr indent="0">
              <a:buFont typeface="Arial" panose="020B0604020202020204"/>
              <a:buNone/>
            </a:pPr>
            <a:r>
              <a:rPr sz="2000">
                <a:latin typeface="Times New Roman" panose="02020603050405020304" charset="0"/>
                <a:cs typeface="Times New Roman" panose="02020603050405020304" charset="0"/>
              </a:rPr>
              <a:t>Telephone networks surpassed telegraphy in:</a:t>
            </a:r>
            <a:endParaRPr sz="2000">
              <a:latin typeface="Times New Roman" panose="02020603050405020304" charset="0"/>
              <a:cs typeface="Times New Roman" panose="02020603050405020304" charset="0"/>
            </a:endParaRPr>
          </a:p>
          <a:p>
            <a:pPr>
              <a:buFont typeface="Arial" panose="020B0604020202020204"/>
              <a:buChar char="•"/>
            </a:pPr>
            <a:endParaRPr sz="2000">
              <a:latin typeface="Times New Roman" panose="02020603050405020304" charset="0"/>
              <a:cs typeface="Times New Roman" panose="02020603050405020304" charset="0"/>
            </a:endParaRPr>
          </a:p>
          <a:p>
            <a:pPr lvl="1">
              <a:buFont typeface="Arial" panose="020B0604020202020204"/>
              <a:buChar char="◦"/>
            </a:pPr>
            <a:r>
              <a:rPr sz="2000">
                <a:latin typeface="Times New Roman" panose="02020603050405020304" charset="0"/>
                <a:cs typeface="Times New Roman" panose="02020603050405020304" charset="0"/>
              </a:rPr>
              <a:t>Traffic carried</a:t>
            </a:r>
            <a:endParaRPr sz="2000">
              <a:latin typeface="Times New Roman" panose="02020603050405020304" charset="0"/>
              <a:cs typeface="Times New Roman" panose="02020603050405020304" charset="0"/>
            </a:endParaRPr>
          </a:p>
          <a:p>
            <a:pPr lvl="1">
              <a:buFont typeface="Arial" panose="020B0604020202020204"/>
              <a:buChar char="◦"/>
            </a:pPr>
            <a:endParaRPr sz="2000">
              <a:latin typeface="Times New Roman" panose="02020603050405020304" charset="0"/>
              <a:cs typeface="Times New Roman" panose="02020603050405020304" charset="0"/>
            </a:endParaRPr>
          </a:p>
          <a:p>
            <a:pPr lvl="1">
              <a:buFont typeface="Arial" panose="020B0604020202020204"/>
              <a:buChar char="◦"/>
            </a:pPr>
            <a:r>
              <a:rPr sz="2000">
                <a:latin typeface="Times New Roman" panose="02020603050405020304" charset="0"/>
                <a:cs typeface="Times New Roman" panose="02020603050405020304" charset="0"/>
              </a:rPr>
              <a:t>Revenue</a:t>
            </a:r>
            <a:endParaRPr sz="2000">
              <a:latin typeface="Times New Roman" panose="02020603050405020304" charset="0"/>
              <a:cs typeface="Times New Roman" panose="02020603050405020304" charset="0"/>
            </a:endParaRPr>
          </a:p>
          <a:p>
            <a:pPr lvl="1">
              <a:buFont typeface="Arial" panose="020B0604020202020204"/>
              <a:buChar char="◦"/>
            </a:pPr>
            <a:endParaRPr sz="2000">
              <a:latin typeface="Times New Roman" panose="02020603050405020304" charset="0"/>
              <a:cs typeface="Times New Roman" panose="02020603050405020304" charset="0"/>
            </a:endParaRPr>
          </a:p>
          <a:p>
            <a:pPr lvl="1">
              <a:buFont typeface="Arial" panose="020B0604020202020204"/>
              <a:buChar char="◦"/>
            </a:pPr>
            <a:r>
              <a:rPr sz="2000">
                <a:latin typeface="Times New Roman" panose="02020603050405020304" charset="0"/>
                <a:cs typeface="Times New Roman" panose="02020603050405020304" charset="0"/>
              </a:rPr>
              <a:t>Network coverage</a:t>
            </a:r>
            <a:endParaRPr sz="2000"/>
          </a:p>
          <a:p>
            <a:pPr lvl="1">
              <a:buFont typeface="Arial" panose="020B0604020202020204"/>
              <a:buChar char="◦"/>
            </a:pPr>
            <a:endParaRPr sz="1600"/>
          </a:p>
          <a:p>
            <a:pPr>
              <a:buFont typeface="Arial" panose="020B0604020202020204"/>
              <a:buChar char="•"/>
            </a:pPr>
            <a:endParaRPr sz="16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374015" y="967740"/>
            <a:ext cx="11565890" cy="3860800"/>
          </a:xfrm>
          <a:prstGeom prst="rect">
            <a:avLst/>
          </a:prstGeom>
          <a:noFill/>
        </p:spPr>
        <p:txBody>
          <a:bodyPr wrap="square" rtlCol="0" anchor="t">
            <a:noAutofit/>
          </a:bodyPr>
          <a:p>
            <a:pPr>
              <a:buFont typeface="Arial" panose="020B0604020202020204"/>
              <a:buChar char="•"/>
            </a:pPr>
            <a:r>
              <a:rPr lang="en-IN" sz="2000">
                <a:latin typeface="Times New Roman" panose="02020603050405020304" charset="0"/>
                <a:cs typeface="Times New Roman" panose="02020603050405020304" charset="0"/>
                <a:sym typeface="+mn-ea"/>
              </a:rPr>
              <a:t>L</a:t>
            </a:r>
            <a:r>
              <a:rPr sz="2000">
                <a:latin typeface="Times New Roman" panose="02020603050405020304" charset="0"/>
                <a:cs typeface="Times New Roman" panose="02020603050405020304" charset="0"/>
                <a:sym typeface="+mn-ea"/>
              </a:rPr>
              <a:t>imitation of early telephony:</a:t>
            </a:r>
            <a:endParaRPr sz="2000">
              <a:latin typeface="Times New Roman" panose="02020603050405020304" charset="0"/>
              <a:cs typeface="Times New Roman" panose="02020603050405020304" charset="0"/>
            </a:endParaRPr>
          </a:p>
          <a:p>
            <a:pPr>
              <a:buFont typeface="Arial" panose="020B0604020202020204"/>
              <a:buChar char="•"/>
            </a:pPr>
            <a:endParaRPr sz="2000">
              <a:latin typeface="Times New Roman" panose="02020603050405020304" charset="0"/>
              <a:cs typeface="Times New Roman" panose="02020603050405020304" charset="0"/>
            </a:endParaRPr>
          </a:p>
          <a:p>
            <a:pPr lvl="1">
              <a:buFont typeface="Arial" panose="020B0604020202020204"/>
              <a:buChar char="◦"/>
            </a:pPr>
            <a:r>
              <a:rPr sz="2000">
                <a:latin typeface="Times New Roman" panose="02020603050405020304" charset="0"/>
                <a:cs typeface="Times New Roman" panose="02020603050405020304" charset="0"/>
                <a:sym typeface="+mn-ea"/>
              </a:rPr>
              <a:t>Supported voice only</a:t>
            </a:r>
            <a:endParaRPr sz="2000">
              <a:latin typeface="Times New Roman" panose="02020603050405020304" charset="0"/>
              <a:cs typeface="Times New Roman" panose="02020603050405020304" charset="0"/>
            </a:endParaRPr>
          </a:p>
          <a:p>
            <a:pPr lvl="1">
              <a:buFont typeface="Arial" panose="020B0604020202020204"/>
              <a:buChar char="◦"/>
            </a:pPr>
            <a:endParaRPr sz="2000">
              <a:latin typeface="Times New Roman" panose="02020603050405020304" charset="0"/>
              <a:cs typeface="Times New Roman" panose="02020603050405020304" charset="0"/>
            </a:endParaRPr>
          </a:p>
          <a:p>
            <a:pPr>
              <a:buFont typeface="Arial" panose="020B0604020202020204"/>
              <a:buChar char="•"/>
            </a:pPr>
            <a:r>
              <a:rPr sz="2000">
                <a:latin typeface="Times New Roman" panose="02020603050405020304" charset="0"/>
                <a:cs typeface="Times New Roman" panose="02020603050405020304" charset="0"/>
                <a:sym typeface="+mn-ea"/>
              </a:rPr>
              <a:t>Telegraphy continued for:</a:t>
            </a:r>
            <a:endParaRPr sz="2000">
              <a:latin typeface="Times New Roman" panose="02020603050405020304" charset="0"/>
              <a:cs typeface="Times New Roman" panose="02020603050405020304" charset="0"/>
            </a:endParaRPr>
          </a:p>
          <a:p>
            <a:pPr>
              <a:buFont typeface="Arial" panose="020B0604020202020204"/>
              <a:buChar char="•"/>
            </a:pPr>
            <a:endParaRPr sz="2000">
              <a:latin typeface="Times New Roman" panose="02020603050405020304" charset="0"/>
              <a:cs typeface="Times New Roman" panose="02020603050405020304" charset="0"/>
            </a:endParaRPr>
          </a:p>
          <a:p>
            <a:pPr lvl="1">
              <a:buFont typeface="Arial" panose="020B0604020202020204"/>
              <a:buChar char="◦"/>
            </a:pPr>
            <a:r>
              <a:rPr sz="2000">
                <a:latin typeface="Times New Roman" panose="02020603050405020304" charset="0"/>
                <a:cs typeface="Times New Roman" panose="02020603050405020304" charset="0"/>
                <a:sym typeface="+mn-ea"/>
              </a:rPr>
              <a:t>Digital data transmission</a:t>
            </a:r>
            <a:endParaRPr sz="2000">
              <a:latin typeface="Times New Roman" panose="02020603050405020304" charset="0"/>
              <a:cs typeface="Times New Roman" panose="02020603050405020304" charset="0"/>
            </a:endParaRPr>
          </a:p>
          <a:p>
            <a:pPr lvl="1">
              <a:buFont typeface="Arial" panose="020B0604020202020204"/>
              <a:buChar char="◦"/>
            </a:pPr>
            <a:endParaRPr sz="2000">
              <a:latin typeface="Times New Roman" panose="02020603050405020304" charset="0"/>
              <a:cs typeface="Times New Roman" panose="02020603050405020304" charset="0"/>
            </a:endParaRPr>
          </a:p>
          <a:p>
            <a:pPr>
              <a:buFont typeface="Arial" panose="020B0604020202020204"/>
              <a:buChar char="•"/>
            </a:pPr>
            <a:r>
              <a:rPr sz="2000">
                <a:latin typeface="Times New Roman" panose="02020603050405020304" charset="0"/>
                <a:cs typeface="Times New Roman" panose="02020603050405020304" charset="0"/>
                <a:sym typeface="+mn-ea"/>
              </a:rPr>
              <a:t>1923: Introduction of teletypewriter (TTY) services</a:t>
            </a:r>
            <a:endParaRPr sz="2000">
              <a:latin typeface="Times New Roman" panose="02020603050405020304" charset="0"/>
              <a:cs typeface="Times New Roman" panose="02020603050405020304" charset="0"/>
            </a:endParaRPr>
          </a:p>
          <a:p>
            <a:pPr>
              <a:buFont typeface="Arial" panose="020B0604020202020204"/>
              <a:buChar char="•"/>
            </a:pPr>
            <a:endParaRPr sz="2000">
              <a:latin typeface="Times New Roman" panose="02020603050405020304" charset="0"/>
              <a:cs typeface="Times New Roman" panose="02020603050405020304" charset="0"/>
            </a:endParaRPr>
          </a:p>
          <a:p>
            <a:pPr lvl="1">
              <a:buFont typeface="Arial" panose="020B0604020202020204"/>
              <a:buChar char="◦"/>
            </a:pPr>
            <a:r>
              <a:rPr sz="2000">
                <a:latin typeface="Times New Roman" panose="02020603050405020304" charset="0"/>
                <a:cs typeface="Times New Roman" panose="02020603050405020304" charset="0"/>
                <a:sym typeface="+mn-ea"/>
              </a:rPr>
              <a:t>Enabled accurate text-based communication</a:t>
            </a:r>
            <a:endParaRPr sz="2000">
              <a:latin typeface="Times New Roman" panose="02020603050405020304" charset="0"/>
              <a:cs typeface="Times New Roman" panose="02020603050405020304" charset="0"/>
            </a:endParaRPr>
          </a:p>
          <a:p>
            <a:pPr lvl="1">
              <a:buFont typeface="Arial" panose="020B0604020202020204"/>
              <a:buChar char="◦"/>
            </a:pPr>
            <a:endParaRPr sz="2000">
              <a:latin typeface="Times New Roman" panose="02020603050405020304" charset="0"/>
              <a:cs typeface="Times New Roman" panose="02020603050405020304" charset="0"/>
            </a:endParaRPr>
          </a:p>
          <a:p>
            <a:pPr>
              <a:buFont typeface="Arial" panose="020B0604020202020204"/>
              <a:buChar char="•"/>
            </a:pPr>
            <a:r>
              <a:rPr sz="2000">
                <a:latin typeface="Times New Roman" panose="02020603050405020304" charset="0"/>
                <a:cs typeface="Times New Roman" panose="02020603050405020304" charset="0"/>
                <a:sym typeface="+mn-ea"/>
              </a:rPr>
              <a:t>1935: Introduction of rotary dial telex services</a:t>
            </a:r>
            <a:endParaRPr sz="2000">
              <a:latin typeface="Times New Roman" panose="02020603050405020304" charset="0"/>
              <a:cs typeface="Times New Roman" panose="02020603050405020304" charset="0"/>
            </a:endParaRPr>
          </a:p>
          <a:p>
            <a:pPr>
              <a:buFont typeface="Arial" panose="020B0604020202020204"/>
              <a:buChar char="•"/>
            </a:pPr>
            <a:endParaRPr sz="2000">
              <a:latin typeface="Times New Roman" panose="02020603050405020304" charset="0"/>
              <a:cs typeface="Times New Roman" panose="02020603050405020304" charset="0"/>
            </a:endParaRPr>
          </a:p>
          <a:p>
            <a:pPr lvl="1">
              <a:buFont typeface="Arial" panose="020B0604020202020204"/>
              <a:buChar char="◦"/>
            </a:pPr>
            <a:r>
              <a:rPr sz="2000">
                <a:latin typeface="Times New Roman" panose="02020603050405020304" charset="0"/>
                <a:cs typeface="Times New Roman" panose="02020603050405020304" charset="0"/>
                <a:sym typeface="+mn-ea"/>
              </a:rPr>
              <a:t>Automated and direct messaging</a:t>
            </a:r>
            <a:endParaRPr sz="2000">
              <a:latin typeface="Times New Roman" panose="02020603050405020304" charset="0"/>
              <a:cs typeface="Times New Roman" panose="02020603050405020304" charset="0"/>
            </a:endParaRPr>
          </a:p>
          <a:p>
            <a:pPr lvl="1">
              <a:buFont typeface="Arial" panose="020B0604020202020204"/>
              <a:buChar char="◦"/>
            </a:pPr>
            <a:endParaRPr sz="2000">
              <a:latin typeface="Times New Roman" panose="02020603050405020304" charset="0"/>
              <a:cs typeface="Times New Roman" panose="02020603050405020304" charset="0"/>
            </a:endParaRPr>
          </a:p>
          <a:p>
            <a:pPr>
              <a:buFont typeface="Arial" panose="020B0604020202020204"/>
              <a:buChar char="•"/>
            </a:pPr>
            <a:r>
              <a:rPr sz="2000">
                <a:latin typeface="Times New Roman" panose="02020603050405020304" charset="0"/>
                <a:cs typeface="Times New Roman" panose="02020603050405020304" charset="0"/>
                <a:sym typeface="+mn-ea"/>
              </a:rPr>
              <a:t>These technologies laid the foundation for modern data communication</a:t>
            </a:r>
            <a:endParaRPr lang="en-US" sz="2000">
              <a:latin typeface="Times New Roman" panose="02020603050405020304" charset="0"/>
              <a:cs typeface="Times New Roman" panose="02020603050405020304" charset="0"/>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398145" y="914400"/>
            <a:ext cx="11554460" cy="5278755"/>
          </a:xfrm>
          <a:prstGeom prst="rect">
            <a:avLst/>
          </a:prstGeom>
        </p:spPr>
        <p:txBody>
          <a:bodyPr wrap="square">
            <a:noAutofit/>
          </a:bodyPr>
          <a:p>
            <a:r>
              <a:rPr lang="en-IN" sz="2000">
                <a:latin typeface="Times New Roman" panose="02020603050405020304" charset="0"/>
                <a:cs typeface="Times New Roman" panose="02020603050405020304" charset="0"/>
              </a:rPr>
              <a:t>T</a:t>
            </a:r>
            <a:r>
              <a:rPr sz="2000">
                <a:latin typeface="Times New Roman" panose="02020603050405020304" charset="0"/>
                <a:cs typeface="Times New Roman" panose="02020603050405020304" charset="0"/>
              </a:rPr>
              <a:t>elegraph → Telephone → Teletype → Telex</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Each stage improved:</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Speed</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Accuracy</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Eas</a:t>
            </a:r>
            <a:r>
              <a:rPr lang="en-IN" sz="2000">
                <a:latin typeface="Times New Roman" panose="02020603050405020304" charset="0"/>
                <a:cs typeface="Times New Roman" panose="02020603050405020304" charset="0"/>
              </a:rPr>
              <a:t>y</a:t>
            </a:r>
            <a:r>
              <a:rPr sz="2000">
                <a:latin typeface="Times New Roman" panose="02020603050405020304" charset="0"/>
                <a:cs typeface="Times New Roman" panose="02020603050405020304" charset="0"/>
              </a:rPr>
              <a:t> of communication</a:t>
            </a:r>
            <a:r>
              <a:rPr lang="en-IN" sz="2000">
                <a:latin typeface="Times New Roman" panose="02020603050405020304" charset="0"/>
                <a:cs typeface="Times New Roman" panose="02020603050405020304" charset="0"/>
              </a:rPr>
              <a:t>.</a:t>
            </a:r>
            <a:endParaRPr lang="en-IN" sz="2000">
              <a:latin typeface="Times New Roman" panose="02020603050405020304" charset="0"/>
              <a:cs typeface="Times New Roman" panose="02020603050405020304" charset="0"/>
            </a:endParaRPr>
          </a:p>
          <a:p>
            <a:pPr marL="342900" indent="-342900">
              <a:buFont typeface="Wingdings" panose="05000000000000000000" charset="0"/>
              <a:buChar char="Ø"/>
            </a:pPr>
            <a:endParaRPr lang="en-IN" sz="2000">
              <a:latin typeface="Times New Roman" panose="02020603050405020304" charset="0"/>
              <a:cs typeface="Times New Roman" panose="02020603050405020304" charset="0"/>
            </a:endParaRPr>
          </a:p>
          <a:p>
            <a:pPr>
              <a:buFont typeface="Arial" panose="020B0604020202020204"/>
              <a:buChar char="•"/>
            </a:pPr>
            <a:r>
              <a:rPr lang="en-US" altLang="en-US" sz="2000">
                <a:latin typeface="Times New Roman" panose="02020603050405020304" charset="0"/>
                <a:cs typeface="Times New Roman" panose="02020603050405020304" charset="0"/>
              </a:rPr>
              <a:t>By the 1950s, the Public Switched Telephone Network (PSTN) was widely available and affordable to the public, making telephone communication common in homes and businesses.</a:t>
            </a:r>
            <a:endParaRPr lang="en-US" altLang="en-US" sz="2000">
              <a:latin typeface="Times New Roman" panose="02020603050405020304" charset="0"/>
              <a:cs typeface="Times New Roman" panose="02020603050405020304" charset="0"/>
            </a:endParaRPr>
          </a:p>
          <a:p>
            <a:pPr>
              <a:buFont typeface="Arial" panose="020B0604020202020204"/>
              <a:buChar char="•"/>
            </a:pPr>
            <a:endParaRPr lang="en-IN" altLang="en-US" sz="2000">
              <a:latin typeface="Times New Roman" panose="02020603050405020304" charset="0"/>
              <a:cs typeface="Times New Roman" panose="02020603050405020304" charset="0"/>
            </a:endParaRPr>
          </a:p>
          <a:p>
            <a:pPr>
              <a:buFont typeface="Arial" panose="020B0604020202020204"/>
              <a:buChar char="•"/>
            </a:pPr>
            <a:r>
              <a:rPr lang="en-US" altLang="en-US" sz="2000">
                <a:latin typeface="Times New Roman" panose="02020603050405020304" charset="0"/>
                <a:cs typeface="Times New Roman" panose="02020603050405020304" charset="0"/>
              </a:rPr>
              <a:t>The value of the PSTN increased as more people joined the network. Since everyone could communicate with everyone else, the usefulness of the system gr</a:t>
            </a:r>
            <a:r>
              <a:rPr lang="en-IN" altLang="en-US" sz="2000">
                <a:latin typeface="Times New Roman" panose="02020603050405020304" charset="0"/>
                <a:cs typeface="Times New Roman" panose="02020603050405020304" charset="0"/>
              </a:rPr>
              <a:t>o</a:t>
            </a:r>
            <a:r>
              <a:rPr lang="en-US" altLang="en-US" sz="2000">
                <a:latin typeface="Times New Roman" panose="02020603050405020304" charset="0"/>
                <a:cs typeface="Times New Roman" panose="02020603050405020304" charset="0"/>
              </a:rPr>
              <a:t>w rapidly</a:t>
            </a:r>
            <a:r>
              <a:rPr lang="en-IN" altLang="en-US" sz="2000">
                <a:latin typeface="Times New Roman" panose="02020603050405020304" charset="0"/>
                <a:cs typeface="Times New Roman" panose="02020603050405020304" charset="0"/>
              </a:rPr>
              <a:t>.</a:t>
            </a:r>
            <a:endParaRPr lang="en-IN" altLang="en-US" sz="2000">
              <a:latin typeface="Times New Roman" panose="02020603050405020304" charset="0"/>
              <a:cs typeface="Times New Roman" panose="02020603050405020304" charset="0"/>
            </a:endParaRPr>
          </a:p>
          <a:p>
            <a:pPr>
              <a:buFont typeface="Arial" panose="020B0604020202020204"/>
              <a:buChar char="•"/>
            </a:pPr>
            <a:endParaRPr lang="en-IN" altLang="en-US" sz="2000">
              <a:latin typeface="Times New Roman" panose="02020603050405020304" charset="0"/>
              <a:cs typeface="Times New Roman" panose="02020603050405020304" charset="0"/>
            </a:endParaRPr>
          </a:p>
          <a:p>
            <a:pPr>
              <a:buFont typeface="Arial" panose="020B0604020202020204"/>
              <a:buChar char="•"/>
            </a:pPr>
            <a:r>
              <a:rPr lang="en-US" altLang="en-US" sz="2000">
                <a:latin typeface="Times New Roman" panose="02020603050405020304" charset="0"/>
                <a:cs typeface="Times New Roman" panose="02020603050405020304" charset="0"/>
              </a:rPr>
              <a:t>PSTN allowed telephones to be connected across different locations, enabling communication within a local community, across a country, and even internationally.</a:t>
            </a:r>
            <a:endParaRPr lang="en-US" altLang="en-US" sz="2000">
              <a:latin typeface="Times New Roman" panose="02020603050405020304" charset="0"/>
              <a:cs typeface="Times New Roman" panose="02020603050405020304" charset="0"/>
            </a:endParaRPr>
          </a:p>
          <a:p>
            <a:pPr>
              <a:buFont typeface="Arial" panose="020B0604020202020204"/>
              <a:buChar char="•"/>
            </a:pPr>
            <a:endParaRPr lang="en-US" altLang="en-US" sz="2000">
              <a:latin typeface="Times New Roman" panose="02020603050405020304" charset="0"/>
              <a:cs typeface="Times New Roman" panose="02020603050405020304" charset="0"/>
            </a:endParaRPr>
          </a:p>
          <a:p>
            <a:pPr>
              <a:buFont typeface="Arial" panose="020B0604020202020204"/>
              <a:buChar char="•"/>
            </a:pPr>
            <a:r>
              <a:rPr sz="2000">
                <a:latin typeface="Times New Roman" panose="02020603050405020304" charset="0"/>
                <a:cs typeface="Times New Roman" panose="02020603050405020304" charset="0"/>
                <a:sym typeface="+mn-ea"/>
              </a:rPr>
              <a:t>LECs handled local telephone connections within a city or area, connecting individual subscribers to the network.</a:t>
            </a:r>
            <a:endParaRPr sz="2000">
              <a:latin typeface="Times New Roman" panose="02020603050405020304" charset="0"/>
              <a:cs typeface="Times New Roman" panose="02020603050405020304" charset="0"/>
            </a:endParaRPr>
          </a:p>
          <a:p>
            <a:pPr>
              <a:buFont typeface="Arial" panose="020B0604020202020204"/>
              <a:buChar char="•"/>
            </a:pPr>
            <a:endParaRPr lang="en-IN" altLang="en-US" sz="2000">
              <a:latin typeface="Times New Roman" panose="02020603050405020304" charset="0"/>
              <a:cs typeface="Times New Roman" panose="02020603050405020304" charset="0"/>
            </a:endParaRPr>
          </a:p>
          <a:p>
            <a:pPr>
              <a:buFont typeface="Arial" panose="020B0604020202020204"/>
              <a:buChar char="•"/>
            </a:pPr>
            <a:endParaRPr lang="en-US" altLang="en-US" sz="2000">
              <a:latin typeface="Times New Roman" panose="02020603050405020304" charset="0"/>
              <a:cs typeface="Times New Roman" panose="02020603050405020304" charset="0"/>
            </a:endParaRPr>
          </a:p>
          <a:p>
            <a:pPr>
              <a:buFont typeface="Arial" panose="020B0604020202020204"/>
              <a:buChar char="•"/>
            </a:pPr>
            <a:endParaRPr lang="en-IN" sz="2000">
              <a:latin typeface="Times New Roman" panose="02020603050405020304" charset="0"/>
              <a:cs typeface="Times New Roman" panose="0202060305040502030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224155" y="890270"/>
            <a:ext cx="11798935" cy="5340350"/>
          </a:xfrm>
          <a:prstGeom prst="rect">
            <a:avLst/>
          </a:prstGeom>
        </p:spPr>
        <p:txBody>
          <a:bodyPr wrap="square">
            <a:noAutofit/>
          </a:bodyPr>
          <a:p>
            <a:r>
              <a:rPr lang="en-US" altLang="en-US" sz="2000">
                <a:latin typeface="Times New Roman" panose="02020603050405020304" charset="0"/>
                <a:cs typeface="Times New Roman" panose="02020603050405020304" charset="0"/>
              </a:rPr>
              <a:t>IXCs connected different local exchanges and enabled long-distance communication between regions, states, and countries.</a:t>
            </a:r>
            <a:endParaRPr lang="en-US" altLang="en-US"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sym typeface="+mn-ea"/>
              </a:rPr>
              <a:t>Early Data</a:t>
            </a:r>
            <a:r>
              <a:rPr lang="en-IN" altLang="en-US" sz="2000">
                <a:latin typeface="Times New Roman" panose="02020603050405020304" charset="0"/>
                <a:cs typeface="Times New Roman" panose="02020603050405020304" charset="0"/>
                <a:sym typeface="+mn-ea"/>
              </a:rPr>
              <a:t> </a:t>
            </a:r>
            <a:r>
              <a:rPr lang="en-US" altLang="en-US" sz="2000">
                <a:latin typeface="Times New Roman" panose="02020603050405020304" charset="0"/>
                <a:cs typeface="Times New Roman" panose="02020603050405020304" charset="0"/>
                <a:sym typeface="+mn-ea"/>
              </a:rPr>
              <a:t>Networks;</a:t>
            </a:r>
            <a:endParaRPr lang="en-US" altLang="en-US" sz="2000">
              <a:latin typeface="Times New Roman" panose="02020603050405020304" charset="0"/>
              <a:cs typeface="Times New Roman" panose="02020603050405020304" charset="0"/>
              <a:sym typeface="+mn-ea"/>
            </a:endParaRPr>
          </a:p>
          <a:p>
            <a:r>
              <a:rPr lang="en-US" altLang="en-US" sz="2000">
                <a:latin typeface="Times New Roman" panose="02020603050405020304" charset="0"/>
                <a:cs typeface="Times New Roman" panose="02020603050405020304" charset="0"/>
              </a:rPr>
              <a:t>Growing Demand for Computer Networking (Late 1950s)</a:t>
            </a:r>
            <a:endParaRPr lang="en-US" altLang="en-US"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By the late 1950s, large companies started deploying more business computers, creating a need to connect and share data between them.</a:t>
            </a:r>
            <a:endParaRPr lang="en-US" altLang="en-US" sz="2000">
              <a:latin typeface="Times New Roman" panose="02020603050405020304" charset="0"/>
              <a:cs typeface="Times New Roman" panose="02020603050405020304" charset="0"/>
            </a:endParaRPr>
          </a:p>
          <a:p>
            <a:endParaRPr lang="en-US" altLang="en-US"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Standalone Business Computers</a:t>
            </a:r>
            <a:endParaRPr lang="en-US" altLang="en-US"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Early business computers were large, expensive machines that worked independently without any built-in networking capability.</a:t>
            </a:r>
            <a:endParaRPr lang="en-US" altLang="en-US" sz="2000">
              <a:latin typeface="Times New Roman" panose="02020603050405020304" charset="0"/>
              <a:cs typeface="Times New Roman" panose="02020603050405020304" charset="0"/>
            </a:endParaRPr>
          </a:p>
          <a:p>
            <a:endParaRPr lang="en-US" altLang="en-US"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First Digital Communication over PSTN</a:t>
            </a:r>
            <a:endParaRPr lang="en-US" altLang="en-US"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IBM successfully connected two digital devices over the analog Public Switched Telephone Network (PSTN), marking a major milestone in data communication.</a:t>
            </a:r>
            <a:endParaRPr lang="en-US" altLang="en-US" sz="2000">
              <a:latin typeface="Times New Roman" panose="02020603050405020304" charset="0"/>
              <a:cs typeface="Times New Roman" panose="02020603050405020304" charset="0"/>
            </a:endParaRPr>
          </a:p>
          <a:p>
            <a:endParaRPr lang="en-US" altLang="en-US"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Use of Acoustic Couplers</a:t>
            </a:r>
            <a:endParaRPr lang="en-US" altLang="en-US"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Acoustic couplers were used with standard telephone sets to send data. They converted digital signals into sound that could travel over analog phone lines.</a:t>
            </a:r>
            <a:endParaRPr lang="en-US" altLang="en-US" sz="2000">
              <a:latin typeface="Times New Roman" panose="02020603050405020304" charset="0"/>
              <a:cs typeface="Times New Roman" panose="02020603050405020304" charset="0"/>
            </a:endParaRPr>
          </a:p>
          <a:p>
            <a:endParaRPr lang="en-US" altLang="en-US" sz="2000">
              <a:latin typeface="Times New Roman" panose="02020603050405020304" charset="0"/>
              <a:cs typeface="Times New Roman" panose="02020603050405020304" charset="0"/>
            </a:endParaRPr>
          </a:p>
          <a:p>
            <a:endParaRPr lang="en-US" altLang="en-US" sz="2000">
              <a:latin typeface="Times New Roman" panose="02020603050405020304" charset="0"/>
              <a:cs typeface="Times New Roman" panose="0202060305040502030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385445" y="798830"/>
            <a:ext cx="11733530" cy="4030345"/>
          </a:xfrm>
          <a:prstGeom prst="rect">
            <a:avLst/>
          </a:prstGeom>
        </p:spPr>
        <p:txBody>
          <a:bodyPr wrap="square">
            <a:noAutofit/>
          </a:bodyPr>
          <a:p>
            <a:r>
              <a:rPr sz="2000">
                <a:latin typeface="Times New Roman" panose="02020603050405020304" charset="0"/>
                <a:cs typeface="Times New Roman" panose="02020603050405020304" charset="0"/>
              </a:rPr>
              <a:t>Merging of Voice and Data Networks</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 This development marked the beginning of the integration of traditional voice networks with emerging data networks.</a:t>
            </a:r>
            <a:endParaRPr sz="2000">
              <a:latin typeface="Times New Roman" panose="02020603050405020304" charset="0"/>
              <a:cs typeface="Times New Roman" panose="02020603050405020304" charset="0"/>
            </a:endParaRPr>
          </a:p>
          <a:p>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First Fax Transmission (1962)</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 In 1962, the first fax was transmitted over the PSTN, demonstrating that images and data could also be sent using telephone lines.</a:t>
            </a:r>
            <a:endParaRPr sz="2000">
              <a:latin typeface="Times New Roman" panose="02020603050405020304" charset="0"/>
              <a:cs typeface="Times New Roman" panose="02020603050405020304" charset="0"/>
            </a:endParaRPr>
          </a:p>
          <a:p>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Introduction of Modems</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 Modems (Modulator/Demodulator) enabled digital data to be transmitted over analog telephone networks.</a:t>
            </a:r>
            <a:endParaRPr sz="2000">
              <a:latin typeface="Times New Roman" panose="02020603050405020304" charset="0"/>
              <a:cs typeface="Times New Roman" panose="02020603050405020304" charset="0"/>
            </a:endParaRPr>
          </a:p>
          <a:p>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Function of Modems</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Modulation: Converts digital data into analog signals for transmission.</a:t>
            </a:r>
            <a:endParaRPr sz="2000">
              <a:latin typeface="Times New Roman" panose="02020603050405020304" charset="0"/>
              <a:cs typeface="Times New Roman" panose="02020603050405020304" charset="0"/>
            </a:endParaRPr>
          </a:p>
          <a:p>
            <a:pPr indent="0">
              <a:buFont typeface="Arial" panose="020B0604020202020204"/>
              <a:buNone/>
            </a:pPr>
            <a:r>
              <a:rPr sz="2000">
                <a:latin typeface="Times New Roman" panose="02020603050405020304" charset="0"/>
                <a:cs typeface="Times New Roman" panose="02020603050405020304" charset="0"/>
              </a:rPr>
              <a:t>Demodulation: Converts received analog signals back into digital data.</a:t>
            </a:r>
            <a:endParaRPr sz="2000">
              <a:latin typeface="Times New Roman" panose="02020603050405020304" charset="0"/>
              <a:cs typeface="Times New Roman" panose="02020603050405020304" charset="0"/>
            </a:endParaRPr>
          </a:p>
          <a:p>
            <a:pPr>
              <a:buFont typeface="Arial" panose="020B0604020202020204"/>
              <a:buChar char="•"/>
            </a:pP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Role of PSTN in Data Communication</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 With modems, any computer connected to a telephone line could communicate with another computer via the PSTN.</a:t>
            </a:r>
            <a:endParaRPr sz="2000">
              <a:latin typeface="Times New Roman" panose="02020603050405020304" charset="0"/>
              <a:cs typeface="Times New Roman" panose="02020603050405020304" charset="0"/>
            </a:endParaRPr>
          </a:p>
          <a:p>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a:t>
            </a:r>
            <a:endParaRPr sz="2000">
              <a:latin typeface="Times New Roman" panose="02020603050405020304" charset="0"/>
              <a:cs typeface="Times New Roman" panose="0202060305040502030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378460" y="887095"/>
            <a:ext cx="11511915" cy="4727575"/>
          </a:xfrm>
          <a:prstGeom prst="rect">
            <a:avLst/>
          </a:prstGeom>
        </p:spPr>
        <p:txBody>
          <a:bodyPr wrap="square">
            <a:noAutofit/>
          </a:bodyPr>
          <a:p>
            <a:pPr>
              <a:spcAft>
                <a:spcPct val="60000"/>
              </a:spcAft>
            </a:pPr>
            <a:r>
              <a:rPr sz="2000" b="1">
                <a:latin typeface="Times New Roman" panose="02020603050405020304" charset="0"/>
                <a:cs typeface="Times New Roman" panose="02020603050405020304" charset="0"/>
              </a:rPr>
              <a:t>Advantages of Digital Communication over Analog</a:t>
            </a:r>
            <a:endParaRPr sz="2000" b="1">
              <a:latin typeface="Times New Roman" panose="02020603050405020304" charset="0"/>
              <a:cs typeface="Times New Roman" panose="02020603050405020304" charset="0"/>
            </a:endParaRPr>
          </a:p>
          <a:p>
            <a:pPr marL="342900" indent="-342900">
              <a:spcAft>
                <a:spcPct val="60000"/>
              </a:spcAft>
              <a:buFont typeface="Wingdings" panose="05000000000000000000" charset="0"/>
              <a:buChar char="Ø"/>
            </a:pPr>
            <a:r>
              <a:rPr sz="2000">
                <a:latin typeface="Times New Roman" panose="02020603050405020304" charset="0"/>
                <a:cs typeface="Times New Roman" panose="02020603050405020304" charset="0"/>
              </a:rPr>
              <a:t>Efficient Bandwidth Utilization</a:t>
            </a:r>
            <a:endParaRPr sz="2000">
              <a:latin typeface="Times New Roman" panose="02020603050405020304" charset="0"/>
              <a:cs typeface="Times New Roman" panose="02020603050405020304" charset="0"/>
            </a:endParaRPr>
          </a:p>
          <a:p>
            <a:pPr marL="342900" indent="-342900">
              <a:spcAft>
                <a:spcPct val="60000"/>
              </a:spcAft>
              <a:buFont typeface="Wingdings" panose="05000000000000000000" charset="0"/>
              <a:buChar char="Ø"/>
            </a:pPr>
            <a:r>
              <a:rPr sz="2000">
                <a:latin typeface="Times New Roman" panose="02020603050405020304" charset="0"/>
                <a:cs typeface="Times New Roman" panose="02020603050405020304" charset="0"/>
              </a:rPr>
              <a:t>Digital signals use available bandwidth more efficiently.</a:t>
            </a:r>
            <a:endParaRPr sz="2000">
              <a:latin typeface="Times New Roman" panose="02020603050405020304" charset="0"/>
              <a:cs typeface="Times New Roman" panose="02020603050405020304" charset="0"/>
            </a:endParaRPr>
          </a:p>
          <a:p>
            <a:pPr marL="342900" indent="-342900">
              <a:buFont typeface="Arial" panose="020B0604020202020204" pitchFamily="34" charset="0"/>
              <a:buChar char="•"/>
            </a:pPr>
            <a:r>
              <a:rPr sz="2000">
                <a:latin typeface="Times New Roman" panose="02020603050405020304" charset="0"/>
                <a:cs typeface="Times New Roman" panose="02020603050405020304" charset="0"/>
              </a:rPr>
              <a:t>Greater Network Utilization</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 More users and services can be supported simultaneously.</a:t>
            </a:r>
            <a:endParaRPr sz="2000">
              <a:latin typeface="Times New Roman" panose="02020603050405020304" charset="0"/>
              <a:cs typeface="Times New Roman" panose="02020603050405020304" charset="0"/>
            </a:endParaRPr>
          </a:p>
          <a:p>
            <a:pPr marL="342900" indent="-342900">
              <a:buFont typeface="Arial" panose="020B0604020202020204" pitchFamily="34" charset="0"/>
              <a:buChar char="•"/>
            </a:pPr>
            <a:r>
              <a:rPr sz="2000">
                <a:latin typeface="Times New Roman" panose="02020603050405020304" charset="0"/>
                <a:cs typeface="Times New Roman" panose="02020603050405020304" charset="0"/>
              </a:rPr>
              <a:t>Improved Error Rates</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 Digital systems experience fewer errors and allow error detection and correction.</a:t>
            </a:r>
            <a:endParaRPr sz="2000">
              <a:latin typeface="Times New Roman" panose="02020603050405020304" charset="0"/>
              <a:cs typeface="Times New Roman" panose="02020603050405020304" charset="0"/>
            </a:endParaRPr>
          </a:p>
          <a:p>
            <a:pPr marL="342900" indent="-342900">
              <a:buFont typeface="Arial" panose="020B0604020202020204" pitchFamily="34" charset="0"/>
              <a:buChar char="•"/>
            </a:pPr>
            <a:r>
              <a:rPr sz="2000">
                <a:latin typeface="Times New Roman" panose="02020603050405020304" charset="0"/>
                <a:cs typeface="Times New Roman" panose="02020603050405020304" charset="0"/>
              </a:rPr>
              <a:t>Reduced Noise and Interference</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 Digital signals are less affected by noise and signal degradation.</a:t>
            </a:r>
            <a:endParaRPr sz="2000">
              <a:latin typeface="Times New Roman" panose="02020603050405020304" charset="0"/>
              <a:cs typeface="Times New Roman" panose="02020603050405020304" charset="0"/>
            </a:endParaRPr>
          </a:p>
          <a:p>
            <a:pPr marL="342900" indent="-342900">
              <a:buFont typeface="Arial" panose="020B0604020202020204" pitchFamily="34" charset="0"/>
              <a:buChar char="•"/>
            </a:pPr>
            <a:r>
              <a:rPr sz="2000">
                <a:latin typeface="Times New Roman" panose="02020603050405020304" charset="0"/>
                <a:cs typeface="Times New Roman" panose="02020603050405020304" charset="0"/>
              </a:rPr>
              <a:t>Increased Throughput</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 Higher data transfer rates are achievable.</a:t>
            </a:r>
            <a:endParaRPr sz="2000">
              <a:latin typeface="Times New Roman" panose="02020603050405020304" charset="0"/>
              <a:cs typeface="Times New Roman" panose="02020603050405020304" charset="0"/>
            </a:endParaRPr>
          </a:p>
          <a:p>
            <a:pPr marL="342900" indent="-342900">
              <a:buFont typeface="Arial" panose="020B0604020202020204" pitchFamily="34" charset="0"/>
              <a:buChar char="•"/>
            </a:pPr>
            <a:r>
              <a:rPr sz="2000">
                <a:latin typeface="Times New Roman" panose="02020603050405020304" charset="0"/>
                <a:cs typeface="Times New Roman" panose="02020603050405020304" charset="0"/>
              </a:rPr>
              <a:t>Support for Additional Services</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 Enables advanced features such as Caller ID, Call Forwarding and Call Waiting.</a:t>
            </a:r>
            <a:endParaRPr sz="2000">
              <a:latin typeface="Times New Roman" panose="02020603050405020304" charset="0"/>
              <a:cs typeface="Times New Roman" panose="0202060305040502030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398145" y="868045"/>
            <a:ext cx="11711940" cy="5372100"/>
          </a:xfrm>
          <a:prstGeom prst="rect">
            <a:avLst/>
          </a:prstGeom>
        </p:spPr>
        <p:txBody>
          <a:bodyPr wrap="square">
            <a:noAutofit/>
          </a:bodyPr>
          <a:p>
            <a:pPr>
              <a:spcAft>
                <a:spcPct val="60000"/>
              </a:spcAft>
            </a:pPr>
            <a:r>
              <a:rPr sz="2300" b="1"/>
              <a:t> </a:t>
            </a:r>
            <a:r>
              <a:rPr sz="2400" b="1" i="1">
                <a:latin typeface="Times New Roman" panose="02020603050405020304" charset="0"/>
                <a:cs typeface="Times New Roman" panose="02020603050405020304" charset="0"/>
              </a:rPr>
              <a:t>Digital Communication &amp; Packet Switching</a:t>
            </a:r>
            <a:endParaRPr b="1">
              <a:latin typeface="Times New Roman" panose="02020603050405020304" charset="0"/>
              <a:cs typeface="Times New Roman" panose="02020603050405020304" charset="0"/>
            </a:endParaRPr>
          </a:p>
          <a:p>
            <a:r>
              <a:rPr>
                <a:latin typeface="Times New Roman" panose="02020603050405020304" charset="0"/>
                <a:cs typeface="Times New Roman" panose="02020603050405020304" charset="0"/>
              </a:rPr>
              <a:t> As telecom providers upgraded to digital networks, high-speed digital communication became widely available to users.</a:t>
            </a:r>
            <a:endParaRPr>
              <a:latin typeface="Times New Roman" panose="02020603050405020304" charset="0"/>
              <a:cs typeface="Times New Roman" panose="02020603050405020304" charset="0"/>
            </a:endParaRPr>
          </a:p>
          <a:p>
            <a:endParaRPr>
              <a:latin typeface="Times New Roman" panose="02020603050405020304" charset="0"/>
              <a:cs typeface="Times New Roman" panose="02020603050405020304" charset="0"/>
            </a:endParaRPr>
          </a:p>
          <a:p>
            <a:pPr marL="285750" indent="-285750">
              <a:buFont typeface="Arial" panose="020B0604020202020204" pitchFamily="34" charset="0"/>
              <a:buChar char="•"/>
            </a:pPr>
            <a:r>
              <a:rPr>
                <a:latin typeface="Times New Roman" panose="02020603050405020304" charset="0"/>
                <a:cs typeface="Times New Roman" panose="02020603050405020304" charset="0"/>
              </a:rPr>
              <a:t>Need for a New Switching Technique</a:t>
            </a:r>
            <a:endParaRPr>
              <a:latin typeface="Times New Roman" panose="02020603050405020304" charset="0"/>
              <a:cs typeface="Times New Roman" panose="02020603050405020304" charset="0"/>
            </a:endParaRPr>
          </a:p>
          <a:p>
            <a:r>
              <a:rPr>
                <a:latin typeface="Times New Roman" panose="02020603050405020304" charset="0"/>
                <a:cs typeface="Times New Roman" panose="02020603050405020304" charset="0"/>
              </a:rPr>
              <a:t> Long-distance digital communication required a more efficient and reliable method than traditional circuit switching.</a:t>
            </a:r>
            <a:endParaRPr>
              <a:latin typeface="Times New Roman" panose="02020603050405020304" charset="0"/>
              <a:cs typeface="Times New Roman" panose="02020603050405020304" charset="0"/>
            </a:endParaRPr>
          </a:p>
          <a:p>
            <a:r>
              <a:rPr lang="en-US" altLang="en-US">
                <a:latin typeface="Times New Roman" panose="02020603050405020304" charset="0"/>
                <a:cs typeface="Times New Roman" panose="02020603050405020304" charset="0"/>
              </a:rPr>
              <a:t>Circuit Switching (Traditional Method)</a:t>
            </a:r>
            <a:endParaRPr lang="en-US" altLang="en-US">
              <a:latin typeface="Times New Roman" panose="02020603050405020304" charset="0"/>
              <a:cs typeface="Times New Roman" panose="02020603050405020304" charset="0"/>
            </a:endParaRPr>
          </a:p>
          <a:p>
            <a:endParaRPr lang="en-US" altLang="en-US">
              <a:latin typeface="Times New Roman" panose="02020603050405020304" charset="0"/>
              <a:cs typeface="Times New Roman" panose="02020603050405020304" charset="0"/>
            </a:endParaRPr>
          </a:p>
          <a:p>
            <a:pPr marL="285750" indent="-285750">
              <a:buFont typeface="Arial" panose="020B0604020202020204" pitchFamily="34" charset="0"/>
              <a:buChar char="•"/>
            </a:pPr>
            <a:r>
              <a:rPr lang="en-US" altLang="en-US">
                <a:latin typeface="Times New Roman" panose="02020603050405020304" charset="0"/>
                <a:cs typeface="Times New Roman" panose="02020603050405020304" charset="0"/>
              </a:rPr>
              <a:t>Working of Circuit Switching</a:t>
            </a:r>
            <a:endParaRPr lang="en-US" altLang="en-US">
              <a:latin typeface="Times New Roman" panose="02020603050405020304" charset="0"/>
              <a:cs typeface="Times New Roman" panose="02020603050405020304" charset="0"/>
            </a:endParaRPr>
          </a:p>
          <a:p>
            <a:r>
              <a:rPr lang="en-US" altLang="en-US">
                <a:latin typeface="Times New Roman" panose="02020603050405020304" charset="0"/>
                <a:cs typeface="Times New Roman" panose="02020603050405020304" charset="0"/>
              </a:rPr>
              <a:t>A dedicated physical circuit is established between two phones using telephony switches for the entire duration of the call.</a:t>
            </a:r>
            <a:endParaRPr lang="en-US" altLang="en-US">
              <a:latin typeface="Times New Roman" panose="02020603050405020304" charset="0"/>
              <a:cs typeface="Times New Roman" panose="02020603050405020304" charset="0"/>
            </a:endParaRPr>
          </a:p>
          <a:p>
            <a:endParaRPr lang="en-US" altLang="en-US">
              <a:latin typeface="Times New Roman" panose="02020603050405020304" charset="0"/>
              <a:cs typeface="Times New Roman" panose="02020603050405020304" charset="0"/>
            </a:endParaRPr>
          </a:p>
          <a:p>
            <a:pPr marL="285750" indent="-285750">
              <a:buFont typeface="Arial" panose="020B0604020202020204" pitchFamily="34" charset="0"/>
              <a:buChar char="•"/>
            </a:pPr>
            <a:r>
              <a:rPr lang="en-US" altLang="en-US">
                <a:latin typeface="Times New Roman" panose="02020603050405020304" charset="0"/>
                <a:cs typeface="Times New Roman" panose="02020603050405020304" charset="0"/>
              </a:rPr>
              <a:t>Exclusive Use of Resources</a:t>
            </a:r>
            <a:endParaRPr lang="en-US" altLang="en-US">
              <a:latin typeface="Times New Roman" panose="02020603050405020304" charset="0"/>
              <a:cs typeface="Times New Roman" panose="02020603050405020304" charset="0"/>
            </a:endParaRPr>
          </a:p>
          <a:p>
            <a:r>
              <a:rPr lang="en-US" altLang="en-US">
                <a:latin typeface="Times New Roman" panose="02020603050405020304" charset="0"/>
                <a:cs typeface="Times New Roman" panose="02020603050405020304" charset="0"/>
              </a:rPr>
              <a:t>Once a circuit is established, no other user can use the same wires until the call ends.</a:t>
            </a:r>
            <a:endParaRPr lang="en-US" altLang="en-US">
              <a:latin typeface="Times New Roman" panose="02020603050405020304" charset="0"/>
              <a:cs typeface="Times New Roman" panose="02020603050405020304" charset="0"/>
            </a:endParaRPr>
          </a:p>
          <a:p>
            <a:endParaRPr lang="en-US" altLang="en-US">
              <a:latin typeface="Times New Roman" panose="02020603050405020304" charset="0"/>
              <a:cs typeface="Times New Roman" panose="02020603050405020304" charset="0"/>
            </a:endParaRPr>
          </a:p>
          <a:p>
            <a:pPr marL="285750" indent="-285750">
              <a:buFont typeface="Arial" panose="020B0604020202020204" pitchFamily="34" charset="0"/>
              <a:buChar char="•"/>
            </a:pPr>
            <a:r>
              <a:rPr lang="en-US" altLang="en-US">
                <a:latin typeface="Times New Roman" panose="02020603050405020304" charset="0"/>
                <a:cs typeface="Times New Roman" panose="02020603050405020304" charset="0"/>
              </a:rPr>
              <a:t>Inefficiency Due to Silence</a:t>
            </a:r>
            <a:endParaRPr lang="en-US" altLang="en-US">
              <a:latin typeface="Times New Roman" panose="02020603050405020304" charset="0"/>
              <a:cs typeface="Times New Roman" panose="02020603050405020304" charset="0"/>
            </a:endParaRPr>
          </a:p>
          <a:p>
            <a:r>
              <a:rPr lang="en-US" altLang="en-US">
                <a:latin typeface="Times New Roman" panose="02020603050405020304" charset="0"/>
                <a:cs typeface="Times New Roman" panose="02020603050405020304" charset="0"/>
              </a:rPr>
              <a:t>Human conversations contain nearly 50% silence (pauses between words and speakers), yet the circuit remains occupied, wasting bandwidth.</a:t>
            </a:r>
            <a:endParaRPr lang="en-US" altLang="en-US">
              <a:latin typeface="Times New Roman" panose="02020603050405020304" charset="0"/>
              <a:cs typeface="Times New Roman" panose="0202060305040502030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121920" y="910590"/>
            <a:ext cx="11701145" cy="5368925"/>
          </a:xfrm>
          <a:prstGeom prst="rect">
            <a:avLst/>
          </a:prstGeom>
        </p:spPr>
        <p:txBody>
          <a:bodyPr wrap="square">
            <a:noAutofit/>
          </a:bodyPr>
          <a:p>
            <a:pPr marL="342900" indent="-342900">
              <a:buFont typeface="Arial" panose="020B0604020202020204" pitchFamily="34" charset="0"/>
              <a:buChar char="•"/>
            </a:pPr>
            <a:r>
              <a:rPr sz="2000">
                <a:latin typeface="Times New Roman" panose="02020603050405020304" charset="0"/>
                <a:cs typeface="Times New Roman" panose="02020603050405020304" charset="0"/>
              </a:rPr>
              <a:t>High Cost of Long-Distance Calls</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 Users had to “rent” an exclusive circuit, making long-distance communication expensive.</a:t>
            </a:r>
            <a:endParaRPr sz="2000">
              <a:latin typeface="Times New Roman" panose="02020603050405020304" charset="0"/>
              <a:cs typeface="Times New Roman" panose="02020603050405020304" charset="0"/>
            </a:endParaRPr>
          </a:p>
          <a:p>
            <a:endParaRPr sz="2000">
              <a:latin typeface="Times New Roman" panose="02020603050405020304" charset="0"/>
              <a:cs typeface="Times New Roman" panose="02020603050405020304" charset="0"/>
            </a:endParaRPr>
          </a:p>
          <a:p>
            <a:pPr marL="342900" indent="-342900">
              <a:buFont typeface="Arial" panose="020B0604020202020204" pitchFamily="34" charset="0"/>
              <a:buChar char="•"/>
            </a:pPr>
            <a:r>
              <a:rPr sz="2000">
                <a:latin typeface="Times New Roman" panose="02020603050405020304" charset="0"/>
                <a:cs typeface="Times New Roman" panose="02020603050405020304" charset="0"/>
              </a:rPr>
              <a:t>Lack of Resilience</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 Communication depended on a single pre-established path. If any exchange failed, the entire circuit was lost.</a:t>
            </a:r>
            <a:endParaRPr sz="2000">
              <a:latin typeface="Times New Roman" panose="02020603050405020304" charset="0"/>
              <a:cs typeface="Times New Roman" panose="02020603050405020304" charset="0"/>
            </a:endParaRPr>
          </a:p>
          <a:p>
            <a:endParaRPr sz="2000">
              <a:latin typeface="Times New Roman" panose="02020603050405020304" charset="0"/>
              <a:cs typeface="Times New Roman" panose="02020603050405020304" charset="0"/>
            </a:endParaRPr>
          </a:p>
          <a:p>
            <a:pPr marL="342900" indent="-342900">
              <a:buFont typeface="Arial" panose="020B0604020202020204" pitchFamily="34" charset="0"/>
              <a:buChar char="•"/>
            </a:pPr>
            <a:r>
              <a:rPr sz="2000">
                <a:latin typeface="Times New Roman" panose="02020603050405020304" charset="0"/>
                <a:cs typeface="Times New Roman" panose="02020603050405020304" charset="0"/>
              </a:rPr>
              <a:t>Complex Rerouting Requirements</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 Automatic rerouting required multiple alternative paths and routing awareness, which increased system complexity and user cost.</a:t>
            </a:r>
            <a:endParaRPr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Packet Switching (Modern Method)</a:t>
            </a:r>
            <a:endParaRPr lang="en-US" altLang="en-US" sz="2000">
              <a:latin typeface="Times New Roman" panose="02020603050405020304" charset="0"/>
              <a:cs typeface="Times New Roman" panose="02020603050405020304" charset="0"/>
            </a:endParaRPr>
          </a:p>
          <a:p>
            <a:endParaRPr lang="en-US" altLang="en-US" sz="2000">
              <a:latin typeface="Times New Roman" panose="02020603050405020304" charset="0"/>
              <a:cs typeface="Times New Roman" panose="02020603050405020304" charset="0"/>
            </a:endParaRPr>
          </a:p>
          <a:p>
            <a:pPr marL="342900" indent="-342900">
              <a:buFont typeface="Arial" panose="020B0604020202020204" pitchFamily="34" charset="0"/>
              <a:buChar char="•"/>
            </a:pPr>
            <a:r>
              <a:rPr lang="en-US" altLang="en-US" sz="2000">
                <a:latin typeface="Times New Roman" panose="02020603050405020304" charset="0"/>
                <a:cs typeface="Times New Roman" panose="02020603050405020304" charset="0"/>
              </a:rPr>
              <a:t>Digitization of Voice</a:t>
            </a:r>
            <a:endParaRPr lang="en-US" altLang="en-US"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The voice signal is converted into digital form before transmission.</a:t>
            </a:r>
            <a:endParaRPr lang="en-US" altLang="en-US" sz="2000">
              <a:latin typeface="Times New Roman" panose="02020603050405020304" charset="0"/>
              <a:cs typeface="Times New Roman" panose="02020603050405020304" charset="0"/>
            </a:endParaRPr>
          </a:p>
          <a:p>
            <a:endParaRPr lang="en-US" altLang="en-US" sz="2000">
              <a:latin typeface="Times New Roman" panose="02020603050405020304" charset="0"/>
              <a:cs typeface="Times New Roman" panose="02020603050405020304" charset="0"/>
            </a:endParaRPr>
          </a:p>
          <a:p>
            <a:pPr marL="342900" indent="-342900">
              <a:buFont typeface="Arial" panose="020B0604020202020204" pitchFamily="34" charset="0"/>
              <a:buChar char="•"/>
            </a:pPr>
            <a:r>
              <a:rPr lang="en-US" altLang="en-US" sz="2000">
                <a:latin typeface="Times New Roman" panose="02020603050405020304" charset="0"/>
                <a:cs typeface="Times New Roman" panose="02020603050405020304" charset="0"/>
              </a:rPr>
              <a:t>Division into Packets</a:t>
            </a:r>
            <a:endParaRPr lang="en-US" altLang="en-US"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Digital voice data is divided into small units called packets, each carrying source and destination information.</a:t>
            </a:r>
            <a:endParaRPr lang="en-US" altLang="en-US"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Shared Network Resources</a:t>
            </a:r>
            <a:endParaRPr lang="en-US" altLang="en-US"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Packets from multiple conversations share the same communication links, especially during silent gaps.</a:t>
            </a:r>
            <a:endParaRPr lang="en-US" altLang="en-US" sz="2000">
              <a:latin typeface="Times New Roman" panose="02020603050405020304" charset="0"/>
              <a:cs typeface="Times New Roman" panose="02020603050405020304" charset="0"/>
            </a:endParaRPr>
          </a:p>
          <a:p>
            <a:endParaRPr lang="en-US" altLang="en-US" sz="2000">
              <a:latin typeface="Times New Roman" panose="02020603050405020304" charset="0"/>
              <a:cs typeface="Times New Roman" panose="0202060305040502030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454660" y="914400"/>
            <a:ext cx="11159490" cy="5276850"/>
          </a:xfrm>
          <a:prstGeom prst="rect">
            <a:avLst/>
          </a:prstGeom>
        </p:spPr>
        <p:txBody>
          <a:bodyPr wrap="square">
            <a:noAutofit/>
          </a:bodyPr>
          <a:p>
            <a:pPr marL="342900" indent="-342900">
              <a:buFont typeface="Arial" panose="020B0604020202020204" pitchFamily="34" charset="0"/>
              <a:buChar char="•"/>
            </a:pPr>
            <a:r>
              <a:rPr sz="2000">
                <a:latin typeface="Times New Roman" panose="02020603050405020304" charset="0"/>
                <a:cs typeface="Times New Roman" panose="02020603050405020304" charset="0"/>
              </a:rPr>
              <a:t>Efficient Bandwidth Utilization</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 Sharing circuits makes packet switching far more efficient than circuit switching.</a:t>
            </a:r>
            <a:endParaRPr sz="2000">
              <a:latin typeface="Times New Roman" panose="02020603050405020304" charset="0"/>
              <a:cs typeface="Times New Roman" panose="02020603050405020304" charset="0"/>
            </a:endParaRPr>
          </a:p>
          <a:p>
            <a:endParaRPr sz="2000">
              <a:latin typeface="Times New Roman" panose="02020603050405020304" charset="0"/>
              <a:cs typeface="Times New Roman" panose="02020603050405020304" charset="0"/>
            </a:endParaRPr>
          </a:p>
          <a:p>
            <a:pPr marL="342900" indent="-342900">
              <a:buFont typeface="Arial" panose="020B0604020202020204" pitchFamily="34" charset="0"/>
              <a:buChar char="•"/>
            </a:pPr>
            <a:r>
              <a:rPr sz="2000">
                <a:latin typeface="Times New Roman" panose="02020603050405020304" charset="0"/>
                <a:cs typeface="Times New Roman" panose="02020603050405020304" charset="0"/>
              </a:rPr>
              <a:t>Use of Digital Compression</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 Compression techniques allow many conversations to travel simultaneously over the same wires.</a:t>
            </a:r>
            <a:endParaRPr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Advantages of Packet Switching</a:t>
            </a:r>
            <a:endParaRPr lang="en-US" altLang="en-US" sz="2000">
              <a:latin typeface="Times New Roman" panose="02020603050405020304" charset="0"/>
              <a:cs typeface="Times New Roman" panose="02020603050405020304" charset="0"/>
            </a:endParaRPr>
          </a:p>
          <a:p>
            <a:endParaRPr lang="en-US" altLang="en-US" sz="2000">
              <a:latin typeface="Times New Roman" panose="02020603050405020304" charset="0"/>
              <a:cs typeface="Times New Roman" panose="02020603050405020304" charset="0"/>
            </a:endParaRPr>
          </a:p>
          <a:p>
            <a:pPr marL="342900" indent="-342900">
              <a:buFont typeface="Arial" panose="020B0604020202020204" pitchFamily="34" charset="0"/>
              <a:buChar char="•"/>
            </a:pPr>
            <a:r>
              <a:rPr lang="en-US" altLang="en-US" sz="2000">
                <a:latin typeface="Times New Roman" panose="02020603050405020304" charset="0"/>
                <a:cs typeface="Times New Roman" panose="02020603050405020304" charset="0"/>
              </a:rPr>
              <a:t>Higher Efficiency</a:t>
            </a:r>
            <a:endParaRPr lang="en-US" altLang="en-US"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Maximizes use of available bandwidth by avoiding idle circuits.</a:t>
            </a:r>
            <a:endParaRPr lang="en-US" altLang="en-US" sz="2000">
              <a:latin typeface="Times New Roman" panose="02020603050405020304" charset="0"/>
              <a:cs typeface="Times New Roman" panose="02020603050405020304" charset="0"/>
            </a:endParaRPr>
          </a:p>
          <a:p>
            <a:pPr marL="342900" indent="-342900">
              <a:buFont typeface="Arial" panose="020B0604020202020204" pitchFamily="34" charset="0"/>
              <a:buChar char="•"/>
            </a:pPr>
            <a:endParaRPr lang="en-US" altLang="en-US" sz="2000">
              <a:latin typeface="Times New Roman" panose="02020603050405020304" charset="0"/>
              <a:cs typeface="Times New Roman" panose="02020603050405020304" charset="0"/>
            </a:endParaRPr>
          </a:p>
          <a:p>
            <a:pPr marL="342900" indent="-342900">
              <a:buFont typeface="Arial" panose="020B0604020202020204" pitchFamily="34" charset="0"/>
              <a:buChar char="•"/>
            </a:pPr>
            <a:r>
              <a:rPr lang="en-US" altLang="en-US" sz="2000">
                <a:latin typeface="Times New Roman" panose="02020603050405020304" charset="0"/>
                <a:cs typeface="Times New Roman" panose="02020603050405020304" charset="0"/>
              </a:rPr>
              <a:t>Fault Tolerance</a:t>
            </a:r>
            <a:endParaRPr lang="en-US" altLang="en-US"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If a circuit or exchange fails, packets are automatically rerouted through alternate paths.</a:t>
            </a:r>
            <a:endParaRPr lang="en-US" altLang="en-US" sz="2000">
              <a:latin typeface="Times New Roman" panose="02020603050405020304" charset="0"/>
              <a:cs typeface="Times New Roman" panose="02020603050405020304" charset="0"/>
            </a:endParaRPr>
          </a:p>
          <a:p>
            <a:endParaRPr lang="en-US" altLang="en-US" sz="2000">
              <a:latin typeface="Times New Roman" panose="02020603050405020304" charset="0"/>
              <a:cs typeface="Times New Roman" panose="02020603050405020304" charset="0"/>
            </a:endParaRPr>
          </a:p>
          <a:p>
            <a:pPr marL="342900" indent="-342900">
              <a:buFont typeface="Arial" panose="020B0604020202020204" pitchFamily="34" charset="0"/>
              <a:buChar char="•"/>
            </a:pPr>
            <a:r>
              <a:rPr lang="en-US" altLang="en-US" sz="2000">
                <a:latin typeface="Times New Roman" panose="02020603050405020304" charset="0"/>
                <a:cs typeface="Times New Roman" panose="02020603050405020304" charset="0"/>
              </a:rPr>
              <a:t>Foundation of Modern Data Communication</a:t>
            </a:r>
            <a:endParaRPr lang="en-US" altLang="en-US"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Packet switching became the core technology behind modern data networks, including the Internet.</a:t>
            </a:r>
            <a:endParaRPr lang="en-US" altLang="en-US" sz="2000">
              <a:latin typeface="Times New Roman" panose="02020603050405020304" charset="0"/>
              <a:cs typeface="Times New Roman" panose="0202060305040502030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435610" y="932815"/>
            <a:ext cx="11074400" cy="5144135"/>
          </a:xfrm>
          <a:prstGeom prst="rect">
            <a:avLst/>
          </a:prstGeom>
        </p:spPr>
        <p:txBody>
          <a:bodyPr wrap="square">
            <a:noAutofit/>
          </a:bodyPr>
          <a:p>
            <a:pPr>
              <a:spcAft>
                <a:spcPct val="60000"/>
              </a:spcAft>
            </a:pPr>
            <a:r>
              <a:rPr sz="2800" b="1" i="1">
                <a:latin typeface="Times New Roman" panose="02020603050405020304" charset="0"/>
                <a:cs typeface="Times New Roman" panose="02020603050405020304" charset="0"/>
              </a:rPr>
              <a:t>Role of the Military</a:t>
            </a:r>
            <a:endParaRPr sz="2800" b="1" i="1">
              <a:latin typeface="Times New Roman" panose="02020603050405020304" charset="0"/>
              <a:cs typeface="Times New Roman" panose="02020603050405020304" charset="0"/>
            </a:endParaRPr>
          </a:p>
          <a:p>
            <a:pPr>
              <a:spcAft>
                <a:spcPct val="60000"/>
              </a:spcAft>
            </a:pPr>
            <a:r>
              <a:rPr sz="2400">
                <a:latin typeface="Times New Roman" panose="02020603050405020304" charset="0"/>
                <a:cs typeface="Times New Roman" panose="02020603050405020304" charset="0"/>
              </a:rPr>
              <a:t>Military Involvement in Development</a:t>
            </a:r>
            <a:endParaRPr sz="2400">
              <a:latin typeface="Times New Roman" panose="02020603050405020304" charset="0"/>
              <a:cs typeface="Times New Roman" panose="02020603050405020304" charset="0"/>
            </a:endParaRPr>
          </a:p>
          <a:p>
            <a:r>
              <a:rPr sz="2400">
                <a:latin typeface="Times New Roman" panose="02020603050405020304" charset="0"/>
                <a:cs typeface="Times New Roman" panose="02020603050405020304" charset="0"/>
              </a:rPr>
              <a:t>The military played a key role in developing packet switching.</a:t>
            </a:r>
            <a:endParaRPr sz="2400">
              <a:latin typeface="Times New Roman" panose="02020603050405020304" charset="0"/>
              <a:cs typeface="Times New Roman" panose="02020603050405020304" charset="0"/>
            </a:endParaRPr>
          </a:p>
          <a:p>
            <a:endParaRPr sz="2400">
              <a:latin typeface="Times New Roman" panose="02020603050405020304" charset="0"/>
              <a:cs typeface="Times New Roman" panose="02020603050405020304" charset="0"/>
            </a:endParaRPr>
          </a:p>
          <a:p>
            <a:pPr indent="0">
              <a:buNone/>
            </a:pPr>
            <a:r>
              <a:rPr sz="2400">
                <a:latin typeface="Times New Roman" panose="02020603050405020304" charset="0"/>
                <a:cs typeface="Times New Roman" panose="02020603050405020304" charset="0"/>
              </a:rPr>
              <a:t>Need for Resilient Communication</a:t>
            </a:r>
            <a:endParaRPr sz="2400">
              <a:latin typeface="Times New Roman" panose="02020603050405020304" charset="0"/>
              <a:cs typeface="Times New Roman" panose="02020603050405020304" charset="0"/>
            </a:endParaRPr>
          </a:p>
          <a:p>
            <a:r>
              <a:rPr sz="2400">
                <a:latin typeface="Times New Roman" panose="02020603050405020304" charset="0"/>
                <a:cs typeface="Times New Roman" panose="02020603050405020304" charset="0"/>
              </a:rPr>
              <a:t> Packet switching supported high-speed failover and reliable data communication under battlefield conditions.</a:t>
            </a:r>
            <a:endParaRPr sz="2400">
              <a:latin typeface="Times New Roman" panose="02020603050405020304" charset="0"/>
              <a:cs typeface="Times New Roman" panose="02020603050405020304" charset="0"/>
            </a:endParaRPr>
          </a:p>
          <a:p>
            <a:endParaRPr sz="2400">
              <a:latin typeface="Times New Roman" panose="02020603050405020304" charset="0"/>
              <a:cs typeface="Times New Roman" panose="0202060305040502030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429895" y="947420"/>
            <a:ext cx="11428730" cy="5235575"/>
          </a:xfrm>
          <a:prstGeom prst="rect">
            <a:avLst/>
          </a:prstGeom>
          <a:noFill/>
        </p:spPr>
        <p:txBody>
          <a:bodyPr wrap="square" rtlCol="0" anchor="t">
            <a:noAutofit/>
          </a:bodyPr>
          <a:p>
            <a:pPr algn="just"/>
            <a:r>
              <a:rPr lang="en-US" altLang="en-US" sz="2800" b="1" i="1">
                <a:latin typeface="Times New Roman" panose="02020603050405020304" charset="0"/>
                <a:cs typeface="Times New Roman" panose="02020603050405020304" charset="0"/>
                <a:sym typeface="+mn-ea"/>
              </a:rPr>
              <a:t>The Internet Revolution</a:t>
            </a:r>
            <a:r>
              <a:rPr lang="en-IN" altLang="en-US" sz="2800" b="1" i="1">
                <a:latin typeface="Times New Roman" panose="02020603050405020304" charset="0"/>
                <a:cs typeface="Times New Roman" panose="02020603050405020304" charset="0"/>
                <a:sym typeface="+mn-ea"/>
              </a:rPr>
              <a:t>:</a:t>
            </a:r>
            <a:endParaRPr lang="en-US" altLang="en-US" sz="2800" b="1" i="1">
              <a:latin typeface="Times New Roman" panose="02020603050405020304" charset="0"/>
              <a:cs typeface="Times New Roman" panose="02020603050405020304" charset="0"/>
              <a:sym typeface="+mn-ea"/>
            </a:endParaRPr>
          </a:p>
          <a:p>
            <a:pPr marL="342900" indent="-342900" algn="just">
              <a:buFont typeface="Arial" panose="020B0604020202020204" pitchFamily="34" charset="0"/>
              <a:buChar char="•"/>
            </a:pPr>
            <a:r>
              <a:rPr lang="en-US" altLang="en-US" sz="2000">
                <a:latin typeface="Times New Roman" panose="02020603050405020304" charset="0"/>
                <a:cs typeface="Times New Roman" panose="02020603050405020304" charset="0"/>
                <a:sym typeface="+mn-ea"/>
              </a:rPr>
              <a:t>U.S. Government Initiative (ARPA)</a:t>
            </a:r>
            <a:endParaRPr lang="en-US" altLang="en-US" sz="2000">
              <a:latin typeface="Times New Roman" panose="02020603050405020304" charset="0"/>
              <a:cs typeface="Times New Roman" panose="02020603050405020304" charset="0"/>
              <a:sym typeface="+mn-ea"/>
            </a:endParaRPr>
          </a:p>
          <a:p>
            <a:pPr algn="just"/>
            <a:r>
              <a:rPr lang="en-US" altLang="en-US" sz="2000">
                <a:latin typeface="Times New Roman" panose="02020603050405020304" charset="0"/>
                <a:cs typeface="Times New Roman" panose="02020603050405020304" charset="0"/>
                <a:sym typeface="+mn-ea"/>
              </a:rPr>
              <a:t>The U.S. government created the Advanced Research Projects Agency (ARPA) to research and develop advanced computer networking technologies.</a:t>
            </a:r>
            <a:endParaRPr lang="en-US" altLang="en-US" sz="2000">
              <a:latin typeface="Times New Roman" panose="02020603050405020304" charset="0"/>
              <a:cs typeface="Times New Roman" panose="02020603050405020304" charset="0"/>
              <a:sym typeface="+mn-ea"/>
            </a:endParaRPr>
          </a:p>
          <a:p>
            <a:pPr algn="just"/>
            <a:endParaRPr lang="en-US" altLang="en-US" sz="2000">
              <a:latin typeface="Times New Roman" panose="02020603050405020304" charset="0"/>
              <a:cs typeface="Times New Roman" panose="02020603050405020304" charset="0"/>
              <a:sym typeface="+mn-ea"/>
            </a:endParaRPr>
          </a:p>
          <a:p>
            <a:pPr marL="342900" indent="-342900" algn="just">
              <a:buFont typeface="Arial" panose="020B0604020202020204" pitchFamily="34" charset="0"/>
              <a:buChar char="•"/>
            </a:pPr>
            <a:r>
              <a:rPr lang="en-US" altLang="en-US" sz="2000">
                <a:latin typeface="Times New Roman" panose="02020603050405020304" charset="0"/>
                <a:cs typeface="Times New Roman" panose="02020603050405020304" charset="0"/>
                <a:sym typeface="+mn-ea"/>
              </a:rPr>
              <a:t>Creation of ARPANET</a:t>
            </a:r>
            <a:endParaRPr lang="en-US" altLang="en-US" sz="2000">
              <a:latin typeface="Times New Roman" panose="02020603050405020304" charset="0"/>
              <a:cs typeface="Times New Roman" panose="02020603050405020304" charset="0"/>
              <a:sym typeface="+mn-ea"/>
            </a:endParaRPr>
          </a:p>
          <a:p>
            <a:pPr algn="just"/>
            <a:r>
              <a:rPr lang="en-US" altLang="en-US" sz="2000">
                <a:latin typeface="Times New Roman" panose="02020603050405020304" charset="0"/>
                <a:cs typeface="Times New Roman" panose="02020603050405020304" charset="0"/>
                <a:sym typeface="+mn-ea"/>
              </a:rPr>
              <a:t>ARPA’s research led to the design and development of ARPANET, the world’s first computer network based on packet switching.</a:t>
            </a:r>
            <a:endParaRPr lang="en-US" altLang="en-US" sz="2000">
              <a:latin typeface="Times New Roman" panose="02020603050405020304" charset="0"/>
              <a:cs typeface="Times New Roman" panose="02020603050405020304" charset="0"/>
              <a:sym typeface="+mn-ea"/>
            </a:endParaRPr>
          </a:p>
          <a:p>
            <a:pPr algn="just"/>
            <a:endParaRPr lang="en-US" altLang="en-US" sz="2000">
              <a:latin typeface="Times New Roman" panose="02020603050405020304" charset="0"/>
              <a:cs typeface="Times New Roman" panose="02020603050405020304" charset="0"/>
              <a:sym typeface="+mn-ea"/>
            </a:endParaRPr>
          </a:p>
          <a:p>
            <a:pPr marL="342900" indent="-342900" algn="just">
              <a:buFont typeface="Arial" panose="020B0604020202020204" pitchFamily="34" charset="0"/>
              <a:buChar char="•"/>
            </a:pPr>
            <a:r>
              <a:rPr lang="en-US" altLang="en-US" sz="2000">
                <a:latin typeface="Times New Roman" panose="02020603050405020304" charset="0"/>
                <a:cs typeface="Times New Roman" panose="02020603050405020304" charset="0"/>
                <a:sym typeface="+mn-ea"/>
              </a:rPr>
              <a:t>Foundation of the Modern Internet</a:t>
            </a:r>
            <a:endParaRPr lang="en-US" altLang="en-US" sz="2000">
              <a:latin typeface="Times New Roman" panose="02020603050405020304" charset="0"/>
              <a:cs typeface="Times New Roman" panose="02020603050405020304" charset="0"/>
              <a:sym typeface="+mn-ea"/>
            </a:endParaRPr>
          </a:p>
          <a:p>
            <a:pPr algn="just"/>
            <a:r>
              <a:rPr lang="en-US" altLang="en-US" sz="2000">
                <a:latin typeface="Times New Roman" panose="02020603050405020304" charset="0"/>
                <a:cs typeface="Times New Roman" panose="02020603050405020304" charset="0"/>
                <a:sym typeface="+mn-ea"/>
              </a:rPr>
              <a:t>ARPANET became the predecessor of today’s Internet, laying the technical foundation for global data communication.</a:t>
            </a:r>
            <a:endParaRPr lang="en-US" altLang="en-US" sz="2000">
              <a:latin typeface="Times New Roman" panose="02020603050405020304" charset="0"/>
              <a:cs typeface="Times New Roman" panose="02020603050405020304" charset="0"/>
              <a:sym typeface="+mn-ea"/>
            </a:endParaRPr>
          </a:p>
          <a:p>
            <a:pPr algn="just"/>
            <a:endParaRPr lang="en-US" altLang="en-US" sz="2000">
              <a:latin typeface="Times New Roman" panose="02020603050405020304" charset="0"/>
              <a:cs typeface="Times New Roman" panose="02020603050405020304" charset="0"/>
              <a:sym typeface="+mn-ea"/>
            </a:endParaRPr>
          </a:p>
          <a:p>
            <a:pPr marL="342900" indent="-342900" algn="just">
              <a:buFont typeface="Arial" panose="020B0604020202020204" pitchFamily="34" charset="0"/>
              <a:buChar char="•"/>
            </a:pPr>
            <a:r>
              <a:rPr lang="en-US" altLang="en-US" sz="2000">
                <a:latin typeface="Times New Roman" panose="02020603050405020304" charset="0"/>
                <a:cs typeface="Times New Roman" panose="02020603050405020304" charset="0"/>
                <a:sym typeface="+mn-ea"/>
              </a:rPr>
              <a:t>Noncommercial Nature (1970s–1980s)</a:t>
            </a:r>
            <a:endParaRPr lang="en-US" altLang="en-US" sz="2000">
              <a:latin typeface="Times New Roman" panose="02020603050405020304" charset="0"/>
              <a:cs typeface="Times New Roman" panose="02020603050405020304" charset="0"/>
              <a:sym typeface="+mn-ea"/>
            </a:endParaRPr>
          </a:p>
          <a:p>
            <a:pPr algn="just"/>
            <a:r>
              <a:rPr lang="en-US" altLang="en-US" sz="2000">
                <a:latin typeface="Times New Roman" panose="02020603050405020304" charset="0"/>
                <a:cs typeface="Times New Roman" panose="02020603050405020304" charset="0"/>
                <a:sym typeface="+mn-ea"/>
              </a:rPr>
              <a:t>During the 1970s and 1980s, ARPANET was a noncommercial network, primarily used by universities and research institutions. </a:t>
            </a:r>
            <a:endParaRPr lang="en-US" altLang="en-US" sz="2000">
              <a:latin typeface="Times New Roman" panose="02020603050405020304" charset="0"/>
              <a:cs typeface="Times New Roman" panose="02020603050405020304" charset="0"/>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492125" y="957580"/>
            <a:ext cx="11151870" cy="5210810"/>
          </a:xfrm>
          <a:prstGeom prst="rect">
            <a:avLst/>
          </a:prstGeom>
        </p:spPr>
        <p:txBody>
          <a:bodyPr wrap="square">
            <a:noAutofit/>
          </a:bodyPr>
          <a:p>
            <a:pPr marL="342900" indent="-342900">
              <a:buFont typeface="Arial" panose="020B0604020202020204" pitchFamily="34" charset="0"/>
              <a:buChar char="•"/>
            </a:pPr>
            <a:r>
              <a:rPr sz="2000">
                <a:latin typeface="Times New Roman" panose="02020603050405020304" charset="0"/>
                <a:cs typeface="Times New Roman" panose="02020603050405020304" charset="0"/>
              </a:rPr>
              <a:t>Introduction of TCP/IP</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 One of the most significant protocols developed was Transmission Control Protocol/Internet Protocol (TCP/IP).</a:t>
            </a:r>
            <a:endParaRPr sz="2000">
              <a:latin typeface="Times New Roman" panose="02020603050405020304" charset="0"/>
              <a:cs typeface="Times New Roman" panose="02020603050405020304" charset="0"/>
            </a:endParaRPr>
          </a:p>
          <a:p>
            <a:endParaRPr sz="2000">
              <a:latin typeface="Times New Roman" panose="02020603050405020304" charset="0"/>
              <a:cs typeface="Times New Roman" panose="02020603050405020304" charset="0"/>
            </a:endParaRPr>
          </a:p>
          <a:p>
            <a:pPr marL="342900" indent="-342900">
              <a:buFont typeface="Arial" panose="020B0604020202020204" pitchFamily="34" charset="0"/>
              <a:buChar char="•"/>
            </a:pPr>
            <a:r>
              <a:rPr sz="2000">
                <a:latin typeface="Times New Roman" panose="02020603050405020304" charset="0"/>
                <a:cs typeface="Times New Roman" panose="02020603050405020304" charset="0"/>
              </a:rPr>
              <a:t>TCP/IP as the Internet Protocol</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 In the early 1990s, TCP/IP was adopted as the standard protocol of the Internet, enabling global connectivity.</a:t>
            </a:r>
            <a:endParaRPr sz="2000">
              <a:latin typeface="Times New Roman" panose="02020603050405020304" charset="0"/>
              <a:cs typeface="Times New Roman" panose="02020603050405020304" charset="0"/>
            </a:endParaRPr>
          </a:p>
          <a:p>
            <a:r>
              <a:rPr lang="en-US" altLang="en-US" sz="2000" b="1">
                <a:latin typeface="Times New Roman" panose="02020603050405020304" charset="0"/>
                <a:cs typeface="Times New Roman" panose="02020603050405020304" charset="0"/>
              </a:rPr>
              <a:t>LAN Technology Evolution</a:t>
            </a:r>
            <a:endParaRPr lang="en-US" altLang="en-US" sz="2000" b="1">
              <a:latin typeface="Times New Roman" panose="02020603050405020304" charset="0"/>
              <a:cs typeface="Times New Roman" panose="02020603050405020304" charset="0"/>
            </a:endParaRPr>
          </a:p>
          <a:p>
            <a:endParaRPr lang="en-US" altLang="en-US" sz="2000" b="1">
              <a:latin typeface="Times New Roman" panose="02020603050405020304" charset="0"/>
              <a:cs typeface="Times New Roman" panose="02020603050405020304" charset="0"/>
            </a:endParaRPr>
          </a:p>
          <a:p>
            <a:pPr marL="342900" indent="-342900">
              <a:buFont typeface="Arial" panose="020B0604020202020204" pitchFamily="34" charset="0"/>
              <a:buChar char="•"/>
            </a:pPr>
            <a:r>
              <a:rPr lang="en-US" altLang="en-US" sz="2000">
                <a:latin typeface="Times New Roman" panose="02020603050405020304" charset="0"/>
                <a:cs typeface="Times New Roman" panose="02020603050405020304" charset="0"/>
              </a:rPr>
              <a:t>Competition Among LAN Technologies</a:t>
            </a:r>
            <a:endParaRPr lang="en-US" altLang="en-US"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During the same period, multiple LAN technologies and proprietary protocols competed for dominance.</a:t>
            </a:r>
            <a:endParaRPr lang="en-US" altLang="en-US" sz="2000">
              <a:latin typeface="Times New Roman" panose="02020603050405020304" charset="0"/>
              <a:cs typeface="Times New Roman" panose="02020603050405020304" charset="0"/>
            </a:endParaRPr>
          </a:p>
          <a:p>
            <a:endParaRPr lang="en-US" altLang="en-US" sz="2000">
              <a:latin typeface="Times New Roman" panose="02020603050405020304" charset="0"/>
              <a:cs typeface="Times New Roman" panose="02020603050405020304" charset="0"/>
            </a:endParaRPr>
          </a:p>
          <a:p>
            <a:pPr marL="342900" indent="-342900">
              <a:buFont typeface="Arial" panose="020B0604020202020204" pitchFamily="34" charset="0"/>
              <a:buChar char="•"/>
            </a:pPr>
            <a:r>
              <a:rPr lang="en-US" altLang="en-US" sz="2000">
                <a:latin typeface="Times New Roman" panose="02020603050405020304" charset="0"/>
                <a:cs typeface="Times New Roman" panose="02020603050405020304" charset="0"/>
              </a:rPr>
              <a:t>Problem of Incompatibility</a:t>
            </a:r>
            <a:endParaRPr lang="en-US" altLang="en-US"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Proprietary protocols were not compatible with each other, preventing communication between different LANs.</a:t>
            </a:r>
            <a:endParaRPr lang="en-US" altLang="en-US" sz="2000">
              <a:latin typeface="Times New Roman" panose="02020603050405020304" charset="0"/>
              <a:cs typeface="Times New Roman" panose="02020603050405020304" charset="0"/>
            </a:endParaRPr>
          </a:p>
          <a:p>
            <a:endParaRPr sz="2000">
              <a:latin typeface="Times New Roman" panose="02020603050405020304" charset="0"/>
              <a:cs typeface="Times New Roman" panose="0202060305040502030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273050" y="1013460"/>
            <a:ext cx="11531600" cy="5145405"/>
          </a:xfrm>
          <a:prstGeom prst="rect">
            <a:avLst/>
          </a:prstGeom>
        </p:spPr>
        <p:txBody>
          <a:bodyPr wrap="square">
            <a:noAutofit/>
          </a:bodyPr>
          <a:p>
            <a:pPr marL="342900" indent="-342900">
              <a:buFont typeface="Arial" panose="020B0604020202020204" pitchFamily="34" charset="0"/>
              <a:buChar char="•"/>
            </a:pPr>
            <a:r>
              <a:rPr sz="2000">
                <a:latin typeface="Times New Roman" panose="02020603050405020304" charset="0"/>
                <a:cs typeface="Times New Roman" panose="02020603050405020304" charset="0"/>
              </a:rPr>
              <a:t>Challenge of Interconnecting Networks</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 The major challenge was to connect various operating systems and protocols into a single heterogeneous network.</a:t>
            </a:r>
            <a:endParaRPr sz="2000">
              <a:latin typeface="Times New Roman" panose="02020603050405020304" charset="0"/>
              <a:cs typeface="Times New Roman" panose="02020603050405020304" charset="0"/>
            </a:endParaRPr>
          </a:p>
          <a:p>
            <a:endParaRPr sz="2000">
              <a:latin typeface="Times New Roman" panose="02020603050405020304" charset="0"/>
              <a:cs typeface="Times New Roman" panose="02020603050405020304" charset="0"/>
            </a:endParaRPr>
          </a:p>
          <a:p>
            <a:pPr marL="342900" indent="-342900">
              <a:buFont typeface="Arial" panose="020B0604020202020204" pitchFamily="34" charset="0"/>
              <a:buChar char="•"/>
            </a:pPr>
            <a:r>
              <a:rPr sz="2000">
                <a:latin typeface="Times New Roman" panose="02020603050405020304" charset="0"/>
                <a:cs typeface="Times New Roman" panose="02020603050405020304" charset="0"/>
              </a:rPr>
              <a:t>Emergence of Ethernet</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 By the early 1990s, Ethernet emerged as the clear winner among LAN technologies.</a:t>
            </a:r>
            <a:endParaRPr sz="2000">
              <a:latin typeface="Times New Roman" panose="02020603050405020304" charset="0"/>
              <a:cs typeface="Times New Roman" panose="02020603050405020304" charset="0"/>
            </a:endParaRPr>
          </a:p>
          <a:p>
            <a:endParaRPr sz="2000">
              <a:latin typeface="Times New Roman" panose="02020603050405020304" charset="0"/>
              <a:cs typeface="Times New Roman" panose="02020603050405020304" charset="0"/>
            </a:endParaRPr>
          </a:p>
          <a:p>
            <a:pPr marL="342900" indent="-342900">
              <a:buFont typeface="Arial" panose="020B0604020202020204" pitchFamily="34" charset="0"/>
              <a:buChar char="•"/>
            </a:pPr>
            <a:r>
              <a:rPr sz="2000">
                <a:latin typeface="Times New Roman" panose="02020603050405020304" charset="0"/>
                <a:cs typeface="Times New Roman" panose="02020603050405020304" charset="0"/>
              </a:rPr>
              <a:t>Ethernet as a Global Standard</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 Ethernet became the ubiquitous LAN protocol used worldwide.</a:t>
            </a:r>
            <a:endParaRPr sz="2000">
              <a:latin typeface="Times New Roman" panose="02020603050405020304" charset="0"/>
              <a:cs typeface="Times New Roman" panose="02020603050405020304" charset="0"/>
            </a:endParaRPr>
          </a:p>
          <a:p>
            <a:endParaRPr sz="2000">
              <a:latin typeface="Times New Roman" panose="02020603050405020304" charset="0"/>
              <a:cs typeface="Times New Roman" panose="02020603050405020304" charset="0"/>
            </a:endParaRPr>
          </a:p>
          <a:p>
            <a:pPr marL="342900" indent="-342900">
              <a:buFont typeface="Arial" panose="020B0604020202020204" pitchFamily="34" charset="0"/>
              <a:buChar char="•"/>
            </a:pPr>
            <a:r>
              <a:rPr sz="2000">
                <a:latin typeface="Times New Roman" panose="02020603050405020304" charset="0"/>
                <a:cs typeface="Times New Roman" panose="02020603050405020304" charset="0"/>
              </a:rPr>
              <a:t>Long-Term Dominance of Ethernet</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 Even after three decades, Ethernet remains the dominant LAN protocol, highlighting its scalability and reliability.</a:t>
            </a:r>
            <a:endParaRPr sz="2000">
              <a:latin typeface="Times New Roman" panose="02020603050405020304" charset="0"/>
              <a:cs typeface="Times New Roman" panose="02020603050405020304" charset="0"/>
            </a:endParaRPr>
          </a:p>
          <a:p>
            <a:endParaRPr sz="2000">
              <a:latin typeface="Times New Roman" panose="02020603050405020304" charset="0"/>
              <a:cs typeface="Times New Roman" panose="02020603050405020304" charset="0"/>
            </a:endParaRPr>
          </a:p>
          <a:p>
            <a:endParaRPr sz="2000">
              <a:latin typeface="Times New Roman" panose="02020603050405020304" charset="0"/>
              <a:cs typeface="Times New Roman" panose="0202060305040502030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483235" y="1016000"/>
            <a:ext cx="11530965" cy="3566160"/>
          </a:xfrm>
          <a:prstGeom prst="rect">
            <a:avLst/>
          </a:prstGeom>
        </p:spPr>
        <p:txBody>
          <a:bodyPr wrap="square">
            <a:noAutofit/>
          </a:bodyPr>
          <a:p>
            <a:r>
              <a:rPr lang="en-US" altLang="en-US" sz="2000" b="1">
                <a:latin typeface="Times New Roman" panose="02020603050405020304" charset="0"/>
                <a:cs typeface="Times New Roman" panose="02020603050405020304" charset="0"/>
                <a:sym typeface="+mn-ea"/>
              </a:rPr>
              <a:t>Advances in Personal Computers and Mobile Phones;</a:t>
            </a:r>
            <a:endParaRPr lang="en-US" altLang="en-US"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Parallel Growth of Technologies</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 Along with digital communications, computing technology also advanced rapidly, especially within business environments.</a:t>
            </a:r>
            <a:endParaRPr sz="2000">
              <a:latin typeface="Times New Roman" panose="02020603050405020304" charset="0"/>
              <a:cs typeface="Times New Roman" panose="02020603050405020304" charset="0"/>
            </a:endParaRPr>
          </a:p>
          <a:p>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Decline of Mainframe-Centric Computing</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 Businesses began moving away from large centralized mainframes and “dumb” terminals that had no processing capability of their own.</a:t>
            </a:r>
            <a:endParaRPr sz="2000">
              <a:latin typeface="Times New Roman" panose="02020603050405020304" charset="0"/>
              <a:cs typeface="Times New Roman" panose="02020603050405020304" charset="0"/>
            </a:endParaRPr>
          </a:p>
          <a:p>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Launch of the IBM PC (Early 1980s)</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 The introduction of the IBM Personal Computer (PC) marked a major shift in business computing.</a:t>
            </a:r>
            <a:endParaRPr sz="2000">
              <a:latin typeface="Times New Roman" panose="02020603050405020304" charset="0"/>
              <a:cs typeface="Times New Roman" panose="02020603050405020304" charset="0"/>
            </a:endParaRPr>
          </a:p>
          <a:p>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Popularity of Standalone PC Applications</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 PCs became popular for standalone applications such as word processing and accounting.</a:t>
            </a:r>
            <a:endParaRPr sz="2000">
              <a:latin typeface="Times New Roman" panose="02020603050405020304" charset="0"/>
              <a:cs typeface="Times New Roman" panose="02020603050405020304" charset="0"/>
            </a:endParaRPr>
          </a:p>
          <a:p>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Dependence on Mainframes for Data</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 Despite the rise of PCs, most critical business data still resided on mainframes.</a:t>
            </a:r>
            <a:endParaRPr sz="2000">
              <a:latin typeface="Times New Roman" panose="02020603050405020304" charset="0"/>
              <a:cs typeface="Times New Roman" panose="02020603050405020304" charset="0"/>
            </a:endParaRPr>
          </a:p>
          <a:p>
            <a:endParaRPr sz="2000">
              <a:latin typeface="Times New Roman" panose="02020603050405020304" charset="0"/>
              <a:cs typeface="Times New Roman" panose="02020603050405020304" charset="0"/>
            </a:endParaRPr>
          </a:p>
          <a:p>
            <a:endParaRPr sz="2000">
              <a:latin typeface="Times New Roman" panose="02020603050405020304" charset="0"/>
              <a:cs typeface="Times New Roman" panose="0202060305040502030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407670" y="1068705"/>
            <a:ext cx="11349355" cy="3759835"/>
          </a:xfrm>
          <a:prstGeom prst="rect">
            <a:avLst/>
          </a:prstGeom>
        </p:spPr>
        <p:txBody>
          <a:bodyPr wrap="square">
            <a:noAutofit/>
          </a:bodyPr>
          <a:p>
            <a:r>
              <a:rPr lang="en-IN" sz="2000">
                <a:latin typeface="Times New Roman" panose="02020603050405020304" charset="0"/>
                <a:cs typeface="Times New Roman" panose="02020603050405020304" charset="0"/>
              </a:rPr>
              <a:t>L</a:t>
            </a:r>
            <a:r>
              <a:rPr sz="2000">
                <a:latin typeface="Times New Roman" panose="02020603050405020304" charset="0"/>
                <a:cs typeface="Times New Roman" panose="02020603050405020304" charset="0"/>
              </a:rPr>
              <a:t>ack of Easy Data Transfer</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 There was no simple way to move data from mainframes to PC applications for local processing.</a:t>
            </a:r>
            <a:endParaRPr sz="2000">
              <a:latin typeface="Times New Roman" panose="02020603050405020304" charset="0"/>
              <a:cs typeface="Times New Roman" panose="02020603050405020304" charset="0"/>
            </a:endParaRPr>
          </a:p>
          <a:p>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Introduction of LAN-Based Networking</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 The solution was to network PCs to mainframes using Local Area Networks (LANs).</a:t>
            </a:r>
            <a:endParaRPr sz="2000">
              <a:latin typeface="Times New Roman" panose="02020603050405020304" charset="0"/>
              <a:cs typeface="Times New Roman" panose="02020603050405020304" charset="0"/>
            </a:endParaRPr>
          </a:p>
          <a:p>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Direct PC-to-PC Communication</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 LANs allowed PCs to connect directly with each other, enabling distributed processing.</a:t>
            </a:r>
            <a:endParaRPr sz="2000">
              <a:latin typeface="Times New Roman" panose="02020603050405020304" charset="0"/>
              <a:cs typeface="Times New Roman" panose="02020603050405020304" charset="0"/>
            </a:endParaRPr>
          </a:p>
          <a:p>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Utilization of PC Processing Power</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 Businesses could now harness the growing computing power of PCs instead of relying solely on mainframes.</a:t>
            </a:r>
            <a:endParaRPr sz="2000">
              <a:latin typeface="Times New Roman" panose="02020603050405020304" charset="0"/>
              <a:cs typeface="Times New Roman" panose="02020603050405020304" charset="0"/>
            </a:endParaRPr>
          </a:p>
          <a:p>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Elimination of Dumb Terminals</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 As PCs took over processing tasks, dumb terminals became unnecessary and obsolete.</a:t>
            </a:r>
            <a:endParaRPr sz="2000">
              <a:latin typeface="Times New Roman" panose="02020603050405020304" charset="0"/>
              <a:cs typeface="Times New Roman" panose="02020603050405020304" charset="0"/>
            </a:endParaRPr>
          </a:p>
          <a:p>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Rapid Growth in PC Sales</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 PC adoption increased dramatically, driving the expansion of the computer networking industry</a:t>
            </a:r>
            <a:r>
              <a:rPr sz="1600"/>
              <a:t>.</a:t>
            </a:r>
            <a:endParaRPr sz="16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351155" y="862965"/>
            <a:ext cx="11436350" cy="4827905"/>
          </a:xfrm>
          <a:prstGeom prst="rect">
            <a:avLst/>
          </a:prstGeom>
        </p:spPr>
        <p:txBody>
          <a:bodyPr wrap="square">
            <a:noAutofit/>
          </a:bodyPr>
          <a:p>
            <a:r>
              <a:rPr sz="2000">
                <a:latin typeface="Times New Roman" panose="02020603050405020304" charset="0"/>
                <a:cs typeface="Times New Roman" panose="02020603050405020304" charset="0"/>
              </a:rPr>
              <a:t>Wired Network Dependency</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 Initially, all network and Internet connections required physical connections using Ethernet cables or PSTN modems.</a:t>
            </a:r>
            <a:endParaRPr sz="2000">
              <a:latin typeface="Times New Roman" panose="02020603050405020304" charset="0"/>
              <a:cs typeface="Times New Roman" panose="02020603050405020304" charset="0"/>
            </a:endParaRPr>
          </a:p>
          <a:p>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Limitations of Wired Connectivity</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 Wired connections restricted mobility and flexibility of devices.</a:t>
            </a:r>
            <a:endParaRPr sz="2000">
              <a:latin typeface="Times New Roman" panose="02020603050405020304" charset="0"/>
              <a:cs typeface="Times New Roman" panose="02020603050405020304" charset="0"/>
            </a:endParaRPr>
          </a:p>
          <a:p>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Advent of Wireless Networking</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 The introduction of wireless networking marked a major shift, enabling devices to connect without physical cables.</a:t>
            </a:r>
            <a:endParaRPr sz="2000">
              <a:latin typeface="Times New Roman" panose="02020603050405020304" charset="0"/>
              <a:cs typeface="Times New Roman" panose="02020603050405020304" charset="0"/>
            </a:endParaRPr>
          </a:p>
          <a:p>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Foundation for Mobile Computing</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 Wireless networking paved the way for mobile devices and smartphones, transforming personal and business communication.</a:t>
            </a:r>
            <a:endParaRPr sz="2000">
              <a:latin typeface="Times New Roman" panose="02020603050405020304" charset="0"/>
              <a:cs typeface="Times New Roman" panose="0202060305040502030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343535" y="1038225"/>
            <a:ext cx="11609705" cy="5164455"/>
          </a:xfrm>
          <a:prstGeom prst="rect">
            <a:avLst/>
          </a:prstGeom>
          <a:noFill/>
        </p:spPr>
        <p:txBody>
          <a:bodyPr wrap="square" rtlCol="0" anchor="t">
            <a:noAutofit/>
          </a:bodyPr>
          <a:p>
            <a:pPr algn="just"/>
            <a:r>
              <a:rPr lang="en-US" altLang="en-US" sz="2000" b="1">
                <a:latin typeface="Times New Roman" panose="02020603050405020304" charset="0"/>
                <a:cs typeface="Times New Roman" panose="02020603050405020304" charset="0"/>
                <a:sym typeface="+mn-ea"/>
              </a:rPr>
              <a:t>Computers Go Mobile:</a:t>
            </a:r>
            <a:endParaRPr lang="en-US" altLang="en-US" sz="2000" b="1">
              <a:latin typeface="Times New Roman" panose="02020603050405020304" charset="0"/>
              <a:cs typeface="Times New Roman" panose="02020603050405020304" charset="0"/>
              <a:sym typeface="+mn-ea"/>
            </a:endParaRPr>
          </a:p>
          <a:p>
            <a:pPr algn="just"/>
            <a:r>
              <a:rPr lang="en-US" altLang="en-US" sz="2000">
                <a:latin typeface="Times New Roman" panose="02020603050405020304" charset="0"/>
                <a:cs typeface="Times New Roman" panose="02020603050405020304" charset="0"/>
                <a:sym typeface="+mn-ea"/>
              </a:rPr>
              <a:t>Early computers were large, fixed desktop systems</a:t>
            </a:r>
            <a:endParaRPr lang="en-US" altLang="en-US" sz="2000">
              <a:latin typeface="Times New Roman" panose="02020603050405020304" charset="0"/>
              <a:cs typeface="Times New Roman" panose="02020603050405020304" charset="0"/>
              <a:sym typeface="+mn-ea"/>
            </a:endParaRPr>
          </a:p>
          <a:p>
            <a:pPr algn="just"/>
            <a:r>
              <a:rPr lang="en-US" altLang="en-US" sz="2000">
                <a:latin typeface="Times New Roman" panose="02020603050405020304" charset="0"/>
                <a:cs typeface="Times New Roman" panose="02020603050405020304" charset="0"/>
                <a:sym typeface="+mn-ea"/>
              </a:rPr>
              <a:t>Growth of laptops, tablets, smartphones enabled mobility</a:t>
            </a:r>
            <a:endParaRPr lang="en-US" altLang="en-US" sz="2000">
              <a:latin typeface="Times New Roman" panose="02020603050405020304" charset="0"/>
              <a:cs typeface="Times New Roman" panose="02020603050405020304" charset="0"/>
              <a:sym typeface="+mn-ea"/>
            </a:endParaRPr>
          </a:p>
          <a:p>
            <a:pPr algn="just"/>
            <a:r>
              <a:rPr lang="en-US" altLang="en-US" sz="2000">
                <a:latin typeface="Times New Roman" panose="02020603050405020304" charset="0"/>
                <a:cs typeface="Times New Roman" panose="02020603050405020304" charset="0"/>
                <a:sym typeface="+mn-ea"/>
              </a:rPr>
              <a:t>Users access data anytime, anywhere</a:t>
            </a:r>
            <a:endParaRPr lang="en-US" altLang="en-US" sz="2000">
              <a:latin typeface="Times New Roman" panose="02020603050405020304" charset="0"/>
              <a:cs typeface="Times New Roman" panose="02020603050405020304" charset="0"/>
              <a:sym typeface="+mn-ea"/>
            </a:endParaRPr>
          </a:p>
          <a:p>
            <a:pPr algn="just"/>
            <a:r>
              <a:rPr lang="en-US" altLang="en-US" sz="2000">
                <a:latin typeface="Times New Roman" panose="02020603050405020304" charset="0"/>
                <a:cs typeface="Times New Roman" panose="02020603050405020304" charset="0"/>
                <a:sym typeface="+mn-ea"/>
              </a:rPr>
              <a:t>Mobility increased demand for wireless networks</a:t>
            </a:r>
            <a:endParaRPr lang="en-US" altLang="en-US" sz="2000">
              <a:latin typeface="Times New Roman" panose="02020603050405020304" charset="0"/>
              <a:cs typeface="Times New Roman" panose="02020603050405020304" charset="0"/>
              <a:sym typeface="+mn-ea"/>
            </a:endParaRPr>
          </a:p>
          <a:p>
            <a:pPr algn="just"/>
            <a:r>
              <a:rPr lang="en-US" altLang="en-US" sz="2000">
                <a:latin typeface="Times New Roman" panose="02020603050405020304" charset="0"/>
                <a:cs typeface="Times New Roman" panose="02020603050405020304" charset="0"/>
                <a:sym typeface="+mn-ea"/>
              </a:rPr>
              <a:t>Security became critical due to portable devices</a:t>
            </a:r>
            <a:endParaRPr lang="en-US" altLang="en-US" sz="2000">
              <a:latin typeface="Times New Roman" panose="02020603050405020304" charset="0"/>
              <a:cs typeface="Times New Roman" panose="02020603050405020304" charset="0"/>
              <a:sym typeface="+mn-ea"/>
            </a:endParaRPr>
          </a:p>
          <a:p>
            <a:pPr algn="just"/>
            <a:endParaRPr lang="en-US" altLang="en-US" sz="2000">
              <a:latin typeface="Times New Roman" panose="02020603050405020304" charset="0"/>
              <a:cs typeface="Times New Roman" panose="02020603050405020304" charset="0"/>
              <a:sym typeface="+mn-ea"/>
            </a:endParaRPr>
          </a:p>
          <a:p>
            <a:pPr algn="just"/>
            <a:endParaRPr lang="en-US" altLang="en-US" sz="2000">
              <a:latin typeface="Times New Roman" panose="02020603050405020304" charset="0"/>
              <a:cs typeface="Times New Roman" panose="02020603050405020304" charset="0"/>
              <a:sym typeface="+mn-ea"/>
            </a:endParaRPr>
          </a:p>
          <a:p>
            <a:pPr algn="just"/>
            <a:r>
              <a:rPr lang="en-US" altLang="en-US" sz="2000" i="1">
                <a:latin typeface="Times New Roman" panose="02020603050405020304" charset="0"/>
                <a:cs typeface="Times New Roman" panose="02020603050405020304" charset="0"/>
                <a:sym typeface="+mn-ea"/>
              </a:rPr>
              <a:t>Evolution of Computing Devices</a:t>
            </a:r>
            <a:endParaRPr lang="en-US" altLang="en-US" sz="2000" i="1">
              <a:latin typeface="Times New Roman" panose="02020603050405020304" charset="0"/>
              <a:cs typeface="Times New Roman" panose="02020603050405020304" charset="0"/>
              <a:sym typeface="+mn-ea"/>
            </a:endParaRPr>
          </a:p>
          <a:p>
            <a:pPr algn="just"/>
            <a:r>
              <a:rPr lang="en-US" altLang="en-US" sz="2000">
                <a:latin typeface="Times New Roman" panose="02020603050405020304" charset="0"/>
                <a:cs typeface="Times New Roman" panose="02020603050405020304" charset="0"/>
                <a:sym typeface="+mn-ea"/>
              </a:rPr>
              <a:t>Mainframes → centralized computing</a:t>
            </a:r>
            <a:endParaRPr lang="en-US" altLang="en-US" sz="2000">
              <a:latin typeface="Times New Roman" panose="02020603050405020304" charset="0"/>
              <a:cs typeface="Times New Roman" panose="02020603050405020304" charset="0"/>
              <a:sym typeface="+mn-ea"/>
            </a:endParaRPr>
          </a:p>
          <a:p>
            <a:pPr algn="just"/>
            <a:r>
              <a:rPr lang="en-US" altLang="en-US" sz="2000">
                <a:latin typeface="Times New Roman" panose="02020603050405020304" charset="0"/>
                <a:cs typeface="Times New Roman" panose="02020603050405020304" charset="0"/>
                <a:sym typeface="+mn-ea"/>
              </a:rPr>
              <a:t>Personal Computers (PCs) → standalone systems</a:t>
            </a:r>
            <a:endParaRPr lang="en-US" altLang="en-US" sz="2000">
              <a:latin typeface="Times New Roman" panose="02020603050405020304" charset="0"/>
              <a:cs typeface="Times New Roman" panose="02020603050405020304" charset="0"/>
              <a:sym typeface="+mn-ea"/>
            </a:endParaRPr>
          </a:p>
          <a:p>
            <a:pPr algn="just"/>
            <a:r>
              <a:rPr lang="en-US" altLang="en-US" sz="2000">
                <a:latin typeface="Times New Roman" panose="02020603050405020304" charset="0"/>
                <a:cs typeface="Times New Roman" panose="02020603050405020304" charset="0"/>
                <a:sym typeface="+mn-ea"/>
              </a:rPr>
              <a:t>Laptops &amp; Notebooks → portable computing</a:t>
            </a:r>
            <a:endParaRPr lang="en-US" altLang="en-US" sz="2000">
              <a:latin typeface="Times New Roman" panose="02020603050405020304" charset="0"/>
              <a:cs typeface="Times New Roman" panose="02020603050405020304" charset="0"/>
              <a:sym typeface="+mn-ea"/>
            </a:endParaRPr>
          </a:p>
          <a:p>
            <a:pPr algn="just"/>
            <a:r>
              <a:rPr lang="en-US" altLang="en-US" sz="2000">
                <a:latin typeface="Times New Roman" panose="02020603050405020304" charset="0"/>
                <a:cs typeface="Times New Roman" panose="02020603050405020304" charset="0"/>
                <a:sym typeface="+mn-ea"/>
              </a:rPr>
              <a:t>Smartphones &amp; Tablets → fully mobile devices</a:t>
            </a:r>
            <a:endParaRPr lang="en-US" altLang="en-US" sz="2000">
              <a:latin typeface="Times New Roman" panose="02020603050405020304" charset="0"/>
              <a:cs typeface="Times New Roman" panose="02020603050405020304" charset="0"/>
              <a:sym typeface="+mn-ea"/>
            </a:endParaRPr>
          </a:p>
          <a:p>
            <a:pPr algn="just"/>
            <a:r>
              <a:rPr lang="en-US" altLang="en-US" sz="2000">
                <a:latin typeface="Times New Roman" panose="02020603050405020304" charset="0"/>
                <a:cs typeface="Times New Roman" panose="02020603050405020304" charset="0"/>
                <a:sym typeface="+mn-ea"/>
              </a:rPr>
              <a:t>Devices now support multiple wireless interfaces</a:t>
            </a:r>
            <a:endParaRPr lang="en-US" altLang="en-US" sz="2000">
              <a:latin typeface="Times New Roman" panose="02020603050405020304" charset="0"/>
              <a:cs typeface="Times New Roman" panose="02020603050405020304" charset="0"/>
              <a:sym typeface="+mn-ea"/>
            </a:endParaRPr>
          </a:p>
          <a:p>
            <a:pPr algn="just"/>
            <a:endParaRPr lang="en-US" altLang="en-US" sz="2000">
              <a:latin typeface="Times New Roman" panose="02020603050405020304" charset="0"/>
              <a:cs typeface="Times New Roman" panose="02020603050405020304" charset="0"/>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207645" y="1055370"/>
            <a:ext cx="11673840" cy="5305425"/>
          </a:xfrm>
          <a:prstGeom prst="rect">
            <a:avLst/>
          </a:prstGeom>
        </p:spPr>
        <p:txBody>
          <a:bodyPr>
            <a:noAutofit/>
          </a:bodyPr>
          <a:p>
            <a:r>
              <a:rPr lang="en-US" altLang="en-US" sz="2400" b="1" i="1">
                <a:latin typeface="Times New Roman" panose="02020603050405020304" charset="0"/>
                <a:cs typeface="Times New Roman" panose="02020603050405020304" charset="0"/>
              </a:rPr>
              <a:t>Key Features</a:t>
            </a:r>
            <a:endParaRPr lang="en-US" altLang="en-US" sz="2400" b="1" i="1">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Portability and compact design</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Battery-powered operation</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Wireless connectivity (Wi-Fi, Bluetooth, Cellular)</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Cloud-based data access</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Increased risk of device loss and theft</a:t>
            </a:r>
            <a:endParaRPr sz="2000">
              <a:latin typeface="Times New Roman" panose="02020603050405020304" charset="0"/>
              <a:cs typeface="Times New Roman" panose="02020603050405020304" charset="0"/>
            </a:endParaRPr>
          </a:p>
          <a:p>
            <a:endParaRPr sz="2000">
              <a:latin typeface="Times New Roman" panose="02020603050405020304" charset="0"/>
              <a:cs typeface="Times New Roman" panose="02020603050405020304" charset="0"/>
            </a:endParaRPr>
          </a:p>
          <a:p>
            <a:endParaRPr sz="1600"/>
          </a:p>
          <a:p>
            <a:endParaRPr sz="1600"/>
          </a:p>
          <a:p>
            <a:endParaRPr sz="1600"/>
          </a:p>
          <a:p>
            <a:endParaRPr sz="16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304800" y="1044575"/>
            <a:ext cx="11589385" cy="5229225"/>
          </a:xfrm>
          <a:prstGeom prst="rect">
            <a:avLst/>
          </a:prstGeom>
        </p:spPr>
        <p:txBody>
          <a:bodyPr wrap="square">
            <a:noAutofit/>
          </a:bodyPr>
          <a:p>
            <a:r>
              <a:rPr lang="en-US" altLang="en-US" sz="2800" b="1" i="1">
                <a:latin typeface="Times New Roman" panose="02020603050405020304" charset="0"/>
                <a:cs typeface="Times New Roman" panose="02020603050405020304" charset="0"/>
                <a:sym typeface="+mn-ea"/>
              </a:rPr>
              <a:t>Convergence of Mobile and Data Networks </a:t>
            </a:r>
            <a:endParaRPr lang="en-US" altLang="en-US" sz="2400" b="1" i="1">
              <a:latin typeface="Times New Roman" panose="02020603050405020304" charset="0"/>
              <a:cs typeface="Times New Roman" panose="02020603050405020304" charset="0"/>
              <a:sym typeface="+mn-ea"/>
            </a:endParaRPr>
          </a:p>
          <a:p>
            <a:endParaRPr lang="en-US" altLang="en-US" sz="2400" b="1" i="1">
              <a:latin typeface="Times New Roman" panose="02020603050405020304" charset="0"/>
              <a:cs typeface="Times New Roman" panose="02020603050405020304" charset="0"/>
            </a:endParaRPr>
          </a:p>
          <a:p>
            <a:r>
              <a:rPr lang="en-IN" sz="2000">
                <a:latin typeface="Times New Roman" panose="02020603050405020304" charset="0"/>
                <a:cs typeface="Times New Roman" panose="02020603050405020304" charset="0"/>
              </a:rPr>
              <a:t>1.</a:t>
            </a:r>
            <a:r>
              <a:rPr sz="2000" b="1">
                <a:latin typeface="Times New Roman" panose="02020603050405020304" charset="0"/>
                <a:cs typeface="Times New Roman" panose="02020603050405020304" charset="0"/>
              </a:rPr>
              <a:t>Network Convergence</a:t>
            </a:r>
            <a:endParaRPr sz="2000" b="1">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Integration of mobile networks and data (IP) networks into a single unified system.</a:t>
            </a:r>
            <a:endParaRPr sz="2000">
              <a:latin typeface="Times New Roman" panose="02020603050405020304" charset="0"/>
              <a:cs typeface="Times New Roman" panose="02020603050405020304" charset="0"/>
            </a:endParaRPr>
          </a:p>
          <a:p>
            <a:pPr>
              <a:buFont typeface="Arial" panose="020B0604020202020204"/>
              <a:buChar char="•"/>
            </a:pPr>
            <a:endParaRPr sz="2000">
              <a:latin typeface="Times New Roman" panose="02020603050405020304" charset="0"/>
              <a:cs typeface="Times New Roman" panose="02020603050405020304" charset="0"/>
            </a:endParaRPr>
          </a:p>
          <a:p>
            <a:r>
              <a:rPr lang="en-IN" sz="2000">
                <a:latin typeface="Times New Roman" panose="02020603050405020304" charset="0"/>
                <a:cs typeface="Times New Roman" panose="02020603050405020304" charset="0"/>
              </a:rPr>
              <a:t>2.</a:t>
            </a:r>
            <a:r>
              <a:rPr sz="2000" b="1">
                <a:latin typeface="Times New Roman" panose="02020603050405020304" charset="0"/>
                <a:cs typeface="Times New Roman" panose="02020603050405020304" charset="0"/>
              </a:rPr>
              <a:t>IP-Based Communication</a:t>
            </a:r>
            <a:endParaRPr sz="2000" b="1">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Voice, data, and video services are transmitted over IP networks.</a:t>
            </a:r>
            <a:endParaRPr sz="2000">
              <a:latin typeface="Times New Roman" panose="02020603050405020304" charset="0"/>
              <a:cs typeface="Times New Roman" panose="02020603050405020304" charset="0"/>
            </a:endParaRPr>
          </a:p>
          <a:p>
            <a:pPr>
              <a:buFont typeface="Arial" panose="020B0604020202020204"/>
              <a:buChar char="•"/>
            </a:pPr>
            <a:endParaRPr sz="2000">
              <a:latin typeface="Times New Roman" panose="02020603050405020304" charset="0"/>
              <a:cs typeface="Times New Roman" panose="02020603050405020304" charset="0"/>
            </a:endParaRPr>
          </a:p>
          <a:p>
            <a:r>
              <a:rPr lang="en-IN" sz="2000">
                <a:latin typeface="Times New Roman" panose="02020603050405020304" charset="0"/>
                <a:cs typeface="Times New Roman" panose="02020603050405020304" charset="0"/>
              </a:rPr>
              <a:t>3</a:t>
            </a:r>
            <a:r>
              <a:rPr lang="en-IN" sz="2000" b="1">
                <a:latin typeface="Times New Roman" panose="02020603050405020304" charset="0"/>
                <a:cs typeface="Times New Roman" panose="02020603050405020304" charset="0"/>
              </a:rPr>
              <a:t>.</a:t>
            </a:r>
            <a:r>
              <a:rPr sz="2000" b="1">
                <a:latin typeface="Times New Roman" panose="02020603050405020304" charset="0"/>
                <a:cs typeface="Times New Roman" panose="02020603050405020304" charset="0"/>
              </a:rPr>
              <a:t>Always-On Connectivity</a:t>
            </a:r>
            <a:endParaRPr sz="2000" b="1">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Mobile devices remain continuously connected through cellular and Wi-Fi networks.</a:t>
            </a:r>
            <a:endParaRPr sz="2000">
              <a:latin typeface="Times New Roman" panose="02020603050405020304" charset="0"/>
              <a:cs typeface="Times New Roman" panose="02020603050405020304" charset="0"/>
            </a:endParaRPr>
          </a:p>
          <a:p>
            <a:pPr>
              <a:buFont typeface="Arial" panose="020B0604020202020204"/>
              <a:buChar char="•"/>
            </a:pPr>
            <a:endParaRPr sz="2000">
              <a:latin typeface="Times New Roman" panose="02020603050405020304" charset="0"/>
              <a:cs typeface="Times New Roman" panose="02020603050405020304" charset="0"/>
            </a:endParaRPr>
          </a:p>
          <a:p>
            <a:r>
              <a:rPr lang="en-IN" sz="2000">
                <a:latin typeface="Times New Roman" panose="02020603050405020304" charset="0"/>
                <a:cs typeface="Times New Roman" panose="02020603050405020304" charset="0"/>
              </a:rPr>
              <a:t>4.</a:t>
            </a:r>
            <a:r>
              <a:rPr sz="2000" b="1">
                <a:latin typeface="Times New Roman" panose="02020603050405020304" charset="0"/>
                <a:cs typeface="Times New Roman" panose="02020603050405020304" charset="0"/>
              </a:rPr>
              <a:t>Multiple Access Technologies</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Uses cellular (3G/4G/5G), Wi-Fi, Bluetooth, and broadband together.</a:t>
            </a:r>
            <a:endParaRPr sz="2000">
              <a:latin typeface="Times New Roman" panose="02020603050405020304" charset="0"/>
              <a:cs typeface="Times New Roman" panose="0202060305040502030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531495" y="1167765"/>
            <a:ext cx="11301730" cy="3476625"/>
          </a:xfrm>
          <a:prstGeom prst="rect">
            <a:avLst/>
          </a:prstGeom>
        </p:spPr>
        <p:txBody>
          <a:bodyPr wrap="square">
            <a:spAutoFit/>
          </a:bodyPr>
          <a:p>
            <a:r>
              <a:rPr lang="en-IN" sz="2000">
                <a:latin typeface="Times New Roman" panose="02020603050405020304" charset="0"/>
                <a:cs typeface="Times New Roman" panose="02020603050405020304" charset="0"/>
              </a:rPr>
              <a:t>4.</a:t>
            </a:r>
            <a:r>
              <a:rPr sz="2000" b="1">
                <a:latin typeface="Times New Roman" panose="02020603050405020304" charset="0"/>
                <a:cs typeface="Times New Roman" panose="02020603050405020304" charset="0"/>
              </a:rPr>
              <a:t>Increased Security Risks</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Convergence increases the attack surface due to multiple network interfaces.</a:t>
            </a:r>
            <a:endParaRPr sz="2000">
              <a:latin typeface="Times New Roman" panose="02020603050405020304" charset="0"/>
              <a:cs typeface="Times New Roman" panose="02020603050405020304" charset="0"/>
            </a:endParaRPr>
          </a:p>
          <a:p>
            <a:pPr>
              <a:buFont typeface="Arial" panose="020B0604020202020204"/>
              <a:buChar char="•"/>
            </a:pPr>
            <a:endParaRPr sz="2000">
              <a:latin typeface="Times New Roman" panose="02020603050405020304" charset="0"/>
              <a:cs typeface="Times New Roman" panose="02020603050405020304" charset="0"/>
            </a:endParaRPr>
          </a:p>
          <a:p>
            <a:r>
              <a:rPr lang="en-IN" sz="2000">
                <a:latin typeface="Times New Roman" panose="02020603050405020304" charset="0"/>
                <a:cs typeface="Times New Roman" panose="02020603050405020304" charset="0"/>
              </a:rPr>
              <a:t>5.</a:t>
            </a:r>
            <a:r>
              <a:rPr sz="2000" b="1">
                <a:latin typeface="Times New Roman" panose="02020603050405020304" charset="0"/>
                <a:cs typeface="Times New Roman" panose="02020603050405020304" charset="0"/>
              </a:rPr>
              <a:t>Authentication Across Networks</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Secure user and device authentication is required in both mobile and data networks.</a:t>
            </a:r>
            <a:endParaRPr sz="2000">
              <a:latin typeface="Times New Roman" panose="02020603050405020304" charset="0"/>
              <a:cs typeface="Times New Roman" panose="02020603050405020304" charset="0"/>
            </a:endParaRPr>
          </a:p>
          <a:p>
            <a:pPr>
              <a:buFont typeface="Arial" panose="020B0604020202020204"/>
              <a:buChar char="•"/>
            </a:pPr>
            <a:endParaRPr sz="2000">
              <a:latin typeface="Times New Roman" panose="02020603050405020304" charset="0"/>
              <a:cs typeface="Times New Roman" panose="02020603050405020304" charset="0"/>
            </a:endParaRPr>
          </a:p>
          <a:p>
            <a:r>
              <a:rPr lang="en-IN" sz="2000">
                <a:latin typeface="Times New Roman" panose="02020603050405020304" charset="0"/>
                <a:cs typeface="Times New Roman" panose="02020603050405020304" charset="0"/>
              </a:rPr>
              <a:t>6.</a:t>
            </a:r>
            <a:r>
              <a:rPr sz="2000" b="1">
                <a:latin typeface="Times New Roman" panose="02020603050405020304" charset="0"/>
                <a:cs typeface="Times New Roman" panose="02020603050405020304" charset="0"/>
              </a:rPr>
              <a:t>Data Encryption Requirement</a:t>
            </a:r>
            <a:endParaRPr sz="2000" b="1">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Wireless data must be encrypted to protect confidentiality.</a:t>
            </a:r>
            <a:endParaRPr sz="2000">
              <a:latin typeface="Times New Roman" panose="02020603050405020304" charset="0"/>
              <a:cs typeface="Times New Roman" panose="02020603050405020304" charset="0"/>
            </a:endParaRPr>
          </a:p>
          <a:p>
            <a:pPr>
              <a:buFont typeface="Arial" panose="020B0604020202020204"/>
              <a:buChar char="•"/>
            </a:pPr>
            <a:endParaRPr sz="2000">
              <a:latin typeface="Times New Roman" panose="02020603050405020304" charset="0"/>
              <a:cs typeface="Times New Roman" panose="02020603050405020304" charset="0"/>
            </a:endParaRPr>
          </a:p>
          <a:p>
            <a:r>
              <a:rPr lang="en-IN" sz="2000">
                <a:latin typeface="Times New Roman" panose="02020603050405020304" charset="0"/>
                <a:cs typeface="Times New Roman" panose="02020603050405020304" charset="0"/>
              </a:rPr>
              <a:t>7.</a:t>
            </a:r>
            <a:r>
              <a:rPr sz="2000" b="1">
                <a:latin typeface="Times New Roman" panose="02020603050405020304" charset="0"/>
                <a:cs typeface="Times New Roman" panose="02020603050405020304" charset="0"/>
              </a:rPr>
              <a:t>Mobility and Handover Security</a:t>
            </a:r>
            <a:endParaRPr sz="2000" b="1">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Security must be maintained when devices move between networks.</a:t>
            </a:r>
            <a:endParaRPr sz="2000">
              <a:latin typeface="Times New Roman" panose="02020603050405020304" charset="0"/>
              <a:cs typeface="Times New Roman" panose="0202060305040502030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609600" y="990600"/>
            <a:ext cx="11008360" cy="4696460"/>
          </a:xfrm>
          <a:prstGeom prst="rect">
            <a:avLst/>
          </a:prstGeom>
        </p:spPr>
        <p:txBody>
          <a:bodyPr wrap="square">
            <a:noAutofit/>
          </a:bodyPr>
          <a:p>
            <a:r>
              <a:rPr sz="2000" b="1">
                <a:latin typeface="Times New Roman" panose="02020603050405020304" charset="0"/>
                <a:cs typeface="Times New Roman" panose="02020603050405020304" charset="0"/>
              </a:rPr>
              <a:t>Threats and Attacks</a:t>
            </a:r>
            <a:endParaRPr sz="2000" b="1">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Vulnerable to eavesdropping, malware, spoofing, and man-in-the-middle attacks.</a:t>
            </a:r>
            <a:endParaRPr sz="2000">
              <a:latin typeface="Times New Roman" panose="02020603050405020304" charset="0"/>
              <a:cs typeface="Times New Roman" panose="02020603050405020304" charset="0"/>
            </a:endParaRPr>
          </a:p>
          <a:p>
            <a:pPr>
              <a:buFont typeface="Arial" panose="020B0604020202020204"/>
              <a:buChar char="•"/>
            </a:pPr>
            <a:endParaRPr sz="2000">
              <a:latin typeface="Times New Roman" panose="02020603050405020304" charset="0"/>
              <a:cs typeface="Times New Roman" panose="02020603050405020304" charset="0"/>
            </a:endParaRPr>
          </a:p>
          <a:p>
            <a:r>
              <a:rPr sz="2000" b="1">
                <a:latin typeface="Times New Roman" panose="02020603050405020304" charset="0"/>
                <a:cs typeface="Times New Roman" panose="02020603050405020304" charset="0"/>
              </a:rPr>
              <a:t>End-to-End Security Measures</a:t>
            </a:r>
            <a:endParaRPr sz="2000" b="1">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Security is enforced from mobile device to network and application level.</a:t>
            </a:r>
            <a:endParaRPr sz="2000">
              <a:latin typeface="Times New Roman" panose="02020603050405020304" charset="0"/>
              <a:cs typeface="Times New Roman" panose="0202060305040502030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363855" y="866140"/>
            <a:ext cx="11579860" cy="5507355"/>
          </a:xfrm>
          <a:prstGeom prst="rect">
            <a:avLst/>
          </a:prstGeom>
          <a:noFill/>
        </p:spPr>
        <p:txBody>
          <a:bodyPr wrap="square" rtlCol="0" anchor="t">
            <a:noAutofit/>
          </a:bodyPr>
          <a:p>
            <a:pPr algn="just"/>
            <a:r>
              <a:rPr lang="en-US" altLang="en-US" sz="2800" b="1" i="1">
                <a:latin typeface="Times New Roman" panose="02020603050405020304" charset="0"/>
                <a:cs typeface="Times New Roman" panose="02020603050405020304" charset="0"/>
                <a:sym typeface="+mn-ea"/>
              </a:rPr>
              <a:t>Business Challenges</a:t>
            </a:r>
            <a:r>
              <a:rPr lang="en-IN" altLang="en-US" sz="2800" b="1" i="1">
                <a:latin typeface="Times New Roman" panose="02020603050405020304" charset="0"/>
                <a:cs typeface="Times New Roman" panose="02020603050405020304" charset="0"/>
                <a:sym typeface="+mn-ea"/>
              </a:rPr>
              <a:t> </a:t>
            </a:r>
            <a:r>
              <a:rPr lang="en-US" altLang="en-US" sz="2800" b="1" i="1">
                <a:latin typeface="Times New Roman" panose="02020603050405020304" charset="0"/>
                <a:cs typeface="Times New Roman" panose="02020603050405020304" charset="0"/>
                <a:sym typeface="+mn-ea"/>
              </a:rPr>
              <a:t>Addressed by Wireless Networking</a:t>
            </a:r>
            <a:endParaRPr lang="en-US" altLang="en-US" sz="2800" b="1" i="1">
              <a:latin typeface="Times New Roman" panose="02020603050405020304" charset="0"/>
              <a:cs typeface="Times New Roman" panose="02020603050405020304" charset="0"/>
              <a:sym typeface="+mn-ea"/>
            </a:endParaRPr>
          </a:p>
          <a:p>
            <a:pPr algn="just"/>
            <a:endParaRPr lang="en-US" altLang="en-US" sz="2000">
              <a:latin typeface="Times New Roman" panose="02020603050405020304" charset="0"/>
              <a:cs typeface="Times New Roman" panose="02020603050405020304" charset="0"/>
              <a:sym typeface="+mn-ea"/>
            </a:endParaRPr>
          </a:p>
          <a:p>
            <a:pPr algn="just"/>
            <a:endParaRPr lang="en-US" altLang="en-US" sz="2000">
              <a:latin typeface="Times New Roman" panose="02020603050405020304" charset="0"/>
              <a:cs typeface="Times New Roman" panose="02020603050405020304" charset="0"/>
              <a:sym typeface="+mn-ea"/>
            </a:endParaRPr>
          </a:p>
          <a:p>
            <a:pPr marL="342900" indent="-342900" algn="just">
              <a:buFont typeface="Wingdings" panose="05000000000000000000" charset="0"/>
              <a:buChar char="Ø"/>
            </a:pPr>
            <a:r>
              <a:rPr lang="en-US" altLang="en-US" sz="2000" b="1">
                <a:latin typeface="Times New Roman" panose="02020603050405020304" charset="0"/>
                <a:cs typeface="Times New Roman" panose="02020603050405020304" charset="0"/>
                <a:sym typeface="+mn-ea"/>
              </a:rPr>
              <a:t>Economic Impact of Wireless Networking</a:t>
            </a:r>
            <a:endParaRPr lang="en-US" altLang="en-US" sz="2000">
              <a:latin typeface="Times New Roman" panose="02020603050405020304" charset="0"/>
              <a:cs typeface="Times New Roman" panose="02020603050405020304" charset="0"/>
              <a:sym typeface="+mn-ea"/>
            </a:endParaRPr>
          </a:p>
          <a:p>
            <a:pPr algn="just"/>
            <a:r>
              <a:rPr lang="en-US" altLang="en-US" sz="2000">
                <a:latin typeface="Times New Roman" panose="02020603050405020304" charset="0"/>
                <a:cs typeface="Times New Roman" panose="02020603050405020304" charset="0"/>
                <a:sym typeface="+mn-ea"/>
              </a:rPr>
              <a:t>Businesses must evaluate costs and benefits of adopting wireless technologies for competitive advantage.</a:t>
            </a:r>
            <a:endParaRPr lang="en-US" altLang="en-US" sz="2000">
              <a:latin typeface="Times New Roman" panose="02020603050405020304" charset="0"/>
              <a:cs typeface="Times New Roman" panose="02020603050405020304" charset="0"/>
              <a:sym typeface="+mn-ea"/>
            </a:endParaRPr>
          </a:p>
          <a:p>
            <a:pPr algn="just"/>
            <a:endParaRPr lang="en-US" altLang="en-US" sz="2000">
              <a:latin typeface="Times New Roman" panose="02020603050405020304" charset="0"/>
              <a:cs typeface="Times New Roman" panose="02020603050405020304" charset="0"/>
              <a:sym typeface="+mn-ea"/>
            </a:endParaRPr>
          </a:p>
          <a:p>
            <a:pPr marL="342900" indent="-342900" algn="just">
              <a:buFont typeface="Wingdings" panose="05000000000000000000" charset="0"/>
              <a:buChar char="Ø"/>
            </a:pPr>
            <a:r>
              <a:rPr lang="en-US" altLang="en-US" sz="2000" b="1">
                <a:latin typeface="Times New Roman" panose="02020603050405020304" charset="0"/>
                <a:cs typeface="Times New Roman" panose="02020603050405020304" charset="0"/>
                <a:sym typeface="+mn-ea"/>
              </a:rPr>
              <a:t>Changing Work Practices</a:t>
            </a:r>
            <a:endParaRPr lang="en-US" altLang="en-US" sz="2000">
              <a:latin typeface="Times New Roman" panose="02020603050405020304" charset="0"/>
              <a:cs typeface="Times New Roman" panose="02020603050405020304" charset="0"/>
              <a:sym typeface="+mn-ea"/>
            </a:endParaRPr>
          </a:p>
          <a:p>
            <a:pPr algn="just"/>
            <a:r>
              <a:rPr lang="en-US" altLang="en-US" sz="2000">
                <a:latin typeface="Times New Roman" panose="02020603050405020304" charset="0"/>
                <a:cs typeface="Times New Roman" panose="02020603050405020304" charset="0"/>
                <a:sym typeface="+mn-ea"/>
              </a:rPr>
              <a:t>Wireless networking changes how people work, enabling mobility but challenging traditional security policies.</a:t>
            </a:r>
            <a:endParaRPr lang="en-US" altLang="en-US" sz="2000">
              <a:latin typeface="Times New Roman" panose="02020603050405020304" charset="0"/>
              <a:cs typeface="Times New Roman" panose="02020603050405020304" charset="0"/>
              <a:sym typeface="+mn-ea"/>
            </a:endParaRPr>
          </a:p>
          <a:p>
            <a:pPr algn="just"/>
            <a:endParaRPr lang="en-US" altLang="en-US" sz="2000">
              <a:latin typeface="Times New Roman" panose="02020603050405020304" charset="0"/>
              <a:cs typeface="Times New Roman" panose="02020603050405020304" charset="0"/>
              <a:sym typeface="+mn-ea"/>
            </a:endParaRPr>
          </a:p>
          <a:p>
            <a:pPr marL="342900" indent="-342900" algn="just">
              <a:buFont typeface="Wingdings" panose="05000000000000000000" charset="0"/>
              <a:buChar char="Ø"/>
            </a:pPr>
            <a:r>
              <a:rPr lang="en-US" altLang="en-US" sz="2000" b="1">
                <a:latin typeface="Times New Roman" panose="02020603050405020304" charset="0"/>
                <a:cs typeface="Times New Roman" panose="02020603050405020304" charset="0"/>
                <a:sym typeface="+mn-ea"/>
              </a:rPr>
              <a:t>Market Dynamics &amp; Competition</a:t>
            </a:r>
            <a:endParaRPr lang="en-US" altLang="en-US" sz="2000" b="1">
              <a:latin typeface="Times New Roman" panose="02020603050405020304" charset="0"/>
              <a:cs typeface="Times New Roman" panose="02020603050405020304" charset="0"/>
              <a:sym typeface="+mn-ea"/>
            </a:endParaRPr>
          </a:p>
          <a:p>
            <a:pPr algn="just"/>
            <a:r>
              <a:rPr lang="en-US" altLang="en-US" sz="2000">
                <a:latin typeface="Times New Roman" panose="02020603050405020304" charset="0"/>
                <a:cs typeface="Times New Roman" panose="02020603050405020304" charset="0"/>
                <a:sym typeface="+mn-ea"/>
              </a:rPr>
              <a:t>The rapid growth of wireless technologies pushes companies to invest in new services and infrastructure to stay competitive.</a:t>
            </a:r>
            <a:endParaRPr lang="en-US" altLang="en-US" sz="2000">
              <a:latin typeface="Times New Roman" panose="02020603050405020304" charset="0"/>
              <a:cs typeface="Times New Roman" panose="02020603050405020304" charset="0"/>
              <a:sym typeface="+mn-ea"/>
            </a:endParaRPr>
          </a:p>
          <a:p>
            <a:pPr algn="just"/>
            <a:endParaRPr lang="en-US" altLang="en-US" sz="2000">
              <a:latin typeface="Times New Roman" panose="02020603050405020304" charset="0"/>
              <a:cs typeface="Times New Roman" panose="02020603050405020304" charset="0"/>
              <a:sym typeface="+mn-ea"/>
            </a:endParaRPr>
          </a:p>
          <a:p>
            <a:pPr marL="342900" indent="-342900" algn="just">
              <a:buFont typeface="Wingdings" panose="05000000000000000000" charset="0"/>
              <a:buChar char="Ø"/>
            </a:pPr>
            <a:r>
              <a:rPr lang="en-IN" sz="2000" b="1">
                <a:latin typeface="Times New Roman" panose="02020603050405020304" charset="0"/>
                <a:cs typeface="Times New Roman" panose="02020603050405020304" charset="0"/>
                <a:sym typeface="+mn-ea"/>
              </a:rPr>
              <a:t>I</a:t>
            </a:r>
            <a:r>
              <a:rPr sz="2000" b="1">
                <a:latin typeface="Times New Roman" panose="02020603050405020304" charset="0"/>
                <a:cs typeface="Times New Roman" panose="02020603050405020304" charset="0"/>
                <a:sym typeface="+mn-ea"/>
              </a:rPr>
              <a:t>P Mobility Complexity</a:t>
            </a:r>
            <a:endParaRPr sz="2000" b="1">
              <a:latin typeface="Times New Roman" panose="02020603050405020304" charset="0"/>
              <a:cs typeface="Times New Roman" panose="02020603050405020304" charset="0"/>
            </a:endParaRPr>
          </a:p>
          <a:p>
            <a:pPr algn="just"/>
            <a:r>
              <a:rPr sz="2000">
                <a:latin typeface="Times New Roman" panose="02020603050405020304" charset="0"/>
                <a:cs typeface="Times New Roman" panose="02020603050405020304" charset="0"/>
                <a:sym typeface="+mn-ea"/>
              </a:rPr>
              <a:t>Supporting mobile IP and ensuring seamless secure connectivity adds operational and security overhead for businesses. </a:t>
            </a:r>
            <a:endParaRPr sz="2000">
              <a:latin typeface="Times New Roman" panose="02020603050405020304" charset="0"/>
              <a:cs typeface="Times New Roman" panose="02020603050405020304" charset="0"/>
            </a:endParaRPr>
          </a:p>
          <a:p>
            <a:pPr algn="just"/>
            <a:endParaRPr lang="en-US" altLang="en-US" sz="2000">
              <a:latin typeface="Times New Roman" panose="02020603050405020304" charset="0"/>
              <a:cs typeface="Times New Roman" panose="02020603050405020304" charset="0"/>
              <a:sym typeface="+mn-ea"/>
            </a:endParaRPr>
          </a:p>
          <a:p>
            <a:pPr algn="just"/>
            <a:endParaRPr lang="en-US" altLang="en-US" sz="2000">
              <a:latin typeface="Times New Roman" panose="02020603050405020304" charset="0"/>
              <a:cs typeface="Times New Roman" panose="02020603050405020304" charset="0"/>
              <a:sym typeface="+mn-ea"/>
            </a:endParaRPr>
          </a:p>
          <a:p>
            <a:pPr algn="just"/>
            <a:endParaRPr lang="en-US" altLang="en-US" sz="2000">
              <a:latin typeface="Times New Roman" panose="02020603050405020304" charset="0"/>
              <a:cs typeface="Times New Roman" panose="02020603050405020304" charset="0"/>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307340" y="887095"/>
            <a:ext cx="11680825" cy="5388610"/>
          </a:xfrm>
          <a:prstGeom prst="rect">
            <a:avLst/>
          </a:prstGeom>
        </p:spPr>
        <p:txBody>
          <a:bodyPr wrap="square">
            <a:noAutofit/>
          </a:bodyPr>
          <a:p>
            <a:pPr marL="342900" indent="-342900">
              <a:buFont typeface="Wingdings" panose="05000000000000000000" charset="0"/>
              <a:buChar char="Ø"/>
            </a:pPr>
            <a:r>
              <a:rPr sz="2000" b="1">
                <a:latin typeface="Times New Roman" panose="02020603050405020304" charset="0"/>
                <a:cs typeface="Times New Roman" panose="02020603050405020304" charset="0"/>
              </a:rPr>
              <a:t>Bring Your Own Device (BYOD) Impact</a:t>
            </a:r>
            <a:endParaRPr sz="2000" b="1">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BYOD increases security risks because personal devices access corporate networks, complicating control and protection. </a:t>
            </a:r>
            <a:endParaRPr sz="2000">
              <a:latin typeface="Times New Roman" panose="02020603050405020304" charset="0"/>
              <a:cs typeface="Times New Roman" panose="02020603050405020304" charset="0"/>
            </a:endParaRPr>
          </a:p>
          <a:p>
            <a:pPr>
              <a:buFont typeface="Arial" panose="020B0604020202020204"/>
              <a:buChar char="•"/>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b="1">
                <a:latin typeface="Times New Roman" panose="02020603050405020304" charset="0"/>
                <a:cs typeface="Times New Roman" panose="02020603050405020304" charset="0"/>
              </a:rPr>
              <a:t>Policy and IT Management Challenges</a:t>
            </a:r>
            <a:endParaRPr sz="2000" b="1">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Organizations must develop and enforce policies for wireless use, device access, and security standards.</a:t>
            </a:r>
            <a:endParaRPr sz="2000">
              <a:latin typeface="Times New Roman" panose="02020603050405020304" charset="0"/>
              <a:cs typeface="Times New Roman" panose="02020603050405020304" charset="0"/>
            </a:endParaRPr>
          </a:p>
          <a:p>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b="1">
                <a:latin typeface="Times New Roman" panose="02020603050405020304" charset="0"/>
                <a:cs typeface="Times New Roman" panose="02020603050405020304" charset="0"/>
                <a:sym typeface="+mn-ea"/>
              </a:rPr>
              <a:t>Common Operating Environment Issues</a:t>
            </a:r>
            <a:endParaRPr sz="2000" b="1">
              <a:latin typeface="Times New Roman" panose="02020603050405020304" charset="0"/>
              <a:cs typeface="Times New Roman" panose="02020603050405020304" charset="0"/>
            </a:endParaRPr>
          </a:p>
          <a:p>
            <a:pPr indent="0">
              <a:buNone/>
            </a:pPr>
            <a:r>
              <a:rPr sz="2000">
                <a:latin typeface="Times New Roman" panose="02020603050405020304" charset="0"/>
                <a:cs typeface="Times New Roman" panose="02020603050405020304" charset="0"/>
                <a:sym typeface="+mn-ea"/>
              </a:rPr>
              <a:t>Ensuring consistent security settings and environments across diverse mobile devices is difficult. </a:t>
            </a:r>
            <a:endParaRPr sz="2000">
              <a:latin typeface="Times New Roman" panose="02020603050405020304" charset="0"/>
              <a:cs typeface="Times New Roman" panose="02020603050405020304" charset="0"/>
              <a:sym typeface="+mn-ea"/>
            </a:endParaRPr>
          </a:p>
          <a:p>
            <a:pPr indent="0">
              <a:buNone/>
            </a:pPr>
            <a:endParaRPr sz="2000">
              <a:latin typeface="Times New Roman" panose="02020603050405020304" charset="0"/>
              <a:cs typeface="Times New Roman" panose="02020603050405020304" charset="0"/>
              <a:sym typeface="+mn-ea"/>
            </a:endParaRPr>
          </a:p>
          <a:p>
            <a:pPr marL="342900" indent="-342900">
              <a:buFont typeface="Wingdings" panose="05000000000000000000" charset="0"/>
              <a:buChar char="Ø"/>
            </a:pPr>
            <a:r>
              <a:rPr sz="2000" b="1">
                <a:latin typeface="Times New Roman" panose="02020603050405020304" charset="0"/>
                <a:cs typeface="Times New Roman" panose="02020603050405020304" charset="0"/>
                <a:sym typeface="+mn-ea"/>
              </a:rPr>
              <a:t>Balancing Accessibility with Security</a:t>
            </a:r>
            <a:endParaRPr sz="2000" b="1">
              <a:latin typeface="Times New Roman" panose="02020603050405020304" charset="0"/>
              <a:cs typeface="Times New Roman" panose="02020603050405020304" charset="0"/>
            </a:endParaRPr>
          </a:p>
          <a:p>
            <a:pPr indent="0">
              <a:buNone/>
            </a:pPr>
            <a:r>
              <a:rPr sz="2000">
                <a:latin typeface="Times New Roman" panose="02020603050405020304" charset="0"/>
                <a:cs typeface="Times New Roman" panose="02020603050405020304" charset="0"/>
                <a:sym typeface="+mn-ea"/>
              </a:rPr>
              <a:t>Providing easy wireless access while preventing unauthorized use and data exposure remains a business concern.</a:t>
            </a:r>
            <a:endParaRPr sz="2000">
              <a:latin typeface="Times New Roman" panose="02020603050405020304" charset="0"/>
              <a:cs typeface="Times New Roman" panose="02020603050405020304" charset="0"/>
              <a:sym typeface="+mn-ea"/>
            </a:endParaRPr>
          </a:p>
          <a:p>
            <a:pPr indent="0">
              <a:buNone/>
            </a:pPr>
            <a:endParaRPr sz="2000">
              <a:latin typeface="Times New Roman" panose="02020603050405020304" charset="0"/>
              <a:cs typeface="Times New Roman" panose="02020603050405020304" charset="0"/>
              <a:sym typeface="+mn-ea"/>
            </a:endParaRPr>
          </a:p>
          <a:p>
            <a:pPr marL="342900" indent="-342900">
              <a:buFont typeface="Wingdings" panose="05000000000000000000" charset="0"/>
              <a:buChar char="Ø"/>
            </a:pPr>
            <a:r>
              <a:rPr sz="2000" b="1">
                <a:latin typeface="Times New Roman" panose="02020603050405020304" charset="0"/>
                <a:cs typeface="Times New Roman" panose="02020603050405020304" charset="0"/>
                <a:sym typeface="+mn-ea"/>
              </a:rPr>
              <a:t>Risk of Security Vulnerabilities</a:t>
            </a:r>
            <a:endParaRPr sz="2000" b="1">
              <a:latin typeface="Times New Roman" panose="02020603050405020304" charset="0"/>
              <a:cs typeface="Times New Roman" panose="02020603050405020304" charset="0"/>
            </a:endParaRPr>
          </a:p>
          <a:p>
            <a:pPr indent="0">
              <a:buNone/>
            </a:pPr>
            <a:r>
              <a:rPr sz="2000">
                <a:latin typeface="Times New Roman" panose="02020603050405020304" charset="0"/>
                <a:cs typeface="Times New Roman" panose="02020603050405020304" charset="0"/>
                <a:sym typeface="+mn-ea"/>
              </a:rPr>
              <a:t>Adoption of wireless opens businesses to new threats and vulnerabilities that must be managed proactively.</a:t>
            </a:r>
            <a:endParaRPr sz="2000">
              <a:latin typeface="Times New Roman" panose="02020603050405020304" charset="0"/>
              <a:cs typeface="Times New Roman" panose="02020603050405020304" charset="0"/>
            </a:endParaRPr>
          </a:p>
          <a:p>
            <a:pPr lvl="1">
              <a:buFont typeface="Arial" panose="020B0604020202020204"/>
              <a:buChar char="◦"/>
            </a:pPr>
            <a:endParaRPr sz="2000"/>
          </a:p>
          <a:p>
            <a:endParaRPr sz="2000">
              <a:latin typeface="Times New Roman" panose="02020603050405020304" charset="0"/>
              <a:cs typeface="Times New Roman" panose="02020603050405020304" charset="0"/>
            </a:endParaRPr>
          </a:p>
          <a:p>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 </a:t>
            </a:r>
            <a:endParaRPr sz="2000">
              <a:latin typeface="Times New Roman" panose="02020603050405020304" charset="0"/>
              <a:cs typeface="Times New Roman" panose="0202060305040502030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304800" y="838200"/>
            <a:ext cx="11570970" cy="5436235"/>
          </a:xfrm>
          <a:prstGeom prst="rect">
            <a:avLst/>
          </a:prstGeom>
          <a:noFill/>
        </p:spPr>
        <p:txBody>
          <a:bodyPr wrap="square" rtlCol="0" anchor="t">
            <a:noAutofit/>
          </a:bodyPr>
          <a:p>
            <a:pPr algn="just"/>
            <a:r>
              <a:rPr lang="en-US" altLang="en-US" sz="2400" b="1" i="1">
                <a:latin typeface="Times New Roman" panose="02020603050405020304" charset="0"/>
                <a:cs typeface="Times New Roman" panose="02020603050405020304" charset="0"/>
                <a:sym typeface="+mn-ea"/>
              </a:rPr>
              <a:t>IP Mobility and BYOD Impact</a:t>
            </a:r>
            <a:endParaRPr lang="en-US" altLang="en-US" sz="2400" b="1" i="1">
              <a:latin typeface="Times New Roman" panose="02020603050405020304" charset="0"/>
              <a:cs typeface="Times New Roman" panose="02020603050405020304" charset="0"/>
              <a:sym typeface="+mn-ea"/>
            </a:endParaRPr>
          </a:p>
          <a:p>
            <a:pPr algn="just"/>
            <a:endParaRPr lang="en-US" altLang="en-US" sz="2400" b="1" i="1">
              <a:latin typeface="Times New Roman" panose="02020603050405020304" charset="0"/>
              <a:cs typeface="Times New Roman" panose="02020603050405020304" charset="0"/>
              <a:sym typeface="+mn-ea"/>
            </a:endParaRPr>
          </a:p>
          <a:p>
            <a:pPr algn="just"/>
            <a:r>
              <a:rPr lang="en-US" altLang="en-US" sz="2000">
                <a:latin typeface="Times New Roman" panose="02020603050405020304" charset="0"/>
                <a:cs typeface="Times New Roman" panose="02020603050405020304" charset="0"/>
                <a:sym typeface="+mn-ea"/>
              </a:rPr>
              <a:t>IP mobility refers to allowing a device to maintain ongoing IP sessions while moving across networks (e.g., from Wi-Fi to cellular) without breaking connectivity.</a:t>
            </a:r>
            <a:endParaRPr lang="en-US" altLang="en-US" sz="2000">
              <a:latin typeface="Times New Roman" panose="02020603050405020304" charset="0"/>
              <a:cs typeface="Times New Roman" panose="02020603050405020304" charset="0"/>
              <a:sym typeface="+mn-ea"/>
            </a:endParaRPr>
          </a:p>
          <a:p>
            <a:pPr algn="just"/>
            <a:endParaRPr lang="en-US" altLang="en-US" sz="2000">
              <a:latin typeface="Times New Roman" panose="02020603050405020304" charset="0"/>
              <a:cs typeface="Times New Roman" panose="02020603050405020304" charset="0"/>
              <a:sym typeface="+mn-ea"/>
            </a:endParaRPr>
          </a:p>
          <a:p>
            <a:pPr marL="342900" indent="-342900" algn="just">
              <a:buFont typeface="Wingdings" panose="05000000000000000000" charset="0"/>
              <a:buChar char="Ø"/>
            </a:pPr>
            <a:r>
              <a:rPr lang="en-US" altLang="en-US" sz="2000" b="1">
                <a:latin typeface="Times New Roman" panose="02020603050405020304" charset="0"/>
                <a:cs typeface="Times New Roman" panose="02020603050405020304" charset="0"/>
                <a:sym typeface="+mn-ea"/>
              </a:rPr>
              <a:t>Support for Mobile Communications</a:t>
            </a:r>
            <a:endParaRPr lang="en-US" altLang="en-US" sz="2000" b="1">
              <a:latin typeface="Times New Roman" panose="02020603050405020304" charset="0"/>
              <a:cs typeface="Times New Roman" panose="02020603050405020304" charset="0"/>
              <a:sym typeface="+mn-ea"/>
            </a:endParaRPr>
          </a:p>
          <a:p>
            <a:pPr algn="just"/>
            <a:r>
              <a:rPr lang="en-US" altLang="en-US" sz="2000">
                <a:latin typeface="Times New Roman" panose="02020603050405020304" charset="0"/>
                <a:cs typeface="Times New Roman" panose="02020603050405020304" charset="0"/>
                <a:sym typeface="+mn-ea"/>
              </a:rPr>
              <a:t>It enables applications such as VoIP, video calls, email, and remote access to continue seamlessly as a user moves.</a:t>
            </a:r>
            <a:endParaRPr lang="en-US" altLang="en-US" sz="2000">
              <a:latin typeface="Times New Roman" panose="02020603050405020304" charset="0"/>
              <a:cs typeface="Times New Roman" panose="02020603050405020304" charset="0"/>
              <a:sym typeface="+mn-ea"/>
            </a:endParaRPr>
          </a:p>
          <a:p>
            <a:pPr algn="just"/>
            <a:endParaRPr lang="en-US" altLang="en-US" sz="2000">
              <a:latin typeface="Times New Roman" panose="02020603050405020304" charset="0"/>
              <a:cs typeface="Times New Roman" panose="02020603050405020304" charset="0"/>
              <a:sym typeface="+mn-ea"/>
            </a:endParaRPr>
          </a:p>
          <a:p>
            <a:pPr marL="342900" indent="-342900" algn="just">
              <a:buFont typeface="Wingdings" panose="05000000000000000000" charset="0"/>
              <a:buChar char="Ø"/>
            </a:pPr>
            <a:r>
              <a:rPr lang="en-US" altLang="en-US" sz="2000" b="1">
                <a:latin typeface="Times New Roman" panose="02020603050405020304" charset="0"/>
                <a:cs typeface="Times New Roman" panose="02020603050405020304" charset="0"/>
                <a:sym typeface="+mn-ea"/>
              </a:rPr>
              <a:t>Security Challenges with Mobility</a:t>
            </a:r>
            <a:endParaRPr lang="en-US" altLang="en-US" sz="2000" b="1">
              <a:latin typeface="Times New Roman" panose="02020603050405020304" charset="0"/>
              <a:cs typeface="Times New Roman" panose="02020603050405020304" charset="0"/>
              <a:sym typeface="+mn-ea"/>
            </a:endParaRPr>
          </a:p>
          <a:p>
            <a:pPr algn="just"/>
            <a:r>
              <a:rPr lang="en-US" altLang="en-US" sz="2000">
                <a:latin typeface="Times New Roman" panose="02020603050405020304" charset="0"/>
                <a:cs typeface="Times New Roman" panose="02020603050405020304" charset="0"/>
                <a:sym typeface="+mn-ea"/>
              </a:rPr>
              <a:t>Maintaining security (authentication, encryption) while a device changes network points is complex and risk-prone.</a:t>
            </a:r>
            <a:endParaRPr lang="en-US" altLang="en-US" sz="2000">
              <a:latin typeface="Times New Roman" panose="02020603050405020304" charset="0"/>
              <a:cs typeface="Times New Roman" panose="02020603050405020304" charset="0"/>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186055" y="904240"/>
            <a:ext cx="11704320" cy="5353050"/>
          </a:xfrm>
          <a:prstGeom prst="rect">
            <a:avLst/>
          </a:prstGeom>
        </p:spPr>
        <p:txBody>
          <a:bodyPr wrap="square">
            <a:noAutofit/>
          </a:bodyPr>
          <a:p>
            <a:pPr marL="342900" indent="-342900">
              <a:buFont typeface="Wingdings" panose="05000000000000000000" charset="0"/>
              <a:buChar char="Ø"/>
            </a:pPr>
            <a:r>
              <a:rPr sz="2000" b="1">
                <a:latin typeface="Times New Roman" panose="02020603050405020304" charset="0"/>
                <a:cs typeface="Times New Roman" panose="02020603050405020304" charset="0"/>
              </a:rPr>
              <a:t>Authentication Across Networks</a:t>
            </a:r>
            <a:endParaRPr sz="2000" b="1">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Devices must re-authenticate securely with each network hop to prevent session hijacking or unauthorized access. </a:t>
            </a:r>
            <a:endParaRPr sz="2000">
              <a:latin typeface="Times New Roman" panose="02020603050405020304" charset="0"/>
              <a:cs typeface="Times New Roman" panose="02020603050405020304" charset="0"/>
            </a:endParaRPr>
          </a:p>
          <a:p>
            <a:pPr>
              <a:buFont typeface="Arial" panose="020B0604020202020204"/>
              <a:buChar char="•"/>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b="1">
                <a:latin typeface="Times New Roman" panose="02020603050405020304" charset="0"/>
                <a:cs typeface="Times New Roman" panose="02020603050405020304" charset="0"/>
              </a:rPr>
              <a:t>Data Protection Issues</a:t>
            </a:r>
            <a:endParaRPr sz="2000" b="1">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Mobile IP sessions may traverse multiple access points, requiring strong encryption and integrity checks to guard against eavesdropping and tampering.</a:t>
            </a:r>
            <a:endParaRPr sz="2000">
              <a:latin typeface="Times New Roman" panose="02020603050405020304" charset="0"/>
              <a:cs typeface="Times New Roman" panose="02020603050405020304" charset="0"/>
            </a:endParaRPr>
          </a:p>
          <a:p>
            <a:endParaRPr sz="2000">
              <a:latin typeface="Times New Roman" panose="02020603050405020304" charset="0"/>
              <a:cs typeface="Times New Roman" panose="02020603050405020304" charset="0"/>
            </a:endParaRPr>
          </a:p>
          <a:p>
            <a:pPr indent="0">
              <a:buFont typeface="Arial" panose="020B0604020202020204"/>
              <a:buNone/>
            </a:pPr>
            <a:r>
              <a:rPr lang="en-IN" altLang="en-US" sz="2400" b="1" i="1">
                <a:latin typeface="Times New Roman" panose="02020603050405020304" charset="0"/>
                <a:cs typeface="Times New Roman" panose="02020603050405020304" charset="0"/>
              </a:rPr>
              <a:t>B</a:t>
            </a:r>
            <a:r>
              <a:rPr lang="en-US" altLang="en-US" sz="2400" b="1" i="1">
                <a:latin typeface="Times New Roman" panose="02020603050405020304" charset="0"/>
                <a:cs typeface="Times New Roman" panose="02020603050405020304" charset="0"/>
              </a:rPr>
              <a:t>YOD (Bring Your Own Device) Impact</a:t>
            </a:r>
            <a:endParaRPr lang="en-US" altLang="en-US" sz="2400" b="1" i="1">
              <a:latin typeface="Times New Roman" panose="02020603050405020304" charset="0"/>
              <a:cs typeface="Times New Roman" panose="02020603050405020304" charset="0"/>
            </a:endParaRPr>
          </a:p>
          <a:p>
            <a:pPr>
              <a:buFont typeface="Arial" panose="020B0604020202020204"/>
              <a:buChar char="•"/>
            </a:pPr>
            <a:endParaRPr lang="en-US" altLang="en-US" sz="2000">
              <a:latin typeface="Times New Roman" panose="02020603050405020304" charset="0"/>
              <a:cs typeface="Times New Roman" panose="02020603050405020304" charset="0"/>
            </a:endParaRPr>
          </a:p>
          <a:p>
            <a:pPr marL="342900" indent="-342900">
              <a:buFont typeface="Wingdings" panose="05000000000000000000" charset="0"/>
              <a:buChar char="Ø"/>
            </a:pPr>
            <a:r>
              <a:rPr lang="en-US" altLang="en-US" sz="2000" b="1">
                <a:latin typeface="Times New Roman" panose="02020603050405020304" charset="0"/>
                <a:cs typeface="Times New Roman" panose="02020603050405020304" charset="0"/>
              </a:rPr>
              <a:t>Growing Trend of BYOD</a:t>
            </a:r>
            <a:endParaRPr lang="en-US" altLang="en-US" sz="2000" b="1">
              <a:latin typeface="Times New Roman" panose="02020603050405020304" charset="0"/>
              <a:cs typeface="Times New Roman" panose="02020603050405020304" charset="0"/>
            </a:endParaRPr>
          </a:p>
          <a:p>
            <a:pPr indent="0">
              <a:buFont typeface="Arial" panose="020B0604020202020204"/>
              <a:buNone/>
            </a:pPr>
            <a:r>
              <a:rPr lang="en-US" altLang="en-US" sz="2000">
                <a:latin typeface="Times New Roman" panose="02020603050405020304" charset="0"/>
                <a:cs typeface="Times New Roman" panose="02020603050405020304" charset="0"/>
              </a:rPr>
              <a:t>BYOD means employees use their personal mobile devices (phones, tablets, laptops) for business tasks.</a:t>
            </a:r>
            <a:endParaRPr lang="en-US" altLang="en-US" sz="2000">
              <a:latin typeface="Times New Roman" panose="02020603050405020304" charset="0"/>
              <a:cs typeface="Times New Roman" panose="02020603050405020304" charset="0"/>
            </a:endParaRPr>
          </a:p>
          <a:p>
            <a:pPr>
              <a:buFont typeface="Arial" panose="020B0604020202020204"/>
              <a:buChar char="•"/>
            </a:pPr>
            <a:endParaRPr lang="en-US" altLang="en-US" sz="2000">
              <a:latin typeface="Times New Roman" panose="02020603050405020304" charset="0"/>
              <a:cs typeface="Times New Roman" panose="02020603050405020304" charset="0"/>
            </a:endParaRPr>
          </a:p>
          <a:p>
            <a:pPr marL="342900" indent="-342900">
              <a:buFont typeface="Wingdings" panose="05000000000000000000" charset="0"/>
              <a:buChar char="Ø"/>
            </a:pPr>
            <a:r>
              <a:rPr lang="en-US" altLang="en-US" sz="2000" b="1">
                <a:latin typeface="Times New Roman" panose="02020603050405020304" charset="0"/>
                <a:cs typeface="Times New Roman" panose="02020603050405020304" charset="0"/>
              </a:rPr>
              <a:t>Increased Access Points</a:t>
            </a:r>
            <a:endParaRPr lang="en-US" altLang="en-US" sz="2000" b="1">
              <a:latin typeface="Times New Roman" panose="02020603050405020304" charset="0"/>
              <a:cs typeface="Times New Roman" panose="02020603050405020304" charset="0"/>
            </a:endParaRPr>
          </a:p>
          <a:p>
            <a:pPr indent="0">
              <a:buFont typeface="Arial" panose="020B0604020202020204"/>
              <a:buNone/>
            </a:pPr>
            <a:r>
              <a:rPr lang="en-US" altLang="en-US" sz="2000">
                <a:latin typeface="Times New Roman" panose="02020603050405020304" charset="0"/>
                <a:cs typeface="Times New Roman" panose="02020603050405020304" charset="0"/>
              </a:rPr>
              <a:t>Personal devices connect to corporate networks from different networks (Wi-Fi, cellular), expanding the attack surface for intrusions.</a:t>
            </a:r>
            <a:endParaRPr lang="en-US" altLang="en-US" sz="2000">
              <a:latin typeface="Times New Roman" panose="02020603050405020304" charset="0"/>
              <a:cs typeface="Times New Roman" panose="02020603050405020304" charset="0"/>
            </a:endParaRPr>
          </a:p>
          <a:p>
            <a:pPr>
              <a:buFont typeface="Arial" panose="020B0604020202020204"/>
              <a:buChar char="•"/>
            </a:pPr>
            <a:endParaRPr sz="2000">
              <a:latin typeface="Times New Roman" panose="02020603050405020304" charset="0"/>
              <a:cs typeface="Times New Roman" panose="02020603050405020304" charset="0"/>
            </a:endParaRPr>
          </a:p>
          <a:p>
            <a:pPr indent="0">
              <a:buFont typeface="Arial" panose="020B0604020202020204"/>
              <a:buNone/>
            </a:pPr>
            <a:endParaRPr sz="2000">
              <a:latin typeface="Times New Roman" panose="02020603050405020304" charset="0"/>
              <a:cs typeface="Times New Roman" panose="0202060305040502030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425450" y="785495"/>
            <a:ext cx="11132820" cy="5560060"/>
          </a:xfrm>
          <a:prstGeom prst="rect">
            <a:avLst/>
          </a:prstGeom>
        </p:spPr>
        <p:txBody>
          <a:bodyPr wrap="square">
            <a:noAutofit/>
          </a:bodyPr>
          <a:p>
            <a:pPr marL="342900" indent="-342900">
              <a:buFont typeface="Wingdings" panose="05000000000000000000" charset="0"/>
              <a:buChar char="Ø"/>
            </a:pPr>
            <a:r>
              <a:rPr sz="2000" b="1">
                <a:latin typeface="Times New Roman" panose="02020603050405020304" charset="0"/>
                <a:cs typeface="Times New Roman" panose="02020603050405020304" charset="0"/>
              </a:rPr>
              <a:t>Security Policy Challenges</a:t>
            </a:r>
            <a:endParaRPr sz="2000" b="1">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Organizations must define and enforce policies for personal devices accessing sensitive resources. </a:t>
            </a:r>
            <a:endParaRPr sz="2000">
              <a:latin typeface="Times New Roman" panose="02020603050405020304" charset="0"/>
              <a:cs typeface="Times New Roman" panose="02020603050405020304" charset="0"/>
            </a:endParaRPr>
          </a:p>
          <a:p>
            <a:pPr>
              <a:buFont typeface="Arial" panose="020B0604020202020204"/>
              <a:buChar char="•"/>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b="1">
                <a:latin typeface="Times New Roman" panose="02020603050405020304" charset="0"/>
                <a:cs typeface="Times New Roman" panose="02020603050405020304" charset="0"/>
              </a:rPr>
              <a:t>Risk of Data Exposure</a:t>
            </a:r>
            <a:endParaRPr sz="2000">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BYOD increases risk of data leakage, unauthorized access, and malware infection due to diverse device controls. </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b="1">
                <a:latin typeface="Times New Roman" panose="02020603050405020304" charset="0"/>
                <a:cs typeface="Times New Roman" panose="02020603050405020304" charset="0"/>
              </a:rPr>
              <a:t>Need for Mobile Security Controls</a:t>
            </a:r>
            <a:endParaRPr sz="2000" b="1">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To mitigate risks, enterprises implement Mobile Device Management (MDM), strong authentication, encryption, and segmented access. </a:t>
            </a:r>
            <a:endParaRPr sz="2000">
              <a:latin typeface="Times New Roman" panose="02020603050405020304" charset="0"/>
              <a:cs typeface="Times New Roman" panose="02020603050405020304" charset="0"/>
            </a:endParaRPr>
          </a:p>
          <a:p>
            <a:pPr>
              <a:buFont typeface="Arial" panose="020B0604020202020204"/>
              <a:buChar char="•"/>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lang="en-US" altLang="en-US" sz="2000" b="1">
                <a:latin typeface="Times New Roman" panose="02020603050405020304" charset="0"/>
                <a:cs typeface="Times New Roman" panose="02020603050405020304" charset="0"/>
              </a:rPr>
              <a:t>Security Connection Between IP Mobility &amp; BYOD</a:t>
            </a:r>
            <a:endParaRPr lang="en-US" altLang="en-US" sz="2000" b="1">
              <a:latin typeface="Times New Roman" panose="02020603050405020304" charset="0"/>
              <a:cs typeface="Times New Roman" panose="02020603050405020304" charset="0"/>
            </a:endParaRPr>
          </a:p>
          <a:p>
            <a:pPr indent="0">
              <a:buFont typeface="Arial" panose="020B0604020202020204"/>
              <a:buNone/>
            </a:pPr>
            <a:r>
              <a:rPr lang="en-US" altLang="en-US" sz="2000">
                <a:latin typeface="Times New Roman" panose="02020603050405020304" charset="0"/>
                <a:cs typeface="Times New Roman" panose="02020603050405020304" charset="0"/>
              </a:rPr>
              <a:t>Both IP mobility and BYOD create complex security scenarios because devices move across networks and personal ownership weakens centralized control.</a:t>
            </a:r>
            <a:endParaRPr lang="en-US" altLang="en-US" sz="2000">
              <a:latin typeface="Times New Roman" panose="02020603050405020304" charset="0"/>
              <a:cs typeface="Times New Roman" panose="02020603050405020304" charset="0"/>
            </a:endParaRPr>
          </a:p>
          <a:p>
            <a:pPr indent="0">
              <a:buFont typeface="Arial" panose="020B0604020202020204"/>
              <a:buNone/>
            </a:pPr>
            <a:r>
              <a:rPr lang="en-US" altLang="en-US" sz="2000">
                <a:latin typeface="Times New Roman" panose="02020603050405020304" charset="0"/>
                <a:cs typeface="Times New Roman" panose="02020603050405020304" charset="0"/>
              </a:rPr>
              <a:t>Wireless and mobile security must therefore balance access convenience with robust protections (policies, encryption, authentication).</a:t>
            </a:r>
            <a:endParaRPr lang="en-US" altLang="en-US" sz="2000">
              <a:latin typeface="Times New Roman" panose="02020603050405020304" charset="0"/>
              <a:cs typeface="Times New Roman" panose="0202060305040502030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354330" y="866140"/>
            <a:ext cx="11609070" cy="5469890"/>
          </a:xfrm>
          <a:prstGeom prst="rect">
            <a:avLst/>
          </a:prstGeom>
          <a:noFill/>
        </p:spPr>
        <p:txBody>
          <a:bodyPr wrap="square" rtlCol="0" anchor="t">
            <a:noAutofit/>
          </a:bodyPr>
          <a:p>
            <a:r>
              <a:rPr lang="en-US" altLang="en-US" sz="2800" b="1" i="1">
                <a:latin typeface="Times New Roman" panose="02020603050405020304" charset="0"/>
                <a:cs typeface="Times New Roman" panose="02020603050405020304" charset="0"/>
                <a:sym typeface="+mn-ea"/>
              </a:rPr>
              <a:t>Security</a:t>
            </a:r>
            <a:r>
              <a:rPr lang="en-IN" altLang="en-US" sz="2800" b="1" i="1">
                <a:latin typeface="Times New Roman" panose="02020603050405020304" charset="0"/>
                <a:cs typeface="Times New Roman" panose="02020603050405020304" charset="0"/>
                <a:sym typeface="+mn-ea"/>
              </a:rPr>
              <a:t> </a:t>
            </a:r>
            <a:r>
              <a:rPr lang="en-US" altLang="en-US" sz="2800" b="1" i="1">
                <a:latin typeface="Times New Roman" panose="02020603050405020304" charset="0"/>
                <a:cs typeface="Times New Roman" panose="02020603050405020304" charset="0"/>
                <a:sym typeface="+mn-ea"/>
              </a:rPr>
              <a:t>Considerations and Cybercrime Evolution</a:t>
            </a:r>
            <a:endParaRPr lang="en-US" altLang="en-US" sz="2800" b="1" i="1">
              <a:latin typeface="Times New Roman" panose="02020603050405020304" charset="0"/>
              <a:cs typeface="Times New Roman" panose="02020603050405020304" charset="0"/>
              <a:sym typeface="+mn-ea"/>
            </a:endParaRPr>
          </a:p>
          <a:p>
            <a:endParaRPr lang="en-US" altLang="en-US" sz="2000">
              <a:latin typeface="Times New Roman" panose="02020603050405020304" charset="0"/>
              <a:cs typeface="Times New Roman" panose="02020603050405020304" charset="0"/>
              <a:sym typeface="+mn-ea"/>
            </a:endParaRPr>
          </a:p>
          <a:p>
            <a:pPr marL="342900" indent="-342900">
              <a:buFont typeface="Wingdings" panose="05000000000000000000" charset="0"/>
              <a:buChar char="Ø"/>
            </a:pPr>
            <a:r>
              <a:rPr lang="en-US" altLang="en-US" sz="2000" b="1">
                <a:latin typeface="Times New Roman" panose="02020603050405020304" charset="0"/>
                <a:cs typeface="Times New Roman" panose="02020603050405020304" charset="0"/>
                <a:sym typeface="+mn-ea"/>
              </a:rPr>
              <a:t>Confidentiality, Integrity &amp; Availability (CIA)</a:t>
            </a:r>
            <a:endParaRPr lang="en-US" altLang="en-US" sz="2000" b="1">
              <a:latin typeface="Times New Roman" panose="02020603050405020304" charset="0"/>
              <a:cs typeface="Times New Roman" panose="02020603050405020304" charset="0"/>
              <a:sym typeface="+mn-ea"/>
            </a:endParaRPr>
          </a:p>
          <a:p>
            <a:r>
              <a:rPr lang="en-US" altLang="en-US" sz="2000">
                <a:latin typeface="Times New Roman" panose="02020603050405020304" charset="0"/>
                <a:cs typeface="Times New Roman" panose="02020603050405020304" charset="0"/>
                <a:sym typeface="+mn-ea"/>
              </a:rPr>
              <a:t>Core tenets of security: protect data privacy, ensure it isn’t tampered with, and keep services available.</a:t>
            </a:r>
            <a:endParaRPr lang="en-US" altLang="en-US" sz="2000">
              <a:latin typeface="Times New Roman" panose="02020603050405020304" charset="0"/>
              <a:cs typeface="Times New Roman" panose="02020603050405020304" charset="0"/>
              <a:sym typeface="+mn-ea"/>
            </a:endParaRPr>
          </a:p>
          <a:p>
            <a:endParaRPr lang="en-US" altLang="en-US" sz="2000">
              <a:latin typeface="Times New Roman" panose="02020603050405020304" charset="0"/>
              <a:cs typeface="Times New Roman" panose="02020603050405020304" charset="0"/>
              <a:sym typeface="+mn-ea"/>
            </a:endParaRPr>
          </a:p>
          <a:p>
            <a:pPr marL="342900" indent="-342900">
              <a:buFont typeface="Wingdings" panose="05000000000000000000" charset="0"/>
              <a:buChar char="Ø"/>
            </a:pPr>
            <a:r>
              <a:rPr lang="en-US" altLang="en-US" sz="2000" b="1">
                <a:latin typeface="Times New Roman" panose="02020603050405020304" charset="0"/>
                <a:cs typeface="Times New Roman" panose="02020603050405020304" charset="0"/>
                <a:sym typeface="+mn-ea"/>
              </a:rPr>
              <a:t>Threats to Wireless &amp; Mobile Devices</a:t>
            </a:r>
            <a:endParaRPr lang="en-US" altLang="en-US" sz="2000" b="1">
              <a:latin typeface="Times New Roman" panose="02020603050405020304" charset="0"/>
              <a:cs typeface="Times New Roman" panose="02020603050405020304" charset="0"/>
              <a:sym typeface="+mn-ea"/>
            </a:endParaRPr>
          </a:p>
          <a:p>
            <a:r>
              <a:rPr lang="en-US" altLang="en-US" sz="2000">
                <a:latin typeface="Times New Roman" panose="02020603050405020304" charset="0"/>
                <a:cs typeface="Times New Roman" panose="02020603050405020304" charset="0"/>
                <a:sym typeface="+mn-ea"/>
              </a:rPr>
              <a:t>Devices face multiple threats including data theft, unauthorized access, and device control attacks.</a:t>
            </a:r>
            <a:endParaRPr lang="en-US" altLang="en-US" sz="2000">
              <a:latin typeface="Times New Roman" panose="02020603050405020304" charset="0"/>
              <a:cs typeface="Times New Roman" panose="02020603050405020304" charset="0"/>
              <a:sym typeface="+mn-ea"/>
            </a:endParaRPr>
          </a:p>
          <a:p>
            <a:endParaRPr lang="en-US" altLang="en-US" sz="2000">
              <a:latin typeface="Times New Roman" panose="02020603050405020304" charset="0"/>
              <a:cs typeface="Times New Roman" panose="02020603050405020304" charset="0"/>
              <a:sym typeface="+mn-ea"/>
            </a:endParaRPr>
          </a:p>
          <a:p>
            <a:pPr marL="342900" indent="-342900">
              <a:buFont typeface="Wingdings" panose="05000000000000000000" charset="0"/>
              <a:buChar char="Ø"/>
            </a:pPr>
            <a:r>
              <a:rPr lang="en-US" altLang="en-US" sz="2000" b="1">
                <a:latin typeface="Times New Roman" panose="02020603050405020304" charset="0"/>
                <a:cs typeface="Times New Roman" panose="02020603050405020304" charset="0"/>
                <a:sym typeface="+mn-ea"/>
              </a:rPr>
              <a:t>Risk Mitigation Strategies</a:t>
            </a:r>
            <a:endParaRPr lang="en-US" altLang="en-US" sz="2000" b="1">
              <a:latin typeface="Times New Roman" panose="02020603050405020304" charset="0"/>
              <a:cs typeface="Times New Roman" panose="02020603050405020304" charset="0"/>
              <a:sym typeface="+mn-ea"/>
            </a:endParaRPr>
          </a:p>
          <a:p>
            <a:r>
              <a:rPr lang="en-US" altLang="en-US" sz="2000">
                <a:latin typeface="Times New Roman" panose="02020603050405020304" charset="0"/>
                <a:cs typeface="Times New Roman" panose="02020603050405020304" charset="0"/>
                <a:sym typeface="+mn-ea"/>
              </a:rPr>
              <a:t>Security must be proactive — including policies, access control, encryption, and monitoring.</a:t>
            </a:r>
            <a:endParaRPr lang="en-US" altLang="en-US" sz="2000">
              <a:latin typeface="Times New Roman" panose="02020603050405020304" charset="0"/>
              <a:cs typeface="Times New Roman" panose="02020603050405020304" charset="0"/>
              <a:sym typeface="+mn-ea"/>
            </a:endParaRPr>
          </a:p>
          <a:p>
            <a:endParaRPr lang="en-US" altLang="en-US" sz="2000">
              <a:latin typeface="Times New Roman" panose="02020603050405020304" charset="0"/>
              <a:cs typeface="Times New Roman" panose="02020603050405020304" charset="0"/>
              <a:sym typeface="+mn-e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349250" y="906780"/>
            <a:ext cx="11569700" cy="5372735"/>
          </a:xfrm>
          <a:prstGeom prst="rect">
            <a:avLst/>
          </a:prstGeom>
        </p:spPr>
        <p:txBody>
          <a:bodyPr wrap="square">
            <a:noAutofit/>
          </a:bodyPr>
          <a:p>
            <a:pPr marL="342900" indent="-342900">
              <a:buFont typeface="Wingdings" panose="05000000000000000000" charset="0"/>
              <a:buChar char="Ø"/>
            </a:pPr>
            <a:r>
              <a:rPr sz="2000" b="1">
                <a:latin typeface="Times New Roman" panose="02020603050405020304" charset="0"/>
                <a:cs typeface="Times New Roman" panose="02020603050405020304" charset="0"/>
              </a:rPr>
              <a:t>Defense in Depth</a:t>
            </a:r>
            <a:endParaRPr sz="2000" b="1">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Multi-layered security approach with authentication, firewalls, intrusion detection, and access control. </a:t>
            </a:r>
            <a:endParaRPr sz="2000">
              <a:latin typeface="Times New Roman" panose="02020603050405020304" charset="0"/>
              <a:cs typeface="Times New Roman" panose="02020603050405020304" charset="0"/>
            </a:endParaRPr>
          </a:p>
          <a:p>
            <a:pPr>
              <a:buFont typeface="Arial" panose="020B0604020202020204"/>
              <a:buChar char="•"/>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b="1">
                <a:latin typeface="Times New Roman" panose="02020603050405020304" charset="0"/>
                <a:cs typeface="Times New Roman" panose="02020603050405020304" charset="0"/>
              </a:rPr>
              <a:t>Authentication, Authorization &amp; Access Control (AAA)</a:t>
            </a:r>
            <a:endParaRPr sz="2000" b="1">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Strong AAA frameworks are essential for securing mobile and wireless access. </a:t>
            </a:r>
            <a:endParaRPr sz="2000">
              <a:latin typeface="Times New Roman" panose="02020603050405020304" charset="0"/>
              <a:cs typeface="Times New Roman" panose="02020603050405020304" charset="0"/>
            </a:endParaRPr>
          </a:p>
          <a:p>
            <a:pPr>
              <a:buFont typeface="Arial" panose="020B0604020202020204"/>
              <a:buChar char="•"/>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b="1">
                <a:latin typeface="Times New Roman" panose="02020603050405020304" charset="0"/>
                <a:cs typeface="Times New Roman" panose="02020603050405020304" charset="0"/>
              </a:rPr>
              <a:t>Security Standards &amp; Compliance</a:t>
            </a:r>
            <a:endParaRPr sz="2000" b="1">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Implementation of standards like ISO/IEC and NIST helps enforce consistent security controls.</a:t>
            </a:r>
            <a:endParaRPr sz="2000">
              <a:latin typeface="Times New Roman" panose="02020603050405020304" charset="0"/>
              <a:cs typeface="Times New Roman" panose="02020603050405020304" charset="0"/>
            </a:endParaRPr>
          </a:p>
          <a:p>
            <a:pPr>
              <a:buFont typeface="Arial" panose="020B0604020202020204"/>
              <a:buChar char="•"/>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lang="en-US" altLang="en-US" sz="2000" b="1">
                <a:latin typeface="Times New Roman" panose="02020603050405020304" charset="0"/>
                <a:cs typeface="Times New Roman" panose="02020603050405020304" charset="0"/>
              </a:rPr>
              <a:t>Regulatory Requirements</a:t>
            </a:r>
            <a:endParaRPr lang="en-US" altLang="en-US" sz="2000" b="1">
              <a:latin typeface="Times New Roman" panose="02020603050405020304" charset="0"/>
              <a:cs typeface="Times New Roman" panose="02020603050405020304" charset="0"/>
            </a:endParaRPr>
          </a:p>
          <a:p>
            <a:pPr indent="0">
              <a:buFont typeface="Arial" panose="020B0604020202020204"/>
              <a:buNone/>
            </a:pPr>
            <a:r>
              <a:rPr lang="en-US" altLang="en-US" sz="2000">
                <a:latin typeface="Times New Roman" panose="02020603050405020304" charset="0"/>
                <a:cs typeface="Times New Roman" panose="02020603050405020304" charset="0"/>
              </a:rPr>
              <a:t>Laws and regulations (e.g., SOX, HIPAA, PCI DSS) influence how wireless and mobile security must be implemented.</a:t>
            </a:r>
            <a:endParaRPr lang="en-US" altLang="en-US" sz="2000">
              <a:latin typeface="Times New Roman" panose="02020603050405020304" charset="0"/>
              <a:cs typeface="Times New Roman" panose="02020603050405020304" charset="0"/>
            </a:endParaRPr>
          </a:p>
          <a:p>
            <a:pPr indent="0">
              <a:buFont typeface="Arial" panose="020B0604020202020204"/>
              <a:buNone/>
            </a:pPr>
            <a:endParaRPr lang="en-US" altLang="en-US" sz="2000">
              <a:latin typeface="Times New Roman" panose="02020603050405020304" charset="0"/>
              <a:cs typeface="Times New Roman" panose="02020603050405020304" charset="0"/>
            </a:endParaRPr>
          </a:p>
          <a:p>
            <a:pPr marL="342900" indent="-342900">
              <a:buFont typeface="Wingdings" panose="05000000000000000000" charset="0"/>
              <a:buChar char="Ø"/>
            </a:pPr>
            <a:r>
              <a:rPr lang="en-US" altLang="en-US" sz="2000" b="1">
                <a:latin typeface="Times New Roman" panose="02020603050405020304" charset="0"/>
                <a:cs typeface="Times New Roman" panose="02020603050405020304" charset="0"/>
              </a:rPr>
              <a:t>Mobile Malware</a:t>
            </a:r>
            <a:endParaRPr lang="en-US" altLang="en-US" sz="2000" b="1">
              <a:latin typeface="Times New Roman" panose="02020603050405020304" charset="0"/>
              <a:cs typeface="Times New Roman" panose="02020603050405020304" charset="0"/>
            </a:endParaRPr>
          </a:p>
          <a:p>
            <a:pPr indent="0">
              <a:buFont typeface="Arial" panose="020B0604020202020204"/>
              <a:buNone/>
            </a:pPr>
            <a:r>
              <a:rPr lang="en-US" altLang="en-US" sz="2000">
                <a:latin typeface="Times New Roman" panose="02020603050405020304" charset="0"/>
                <a:cs typeface="Times New Roman" panose="02020603050405020304" charset="0"/>
              </a:rPr>
              <a:t>Mobile devices are vulnerable to malware, viruses, and spyware that can steal data or compromise functionality.</a:t>
            </a:r>
            <a:endParaRPr lang="en-US" altLang="en-US" sz="2000">
              <a:latin typeface="Times New Roman" panose="02020603050405020304" charset="0"/>
              <a:cs typeface="Times New Roman" panose="02020603050405020304" charset="0"/>
            </a:endParaRPr>
          </a:p>
          <a:p>
            <a:pPr>
              <a:buFont typeface="Arial" panose="020B0604020202020204"/>
              <a:buChar char="•"/>
            </a:pPr>
            <a:endParaRPr sz="2000">
              <a:latin typeface="Times New Roman" panose="02020603050405020304" charset="0"/>
              <a:cs typeface="Times New Roman" panose="0202060305040502030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348615" y="866775"/>
            <a:ext cx="11417935" cy="5407025"/>
          </a:xfrm>
          <a:prstGeom prst="rect">
            <a:avLst/>
          </a:prstGeom>
        </p:spPr>
        <p:txBody>
          <a:bodyPr wrap="square">
            <a:noAutofit/>
          </a:bodyPr>
          <a:p>
            <a:pPr marL="342900" indent="-342900">
              <a:buFont typeface="Wingdings" panose="05000000000000000000" charset="0"/>
              <a:buChar char="Ø"/>
            </a:pPr>
            <a:r>
              <a:rPr sz="2000" b="1">
                <a:latin typeface="Times New Roman" panose="02020603050405020304" charset="0"/>
                <a:cs typeface="Times New Roman" panose="02020603050405020304" charset="0"/>
              </a:rPr>
              <a:t>Need for Ongoing Security Management</a:t>
            </a:r>
            <a:endParaRPr sz="2000" b="1">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Continuous updates, patching, and monitoring are required due to evolving threats. </a:t>
            </a:r>
            <a:endParaRPr sz="2000">
              <a:latin typeface="Times New Roman" panose="02020603050405020304" charset="0"/>
              <a:cs typeface="Times New Roman" panose="02020603050405020304" charset="0"/>
            </a:endParaRPr>
          </a:p>
          <a:p>
            <a:pPr>
              <a:buFont typeface="Arial" panose="020B0604020202020204"/>
              <a:buChar char="•"/>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b="1">
                <a:latin typeface="Times New Roman" panose="02020603050405020304" charset="0"/>
                <a:cs typeface="Times New Roman" panose="02020603050405020304" charset="0"/>
              </a:rPr>
              <a:t>User Awareness &amp; Policy Enforcement</a:t>
            </a:r>
            <a:endParaRPr sz="2000" b="1">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Educating users about secure practices and enforcing security policies reduces risk.</a:t>
            </a:r>
            <a:endParaRPr sz="2000">
              <a:latin typeface="Times New Roman" panose="02020603050405020304" charset="0"/>
              <a:cs typeface="Times New Roman" panose="02020603050405020304" charset="0"/>
            </a:endParaRPr>
          </a:p>
          <a:p>
            <a:pPr>
              <a:buFont typeface="Arial" panose="020B0604020202020204"/>
              <a:buChar char="•"/>
            </a:pPr>
            <a:endParaRPr sz="2000">
              <a:latin typeface="Times New Roman" panose="02020603050405020304" charset="0"/>
              <a:cs typeface="Times New Roman" panose="0202060305040502030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426085" y="913130"/>
            <a:ext cx="11417300" cy="5354320"/>
          </a:xfrm>
          <a:prstGeom prst="rect">
            <a:avLst/>
          </a:prstGeom>
        </p:spPr>
        <p:txBody>
          <a:bodyPr>
            <a:noAutofit/>
          </a:bodyPr>
          <a:p>
            <a:r>
              <a:rPr sz="2800" b="1" i="1">
                <a:latin typeface="Times New Roman" panose="02020603050405020304" charset="0"/>
                <a:cs typeface="Times New Roman" panose="02020603050405020304" charset="0"/>
              </a:rPr>
              <a:t>Evolution of Cybercrime</a:t>
            </a:r>
            <a:endParaRPr sz="2800" b="1" i="1">
              <a:latin typeface="Times New Roman" panose="02020603050405020304" charset="0"/>
              <a:cs typeface="Times New Roman" panose="02020603050405020304" charset="0"/>
            </a:endParaRPr>
          </a:p>
          <a:p>
            <a:endParaRPr sz="1600"/>
          </a:p>
          <a:p>
            <a:pPr marL="342900" indent="-342900">
              <a:buFont typeface="Wingdings" panose="05000000000000000000" charset="0"/>
              <a:buChar char="Ø"/>
            </a:pPr>
            <a:r>
              <a:rPr lang="en-US" altLang="en-US" sz="2000" b="1">
                <a:latin typeface="Times New Roman" panose="02020603050405020304" charset="0"/>
                <a:cs typeface="Times New Roman" panose="02020603050405020304" charset="0"/>
              </a:rPr>
              <a:t>Shift from Wired to Wireless Threat Landscape</a:t>
            </a:r>
            <a:endParaRPr lang="en-US" altLang="en-US" sz="2000" b="1">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As networks evolved from wired to wireless/mobile, attackers also shifted focus to exploit new vulnerabilities.</a:t>
            </a:r>
            <a:endParaRPr lang="en-US" altLang="en-US" sz="2000">
              <a:latin typeface="Times New Roman" panose="02020603050405020304" charset="0"/>
              <a:cs typeface="Times New Roman" panose="02020603050405020304" charset="0"/>
            </a:endParaRPr>
          </a:p>
          <a:p>
            <a:endParaRPr lang="en-US" altLang="en-US" sz="2000">
              <a:latin typeface="Times New Roman" panose="02020603050405020304" charset="0"/>
              <a:cs typeface="Times New Roman" panose="02020603050405020304" charset="0"/>
            </a:endParaRPr>
          </a:p>
          <a:p>
            <a:pPr marL="342900" indent="-342900">
              <a:buFont typeface="Wingdings" panose="05000000000000000000" charset="0"/>
              <a:buChar char="Ø"/>
            </a:pPr>
            <a:r>
              <a:rPr lang="en-US" altLang="en-US" sz="2000" b="1">
                <a:latin typeface="Times New Roman" panose="02020603050405020304" charset="0"/>
                <a:cs typeface="Times New Roman" panose="02020603050405020304" charset="0"/>
              </a:rPr>
              <a:t>Increasing Sophistication of Attacks</a:t>
            </a:r>
            <a:endParaRPr lang="en-US" altLang="en-US" sz="2000" b="1">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Cybercrime tactics have evolved from simple desktop hacks to advanced wireless and mobile exploits.</a:t>
            </a:r>
            <a:endParaRPr lang="en-US" altLang="en-US" sz="2000">
              <a:latin typeface="Times New Roman" panose="02020603050405020304" charset="0"/>
              <a:cs typeface="Times New Roman" panose="02020603050405020304" charset="0"/>
            </a:endParaRPr>
          </a:p>
          <a:p>
            <a:endParaRPr lang="en-US" altLang="en-US" sz="2000">
              <a:latin typeface="Times New Roman" panose="02020603050405020304" charset="0"/>
              <a:cs typeface="Times New Roman" panose="02020603050405020304" charset="0"/>
            </a:endParaRPr>
          </a:p>
          <a:p>
            <a:pPr marL="342900" indent="-342900">
              <a:buFont typeface="Wingdings" panose="05000000000000000000" charset="0"/>
              <a:buChar char="Ø"/>
            </a:pPr>
            <a:r>
              <a:rPr lang="en-US" altLang="en-US" sz="2000" b="1">
                <a:latin typeface="Times New Roman" panose="02020603050405020304" charset="0"/>
                <a:cs typeface="Times New Roman" panose="02020603050405020304" charset="0"/>
              </a:rPr>
              <a:t>Mobile-Specific Malware Emergence</a:t>
            </a:r>
            <a:endParaRPr lang="en-US" altLang="en-US" sz="2000" b="1">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First mobile worms (e.g., mobile device malware) show how attackers adapted to wireless platforms.</a:t>
            </a:r>
            <a:endParaRPr lang="en-US" altLang="en-US" sz="2000">
              <a:latin typeface="Times New Roman" panose="02020603050405020304" charset="0"/>
              <a:cs typeface="Times New Roman" panose="02020603050405020304" charset="0"/>
            </a:endParaRPr>
          </a:p>
          <a:p>
            <a:endParaRPr lang="en-US" altLang="en-US" sz="2000">
              <a:latin typeface="Times New Roman" panose="02020603050405020304" charset="0"/>
              <a:cs typeface="Times New Roman" panose="02020603050405020304" charset="0"/>
            </a:endParaRPr>
          </a:p>
          <a:p>
            <a:pPr marL="342900" indent="-342900">
              <a:buFont typeface="Wingdings" panose="05000000000000000000" charset="0"/>
              <a:buChar char="Ø"/>
            </a:pPr>
            <a:r>
              <a:rPr lang="en-US" altLang="en-US" sz="2000" b="1">
                <a:latin typeface="Times New Roman" panose="02020603050405020304" charset="0"/>
                <a:cs typeface="Times New Roman" panose="02020603050405020304" charset="0"/>
              </a:rPr>
              <a:t>Exploitation of Network Protocols</a:t>
            </a:r>
            <a:endParaRPr lang="en-US" altLang="en-US" sz="2000" b="1">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Wireless protocols have inherent vulnerabilities (e.g., weak encryption like WEP), leading to attacks like session hijacking or spoofing.</a:t>
            </a:r>
            <a:endParaRPr lang="en-US" altLang="en-US" sz="2000">
              <a:latin typeface="Times New Roman" panose="02020603050405020304" charset="0"/>
              <a:cs typeface="Times New Roman" panose="02020603050405020304" charset="0"/>
            </a:endParaRPr>
          </a:p>
          <a:p>
            <a:endParaRPr lang="en-US" altLang="en-US" sz="1600"/>
          </a:p>
          <a:p>
            <a:endParaRPr sz="1600"/>
          </a:p>
          <a:p>
            <a:r>
              <a:rPr sz="1600"/>
              <a:t> </a:t>
            </a:r>
            <a:endParaRPr sz="16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387985" y="920750"/>
            <a:ext cx="11417300" cy="3784600"/>
          </a:xfrm>
          <a:prstGeom prst="rect">
            <a:avLst/>
          </a:prstGeom>
        </p:spPr>
        <p:txBody>
          <a:bodyPr wrap="square">
            <a:spAutoFit/>
          </a:bodyPr>
          <a:p>
            <a:pPr marL="342900" indent="-342900">
              <a:buFont typeface="Wingdings" panose="05000000000000000000" charset="0"/>
              <a:buChar char="Ø"/>
            </a:pPr>
            <a:r>
              <a:rPr sz="2000" b="1">
                <a:latin typeface="Times New Roman" panose="02020603050405020304" charset="0"/>
                <a:cs typeface="Times New Roman" panose="02020603050405020304" charset="0"/>
              </a:rPr>
              <a:t>Growth of Organized Cybercrime</a:t>
            </a:r>
            <a:endParaRPr sz="2000" b="1">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Cybercrime has become more organized, with attackers aiming at data theft, financial fraud, and espionage. </a:t>
            </a:r>
            <a:endParaRPr sz="2000">
              <a:latin typeface="Times New Roman" panose="02020603050405020304" charset="0"/>
              <a:cs typeface="Times New Roman" panose="02020603050405020304" charset="0"/>
            </a:endParaRPr>
          </a:p>
          <a:p>
            <a:pPr>
              <a:buFont typeface="Arial" panose="020B0604020202020204"/>
              <a:buChar char="•"/>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b="1">
                <a:latin typeface="Times New Roman" panose="02020603050405020304" charset="0"/>
                <a:cs typeface="Times New Roman" panose="02020603050405020304" charset="0"/>
              </a:rPr>
              <a:t>Mobile Platforms as Targets</a:t>
            </a:r>
            <a:endParaRPr sz="2000" b="1">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Smartphones and tablets are common attack vectors because of their always-on connectivity. </a:t>
            </a:r>
            <a:endParaRPr sz="2000">
              <a:latin typeface="Times New Roman" panose="02020603050405020304" charset="0"/>
              <a:cs typeface="Times New Roman" panose="02020603050405020304" charset="0"/>
            </a:endParaRPr>
          </a:p>
          <a:p>
            <a:pPr>
              <a:buFont typeface="Arial" panose="020B0604020202020204"/>
              <a:buChar char="•"/>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b="1">
                <a:latin typeface="Times New Roman" panose="02020603050405020304" charset="0"/>
                <a:cs typeface="Times New Roman" panose="02020603050405020304" charset="0"/>
              </a:rPr>
              <a:t>Expansion of Attack Surface</a:t>
            </a:r>
            <a:endParaRPr sz="2000" b="1">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BYOD and mobility increase entry points for cybercriminals. </a:t>
            </a:r>
            <a:endParaRPr sz="2000">
              <a:latin typeface="Times New Roman" panose="02020603050405020304" charset="0"/>
              <a:cs typeface="Times New Roman" panose="02020603050405020304" charset="0"/>
            </a:endParaRPr>
          </a:p>
          <a:p>
            <a:pPr>
              <a:buFont typeface="Arial" panose="020B0604020202020204"/>
              <a:buChar char="•"/>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b="1">
                <a:latin typeface="Times New Roman" panose="02020603050405020304" charset="0"/>
                <a:cs typeface="Times New Roman" panose="02020603050405020304" charset="0"/>
              </a:rPr>
              <a:t>Use of Automation &amp; Malware Networks</a:t>
            </a:r>
            <a:endParaRPr sz="2000" b="1">
              <a:latin typeface="Times New Roman" panose="02020603050405020304" charset="0"/>
              <a:cs typeface="Times New Roman" panose="02020603050405020304" charset="0"/>
            </a:endParaRPr>
          </a:p>
          <a:p>
            <a:r>
              <a:rPr sz="2000">
                <a:latin typeface="Times New Roman" panose="02020603050405020304" charset="0"/>
                <a:cs typeface="Times New Roman" panose="02020603050405020304" charset="0"/>
              </a:rPr>
              <a:t>Botnets and automated attack tools now target wireless/mobile systems. </a:t>
            </a:r>
            <a:endParaRPr sz="2000">
              <a:latin typeface="Times New Roman" panose="02020603050405020304" charset="0"/>
              <a:cs typeface="Times New Roman" panose="02020603050405020304" charset="0"/>
            </a:endParaRPr>
          </a:p>
          <a:p>
            <a:pPr>
              <a:buFont typeface="Arial" panose="020B0604020202020204"/>
              <a:buChar char="•"/>
            </a:pPr>
            <a:endParaRPr sz="2000">
              <a:latin typeface="Times New Roman" panose="02020603050405020304" charset="0"/>
              <a:cs typeface="Times New Roman" panose="0202060305040502030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286385" y="942340"/>
            <a:ext cx="11423015" cy="5157470"/>
          </a:xfrm>
          <a:prstGeom prst="rect">
            <a:avLst/>
          </a:prstGeom>
        </p:spPr>
        <p:txBody>
          <a:bodyPr wrap="square">
            <a:noAutofit/>
          </a:bodyPr>
          <a:p>
            <a:pPr marL="342900" indent="-342900">
              <a:buFont typeface="Wingdings" panose="05000000000000000000" charset="0"/>
              <a:buChar char="Ø"/>
            </a:pPr>
            <a:r>
              <a:rPr sz="2000" b="1">
                <a:latin typeface="Times New Roman" panose="02020603050405020304" charset="0"/>
                <a:cs typeface="Times New Roman" panose="02020603050405020304" charset="0"/>
              </a:rPr>
              <a:t>Blurring of Physical &amp; Digital Domains</a:t>
            </a:r>
            <a:endParaRPr sz="2000" b="1">
              <a:latin typeface="Times New Roman" panose="02020603050405020304" charset="0"/>
              <a:cs typeface="Times New Roman" panose="02020603050405020304" charset="0"/>
            </a:endParaRPr>
          </a:p>
          <a:p>
            <a:pPr indent="0">
              <a:buNone/>
            </a:pPr>
            <a:r>
              <a:rPr sz="2000">
                <a:latin typeface="Times New Roman" panose="02020603050405020304" charset="0"/>
                <a:cs typeface="Times New Roman" panose="02020603050405020304" charset="0"/>
              </a:rPr>
              <a:t>Wireless connectivity extends attack reach — both inside and outside physical facilities. </a:t>
            </a:r>
            <a:endParaRPr sz="2000">
              <a:latin typeface="Times New Roman" panose="02020603050405020304" charset="0"/>
              <a:cs typeface="Times New Roman" panose="02020603050405020304" charset="0"/>
            </a:endParaRPr>
          </a:p>
          <a:p>
            <a:pPr lvl="1">
              <a:buFont typeface="Arial" panose="020B0604020202020204"/>
              <a:buChar char="◦"/>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b="1">
                <a:latin typeface="Times New Roman" panose="02020603050405020304" charset="0"/>
                <a:cs typeface="Times New Roman" panose="02020603050405020304" charset="0"/>
              </a:rPr>
              <a:t>Continuous Evolution</a:t>
            </a:r>
            <a:endParaRPr sz="2000" b="1">
              <a:latin typeface="Times New Roman" panose="02020603050405020304" charset="0"/>
              <a:cs typeface="Times New Roman" panose="02020603050405020304" charset="0"/>
            </a:endParaRPr>
          </a:p>
          <a:p>
            <a:pPr indent="0">
              <a:buNone/>
            </a:pPr>
            <a:r>
              <a:rPr sz="2000">
                <a:latin typeface="Times New Roman" panose="02020603050405020304" charset="0"/>
                <a:cs typeface="Times New Roman" panose="02020603050405020304" charset="0"/>
              </a:rPr>
              <a:t>Cybercrime constantly evolves to exploit new technologies (e.g., IoT, 5G), requiring adaptive security measures.</a:t>
            </a:r>
            <a:r>
              <a:rPr sz="1600"/>
              <a:t> </a:t>
            </a:r>
            <a:endParaRPr sz="16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334645" y="845820"/>
            <a:ext cx="11475720" cy="2782570"/>
          </a:xfrm>
          <a:prstGeom prst="rect">
            <a:avLst/>
          </a:prstGeom>
          <a:noFill/>
        </p:spPr>
        <p:txBody>
          <a:bodyPr wrap="square" rtlCol="0" anchor="t">
            <a:noAutofit/>
          </a:bodyPr>
          <a:p>
            <a:pPr algn="just"/>
            <a:r>
              <a:rPr lang="en-US" altLang="en-US" sz="2400" b="1" i="1">
                <a:latin typeface="Times New Roman" panose="02020603050405020304" charset="0"/>
                <a:cs typeface="Times New Roman" panose="02020603050405020304" charset="0"/>
                <a:sym typeface="+mn-ea"/>
              </a:rPr>
              <a:t>The Evolution of Wired Networking to Wireless Networking:</a:t>
            </a:r>
            <a:r>
              <a:rPr lang="en-US" altLang="en-US" sz="2000" b="1">
                <a:latin typeface="Times New Roman" panose="02020603050405020304" charset="0"/>
                <a:cs typeface="Times New Roman" panose="02020603050405020304" charset="0"/>
                <a:sym typeface="+mn-ea"/>
              </a:rPr>
              <a:t> </a:t>
            </a:r>
            <a:endParaRPr lang="en-US" altLang="en-US" sz="2000" b="1">
              <a:latin typeface="Times New Roman" panose="02020603050405020304" charset="0"/>
              <a:cs typeface="Times New Roman" panose="02020603050405020304" charset="0"/>
              <a:sym typeface="+mn-ea"/>
            </a:endParaRPr>
          </a:p>
          <a:p>
            <a:pPr algn="just"/>
            <a:endParaRPr lang="en-US" altLang="en-US" sz="2000">
              <a:latin typeface="Times New Roman" panose="02020603050405020304" charset="0"/>
              <a:cs typeface="Times New Roman" panose="02020603050405020304" charset="0"/>
              <a:sym typeface="+mn-ea"/>
            </a:endParaRPr>
          </a:p>
          <a:p>
            <a:pPr algn="just"/>
            <a:r>
              <a:rPr lang="en-US" altLang="en-US" sz="2000">
                <a:latin typeface="Times New Roman" panose="02020603050405020304" charset="0"/>
                <a:cs typeface="Times New Roman" panose="02020603050405020304" charset="0"/>
                <a:sym typeface="+mn-ea"/>
              </a:rPr>
              <a:t>Networking and OSI</a:t>
            </a:r>
            <a:r>
              <a:rPr lang="en-IN" altLang="en-US" sz="2000">
                <a:latin typeface="Times New Roman" panose="02020603050405020304" charset="0"/>
                <a:cs typeface="Times New Roman" panose="02020603050405020304" charset="0"/>
                <a:sym typeface="+mn-ea"/>
              </a:rPr>
              <a:t> </a:t>
            </a:r>
            <a:r>
              <a:rPr lang="en-US" altLang="en-US" sz="2000">
                <a:latin typeface="Times New Roman" panose="02020603050405020304" charset="0"/>
                <a:cs typeface="Times New Roman" panose="02020603050405020304" charset="0"/>
                <a:sym typeface="+mn-ea"/>
              </a:rPr>
              <a:t>Reference Model</a:t>
            </a:r>
            <a:endParaRPr lang="en-US" altLang="en-US" sz="2000">
              <a:latin typeface="Times New Roman" panose="02020603050405020304" charset="0"/>
              <a:cs typeface="Times New Roman" panose="02020603050405020304" charset="0"/>
              <a:sym typeface="+mn-ea"/>
            </a:endParaRPr>
          </a:p>
          <a:p>
            <a:pPr algn="just"/>
            <a:endParaRPr lang="en-US" altLang="en-US" sz="2000">
              <a:latin typeface="Times New Roman" panose="02020603050405020304" charset="0"/>
              <a:cs typeface="Times New Roman" panose="02020603050405020304" charset="0"/>
              <a:sym typeface="+mn-ea"/>
            </a:endParaRPr>
          </a:p>
          <a:p>
            <a:pPr algn="just"/>
            <a:r>
              <a:rPr lang="en-US" altLang="en-US" sz="2000" b="1">
                <a:latin typeface="Times New Roman" panose="02020603050405020304" charset="0"/>
                <a:cs typeface="Times New Roman" panose="02020603050405020304" charset="0"/>
                <a:sym typeface="+mn-ea"/>
              </a:rPr>
              <a:t>Layer 1 – Physical Layer</a:t>
            </a:r>
            <a:endParaRPr lang="en-US" altLang="en-US" sz="2000" b="1">
              <a:latin typeface="Times New Roman" panose="02020603050405020304" charset="0"/>
              <a:cs typeface="Times New Roman" panose="02020603050405020304" charset="0"/>
              <a:sym typeface="+mn-ea"/>
            </a:endParaRPr>
          </a:p>
          <a:p>
            <a:pPr marL="342900" indent="-342900" algn="just">
              <a:buFont typeface="Wingdings" panose="05000000000000000000" charset="0"/>
              <a:buChar char="Ø"/>
            </a:pPr>
            <a:r>
              <a:rPr lang="en-US" altLang="en-US" sz="2000">
                <a:latin typeface="Times New Roman" panose="02020603050405020304" charset="0"/>
                <a:cs typeface="Times New Roman" panose="02020603050405020304" charset="0"/>
                <a:sym typeface="+mn-ea"/>
              </a:rPr>
              <a:t>Defines the physical transmission medium used to send data.</a:t>
            </a:r>
            <a:endParaRPr lang="en-US" altLang="en-US" sz="2000">
              <a:latin typeface="Times New Roman" panose="02020603050405020304" charset="0"/>
              <a:cs typeface="Times New Roman" panose="02020603050405020304" charset="0"/>
              <a:sym typeface="+mn-ea"/>
            </a:endParaRPr>
          </a:p>
          <a:p>
            <a:pPr marL="342900" indent="-342900" algn="just">
              <a:buFont typeface="Wingdings" panose="05000000000000000000" charset="0"/>
              <a:buChar char="Ø"/>
            </a:pPr>
            <a:r>
              <a:rPr lang="en-US" altLang="en-US" sz="2000">
                <a:latin typeface="Times New Roman" panose="02020603050405020304" charset="0"/>
                <a:cs typeface="Times New Roman" panose="02020603050405020304" charset="0"/>
                <a:sym typeface="+mn-ea"/>
              </a:rPr>
              <a:t>Includes copper cables, optical fiber, and wireless signals such as Wi-Fi, WiMAX, and Bluetooth.</a:t>
            </a:r>
            <a:endParaRPr lang="en-US" altLang="en-US" sz="2000">
              <a:latin typeface="Times New Roman" panose="02020603050405020304" charset="0"/>
              <a:cs typeface="Times New Roman" panose="02020603050405020304" charset="0"/>
              <a:sym typeface="+mn-ea"/>
            </a:endParaRPr>
          </a:p>
          <a:p>
            <a:pPr marL="342900" indent="-342900" algn="just">
              <a:buFont typeface="Wingdings" panose="05000000000000000000" charset="0"/>
              <a:buChar char="Ø"/>
            </a:pPr>
            <a:r>
              <a:rPr lang="en-US" altLang="en-US" sz="2000">
                <a:latin typeface="Times New Roman" panose="02020603050405020304" charset="0"/>
                <a:cs typeface="Times New Roman" panose="02020603050405020304" charset="0"/>
                <a:sym typeface="+mn-ea"/>
              </a:rPr>
              <a:t>Responsible for transmitting raw bits/bytes over the network.</a:t>
            </a:r>
            <a:endParaRPr lang="en-US" altLang="en-US" sz="2000">
              <a:latin typeface="Times New Roman" panose="02020603050405020304" charset="0"/>
              <a:cs typeface="Times New Roman" panose="02020603050405020304" charset="0"/>
              <a:sym typeface="+mn-ea"/>
            </a:endParaRPr>
          </a:p>
          <a:p>
            <a:pPr algn="just"/>
            <a:endParaRPr lang="en-US" altLang="en-US" sz="2000">
              <a:latin typeface="Times New Roman" panose="02020603050405020304" charset="0"/>
              <a:cs typeface="Times New Roman" panose="02020603050405020304" charset="0"/>
              <a:sym typeface="+mn-ea"/>
            </a:endParaRPr>
          </a:p>
          <a:p>
            <a:pPr algn="just"/>
            <a:r>
              <a:rPr lang="en-US" altLang="en-US" sz="2000" b="1">
                <a:latin typeface="Times New Roman" panose="02020603050405020304" charset="0"/>
                <a:cs typeface="Times New Roman" panose="02020603050405020304" charset="0"/>
                <a:sym typeface="+mn-ea"/>
              </a:rPr>
              <a:t>Layer 2 – Data Link Layer</a:t>
            </a:r>
            <a:endParaRPr lang="en-US" altLang="en-US" sz="2000" b="1">
              <a:latin typeface="Times New Roman" panose="02020603050405020304" charset="0"/>
              <a:cs typeface="Times New Roman" panose="02020603050405020304" charset="0"/>
              <a:sym typeface="+mn-ea"/>
            </a:endParaRPr>
          </a:p>
          <a:p>
            <a:pPr marL="342900" indent="-342900" algn="just">
              <a:buFont typeface="Wingdings" panose="05000000000000000000" charset="0"/>
              <a:buChar char="Ø"/>
            </a:pPr>
            <a:r>
              <a:rPr lang="en-US" altLang="en-US" sz="2000">
                <a:latin typeface="Times New Roman" panose="02020603050405020304" charset="0"/>
                <a:cs typeface="Times New Roman" panose="02020603050405020304" charset="0"/>
                <a:sym typeface="+mn-ea"/>
              </a:rPr>
              <a:t>Establishes communication using Media Access Control (MAC) addresses.</a:t>
            </a:r>
            <a:endParaRPr lang="en-US" altLang="en-US" sz="2000">
              <a:latin typeface="Times New Roman" panose="02020603050405020304" charset="0"/>
              <a:cs typeface="Times New Roman" panose="02020603050405020304" charset="0"/>
              <a:sym typeface="+mn-ea"/>
            </a:endParaRPr>
          </a:p>
          <a:p>
            <a:pPr marL="342900" indent="-342900" algn="just">
              <a:buFont typeface="Wingdings" panose="05000000000000000000" charset="0"/>
              <a:buChar char="Ø"/>
            </a:pPr>
            <a:r>
              <a:rPr lang="en-US" altLang="en-US" sz="2000">
                <a:latin typeface="Times New Roman" panose="02020603050405020304" charset="0"/>
                <a:cs typeface="Times New Roman" panose="02020603050405020304" charset="0"/>
                <a:sym typeface="+mn-ea"/>
              </a:rPr>
              <a:t>Considered the switching layer in LANs.</a:t>
            </a:r>
            <a:endParaRPr lang="en-US" altLang="en-US" sz="2000">
              <a:latin typeface="Times New Roman" panose="02020603050405020304" charset="0"/>
              <a:cs typeface="Times New Roman" panose="02020603050405020304" charset="0"/>
              <a:sym typeface="+mn-ea"/>
            </a:endParaRPr>
          </a:p>
          <a:p>
            <a:pPr marL="342900" indent="-342900" algn="just">
              <a:buFont typeface="Wingdings" panose="05000000000000000000" charset="0"/>
              <a:buChar char="Ø"/>
            </a:pPr>
            <a:r>
              <a:rPr lang="en-US" altLang="en-US" sz="2000">
                <a:latin typeface="Times New Roman" panose="02020603050405020304" charset="0"/>
                <a:cs typeface="Times New Roman" panose="02020603050405020304" charset="0"/>
                <a:sym typeface="+mn-ea"/>
              </a:rPr>
              <a:t>Ethernet operates at this layer.</a:t>
            </a:r>
            <a:endParaRPr lang="en-US" altLang="en-US" sz="2000">
              <a:latin typeface="Times New Roman" panose="02020603050405020304" charset="0"/>
              <a:cs typeface="Times New Roman" panose="02020603050405020304" charset="0"/>
              <a:sym typeface="+mn-ea"/>
            </a:endParaRPr>
          </a:p>
          <a:p>
            <a:pPr marL="342900" indent="-342900" algn="just">
              <a:buFont typeface="Wingdings" panose="05000000000000000000" charset="0"/>
              <a:buChar char="Ø"/>
            </a:pPr>
            <a:r>
              <a:rPr lang="en-US" altLang="en-US" sz="2000">
                <a:latin typeface="Times New Roman" panose="02020603050405020304" charset="0"/>
                <a:cs typeface="Times New Roman" panose="02020603050405020304" charset="0"/>
                <a:sym typeface="+mn-ea"/>
              </a:rPr>
              <a:t>The unit of data is a frame.</a:t>
            </a:r>
            <a:endParaRPr lang="en-US" altLang="en-US" sz="2000" b="1">
              <a:latin typeface="Times New Roman" panose="02020603050405020304" charset="0"/>
              <a:cs typeface="Times New Roman" panose="02020603050405020304" charset="0"/>
              <a:sym typeface="+mn-ea"/>
            </a:endParaRPr>
          </a:p>
          <a:p>
            <a:pPr marL="342900" indent="-342900" algn="just">
              <a:buFont typeface="Wingdings" panose="05000000000000000000" charset="0"/>
              <a:buChar char="Ø"/>
            </a:pPr>
            <a:endParaRPr lang="en-US" altLang="en-US" sz="2000" b="1">
              <a:latin typeface="Times New Roman" panose="02020603050405020304" charset="0"/>
              <a:cs typeface="Times New Roman" panose="02020603050405020304" charset="0"/>
              <a:sym typeface="+mn-ea"/>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557530" y="1044575"/>
            <a:ext cx="8154670" cy="3169285"/>
          </a:xfrm>
          <a:prstGeom prst="rect">
            <a:avLst/>
          </a:prstGeom>
        </p:spPr>
        <p:txBody>
          <a:bodyPr wrap="square">
            <a:spAutoFit/>
          </a:bodyPr>
          <a:p>
            <a:pPr indent="0">
              <a:buFont typeface="Wingdings" panose="05000000000000000000" charset="0"/>
              <a:buNone/>
            </a:pPr>
            <a:r>
              <a:rPr sz="2000" b="1">
                <a:latin typeface="Times New Roman" panose="02020603050405020304" charset="0"/>
                <a:cs typeface="Times New Roman" panose="02020603050405020304" charset="0"/>
              </a:rPr>
              <a:t>Layer 3 – Network Layer</a:t>
            </a:r>
            <a:endParaRPr sz="2000" b="1">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Handles routing and logical addressing between networks.</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Communication paths are defined using IP addresses.</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Enables data transfer between different LANs.</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The unit of data is a packet.</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endParaRPr sz="2000">
              <a:latin typeface="Times New Roman" panose="02020603050405020304" charset="0"/>
              <a:cs typeface="Times New Roman" panose="02020603050405020304" charset="0"/>
            </a:endParaRPr>
          </a:p>
          <a:p>
            <a:r>
              <a:rPr sz="2000" b="1">
                <a:latin typeface="Times New Roman" panose="02020603050405020304" charset="0"/>
                <a:cs typeface="Times New Roman" panose="02020603050405020304" charset="0"/>
              </a:rPr>
              <a:t>Layer 4 – Transport Layer</a:t>
            </a:r>
            <a:endParaRPr sz="2000" b="1">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Acts as a bridge between the network and application layers.</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Breaks application data into smaller packets for transmission.</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Reassembles data correctly at the destination device.</a:t>
            </a:r>
            <a:endParaRPr sz="2000">
              <a:latin typeface="Times New Roman" panose="02020603050405020304" charset="0"/>
              <a:cs typeface="Times New Roman" panose="0202060305040502030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801370" y="1119505"/>
            <a:ext cx="10707370" cy="4324985"/>
          </a:xfrm>
          <a:prstGeom prst="rect">
            <a:avLst/>
          </a:prstGeom>
        </p:spPr>
        <p:txBody>
          <a:bodyPr wrap="square">
            <a:noAutofit/>
          </a:bodyPr>
          <a:p>
            <a:r>
              <a:rPr sz="2000" b="1">
                <a:latin typeface="Times New Roman" panose="02020603050405020304" charset="0"/>
                <a:cs typeface="Times New Roman" panose="02020603050405020304" charset="0"/>
              </a:rPr>
              <a:t>Layer 5 – Session Layer</a:t>
            </a:r>
            <a:endParaRPr sz="2000" b="1">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Establishes, manages, and terminates sessions between applications.</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Controls communication sessions between devices.</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endParaRPr sz="2000">
              <a:latin typeface="Times New Roman" panose="02020603050405020304" charset="0"/>
              <a:cs typeface="Times New Roman" panose="02020603050405020304" charset="0"/>
            </a:endParaRPr>
          </a:p>
          <a:p>
            <a:r>
              <a:rPr sz="2000" b="1">
                <a:latin typeface="Times New Roman" panose="02020603050405020304" charset="0"/>
                <a:cs typeface="Times New Roman" panose="02020603050405020304" charset="0"/>
              </a:rPr>
              <a:t>Layer 6 – Presentation Layer</a:t>
            </a:r>
            <a:endParaRPr sz="2000" b="1">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Responsible for formatting and presenting data to applications.</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Handles data representation so systems can understand each other.</a:t>
            </a:r>
            <a:endParaRPr sz="2000">
              <a:latin typeface="Times New Roman" panose="02020603050405020304" charset="0"/>
              <a:cs typeface="Times New Roman" panose="02020603050405020304" charset="0"/>
            </a:endParaRPr>
          </a:p>
          <a:p>
            <a:pPr>
              <a:buFont typeface="Arial" panose="020B0604020202020204"/>
              <a:buChar char="•"/>
            </a:pPr>
            <a:endParaRPr sz="2000">
              <a:latin typeface="Times New Roman" panose="02020603050405020304" charset="0"/>
              <a:cs typeface="Times New Roman" panose="02020603050405020304" charset="0"/>
            </a:endParaRPr>
          </a:p>
          <a:p>
            <a:r>
              <a:rPr sz="2000" b="1">
                <a:latin typeface="Times New Roman" panose="02020603050405020304" charset="0"/>
                <a:cs typeface="Times New Roman" panose="02020603050405020304" charset="0"/>
              </a:rPr>
              <a:t>Layer 7 – Application Layer</a:t>
            </a:r>
            <a:endParaRPr sz="2000" b="1">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Provides network services to user applications.</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Supports protocols such as HTTP, SMTP, FTP, etc.</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Closest layer to the end user.</a:t>
            </a:r>
            <a:endParaRPr sz="2000">
              <a:latin typeface="Times New Roman" panose="02020603050405020304" charset="0"/>
              <a:cs typeface="Times New Roman" panose="0202060305040502030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 Box 2"/>
          <p:cNvSpPr txBox="1"/>
          <p:nvPr/>
        </p:nvSpPr>
        <p:spPr>
          <a:xfrm>
            <a:off x="337820" y="889635"/>
            <a:ext cx="11615420" cy="5353685"/>
          </a:xfrm>
          <a:prstGeom prst="rect">
            <a:avLst/>
          </a:prstGeom>
          <a:noFill/>
        </p:spPr>
        <p:txBody>
          <a:bodyPr wrap="square" rtlCol="0" anchor="t">
            <a:noAutofit/>
          </a:bodyPr>
          <a:p>
            <a:pPr algn="just"/>
            <a:r>
              <a:rPr lang="en-US" altLang="en-US" sz="2800" b="1" i="1">
                <a:latin typeface="Times New Roman" panose="02020603050405020304" charset="0"/>
                <a:cs typeface="Times New Roman" panose="02020603050405020304" charset="0"/>
                <a:sym typeface="+mn-ea"/>
              </a:rPr>
              <a:t>Transition from Wired to Wireless</a:t>
            </a:r>
            <a:r>
              <a:rPr lang="en-IN" altLang="en-US" sz="2800" b="1" i="1">
                <a:latin typeface="Times New Roman" panose="02020603050405020304" charset="0"/>
                <a:cs typeface="Times New Roman" panose="02020603050405020304" charset="0"/>
                <a:sym typeface="+mn-ea"/>
              </a:rPr>
              <a:t> </a:t>
            </a:r>
            <a:r>
              <a:rPr lang="en-US" altLang="en-US" sz="2800" b="1" i="1">
                <a:latin typeface="Times New Roman" panose="02020603050405020304" charset="0"/>
                <a:cs typeface="Times New Roman" panose="02020603050405020304" charset="0"/>
                <a:sym typeface="+mn-ea"/>
              </a:rPr>
              <a:t>Networking</a:t>
            </a:r>
            <a:endParaRPr lang="en-US" altLang="en-US" sz="2400" b="1" i="1">
              <a:latin typeface="Times New Roman" panose="02020603050405020304" charset="0"/>
              <a:cs typeface="Times New Roman" panose="02020603050405020304" charset="0"/>
              <a:sym typeface="+mn-ea"/>
            </a:endParaRPr>
          </a:p>
          <a:p>
            <a:pPr algn="just"/>
            <a:endParaRPr lang="en-US" altLang="en-US" sz="2400" b="1" i="1">
              <a:latin typeface="Times New Roman" panose="02020603050405020304" charset="0"/>
              <a:cs typeface="Times New Roman" panose="02020603050405020304" charset="0"/>
              <a:sym typeface="+mn-ea"/>
            </a:endParaRPr>
          </a:p>
          <a:p>
            <a:pPr marL="342900" indent="-342900" algn="just">
              <a:buFont typeface="Wingdings" panose="05000000000000000000" charset="0"/>
              <a:buChar char="Ø"/>
            </a:pPr>
            <a:r>
              <a:rPr lang="en-US" altLang="en-US" sz="2000">
                <a:latin typeface="Times New Roman" panose="02020603050405020304" charset="0"/>
                <a:cs typeface="Times New Roman" panose="02020603050405020304" charset="0"/>
                <a:sym typeface="+mn-ea"/>
              </a:rPr>
              <a:t>Early networks were completely wired</a:t>
            </a:r>
            <a:endParaRPr lang="en-US" altLang="en-US" sz="2000">
              <a:latin typeface="Times New Roman" panose="02020603050405020304" charset="0"/>
              <a:cs typeface="Times New Roman" panose="02020603050405020304" charset="0"/>
              <a:sym typeface="+mn-ea"/>
            </a:endParaRPr>
          </a:p>
          <a:p>
            <a:pPr marL="342900" indent="-342900" algn="just">
              <a:buFont typeface="Wingdings" panose="05000000000000000000" charset="0"/>
              <a:buChar char="Ø"/>
            </a:pPr>
            <a:endParaRPr lang="en-US" altLang="en-US" sz="2000">
              <a:latin typeface="Times New Roman" panose="02020603050405020304" charset="0"/>
              <a:cs typeface="Times New Roman" panose="02020603050405020304" charset="0"/>
              <a:sym typeface="+mn-ea"/>
            </a:endParaRPr>
          </a:p>
          <a:p>
            <a:pPr marL="342900" indent="-342900" algn="just">
              <a:buFont typeface="Wingdings" panose="05000000000000000000" charset="0"/>
              <a:buChar char="Ø"/>
            </a:pPr>
            <a:r>
              <a:rPr lang="en-US" altLang="en-US" sz="2000">
                <a:latin typeface="Times New Roman" panose="02020603050405020304" charset="0"/>
                <a:cs typeface="Times New Roman" panose="02020603050405020304" charset="0"/>
                <a:sym typeface="+mn-ea"/>
              </a:rPr>
              <a:t>Used Ethernet and physical cables</a:t>
            </a:r>
            <a:endParaRPr lang="en-US" altLang="en-US" sz="2000">
              <a:latin typeface="Times New Roman" panose="02020603050405020304" charset="0"/>
              <a:cs typeface="Times New Roman" panose="02020603050405020304" charset="0"/>
              <a:sym typeface="+mn-ea"/>
            </a:endParaRPr>
          </a:p>
          <a:p>
            <a:pPr marL="342900" indent="-342900" algn="just">
              <a:buFont typeface="Wingdings" panose="05000000000000000000" charset="0"/>
              <a:buChar char="Ø"/>
            </a:pPr>
            <a:endParaRPr lang="en-US" altLang="en-US" sz="2000">
              <a:latin typeface="Times New Roman" panose="02020603050405020304" charset="0"/>
              <a:cs typeface="Times New Roman" panose="02020603050405020304" charset="0"/>
              <a:sym typeface="+mn-ea"/>
            </a:endParaRPr>
          </a:p>
          <a:p>
            <a:pPr marL="342900" indent="-342900" algn="just">
              <a:buFont typeface="Wingdings" panose="05000000000000000000" charset="0"/>
              <a:buChar char="Ø"/>
            </a:pPr>
            <a:r>
              <a:rPr lang="en-US" altLang="en-US" sz="2000">
                <a:latin typeface="Times New Roman" panose="02020603050405020304" charset="0"/>
                <a:cs typeface="Times New Roman" panose="02020603050405020304" charset="0"/>
                <a:sym typeface="+mn-ea"/>
              </a:rPr>
              <a:t>Secure but lacked mobility and flexibility</a:t>
            </a:r>
            <a:endParaRPr lang="en-US" altLang="en-US" sz="2000">
              <a:latin typeface="Times New Roman" panose="02020603050405020304" charset="0"/>
              <a:cs typeface="Times New Roman" panose="02020603050405020304" charset="0"/>
              <a:sym typeface="+mn-ea"/>
            </a:endParaRPr>
          </a:p>
          <a:p>
            <a:pPr marL="342900" indent="-342900" algn="just">
              <a:buFont typeface="Wingdings" panose="05000000000000000000" charset="0"/>
              <a:buChar char="Ø"/>
            </a:pPr>
            <a:endParaRPr lang="en-US" altLang="en-US" sz="2000">
              <a:latin typeface="Times New Roman" panose="02020603050405020304" charset="0"/>
              <a:cs typeface="Times New Roman" panose="02020603050405020304" charset="0"/>
              <a:sym typeface="+mn-ea"/>
            </a:endParaRPr>
          </a:p>
          <a:p>
            <a:pPr algn="just"/>
            <a:r>
              <a:rPr lang="en-US" altLang="en-US" sz="2000" b="1">
                <a:latin typeface="Times New Roman" panose="02020603050405020304" charset="0"/>
                <a:cs typeface="Times New Roman" panose="02020603050405020304" charset="0"/>
                <a:sym typeface="+mn-ea"/>
              </a:rPr>
              <a:t>Limitations</a:t>
            </a:r>
            <a:endParaRPr lang="en-US" altLang="en-US" sz="2000" b="1">
              <a:latin typeface="Times New Roman" panose="02020603050405020304" charset="0"/>
              <a:cs typeface="Times New Roman" panose="02020603050405020304" charset="0"/>
              <a:sym typeface="+mn-ea"/>
            </a:endParaRPr>
          </a:p>
          <a:p>
            <a:pPr algn="just"/>
            <a:endParaRPr lang="en-US" altLang="en-US" sz="2000" b="1">
              <a:latin typeface="Times New Roman" panose="02020603050405020304" charset="0"/>
              <a:cs typeface="Times New Roman" panose="02020603050405020304" charset="0"/>
              <a:sym typeface="+mn-ea"/>
            </a:endParaRPr>
          </a:p>
          <a:p>
            <a:pPr marL="342900" indent="-342900" algn="just">
              <a:buFont typeface="Wingdings" panose="05000000000000000000" charset="0"/>
              <a:buChar char="Ø"/>
            </a:pPr>
            <a:r>
              <a:rPr lang="en-US" altLang="en-US" sz="2000">
                <a:latin typeface="Times New Roman" panose="02020603050405020304" charset="0"/>
                <a:cs typeface="Times New Roman" panose="02020603050405020304" charset="0"/>
                <a:sym typeface="+mn-ea"/>
              </a:rPr>
              <a:t>Fixed network access points</a:t>
            </a:r>
            <a:endParaRPr lang="en-US" altLang="en-US" sz="2000">
              <a:latin typeface="Times New Roman" panose="02020603050405020304" charset="0"/>
              <a:cs typeface="Times New Roman" panose="02020603050405020304" charset="0"/>
              <a:sym typeface="+mn-ea"/>
            </a:endParaRPr>
          </a:p>
          <a:p>
            <a:pPr marL="342900" indent="-342900" algn="just">
              <a:buFont typeface="Wingdings" panose="05000000000000000000" charset="0"/>
              <a:buChar char="Ø"/>
            </a:pPr>
            <a:endParaRPr lang="en-US" altLang="en-US" sz="2000">
              <a:latin typeface="Times New Roman" panose="02020603050405020304" charset="0"/>
              <a:cs typeface="Times New Roman" panose="02020603050405020304" charset="0"/>
              <a:sym typeface="+mn-ea"/>
            </a:endParaRPr>
          </a:p>
          <a:p>
            <a:pPr marL="342900" indent="-342900" algn="just">
              <a:buFont typeface="Wingdings" panose="05000000000000000000" charset="0"/>
              <a:buChar char="Ø"/>
            </a:pPr>
            <a:r>
              <a:rPr lang="en-US" altLang="en-US" sz="2000">
                <a:latin typeface="Times New Roman" panose="02020603050405020304" charset="0"/>
                <a:cs typeface="Times New Roman" panose="02020603050405020304" charset="0"/>
                <a:sym typeface="+mn-ea"/>
              </a:rPr>
              <a:t>High installation and maintenance cost</a:t>
            </a:r>
            <a:endParaRPr lang="en-US" altLang="en-US" sz="2000">
              <a:latin typeface="Times New Roman" panose="02020603050405020304" charset="0"/>
              <a:cs typeface="Times New Roman" panose="02020603050405020304" charset="0"/>
              <a:sym typeface="+mn-ea"/>
            </a:endParaRPr>
          </a:p>
          <a:p>
            <a:pPr marL="342900" indent="-342900" algn="just">
              <a:buFont typeface="Wingdings" panose="05000000000000000000" charset="0"/>
              <a:buChar char="Ø"/>
            </a:pPr>
            <a:endParaRPr lang="en-US" altLang="en-US" sz="2000">
              <a:latin typeface="Times New Roman" panose="02020603050405020304" charset="0"/>
              <a:cs typeface="Times New Roman" panose="02020603050405020304" charset="0"/>
              <a:sym typeface="+mn-ea"/>
            </a:endParaRPr>
          </a:p>
          <a:p>
            <a:pPr marL="342900" indent="-342900" algn="just">
              <a:buFont typeface="Wingdings" panose="05000000000000000000" charset="0"/>
              <a:buChar char="Ø"/>
            </a:pPr>
            <a:r>
              <a:rPr lang="en-US" altLang="en-US" sz="2000">
                <a:latin typeface="Times New Roman" panose="02020603050405020304" charset="0"/>
                <a:cs typeface="Times New Roman" panose="02020603050405020304" charset="0"/>
                <a:sym typeface="+mn-ea"/>
              </a:rPr>
              <a:t>Difficult to support mobile users</a:t>
            </a:r>
            <a:endParaRPr lang="en-US" altLang="en-US" sz="2000">
              <a:latin typeface="Times New Roman" panose="02020603050405020304" charset="0"/>
              <a:cs typeface="Times New Roman" panose="02020603050405020304" charset="0"/>
              <a:sym typeface="+mn-ea"/>
            </a:endParaRPr>
          </a:p>
          <a:p>
            <a:pPr algn="just"/>
            <a:endParaRPr lang="en-US" altLang="en-US" sz="2000">
              <a:latin typeface="Times New Roman" panose="02020603050405020304" charset="0"/>
              <a:cs typeface="Times New Roman" panose="02020603050405020304" charset="0"/>
              <a:sym typeface="+mn-ea"/>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532765" y="914400"/>
            <a:ext cx="11278235" cy="5255260"/>
          </a:xfrm>
          <a:prstGeom prst="rect">
            <a:avLst/>
          </a:prstGeom>
        </p:spPr>
        <p:txBody>
          <a:bodyPr wrap="square">
            <a:noAutofit/>
          </a:bodyPr>
          <a:p>
            <a:pPr>
              <a:spcAft>
                <a:spcPct val="60000"/>
              </a:spcAft>
            </a:pPr>
            <a:r>
              <a:rPr sz="2000" b="1">
                <a:latin typeface="Times New Roman" panose="02020603050405020304" charset="0"/>
                <a:cs typeface="Times New Roman" panose="02020603050405020304" charset="0"/>
              </a:rPr>
              <a:t>Need for Wireless Networking</a:t>
            </a:r>
            <a:endParaRPr sz="2000" b="1">
              <a:latin typeface="Times New Roman" panose="02020603050405020304" charset="0"/>
              <a:cs typeface="Times New Roman" panose="02020603050405020304" charset="0"/>
            </a:endParaRPr>
          </a:p>
          <a:p>
            <a:pPr marL="342900" indent="-342900">
              <a:spcAft>
                <a:spcPct val="60000"/>
              </a:spcAft>
              <a:buFont typeface="Wingdings" panose="05000000000000000000" charset="0"/>
              <a:buChar char="Ø"/>
            </a:pPr>
            <a:r>
              <a:rPr sz="2000">
                <a:latin typeface="Times New Roman" panose="02020603050405020304" charset="0"/>
                <a:cs typeface="Times New Roman" panose="02020603050405020304" charset="0"/>
              </a:rPr>
              <a:t>Growth of laptops, smartphones, tablets</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Demand for anytime, anywhere connectivity</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Need for user mobility and flexibility</a:t>
            </a:r>
            <a:endParaRPr sz="2000">
              <a:latin typeface="Times New Roman" panose="02020603050405020304" charset="0"/>
              <a:cs typeface="Times New Roman" panose="02020603050405020304" charset="0"/>
            </a:endParaRPr>
          </a:p>
          <a:p>
            <a:pPr indent="0">
              <a:buFont typeface="Arial" panose="020B0604020202020204"/>
              <a:buNone/>
            </a:pPr>
            <a:endParaRPr sz="2000">
              <a:latin typeface="Times New Roman" panose="02020603050405020304" charset="0"/>
              <a:cs typeface="Times New Roman" panose="02020603050405020304" charset="0"/>
            </a:endParaRPr>
          </a:p>
          <a:p>
            <a:pPr indent="0">
              <a:buFont typeface="Arial" panose="020B0604020202020204"/>
              <a:buNone/>
            </a:pPr>
            <a:r>
              <a:rPr lang="en-US" altLang="en-US" sz="2000" b="1">
                <a:latin typeface="Times New Roman" panose="02020603050405020304" charset="0"/>
                <a:cs typeface="Times New Roman" panose="02020603050405020304" charset="0"/>
              </a:rPr>
              <a:t>Emergence of Wireless LANs</a:t>
            </a:r>
            <a:endParaRPr lang="en-US" altLang="en-US" sz="2000" b="1">
              <a:latin typeface="Times New Roman" panose="02020603050405020304" charset="0"/>
              <a:cs typeface="Times New Roman" panose="02020603050405020304" charset="0"/>
            </a:endParaRPr>
          </a:p>
          <a:p>
            <a:pPr indent="0">
              <a:buFont typeface="Arial" panose="020B0604020202020204"/>
              <a:buNone/>
            </a:pPr>
            <a:endParaRPr lang="en-US" altLang="en-US" sz="2000">
              <a:latin typeface="Times New Roman" panose="02020603050405020304" charset="0"/>
              <a:cs typeface="Times New Roman" panose="02020603050405020304" charset="0"/>
            </a:endParaRPr>
          </a:p>
          <a:p>
            <a:pPr marL="342900" indent="-342900">
              <a:buFont typeface="Wingdings" panose="05000000000000000000" charset="0"/>
              <a:buChar char="Ø"/>
            </a:pPr>
            <a:r>
              <a:rPr lang="en-US" altLang="en-US" sz="2000">
                <a:latin typeface="Times New Roman" panose="02020603050405020304" charset="0"/>
                <a:cs typeface="Times New Roman" panose="02020603050405020304" charset="0"/>
              </a:rPr>
              <a:t>Introduction of IEEE 802.11 (Wi-Fi)</a:t>
            </a:r>
            <a:endParaRPr lang="en-US" altLang="en-US" sz="2000">
              <a:latin typeface="Times New Roman" panose="02020603050405020304" charset="0"/>
              <a:cs typeface="Times New Roman" panose="02020603050405020304" charset="0"/>
            </a:endParaRPr>
          </a:p>
          <a:p>
            <a:pPr marL="342900" indent="-342900">
              <a:buFont typeface="Wingdings" panose="05000000000000000000" charset="0"/>
              <a:buChar char="Ø"/>
            </a:pPr>
            <a:endParaRPr lang="en-US" altLang="en-US" sz="2000">
              <a:latin typeface="Times New Roman" panose="02020603050405020304" charset="0"/>
              <a:cs typeface="Times New Roman" panose="02020603050405020304" charset="0"/>
            </a:endParaRPr>
          </a:p>
          <a:p>
            <a:pPr marL="342900" indent="-342900">
              <a:buFont typeface="Wingdings" panose="05000000000000000000" charset="0"/>
              <a:buChar char="Ø"/>
            </a:pPr>
            <a:r>
              <a:rPr lang="en-US" altLang="en-US" sz="2000">
                <a:latin typeface="Times New Roman" panose="02020603050405020304" charset="0"/>
                <a:cs typeface="Times New Roman" panose="02020603050405020304" charset="0"/>
              </a:rPr>
              <a:t>Data transmitted using radio waves</a:t>
            </a:r>
            <a:endParaRPr lang="en-US" altLang="en-US" sz="2000">
              <a:latin typeface="Times New Roman" panose="02020603050405020304" charset="0"/>
              <a:cs typeface="Times New Roman" panose="02020603050405020304" charset="0"/>
            </a:endParaRPr>
          </a:p>
          <a:p>
            <a:pPr marL="342900" indent="-342900">
              <a:buFont typeface="Wingdings" panose="05000000000000000000" charset="0"/>
              <a:buChar char="Ø"/>
            </a:pPr>
            <a:endParaRPr lang="en-US" altLang="en-US" sz="2000">
              <a:latin typeface="Times New Roman" panose="02020603050405020304" charset="0"/>
              <a:cs typeface="Times New Roman" panose="02020603050405020304" charset="0"/>
            </a:endParaRPr>
          </a:p>
          <a:p>
            <a:pPr marL="342900" indent="-342900">
              <a:buFont typeface="Wingdings" panose="05000000000000000000" charset="0"/>
              <a:buChar char="Ø"/>
            </a:pPr>
            <a:r>
              <a:rPr lang="en-US" altLang="en-US" sz="2000">
                <a:latin typeface="Times New Roman" panose="02020603050405020304" charset="0"/>
                <a:cs typeface="Times New Roman" panose="02020603050405020304" charset="0"/>
              </a:rPr>
              <a:t>Access Points connect wireless users to wired networks</a:t>
            </a:r>
            <a:endParaRPr lang="en-US" altLang="en-US" sz="2000">
              <a:latin typeface="Times New Roman" panose="02020603050405020304" charset="0"/>
              <a:cs typeface="Times New Roman" panose="02020603050405020304" charset="0"/>
            </a:endParaRPr>
          </a:p>
          <a:p>
            <a:pPr marL="342900" indent="-342900">
              <a:buFont typeface="Wingdings" panose="05000000000000000000" charset="0"/>
              <a:buChar char="Ø"/>
            </a:pPr>
            <a:endParaRPr lang="en-US" altLang="en-US" sz="2000">
              <a:latin typeface="Times New Roman" panose="02020603050405020304" charset="0"/>
              <a:cs typeface="Times New Roman" panose="02020603050405020304" charset="0"/>
            </a:endParaRPr>
          </a:p>
          <a:p>
            <a:pPr indent="0">
              <a:buFont typeface="Arial" panose="020B0604020202020204"/>
              <a:buNone/>
            </a:pPr>
            <a:endParaRPr lang="en-US" altLang="en-US" sz="2000">
              <a:latin typeface="Times New Roman" panose="02020603050405020304" charset="0"/>
              <a:cs typeface="Times New Roman" panose="0202060305040502030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369570" y="923290"/>
            <a:ext cx="11563350" cy="5426075"/>
          </a:xfrm>
          <a:prstGeom prst="rect">
            <a:avLst/>
          </a:prstGeom>
        </p:spPr>
        <p:txBody>
          <a:bodyPr wrap="square">
            <a:noAutofit/>
          </a:bodyPr>
          <a:p>
            <a:pPr>
              <a:spcAft>
                <a:spcPct val="60000"/>
              </a:spcAft>
            </a:pPr>
            <a:r>
              <a:rPr sz="2000" b="1">
                <a:latin typeface="Times New Roman" panose="02020603050405020304" charset="0"/>
                <a:cs typeface="Times New Roman" panose="02020603050405020304" charset="0"/>
              </a:rPr>
              <a:t>Advantages of Wireless Networks</a:t>
            </a:r>
            <a:endParaRPr sz="2000" b="1">
              <a:latin typeface="Times New Roman" panose="02020603050405020304" charset="0"/>
              <a:cs typeface="Times New Roman" panose="02020603050405020304" charset="0"/>
            </a:endParaRPr>
          </a:p>
          <a:p>
            <a:pPr marL="342900" indent="-342900">
              <a:spcAft>
                <a:spcPct val="60000"/>
              </a:spcAft>
              <a:buFont typeface="Wingdings" panose="05000000000000000000" charset="0"/>
              <a:buChar char="Ø"/>
            </a:pPr>
            <a:r>
              <a:rPr sz="2000">
                <a:latin typeface="Times New Roman" panose="02020603050405020304" charset="0"/>
                <a:cs typeface="Times New Roman" panose="02020603050405020304" charset="0"/>
              </a:rPr>
              <a:t>User mobility</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Easy deployment (no cables)</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Scalable and cost-effective</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Supports mobile devices</a:t>
            </a:r>
            <a:endParaRPr sz="2000">
              <a:latin typeface="Times New Roman" panose="02020603050405020304" charset="0"/>
              <a:cs typeface="Times New Roman" panose="02020603050405020304" charset="0"/>
            </a:endParaRPr>
          </a:p>
          <a:p>
            <a:pPr indent="0">
              <a:buFont typeface="Arial" panose="020B0604020202020204"/>
              <a:buNone/>
            </a:pPr>
            <a:endParaRPr sz="2000">
              <a:latin typeface="Times New Roman" panose="02020603050405020304" charset="0"/>
              <a:cs typeface="Times New Roman" panose="02020603050405020304" charset="0"/>
            </a:endParaRPr>
          </a:p>
          <a:p>
            <a:pPr indent="0">
              <a:buFont typeface="Arial" panose="020B0604020202020204"/>
              <a:buNone/>
            </a:pPr>
            <a:r>
              <a:rPr lang="en-US" altLang="en-US" sz="2000" b="1">
                <a:latin typeface="Times New Roman" panose="02020603050405020304" charset="0"/>
                <a:cs typeface="Times New Roman" panose="02020603050405020304" charset="0"/>
              </a:rPr>
              <a:t>Wireless Security Challenges</a:t>
            </a:r>
            <a:endParaRPr lang="en-US" altLang="en-US" sz="2000" b="1">
              <a:latin typeface="Times New Roman" panose="02020603050405020304" charset="0"/>
              <a:cs typeface="Times New Roman" panose="02020603050405020304" charset="0"/>
            </a:endParaRPr>
          </a:p>
          <a:p>
            <a:pPr indent="0">
              <a:buFont typeface="Arial" panose="020B0604020202020204"/>
              <a:buNone/>
            </a:pPr>
            <a:endParaRPr lang="en-US" altLang="en-US" sz="2000">
              <a:latin typeface="Times New Roman" panose="02020603050405020304" charset="0"/>
              <a:cs typeface="Times New Roman" panose="02020603050405020304" charset="0"/>
            </a:endParaRPr>
          </a:p>
          <a:p>
            <a:pPr marL="342900" indent="-342900">
              <a:buFont typeface="Wingdings" panose="05000000000000000000" charset="0"/>
              <a:buChar char="Ø"/>
            </a:pPr>
            <a:r>
              <a:rPr lang="en-US" altLang="en-US" sz="2000">
                <a:latin typeface="Times New Roman" panose="02020603050405020304" charset="0"/>
                <a:cs typeface="Times New Roman" panose="02020603050405020304" charset="0"/>
              </a:rPr>
              <a:t>Signals travel through open air</a:t>
            </a:r>
            <a:endParaRPr lang="en-US" altLang="en-US" sz="2000">
              <a:latin typeface="Times New Roman" panose="02020603050405020304" charset="0"/>
              <a:cs typeface="Times New Roman" panose="02020603050405020304" charset="0"/>
            </a:endParaRPr>
          </a:p>
          <a:p>
            <a:pPr marL="342900" indent="-342900">
              <a:buFont typeface="Wingdings" panose="05000000000000000000" charset="0"/>
              <a:buChar char="Ø"/>
            </a:pPr>
            <a:endParaRPr lang="en-US" altLang="en-US" sz="2000">
              <a:latin typeface="Times New Roman" panose="02020603050405020304" charset="0"/>
              <a:cs typeface="Times New Roman" panose="02020603050405020304" charset="0"/>
            </a:endParaRPr>
          </a:p>
          <a:p>
            <a:pPr marL="342900" indent="-342900">
              <a:buFont typeface="Wingdings" panose="05000000000000000000" charset="0"/>
              <a:buChar char="Ø"/>
            </a:pPr>
            <a:r>
              <a:rPr lang="en-US" altLang="en-US" sz="2000">
                <a:latin typeface="Times New Roman" panose="02020603050405020304" charset="0"/>
                <a:cs typeface="Times New Roman" panose="02020603050405020304" charset="0"/>
              </a:rPr>
              <a:t>Risk of eavesdropping and unauthorized access</a:t>
            </a:r>
            <a:endParaRPr lang="en-US" altLang="en-US" sz="2000">
              <a:latin typeface="Times New Roman" panose="02020603050405020304" charset="0"/>
              <a:cs typeface="Times New Roman" panose="02020603050405020304" charset="0"/>
            </a:endParaRPr>
          </a:p>
          <a:p>
            <a:pPr marL="342900" indent="-342900">
              <a:buFont typeface="Wingdings" panose="05000000000000000000" charset="0"/>
              <a:buChar char="Ø"/>
            </a:pPr>
            <a:endParaRPr lang="en-US" altLang="en-US" sz="2000">
              <a:latin typeface="Times New Roman" panose="02020603050405020304" charset="0"/>
              <a:cs typeface="Times New Roman" panose="02020603050405020304" charset="0"/>
            </a:endParaRPr>
          </a:p>
          <a:p>
            <a:pPr marL="342900" indent="-342900">
              <a:buFont typeface="Wingdings" panose="05000000000000000000" charset="0"/>
              <a:buChar char="Ø"/>
            </a:pPr>
            <a:r>
              <a:rPr lang="en-US" altLang="en-US" sz="2000">
                <a:latin typeface="Times New Roman" panose="02020603050405020304" charset="0"/>
                <a:cs typeface="Times New Roman" panose="02020603050405020304" charset="0"/>
              </a:rPr>
              <a:t>More vulnerable than wired networks</a:t>
            </a:r>
            <a:endParaRPr lang="en-US" altLang="en-US" sz="2000">
              <a:latin typeface="Times New Roman" panose="02020603050405020304" charset="0"/>
              <a:cs typeface="Times New Roman" panose="02020603050405020304" charset="0"/>
            </a:endParaRPr>
          </a:p>
          <a:p>
            <a:pPr indent="0">
              <a:buFont typeface="Arial" panose="020B0604020202020204"/>
              <a:buNone/>
            </a:pPr>
            <a:endParaRPr sz="2000">
              <a:latin typeface="Times New Roman" panose="02020603050405020304" charset="0"/>
              <a:cs typeface="Times New Roman" panose="0202060305040502030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227965" y="1049655"/>
            <a:ext cx="11889105" cy="5002530"/>
          </a:xfrm>
          <a:prstGeom prst="rect">
            <a:avLst/>
          </a:prstGeom>
        </p:spPr>
        <p:txBody>
          <a:bodyPr wrap="square">
            <a:noAutofit/>
          </a:bodyPr>
          <a:p>
            <a:r>
              <a:rPr lang="en-US" altLang="en-US" sz="2400" b="1" i="1">
                <a:latin typeface="Times New Roman" panose="02020603050405020304" charset="0"/>
                <a:cs typeface="Times New Roman" panose="02020603050405020304" charset="0"/>
                <a:sym typeface="+mn-ea"/>
              </a:rPr>
              <a:t>Economic Impact of Wireless Networking</a:t>
            </a:r>
            <a:endParaRPr lang="en-US" altLang="en-US" sz="2400" b="1" i="1">
              <a:latin typeface="Times New Roman" panose="02020603050405020304" charset="0"/>
              <a:cs typeface="Times New Roman" panose="02020603050405020304" charset="0"/>
              <a:sym typeface="+mn-ea"/>
            </a:endParaRPr>
          </a:p>
          <a:p>
            <a:endParaRPr lang="en-US" altLang="en-US" sz="2400" b="1" i="1">
              <a:latin typeface="Times New Roman" panose="02020603050405020304" charset="0"/>
              <a:cs typeface="Times New Roman" panose="02020603050405020304" charset="0"/>
              <a:sym typeface="+mn-ea"/>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The economic impact of wireless networking is closely linked to the increasing demand for user mobility.</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 It is no longer acceptable for users to be tied to fixed network access points. </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Consumers expect mobility, leading to widespread adoption of wireless-enabled devices and networks.</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The first wave of wireless networking appeared in cafés, airports, and shopping malls, where fee-based wireless Internet access was provided. </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These early services suffered from security issues such as keyboard sniffing, which exposed user credentials and banking information. </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As a result, paid services were soon replaced by free public wireless broadband offerings.</a:t>
            </a:r>
            <a:endParaRPr sz="2000">
              <a:latin typeface="Times New Roman" panose="02020603050405020304" charset="0"/>
              <a:cs typeface="Times New Roman" panose="02020603050405020304" charset="0"/>
            </a:endParaRPr>
          </a:p>
          <a:p>
            <a:endParaRPr sz="2000">
              <a:latin typeface="Times New Roman" panose="02020603050405020304" charset="0"/>
              <a:cs typeface="Times New Roman" panose="02020603050405020304" charset="0"/>
            </a:endParaRPr>
          </a:p>
        </p:txBody>
      </p:sp>
      <p:sp>
        <p:nvSpPr>
          <p:cNvPr id="4" name="Text Box 3"/>
          <p:cNvSpPr txBox="1"/>
          <p:nvPr/>
        </p:nvSpPr>
        <p:spPr>
          <a:xfrm>
            <a:off x="9993630" y="521335"/>
            <a:ext cx="4114800" cy="368300"/>
          </a:xfrm>
          <a:prstGeom prst="rect">
            <a:avLst/>
          </a:prstGeom>
          <a:noFill/>
        </p:spPr>
        <p:txBody>
          <a:bodyPr wrap="square" rtlCol="0">
            <a:spAutoFit/>
          </a:bodyPr>
          <a:p>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325120" y="909955"/>
            <a:ext cx="11618595" cy="5247005"/>
          </a:xfrm>
          <a:prstGeom prst="rect">
            <a:avLst/>
          </a:prstGeom>
        </p:spPr>
        <p:txBody>
          <a:bodyPr wrap="square">
            <a:noAutofit/>
          </a:bodyPr>
          <a:p>
            <a:pPr marL="342900" indent="-342900">
              <a:buFont typeface="Wingdings" panose="05000000000000000000" charset="0"/>
              <a:buChar char="Ø"/>
            </a:pPr>
            <a:r>
              <a:rPr sz="2000">
                <a:latin typeface="Times New Roman" panose="02020603050405020304" charset="0"/>
                <a:cs typeface="Times New Roman" panose="02020603050405020304" charset="0"/>
              </a:rPr>
              <a:t>The availability of high-speed ADSL and broadband connections in residential areas further accelerated wireless adoption. </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To reduce churn—the movement of subscribers from one ISP to another—service providers supplied Wi-Fi–enabled gateways to customers. </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Churn reduction became an important key performance indicator (KPI) for ISPs.</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Wireless networking reduced infrastructure costs, increased flexibility, and enabled remote and mobile working. </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These factors led to significant productivity improvements</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In 2005 alone, wireless broadband generated approximately $28 billion in productivity gains, and the economic benefits have continued to grow over time.</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Thus, wireless networking has had a major positive economic impact by improving mobility, reducing costs, increasing productivity, and transforming business and consumer networking practices.</a:t>
            </a:r>
            <a:endParaRPr sz="2000">
              <a:latin typeface="Times New Roman" panose="02020603050405020304" charset="0"/>
              <a:cs typeface="Times New Roman" panose="0202060305040502030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427990" y="1066800"/>
            <a:ext cx="11080115" cy="5192395"/>
          </a:xfrm>
          <a:prstGeom prst="rect">
            <a:avLst/>
          </a:prstGeom>
        </p:spPr>
        <p:txBody>
          <a:bodyPr wrap="square">
            <a:noAutofit/>
          </a:bodyPr>
          <a:p>
            <a:r>
              <a:rPr lang="en-IN" sz="2400" b="1">
                <a:latin typeface="Times New Roman" panose="02020603050405020304" charset="0"/>
                <a:cs typeface="Times New Roman" panose="02020603050405020304" charset="0"/>
              </a:rPr>
              <a:t>Applications</a:t>
            </a:r>
            <a:endParaRPr lang="en-IN" sz="2400" b="1">
              <a:latin typeface="Times New Roman" panose="02020603050405020304" charset="0"/>
              <a:cs typeface="Times New Roman" panose="02020603050405020304" charset="0"/>
            </a:endParaRPr>
          </a:p>
          <a:p>
            <a:r>
              <a:rPr sz="2400" b="1">
                <a:latin typeface="Times New Roman" panose="02020603050405020304" charset="0"/>
                <a:cs typeface="Times New Roman" panose="02020603050405020304" charset="0"/>
              </a:rPr>
              <a:t>Health Care:</a:t>
            </a:r>
            <a:endParaRPr sz="2400" b="1">
              <a:latin typeface="Times New Roman" panose="02020603050405020304" charset="0"/>
              <a:cs typeface="Times New Roman" panose="02020603050405020304" charset="0"/>
            </a:endParaRPr>
          </a:p>
          <a:p>
            <a:endParaRPr sz="2400" b="1">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Health care was one of the earliest industries to adopt wireless technology, and it has significantly transformed hospital operations and patient care. </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In 2005, productivity improvements from mobile wireless broadband in the U.S. health care industry were valued at nearly $6.9 billion, and today wireless technology is deeply embedded in modern health care systems. </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As a labor-intensive and data-sensitive industry, health care uses wireless technology to improve communication among medical staff and to provide instant access to diagnostic tools, patient records, and health information portals.</a:t>
            </a:r>
            <a:endParaRPr sz="2000">
              <a:latin typeface="Times New Roman" panose="02020603050405020304" charset="0"/>
              <a:cs typeface="Times New Roman" panose="0202060305040502030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316230" y="978535"/>
            <a:ext cx="10820400" cy="4596765"/>
          </a:xfrm>
          <a:prstGeom prst="rect">
            <a:avLst/>
          </a:prstGeom>
        </p:spPr>
        <p:txBody>
          <a:bodyPr wrap="square">
            <a:noAutofit/>
          </a:bodyPr>
          <a:p>
            <a:pPr marL="342900" indent="-342900">
              <a:buFont typeface="Wingdings" panose="05000000000000000000" charset="0"/>
              <a:buChar char="Ø"/>
            </a:pPr>
            <a:r>
              <a:rPr sz="2000">
                <a:latin typeface="Times New Roman" panose="02020603050405020304" charset="0"/>
                <a:cs typeface="Times New Roman" panose="02020603050405020304" charset="0"/>
              </a:rPr>
              <a:t>Wireless tagging and radio-frequency identification (RFID) systems help track medical equipment and supplies, resulting in over $1 billion in inventory loss avoidance.</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Wireless connectivity also allows medical devices and monitors to move with patients throughout the hospital, eliminating frequent disconnections and reducing equipment failures.</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Real-time access to digital patient records at the point of care improves monitoring, reduces medical errors, and enables auto-alerts for incorrect treatments or dosages.</a:t>
            </a:r>
            <a:endParaRPr sz="2000">
              <a:latin typeface="Times New Roman" panose="02020603050405020304" charset="0"/>
              <a:cs typeface="Times New Roman" panose="02020603050405020304" charset="0"/>
            </a:endParaRPr>
          </a:p>
          <a:p>
            <a:pPr indent="0">
              <a:buFont typeface="Wingdings" panose="05000000000000000000" charset="0"/>
              <a:buNone/>
            </a:pPr>
            <a:r>
              <a:rPr sz="2000">
                <a:latin typeface="Times New Roman" panose="02020603050405020304" charset="0"/>
                <a:cs typeface="Times New Roman" panose="02020603050405020304" charset="0"/>
              </a:rPr>
              <a:t> </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Additionally, hospitals provide free Wi-Fi to improve patient and visitor satisfaction. </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However, the use of wireless technology in health care requires strong security measures to protect sensitive patient data</a:t>
            </a:r>
            <a:r>
              <a:rPr sz="1600"/>
              <a:t>.</a:t>
            </a:r>
            <a:endParaRPr sz="160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194310" y="886460"/>
            <a:ext cx="11638915" cy="5302885"/>
          </a:xfrm>
          <a:prstGeom prst="rect">
            <a:avLst/>
          </a:prstGeom>
        </p:spPr>
        <p:txBody>
          <a:bodyPr>
            <a:noAutofit/>
          </a:bodyPr>
          <a:p>
            <a:r>
              <a:rPr sz="2400" b="1">
                <a:latin typeface="Times New Roman" panose="02020603050405020304" charset="0"/>
                <a:cs typeface="Times New Roman" panose="02020603050405020304" charset="0"/>
              </a:rPr>
              <a:t>Warehousing</a:t>
            </a:r>
            <a:endParaRPr sz="2400" b="1">
              <a:latin typeface="Times New Roman" panose="02020603050405020304" charset="0"/>
              <a:cs typeface="Times New Roman" panose="02020603050405020304" charset="0"/>
            </a:endParaRPr>
          </a:p>
          <a:p>
            <a:pPr marL="342900" indent="-342900">
              <a:buFont typeface="Wingdings" panose="05000000000000000000" charset="0"/>
              <a:buChar char="Ø"/>
            </a:pPr>
            <a:r>
              <a:rPr lang="en-US" altLang="en-US" sz="2000">
                <a:latin typeface="Times New Roman" panose="02020603050405020304" charset="0"/>
                <a:cs typeface="Times New Roman" panose="02020603050405020304" charset="0"/>
              </a:rPr>
              <a:t>Although very different from health care, the warehousing and logistics industry has also been greatly influenced by wireless networking. </a:t>
            </a:r>
            <a:endParaRPr lang="en-US" altLang="en-US" sz="2000">
              <a:latin typeface="Times New Roman" panose="02020603050405020304" charset="0"/>
              <a:cs typeface="Times New Roman" panose="02020603050405020304" charset="0"/>
            </a:endParaRPr>
          </a:p>
          <a:p>
            <a:pPr marL="342900" indent="-342900">
              <a:buFont typeface="Wingdings" panose="05000000000000000000" charset="0"/>
              <a:buChar char="Ø"/>
            </a:pPr>
            <a:r>
              <a:rPr lang="en-US" altLang="en-US" sz="2000">
                <a:latin typeface="Times New Roman" panose="02020603050405020304" charset="0"/>
                <a:cs typeface="Times New Roman" panose="02020603050405020304" charset="0"/>
              </a:rPr>
              <a:t>Before the adoption of wireless technology, warehouse staff relied on paper records to log storage locations and retrieve items, a process that was slow and highly error-prone, especially in large warehouses. </a:t>
            </a:r>
            <a:endParaRPr lang="en-US" altLang="en-US" sz="2000">
              <a:latin typeface="Times New Roman" panose="02020603050405020304" charset="0"/>
              <a:cs typeface="Times New Roman" panose="02020603050405020304" charset="0"/>
            </a:endParaRPr>
          </a:p>
          <a:p>
            <a:pPr marL="342900" indent="-342900">
              <a:buFont typeface="Wingdings" panose="05000000000000000000" charset="0"/>
              <a:buChar char="Ø"/>
            </a:pPr>
            <a:r>
              <a:rPr lang="en-US" altLang="en-US" sz="2000">
                <a:latin typeface="Times New Roman" panose="02020603050405020304" charset="0"/>
                <a:cs typeface="Times New Roman" panose="02020603050405020304" charset="0"/>
              </a:rPr>
              <a:t>Wireless networking has improved efficiency across the entire logistics workflow, including receiving, shelving, picking, and outbound distribution.</a:t>
            </a:r>
            <a:endParaRPr lang="en-US" altLang="en-US" sz="2000">
              <a:latin typeface="Times New Roman" panose="02020603050405020304" charset="0"/>
              <a:cs typeface="Times New Roman" panose="02020603050405020304" charset="0"/>
            </a:endParaRPr>
          </a:p>
          <a:p>
            <a:pPr marL="342900" indent="-342900">
              <a:buFont typeface="Wingdings" panose="05000000000000000000" charset="0"/>
              <a:buChar char="Ø"/>
            </a:pPr>
            <a:r>
              <a:rPr lang="en-US" altLang="en-US" sz="2000">
                <a:latin typeface="Times New Roman" panose="02020603050405020304" charset="0"/>
                <a:cs typeface="Times New Roman" panose="02020603050405020304" charset="0"/>
              </a:rPr>
              <a:t>Through wireless asset tracking, companies can monitor inventory in real time, eliminating the need for infrequent manual inventory checks. </a:t>
            </a:r>
            <a:endParaRPr lang="en-US" altLang="en-US" sz="2000">
              <a:latin typeface="Times New Roman" panose="02020603050405020304" charset="0"/>
              <a:cs typeface="Times New Roman" panose="02020603050405020304" charset="0"/>
            </a:endParaRPr>
          </a:p>
          <a:p>
            <a:pPr marL="342900" indent="-342900">
              <a:buFont typeface="Wingdings" panose="05000000000000000000" charset="0"/>
              <a:buChar char="Ø"/>
            </a:pPr>
            <a:r>
              <a:rPr lang="en-US" altLang="en-US" sz="2000">
                <a:latin typeface="Times New Roman" panose="02020603050405020304" charset="0"/>
                <a:cs typeface="Times New Roman" panose="02020603050405020304" charset="0"/>
              </a:rPr>
              <a:t>Wireless technology has also significantly improved picking efficiency by providing accurate item locations, reducing wasted travel time and operational costs.</a:t>
            </a:r>
            <a:endParaRPr lang="en-US" altLang="en-US" sz="2000">
              <a:latin typeface="Times New Roman" panose="02020603050405020304" charset="0"/>
              <a:cs typeface="Times New Roman" panose="02020603050405020304" charset="0"/>
            </a:endParaRPr>
          </a:p>
          <a:p>
            <a:pPr marL="342900" indent="-342900">
              <a:buFont typeface="Wingdings" panose="05000000000000000000" charset="0"/>
              <a:buChar char="Ø"/>
            </a:pPr>
            <a:r>
              <a:rPr lang="en-US" altLang="en-US" sz="2000">
                <a:latin typeface="Times New Roman" panose="02020603050405020304" charset="0"/>
                <a:cs typeface="Times New Roman" panose="02020603050405020304" charset="0"/>
              </a:rPr>
              <a:t>In addition, wireless-based smart inventory systems help reduce inventory loss and improve loss control. </a:t>
            </a:r>
            <a:endParaRPr lang="en-US" altLang="en-US" sz="2000">
              <a:latin typeface="Times New Roman" panose="02020603050405020304" charset="0"/>
              <a:cs typeface="Times New Roman" panose="02020603050405020304" charset="0"/>
            </a:endParaRPr>
          </a:p>
          <a:p>
            <a:pPr marL="342900" indent="-342900">
              <a:buFont typeface="Wingdings" panose="05000000000000000000" charset="0"/>
              <a:buChar char="Ø"/>
            </a:pPr>
            <a:r>
              <a:rPr lang="en-US" altLang="en-US" sz="2000">
                <a:latin typeface="Times New Roman" panose="02020603050405020304" charset="0"/>
                <a:cs typeface="Times New Roman" panose="02020603050405020304" charset="0"/>
              </a:rPr>
              <a:t>As these wireless systems have become deeply integrated into modern logistics operations, their economic benefits are now considered an essential part of warehouse automation rather than a standalone technology.</a:t>
            </a:r>
            <a:endParaRPr lang="en-US" altLang="en-US" sz="2000">
              <a:latin typeface="Times New Roman" panose="02020603050405020304" charset="0"/>
              <a:cs typeface="Times New Roman" panose="02020603050405020304" charset="0"/>
            </a:endParaRPr>
          </a:p>
          <a:p>
            <a:pPr marL="342900" indent="-342900">
              <a:buFont typeface="Wingdings" panose="05000000000000000000" charset="0"/>
              <a:buChar char="Ø"/>
            </a:pPr>
            <a:endParaRPr sz="2000">
              <a:latin typeface="Times New Roman" panose="02020603050405020304" charset="0"/>
              <a:cs typeface="Times New Roman" panose="0202060305040502030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294640" y="895985"/>
            <a:ext cx="11650345" cy="5397500"/>
          </a:xfrm>
          <a:prstGeom prst="rect">
            <a:avLst/>
          </a:prstGeom>
        </p:spPr>
        <p:txBody>
          <a:bodyPr wrap="square">
            <a:noAutofit/>
          </a:bodyPr>
          <a:p>
            <a:pPr>
              <a:spcAft>
                <a:spcPct val="60000"/>
              </a:spcAft>
            </a:pPr>
            <a:r>
              <a:rPr sz="2000" b="1">
                <a:latin typeface="Times New Roman" panose="02020603050405020304" charset="0"/>
                <a:cs typeface="Times New Roman" panose="02020603050405020304" charset="0"/>
              </a:rPr>
              <a:t>Retail</a:t>
            </a:r>
            <a:endParaRPr sz="2000" b="1">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The retail industry has made extensive use of wireless technology to improve both back-end and front-end operations. </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Wireless networking enables accurate and real-time inventory counts, helping retailers maintain optimal stock levels while avoiding overstocking. </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Real-time inventory visibility at the point of sale allows warehouse replenishment orders to be triggered immediately based on customer demand.</a:t>
            </a:r>
            <a:endParaRPr sz="2000">
              <a:latin typeface="Times New Roman" panose="02020603050405020304" charset="0"/>
              <a:cs typeface="Times New Roman" panose="02020603050405020304" charset="0"/>
            </a:endParaRPr>
          </a:p>
          <a:p>
            <a:pPr indent="0">
              <a:buFont typeface="Wingdings" panose="05000000000000000000" charset="0"/>
              <a:buNone/>
            </a:pPr>
            <a:r>
              <a:rPr sz="2000">
                <a:latin typeface="Times New Roman" panose="02020603050405020304" charset="0"/>
                <a:cs typeface="Times New Roman" panose="02020603050405020304" charset="0"/>
              </a:rPr>
              <a:t> </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Wireless devices provided to sales staff significantly improve customer satisfaction by allowing even new or temporary employees to access product information, verify back-of-store inventory, recommend related products or up-sells, and check availability at nearby outlets. </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As a result, wireless technology enhances operational efficiency, improves the shopping experience, and increases sales opportunities.</a:t>
            </a:r>
            <a:endParaRPr sz="2000">
              <a:latin typeface="Times New Roman" panose="02020603050405020304" charset="0"/>
              <a:cs typeface="Times New Roman" panose="0202060305040502030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193040" y="753745"/>
            <a:ext cx="12034520" cy="5432425"/>
          </a:xfrm>
          <a:prstGeom prst="rect">
            <a:avLst/>
          </a:prstGeom>
        </p:spPr>
        <p:txBody>
          <a:bodyPr wrap="square">
            <a:noAutofit/>
          </a:bodyPr>
          <a:p>
            <a:pPr>
              <a:spcAft>
                <a:spcPct val="60000"/>
              </a:spcAft>
            </a:pPr>
            <a:r>
              <a:rPr sz="2400" b="1">
                <a:latin typeface="Times New Roman" panose="02020603050405020304" charset="0"/>
                <a:cs typeface="Times New Roman" panose="02020603050405020304" charset="0"/>
              </a:rPr>
              <a:t>Knowledge Workers</a:t>
            </a:r>
            <a:endParaRPr sz="2400" b="1">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Wireless networking has fundamentally changed how, where, and when people work. </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Before its widespread adoption, most work was performed in offices, and remote work was largely limited to offline tasks or batch processing of emails. </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Wireless connectivity now allows employees to work from virtually anywhere, including homes, cafés, airports, and while traveling. </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This flexibility has led to significant increases in productivity and efficiency. However, it has also blurred the boundary between work and personal life, with employees often expected to remain connected outside regular working hours. </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From a security perspective, accessing corporate networks through public Wi-Fi introduces numerous vulnerabilities that must be addressed. </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Despite these challenges, wireless networking has delivered substantial cost savings and economic benefits, even during its early adoption in the 2000s, and continues to be a key driver of modern business efficiency.</a:t>
            </a:r>
            <a:endParaRPr sz="2000">
              <a:latin typeface="Times New Roman" panose="02020603050405020304" charset="0"/>
              <a:cs typeface="Times New Roman" panose="0202060305040502030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294005" y="997585"/>
            <a:ext cx="11715115" cy="5379085"/>
          </a:xfrm>
          <a:prstGeom prst="rect">
            <a:avLst/>
          </a:prstGeom>
        </p:spPr>
        <p:txBody>
          <a:bodyPr wrap="square">
            <a:noAutofit/>
          </a:bodyPr>
          <a:p>
            <a:pPr>
              <a:spcAft>
                <a:spcPct val="60000"/>
              </a:spcAft>
            </a:pPr>
            <a:r>
              <a:rPr sz="2400" b="1">
                <a:latin typeface="Times New Roman" panose="02020603050405020304" charset="0"/>
                <a:cs typeface="Times New Roman" panose="02020603050405020304" charset="0"/>
              </a:rPr>
              <a:t>Wi-Fi Impact on Developing Nations</a:t>
            </a:r>
            <a:endParaRPr sz="2400" b="1">
              <a:latin typeface="Times New Roman" panose="02020603050405020304" charset="0"/>
              <a:cs typeface="Times New Roman" panose="02020603050405020304" charset="0"/>
            </a:endParaRPr>
          </a:p>
          <a:p>
            <a:pPr marL="342900" indent="-342900">
              <a:spcAft>
                <a:spcPct val="60000"/>
              </a:spcAft>
              <a:buFont typeface="Wingdings" panose="05000000000000000000" charset="0"/>
              <a:buChar char="Ø"/>
            </a:pPr>
            <a:r>
              <a:rPr sz="2000">
                <a:latin typeface="Times New Roman" panose="02020603050405020304" charset="0"/>
                <a:cs typeface="Times New Roman" panose="02020603050405020304" charset="0"/>
              </a:rPr>
              <a:t>Wi-Fi has had a significant impact on developing nations by providing affordable and rapid access to network connectivity where traditional wired infrastructure is costly or impractical to deploy. </a:t>
            </a:r>
            <a:endParaRPr sz="2000">
              <a:latin typeface="Times New Roman" panose="02020603050405020304" charset="0"/>
              <a:cs typeface="Times New Roman" panose="02020603050405020304" charset="0"/>
            </a:endParaRPr>
          </a:p>
          <a:p>
            <a:pPr marL="342900" indent="-342900">
              <a:spcAft>
                <a:spcPct val="60000"/>
              </a:spcAft>
              <a:buFont typeface="Wingdings" panose="05000000000000000000" charset="0"/>
              <a:buChar char="Ø"/>
            </a:pPr>
            <a:r>
              <a:rPr sz="2000">
                <a:latin typeface="Times New Roman" panose="02020603050405020304" charset="0"/>
                <a:cs typeface="Times New Roman" panose="02020603050405020304" charset="0"/>
              </a:rPr>
              <a:t>Wireless networking allows governments, educational institutions, and businesses to connect remote and underserved areas without the expense of laying extensive cabling.</a:t>
            </a:r>
            <a:endParaRPr sz="2000">
              <a:latin typeface="Times New Roman" panose="02020603050405020304" charset="0"/>
              <a:cs typeface="Times New Roman" panose="02020603050405020304" charset="0"/>
            </a:endParaRPr>
          </a:p>
          <a:p>
            <a:pPr marL="342900" indent="-342900">
              <a:spcAft>
                <a:spcPct val="60000"/>
              </a:spcAft>
              <a:buFont typeface="Wingdings" panose="05000000000000000000" charset="0"/>
              <a:buChar char="Ø"/>
            </a:pPr>
            <a:r>
              <a:rPr sz="2000">
                <a:latin typeface="Times New Roman" panose="02020603050405020304" charset="0"/>
                <a:cs typeface="Times New Roman" panose="02020603050405020304" charset="0"/>
              </a:rPr>
              <a:t> Public Wi-Fi initiatives have improved access to education, healthcare information, and government services, while enabling small businesses and entrepreneurs to participate in the digital economy. </a:t>
            </a:r>
            <a:endParaRPr sz="2000">
              <a:latin typeface="Times New Roman" panose="02020603050405020304" charset="0"/>
              <a:cs typeface="Times New Roman" panose="02020603050405020304" charset="0"/>
            </a:endParaRPr>
          </a:p>
          <a:p>
            <a:pPr marL="342900" indent="-342900">
              <a:spcAft>
                <a:spcPct val="60000"/>
              </a:spcAft>
              <a:buFont typeface="Wingdings" panose="05000000000000000000" charset="0"/>
              <a:buChar char="Ø"/>
            </a:pPr>
            <a:r>
              <a:rPr sz="2000">
                <a:latin typeface="Times New Roman" panose="02020603050405020304" charset="0"/>
                <a:cs typeface="Times New Roman" panose="02020603050405020304" charset="0"/>
              </a:rPr>
              <a:t>Mobile and wireless Internet access has also supported financial inclusion through online banking and mobile payment systems. </a:t>
            </a:r>
            <a:endParaRPr sz="2000">
              <a:latin typeface="Times New Roman" panose="02020603050405020304" charset="0"/>
              <a:cs typeface="Times New Roman" panose="02020603050405020304" charset="0"/>
            </a:endParaRPr>
          </a:p>
          <a:p>
            <a:pPr marL="342900" indent="-342900">
              <a:spcAft>
                <a:spcPct val="60000"/>
              </a:spcAft>
              <a:buFont typeface="Wingdings" panose="05000000000000000000" charset="0"/>
              <a:buChar char="Ø"/>
            </a:pPr>
            <a:r>
              <a:rPr sz="2000">
                <a:latin typeface="Times New Roman" panose="02020603050405020304" charset="0"/>
                <a:cs typeface="Times New Roman" panose="02020603050405020304" charset="0"/>
              </a:rPr>
              <a:t>However, the widespread use of Wi-Fi in developing nations also introduces security challenges, including unsecured networks, limited user awareness, and inadequate regulatory frameworks, making strong wireless security practices essential.</a:t>
            </a:r>
            <a:endParaRPr sz="2000">
              <a:latin typeface="Times New Roman" panose="02020603050405020304" charset="0"/>
              <a:cs typeface="Times New Roman" panose="0202060305040502030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334645" y="829310"/>
            <a:ext cx="10888980" cy="5553075"/>
          </a:xfrm>
          <a:prstGeom prst="rect">
            <a:avLst/>
          </a:prstGeom>
        </p:spPr>
        <p:txBody>
          <a:bodyPr wrap="square">
            <a:noAutofit/>
          </a:bodyPr>
          <a:p>
            <a:pPr>
              <a:spcAft>
                <a:spcPct val="60000"/>
              </a:spcAft>
            </a:pPr>
            <a:r>
              <a:rPr sz="2400" b="1">
                <a:latin typeface="Times New Roman" panose="02020603050405020304" charset="0"/>
                <a:cs typeface="Times New Roman" panose="02020603050405020304" charset="0"/>
              </a:rPr>
              <a:t>Introduction to the Internet of Things (IoT)</a:t>
            </a:r>
            <a:endParaRPr sz="2400" b="1">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The Internet of Things (IoT) refers to the growing network of physical devices embedded with sensors, software, and wireless connectivity that allows them to collect and exchange data. </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IoT extends wireless networking beyond traditional computers and mobile devices to include everyday objects such as home appliances, medical devices, vehicles, and industrial equipment. </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These devices rely heavily on wireless technologies, including Wi-Fi, to communicate with each other and with centralized systems. </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IoT improves efficiency, automation, and real-time monitoring across various sectors, but it also introduces new security concerns due to the large number of connected devices, limited device resources, and inconsistent security controls. </a:t>
            </a: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endParaRPr sz="2000">
              <a:latin typeface="Times New Roman" panose="02020603050405020304" charset="0"/>
              <a:cs typeface="Times New Roman" panose="02020603050405020304" charset="0"/>
            </a:endParaRPr>
          </a:p>
          <a:p>
            <a:pPr marL="342900" indent="-342900">
              <a:buFont typeface="Wingdings" panose="05000000000000000000" charset="0"/>
              <a:buChar char="Ø"/>
            </a:pPr>
            <a:r>
              <a:rPr sz="2000">
                <a:latin typeface="Times New Roman" panose="02020603050405020304" charset="0"/>
                <a:cs typeface="Times New Roman" panose="02020603050405020304" charset="0"/>
              </a:rPr>
              <a:t>As a result, securing wireless communication and device access is a critical aspect of IoT deployment.</a:t>
            </a:r>
            <a:endParaRPr sz="2000">
              <a:latin typeface="Times New Roman" panose="02020603050405020304" charset="0"/>
              <a:cs typeface="Times New Roman" panose="02020603050405020304"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29591</Words>
  <Application>WPS Presentation</Application>
  <PresentationFormat>Custom</PresentationFormat>
  <Paragraphs>717</Paragraphs>
  <Slides>54</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54</vt:i4>
      </vt:variant>
    </vt:vector>
  </HeadingPairs>
  <TitlesOfParts>
    <vt:vector size="65" baseType="lpstr">
      <vt:lpstr>Arial</vt:lpstr>
      <vt:lpstr>SimSun</vt:lpstr>
      <vt:lpstr>Wingdings</vt:lpstr>
      <vt:lpstr>Times New Roman</vt:lpstr>
      <vt:lpstr>Wingdings</vt:lpstr>
      <vt:lpstr>Arial</vt:lpstr>
      <vt:lpstr>Calibri</vt:lpstr>
      <vt:lpstr>Microsoft YaHei</vt:lpstr>
      <vt:lpstr>Arial Unicode MS</vt:lpstr>
      <vt:lpstr>Cambria</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Sandhya G</cp:lastModifiedBy>
  <cp:revision>27</cp:revision>
  <dcterms:created xsi:type="dcterms:W3CDTF">2006-08-16T00:00:00Z</dcterms:created>
  <dcterms:modified xsi:type="dcterms:W3CDTF">2026-01-30T04:25:40Z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D4F7EC432DE9464EA9FAC34069F620CE_13</vt:lpwstr>
  </property>
  <property fmtid="{D5CDD505-2E9C-101B-9397-08002B2CF9AE}" pid="3" name="KSOProductBuildVer">
    <vt:lpwstr>1033-12.2.0.23196</vt:lpwstr>
  </property>
</Properties>
</file>