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8" r:id="rId3"/>
    <p:sldId id="259" r:id="rId4"/>
    <p:sldId id="268" r:id="rId5"/>
    <p:sldId id="269" r:id="rId6"/>
    <p:sldId id="260" r:id="rId7"/>
    <p:sldId id="261" r:id="rId8"/>
    <p:sldId id="299" r:id="rId9"/>
    <p:sldId id="262" r:id="rId10"/>
    <p:sldId id="281" r:id="rId11"/>
    <p:sldId id="300" r:id="rId12"/>
    <p:sldId id="263" r:id="rId13"/>
    <p:sldId id="282" r:id="rId14"/>
    <p:sldId id="264" r:id="rId15"/>
    <p:sldId id="265" r:id="rId16"/>
    <p:sldId id="294" r:id="rId17"/>
    <p:sldId id="295" r:id="rId18"/>
    <p:sldId id="297" r:id="rId19"/>
    <p:sldId id="286" r:id="rId20"/>
    <p:sldId id="301" r:id="rId21"/>
    <p:sldId id="302" r:id="rId22"/>
    <p:sldId id="303" r:id="rId23"/>
    <p:sldId id="304" r:id="rId24"/>
    <p:sldId id="276" r:id="rId25"/>
    <p:sldId id="298" r:id="rId26"/>
    <p:sldId id="277" r:id="rId27"/>
    <p:sldId id="279" r:id="rId28"/>
  </p:sldIdLst>
  <p:sldSz cx="123444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447" autoAdjust="0"/>
  </p:normalViewPr>
  <p:slideViewPr>
    <p:cSldViewPr>
      <p:cViewPr varScale="1">
        <p:scale>
          <a:sx n="60" d="100"/>
          <a:sy n="60" d="100"/>
        </p:scale>
        <p:origin x="788" y="36"/>
      </p:cViewPr>
      <p:guideLst>
        <p:guide orient="horz" pos="2160"/>
        <p:guide pos="388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E768B0-FB83-461A-B3D0-F11FE47BACB0}" type="datetimeFigureOut">
              <a:rPr lang="en-IN" smtClean="0"/>
              <a:t>28-01-2026</a:t>
            </a:fld>
            <a:endParaRPr lang="en-IN"/>
          </a:p>
        </p:txBody>
      </p:sp>
      <p:sp>
        <p:nvSpPr>
          <p:cNvPr id="4" name="Slide Image Placeholder 3"/>
          <p:cNvSpPr>
            <a:spLocks noGrp="1" noRot="1" noChangeAspect="1"/>
          </p:cNvSpPr>
          <p:nvPr>
            <p:ph type="sldImg" idx="2"/>
          </p:nvPr>
        </p:nvSpPr>
        <p:spPr>
          <a:xfrm>
            <a:off x="652463" y="1143000"/>
            <a:ext cx="55530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44ED35-01D3-4883-9BEB-12507CEE548B}" type="slidenum">
              <a:rPr lang="en-IN" smtClean="0"/>
              <a:t>‹#›</a:t>
            </a:fld>
            <a:endParaRPr lang="en-IN"/>
          </a:p>
        </p:txBody>
      </p:sp>
    </p:spTree>
    <p:extLst>
      <p:ext uri="{BB962C8B-B14F-4D97-AF65-F5344CB8AC3E}">
        <p14:creationId xmlns:p14="http://schemas.microsoft.com/office/powerpoint/2010/main" val="1596070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1CD819-CC67-4ED8-BA67-5E3C7A30D019}" type="slidenum">
              <a:rPr lang="en-US" smtClean="0"/>
              <a:t>9</a:t>
            </a:fld>
            <a:endParaRPr lang="en-US"/>
          </a:p>
        </p:txBody>
      </p:sp>
    </p:spTree>
    <p:extLst>
      <p:ext uri="{BB962C8B-B14F-4D97-AF65-F5344CB8AC3E}">
        <p14:creationId xmlns:p14="http://schemas.microsoft.com/office/powerpoint/2010/main" val="3295387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1CD819-CC67-4ED8-BA67-5E3C7A30D019}" type="slidenum">
              <a:rPr lang="en-US" smtClean="0"/>
              <a:t>10</a:t>
            </a:fld>
            <a:endParaRPr lang="en-US"/>
          </a:p>
        </p:txBody>
      </p:sp>
    </p:spTree>
    <p:extLst>
      <p:ext uri="{BB962C8B-B14F-4D97-AF65-F5344CB8AC3E}">
        <p14:creationId xmlns:p14="http://schemas.microsoft.com/office/powerpoint/2010/main" val="1626006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B22D1-E3B7-AA86-88D5-BB1D91549A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91FA7B-CD22-BF66-7EE2-87BBEF6C30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50DD57-76FC-DA01-CDD5-742CAC2306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6AAAFB-A5F5-FF64-1A8E-13CDE8B1A043}"/>
              </a:ext>
            </a:extLst>
          </p:cNvPr>
          <p:cNvSpPr>
            <a:spLocks noGrp="1"/>
          </p:cNvSpPr>
          <p:nvPr>
            <p:ph type="sldNum" sz="quarter" idx="10"/>
          </p:nvPr>
        </p:nvSpPr>
        <p:spPr/>
        <p:txBody>
          <a:bodyPr/>
          <a:lstStyle/>
          <a:p>
            <a:fld id="{431CD819-CC67-4ED8-BA67-5E3C7A30D019}" type="slidenum">
              <a:rPr lang="en-US" smtClean="0"/>
              <a:t>11</a:t>
            </a:fld>
            <a:endParaRPr lang="en-US"/>
          </a:p>
        </p:txBody>
      </p:sp>
    </p:spTree>
    <p:extLst>
      <p:ext uri="{BB962C8B-B14F-4D97-AF65-F5344CB8AC3E}">
        <p14:creationId xmlns:p14="http://schemas.microsoft.com/office/powerpoint/2010/main" val="3096041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Rectangle 12"/>
          <p:cNvSpPr/>
          <p:nvPr userDrawn="1"/>
        </p:nvSpPr>
        <p:spPr>
          <a:xfrm>
            <a:off x="0" y="6470276"/>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228600"/>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6470276"/>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8F910849-4E17-3AB3-C054-249712DB0B4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06000" y="0"/>
            <a:ext cx="1143000" cy="915991"/>
          </a:xfrm>
          <a:prstGeom prst="rect">
            <a:avLst/>
          </a:prstGeom>
        </p:spPr>
      </p:pic>
      <p:pic>
        <p:nvPicPr>
          <p:cNvPr id="16" name="Picture 15">
            <a:extLst>
              <a:ext uri="{FF2B5EF4-FFF2-40B4-BE49-F238E27FC236}">
                <a16:creationId xmlns:a16="http://schemas.microsoft.com/office/drawing/2014/main" id="{F0E60487-6420-9010-ED7F-BD9A923BECA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58199" y="76200"/>
            <a:ext cx="1447801" cy="762000"/>
          </a:xfrm>
          <a:prstGeom prst="rect">
            <a:avLst/>
          </a:prstGeom>
        </p:spPr>
      </p:pic>
      <p:pic>
        <p:nvPicPr>
          <p:cNvPr id="18" name="Picture 17">
            <a:extLst>
              <a:ext uri="{FF2B5EF4-FFF2-40B4-BE49-F238E27FC236}">
                <a16:creationId xmlns:a16="http://schemas.microsoft.com/office/drawing/2014/main" id="{C41A4925-3356-0BC5-8B21-30794D8FCAC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28600" y="0"/>
            <a:ext cx="2819400" cy="915991"/>
          </a:xfrm>
          <a:prstGeom prst="rect">
            <a:avLst/>
          </a:prstGeom>
        </p:spPr>
      </p:pic>
      <p:pic>
        <p:nvPicPr>
          <p:cNvPr id="3" name="Picture 2">
            <a:extLst>
              <a:ext uri="{FF2B5EF4-FFF2-40B4-BE49-F238E27FC236}">
                <a16:creationId xmlns:a16="http://schemas.microsoft.com/office/drawing/2014/main" id="{E06E2984-FAEE-23CF-0D23-E89D35624247}"/>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049000" y="74609"/>
            <a:ext cx="990600" cy="91599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yogeshn_cg@atme.edu.in" TargetMode="External"/><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hyperlink" Target="mailto:yogeshneelappa@gmail.com"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477000"/>
            <a:ext cx="12344400" cy="381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B984FC79-4C6D-7045-C5DC-FEBDDDC1B35A}"/>
              </a:ext>
            </a:extLst>
          </p:cNvPr>
          <p:cNvSpPr txBox="1">
            <a:spLocks/>
          </p:cNvSpPr>
          <p:nvPr/>
        </p:nvSpPr>
        <p:spPr>
          <a:xfrm>
            <a:off x="0" y="1389362"/>
            <a:ext cx="12344400" cy="928688"/>
          </a:xfrm>
          <a:prstGeom prst="rect">
            <a:avLst/>
          </a:prstGeom>
        </p:spPr>
        <p:txBody>
          <a:bodyPr vert="horz" lIns="109715" tIns="54858" rIns="109715" bIns="54858" rtlCol="0" anchor="ctr">
            <a:noAutofit/>
          </a:bodyPr>
          <a:lstStyle>
            <a:lvl1pPr algn="ctr" defTabSz="1201704" rtl="0" eaLnBrk="1" latinLnBrk="0" hangingPunct="1">
              <a:spcBef>
                <a:spcPct val="0"/>
              </a:spcBef>
              <a:buNone/>
              <a:defRPr sz="5800" kern="1200">
                <a:solidFill>
                  <a:schemeClr val="tx1"/>
                </a:solidFill>
                <a:latin typeface="+mj-lt"/>
                <a:ea typeface="+mj-ea"/>
                <a:cs typeface="+mj-cs"/>
              </a:defRPr>
            </a:lvl1pPr>
          </a:lstStyle>
          <a:p>
            <a:r>
              <a:rPr lang="en-GB" sz="3700" b="1" dirty="0">
                <a:solidFill>
                  <a:srgbClr val="002060"/>
                </a:solidFill>
                <a:latin typeface="Cambria" pitchFamily="18" charset="0"/>
              </a:rPr>
              <a:t>Universal Human Values (UHV) – </a:t>
            </a:r>
            <a:r>
              <a:rPr lang="en-GB" sz="3700" b="1" dirty="0">
                <a:solidFill>
                  <a:srgbClr val="D60093"/>
                </a:solidFill>
                <a:latin typeface="Cambria" pitchFamily="18" charset="0"/>
              </a:rPr>
              <a:t>BUHK408</a:t>
            </a:r>
            <a:endParaRPr lang="en-US" b="1" dirty="0">
              <a:solidFill>
                <a:srgbClr val="D60093"/>
              </a:solidFill>
              <a:latin typeface="Cambria" pitchFamily="18" charset="0"/>
            </a:endParaRPr>
          </a:p>
        </p:txBody>
      </p:sp>
      <p:sp>
        <p:nvSpPr>
          <p:cNvPr id="3" name="Subtitle 6">
            <a:extLst>
              <a:ext uri="{FF2B5EF4-FFF2-40B4-BE49-F238E27FC236}">
                <a16:creationId xmlns:a16="http://schemas.microsoft.com/office/drawing/2014/main" id="{0D3E7222-5BB6-E2DD-4C00-1F603BBEE1D0}"/>
              </a:ext>
            </a:extLst>
          </p:cNvPr>
          <p:cNvSpPr txBox="1">
            <a:spLocks/>
          </p:cNvSpPr>
          <p:nvPr/>
        </p:nvSpPr>
        <p:spPr>
          <a:xfrm>
            <a:off x="6602732" y="3581400"/>
            <a:ext cx="5741668" cy="2133600"/>
          </a:xfrm>
          <a:prstGeom prst="rect">
            <a:avLst/>
          </a:prstGeom>
        </p:spPr>
        <p:txBody>
          <a:bodyPr vert="horz" lIns="0" tIns="45720" rIns="0" bIns="45720" rtlCol="0">
            <a:noAutofit/>
          </a:bodyPr>
          <a:lstStyle>
            <a:lvl1pPr marL="0" indent="0" algn="l" defTabSz="685800" rtl="0" eaLnBrk="1" latinLnBrk="0" hangingPunct="1">
              <a:lnSpc>
                <a:spcPct val="90000"/>
              </a:lnSpc>
              <a:spcBef>
                <a:spcPts val="0"/>
              </a:spcBef>
              <a:buFont typeface="Wingdings" panose="05000000000000000000" pitchFamily="2" charset="2"/>
              <a:buNone/>
              <a:defRPr sz="1350" kern="1200">
                <a:solidFill>
                  <a:schemeClr val="tx1"/>
                </a:solidFill>
                <a:latin typeface="+mn-lt"/>
                <a:ea typeface="+mn-ea"/>
                <a:cs typeface="+mn-cs"/>
              </a:defRPr>
            </a:lvl1pPr>
            <a:lvl2pPr marL="342900" indent="0" algn="ctr" defTabSz="685800" rtl="0" eaLnBrk="1" latinLnBrk="0" hangingPunct="1">
              <a:lnSpc>
                <a:spcPct val="90000"/>
              </a:lnSpc>
              <a:spcBef>
                <a:spcPts val="450"/>
              </a:spcBef>
              <a:buFont typeface="Wingdings" panose="05000000000000000000" pitchFamily="2" charset="2"/>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450"/>
              </a:spcBef>
              <a:buFont typeface="Wingdings" panose="05000000000000000000" pitchFamily="2" charset="2"/>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450"/>
              </a:spcBef>
              <a:buFont typeface="Wingdings" panose="05000000000000000000" pitchFamily="2" charset="2"/>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450"/>
              </a:spcBef>
              <a:buFont typeface="Wingdings" panose="05000000000000000000" pitchFamily="2" charset="2"/>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Wingdings" panose="05000000000000000000" pitchFamily="2" charset="2"/>
              <a:buNone/>
              <a:defRPr sz="1200" kern="1200">
                <a:solidFill>
                  <a:schemeClr val="tx1"/>
                </a:solidFill>
                <a:latin typeface="+mn-lt"/>
                <a:ea typeface="+mn-ea"/>
                <a:cs typeface="+mn-cs"/>
              </a:defRPr>
            </a:lvl9pPr>
          </a:lstStyle>
          <a:p>
            <a:pPr marL="1150938" lvl="8" algn="l">
              <a:lnSpc>
                <a:spcPct val="150000"/>
              </a:lnSpc>
            </a:pPr>
            <a:r>
              <a:rPr lang="en-US" sz="2400" b="1" dirty="0">
                <a:solidFill>
                  <a:srgbClr val="002060"/>
                </a:solidFill>
                <a:latin typeface="Cambria" pitchFamily="18" charset="0"/>
              </a:rPr>
              <a:t> Course Coordinator:</a:t>
            </a:r>
          </a:p>
          <a:p>
            <a:pPr marL="1150938" lvl="8" algn="l">
              <a:lnSpc>
                <a:spcPct val="100000"/>
              </a:lnSpc>
            </a:pPr>
            <a:r>
              <a:rPr lang="en-US" sz="2000" b="1" dirty="0">
                <a:solidFill>
                  <a:srgbClr val="002060"/>
                </a:solidFill>
                <a:latin typeface="Cambria" pitchFamily="18" charset="0"/>
              </a:rPr>
              <a:t>                      </a:t>
            </a:r>
            <a:r>
              <a:rPr lang="en-US" sz="2400" b="1" dirty="0">
                <a:solidFill>
                  <a:srgbClr val="002060"/>
                </a:solidFill>
                <a:latin typeface="Cambria" pitchFamily="18" charset="0"/>
              </a:rPr>
              <a:t>Prof. Yogesh N</a:t>
            </a:r>
          </a:p>
          <a:p>
            <a:pPr marL="1150938" lvl="8" algn="l">
              <a:lnSpc>
                <a:spcPct val="100000"/>
              </a:lnSpc>
            </a:pPr>
            <a:r>
              <a:rPr lang="en-US" sz="2000" dirty="0">
                <a:solidFill>
                  <a:srgbClr val="002060"/>
                </a:solidFill>
                <a:latin typeface="Cambria" pitchFamily="18" charset="0"/>
              </a:rPr>
              <a:t>                      </a:t>
            </a:r>
            <a:r>
              <a:rPr lang="en-US" sz="2100" i="1" dirty="0">
                <a:solidFill>
                  <a:srgbClr val="D60093"/>
                </a:solidFill>
                <a:latin typeface="Cambria" pitchFamily="18" charset="0"/>
              </a:rPr>
              <a:t>Assistant Professor</a:t>
            </a:r>
          </a:p>
          <a:p>
            <a:pPr marL="1150938" lvl="8" algn="l">
              <a:lnSpc>
                <a:spcPct val="100000"/>
              </a:lnSpc>
            </a:pPr>
            <a:r>
              <a:rPr lang="en-US" sz="2100" i="1" dirty="0">
                <a:solidFill>
                  <a:srgbClr val="D60093"/>
                </a:solidFill>
                <a:latin typeface="Cambria" pitchFamily="18" charset="0"/>
              </a:rPr>
              <a:t>                     Dept. of CSD</a:t>
            </a:r>
          </a:p>
          <a:p>
            <a:pPr marL="1150938" lvl="8" algn="l">
              <a:lnSpc>
                <a:spcPct val="100000"/>
              </a:lnSpc>
            </a:pPr>
            <a:r>
              <a:rPr lang="en-US" sz="2100" i="1" dirty="0">
                <a:solidFill>
                  <a:srgbClr val="D60093"/>
                </a:solidFill>
                <a:latin typeface="Cambria" pitchFamily="18" charset="0"/>
              </a:rPr>
              <a:t>                     ATMECE, Mysuru</a:t>
            </a:r>
          </a:p>
          <a:p>
            <a:pPr marL="1150938" lvl="8" algn="l">
              <a:lnSpc>
                <a:spcPct val="100000"/>
              </a:lnSpc>
            </a:pPr>
            <a:r>
              <a:rPr lang="en-US" sz="2100" i="1" dirty="0">
                <a:solidFill>
                  <a:srgbClr val="D60093"/>
                </a:solidFill>
                <a:latin typeface="Cambria" pitchFamily="18" charset="0"/>
              </a:rPr>
              <a:t>                                          </a:t>
            </a:r>
            <a:endParaRPr lang="en-US" sz="2100" b="1" i="1" dirty="0">
              <a:solidFill>
                <a:srgbClr val="D60093"/>
              </a:solidFill>
              <a:latin typeface="+mj-lt"/>
            </a:endParaRPr>
          </a:p>
        </p:txBody>
      </p:sp>
      <p:sp>
        <p:nvSpPr>
          <p:cNvPr id="5" name="TextBox 4">
            <a:extLst>
              <a:ext uri="{FF2B5EF4-FFF2-40B4-BE49-F238E27FC236}">
                <a16:creationId xmlns:a16="http://schemas.microsoft.com/office/drawing/2014/main" id="{F093AA9A-7564-0416-6D04-98F74811C6AE}"/>
              </a:ext>
            </a:extLst>
          </p:cNvPr>
          <p:cNvSpPr txBox="1"/>
          <p:nvPr/>
        </p:nvSpPr>
        <p:spPr>
          <a:xfrm>
            <a:off x="3429000" y="6454877"/>
            <a:ext cx="4953000" cy="369332"/>
          </a:xfrm>
          <a:prstGeom prst="rect">
            <a:avLst/>
          </a:prstGeom>
          <a:noFill/>
        </p:spPr>
        <p:txBody>
          <a:bodyPr wrap="square" rtlCol="0">
            <a:spAutoFit/>
          </a:bodyPr>
          <a:lstStyle/>
          <a:p>
            <a:pPr algn="ctr"/>
            <a:r>
              <a:rPr lang="en-US" b="1" dirty="0">
                <a:solidFill>
                  <a:schemeClr val="bg1"/>
                </a:solidFill>
                <a:latin typeface="Cambria" pitchFamily="18" charset="0"/>
              </a:rPr>
              <a:t>Prof. Yogesh N, Dept. of CSD, ATMECE</a:t>
            </a:r>
          </a:p>
        </p:txBody>
      </p:sp>
      <p:sp>
        <p:nvSpPr>
          <p:cNvPr id="6" name="TextBox 5">
            <a:extLst>
              <a:ext uri="{FF2B5EF4-FFF2-40B4-BE49-F238E27FC236}">
                <a16:creationId xmlns:a16="http://schemas.microsoft.com/office/drawing/2014/main" id="{AD96D673-EB7D-1FD5-8505-F2F4532BB7FF}"/>
              </a:ext>
            </a:extLst>
          </p:cNvPr>
          <p:cNvSpPr txBox="1"/>
          <p:nvPr/>
        </p:nvSpPr>
        <p:spPr>
          <a:xfrm>
            <a:off x="0" y="6457890"/>
            <a:ext cx="2438400" cy="400110"/>
          </a:xfrm>
          <a:prstGeom prst="rect">
            <a:avLst/>
          </a:prstGeom>
          <a:noFill/>
        </p:spPr>
        <p:txBody>
          <a:bodyPr wrap="square" rtlCol="0">
            <a:spAutoFit/>
          </a:bodyPr>
          <a:lstStyle/>
          <a:p>
            <a:pPr algn="ctr"/>
            <a:r>
              <a:rPr lang="en-US" sz="2000" b="1" dirty="0">
                <a:solidFill>
                  <a:schemeClr val="bg1"/>
                </a:solidFill>
                <a:latin typeface="Cambria" pitchFamily="18" charset="0"/>
              </a:rPr>
              <a:t>YN</a:t>
            </a:r>
          </a:p>
        </p:txBody>
      </p:sp>
      <p:sp>
        <p:nvSpPr>
          <p:cNvPr id="7" name="TextBox 6">
            <a:extLst>
              <a:ext uri="{FF2B5EF4-FFF2-40B4-BE49-F238E27FC236}">
                <a16:creationId xmlns:a16="http://schemas.microsoft.com/office/drawing/2014/main" id="{795D6CE5-7530-DD73-0956-935D55A538FC}"/>
              </a:ext>
            </a:extLst>
          </p:cNvPr>
          <p:cNvSpPr txBox="1"/>
          <p:nvPr/>
        </p:nvSpPr>
        <p:spPr>
          <a:xfrm>
            <a:off x="9906000" y="6424099"/>
            <a:ext cx="2438400" cy="400110"/>
          </a:xfrm>
          <a:prstGeom prst="rect">
            <a:avLst/>
          </a:prstGeom>
          <a:noFill/>
        </p:spPr>
        <p:txBody>
          <a:bodyPr wrap="square" rtlCol="0">
            <a:spAutoFit/>
          </a:bodyPr>
          <a:lstStyle/>
          <a:p>
            <a:pPr algn="ctr"/>
            <a:r>
              <a:rPr lang="en-US" sz="2000" b="1" dirty="0">
                <a:solidFill>
                  <a:schemeClr val="bg1"/>
                </a:solidFill>
                <a:latin typeface="Cambria" pitchFamily="18" charset="0"/>
              </a:rPr>
              <a:t>1</a:t>
            </a:r>
          </a:p>
        </p:txBody>
      </p:sp>
      <p:pic>
        <p:nvPicPr>
          <p:cNvPr id="8" name="Picture 7">
            <a:extLst>
              <a:ext uri="{FF2B5EF4-FFF2-40B4-BE49-F238E27FC236}">
                <a16:creationId xmlns:a16="http://schemas.microsoft.com/office/drawing/2014/main" id="{8FD7A9DE-91A7-8312-15C9-77CAE00BA41A}"/>
              </a:ext>
            </a:extLst>
          </p:cNvPr>
          <p:cNvPicPr>
            <a:picLocks noChangeAspect="1"/>
          </p:cNvPicPr>
          <p:nvPr/>
        </p:nvPicPr>
        <p:blipFill>
          <a:blip r:embed="rId2"/>
          <a:stretch>
            <a:fillRect/>
          </a:stretch>
        </p:blipFill>
        <p:spPr>
          <a:xfrm>
            <a:off x="1371599" y="2743200"/>
            <a:ext cx="5355495" cy="3112762"/>
          </a:xfrm>
          <a:prstGeom prst="rect">
            <a:avLst/>
          </a:prstGeom>
        </p:spPr>
      </p:pic>
    </p:spTree>
    <p:extLst>
      <p:ext uri="{BB962C8B-B14F-4D97-AF65-F5344CB8AC3E}">
        <p14:creationId xmlns:p14="http://schemas.microsoft.com/office/powerpoint/2010/main" val="2344300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2</a:t>
            </a:r>
          </a:p>
        </p:txBody>
      </p:sp>
      <p:sp>
        <p:nvSpPr>
          <p:cNvPr id="5" name="Rounded Rectangle 4"/>
          <p:cNvSpPr/>
          <p:nvPr/>
        </p:nvSpPr>
        <p:spPr>
          <a:xfrm>
            <a:off x="3745089" y="1171223"/>
            <a:ext cx="4854222" cy="526815"/>
          </a:xfrm>
          <a:prstGeom prst="roundRect">
            <a:avLst/>
          </a:prstGeom>
          <a:solidFill>
            <a:schemeClr val="accent6">
              <a:lumMod val="40000"/>
              <a:lumOff val="6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Instructor Profile</a:t>
            </a:r>
            <a:r>
              <a:rPr lang="en-US" sz="2370" dirty="0"/>
              <a:t> </a:t>
            </a:r>
          </a:p>
        </p:txBody>
      </p:sp>
      <p:pic>
        <p:nvPicPr>
          <p:cNvPr id="6" name="Picture 2" descr="E:\Department\Editorial\Faculty photos\Yogesh N (Photo).jpg"/>
          <p:cNvPicPr>
            <a:picLocks noChangeAspect="1" noChangeArrowheads="1"/>
          </p:cNvPicPr>
          <p:nvPr/>
        </p:nvPicPr>
        <p:blipFill>
          <a:blip r:embed="rId2"/>
          <a:srcRect/>
          <a:stretch>
            <a:fillRect/>
          </a:stretch>
        </p:blipFill>
        <p:spPr bwMode="auto">
          <a:xfrm>
            <a:off x="990600" y="2667000"/>
            <a:ext cx="2182519" cy="2321804"/>
          </a:xfrm>
          <a:prstGeom prst="rect">
            <a:avLst/>
          </a:prstGeom>
          <a:ln>
            <a:noFill/>
          </a:ln>
          <a:effectLst>
            <a:outerShdw blurRad="292100" dist="139700" dir="2700000" algn="tl" rotWithShape="0">
              <a:srgbClr val="333333">
                <a:alpha val="65000"/>
              </a:srgbClr>
            </a:outerShdw>
          </a:effectLst>
        </p:spPr>
      </p:pic>
      <p:graphicFrame>
        <p:nvGraphicFramePr>
          <p:cNvPr id="7" name="Table 6"/>
          <p:cNvGraphicFramePr>
            <a:graphicFrameLocks noGrp="1"/>
          </p:cNvGraphicFramePr>
          <p:nvPr/>
        </p:nvGraphicFramePr>
        <p:xfrm>
          <a:off x="3688645" y="2149593"/>
          <a:ext cx="7300148" cy="3194460"/>
        </p:xfrm>
        <a:graphic>
          <a:graphicData uri="http://schemas.openxmlformats.org/drawingml/2006/table">
            <a:tbl>
              <a:tblPr firstRow="1" bandRow="1">
                <a:tableStyleId>{00A15C55-8517-42AA-B614-E9B94910E393}</a:tableStyleId>
              </a:tblPr>
              <a:tblGrid>
                <a:gridCol w="2711481">
                  <a:extLst>
                    <a:ext uri="{9D8B030D-6E8A-4147-A177-3AD203B41FA5}">
                      <a16:colId xmlns:a16="http://schemas.microsoft.com/office/drawing/2014/main" val="20000"/>
                    </a:ext>
                  </a:extLst>
                </a:gridCol>
                <a:gridCol w="4588667">
                  <a:extLst>
                    <a:ext uri="{9D8B030D-6E8A-4147-A177-3AD203B41FA5}">
                      <a16:colId xmlns:a16="http://schemas.microsoft.com/office/drawing/2014/main" val="20001"/>
                    </a:ext>
                  </a:extLst>
                </a:gridCol>
              </a:tblGrid>
              <a:tr h="451556">
                <a:tc gridSpan="2">
                  <a:txBody>
                    <a:bodyPr/>
                    <a:lstStyle/>
                    <a:p>
                      <a:pPr algn="ctr"/>
                      <a:r>
                        <a:rPr lang="en-US" sz="2400" dirty="0">
                          <a:latin typeface="Cambria" pitchFamily="18" charset="0"/>
                        </a:rPr>
                        <a:t>Prof. Yogesh N</a:t>
                      </a:r>
                      <a:endParaRPr lang="en-US" sz="2400" dirty="0">
                        <a:solidFill>
                          <a:schemeClr val="bg1"/>
                        </a:solidFill>
                        <a:latin typeface="Cambria" pitchFamily="18" charset="0"/>
                      </a:endParaRPr>
                    </a:p>
                  </a:txBody>
                  <a:tcPr marL="90311" marR="90311" marT="45156" marB="45156" anchor="ctr">
                    <a:solidFill>
                      <a:srgbClr val="002060"/>
                    </a:solidFill>
                  </a:tcPr>
                </a:tc>
                <a:tc hMerge="1">
                  <a:txBody>
                    <a:bodyPr/>
                    <a:lstStyle/>
                    <a:p>
                      <a:endParaRPr lang="en-US" dirty="0"/>
                    </a:p>
                  </a:txBody>
                  <a:tcPr/>
                </a:tc>
                <a:extLst>
                  <a:ext uri="{0D108BD9-81ED-4DB2-BD59-A6C34878D82A}">
                    <a16:rowId xmlns:a16="http://schemas.microsoft.com/office/drawing/2014/main" val="10000"/>
                  </a:ext>
                </a:extLst>
              </a:tr>
              <a:tr h="436404">
                <a:tc>
                  <a:txBody>
                    <a:bodyPr/>
                    <a:lstStyle/>
                    <a:p>
                      <a:r>
                        <a:rPr lang="en-US" sz="1900" dirty="0">
                          <a:solidFill>
                            <a:srgbClr val="002060"/>
                          </a:solidFill>
                          <a:latin typeface="Cambria" pitchFamily="18" charset="0"/>
                        </a:rPr>
                        <a:t>Designation</a:t>
                      </a:r>
                    </a:p>
                  </a:txBody>
                  <a:tcPr marL="90311" marR="90311" marT="45156" marB="45156" anchor="ctr"/>
                </a:tc>
                <a:tc>
                  <a:txBody>
                    <a:bodyPr/>
                    <a:lstStyle/>
                    <a:p>
                      <a:r>
                        <a:rPr lang="en-US" sz="1900" dirty="0">
                          <a:solidFill>
                            <a:srgbClr val="002060"/>
                          </a:solidFill>
                          <a:latin typeface="Cambria" pitchFamily="18" charset="0"/>
                        </a:rPr>
                        <a:t>Assistant </a:t>
                      </a:r>
                      <a:r>
                        <a:rPr lang="en-US" sz="1900" baseline="0" dirty="0">
                          <a:solidFill>
                            <a:srgbClr val="002060"/>
                          </a:solidFill>
                          <a:latin typeface="Cambria" pitchFamily="18" charset="0"/>
                        </a:rPr>
                        <a:t> Professor</a:t>
                      </a:r>
                      <a:endParaRPr lang="en-US" sz="1900" dirty="0">
                        <a:solidFill>
                          <a:srgbClr val="002060"/>
                        </a:solidFill>
                        <a:latin typeface="Cambria" pitchFamily="18" charset="0"/>
                      </a:endParaRPr>
                    </a:p>
                  </a:txBody>
                  <a:tcPr marL="90311" marR="90311" marT="45156" marB="45156" anchor="ctr"/>
                </a:tc>
                <a:extLst>
                  <a:ext uri="{0D108BD9-81ED-4DB2-BD59-A6C34878D82A}">
                    <a16:rowId xmlns:a16="http://schemas.microsoft.com/office/drawing/2014/main" val="10001"/>
                  </a:ext>
                </a:extLst>
              </a:tr>
              <a:tr h="436404">
                <a:tc>
                  <a:txBody>
                    <a:bodyPr/>
                    <a:lstStyle/>
                    <a:p>
                      <a:r>
                        <a:rPr lang="en-US" sz="1900" dirty="0">
                          <a:solidFill>
                            <a:srgbClr val="002060"/>
                          </a:solidFill>
                          <a:latin typeface="Cambria" pitchFamily="18" charset="0"/>
                        </a:rPr>
                        <a:t>Qualification</a:t>
                      </a:r>
                    </a:p>
                  </a:txBody>
                  <a:tcPr marL="90311" marR="90311" marT="45156" marB="45156" anchor="ctr"/>
                </a:tc>
                <a:tc>
                  <a:txBody>
                    <a:bodyPr/>
                    <a:lstStyle/>
                    <a:p>
                      <a:r>
                        <a:rPr lang="en-US" sz="1900" dirty="0">
                          <a:solidFill>
                            <a:srgbClr val="002060"/>
                          </a:solidFill>
                          <a:latin typeface="Cambria" pitchFamily="18" charset="0"/>
                        </a:rPr>
                        <a:t>B.E, MTech., PGDAC, (PhD)</a:t>
                      </a:r>
                    </a:p>
                  </a:txBody>
                  <a:tcPr marL="90311" marR="90311" marT="45156" marB="45156" anchor="ctr"/>
                </a:tc>
                <a:extLst>
                  <a:ext uri="{0D108BD9-81ED-4DB2-BD59-A6C34878D82A}">
                    <a16:rowId xmlns:a16="http://schemas.microsoft.com/office/drawing/2014/main" val="10002"/>
                  </a:ext>
                </a:extLst>
              </a:tr>
              <a:tr h="662281">
                <a:tc>
                  <a:txBody>
                    <a:bodyPr/>
                    <a:lstStyle/>
                    <a:p>
                      <a:r>
                        <a:rPr lang="en-US" sz="1900" dirty="0">
                          <a:solidFill>
                            <a:srgbClr val="002060"/>
                          </a:solidFill>
                          <a:latin typeface="Cambria" pitchFamily="18" charset="0"/>
                        </a:rPr>
                        <a:t>Email Id</a:t>
                      </a:r>
                    </a:p>
                  </a:txBody>
                  <a:tcPr marL="90311" marR="90311" marT="45156" marB="45156" anchor="ctr"/>
                </a:tc>
                <a:tc>
                  <a:txBody>
                    <a:bodyPr/>
                    <a:lstStyle/>
                    <a:p>
                      <a:r>
                        <a:rPr lang="en-US" sz="1900" dirty="0">
                          <a:solidFill>
                            <a:srgbClr val="002060"/>
                          </a:solidFill>
                          <a:latin typeface="Cambria" pitchFamily="18" charset="0"/>
                          <a:hlinkClick r:id="rId3"/>
                        </a:rPr>
                        <a:t>yogeshn_cg@atme.edu.in</a:t>
                      </a:r>
                      <a:endParaRPr lang="en-US" sz="1900" dirty="0">
                        <a:solidFill>
                          <a:srgbClr val="002060"/>
                        </a:solidFill>
                        <a:latin typeface="Cambria" pitchFamily="18" charset="0"/>
                      </a:endParaRPr>
                    </a:p>
                    <a:p>
                      <a:r>
                        <a:rPr lang="en-US" sz="1900" dirty="0">
                          <a:solidFill>
                            <a:srgbClr val="002060"/>
                          </a:solidFill>
                          <a:latin typeface="Cambria" pitchFamily="18" charset="0"/>
                          <a:hlinkClick r:id="rId4"/>
                        </a:rPr>
                        <a:t>yogeshneelappa.atme@gmail.com</a:t>
                      </a:r>
                      <a:r>
                        <a:rPr lang="en-US" sz="1900" baseline="0" dirty="0">
                          <a:solidFill>
                            <a:srgbClr val="002060"/>
                          </a:solidFill>
                          <a:latin typeface="Cambria" pitchFamily="18" charset="0"/>
                        </a:rPr>
                        <a:t> </a:t>
                      </a:r>
                      <a:endParaRPr lang="en-US" sz="1900" dirty="0">
                        <a:solidFill>
                          <a:srgbClr val="002060"/>
                        </a:solidFill>
                        <a:latin typeface="Cambria" pitchFamily="18" charset="0"/>
                      </a:endParaRPr>
                    </a:p>
                  </a:txBody>
                  <a:tcPr marL="90311" marR="90311" marT="45156" marB="45156" anchor="ctr"/>
                </a:tc>
                <a:extLst>
                  <a:ext uri="{0D108BD9-81ED-4DB2-BD59-A6C34878D82A}">
                    <a16:rowId xmlns:a16="http://schemas.microsoft.com/office/drawing/2014/main" val="10003"/>
                  </a:ext>
                </a:extLst>
              </a:tr>
              <a:tr h="436404">
                <a:tc>
                  <a:txBody>
                    <a:bodyPr/>
                    <a:lstStyle/>
                    <a:p>
                      <a:r>
                        <a:rPr lang="en-US" sz="1900" dirty="0">
                          <a:solidFill>
                            <a:srgbClr val="002060"/>
                          </a:solidFill>
                          <a:latin typeface="Cambria" pitchFamily="18" charset="0"/>
                        </a:rPr>
                        <a:t>Contact Number</a:t>
                      </a:r>
                    </a:p>
                  </a:txBody>
                  <a:tcPr marL="90311" marR="90311" marT="45156" marB="45156" anchor="ctr"/>
                </a:tc>
                <a:tc>
                  <a:txBody>
                    <a:bodyPr/>
                    <a:lstStyle/>
                    <a:p>
                      <a:r>
                        <a:rPr lang="en-US" sz="1900" dirty="0">
                          <a:solidFill>
                            <a:srgbClr val="002060"/>
                          </a:solidFill>
                          <a:latin typeface="Cambria" pitchFamily="18" charset="0"/>
                        </a:rPr>
                        <a:t>9663170150</a:t>
                      </a:r>
                    </a:p>
                  </a:txBody>
                  <a:tcPr marL="90311" marR="90311" marT="45156" marB="45156" anchor="ctr"/>
                </a:tc>
                <a:extLst>
                  <a:ext uri="{0D108BD9-81ED-4DB2-BD59-A6C34878D82A}">
                    <a16:rowId xmlns:a16="http://schemas.microsoft.com/office/drawing/2014/main" val="10004"/>
                  </a:ext>
                </a:extLst>
              </a:tr>
              <a:tr h="376794">
                <a:tc>
                  <a:txBody>
                    <a:bodyPr/>
                    <a:lstStyle/>
                    <a:p>
                      <a:r>
                        <a:rPr lang="en-US" sz="1900" dirty="0">
                          <a:solidFill>
                            <a:srgbClr val="002060"/>
                          </a:solidFill>
                          <a:latin typeface="Cambria" pitchFamily="18" charset="0"/>
                        </a:rPr>
                        <a:t>Office hours</a:t>
                      </a:r>
                    </a:p>
                  </a:txBody>
                  <a:tcPr marL="90311" marR="90311" marT="45156" marB="45156" anchor="ctr"/>
                </a:tc>
                <a:tc>
                  <a:txBody>
                    <a:bodyPr/>
                    <a:lstStyle/>
                    <a:p>
                      <a:r>
                        <a:rPr lang="en-US" sz="1900" dirty="0">
                          <a:solidFill>
                            <a:srgbClr val="002060"/>
                          </a:solidFill>
                          <a:latin typeface="Cambria" pitchFamily="18" charset="0"/>
                        </a:rPr>
                        <a:t>9am – 5pm</a:t>
                      </a:r>
                    </a:p>
                  </a:txBody>
                  <a:tcPr marL="90311" marR="90311" marT="45156" marB="45156" anchor="ctr"/>
                </a:tc>
                <a:extLst>
                  <a:ext uri="{0D108BD9-81ED-4DB2-BD59-A6C34878D82A}">
                    <a16:rowId xmlns:a16="http://schemas.microsoft.com/office/drawing/2014/main" val="10005"/>
                  </a:ext>
                </a:extLst>
              </a:tr>
              <a:tr h="376794">
                <a:tc>
                  <a:txBody>
                    <a:bodyPr/>
                    <a:lstStyle/>
                    <a:p>
                      <a:r>
                        <a:rPr lang="en-US" sz="1900" dirty="0">
                          <a:solidFill>
                            <a:srgbClr val="002060"/>
                          </a:solidFill>
                          <a:latin typeface="Cambria" pitchFamily="18" charset="0"/>
                        </a:rPr>
                        <a:t>Virtual Office hours</a:t>
                      </a:r>
                    </a:p>
                  </a:txBody>
                  <a:tcPr marL="90311" marR="90311" marT="45156" marB="45156" anchor="ctr"/>
                </a:tc>
                <a:tc>
                  <a:txBody>
                    <a:bodyPr/>
                    <a:lstStyle/>
                    <a:p>
                      <a:r>
                        <a:rPr lang="en-US" sz="1900" dirty="0">
                          <a:solidFill>
                            <a:srgbClr val="002060"/>
                          </a:solidFill>
                          <a:latin typeface="Cambria" pitchFamily="18" charset="0"/>
                        </a:rPr>
                        <a:t>6pm – 8pm</a:t>
                      </a:r>
                    </a:p>
                  </a:txBody>
                  <a:tcPr marL="90311" marR="90311" marT="45156" marB="45156"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69768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3</a:t>
            </a:r>
          </a:p>
        </p:txBody>
      </p:sp>
      <p:sp>
        <p:nvSpPr>
          <p:cNvPr id="5" name="Rounded Rectangle 4"/>
          <p:cNvSpPr/>
          <p:nvPr/>
        </p:nvSpPr>
        <p:spPr>
          <a:xfrm>
            <a:off x="3745089" y="990600"/>
            <a:ext cx="4854222" cy="526815"/>
          </a:xfrm>
          <a:prstGeom prst="roundRect">
            <a:avLst/>
          </a:prstGeom>
          <a:solidFill>
            <a:schemeClr val="accent6">
              <a:lumMod val="40000"/>
              <a:lumOff val="6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Overview</a:t>
            </a:r>
            <a:r>
              <a:rPr lang="en-US" sz="2370" dirty="0"/>
              <a:t> </a:t>
            </a:r>
          </a:p>
        </p:txBody>
      </p:sp>
      <p:sp>
        <p:nvSpPr>
          <p:cNvPr id="6" name="Rectangle 5"/>
          <p:cNvSpPr/>
          <p:nvPr/>
        </p:nvSpPr>
        <p:spPr>
          <a:xfrm>
            <a:off x="753534" y="1698039"/>
            <a:ext cx="11288889" cy="3131627"/>
          </a:xfrm>
          <a:prstGeom prst="rect">
            <a:avLst/>
          </a:prstGeom>
        </p:spPr>
        <p:txBody>
          <a:bodyPr wrap="square">
            <a:spAutoFit/>
          </a:bodyPr>
          <a:lstStyle/>
          <a:p>
            <a:pPr marL="451576" indent="-451576" algn="just">
              <a:buFont typeface="Arial" pitchFamily="34" charset="0"/>
              <a:buChar char="•"/>
            </a:pPr>
            <a:r>
              <a:rPr lang="en-US" sz="1975" i="1" dirty="0">
                <a:solidFill>
                  <a:srgbClr val="002060"/>
                </a:solidFill>
                <a:latin typeface="Bookman Old Style" pitchFamily="18" charset="0"/>
              </a:rPr>
              <a:t>The Universal Human Values (UHV) course is a mandatory AICTE-approved, 1-credit foundation program designed to foster a holistic,, value-based perspective on life. </a:t>
            </a:r>
          </a:p>
          <a:p>
            <a:pPr marL="451576" indent="-451576" algn="just">
              <a:buFont typeface="Arial" pitchFamily="34" charset="0"/>
              <a:buChar char="•"/>
            </a:pPr>
            <a:endParaRPr lang="en-US" sz="1975" i="1" dirty="0">
              <a:solidFill>
                <a:srgbClr val="002060"/>
              </a:solidFill>
              <a:latin typeface="Bookman Old Style" pitchFamily="18" charset="0"/>
            </a:endParaRPr>
          </a:p>
          <a:p>
            <a:pPr marL="451576" indent="-451576" algn="just">
              <a:buFont typeface="Arial" pitchFamily="34" charset="0"/>
              <a:buChar char="•"/>
            </a:pPr>
            <a:r>
              <a:rPr lang="en-US" sz="1975" i="1" dirty="0">
                <a:solidFill>
                  <a:srgbClr val="002060"/>
                </a:solidFill>
                <a:latin typeface="Bookman Old Style" pitchFamily="18" charset="0"/>
              </a:rPr>
              <a:t>Using self-exploration, it helps students understand harmony within themselves, families, society, and nature to achieve continuous happiness and professional, ethical, and sustainable living. </a:t>
            </a:r>
          </a:p>
          <a:p>
            <a:pPr marL="451576" indent="-451576" algn="just">
              <a:buFont typeface="Arial" pitchFamily="34" charset="0"/>
              <a:buChar char="•"/>
            </a:pPr>
            <a:endParaRPr lang="en-US" sz="1975" i="1" dirty="0">
              <a:solidFill>
                <a:srgbClr val="002060"/>
              </a:solidFill>
              <a:latin typeface="Bookman Old Style" pitchFamily="18" charset="0"/>
            </a:endParaRPr>
          </a:p>
          <a:p>
            <a:pPr marL="451576" indent="-451576" algn="just">
              <a:buFont typeface="Arial" pitchFamily="34" charset="0"/>
              <a:buChar char="•"/>
            </a:pPr>
            <a:r>
              <a:rPr lang="en-US" sz="1975" i="1" dirty="0">
                <a:solidFill>
                  <a:srgbClr val="002060"/>
                </a:solidFill>
                <a:latin typeface="Bookman Old Style" pitchFamily="18" charset="0"/>
              </a:rPr>
              <a:t>The course typically begins by establishing that human beings desire both physical prosperity and continuous happiness, but often mistake accumulation of physical facilities for true happiness. </a:t>
            </a:r>
          </a:p>
        </p:txBody>
      </p:sp>
      <p:pic>
        <p:nvPicPr>
          <p:cNvPr id="7" name="Picture 6">
            <a:extLst>
              <a:ext uri="{FF2B5EF4-FFF2-40B4-BE49-F238E27FC236}">
                <a16:creationId xmlns:a16="http://schemas.microsoft.com/office/drawing/2014/main" id="{E06418C1-BDF4-36C9-2009-D663EA8B98DF}"/>
              </a:ext>
            </a:extLst>
          </p:cNvPr>
          <p:cNvPicPr>
            <a:picLocks noChangeAspect="1"/>
          </p:cNvPicPr>
          <p:nvPr/>
        </p:nvPicPr>
        <p:blipFill>
          <a:blip r:embed="rId2"/>
          <a:stretch>
            <a:fillRect/>
          </a:stretch>
        </p:blipFill>
        <p:spPr>
          <a:xfrm>
            <a:off x="7620000" y="4648200"/>
            <a:ext cx="4114800" cy="1724633"/>
          </a:xfrm>
          <a:prstGeom prst="rect">
            <a:avLst/>
          </a:prstGeom>
        </p:spPr>
      </p:pic>
    </p:spTree>
    <p:extLst>
      <p:ext uri="{BB962C8B-B14F-4D97-AF65-F5344CB8AC3E}">
        <p14:creationId xmlns:p14="http://schemas.microsoft.com/office/powerpoint/2010/main" val="132455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4</a:t>
            </a:r>
          </a:p>
        </p:txBody>
      </p:sp>
      <p:sp>
        <p:nvSpPr>
          <p:cNvPr id="5" name="Rounded Rectangle 4"/>
          <p:cNvSpPr/>
          <p:nvPr/>
        </p:nvSpPr>
        <p:spPr>
          <a:xfrm>
            <a:off x="3745089" y="914400"/>
            <a:ext cx="4854222" cy="526815"/>
          </a:xfrm>
          <a:prstGeom prst="roundRect">
            <a:avLst/>
          </a:prstGeom>
          <a:solidFill>
            <a:schemeClr val="accent6">
              <a:lumMod val="40000"/>
              <a:lumOff val="6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Prerequisites</a:t>
            </a:r>
            <a:r>
              <a:rPr lang="en-US" sz="2370" dirty="0"/>
              <a:t> </a:t>
            </a:r>
          </a:p>
        </p:txBody>
      </p:sp>
      <p:sp>
        <p:nvSpPr>
          <p:cNvPr id="6" name="Rectangle 5"/>
          <p:cNvSpPr/>
          <p:nvPr/>
        </p:nvSpPr>
        <p:spPr>
          <a:xfrm>
            <a:off x="753534" y="1524000"/>
            <a:ext cx="11138370" cy="4635884"/>
          </a:xfrm>
          <a:prstGeom prst="rect">
            <a:avLst/>
          </a:prstGeom>
        </p:spPr>
        <p:txBody>
          <a:bodyPr wrap="square">
            <a:spAutoFit/>
          </a:bodyPr>
          <a:lstStyle/>
          <a:p>
            <a:pPr marL="451576" indent="-451576" algn="just">
              <a:buFont typeface="Arial" pitchFamily="34" charset="0"/>
              <a:buChar char="•"/>
            </a:pPr>
            <a:r>
              <a:rPr lang="en-US" i="1" dirty="0">
                <a:solidFill>
                  <a:srgbClr val="002060"/>
                </a:solidFill>
                <a:latin typeface="Bookman Old Style" pitchFamily="18" charset="0"/>
              </a:rPr>
              <a:t>For the Universal Human Values (UHV) course, there are </a:t>
            </a:r>
            <a:r>
              <a:rPr lang="en-US" b="1" i="1" dirty="0">
                <a:solidFill>
                  <a:srgbClr val="002060"/>
                </a:solidFill>
                <a:latin typeface="Bookman Old Style" pitchFamily="18" charset="0"/>
              </a:rPr>
              <a:t>no strict </a:t>
            </a:r>
            <a:r>
              <a:rPr lang="en-US" i="1" dirty="0">
                <a:solidFill>
                  <a:srgbClr val="002060"/>
                </a:solidFill>
                <a:latin typeface="Bookman Old Style" pitchFamily="18" charset="0"/>
              </a:rPr>
              <a:t>academic prerequisites. The course is intentionally designed to be accessible to all students, regardless of their discipline or prior background.</a:t>
            </a:r>
          </a:p>
          <a:p>
            <a:pPr marL="451576" indent="-451576" algn="just">
              <a:buFont typeface="Arial" pitchFamily="34" charset="0"/>
              <a:buChar char="•"/>
            </a:pPr>
            <a:endParaRPr lang="en-US" sz="1975" i="1" dirty="0">
              <a:solidFill>
                <a:srgbClr val="002060"/>
              </a:solidFill>
              <a:latin typeface="Bookman Old Style" pitchFamily="18" charset="0"/>
            </a:endParaRPr>
          </a:p>
          <a:p>
            <a:pPr algn="just"/>
            <a:r>
              <a:rPr lang="en-US" b="1" i="1" dirty="0">
                <a:solidFill>
                  <a:srgbClr val="002060"/>
                </a:solidFill>
                <a:latin typeface="Bookman Old Style" pitchFamily="18" charset="0"/>
              </a:rPr>
              <a:t>Prerequisites / Readiness for UHV Course: </a:t>
            </a:r>
          </a:p>
          <a:p>
            <a:pPr marL="451576" indent="-451576" algn="just">
              <a:buFont typeface="Arial" pitchFamily="34" charset="0"/>
              <a:buChar char="•"/>
            </a:pPr>
            <a:r>
              <a:rPr lang="en-US" sz="1700" b="1" i="1" dirty="0">
                <a:solidFill>
                  <a:srgbClr val="002060"/>
                </a:solidFill>
                <a:latin typeface="Bookman Old Style" pitchFamily="18" charset="0"/>
              </a:rPr>
              <a:t>Basic reading and comprehension skills: </a:t>
            </a:r>
            <a:r>
              <a:rPr lang="en-US" sz="1600" i="1" dirty="0">
                <a:solidFill>
                  <a:srgbClr val="002060"/>
                </a:solidFill>
                <a:latin typeface="Bookman Old Style" pitchFamily="18" charset="0"/>
              </a:rPr>
              <a:t>Ability to read, reflect, and understand simple philosophical and real-life concepts.</a:t>
            </a:r>
          </a:p>
          <a:p>
            <a:pPr marL="451576" indent="-451576" algn="just">
              <a:buFont typeface="Arial" pitchFamily="34" charset="0"/>
              <a:buChar char="•"/>
            </a:pPr>
            <a:r>
              <a:rPr lang="en-US" sz="1700" b="1" i="1" dirty="0">
                <a:solidFill>
                  <a:srgbClr val="002060"/>
                </a:solidFill>
                <a:latin typeface="Bookman Old Style" pitchFamily="18" charset="0"/>
              </a:rPr>
              <a:t>Openness to self-reflection: </a:t>
            </a:r>
            <a:r>
              <a:rPr lang="en-US" sz="1600" i="1" dirty="0">
                <a:solidFill>
                  <a:srgbClr val="002060"/>
                </a:solidFill>
                <a:latin typeface="Bookman Old Style" pitchFamily="18" charset="0"/>
              </a:rPr>
              <a:t>Willingness to examine one’s own thoughts, beliefs, behavior, and assumptions.</a:t>
            </a:r>
            <a:endParaRPr lang="en-US" sz="1975" i="1" dirty="0">
              <a:solidFill>
                <a:srgbClr val="002060"/>
              </a:solidFill>
              <a:latin typeface="Bookman Old Style" pitchFamily="18" charset="0"/>
            </a:endParaRPr>
          </a:p>
          <a:p>
            <a:pPr marL="451576" indent="-451576" algn="just">
              <a:buFont typeface="Arial" pitchFamily="34" charset="0"/>
              <a:buChar char="•"/>
            </a:pPr>
            <a:r>
              <a:rPr lang="en-US" sz="1700" b="1" i="1" dirty="0">
                <a:solidFill>
                  <a:srgbClr val="002060"/>
                </a:solidFill>
                <a:latin typeface="Bookman Old Style" pitchFamily="18" charset="0"/>
              </a:rPr>
              <a:t>Interest in ethical and social issues:</a:t>
            </a:r>
            <a:r>
              <a:rPr lang="en-US" sz="1975" b="1" i="1" dirty="0">
                <a:solidFill>
                  <a:srgbClr val="002060"/>
                </a:solidFill>
                <a:latin typeface="Bookman Old Style" pitchFamily="18" charset="0"/>
              </a:rPr>
              <a:t> </a:t>
            </a:r>
            <a:r>
              <a:rPr lang="en-US" sz="1600" i="1" dirty="0">
                <a:solidFill>
                  <a:srgbClr val="002060"/>
                </a:solidFill>
                <a:latin typeface="Bookman Old Style" pitchFamily="18" charset="0"/>
              </a:rPr>
              <a:t>Curiosity about human relationships, society, environment, and sustainable living.</a:t>
            </a:r>
            <a:endParaRPr lang="en-US" sz="1975" i="1" dirty="0">
              <a:solidFill>
                <a:srgbClr val="002060"/>
              </a:solidFill>
              <a:latin typeface="Bookman Old Style" pitchFamily="18" charset="0"/>
            </a:endParaRPr>
          </a:p>
          <a:p>
            <a:pPr marL="451576" indent="-451576" algn="just">
              <a:buFont typeface="Arial" pitchFamily="34" charset="0"/>
              <a:buChar char="•"/>
            </a:pPr>
            <a:r>
              <a:rPr lang="en-US" sz="1700" b="1" i="1" dirty="0">
                <a:solidFill>
                  <a:srgbClr val="002060"/>
                </a:solidFill>
                <a:latin typeface="Bookman Old Style" pitchFamily="18" charset="0"/>
              </a:rPr>
              <a:t>No prior technical or philosophical knowledge required: </a:t>
            </a:r>
            <a:r>
              <a:rPr lang="en-US" sz="1600" i="1" dirty="0">
                <a:solidFill>
                  <a:srgbClr val="002060"/>
                </a:solidFill>
                <a:latin typeface="Bookman Old Style" pitchFamily="18" charset="0"/>
              </a:rPr>
              <a:t>The course does not assume background in ethics, philosophy, or value education.</a:t>
            </a:r>
            <a:endParaRPr lang="en-US" sz="1975" i="1" dirty="0">
              <a:solidFill>
                <a:srgbClr val="002060"/>
              </a:solidFill>
              <a:latin typeface="Bookman Old Style" pitchFamily="18" charset="0"/>
            </a:endParaRPr>
          </a:p>
          <a:p>
            <a:pPr marL="451576" indent="-451576" algn="just">
              <a:buFont typeface="Arial" pitchFamily="34" charset="0"/>
              <a:buChar char="•"/>
            </a:pPr>
            <a:r>
              <a:rPr lang="en-US" sz="1700" b="1" i="1" dirty="0">
                <a:solidFill>
                  <a:srgbClr val="002060"/>
                </a:solidFill>
                <a:latin typeface="Bookman Old Style" pitchFamily="18" charset="0"/>
              </a:rPr>
              <a:t>Basic communication skills:</a:t>
            </a:r>
            <a:r>
              <a:rPr lang="en-US" sz="1975" i="1" dirty="0">
                <a:solidFill>
                  <a:srgbClr val="002060"/>
                </a:solidFill>
                <a:latin typeface="Bookman Old Style" pitchFamily="18" charset="0"/>
              </a:rPr>
              <a:t> </a:t>
            </a:r>
            <a:r>
              <a:rPr lang="en-US" sz="1600" i="1" dirty="0">
                <a:solidFill>
                  <a:srgbClr val="002060"/>
                </a:solidFill>
                <a:latin typeface="Bookman Old Style" pitchFamily="18" charset="0"/>
              </a:rPr>
              <a:t>Helpful for discussions, group activities, and expressing viewpoints respectfully.</a:t>
            </a:r>
            <a:endParaRPr lang="en-US" sz="1975" i="1" dirty="0">
              <a:solidFill>
                <a:srgbClr val="002060"/>
              </a:solidFill>
              <a:latin typeface="Bookman Old Style" pitchFamily="18" charset="0"/>
            </a:endParaRPr>
          </a:p>
          <a:p>
            <a:pPr marL="451576" indent="-451576" algn="just">
              <a:buFont typeface="Arial" pitchFamily="34" charset="0"/>
              <a:buChar char="•"/>
            </a:pPr>
            <a:r>
              <a:rPr lang="en-US" sz="1700" b="1" i="1" dirty="0">
                <a:solidFill>
                  <a:srgbClr val="002060"/>
                </a:solidFill>
                <a:latin typeface="Bookman Old Style" pitchFamily="18" charset="0"/>
              </a:rPr>
              <a:t>Respect for diverse viewpoints: </a:t>
            </a:r>
            <a:r>
              <a:rPr lang="en-US" sz="1600" i="1" dirty="0">
                <a:solidFill>
                  <a:srgbClr val="002060"/>
                </a:solidFill>
                <a:latin typeface="Bookman Old Style" pitchFamily="18" charset="0"/>
              </a:rPr>
              <a:t>Readiness to listen, dialogue, and coexist with differing opinions and experiences.</a:t>
            </a:r>
            <a:endParaRPr lang="en-US" sz="1975" i="1" dirty="0">
              <a:solidFill>
                <a:srgbClr val="002060"/>
              </a:solidFill>
              <a:latin typeface="Bookman Old Style" pitchFamily="18" charset="0"/>
            </a:endParaRPr>
          </a:p>
        </p:txBody>
      </p:sp>
    </p:spTree>
    <p:extLst>
      <p:ext uri="{BB962C8B-B14F-4D97-AF65-F5344CB8AC3E}">
        <p14:creationId xmlns:p14="http://schemas.microsoft.com/office/powerpoint/2010/main" val="1579878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5</a:t>
            </a:r>
          </a:p>
        </p:txBody>
      </p:sp>
      <p:sp>
        <p:nvSpPr>
          <p:cNvPr id="5" name="Rounded Rectangle 4"/>
          <p:cNvSpPr/>
          <p:nvPr/>
        </p:nvSpPr>
        <p:spPr>
          <a:xfrm>
            <a:off x="3745089" y="1066800"/>
            <a:ext cx="4854222" cy="526815"/>
          </a:xfrm>
          <a:prstGeom prst="roundRect">
            <a:avLst/>
          </a:prstGeom>
          <a:solidFill>
            <a:schemeClr val="accent6">
              <a:lumMod val="40000"/>
              <a:lumOff val="6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Why this Course?</a:t>
            </a:r>
            <a:r>
              <a:rPr lang="en-US" sz="2370" dirty="0"/>
              <a:t> </a:t>
            </a:r>
          </a:p>
        </p:txBody>
      </p:sp>
      <p:sp>
        <p:nvSpPr>
          <p:cNvPr id="8" name="Rectangle 7"/>
          <p:cNvSpPr/>
          <p:nvPr/>
        </p:nvSpPr>
        <p:spPr>
          <a:xfrm>
            <a:off x="753533" y="1792935"/>
            <a:ext cx="11213630" cy="3101939"/>
          </a:xfrm>
          <a:prstGeom prst="rect">
            <a:avLst/>
          </a:prstGeom>
        </p:spPr>
        <p:txBody>
          <a:bodyPr wrap="square">
            <a:spAutoFit/>
          </a:bodyPr>
          <a:lstStyle/>
          <a:p>
            <a:pPr marL="338682" indent="-338682" algn="just">
              <a:buFont typeface="Arial" panose="020B0604020202020204" pitchFamily="34" charset="0"/>
              <a:buChar char="•"/>
            </a:pPr>
            <a:r>
              <a:rPr lang="en-US" sz="1778" i="1" dirty="0">
                <a:solidFill>
                  <a:srgbClr val="002060"/>
                </a:solidFill>
                <a:latin typeface="Bookman Old Style" pitchFamily="18" charset="0"/>
              </a:rPr>
              <a:t>The Universal Human Values (UHV) course is required to foster a holistic, ethical, and self-reflective perspective in students, balancing technical skills with human values like compassion, honesty, and responsibility. </a:t>
            </a:r>
          </a:p>
          <a:p>
            <a:pPr marL="338682" indent="-338682" algn="just">
              <a:buFont typeface="Arial" panose="020B0604020202020204" pitchFamily="34" charset="0"/>
              <a:buChar char="•"/>
            </a:pPr>
            <a:endParaRPr lang="en-US" sz="1778" i="1" dirty="0">
              <a:solidFill>
                <a:srgbClr val="002060"/>
              </a:solidFill>
              <a:latin typeface="Bookman Old Style" pitchFamily="18" charset="0"/>
            </a:endParaRPr>
          </a:p>
          <a:p>
            <a:pPr marL="338682" indent="-338682" algn="just">
              <a:buFont typeface="Arial" panose="020B0604020202020204" pitchFamily="34" charset="0"/>
              <a:buChar char="•"/>
            </a:pPr>
            <a:r>
              <a:rPr lang="en-US" sz="1778" i="1" dirty="0">
                <a:solidFill>
                  <a:srgbClr val="002060"/>
                </a:solidFill>
                <a:latin typeface="Bookman Old Style" pitchFamily="18" charset="0"/>
              </a:rPr>
              <a:t>It aims to promote sustainable happiness, mental well-being, and harmonious relationships within society, addressing the rising issues of stress, violence, and unethical behavior in professional and personal life. </a:t>
            </a:r>
          </a:p>
          <a:p>
            <a:pPr marL="338682" indent="-338682" algn="just">
              <a:buFont typeface="Arial" panose="020B0604020202020204" pitchFamily="34" charset="0"/>
              <a:buChar char="•"/>
            </a:pPr>
            <a:endParaRPr lang="en-US" sz="1778" i="1" dirty="0">
              <a:solidFill>
                <a:srgbClr val="002060"/>
              </a:solidFill>
              <a:latin typeface="Bookman Old Style" pitchFamily="18" charset="0"/>
            </a:endParaRPr>
          </a:p>
          <a:p>
            <a:pPr marL="338682" indent="-338682" algn="just">
              <a:buFont typeface="Arial" panose="020B0604020202020204" pitchFamily="34" charset="0"/>
              <a:buChar char="•"/>
            </a:pPr>
            <a:r>
              <a:rPr lang="en-US" sz="1778" i="1" dirty="0">
                <a:solidFill>
                  <a:srgbClr val="002060"/>
                </a:solidFill>
                <a:latin typeface="Bookman Old Style" pitchFamily="18" charset="0"/>
              </a:rPr>
              <a:t>The course, often pushed by initiatives like the All India Council for Technical Education (AICTE), ensures that graduates are not only skilled professionals but also conscious, ethical human beings. </a:t>
            </a:r>
          </a:p>
        </p:txBody>
      </p:sp>
    </p:spTree>
    <p:extLst>
      <p:ext uri="{BB962C8B-B14F-4D97-AF65-F5344CB8AC3E}">
        <p14:creationId xmlns:p14="http://schemas.microsoft.com/office/powerpoint/2010/main" val="2728974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699147"/>
          </a:xfrm>
          <a:prstGeom prst="rect">
            <a:avLst/>
          </a:prstGeom>
          <a:noFill/>
        </p:spPr>
        <p:txBody>
          <a:bodyPr wrap="square" rtlCol="0">
            <a:spAutoFit/>
          </a:bodyPr>
          <a:lstStyle/>
          <a:p>
            <a:pPr algn="ctr"/>
            <a:r>
              <a:rPr lang="en-US" sz="1975" b="1" dirty="0">
                <a:solidFill>
                  <a:schemeClr val="bg1"/>
                </a:solidFill>
                <a:latin typeface="Cambria" pitchFamily="18" charset="0"/>
              </a:rPr>
              <a:t>6</a:t>
            </a:r>
          </a:p>
          <a:p>
            <a:pPr algn="ctr"/>
            <a:endParaRPr lang="en-US" sz="1975" b="1" dirty="0">
              <a:solidFill>
                <a:schemeClr val="bg1"/>
              </a:solidFill>
              <a:latin typeface="Cambria" pitchFamily="18" charset="0"/>
            </a:endParaRPr>
          </a:p>
        </p:txBody>
      </p:sp>
      <p:sp>
        <p:nvSpPr>
          <p:cNvPr id="5" name="Rounded Rectangle 4"/>
          <p:cNvSpPr/>
          <p:nvPr/>
        </p:nvSpPr>
        <p:spPr>
          <a:xfrm>
            <a:off x="3745089" y="914400"/>
            <a:ext cx="4854222" cy="526815"/>
          </a:xfrm>
          <a:prstGeom prst="roundRect">
            <a:avLst/>
          </a:prstGeom>
          <a:solidFill>
            <a:schemeClr val="accent6">
              <a:lumMod val="40000"/>
              <a:lumOff val="6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Information</a:t>
            </a:r>
            <a:r>
              <a:rPr lang="en-US" sz="2370" dirty="0"/>
              <a:t> </a:t>
            </a:r>
          </a:p>
        </p:txBody>
      </p:sp>
      <p:graphicFrame>
        <p:nvGraphicFramePr>
          <p:cNvPr id="7" name="Table 6"/>
          <p:cNvGraphicFramePr>
            <a:graphicFrameLocks noGrp="1"/>
          </p:cNvGraphicFramePr>
          <p:nvPr>
            <p:extLst>
              <p:ext uri="{D42A27DB-BD31-4B8C-83A1-F6EECF244321}">
                <p14:modId xmlns:p14="http://schemas.microsoft.com/office/powerpoint/2010/main" val="2789939091"/>
              </p:ext>
            </p:extLst>
          </p:nvPr>
        </p:nvGraphicFramePr>
        <p:xfrm>
          <a:off x="603016" y="1622778"/>
          <a:ext cx="11288889" cy="4802304"/>
        </p:xfrm>
        <a:graphic>
          <a:graphicData uri="http://schemas.openxmlformats.org/drawingml/2006/table">
            <a:tbl>
              <a:tblPr firstRow="1" bandRow="1">
                <a:tableStyleId>{5C22544A-7EE6-4342-B048-85BDC9FD1C3A}</a:tableStyleId>
              </a:tblPr>
              <a:tblGrid>
                <a:gridCol w="4654784">
                  <a:extLst>
                    <a:ext uri="{9D8B030D-6E8A-4147-A177-3AD203B41FA5}">
                      <a16:colId xmlns:a16="http://schemas.microsoft.com/office/drawing/2014/main" val="20000"/>
                    </a:ext>
                  </a:extLst>
                </a:gridCol>
                <a:gridCol w="6634105">
                  <a:extLst>
                    <a:ext uri="{9D8B030D-6E8A-4147-A177-3AD203B41FA5}">
                      <a16:colId xmlns:a16="http://schemas.microsoft.com/office/drawing/2014/main" val="20001"/>
                    </a:ext>
                  </a:extLst>
                </a:gridCol>
              </a:tblGrid>
              <a:tr h="451556">
                <a:tc gridSpan="2">
                  <a:txBody>
                    <a:bodyPr/>
                    <a:lstStyle/>
                    <a:p>
                      <a:pPr algn="ctr"/>
                      <a:r>
                        <a:rPr lang="en-US" sz="2400" i="1" dirty="0">
                          <a:latin typeface="Bookman Old Style" pitchFamily="18" charset="0"/>
                        </a:rPr>
                        <a:t> Universal Human Values (UHV)</a:t>
                      </a:r>
                    </a:p>
                  </a:txBody>
                  <a:tcPr marL="90311" marR="90311" marT="45156" marB="45156" anchor="ctr">
                    <a:solidFill>
                      <a:srgbClr val="002060"/>
                    </a:solidFill>
                  </a:tcPr>
                </a:tc>
                <a:tc hMerge="1">
                  <a:txBody>
                    <a:bodyPr/>
                    <a:lstStyle/>
                    <a:p>
                      <a:endParaRPr lang="en-US" dirty="0"/>
                    </a:p>
                  </a:txBody>
                  <a:tcPr/>
                </a:tc>
                <a:extLst>
                  <a:ext uri="{0D108BD9-81ED-4DB2-BD59-A6C34878D82A}">
                    <a16:rowId xmlns:a16="http://schemas.microsoft.com/office/drawing/2014/main" val="10000"/>
                  </a:ext>
                </a:extLst>
              </a:tr>
              <a:tr h="391348">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i="1" kern="1200" baseline="0" dirty="0">
                          <a:solidFill>
                            <a:srgbClr val="002060"/>
                          </a:solidFill>
                          <a:latin typeface="Bookman Old Style" pitchFamily="18" charset="0"/>
                        </a:rPr>
                        <a:t>Course Code</a:t>
                      </a:r>
                      <a:endParaRPr lang="en-US" sz="2000" i="1" dirty="0">
                        <a:solidFill>
                          <a:srgbClr val="002060"/>
                        </a:solidFill>
                        <a:latin typeface="Bookman Old Style" pitchFamily="18" charset="0"/>
                      </a:endParaRPr>
                    </a:p>
                  </a:txBody>
                  <a:tcPr marL="90311" marR="90311" marT="45156" marB="45156"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i="1" kern="1200" baseline="0" dirty="0">
                          <a:solidFill>
                            <a:srgbClr val="002060"/>
                          </a:solidFill>
                          <a:latin typeface="Bookman Old Style" pitchFamily="18" charset="0"/>
                        </a:rPr>
                        <a:t>BUHK408</a:t>
                      </a:r>
                      <a:endParaRPr lang="en-US" sz="2000" i="1" dirty="0">
                        <a:solidFill>
                          <a:srgbClr val="002060"/>
                        </a:solidFill>
                        <a:latin typeface="Bookman Old Style" pitchFamily="18" charset="0"/>
                      </a:endParaRPr>
                    </a:p>
                  </a:txBody>
                  <a:tcPr marL="90311" marR="90311" marT="45156" marB="45156" anchor="ctr"/>
                </a:tc>
                <a:extLst>
                  <a:ext uri="{0D108BD9-81ED-4DB2-BD59-A6C34878D82A}">
                    <a16:rowId xmlns:a16="http://schemas.microsoft.com/office/drawing/2014/main" val="10001"/>
                  </a:ext>
                </a:extLst>
              </a:tr>
              <a:tr h="391348">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i="1" dirty="0">
                          <a:solidFill>
                            <a:srgbClr val="002060"/>
                          </a:solidFill>
                          <a:latin typeface="Bookman Old Style" pitchFamily="18" charset="0"/>
                        </a:rPr>
                        <a:t>Course</a:t>
                      </a:r>
                      <a:r>
                        <a:rPr lang="en-US" sz="2000" i="1" baseline="0" dirty="0">
                          <a:solidFill>
                            <a:srgbClr val="002060"/>
                          </a:solidFill>
                          <a:latin typeface="Bookman Old Style" pitchFamily="18" charset="0"/>
                        </a:rPr>
                        <a:t> Type</a:t>
                      </a:r>
                      <a:endParaRPr lang="en-US" sz="2000" i="1" dirty="0">
                        <a:solidFill>
                          <a:srgbClr val="002060"/>
                        </a:solidFill>
                        <a:latin typeface="Bookman Old Style" pitchFamily="18" charset="0"/>
                      </a:endParaRPr>
                    </a:p>
                  </a:txBody>
                  <a:tcPr marL="90311" marR="90311" marT="45156" marB="45156"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i="1" dirty="0">
                          <a:solidFill>
                            <a:srgbClr val="002060"/>
                          </a:solidFill>
                          <a:latin typeface="Bookman Old Style" pitchFamily="18" charset="0"/>
                        </a:rPr>
                        <a:t>UHV</a:t>
                      </a:r>
                    </a:p>
                  </a:txBody>
                  <a:tcPr marL="90311" marR="90311" marT="45156" marB="45156" anchor="ctr"/>
                </a:tc>
                <a:extLst>
                  <a:ext uri="{0D108BD9-81ED-4DB2-BD59-A6C34878D82A}">
                    <a16:rowId xmlns:a16="http://schemas.microsoft.com/office/drawing/2014/main" val="10002"/>
                  </a:ext>
                </a:extLst>
              </a:tr>
              <a:tr h="391348">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i="1" dirty="0">
                          <a:solidFill>
                            <a:srgbClr val="002060"/>
                          </a:solidFill>
                          <a:latin typeface="Bookman Old Style" pitchFamily="18" charset="0"/>
                        </a:rPr>
                        <a:t>Semester</a:t>
                      </a:r>
                    </a:p>
                  </a:txBody>
                  <a:tcPr marL="90311" marR="90311" marT="45156" marB="45156"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i="1" dirty="0">
                          <a:solidFill>
                            <a:srgbClr val="002060"/>
                          </a:solidFill>
                          <a:latin typeface="Bookman Old Style" pitchFamily="18" charset="0"/>
                        </a:rPr>
                        <a:t>IV</a:t>
                      </a:r>
                      <a:r>
                        <a:rPr lang="en-US" sz="2000" i="1" baseline="0" dirty="0">
                          <a:solidFill>
                            <a:srgbClr val="002060"/>
                          </a:solidFill>
                          <a:latin typeface="Bookman Old Style" pitchFamily="18" charset="0"/>
                        </a:rPr>
                        <a:t> </a:t>
                      </a:r>
                      <a:r>
                        <a:rPr lang="en-US" sz="2000" i="1" dirty="0">
                          <a:solidFill>
                            <a:srgbClr val="002060"/>
                          </a:solidFill>
                          <a:latin typeface="Bookman Old Style" pitchFamily="18" charset="0"/>
                        </a:rPr>
                        <a:t>Semester</a:t>
                      </a:r>
                    </a:p>
                  </a:txBody>
                  <a:tcPr marL="90311" marR="90311" marT="45156" marB="45156" anchor="ctr"/>
                </a:tc>
                <a:extLst>
                  <a:ext uri="{0D108BD9-81ED-4DB2-BD59-A6C34878D82A}">
                    <a16:rowId xmlns:a16="http://schemas.microsoft.com/office/drawing/2014/main" val="10003"/>
                  </a:ext>
                </a:extLst>
              </a:tr>
              <a:tr h="391348">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i="1" dirty="0">
                          <a:solidFill>
                            <a:srgbClr val="002060"/>
                          </a:solidFill>
                          <a:latin typeface="Bookman Old Style" pitchFamily="18" charset="0"/>
                        </a:rPr>
                        <a:t>Course Scheme</a:t>
                      </a:r>
                    </a:p>
                  </a:txBody>
                  <a:tcPr marL="90311" marR="90311" marT="45156" marB="45156"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000" i="1" dirty="0">
                          <a:solidFill>
                            <a:srgbClr val="002060"/>
                          </a:solidFill>
                          <a:latin typeface="Bookman Old Style" pitchFamily="18" charset="0"/>
                        </a:rPr>
                        <a:t>2022 Scheme</a:t>
                      </a:r>
                    </a:p>
                  </a:txBody>
                  <a:tcPr marL="90311" marR="90311" marT="45156" marB="45156" anchor="ctr"/>
                </a:tc>
                <a:extLst>
                  <a:ext uri="{0D108BD9-81ED-4DB2-BD59-A6C34878D82A}">
                    <a16:rowId xmlns:a16="http://schemas.microsoft.com/office/drawing/2014/main" val="10004"/>
                  </a:ext>
                </a:extLst>
              </a:tr>
              <a:tr h="391348">
                <a:tc>
                  <a:txBody>
                    <a:bodyPr/>
                    <a:lstStyle/>
                    <a:p>
                      <a:r>
                        <a:rPr lang="en-US" sz="2000" i="1" kern="1200" baseline="0" dirty="0">
                          <a:solidFill>
                            <a:srgbClr val="002060"/>
                          </a:solidFill>
                          <a:latin typeface="Bookman Old Style" pitchFamily="18" charset="0"/>
                        </a:rPr>
                        <a:t>Teaching Hours/Week (L:T:P:S)</a:t>
                      </a:r>
                      <a:endParaRPr lang="en-US" sz="2000" i="1" dirty="0">
                        <a:solidFill>
                          <a:srgbClr val="002060"/>
                        </a:solidFill>
                        <a:latin typeface="Bookman Old Style" pitchFamily="18" charset="0"/>
                      </a:endParaRPr>
                    </a:p>
                  </a:txBody>
                  <a:tcPr marL="90311" marR="90311" marT="45156" marB="45156"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i="1" dirty="0">
                          <a:solidFill>
                            <a:srgbClr val="002060"/>
                          </a:solidFill>
                          <a:latin typeface="Bookman Old Style" pitchFamily="18" charset="0"/>
                        </a:rPr>
                        <a:t>1:0:0:1</a:t>
                      </a:r>
                    </a:p>
                  </a:txBody>
                  <a:tcPr marL="90311" marR="90311" marT="45156" marB="45156" anchor="ctr"/>
                </a:tc>
                <a:extLst>
                  <a:ext uri="{0D108BD9-81ED-4DB2-BD59-A6C34878D82A}">
                    <a16:rowId xmlns:a16="http://schemas.microsoft.com/office/drawing/2014/main" val="10005"/>
                  </a:ext>
                </a:extLst>
              </a:tr>
              <a:tr h="391348">
                <a:tc>
                  <a:txBody>
                    <a:bodyPr/>
                    <a:lstStyle/>
                    <a:p>
                      <a:r>
                        <a:rPr lang="en-US" sz="2000" i="1" dirty="0">
                          <a:solidFill>
                            <a:srgbClr val="002060"/>
                          </a:solidFill>
                          <a:latin typeface="Bookman Old Style" pitchFamily="18" charset="0"/>
                        </a:rPr>
                        <a:t>Total Hours of Pedagogy</a:t>
                      </a:r>
                    </a:p>
                  </a:txBody>
                  <a:tcPr marL="90311" marR="90311" marT="45156" marB="45156" anchor="ctr"/>
                </a:tc>
                <a:tc>
                  <a:txBody>
                    <a:bodyPr/>
                    <a:lstStyle/>
                    <a:p>
                      <a:r>
                        <a:rPr lang="en-US" sz="2000" i="1" dirty="0">
                          <a:solidFill>
                            <a:srgbClr val="002060"/>
                          </a:solidFill>
                          <a:latin typeface="Bookman Old Style" pitchFamily="18" charset="0"/>
                        </a:rPr>
                        <a:t>15 </a:t>
                      </a:r>
                      <a:r>
                        <a:rPr lang="en-US" sz="2000" i="1" dirty="0" err="1">
                          <a:solidFill>
                            <a:srgbClr val="002060"/>
                          </a:solidFill>
                          <a:latin typeface="Bookman Old Style" pitchFamily="18" charset="0"/>
                        </a:rPr>
                        <a:t>hrs</a:t>
                      </a:r>
                      <a:r>
                        <a:rPr lang="en-US" sz="2000" i="1" dirty="0">
                          <a:solidFill>
                            <a:srgbClr val="002060"/>
                          </a:solidFill>
                          <a:latin typeface="Bookman Old Style" pitchFamily="18" charset="0"/>
                        </a:rPr>
                        <a:t> of</a:t>
                      </a:r>
                      <a:r>
                        <a:rPr lang="en-US" sz="2000" i="1" baseline="0" dirty="0">
                          <a:solidFill>
                            <a:srgbClr val="002060"/>
                          </a:solidFill>
                          <a:latin typeface="Bookman Old Style" pitchFamily="18" charset="0"/>
                        </a:rPr>
                        <a:t> Lecture &amp; 15 </a:t>
                      </a:r>
                      <a:r>
                        <a:rPr lang="en-US" sz="2000" i="1" baseline="0" dirty="0" err="1">
                          <a:solidFill>
                            <a:srgbClr val="002060"/>
                          </a:solidFill>
                          <a:latin typeface="Bookman Old Style" pitchFamily="18" charset="0"/>
                        </a:rPr>
                        <a:t>hrs</a:t>
                      </a:r>
                      <a:r>
                        <a:rPr lang="en-US" sz="2000" i="1" baseline="0" dirty="0">
                          <a:solidFill>
                            <a:srgbClr val="002060"/>
                          </a:solidFill>
                          <a:latin typeface="Bookman Old Style" pitchFamily="18" charset="0"/>
                        </a:rPr>
                        <a:t> of Self Study</a:t>
                      </a:r>
                      <a:endParaRPr lang="en-US" sz="2000" i="1" dirty="0">
                        <a:solidFill>
                          <a:srgbClr val="002060"/>
                        </a:solidFill>
                        <a:latin typeface="Bookman Old Style" pitchFamily="18" charset="0"/>
                      </a:endParaRPr>
                    </a:p>
                  </a:txBody>
                  <a:tcPr marL="90311" marR="90311" marT="45156" marB="45156" anchor="ctr"/>
                </a:tc>
                <a:extLst>
                  <a:ext uri="{0D108BD9-81ED-4DB2-BD59-A6C34878D82A}">
                    <a16:rowId xmlns:a16="http://schemas.microsoft.com/office/drawing/2014/main" val="10006"/>
                  </a:ext>
                </a:extLst>
              </a:tr>
              <a:tr h="391348">
                <a:tc>
                  <a:txBody>
                    <a:bodyPr/>
                    <a:lstStyle/>
                    <a:p>
                      <a:r>
                        <a:rPr lang="en-US" sz="2000" i="1" dirty="0">
                          <a:solidFill>
                            <a:srgbClr val="002060"/>
                          </a:solidFill>
                          <a:latin typeface="Bookman Old Style" pitchFamily="18" charset="0"/>
                        </a:rPr>
                        <a:t>Credits</a:t>
                      </a:r>
                    </a:p>
                  </a:txBody>
                  <a:tcPr marL="90311" marR="90311" marT="45156" marB="45156" anchor="ctr"/>
                </a:tc>
                <a:tc>
                  <a:txBody>
                    <a:bodyPr/>
                    <a:lstStyle/>
                    <a:p>
                      <a:r>
                        <a:rPr lang="en-US" sz="2000" i="1" dirty="0">
                          <a:solidFill>
                            <a:srgbClr val="002060"/>
                          </a:solidFill>
                          <a:latin typeface="Bookman Old Style" pitchFamily="18" charset="0"/>
                        </a:rPr>
                        <a:t>01</a:t>
                      </a:r>
                    </a:p>
                  </a:txBody>
                  <a:tcPr marL="90311" marR="90311" marT="45156" marB="45156" anchor="ctr"/>
                </a:tc>
                <a:extLst>
                  <a:ext uri="{0D108BD9-81ED-4DB2-BD59-A6C34878D82A}">
                    <a16:rowId xmlns:a16="http://schemas.microsoft.com/office/drawing/2014/main" val="10007"/>
                  </a:ext>
                </a:extLst>
              </a:tr>
              <a:tr h="391348">
                <a:tc>
                  <a:txBody>
                    <a:bodyPr/>
                    <a:lstStyle/>
                    <a:p>
                      <a:r>
                        <a:rPr lang="en-US" sz="2000" i="1" kern="1200" baseline="0" dirty="0">
                          <a:solidFill>
                            <a:srgbClr val="002060"/>
                          </a:solidFill>
                          <a:latin typeface="Bookman Old Style" pitchFamily="18" charset="0"/>
                        </a:rPr>
                        <a:t>CIE Marks</a:t>
                      </a:r>
                      <a:endParaRPr lang="en-US" sz="2000" i="1" dirty="0">
                        <a:solidFill>
                          <a:srgbClr val="002060"/>
                        </a:solidFill>
                        <a:latin typeface="Bookman Old Style" pitchFamily="18" charset="0"/>
                      </a:endParaRPr>
                    </a:p>
                  </a:txBody>
                  <a:tcPr marL="90311" marR="90311" marT="45156" marB="45156" anchor="ctr"/>
                </a:tc>
                <a:tc>
                  <a:txBody>
                    <a:bodyPr/>
                    <a:lstStyle/>
                    <a:p>
                      <a:r>
                        <a:rPr lang="en-US" sz="2000" i="1" kern="1200" baseline="0" dirty="0">
                          <a:solidFill>
                            <a:srgbClr val="002060"/>
                          </a:solidFill>
                          <a:latin typeface="Bookman Old Style" pitchFamily="18" charset="0"/>
                        </a:rPr>
                        <a:t>50</a:t>
                      </a:r>
                      <a:endParaRPr lang="en-US" sz="2000" i="1" dirty="0">
                        <a:solidFill>
                          <a:srgbClr val="002060"/>
                        </a:solidFill>
                        <a:latin typeface="Bookman Old Style" pitchFamily="18" charset="0"/>
                      </a:endParaRPr>
                    </a:p>
                  </a:txBody>
                  <a:tcPr marL="90311" marR="90311" marT="45156" marB="45156" anchor="ctr"/>
                </a:tc>
                <a:extLst>
                  <a:ext uri="{0D108BD9-81ED-4DB2-BD59-A6C34878D82A}">
                    <a16:rowId xmlns:a16="http://schemas.microsoft.com/office/drawing/2014/main" val="10008"/>
                  </a:ext>
                </a:extLst>
              </a:tr>
              <a:tr h="391348">
                <a:tc>
                  <a:txBody>
                    <a:bodyPr/>
                    <a:lstStyle/>
                    <a:p>
                      <a:r>
                        <a:rPr lang="en-US" sz="2000" i="1" kern="1200" baseline="0" dirty="0">
                          <a:solidFill>
                            <a:srgbClr val="002060"/>
                          </a:solidFill>
                          <a:latin typeface="Bookman Old Style" pitchFamily="18" charset="0"/>
                        </a:rPr>
                        <a:t>SEE Marks</a:t>
                      </a:r>
                      <a:endParaRPr lang="en-US" sz="2000" i="1" dirty="0">
                        <a:solidFill>
                          <a:srgbClr val="002060"/>
                        </a:solidFill>
                        <a:latin typeface="Bookman Old Style" pitchFamily="18" charset="0"/>
                      </a:endParaRPr>
                    </a:p>
                  </a:txBody>
                  <a:tcPr marL="90311" marR="90311" marT="45156" marB="45156" anchor="ctr"/>
                </a:tc>
                <a:tc>
                  <a:txBody>
                    <a:bodyPr/>
                    <a:lstStyle/>
                    <a:p>
                      <a:r>
                        <a:rPr lang="en-US" sz="2000" i="1" kern="1200" baseline="0" dirty="0">
                          <a:solidFill>
                            <a:srgbClr val="002060"/>
                          </a:solidFill>
                          <a:latin typeface="Bookman Old Style" pitchFamily="18" charset="0"/>
                        </a:rPr>
                        <a:t>50</a:t>
                      </a:r>
                      <a:endParaRPr lang="en-US" sz="2000" i="1" dirty="0">
                        <a:solidFill>
                          <a:srgbClr val="002060"/>
                        </a:solidFill>
                        <a:latin typeface="Bookman Old Style" pitchFamily="18" charset="0"/>
                      </a:endParaRPr>
                    </a:p>
                  </a:txBody>
                  <a:tcPr marL="90311" marR="90311" marT="45156" marB="45156" anchor="ctr"/>
                </a:tc>
                <a:extLst>
                  <a:ext uri="{0D108BD9-81ED-4DB2-BD59-A6C34878D82A}">
                    <a16:rowId xmlns:a16="http://schemas.microsoft.com/office/drawing/2014/main" val="10009"/>
                  </a:ext>
                </a:extLst>
              </a:tr>
              <a:tr h="391348">
                <a:tc>
                  <a:txBody>
                    <a:bodyPr/>
                    <a:lstStyle/>
                    <a:p>
                      <a:r>
                        <a:rPr lang="en-US" sz="2000" i="1" kern="1200" baseline="0" dirty="0">
                          <a:solidFill>
                            <a:srgbClr val="002060"/>
                          </a:solidFill>
                          <a:latin typeface="Bookman Old Style" pitchFamily="18" charset="0"/>
                        </a:rPr>
                        <a:t>Total Marks</a:t>
                      </a:r>
                      <a:endParaRPr lang="en-US" sz="2000" i="1" dirty="0">
                        <a:solidFill>
                          <a:srgbClr val="002060"/>
                        </a:solidFill>
                        <a:latin typeface="Bookman Old Style" pitchFamily="18" charset="0"/>
                      </a:endParaRPr>
                    </a:p>
                  </a:txBody>
                  <a:tcPr marL="90311" marR="90311" marT="45156" marB="45156" anchor="ctr"/>
                </a:tc>
                <a:tc>
                  <a:txBody>
                    <a:bodyPr/>
                    <a:lstStyle/>
                    <a:p>
                      <a:r>
                        <a:rPr lang="en-US" sz="2000" i="1" kern="1200" baseline="0" dirty="0">
                          <a:solidFill>
                            <a:srgbClr val="002060"/>
                          </a:solidFill>
                          <a:latin typeface="Bookman Old Style" pitchFamily="18" charset="0"/>
                        </a:rPr>
                        <a:t>100</a:t>
                      </a:r>
                      <a:endParaRPr lang="en-US" sz="2000" i="1" dirty="0">
                        <a:solidFill>
                          <a:srgbClr val="002060"/>
                        </a:solidFill>
                        <a:latin typeface="Bookman Old Style" pitchFamily="18" charset="0"/>
                      </a:endParaRPr>
                    </a:p>
                  </a:txBody>
                  <a:tcPr marL="90311" marR="90311" marT="45156" marB="45156" anchor="ctr"/>
                </a:tc>
                <a:extLst>
                  <a:ext uri="{0D108BD9-81ED-4DB2-BD59-A6C34878D82A}">
                    <a16:rowId xmlns:a16="http://schemas.microsoft.com/office/drawing/2014/main" val="10010"/>
                  </a:ext>
                </a:extLst>
              </a:tr>
              <a:tr h="391348">
                <a:tc>
                  <a:txBody>
                    <a:bodyPr/>
                    <a:lstStyle/>
                    <a:p>
                      <a:r>
                        <a:rPr lang="en-US" sz="2000" i="1" kern="1200" baseline="0" dirty="0">
                          <a:solidFill>
                            <a:srgbClr val="002060"/>
                          </a:solidFill>
                          <a:latin typeface="Bookman Old Style" pitchFamily="18" charset="0"/>
                        </a:rPr>
                        <a:t>Exam Hours</a:t>
                      </a:r>
                      <a:endParaRPr lang="en-US" sz="2000" i="1" dirty="0">
                        <a:solidFill>
                          <a:srgbClr val="002060"/>
                        </a:solidFill>
                        <a:latin typeface="Bookman Old Style" pitchFamily="18" charset="0"/>
                      </a:endParaRPr>
                    </a:p>
                  </a:txBody>
                  <a:tcPr marL="90311" marR="90311" marT="45156" marB="45156" anchor="ctr"/>
                </a:tc>
                <a:tc>
                  <a:txBody>
                    <a:bodyPr/>
                    <a:lstStyle/>
                    <a:p>
                      <a:r>
                        <a:rPr lang="en-US" sz="2000" i="1" kern="1200" baseline="0" dirty="0">
                          <a:solidFill>
                            <a:srgbClr val="002060"/>
                          </a:solidFill>
                          <a:latin typeface="Bookman Old Style" pitchFamily="18" charset="0"/>
                        </a:rPr>
                        <a:t>01</a:t>
                      </a:r>
                      <a:endParaRPr lang="en-US" sz="2000" i="1" dirty="0">
                        <a:solidFill>
                          <a:srgbClr val="002060"/>
                        </a:solidFill>
                        <a:latin typeface="Bookman Old Style" pitchFamily="18" charset="0"/>
                      </a:endParaRPr>
                    </a:p>
                  </a:txBody>
                  <a:tcPr marL="90311" marR="90311" marT="45156" marB="45156" anchor="ctr"/>
                </a:tc>
                <a:extLst>
                  <a:ext uri="{0D108BD9-81ED-4DB2-BD59-A6C34878D82A}">
                    <a16:rowId xmlns:a16="http://schemas.microsoft.com/office/drawing/2014/main" val="1868886672"/>
                  </a:ext>
                </a:extLst>
              </a:tr>
            </a:tbl>
          </a:graphicData>
        </a:graphic>
      </p:graphicFrame>
    </p:spTree>
    <p:extLst>
      <p:ext uri="{BB962C8B-B14F-4D97-AF65-F5344CB8AC3E}">
        <p14:creationId xmlns:p14="http://schemas.microsoft.com/office/powerpoint/2010/main" val="1826124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7</a:t>
            </a:r>
          </a:p>
        </p:txBody>
      </p:sp>
      <p:sp>
        <p:nvSpPr>
          <p:cNvPr id="5" name="Rounded Rectangle 4"/>
          <p:cNvSpPr/>
          <p:nvPr/>
        </p:nvSpPr>
        <p:spPr>
          <a:xfrm>
            <a:off x="3745089" y="1006275"/>
            <a:ext cx="4854222"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a:t>
            </a:r>
            <a:r>
              <a:rPr lang="en-US" sz="2370" b="1" dirty="0">
                <a:solidFill>
                  <a:srgbClr val="002060"/>
                </a:solidFill>
                <a:latin typeface="Cambria" pitchFamily="18" charset="0"/>
              </a:rPr>
              <a:t>Syllabus</a:t>
            </a:r>
            <a:endParaRPr lang="en-US" sz="2370" dirty="0"/>
          </a:p>
        </p:txBody>
      </p:sp>
      <p:graphicFrame>
        <p:nvGraphicFramePr>
          <p:cNvPr id="7" name="Table 6"/>
          <p:cNvGraphicFramePr>
            <a:graphicFrameLocks noGrp="1"/>
          </p:cNvGraphicFramePr>
          <p:nvPr>
            <p:extLst>
              <p:ext uri="{D42A27DB-BD31-4B8C-83A1-F6EECF244321}">
                <p14:modId xmlns:p14="http://schemas.microsoft.com/office/powerpoint/2010/main" val="3705235669"/>
              </p:ext>
            </p:extLst>
          </p:nvPr>
        </p:nvGraphicFramePr>
        <p:xfrm>
          <a:off x="619478" y="1677445"/>
          <a:ext cx="6848122" cy="2282616"/>
        </p:xfrm>
        <a:graphic>
          <a:graphicData uri="http://schemas.openxmlformats.org/drawingml/2006/table">
            <a:tbl>
              <a:tblPr firstRow="1" bandRow="1">
                <a:tableStyleId>{ED083AE6-46FA-4A59-8FB0-9F97EB10719F}</a:tableStyleId>
              </a:tblPr>
              <a:tblGrid>
                <a:gridCol w="6848122">
                  <a:extLst>
                    <a:ext uri="{9D8B030D-6E8A-4147-A177-3AD203B41FA5}">
                      <a16:colId xmlns:a16="http://schemas.microsoft.com/office/drawing/2014/main" val="20000"/>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1" kern="1200" baseline="0" dirty="0">
                          <a:solidFill>
                            <a:schemeClr val="bg1"/>
                          </a:solidFill>
                          <a:latin typeface="Bookman Old Style" pitchFamily="18" charset="0"/>
                          <a:ea typeface="+mn-ea"/>
                          <a:cs typeface="+mn-cs"/>
                        </a:rPr>
                        <a:t>Module-1</a:t>
                      </a:r>
                      <a:endParaRPr lang="en-US" sz="1800" i="1" dirty="0">
                        <a:solidFill>
                          <a:schemeClr val="bg1"/>
                        </a:solidFill>
                        <a:latin typeface="Bookman Old Style" pitchFamily="18" charset="0"/>
                      </a:endParaRPr>
                    </a:p>
                  </a:txBody>
                  <a:tcPr marL="90311" marR="90311" marT="45156" marB="45156">
                    <a:solidFill>
                      <a:srgbClr val="002060"/>
                    </a:solidFill>
                  </a:tcPr>
                </a:tc>
                <a:extLst>
                  <a:ext uri="{0D108BD9-81ED-4DB2-BD59-A6C34878D82A}">
                    <a16:rowId xmlns:a16="http://schemas.microsoft.com/office/drawing/2014/main" val="10000"/>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1" kern="1200" baseline="0" dirty="0">
                          <a:solidFill>
                            <a:srgbClr val="002060"/>
                          </a:solidFill>
                          <a:latin typeface="Bookman Old Style" pitchFamily="18" charset="0"/>
                          <a:ea typeface="+mn-ea"/>
                          <a:cs typeface="+mn-cs"/>
                        </a:rPr>
                        <a:t>Introduction to Value Education</a:t>
                      </a:r>
                      <a:endParaRPr lang="en-US" sz="1800" i="1" dirty="0">
                        <a:solidFill>
                          <a:srgbClr val="002060"/>
                        </a:solidFill>
                        <a:latin typeface="Bookman Old Style" pitchFamily="18" charset="0"/>
                      </a:endParaRPr>
                    </a:p>
                  </a:txBody>
                  <a:tcPr marL="90311" marR="90311" marT="45156" marB="45156"/>
                </a:tc>
                <a:extLst>
                  <a:ext uri="{0D108BD9-81ED-4DB2-BD59-A6C34878D82A}">
                    <a16:rowId xmlns:a16="http://schemas.microsoft.com/office/drawing/2014/main" val="10001"/>
                  </a:ext>
                </a:extLst>
              </a:tr>
              <a:tr h="1277335">
                <a:tc>
                  <a:txBody>
                    <a:bodyPr/>
                    <a:lstStyle/>
                    <a:p>
                      <a:pPr algn="just"/>
                      <a:r>
                        <a:rPr lang="en-US" sz="1600" b="0" i="1" kern="1200" baseline="0" dirty="0">
                          <a:solidFill>
                            <a:srgbClr val="002060"/>
                          </a:solidFill>
                          <a:latin typeface="Bookman Old Style" pitchFamily="18" charset="0"/>
                          <a:ea typeface="+mn-ea"/>
                          <a:cs typeface="+mn-cs"/>
                        </a:rPr>
                        <a:t>Right Understanding, Relationship and Physical Facility (Holistic Development and the Role of Education) Understanding Value Education, Self-exploration as the Process for Value Education, Continuous Happiness and Prosperity – the Basic Human Aspirations, Happiness and Prosperity – Current Scenario, Method to Fulfil the Basic Human Aspirations.</a:t>
                      </a:r>
                    </a:p>
                  </a:txBody>
                  <a:tcPr marL="90311" marR="90311" marT="45156" marB="45156"/>
                </a:tc>
                <a:extLst>
                  <a:ext uri="{0D108BD9-81ED-4DB2-BD59-A6C34878D82A}">
                    <a16:rowId xmlns:a16="http://schemas.microsoft.com/office/drawing/2014/main" val="10002"/>
                  </a:ext>
                </a:extLst>
              </a:tr>
            </a:tbl>
          </a:graphicData>
        </a:graphic>
      </p:graphicFrame>
      <p:pic>
        <p:nvPicPr>
          <p:cNvPr id="8" name="Picture 7">
            <a:extLst>
              <a:ext uri="{FF2B5EF4-FFF2-40B4-BE49-F238E27FC236}">
                <a16:creationId xmlns:a16="http://schemas.microsoft.com/office/drawing/2014/main" id="{59EA954C-3410-8171-A678-D058B4C746E5}"/>
              </a:ext>
            </a:extLst>
          </p:cNvPr>
          <p:cNvPicPr>
            <a:picLocks noChangeAspect="1"/>
          </p:cNvPicPr>
          <p:nvPr/>
        </p:nvPicPr>
        <p:blipFill>
          <a:blip r:embed="rId2"/>
          <a:stretch>
            <a:fillRect/>
          </a:stretch>
        </p:blipFill>
        <p:spPr>
          <a:xfrm>
            <a:off x="7848600" y="1769183"/>
            <a:ext cx="3876322" cy="2362200"/>
          </a:xfrm>
          <a:prstGeom prst="rect">
            <a:avLst/>
          </a:prstGeom>
        </p:spPr>
      </p:pic>
      <p:pic>
        <p:nvPicPr>
          <p:cNvPr id="12" name="Picture 11">
            <a:extLst>
              <a:ext uri="{FF2B5EF4-FFF2-40B4-BE49-F238E27FC236}">
                <a16:creationId xmlns:a16="http://schemas.microsoft.com/office/drawing/2014/main" id="{2A55182B-BAD6-9CEA-D17C-32F4686E7A09}"/>
              </a:ext>
            </a:extLst>
          </p:cNvPr>
          <p:cNvPicPr>
            <a:picLocks noChangeAspect="1"/>
          </p:cNvPicPr>
          <p:nvPr/>
        </p:nvPicPr>
        <p:blipFill>
          <a:blip r:embed="rId3"/>
          <a:stretch>
            <a:fillRect/>
          </a:stretch>
        </p:blipFill>
        <p:spPr>
          <a:xfrm>
            <a:off x="3048000" y="4248707"/>
            <a:ext cx="6457950" cy="2228293"/>
          </a:xfrm>
          <a:prstGeom prst="rect">
            <a:avLst/>
          </a:prstGeom>
        </p:spPr>
      </p:pic>
    </p:spTree>
    <p:extLst>
      <p:ext uri="{BB962C8B-B14F-4D97-AF65-F5344CB8AC3E}">
        <p14:creationId xmlns:p14="http://schemas.microsoft.com/office/powerpoint/2010/main" val="1475566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0960B-B13D-22E5-50D9-8AFA75D321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561541A-7197-6D79-93DC-C78FFBE6E8F1}"/>
              </a:ext>
            </a:extLst>
          </p:cNvPr>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a:extLst>
              <a:ext uri="{FF2B5EF4-FFF2-40B4-BE49-F238E27FC236}">
                <a16:creationId xmlns:a16="http://schemas.microsoft.com/office/drawing/2014/main" id="{AECBE861-2AC2-CF41-5FB8-A3F0648BC95F}"/>
              </a:ext>
            </a:extLst>
          </p:cNvPr>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a:extLst>
              <a:ext uri="{FF2B5EF4-FFF2-40B4-BE49-F238E27FC236}">
                <a16:creationId xmlns:a16="http://schemas.microsoft.com/office/drawing/2014/main" id="{EDC7E015-0259-A161-1FD6-91B09CB097C3}"/>
              </a:ext>
            </a:extLst>
          </p:cNvPr>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8</a:t>
            </a:r>
          </a:p>
        </p:txBody>
      </p:sp>
      <p:sp>
        <p:nvSpPr>
          <p:cNvPr id="5" name="Rounded Rectangle 4">
            <a:extLst>
              <a:ext uri="{FF2B5EF4-FFF2-40B4-BE49-F238E27FC236}">
                <a16:creationId xmlns:a16="http://schemas.microsoft.com/office/drawing/2014/main" id="{21E2FB8C-6D82-0CCC-E055-3B8F5B03FA02}"/>
              </a:ext>
            </a:extLst>
          </p:cNvPr>
          <p:cNvSpPr/>
          <p:nvPr/>
        </p:nvSpPr>
        <p:spPr>
          <a:xfrm>
            <a:off x="3745089" y="1006275"/>
            <a:ext cx="4854222"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a:t>
            </a:r>
            <a:r>
              <a:rPr lang="en-US" sz="2370" b="1" dirty="0">
                <a:solidFill>
                  <a:srgbClr val="002060"/>
                </a:solidFill>
                <a:latin typeface="Cambria" pitchFamily="18" charset="0"/>
              </a:rPr>
              <a:t>Syllabus</a:t>
            </a:r>
            <a:endParaRPr lang="en-US" sz="2370" dirty="0"/>
          </a:p>
        </p:txBody>
      </p:sp>
      <p:graphicFrame>
        <p:nvGraphicFramePr>
          <p:cNvPr id="9" name="Table 8">
            <a:extLst>
              <a:ext uri="{FF2B5EF4-FFF2-40B4-BE49-F238E27FC236}">
                <a16:creationId xmlns:a16="http://schemas.microsoft.com/office/drawing/2014/main" id="{4667C881-C8FB-4D77-0465-CB31C3FE0C73}"/>
              </a:ext>
            </a:extLst>
          </p:cNvPr>
          <p:cNvGraphicFramePr>
            <a:graphicFrameLocks noGrp="1"/>
          </p:cNvGraphicFramePr>
          <p:nvPr>
            <p:extLst>
              <p:ext uri="{D42A27DB-BD31-4B8C-83A1-F6EECF244321}">
                <p14:modId xmlns:p14="http://schemas.microsoft.com/office/powerpoint/2010/main" val="3911210279"/>
              </p:ext>
            </p:extLst>
          </p:nvPr>
        </p:nvGraphicFramePr>
        <p:xfrm>
          <a:off x="619478" y="1677445"/>
          <a:ext cx="6848122" cy="2038776"/>
        </p:xfrm>
        <a:graphic>
          <a:graphicData uri="http://schemas.openxmlformats.org/drawingml/2006/table">
            <a:tbl>
              <a:tblPr firstRow="1" bandRow="1">
                <a:tableStyleId>{ED083AE6-46FA-4A59-8FB0-9F97EB10719F}</a:tableStyleId>
              </a:tblPr>
              <a:tblGrid>
                <a:gridCol w="6848122">
                  <a:extLst>
                    <a:ext uri="{9D8B030D-6E8A-4147-A177-3AD203B41FA5}">
                      <a16:colId xmlns:a16="http://schemas.microsoft.com/office/drawing/2014/main" val="20000"/>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1" kern="1200" baseline="0" dirty="0">
                          <a:solidFill>
                            <a:schemeClr val="bg1"/>
                          </a:solidFill>
                          <a:latin typeface="Bookman Old Style" pitchFamily="18" charset="0"/>
                          <a:ea typeface="+mn-ea"/>
                          <a:cs typeface="+mn-cs"/>
                        </a:rPr>
                        <a:t>Module-2</a:t>
                      </a:r>
                      <a:endParaRPr lang="en-US" sz="1800" i="1" dirty="0">
                        <a:solidFill>
                          <a:schemeClr val="bg1"/>
                        </a:solidFill>
                        <a:latin typeface="Bookman Old Style" pitchFamily="18" charset="0"/>
                      </a:endParaRPr>
                    </a:p>
                  </a:txBody>
                  <a:tcPr marL="90311" marR="90311" marT="45156" marB="45156">
                    <a:solidFill>
                      <a:srgbClr val="002060"/>
                    </a:solidFill>
                  </a:tcPr>
                </a:tc>
                <a:extLst>
                  <a:ext uri="{0D108BD9-81ED-4DB2-BD59-A6C34878D82A}">
                    <a16:rowId xmlns:a16="http://schemas.microsoft.com/office/drawing/2014/main" val="10000"/>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1" kern="1200" baseline="0" dirty="0">
                          <a:solidFill>
                            <a:srgbClr val="002060"/>
                          </a:solidFill>
                          <a:latin typeface="Bookman Old Style" pitchFamily="18" charset="0"/>
                          <a:ea typeface="+mn-ea"/>
                          <a:cs typeface="+mn-cs"/>
                        </a:rPr>
                        <a:t>Harmony in the Human Being</a:t>
                      </a:r>
                      <a:endParaRPr lang="en-US" sz="1800" i="1" dirty="0">
                        <a:solidFill>
                          <a:srgbClr val="002060"/>
                        </a:solidFill>
                        <a:latin typeface="Bookman Old Style" pitchFamily="18" charset="0"/>
                      </a:endParaRPr>
                    </a:p>
                  </a:txBody>
                  <a:tcPr marL="90311" marR="90311" marT="45156" marB="45156"/>
                </a:tc>
                <a:extLst>
                  <a:ext uri="{0D108BD9-81ED-4DB2-BD59-A6C34878D82A}">
                    <a16:rowId xmlns:a16="http://schemas.microsoft.com/office/drawing/2014/main" val="10001"/>
                  </a:ext>
                </a:extLst>
              </a:tr>
              <a:tr h="1277335">
                <a:tc>
                  <a:txBody>
                    <a:bodyPr/>
                    <a:lstStyle/>
                    <a:p>
                      <a:pPr algn="just"/>
                      <a:r>
                        <a:rPr lang="en-US" sz="1600" b="0" i="1" kern="1200" baseline="0" dirty="0">
                          <a:solidFill>
                            <a:srgbClr val="002060"/>
                          </a:solidFill>
                          <a:latin typeface="Bookman Old Style" pitchFamily="18" charset="0"/>
                          <a:ea typeface="+mn-ea"/>
                          <a:cs typeface="+mn-cs"/>
                        </a:rPr>
                        <a:t>Understanding Human being as the Co-existence of the Self and the Body, Distinguishing between the Needs of the Self and the Body, The Body as an Instrument of the Self, Understanding Harmony in the Self, Harmony of the Self with the Body, </a:t>
                      </a:r>
                      <a:r>
                        <a:rPr lang="en-US" sz="1600" b="0" i="1" kern="1200" baseline="0" dirty="0" err="1">
                          <a:solidFill>
                            <a:srgbClr val="002060"/>
                          </a:solidFill>
                          <a:latin typeface="Bookman Old Style" pitchFamily="18" charset="0"/>
                          <a:ea typeface="+mn-ea"/>
                          <a:cs typeface="+mn-cs"/>
                        </a:rPr>
                        <a:t>Programme</a:t>
                      </a:r>
                      <a:r>
                        <a:rPr lang="en-US" sz="1600" b="0" i="1" kern="1200" baseline="0" dirty="0">
                          <a:solidFill>
                            <a:srgbClr val="002060"/>
                          </a:solidFill>
                          <a:latin typeface="Bookman Old Style" pitchFamily="18" charset="0"/>
                          <a:ea typeface="+mn-ea"/>
                          <a:cs typeface="+mn-cs"/>
                        </a:rPr>
                        <a:t> to ensure self-regulation and Health.</a:t>
                      </a:r>
                    </a:p>
                  </a:txBody>
                  <a:tcPr marL="90311" marR="90311" marT="45156" marB="45156"/>
                </a:tc>
                <a:extLst>
                  <a:ext uri="{0D108BD9-81ED-4DB2-BD59-A6C34878D82A}">
                    <a16:rowId xmlns:a16="http://schemas.microsoft.com/office/drawing/2014/main" val="10002"/>
                  </a:ext>
                </a:extLst>
              </a:tr>
            </a:tbl>
          </a:graphicData>
        </a:graphic>
      </p:graphicFrame>
      <p:pic>
        <p:nvPicPr>
          <p:cNvPr id="10" name="Picture 9">
            <a:extLst>
              <a:ext uri="{FF2B5EF4-FFF2-40B4-BE49-F238E27FC236}">
                <a16:creationId xmlns:a16="http://schemas.microsoft.com/office/drawing/2014/main" id="{8EE418FE-D1D8-A065-B794-8B3FD8522D88}"/>
              </a:ext>
            </a:extLst>
          </p:cNvPr>
          <p:cNvPicPr>
            <a:picLocks noChangeAspect="1"/>
          </p:cNvPicPr>
          <p:nvPr/>
        </p:nvPicPr>
        <p:blipFill>
          <a:blip r:embed="rId2"/>
          <a:stretch>
            <a:fillRect/>
          </a:stretch>
        </p:blipFill>
        <p:spPr>
          <a:xfrm>
            <a:off x="7954904" y="1677445"/>
            <a:ext cx="3809999" cy="4038600"/>
          </a:xfrm>
          <a:prstGeom prst="rect">
            <a:avLst/>
          </a:prstGeom>
        </p:spPr>
      </p:pic>
      <p:pic>
        <p:nvPicPr>
          <p:cNvPr id="11" name="Picture 10">
            <a:extLst>
              <a:ext uri="{FF2B5EF4-FFF2-40B4-BE49-F238E27FC236}">
                <a16:creationId xmlns:a16="http://schemas.microsoft.com/office/drawing/2014/main" id="{FDA5CCC9-B3FC-92DF-1D3C-7970D7393B2B}"/>
              </a:ext>
            </a:extLst>
          </p:cNvPr>
          <p:cNvPicPr>
            <a:picLocks noChangeAspect="1"/>
          </p:cNvPicPr>
          <p:nvPr/>
        </p:nvPicPr>
        <p:blipFill>
          <a:blip r:embed="rId3"/>
          <a:stretch>
            <a:fillRect/>
          </a:stretch>
        </p:blipFill>
        <p:spPr>
          <a:xfrm>
            <a:off x="2362200" y="3906305"/>
            <a:ext cx="4571999" cy="2511215"/>
          </a:xfrm>
          <a:prstGeom prst="rect">
            <a:avLst/>
          </a:prstGeom>
        </p:spPr>
      </p:pic>
    </p:spTree>
    <p:extLst>
      <p:ext uri="{BB962C8B-B14F-4D97-AF65-F5344CB8AC3E}">
        <p14:creationId xmlns:p14="http://schemas.microsoft.com/office/powerpoint/2010/main" val="238305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9</a:t>
            </a:r>
          </a:p>
        </p:txBody>
      </p:sp>
      <p:sp>
        <p:nvSpPr>
          <p:cNvPr id="5" name="Rounded Rectangle 4"/>
          <p:cNvSpPr/>
          <p:nvPr/>
        </p:nvSpPr>
        <p:spPr>
          <a:xfrm>
            <a:off x="3745089" y="945445"/>
            <a:ext cx="4854222"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a:t>
            </a:r>
            <a:r>
              <a:rPr lang="en-US" sz="2370" b="1" dirty="0">
                <a:solidFill>
                  <a:srgbClr val="002060"/>
                </a:solidFill>
                <a:latin typeface="Cambria" pitchFamily="18" charset="0"/>
              </a:rPr>
              <a:t>Syllabus</a:t>
            </a:r>
            <a:endParaRPr lang="en-US" sz="2370" dirty="0"/>
          </a:p>
        </p:txBody>
      </p:sp>
      <p:graphicFrame>
        <p:nvGraphicFramePr>
          <p:cNvPr id="9" name="Table 8"/>
          <p:cNvGraphicFramePr>
            <a:graphicFrameLocks noGrp="1"/>
          </p:cNvGraphicFramePr>
          <p:nvPr>
            <p:extLst>
              <p:ext uri="{D42A27DB-BD31-4B8C-83A1-F6EECF244321}">
                <p14:modId xmlns:p14="http://schemas.microsoft.com/office/powerpoint/2010/main" val="3510748410"/>
              </p:ext>
            </p:extLst>
          </p:nvPr>
        </p:nvGraphicFramePr>
        <p:xfrm>
          <a:off x="226721" y="1677969"/>
          <a:ext cx="6859879" cy="2282616"/>
        </p:xfrm>
        <a:graphic>
          <a:graphicData uri="http://schemas.openxmlformats.org/drawingml/2006/table">
            <a:tbl>
              <a:tblPr firstRow="1" bandRow="1">
                <a:tableStyleId>{ED083AE6-46FA-4A59-8FB0-9F97EB10719F}</a:tableStyleId>
              </a:tblPr>
              <a:tblGrid>
                <a:gridCol w="6859879">
                  <a:extLst>
                    <a:ext uri="{9D8B030D-6E8A-4147-A177-3AD203B41FA5}">
                      <a16:colId xmlns:a16="http://schemas.microsoft.com/office/drawing/2014/main" val="20000"/>
                    </a:ext>
                  </a:extLst>
                </a:gridCol>
              </a:tblGrid>
              <a:tr h="332265">
                <a:tc>
                  <a:txBody>
                    <a:bodyPr/>
                    <a:lstStyle/>
                    <a:p>
                      <a:pPr algn="ctr"/>
                      <a:r>
                        <a:rPr lang="en-US" sz="1800" i="1" dirty="0">
                          <a:solidFill>
                            <a:schemeClr val="bg1"/>
                          </a:solidFill>
                          <a:latin typeface="Bookman Old Style" pitchFamily="18" charset="0"/>
                        </a:rPr>
                        <a:t>Module</a:t>
                      </a:r>
                      <a:r>
                        <a:rPr lang="en-US" sz="1800" i="1" baseline="0" dirty="0">
                          <a:solidFill>
                            <a:schemeClr val="bg1"/>
                          </a:solidFill>
                          <a:latin typeface="Bookman Old Style" pitchFamily="18" charset="0"/>
                        </a:rPr>
                        <a:t> - 3</a:t>
                      </a:r>
                      <a:endParaRPr lang="en-US" sz="1800" i="1" dirty="0">
                        <a:solidFill>
                          <a:schemeClr val="bg1"/>
                        </a:solidFill>
                        <a:latin typeface="Bookman Old Style" pitchFamily="18" charset="0"/>
                      </a:endParaRPr>
                    </a:p>
                  </a:txBody>
                  <a:tcPr marL="90311" marR="90311" marT="45156" marB="45156">
                    <a:solidFill>
                      <a:srgbClr val="002060"/>
                    </a:solidFill>
                  </a:tcPr>
                </a:tc>
                <a:extLst>
                  <a:ext uri="{0D108BD9-81ED-4DB2-BD59-A6C34878D82A}">
                    <a16:rowId xmlns:a16="http://schemas.microsoft.com/office/drawing/2014/main" val="10000"/>
                  </a:ext>
                </a:extLst>
              </a:tr>
              <a:tr h="330786">
                <a:tc>
                  <a:txBody>
                    <a:bodyPr/>
                    <a:lstStyle/>
                    <a:p>
                      <a:pPr algn="ctr"/>
                      <a:r>
                        <a:rPr lang="en-US" sz="1800" b="1" i="1" kern="1200" baseline="0" dirty="0">
                          <a:solidFill>
                            <a:srgbClr val="002060"/>
                          </a:solidFill>
                          <a:latin typeface="Bookman Old Style" pitchFamily="18" charset="0"/>
                          <a:ea typeface="+mn-ea"/>
                          <a:cs typeface="+mn-cs"/>
                        </a:rPr>
                        <a:t>Harmony in the Family and Society</a:t>
                      </a:r>
                      <a:endParaRPr lang="en-US" sz="1800" i="1" dirty="0">
                        <a:solidFill>
                          <a:srgbClr val="002060"/>
                        </a:solidFill>
                        <a:latin typeface="Bookman Old Style" pitchFamily="18" charset="0"/>
                      </a:endParaRPr>
                    </a:p>
                  </a:txBody>
                  <a:tcPr marL="90311" marR="90311" marT="45156" marB="45156"/>
                </a:tc>
                <a:extLst>
                  <a:ext uri="{0D108BD9-81ED-4DB2-BD59-A6C34878D82A}">
                    <a16:rowId xmlns:a16="http://schemas.microsoft.com/office/drawing/2014/main" val="10001"/>
                  </a:ext>
                </a:extLst>
              </a:tr>
              <a:tr h="1392781">
                <a:tc>
                  <a:txBody>
                    <a:bodyPr/>
                    <a:lstStyle/>
                    <a:p>
                      <a:pPr algn="just"/>
                      <a:r>
                        <a:rPr lang="en-US" sz="1600" b="1" i="1" kern="1200" baseline="0" dirty="0">
                          <a:solidFill>
                            <a:srgbClr val="002060"/>
                          </a:solidFill>
                          <a:latin typeface="Bookman Old Style" pitchFamily="18" charset="0"/>
                          <a:ea typeface="+mn-ea"/>
                          <a:cs typeface="+mn-cs"/>
                        </a:rPr>
                        <a:t>Interactive Input Methods and Graphical User Interfaces: </a:t>
                      </a:r>
                      <a:r>
                        <a:rPr lang="en-US" sz="1600" b="0" i="1" kern="1200" baseline="0" dirty="0">
                          <a:solidFill>
                            <a:srgbClr val="002060"/>
                          </a:solidFill>
                          <a:latin typeface="Bookman Old Style" pitchFamily="18" charset="0"/>
                          <a:ea typeface="+mn-ea"/>
                          <a:cs typeface="+mn-cs"/>
                        </a:rPr>
                        <a:t>Graphical Harmony in the Family – the Basic Unit of Human Interaction, 'Trust' – the Foundational Value in Relationship, 'Respect' – as the Right Evaluation, Other Feelings, Justice in Human-to-Human Relationship, Understanding Harmony in the Society, Vision for the Universal Human Order.</a:t>
                      </a:r>
                    </a:p>
                  </a:txBody>
                  <a:tcPr marL="90311" marR="90311" marT="45156" marB="45156"/>
                </a:tc>
                <a:extLst>
                  <a:ext uri="{0D108BD9-81ED-4DB2-BD59-A6C34878D82A}">
                    <a16:rowId xmlns:a16="http://schemas.microsoft.com/office/drawing/2014/main" val="10002"/>
                  </a:ext>
                </a:extLst>
              </a:tr>
            </a:tbl>
          </a:graphicData>
        </a:graphic>
      </p:graphicFrame>
      <p:pic>
        <p:nvPicPr>
          <p:cNvPr id="6" name="Picture 5">
            <a:extLst>
              <a:ext uri="{FF2B5EF4-FFF2-40B4-BE49-F238E27FC236}">
                <a16:creationId xmlns:a16="http://schemas.microsoft.com/office/drawing/2014/main" id="{C058265D-5710-235B-F7AF-538D9F9F1D9D}"/>
              </a:ext>
            </a:extLst>
          </p:cNvPr>
          <p:cNvPicPr>
            <a:picLocks noChangeAspect="1"/>
          </p:cNvPicPr>
          <p:nvPr/>
        </p:nvPicPr>
        <p:blipFill>
          <a:blip r:embed="rId3"/>
          <a:stretch>
            <a:fillRect/>
          </a:stretch>
        </p:blipFill>
        <p:spPr>
          <a:xfrm>
            <a:off x="7315200" y="1677969"/>
            <a:ext cx="4495800" cy="2971800"/>
          </a:xfrm>
          <a:prstGeom prst="rect">
            <a:avLst/>
          </a:prstGeom>
        </p:spPr>
      </p:pic>
      <p:pic>
        <p:nvPicPr>
          <p:cNvPr id="7" name="Picture 6">
            <a:extLst>
              <a:ext uri="{FF2B5EF4-FFF2-40B4-BE49-F238E27FC236}">
                <a16:creationId xmlns:a16="http://schemas.microsoft.com/office/drawing/2014/main" id="{388E20D8-A57F-265B-9674-5F41830D5677}"/>
              </a:ext>
            </a:extLst>
          </p:cNvPr>
          <p:cNvPicPr>
            <a:picLocks noChangeAspect="1"/>
          </p:cNvPicPr>
          <p:nvPr/>
        </p:nvPicPr>
        <p:blipFill>
          <a:blip r:embed="rId4"/>
          <a:stretch>
            <a:fillRect/>
          </a:stretch>
        </p:blipFill>
        <p:spPr>
          <a:xfrm>
            <a:off x="1809750" y="4189331"/>
            <a:ext cx="5276850" cy="2282616"/>
          </a:xfrm>
          <a:prstGeom prst="rect">
            <a:avLst/>
          </a:prstGeom>
        </p:spPr>
      </p:pic>
    </p:spTree>
    <p:extLst>
      <p:ext uri="{BB962C8B-B14F-4D97-AF65-F5344CB8AC3E}">
        <p14:creationId xmlns:p14="http://schemas.microsoft.com/office/powerpoint/2010/main" val="173905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10</a:t>
            </a:r>
          </a:p>
        </p:txBody>
      </p:sp>
      <p:sp>
        <p:nvSpPr>
          <p:cNvPr id="5" name="Rounded Rectangle 4"/>
          <p:cNvSpPr/>
          <p:nvPr/>
        </p:nvSpPr>
        <p:spPr>
          <a:xfrm>
            <a:off x="3745089" y="945445"/>
            <a:ext cx="4854222"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a:t>
            </a:r>
            <a:r>
              <a:rPr lang="en-US" sz="2370" b="1" dirty="0">
                <a:solidFill>
                  <a:srgbClr val="002060"/>
                </a:solidFill>
                <a:latin typeface="Cambria" pitchFamily="18" charset="0"/>
              </a:rPr>
              <a:t>Syllabus</a:t>
            </a:r>
            <a:endParaRPr lang="en-US" sz="2370" dirty="0"/>
          </a:p>
        </p:txBody>
      </p:sp>
      <p:graphicFrame>
        <p:nvGraphicFramePr>
          <p:cNvPr id="7" name="Table 6">
            <a:extLst>
              <a:ext uri="{FF2B5EF4-FFF2-40B4-BE49-F238E27FC236}">
                <a16:creationId xmlns:a16="http://schemas.microsoft.com/office/drawing/2014/main" id="{707F8238-126C-788F-5DA2-984B90EFA0A6}"/>
              </a:ext>
            </a:extLst>
          </p:cNvPr>
          <p:cNvGraphicFramePr>
            <a:graphicFrameLocks noGrp="1"/>
          </p:cNvGraphicFramePr>
          <p:nvPr>
            <p:extLst>
              <p:ext uri="{D42A27DB-BD31-4B8C-83A1-F6EECF244321}">
                <p14:modId xmlns:p14="http://schemas.microsoft.com/office/powerpoint/2010/main" val="4187161850"/>
              </p:ext>
            </p:extLst>
          </p:nvPr>
        </p:nvGraphicFramePr>
        <p:xfrm>
          <a:off x="226721" y="1677969"/>
          <a:ext cx="6707479" cy="1928547"/>
        </p:xfrm>
        <a:graphic>
          <a:graphicData uri="http://schemas.openxmlformats.org/drawingml/2006/table">
            <a:tbl>
              <a:tblPr firstRow="1" bandRow="1">
                <a:tableStyleId>{ED083AE6-46FA-4A59-8FB0-9F97EB10719F}</a:tableStyleId>
              </a:tblPr>
              <a:tblGrid>
                <a:gridCol w="6707479">
                  <a:extLst>
                    <a:ext uri="{9D8B030D-6E8A-4147-A177-3AD203B41FA5}">
                      <a16:colId xmlns:a16="http://schemas.microsoft.com/office/drawing/2014/main" val="20000"/>
                    </a:ext>
                  </a:extLst>
                </a:gridCol>
              </a:tblGrid>
              <a:tr h="313974">
                <a:tc>
                  <a:txBody>
                    <a:bodyPr/>
                    <a:lstStyle/>
                    <a:p>
                      <a:pPr algn="ctr"/>
                      <a:r>
                        <a:rPr lang="en-US" sz="1800" i="1" dirty="0">
                          <a:solidFill>
                            <a:schemeClr val="bg1"/>
                          </a:solidFill>
                          <a:latin typeface="Bookman Old Style" pitchFamily="18" charset="0"/>
                        </a:rPr>
                        <a:t>Module</a:t>
                      </a:r>
                      <a:r>
                        <a:rPr lang="en-US" sz="1800" i="1" baseline="0" dirty="0">
                          <a:solidFill>
                            <a:schemeClr val="bg1"/>
                          </a:solidFill>
                          <a:latin typeface="Bookman Old Style" pitchFamily="18" charset="0"/>
                        </a:rPr>
                        <a:t> - 4</a:t>
                      </a:r>
                      <a:endParaRPr lang="en-US" sz="1800" i="1" dirty="0">
                        <a:solidFill>
                          <a:schemeClr val="bg1"/>
                        </a:solidFill>
                        <a:latin typeface="Bookman Old Style" pitchFamily="18" charset="0"/>
                      </a:endParaRPr>
                    </a:p>
                  </a:txBody>
                  <a:tcPr marL="90311" marR="90311" marT="45156" marB="45156">
                    <a:solidFill>
                      <a:srgbClr val="002060"/>
                    </a:solidFill>
                  </a:tcPr>
                </a:tc>
                <a:extLst>
                  <a:ext uri="{0D108BD9-81ED-4DB2-BD59-A6C34878D82A}">
                    <a16:rowId xmlns:a16="http://schemas.microsoft.com/office/drawing/2014/main" val="10000"/>
                  </a:ext>
                </a:extLst>
              </a:tr>
              <a:tr h="313974">
                <a:tc>
                  <a:txBody>
                    <a:bodyPr/>
                    <a:lstStyle/>
                    <a:p>
                      <a:pPr algn="ctr"/>
                      <a:r>
                        <a:rPr lang="en-US" sz="1800" b="1" i="1" kern="1200" baseline="0" dirty="0">
                          <a:solidFill>
                            <a:srgbClr val="002060"/>
                          </a:solidFill>
                          <a:latin typeface="Bookman Old Style" pitchFamily="18" charset="0"/>
                          <a:ea typeface="+mn-ea"/>
                          <a:cs typeface="+mn-cs"/>
                        </a:rPr>
                        <a:t>Harmony in the Nature/Existence</a:t>
                      </a:r>
                      <a:endParaRPr lang="en-US" sz="1800" i="1" dirty="0">
                        <a:solidFill>
                          <a:srgbClr val="002060"/>
                        </a:solidFill>
                        <a:latin typeface="Bookman Old Style" pitchFamily="18" charset="0"/>
                      </a:endParaRPr>
                    </a:p>
                  </a:txBody>
                  <a:tcPr marL="90311" marR="90311" marT="45156" marB="45156"/>
                </a:tc>
                <a:extLst>
                  <a:ext uri="{0D108BD9-81ED-4DB2-BD59-A6C34878D82A}">
                    <a16:rowId xmlns:a16="http://schemas.microsoft.com/office/drawing/2014/main" val="10001"/>
                  </a:ext>
                </a:extLst>
              </a:tr>
              <a:tr h="1199283">
                <a:tc>
                  <a:txBody>
                    <a:bodyPr/>
                    <a:lstStyle/>
                    <a:p>
                      <a:pPr algn="just"/>
                      <a:r>
                        <a:rPr lang="en-US" sz="1600" b="0" i="1" kern="1200" baseline="0" dirty="0">
                          <a:solidFill>
                            <a:srgbClr val="002060"/>
                          </a:solidFill>
                          <a:latin typeface="Bookman Old Style" pitchFamily="18" charset="0"/>
                          <a:ea typeface="+mn-ea"/>
                          <a:cs typeface="+mn-cs"/>
                        </a:rPr>
                        <a:t>Understanding Harmony in the Nature, Interconnectedness, self-regulation and Mutual Fulfilment among the Four Orders of Nature, Realizing Existence as Co-existence at All Levels, The Holistic Perception of Harmony in Existence.</a:t>
                      </a:r>
                    </a:p>
                  </a:txBody>
                  <a:tcPr marL="90311" marR="90311" marT="45156" marB="45156"/>
                </a:tc>
                <a:extLst>
                  <a:ext uri="{0D108BD9-81ED-4DB2-BD59-A6C34878D82A}">
                    <a16:rowId xmlns:a16="http://schemas.microsoft.com/office/drawing/2014/main" val="10002"/>
                  </a:ext>
                </a:extLst>
              </a:tr>
            </a:tbl>
          </a:graphicData>
        </a:graphic>
      </p:graphicFrame>
      <p:pic>
        <p:nvPicPr>
          <p:cNvPr id="8" name="Picture 7">
            <a:extLst>
              <a:ext uri="{FF2B5EF4-FFF2-40B4-BE49-F238E27FC236}">
                <a16:creationId xmlns:a16="http://schemas.microsoft.com/office/drawing/2014/main" id="{1BE2950A-52D8-2653-36E5-7D829D0F33A0}"/>
              </a:ext>
            </a:extLst>
          </p:cNvPr>
          <p:cNvPicPr>
            <a:picLocks noChangeAspect="1"/>
          </p:cNvPicPr>
          <p:nvPr/>
        </p:nvPicPr>
        <p:blipFill>
          <a:blip r:embed="rId3"/>
          <a:stretch>
            <a:fillRect/>
          </a:stretch>
        </p:blipFill>
        <p:spPr>
          <a:xfrm>
            <a:off x="7162800" y="1677969"/>
            <a:ext cx="4891852" cy="3261235"/>
          </a:xfrm>
          <a:prstGeom prst="rect">
            <a:avLst/>
          </a:prstGeom>
        </p:spPr>
      </p:pic>
      <p:pic>
        <p:nvPicPr>
          <p:cNvPr id="10" name="Picture 9">
            <a:extLst>
              <a:ext uri="{FF2B5EF4-FFF2-40B4-BE49-F238E27FC236}">
                <a16:creationId xmlns:a16="http://schemas.microsoft.com/office/drawing/2014/main" id="{6349D652-957C-4442-9736-0CA9A30B62FF}"/>
              </a:ext>
            </a:extLst>
          </p:cNvPr>
          <p:cNvPicPr>
            <a:picLocks noChangeAspect="1"/>
          </p:cNvPicPr>
          <p:nvPr/>
        </p:nvPicPr>
        <p:blipFill>
          <a:blip r:embed="rId4"/>
          <a:stretch>
            <a:fillRect/>
          </a:stretch>
        </p:blipFill>
        <p:spPr>
          <a:xfrm>
            <a:off x="609600" y="3900733"/>
            <a:ext cx="6324600" cy="2076942"/>
          </a:xfrm>
          <a:prstGeom prst="rect">
            <a:avLst/>
          </a:prstGeom>
        </p:spPr>
      </p:pic>
    </p:spTree>
    <p:extLst>
      <p:ext uri="{BB962C8B-B14F-4D97-AF65-F5344CB8AC3E}">
        <p14:creationId xmlns:p14="http://schemas.microsoft.com/office/powerpoint/2010/main" val="1840333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8A974-7B76-9132-E5A1-F9B293A8E34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1AB57C5-C131-1402-F5D5-DF99BEB4129E}"/>
              </a:ext>
            </a:extLst>
          </p:cNvPr>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a:extLst>
              <a:ext uri="{FF2B5EF4-FFF2-40B4-BE49-F238E27FC236}">
                <a16:creationId xmlns:a16="http://schemas.microsoft.com/office/drawing/2014/main" id="{738B2693-7367-410A-D295-D805391BA50F}"/>
              </a:ext>
            </a:extLst>
          </p:cNvPr>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a:extLst>
              <a:ext uri="{FF2B5EF4-FFF2-40B4-BE49-F238E27FC236}">
                <a16:creationId xmlns:a16="http://schemas.microsoft.com/office/drawing/2014/main" id="{610B989E-ECF6-8895-6943-BECA47A2C71D}"/>
              </a:ext>
            </a:extLst>
          </p:cNvPr>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11</a:t>
            </a:r>
          </a:p>
        </p:txBody>
      </p:sp>
      <p:sp>
        <p:nvSpPr>
          <p:cNvPr id="5" name="Rounded Rectangle 4">
            <a:extLst>
              <a:ext uri="{FF2B5EF4-FFF2-40B4-BE49-F238E27FC236}">
                <a16:creationId xmlns:a16="http://schemas.microsoft.com/office/drawing/2014/main" id="{29791F92-7D35-E260-4DB9-8CC5A3CB3E91}"/>
              </a:ext>
            </a:extLst>
          </p:cNvPr>
          <p:cNvSpPr/>
          <p:nvPr/>
        </p:nvSpPr>
        <p:spPr>
          <a:xfrm>
            <a:off x="3745089" y="945445"/>
            <a:ext cx="4854222"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370" b="1" dirty="0">
                <a:solidFill>
                  <a:srgbClr val="002060"/>
                </a:solidFill>
                <a:latin typeface="Cambria" pitchFamily="18" charset="0"/>
              </a:rPr>
              <a:t>Course  </a:t>
            </a:r>
            <a:r>
              <a:rPr lang="en-US" sz="2370" b="1" dirty="0">
                <a:solidFill>
                  <a:srgbClr val="002060"/>
                </a:solidFill>
                <a:latin typeface="Cambria" pitchFamily="18" charset="0"/>
              </a:rPr>
              <a:t>Syllabus</a:t>
            </a:r>
            <a:endParaRPr lang="en-US" sz="2370" dirty="0"/>
          </a:p>
        </p:txBody>
      </p:sp>
      <p:graphicFrame>
        <p:nvGraphicFramePr>
          <p:cNvPr id="7" name="Table 6">
            <a:extLst>
              <a:ext uri="{FF2B5EF4-FFF2-40B4-BE49-F238E27FC236}">
                <a16:creationId xmlns:a16="http://schemas.microsoft.com/office/drawing/2014/main" id="{11DF70DC-57E2-AA45-9A45-3B55D4E34EA7}"/>
              </a:ext>
            </a:extLst>
          </p:cNvPr>
          <p:cNvGraphicFramePr>
            <a:graphicFrameLocks noGrp="1"/>
          </p:cNvGraphicFramePr>
          <p:nvPr>
            <p:extLst>
              <p:ext uri="{D42A27DB-BD31-4B8C-83A1-F6EECF244321}">
                <p14:modId xmlns:p14="http://schemas.microsoft.com/office/powerpoint/2010/main" val="2154706368"/>
              </p:ext>
            </p:extLst>
          </p:nvPr>
        </p:nvGraphicFramePr>
        <p:xfrm>
          <a:off x="226721" y="1677969"/>
          <a:ext cx="6707479" cy="2556936"/>
        </p:xfrm>
        <a:graphic>
          <a:graphicData uri="http://schemas.openxmlformats.org/drawingml/2006/table">
            <a:tbl>
              <a:tblPr firstRow="1" bandRow="1">
                <a:tableStyleId>{ED083AE6-46FA-4A59-8FB0-9F97EB10719F}</a:tableStyleId>
              </a:tblPr>
              <a:tblGrid>
                <a:gridCol w="6707479">
                  <a:extLst>
                    <a:ext uri="{9D8B030D-6E8A-4147-A177-3AD203B41FA5}">
                      <a16:colId xmlns:a16="http://schemas.microsoft.com/office/drawing/2014/main" val="20000"/>
                    </a:ext>
                  </a:extLst>
                </a:gridCol>
              </a:tblGrid>
              <a:tr h="313974">
                <a:tc>
                  <a:txBody>
                    <a:bodyPr/>
                    <a:lstStyle/>
                    <a:p>
                      <a:pPr algn="ctr"/>
                      <a:r>
                        <a:rPr lang="en-US" sz="1800" i="1" dirty="0">
                          <a:solidFill>
                            <a:schemeClr val="bg1"/>
                          </a:solidFill>
                          <a:latin typeface="Bookman Old Style" pitchFamily="18" charset="0"/>
                        </a:rPr>
                        <a:t>Module</a:t>
                      </a:r>
                      <a:r>
                        <a:rPr lang="en-US" sz="1800" i="1" baseline="0" dirty="0">
                          <a:solidFill>
                            <a:schemeClr val="bg1"/>
                          </a:solidFill>
                          <a:latin typeface="Bookman Old Style" pitchFamily="18" charset="0"/>
                        </a:rPr>
                        <a:t> - 5</a:t>
                      </a:r>
                      <a:endParaRPr lang="en-US" sz="1800" i="1" dirty="0">
                        <a:solidFill>
                          <a:schemeClr val="bg1"/>
                        </a:solidFill>
                        <a:latin typeface="Bookman Old Style" pitchFamily="18" charset="0"/>
                      </a:endParaRPr>
                    </a:p>
                  </a:txBody>
                  <a:tcPr marL="90311" marR="90311" marT="45156" marB="45156">
                    <a:solidFill>
                      <a:srgbClr val="002060"/>
                    </a:solidFill>
                  </a:tcPr>
                </a:tc>
                <a:extLst>
                  <a:ext uri="{0D108BD9-81ED-4DB2-BD59-A6C34878D82A}">
                    <a16:rowId xmlns:a16="http://schemas.microsoft.com/office/drawing/2014/main" val="10000"/>
                  </a:ext>
                </a:extLst>
              </a:tr>
              <a:tr h="313974">
                <a:tc>
                  <a:txBody>
                    <a:bodyPr/>
                    <a:lstStyle/>
                    <a:p>
                      <a:pPr algn="ctr"/>
                      <a:r>
                        <a:rPr lang="en-US" sz="1800" b="1" i="1" kern="1200" baseline="0" dirty="0">
                          <a:solidFill>
                            <a:srgbClr val="002060"/>
                          </a:solidFill>
                          <a:latin typeface="Bookman Old Style" pitchFamily="18" charset="0"/>
                          <a:ea typeface="+mn-ea"/>
                          <a:cs typeface="+mn-cs"/>
                        </a:rPr>
                        <a:t>Implications of the Holistic Understanding – a Look at Professional Ethics</a:t>
                      </a:r>
                      <a:endParaRPr lang="en-US" sz="1800" i="1" dirty="0">
                        <a:solidFill>
                          <a:srgbClr val="002060"/>
                        </a:solidFill>
                        <a:latin typeface="Bookman Old Style" pitchFamily="18" charset="0"/>
                      </a:endParaRPr>
                    </a:p>
                  </a:txBody>
                  <a:tcPr marL="90311" marR="90311" marT="45156" marB="45156"/>
                </a:tc>
                <a:extLst>
                  <a:ext uri="{0D108BD9-81ED-4DB2-BD59-A6C34878D82A}">
                    <a16:rowId xmlns:a16="http://schemas.microsoft.com/office/drawing/2014/main" val="10001"/>
                  </a:ext>
                </a:extLst>
              </a:tr>
              <a:tr h="1199283">
                <a:tc>
                  <a:txBody>
                    <a:bodyPr/>
                    <a:lstStyle/>
                    <a:p>
                      <a:pPr algn="just"/>
                      <a:r>
                        <a:rPr lang="en-US" sz="1600" b="0" i="1" kern="1200" baseline="0" dirty="0">
                          <a:solidFill>
                            <a:srgbClr val="002060"/>
                          </a:solidFill>
                          <a:latin typeface="Bookman Old Style" pitchFamily="18" charset="0"/>
                          <a:ea typeface="+mn-ea"/>
                          <a:cs typeface="+mn-cs"/>
                        </a:rPr>
                        <a:t>Natural Acceptance of Human Values, Definitiveness of (Ethical) Human Conduct, A Basis for Humanistic Education, Humanistic Constitution and Universal Human Order, Competence in Professional Ethics Holistic Technologies, Production Systems and Management Models-Typical Case Studies, Strategies for Transition towards Value-based Life and Profession.</a:t>
                      </a:r>
                    </a:p>
                  </a:txBody>
                  <a:tcPr marL="90311" marR="90311" marT="45156" marB="45156"/>
                </a:tc>
                <a:extLst>
                  <a:ext uri="{0D108BD9-81ED-4DB2-BD59-A6C34878D82A}">
                    <a16:rowId xmlns:a16="http://schemas.microsoft.com/office/drawing/2014/main" val="10002"/>
                  </a:ext>
                </a:extLst>
              </a:tr>
            </a:tbl>
          </a:graphicData>
        </a:graphic>
      </p:graphicFrame>
      <p:pic>
        <p:nvPicPr>
          <p:cNvPr id="6" name="Picture 5">
            <a:extLst>
              <a:ext uri="{FF2B5EF4-FFF2-40B4-BE49-F238E27FC236}">
                <a16:creationId xmlns:a16="http://schemas.microsoft.com/office/drawing/2014/main" id="{F96CB70E-4A04-7603-2293-8DBC09D22BE5}"/>
              </a:ext>
            </a:extLst>
          </p:cNvPr>
          <p:cNvPicPr>
            <a:picLocks noChangeAspect="1"/>
          </p:cNvPicPr>
          <p:nvPr/>
        </p:nvPicPr>
        <p:blipFill>
          <a:blip r:embed="rId3"/>
          <a:stretch>
            <a:fillRect/>
          </a:stretch>
        </p:blipFill>
        <p:spPr>
          <a:xfrm>
            <a:off x="7218739" y="1677969"/>
            <a:ext cx="4891852" cy="2751667"/>
          </a:xfrm>
          <a:prstGeom prst="rect">
            <a:avLst/>
          </a:prstGeom>
        </p:spPr>
      </p:pic>
      <p:pic>
        <p:nvPicPr>
          <p:cNvPr id="9" name="Picture 8">
            <a:extLst>
              <a:ext uri="{FF2B5EF4-FFF2-40B4-BE49-F238E27FC236}">
                <a16:creationId xmlns:a16="http://schemas.microsoft.com/office/drawing/2014/main" id="{5F016617-7275-B6AB-784D-8307084D3EEF}"/>
              </a:ext>
            </a:extLst>
          </p:cNvPr>
          <p:cNvPicPr>
            <a:picLocks noChangeAspect="1"/>
          </p:cNvPicPr>
          <p:nvPr/>
        </p:nvPicPr>
        <p:blipFill>
          <a:blip r:embed="rId4"/>
          <a:stretch>
            <a:fillRect/>
          </a:stretch>
        </p:blipFill>
        <p:spPr>
          <a:xfrm>
            <a:off x="3671712" y="4393922"/>
            <a:ext cx="3623733" cy="1987885"/>
          </a:xfrm>
          <a:prstGeom prst="rect">
            <a:avLst/>
          </a:prstGeom>
        </p:spPr>
      </p:pic>
    </p:spTree>
    <p:extLst>
      <p:ext uri="{BB962C8B-B14F-4D97-AF65-F5344CB8AC3E}">
        <p14:creationId xmlns:p14="http://schemas.microsoft.com/office/powerpoint/2010/main" val="4245236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12</a:t>
            </a:r>
          </a:p>
        </p:txBody>
      </p:sp>
      <p:sp>
        <p:nvSpPr>
          <p:cNvPr id="5" name="Rounded Rectangle 4"/>
          <p:cNvSpPr/>
          <p:nvPr/>
        </p:nvSpPr>
        <p:spPr>
          <a:xfrm>
            <a:off x="3745089" y="1095964"/>
            <a:ext cx="4854222"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70" b="1" dirty="0">
                <a:solidFill>
                  <a:srgbClr val="002060"/>
                </a:solidFill>
                <a:latin typeface="Cambria" pitchFamily="18" charset="0"/>
              </a:rPr>
              <a:t>Suggested  Learning  Resources</a:t>
            </a:r>
            <a:endParaRPr lang="en-US" sz="2370" dirty="0"/>
          </a:p>
        </p:txBody>
      </p:sp>
      <p:sp>
        <p:nvSpPr>
          <p:cNvPr id="7" name="Rectangle 6"/>
          <p:cNvSpPr/>
          <p:nvPr/>
        </p:nvSpPr>
        <p:spPr>
          <a:xfrm>
            <a:off x="828793" y="1923816"/>
            <a:ext cx="4666074" cy="3405869"/>
          </a:xfrm>
          <a:prstGeom prst="rect">
            <a:avLst/>
          </a:prstGeom>
        </p:spPr>
        <p:txBody>
          <a:bodyPr wrap="square">
            <a:spAutoFit/>
          </a:bodyPr>
          <a:lstStyle/>
          <a:p>
            <a:pPr algn="just"/>
            <a:r>
              <a:rPr lang="en-US" sz="1975" b="1" i="1" u="sng" dirty="0">
                <a:solidFill>
                  <a:srgbClr val="002060"/>
                </a:solidFill>
                <a:latin typeface="Bookman Old Style" pitchFamily="18" charset="0"/>
              </a:rPr>
              <a:t>Text Books</a:t>
            </a:r>
            <a:endParaRPr lang="en-US" sz="1975" i="1" u="sng" dirty="0">
              <a:solidFill>
                <a:srgbClr val="002060"/>
              </a:solidFill>
              <a:latin typeface="Bookman Old Style" pitchFamily="18" charset="0"/>
            </a:endParaRPr>
          </a:p>
          <a:p>
            <a:pPr marL="567606" indent="-338682" algn="just">
              <a:buFont typeface="+mj-lt"/>
              <a:buAutoNum type="arabicPeriod"/>
            </a:pPr>
            <a:r>
              <a:rPr lang="en-US" sz="1778" i="1" dirty="0">
                <a:solidFill>
                  <a:srgbClr val="002060"/>
                </a:solidFill>
                <a:latin typeface="Bookman Old Style" pitchFamily="18" charset="0"/>
              </a:rPr>
              <a:t>The Textbook A Foundation Course in Human Values and Professional Ethics, R </a:t>
            </a:r>
            <a:r>
              <a:rPr lang="en-US" sz="1778" i="1" dirty="0" err="1">
                <a:solidFill>
                  <a:srgbClr val="002060"/>
                </a:solidFill>
                <a:latin typeface="Bookman Old Style" pitchFamily="18" charset="0"/>
              </a:rPr>
              <a:t>R</a:t>
            </a:r>
            <a:r>
              <a:rPr lang="en-US" sz="1778" i="1" dirty="0">
                <a:solidFill>
                  <a:srgbClr val="002060"/>
                </a:solidFill>
                <a:latin typeface="Bookman Old Style" pitchFamily="18" charset="0"/>
              </a:rPr>
              <a:t> Gaur, R Asthana, G P Bagaria, 2nd Revised Edition, Excel Books, New Delhi, 2019. ISBN 978 93-87034- 47-1.</a:t>
            </a:r>
          </a:p>
          <a:p>
            <a:pPr marL="567606" indent="-338682" algn="just">
              <a:buFont typeface="+mj-lt"/>
              <a:buAutoNum type="arabicPeriod"/>
            </a:pPr>
            <a:endParaRPr lang="en-US" sz="1778" i="1" dirty="0">
              <a:solidFill>
                <a:srgbClr val="002060"/>
              </a:solidFill>
              <a:latin typeface="Bookman Old Style" pitchFamily="18" charset="0"/>
            </a:endParaRPr>
          </a:p>
          <a:p>
            <a:pPr marL="567606" indent="-338682" algn="just">
              <a:buFont typeface="+mj-lt"/>
              <a:buAutoNum type="arabicPeriod"/>
            </a:pPr>
            <a:r>
              <a:rPr lang="en-US" sz="1778" i="1" dirty="0">
                <a:solidFill>
                  <a:srgbClr val="002060"/>
                </a:solidFill>
                <a:latin typeface="Bookman Old Style" pitchFamily="18" charset="0"/>
              </a:rPr>
              <a:t>The Teacher’s Manual for A Foundation Course in Human Values and Professional Ethics, </a:t>
            </a:r>
            <a:r>
              <a:rPr lang="pt-BR" sz="1778" i="1" dirty="0">
                <a:solidFill>
                  <a:srgbClr val="002060"/>
                </a:solidFill>
                <a:latin typeface="Bookman Old Style" pitchFamily="18" charset="0"/>
              </a:rPr>
              <a:t>R R Gaur, R Asthana, G P Bagaria.</a:t>
            </a:r>
            <a:endParaRPr lang="en-US" sz="1778" i="1" dirty="0">
              <a:solidFill>
                <a:srgbClr val="002060"/>
              </a:solidFill>
              <a:latin typeface="Bookman Old Style" pitchFamily="18" charset="0"/>
            </a:endParaRPr>
          </a:p>
        </p:txBody>
      </p:sp>
      <p:pic>
        <p:nvPicPr>
          <p:cNvPr id="8" name="Picture 7">
            <a:extLst>
              <a:ext uri="{FF2B5EF4-FFF2-40B4-BE49-F238E27FC236}">
                <a16:creationId xmlns:a16="http://schemas.microsoft.com/office/drawing/2014/main" id="{1F90783D-2E12-9CB9-6885-F33CBE08B2FA}"/>
              </a:ext>
            </a:extLst>
          </p:cNvPr>
          <p:cNvPicPr>
            <a:picLocks noChangeAspect="1"/>
          </p:cNvPicPr>
          <p:nvPr/>
        </p:nvPicPr>
        <p:blipFill>
          <a:blip r:embed="rId2"/>
          <a:stretch>
            <a:fillRect/>
          </a:stretch>
        </p:blipFill>
        <p:spPr>
          <a:xfrm>
            <a:off x="5908792" y="1945080"/>
            <a:ext cx="3082807" cy="3816955"/>
          </a:xfrm>
          <a:prstGeom prst="rect">
            <a:avLst/>
          </a:prstGeom>
        </p:spPr>
      </p:pic>
      <p:pic>
        <p:nvPicPr>
          <p:cNvPr id="10" name="Picture 9">
            <a:extLst>
              <a:ext uri="{FF2B5EF4-FFF2-40B4-BE49-F238E27FC236}">
                <a16:creationId xmlns:a16="http://schemas.microsoft.com/office/drawing/2014/main" id="{47DCD1AE-2637-D7C0-D059-8C2ECFE52EF4}"/>
              </a:ext>
            </a:extLst>
          </p:cNvPr>
          <p:cNvPicPr>
            <a:picLocks noChangeAspect="1"/>
          </p:cNvPicPr>
          <p:nvPr/>
        </p:nvPicPr>
        <p:blipFill>
          <a:blip r:embed="rId3"/>
          <a:stretch>
            <a:fillRect/>
          </a:stretch>
        </p:blipFill>
        <p:spPr>
          <a:xfrm>
            <a:off x="9144000" y="1932674"/>
            <a:ext cx="2895600" cy="3816955"/>
          </a:xfrm>
          <a:prstGeom prst="rect">
            <a:avLst/>
          </a:prstGeom>
        </p:spPr>
      </p:pic>
    </p:spTree>
    <p:extLst>
      <p:ext uri="{BB962C8B-B14F-4D97-AF65-F5344CB8AC3E}">
        <p14:creationId xmlns:p14="http://schemas.microsoft.com/office/powerpoint/2010/main" val="2025844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13</a:t>
            </a:r>
          </a:p>
        </p:txBody>
      </p:sp>
      <p:sp>
        <p:nvSpPr>
          <p:cNvPr id="5" name="Rounded Rectangle 4"/>
          <p:cNvSpPr/>
          <p:nvPr/>
        </p:nvSpPr>
        <p:spPr>
          <a:xfrm>
            <a:off x="3745089" y="1095964"/>
            <a:ext cx="4854222"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70" b="1" dirty="0">
                <a:solidFill>
                  <a:srgbClr val="002060"/>
                </a:solidFill>
                <a:latin typeface="Cambria" pitchFamily="18" charset="0"/>
              </a:rPr>
              <a:t>Suggested  Learning  Resources</a:t>
            </a:r>
            <a:endParaRPr lang="en-US" sz="2370" dirty="0"/>
          </a:p>
        </p:txBody>
      </p:sp>
      <p:sp>
        <p:nvSpPr>
          <p:cNvPr id="7" name="Rectangle 6"/>
          <p:cNvSpPr/>
          <p:nvPr/>
        </p:nvSpPr>
        <p:spPr>
          <a:xfrm>
            <a:off x="828792" y="1848557"/>
            <a:ext cx="11213630" cy="2036645"/>
          </a:xfrm>
          <a:prstGeom prst="rect">
            <a:avLst/>
          </a:prstGeom>
        </p:spPr>
        <p:txBody>
          <a:bodyPr wrap="square">
            <a:spAutoFit/>
          </a:bodyPr>
          <a:lstStyle/>
          <a:p>
            <a:pPr algn="just"/>
            <a:r>
              <a:rPr lang="en-US" sz="1975" b="1" i="1" u="sng" dirty="0">
                <a:solidFill>
                  <a:srgbClr val="002060"/>
                </a:solidFill>
                <a:latin typeface="Bookman Old Style" pitchFamily="18" charset="0"/>
              </a:rPr>
              <a:t>Web links and Video Lectures (e-Resources):</a:t>
            </a:r>
          </a:p>
          <a:p>
            <a:pPr marL="401401" algn="just"/>
            <a:r>
              <a:rPr lang="en-US" sz="1778" i="1" dirty="0">
                <a:solidFill>
                  <a:srgbClr val="002060"/>
                </a:solidFill>
                <a:latin typeface="Bookman Old Style" pitchFamily="18" charset="0"/>
              </a:rPr>
              <a:t>1. </a:t>
            </a:r>
            <a:r>
              <a:rPr lang="en-US" sz="1778" b="1" i="1" dirty="0">
                <a:solidFill>
                  <a:srgbClr val="002060"/>
                </a:solidFill>
                <a:latin typeface="Bookman Old Style" pitchFamily="18" charset="0"/>
              </a:rPr>
              <a:t>Value Education websites,</a:t>
            </a:r>
            <a:r>
              <a:rPr lang="en-US" sz="1778" i="1" dirty="0">
                <a:solidFill>
                  <a:srgbClr val="002060"/>
                </a:solidFill>
                <a:latin typeface="Bookman Old Style" pitchFamily="18" charset="0"/>
              </a:rPr>
              <a:t>   </a:t>
            </a:r>
          </a:p>
          <a:p>
            <a:pPr marL="1520825" indent="-350838" algn="just"/>
            <a:r>
              <a:rPr lang="en-US" sz="1778" i="1" dirty="0">
                <a:solidFill>
                  <a:srgbClr val="002060"/>
                </a:solidFill>
                <a:latin typeface="Bookman Old Style" pitchFamily="18" charset="0"/>
              </a:rPr>
              <a:t>https://www.uhv.org.in/uhv-ii,  </a:t>
            </a:r>
          </a:p>
          <a:p>
            <a:pPr marL="1520825" indent="-350838" algn="just"/>
            <a:r>
              <a:rPr lang="en-US" sz="1778" i="1" dirty="0">
                <a:solidFill>
                  <a:srgbClr val="002060"/>
                </a:solidFill>
                <a:latin typeface="Bookman Old Style" pitchFamily="18" charset="0"/>
              </a:rPr>
              <a:t>http://uhv.ac.in, </a:t>
            </a:r>
          </a:p>
          <a:p>
            <a:pPr marL="1520825" indent="-350838" algn="just"/>
            <a:r>
              <a:rPr lang="en-US" sz="1778" i="1" dirty="0">
                <a:solidFill>
                  <a:srgbClr val="002060"/>
                </a:solidFill>
                <a:latin typeface="Bookman Old Style" pitchFamily="18" charset="0"/>
              </a:rPr>
              <a:t>http://www.uptu.ac.in  </a:t>
            </a:r>
          </a:p>
          <a:p>
            <a:pPr marL="401401" algn="just"/>
            <a:r>
              <a:rPr lang="en-US" sz="1778" i="1" dirty="0">
                <a:solidFill>
                  <a:srgbClr val="002060"/>
                </a:solidFill>
                <a:latin typeface="Bookman Old Style" pitchFamily="18" charset="0"/>
              </a:rPr>
              <a:t>2. </a:t>
            </a:r>
            <a:r>
              <a:rPr lang="en-US" sz="1778" b="1" i="1" dirty="0">
                <a:solidFill>
                  <a:srgbClr val="002060"/>
                </a:solidFill>
                <a:latin typeface="Bookman Old Style" pitchFamily="18" charset="0"/>
              </a:rPr>
              <a:t>Story of Stuff,   </a:t>
            </a:r>
          </a:p>
          <a:p>
            <a:pPr marL="401401" algn="just"/>
            <a:r>
              <a:rPr lang="en-US" sz="1778" i="1" dirty="0">
                <a:solidFill>
                  <a:srgbClr val="002060"/>
                </a:solidFill>
                <a:latin typeface="Bookman Old Style" pitchFamily="18" charset="0"/>
              </a:rPr>
              <a:t>           http://www.storyofstuff.com </a:t>
            </a:r>
          </a:p>
        </p:txBody>
      </p:sp>
      <p:sp>
        <p:nvSpPr>
          <p:cNvPr id="6" name="Rectangle 5"/>
          <p:cNvSpPr/>
          <p:nvPr/>
        </p:nvSpPr>
        <p:spPr>
          <a:xfrm>
            <a:off x="828794" y="4181594"/>
            <a:ext cx="11439407" cy="943463"/>
          </a:xfrm>
          <a:prstGeom prst="rect">
            <a:avLst/>
          </a:prstGeom>
        </p:spPr>
        <p:txBody>
          <a:bodyPr wrap="square">
            <a:spAutoFit/>
          </a:bodyPr>
          <a:lstStyle/>
          <a:p>
            <a:r>
              <a:rPr lang="en-US" sz="1975" b="1" i="1" u="sng" dirty="0">
                <a:solidFill>
                  <a:srgbClr val="002060"/>
                </a:solidFill>
                <a:latin typeface="Bookman Old Style" pitchFamily="18" charset="0"/>
              </a:rPr>
              <a:t>Activity Based Learning (Suggested Activities in Class)/ Practical Based learning</a:t>
            </a:r>
          </a:p>
          <a:p>
            <a:endParaRPr lang="en-US" sz="1778" dirty="0">
              <a:latin typeface="CIDFont+F3"/>
            </a:endParaRPr>
          </a:p>
          <a:p>
            <a:r>
              <a:rPr lang="en-US" sz="1778" i="1" dirty="0">
                <a:solidFill>
                  <a:srgbClr val="002060"/>
                </a:solidFill>
                <a:latin typeface="Bookman Old Style" pitchFamily="18" charset="0"/>
              </a:rPr>
              <a:t>Reflective Learning</a:t>
            </a:r>
          </a:p>
        </p:txBody>
      </p:sp>
    </p:spTree>
    <p:extLst>
      <p:ext uri="{BB962C8B-B14F-4D97-AF65-F5344CB8AC3E}">
        <p14:creationId xmlns:p14="http://schemas.microsoft.com/office/powerpoint/2010/main" val="1467844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14</a:t>
            </a:r>
          </a:p>
        </p:txBody>
      </p:sp>
      <p:sp>
        <p:nvSpPr>
          <p:cNvPr id="5" name="Rounded Rectangle 4"/>
          <p:cNvSpPr/>
          <p:nvPr/>
        </p:nvSpPr>
        <p:spPr>
          <a:xfrm>
            <a:off x="3425237" y="990600"/>
            <a:ext cx="5493926"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70" b="1" dirty="0">
                <a:solidFill>
                  <a:srgbClr val="002060"/>
                </a:solidFill>
                <a:latin typeface="Cambria" pitchFamily="18" charset="0"/>
              </a:rPr>
              <a:t>Course  Learning  Objectives (CLOs)</a:t>
            </a:r>
            <a:endParaRPr lang="en-US" sz="2370" dirty="0"/>
          </a:p>
        </p:txBody>
      </p:sp>
      <p:sp>
        <p:nvSpPr>
          <p:cNvPr id="8" name="Rectangle 7"/>
          <p:cNvSpPr/>
          <p:nvPr/>
        </p:nvSpPr>
        <p:spPr>
          <a:xfrm>
            <a:off x="762001" y="1653159"/>
            <a:ext cx="11049000" cy="3983398"/>
          </a:xfrm>
          <a:prstGeom prst="rect">
            <a:avLst/>
          </a:prstGeom>
        </p:spPr>
        <p:txBody>
          <a:bodyPr wrap="square">
            <a:spAutoFit/>
          </a:bodyPr>
          <a:lstStyle/>
          <a:p>
            <a:pPr algn="just"/>
            <a:r>
              <a:rPr lang="en-US" sz="1975" b="1" i="1" dirty="0">
                <a:solidFill>
                  <a:srgbClr val="002060"/>
                </a:solidFill>
                <a:latin typeface="Bookman Old Style" pitchFamily="18" charset="0"/>
              </a:rPr>
              <a:t>This course will enable students to</a:t>
            </a:r>
          </a:p>
          <a:p>
            <a:pPr algn="just"/>
            <a:endParaRPr lang="en-US" sz="1975" b="1" i="1" dirty="0">
              <a:solidFill>
                <a:srgbClr val="002060"/>
              </a:solidFill>
              <a:latin typeface="Bookman Old Style" pitchFamily="18" charset="0"/>
            </a:endParaRPr>
          </a:p>
          <a:p>
            <a:pPr marL="794963" indent="-794963" algn="just">
              <a:tabLst>
                <a:tab pos="0" algn="l"/>
              </a:tabLst>
            </a:pPr>
            <a:r>
              <a:rPr lang="en-US" sz="1778" i="1" dirty="0">
                <a:solidFill>
                  <a:srgbClr val="002060"/>
                </a:solidFill>
                <a:latin typeface="Bookman Old Style" pitchFamily="18" charset="0"/>
              </a:rPr>
              <a:t>CLO1. To help the students appreciate the essential complementarity between 'VALUES' and 'SKILLS' to ensure sustained happiness and prosperity which are the core aspirations of all human beings.</a:t>
            </a:r>
          </a:p>
          <a:p>
            <a:pPr marL="794963" indent="-794963" algn="just">
              <a:tabLst>
                <a:tab pos="0" algn="l"/>
              </a:tabLst>
            </a:pPr>
            <a:r>
              <a:rPr lang="en-US" sz="1778" i="1" dirty="0">
                <a:solidFill>
                  <a:srgbClr val="002060"/>
                </a:solidFill>
                <a:latin typeface="Bookman Old Style" pitchFamily="18" charset="0"/>
              </a:rPr>
              <a:t>CLO2. To facilitate the development of a Holistic perspective among students towards life and profession as well as towards happiness and prosperity based on a correct understanding of the Human reality and the rest of existence. Such a holistic perspective forms the basis of Universal Human Values and movement towards value-based living in a natural way.</a:t>
            </a:r>
          </a:p>
          <a:p>
            <a:pPr marL="794963" indent="-794963" algn="just">
              <a:tabLst>
                <a:tab pos="0" algn="l"/>
              </a:tabLst>
            </a:pPr>
            <a:r>
              <a:rPr lang="en-US" sz="1778" i="1" dirty="0">
                <a:solidFill>
                  <a:srgbClr val="002060"/>
                </a:solidFill>
                <a:latin typeface="Bookman Old Style" pitchFamily="18" charset="0"/>
              </a:rPr>
              <a:t>CLO3. To highlight plausible implications of such a Holistic understanding in terms of ethical human conduct, trustful and mutually fulfilling human </a:t>
            </a:r>
            <a:r>
              <a:rPr lang="en-US" sz="1778" i="1" dirty="0" err="1">
                <a:solidFill>
                  <a:srgbClr val="002060"/>
                </a:solidFill>
                <a:latin typeface="Bookman Old Style" pitchFamily="18" charset="0"/>
              </a:rPr>
              <a:t>behaviour</a:t>
            </a:r>
            <a:r>
              <a:rPr lang="en-US" sz="1778" i="1" dirty="0">
                <a:solidFill>
                  <a:srgbClr val="002060"/>
                </a:solidFill>
                <a:latin typeface="Bookman Old Style" pitchFamily="18" charset="0"/>
              </a:rPr>
              <a:t> and mutually enriching interaction with Nature.</a:t>
            </a:r>
          </a:p>
          <a:p>
            <a:pPr marL="794963" indent="-794963" algn="just">
              <a:tabLst>
                <a:tab pos="0" algn="l"/>
              </a:tabLst>
            </a:pPr>
            <a:r>
              <a:rPr lang="en-US" sz="1778" i="1" dirty="0">
                <a:solidFill>
                  <a:srgbClr val="002060"/>
                </a:solidFill>
                <a:latin typeface="Bookman Old Style" pitchFamily="18" charset="0"/>
              </a:rPr>
              <a:t>CLO4. This course is intended to provide a much-needed orientation input in value education to the young enquiring minds.</a:t>
            </a:r>
          </a:p>
        </p:txBody>
      </p:sp>
    </p:spTree>
    <p:extLst>
      <p:ext uri="{BB962C8B-B14F-4D97-AF65-F5344CB8AC3E}">
        <p14:creationId xmlns:p14="http://schemas.microsoft.com/office/powerpoint/2010/main" val="3851778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15</a:t>
            </a:r>
          </a:p>
        </p:txBody>
      </p:sp>
      <p:sp>
        <p:nvSpPr>
          <p:cNvPr id="5" name="Rounded Rectangle 4"/>
          <p:cNvSpPr/>
          <p:nvPr/>
        </p:nvSpPr>
        <p:spPr>
          <a:xfrm>
            <a:off x="3707461" y="1095964"/>
            <a:ext cx="4929481"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70" b="1" dirty="0">
                <a:solidFill>
                  <a:srgbClr val="002060"/>
                </a:solidFill>
                <a:latin typeface="Cambria" pitchFamily="18" charset="0"/>
              </a:rPr>
              <a:t>Course  Outcomes (COs)</a:t>
            </a:r>
            <a:endParaRPr lang="en-US" sz="2370" dirty="0"/>
          </a:p>
        </p:txBody>
      </p:sp>
      <p:sp>
        <p:nvSpPr>
          <p:cNvPr id="8" name="Rectangle 7"/>
          <p:cNvSpPr/>
          <p:nvPr/>
        </p:nvSpPr>
        <p:spPr>
          <a:xfrm>
            <a:off x="678274" y="1828800"/>
            <a:ext cx="11364148" cy="3330592"/>
          </a:xfrm>
          <a:prstGeom prst="rect">
            <a:avLst/>
          </a:prstGeom>
        </p:spPr>
        <p:txBody>
          <a:bodyPr wrap="square">
            <a:spAutoFit/>
          </a:bodyPr>
          <a:lstStyle/>
          <a:p>
            <a:pPr>
              <a:lnSpc>
                <a:spcPct val="150000"/>
              </a:lnSpc>
            </a:pPr>
            <a:r>
              <a:rPr lang="en-US" sz="1778" b="1" i="1" dirty="0">
                <a:solidFill>
                  <a:srgbClr val="002060"/>
                </a:solidFill>
                <a:latin typeface="Bookman Old Style" pitchFamily="18" charset="0"/>
              </a:rPr>
              <a:t>At the end of the course, the student will be able to:</a:t>
            </a:r>
          </a:p>
          <a:p>
            <a:pPr marL="787400" indent="-787400" algn="just">
              <a:lnSpc>
                <a:spcPct val="150000"/>
              </a:lnSpc>
            </a:pPr>
            <a:r>
              <a:rPr lang="en-US" sz="1778" i="1" dirty="0">
                <a:solidFill>
                  <a:srgbClr val="002060"/>
                </a:solidFill>
                <a:latin typeface="Bookman Old Style" pitchFamily="18" charset="0"/>
              </a:rPr>
              <a:t>CO1. They would become more responsible in life, and in handling problems with sustainable solutions, while keeping human relationships and human nature in mind.</a:t>
            </a:r>
          </a:p>
          <a:p>
            <a:pPr marL="788691" indent="-788691" algn="just">
              <a:lnSpc>
                <a:spcPct val="150000"/>
              </a:lnSpc>
            </a:pPr>
            <a:r>
              <a:rPr lang="en-US" sz="1778" i="1" dirty="0">
                <a:solidFill>
                  <a:srgbClr val="002060"/>
                </a:solidFill>
                <a:latin typeface="Bookman Old Style" pitchFamily="18" charset="0"/>
              </a:rPr>
              <a:t>CO2. They would have better critical ability.</a:t>
            </a:r>
          </a:p>
          <a:p>
            <a:pPr marL="627063" indent="-627063" algn="just">
              <a:lnSpc>
                <a:spcPct val="150000"/>
              </a:lnSpc>
            </a:pPr>
            <a:r>
              <a:rPr lang="en-US" sz="1778" i="1" dirty="0">
                <a:solidFill>
                  <a:srgbClr val="002060"/>
                </a:solidFill>
                <a:latin typeface="Bookman Old Style" pitchFamily="18" charset="0"/>
              </a:rPr>
              <a:t>CO3. They would also become sensitive to their commitment towards what they have understood (human values, human relationship and human society).</a:t>
            </a:r>
          </a:p>
          <a:p>
            <a:pPr marL="627063" indent="-627063" algn="just">
              <a:lnSpc>
                <a:spcPct val="150000"/>
              </a:lnSpc>
            </a:pPr>
            <a:r>
              <a:rPr lang="en-US" sz="1778" i="1" dirty="0">
                <a:solidFill>
                  <a:srgbClr val="002060"/>
                </a:solidFill>
                <a:latin typeface="Bookman Old Style" pitchFamily="18" charset="0"/>
              </a:rPr>
              <a:t>CO4. It is hoped that they would be able to apply what they have learnt to their own self in different day-to-day settings in real life, at least a beginning would be made in this direction.</a:t>
            </a:r>
          </a:p>
        </p:txBody>
      </p:sp>
    </p:spTree>
    <p:extLst>
      <p:ext uri="{BB962C8B-B14F-4D97-AF65-F5344CB8AC3E}">
        <p14:creationId xmlns:p14="http://schemas.microsoft.com/office/powerpoint/2010/main" val="2774253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16</a:t>
            </a:r>
          </a:p>
        </p:txBody>
      </p:sp>
      <p:sp>
        <p:nvSpPr>
          <p:cNvPr id="5" name="Rounded Rectangle 4"/>
          <p:cNvSpPr/>
          <p:nvPr/>
        </p:nvSpPr>
        <p:spPr>
          <a:xfrm>
            <a:off x="3707461" y="1095964"/>
            <a:ext cx="4929481"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70" b="1" dirty="0">
                <a:solidFill>
                  <a:srgbClr val="002060"/>
                </a:solidFill>
                <a:latin typeface="Cambria" pitchFamily="18" charset="0"/>
              </a:rPr>
              <a:t>Course  Assessment  Policy</a:t>
            </a:r>
            <a:endParaRPr lang="en-US" sz="2370" dirty="0"/>
          </a:p>
        </p:txBody>
      </p:sp>
      <p:sp>
        <p:nvSpPr>
          <p:cNvPr id="7" name="Rectangle 6"/>
          <p:cNvSpPr/>
          <p:nvPr/>
        </p:nvSpPr>
        <p:spPr>
          <a:xfrm>
            <a:off x="828792" y="1698038"/>
            <a:ext cx="11213630" cy="2919454"/>
          </a:xfrm>
          <a:prstGeom prst="rect">
            <a:avLst/>
          </a:prstGeom>
        </p:spPr>
        <p:txBody>
          <a:bodyPr wrap="square">
            <a:spAutoFit/>
          </a:bodyPr>
          <a:lstStyle/>
          <a:p>
            <a:pPr marL="338682" indent="-338682" algn="just">
              <a:lnSpc>
                <a:spcPct val="150000"/>
              </a:lnSpc>
              <a:buFont typeface="Arial" pitchFamily="34" charset="0"/>
              <a:buChar char="•"/>
            </a:pPr>
            <a:r>
              <a:rPr lang="en-US" sz="1778" i="1" dirty="0">
                <a:solidFill>
                  <a:srgbClr val="002060"/>
                </a:solidFill>
                <a:latin typeface="Bookman Old Style" panose="02050604050505020204" pitchFamily="18" charset="0"/>
              </a:rPr>
              <a:t>The weightage of Continuous Internal Evaluation (CIE) is 50% and for Semester End Exam (SEE) is 50%. </a:t>
            </a:r>
          </a:p>
          <a:p>
            <a:pPr marL="338682" indent="-338682" algn="just">
              <a:lnSpc>
                <a:spcPct val="150000"/>
              </a:lnSpc>
              <a:buFont typeface="Arial" pitchFamily="34" charset="0"/>
              <a:buChar char="•"/>
            </a:pPr>
            <a:r>
              <a:rPr lang="en-US" sz="1778" i="1" dirty="0">
                <a:solidFill>
                  <a:srgbClr val="002060"/>
                </a:solidFill>
                <a:latin typeface="Bookman Old Style" panose="02050604050505020204" pitchFamily="18" charset="0"/>
              </a:rPr>
              <a:t>The minimum passing mark for the CIE is 40% of the maximum marks (20 marks out of 50) and for the SEE minimum passing mark is 35% of the maximum marks (18 out of 50 marks). </a:t>
            </a:r>
          </a:p>
          <a:p>
            <a:pPr marL="338682" indent="-338682" algn="just">
              <a:lnSpc>
                <a:spcPct val="150000"/>
              </a:lnSpc>
              <a:buFont typeface="Arial" pitchFamily="34" charset="0"/>
              <a:buChar char="•"/>
            </a:pPr>
            <a:r>
              <a:rPr lang="en-US" sz="1778" i="1" dirty="0">
                <a:solidFill>
                  <a:srgbClr val="002060"/>
                </a:solidFill>
                <a:latin typeface="Bookman Old Style" panose="02050604050505020204" pitchFamily="18" charset="0"/>
              </a:rPr>
              <a:t>The student is declared as a pass in the course if he/she secures a minimum of 40% (40 marks out of 100) in the sum total of the CIE (Continuous Internal Evaluation) and SEE (Semester End Examination) taken together .</a:t>
            </a:r>
            <a:endParaRPr lang="en-US" sz="1778" b="1" i="1" dirty="0">
              <a:solidFill>
                <a:srgbClr val="002060"/>
              </a:solidFill>
              <a:latin typeface="Bookman Old Style" panose="02050604050505020204" pitchFamily="18" charset="0"/>
            </a:endParaRPr>
          </a:p>
        </p:txBody>
      </p:sp>
    </p:spTree>
    <p:extLst>
      <p:ext uri="{BB962C8B-B14F-4D97-AF65-F5344CB8AC3E}">
        <p14:creationId xmlns:p14="http://schemas.microsoft.com/office/powerpoint/2010/main" val="998004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17</a:t>
            </a:r>
          </a:p>
        </p:txBody>
      </p:sp>
      <p:sp>
        <p:nvSpPr>
          <p:cNvPr id="5" name="Rounded Rectangle 4"/>
          <p:cNvSpPr/>
          <p:nvPr/>
        </p:nvSpPr>
        <p:spPr>
          <a:xfrm>
            <a:off x="3707461" y="1020705"/>
            <a:ext cx="4929481"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70" b="1" dirty="0">
                <a:solidFill>
                  <a:srgbClr val="002060"/>
                </a:solidFill>
                <a:latin typeface="Cambria" pitchFamily="18" charset="0"/>
              </a:rPr>
              <a:t>Course  Assessment  Policy</a:t>
            </a:r>
            <a:endParaRPr lang="en-US" sz="2370" dirty="0"/>
          </a:p>
        </p:txBody>
      </p:sp>
      <p:sp>
        <p:nvSpPr>
          <p:cNvPr id="7" name="Rectangle 6"/>
          <p:cNvSpPr/>
          <p:nvPr/>
        </p:nvSpPr>
        <p:spPr>
          <a:xfrm>
            <a:off x="603015" y="1547520"/>
            <a:ext cx="11364148" cy="4968796"/>
          </a:xfrm>
          <a:prstGeom prst="rect">
            <a:avLst/>
          </a:prstGeom>
        </p:spPr>
        <p:txBody>
          <a:bodyPr wrap="square">
            <a:spAutoFit/>
          </a:bodyPr>
          <a:lstStyle/>
          <a:p>
            <a:pPr algn="just">
              <a:lnSpc>
                <a:spcPct val="150000"/>
              </a:lnSpc>
            </a:pPr>
            <a:r>
              <a:rPr lang="en-US" sz="1778" b="1" i="1" dirty="0">
                <a:solidFill>
                  <a:srgbClr val="002060"/>
                </a:solidFill>
                <a:latin typeface="Bookman Old Style" panose="02050604050505020204" pitchFamily="18" charset="0"/>
              </a:rPr>
              <a:t>Continuous internal Examination (CIE)</a:t>
            </a:r>
          </a:p>
          <a:p>
            <a:pPr marL="808038" indent="-338138" algn="just">
              <a:lnSpc>
                <a:spcPct val="150000"/>
              </a:lnSpc>
              <a:buFont typeface="Arial" pitchFamily="34" charset="0"/>
              <a:buChar char="•"/>
            </a:pPr>
            <a:r>
              <a:rPr lang="en-US" sz="1778" i="1" dirty="0">
                <a:solidFill>
                  <a:srgbClr val="002060"/>
                </a:solidFill>
                <a:latin typeface="Bookman Old Style" panose="02050604050505020204" pitchFamily="18" charset="0"/>
              </a:rPr>
              <a:t>For the Assignment component of the CIE, there are 25 marks and for the Internal Assessment Test component, there are 25 marks. </a:t>
            </a:r>
          </a:p>
          <a:p>
            <a:pPr marL="790259" indent="-338682" algn="just">
              <a:lnSpc>
                <a:spcPct val="150000"/>
              </a:lnSpc>
              <a:buFont typeface="Arial" pitchFamily="34" charset="0"/>
              <a:buChar char="•"/>
            </a:pPr>
            <a:r>
              <a:rPr lang="en-US" sz="1778" i="1" dirty="0">
                <a:solidFill>
                  <a:srgbClr val="002060"/>
                </a:solidFill>
                <a:latin typeface="Bookman Old Style" panose="02050604050505020204" pitchFamily="18" charset="0"/>
              </a:rPr>
              <a:t>The first test will be administered after 40-50% of the syllabus has been covered, and the second test will be administered after 85-90% of the syllabus has been covered.</a:t>
            </a:r>
          </a:p>
          <a:p>
            <a:pPr marL="790259" indent="-338682" algn="just">
              <a:lnSpc>
                <a:spcPct val="150000"/>
              </a:lnSpc>
              <a:buFont typeface="Arial" pitchFamily="34" charset="0"/>
              <a:buChar char="•"/>
            </a:pPr>
            <a:r>
              <a:rPr lang="en-US" sz="1778" i="1" dirty="0">
                <a:solidFill>
                  <a:srgbClr val="002060"/>
                </a:solidFill>
                <a:latin typeface="Bookman Old Style" panose="02050604050505020204" pitchFamily="18" charset="0"/>
              </a:rPr>
              <a:t>Any two assignment methods mentioned in the 22OB2.4, if an assignment is project-based then only one assignment for the course shall be planned.  The teacher should not conduct two assignments at the end of the semester if two assignments are planned.  </a:t>
            </a:r>
          </a:p>
          <a:p>
            <a:pPr marL="790259" indent="-338682" algn="just">
              <a:lnSpc>
                <a:spcPct val="150000"/>
              </a:lnSpc>
              <a:buFont typeface="Arial" pitchFamily="34" charset="0"/>
              <a:buChar char="•"/>
            </a:pPr>
            <a:r>
              <a:rPr lang="en-US" sz="1778" i="1" dirty="0">
                <a:solidFill>
                  <a:srgbClr val="002060"/>
                </a:solidFill>
                <a:latin typeface="Bookman Old Style" panose="02050604050505020204" pitchFamily="18" charset="0"/>
              </a:rPr>
              <a:t>For the course, CIE marks will be based on a scaled-down sum of two tests and other methods of assessment. </a:t>
            </a:r>
          </a:p>
          <a:p>
            <a:pPr marL="790259" indent="-338682" algn="just">
              <a:lnSpc>
                <a:spcPct val="150000"/>
              </a:lnSpc>
              <a:buFont typeface="Arial" pitchFamily="34" charset="0"/>
              <a:buChar char="•"/>
            </a:pPr>
            <a:r>
              <a:rPr lang="en-US" sz="1778" b="1" i="1" dirty="0">
                <a:solidFill>
                  <a:srgbClr val="002060"/>
                </a:solidFill>
                <a:latin typeface="Bookman Old Style" panose="02050604050505020204" pitchFamily="18" charset="0"/>
              </a:rPr>
              <a:t>The sum of two tests, two assignments, will be out of 100 marks and will be scaled down to 50 marks.</a:t>
            </a:r>
          </a:p>
        </p:txBody>
      </p:sp>
    </p:spTree>
    <p:extLst>
      <p:ext uri="{BB962C8B-B14F-4D97-AF65-F5344CB8AC3E}">
        <p14:creationId xmlns:p14="http://schemas.microsoft.com/office/powerpoint/2010/main" val="3185969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18</a:t>
            </a:r>
          </a:p>
        </p:txBody>
      </p:sp>
      <p:sp>
        <p:nvSpPr>
          <p:cNvPr id="5" name="Rounded Rectangle 4"/>
          <p:cNvSpPr/>
          <p:nvPr/>
        </p:nvSpPr>
        <p:spPr>
          <a:xfrm>
            <a:off x="3707461" y="1095964"/>
            <a:ext cx="4929481"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70" b="1" dirty="0">
                <a:solidFill>
                  <a:srgbClr val="002060"/>
                </a:solidFill>
                <a:latin typeface="Cambria" pitchFamily="18" charset="0"/>
              </a:rPr>
              <a:t>Course  Assessment  Policy</a:t>
            </a:r>
            <a:endParaRPr lang="en-US" sz="2370" dirty="0"/>
          </a:p>
        </p:txBody>
      </p:sp>
      <p:sp>
        <p:nvSpPr>
          <p:cNvPr id="7" name="Rectangle 6"/>
          <p:cNvSpPr/>
          <p:nvPr/>
        </p:nvSpPr>
        <p:spPr>
          <a:xfrm>
            <a:off x="603016" y="1715471"/>
            <a:ext cx="11439407" cy="2099293"/>
          </a:xfrm>
          <a:prstGeom prst="rect">
            <a:avLst/>
          </a:prstGeom>
        </p:spPr>
        <p:txBody>
          <a:bodyPr wrap="square">
            <a:spAutoFit/>
          </a:bodyPr>
          <a:lstStyle/>
          <a:p>
            <a:pPr algn="just">
              <a:lnSpc>
                <a:spcPct val="150000"/>
              </a:lnSpc>
            </a:pPr>
            <a:r>
              <a:rPr lang="en-US" sz="1778" b="1" i="1" dirty="0">
                <a:solidFill>
                  <a:srgbClr val="002060"/>
                </a:solidFill>
                <a:latin typeface="Bookman Old Style" panose="02050604050505020204" pitchFamily="18" charset="0"/>
              </a:rPr>
              <a:t>Semester End Examinations  (SEE)</a:t>
            </a:r>
          </a:p>
          <a:p>
            <a:pPr marL="712788" indent="-338138" algn="just">
              <a:lnSpc>
                <a:spcPct val="150000"/>
              </a:lnSpc>
              <a:buFont typeface="Arial" pitchFamily="34" charset="0"/>
              <a:buChar char="•"/>
            </a:pPr>
            <a:r>
              <a:rPr lang="en-US" sz="1778" i="1" dirty="0">
                <a:solidFill>
                  <a:srgbClr val="002060"/>
                </a:solidFill>
                <a:latin typeface="Bookman Old Style" panose="02050604050505020204" pitchFamily="18" charset="0"/>
              </a:rPr>
              <a:t>SEE paper shall be set for 50 questions, each of the 01 marks. The pattern of the question paper is MCQ (multiple choice questions). </a:t>
            </a:r>
          </a:p>
          <a:p>
            <a:pPr marL="712788" indent="-338138" algn="just">
              <a:lnSpc>
                <a:spcPct val="150000"/>
              </a:lnSpc>
              <a:buFont typeface="Arial" pitchFamily="34" charset="0"/>
              <a:buChar char="•"/>
            </a:pPr>
            <a:r>
              <a:rPr lang="en-US" sz="1778" i="1" dirty="0">
                <a:solidFill>
                  <a:srgbClr val="002060"/>
                </a:solidFill>
                <a:latin typeface="Bookman Old Style" panose="02050604050505020204" pitchFamily="18" charset="0"/>
              </a:rPr>
              <a:t>The time allotted for SEE is 01 hour. </a:t>
            </a:r>
          </a:p>
          <a:p>
            <a:pPr marL="712788" indent="-338138" algn="just">
              <a:lnSpc>
                <a:spcPct val="150000"/>
              </a:lnSpc>
              <a:buFont typeface="Arial" pitchFamily="34" charset="0"/>
              <a:buChar char="•"/>
            </a:pPr>
            <a:r>
              <a:rPr lang="en-US" sz="1778" i="1" dirty="0">
                <a:solidFill>
                  <a:srgbClr val="002060"/>
                </a:solidFill>
                <a:latin typeface="Bookman Old Style" panose="02050604050505020204" pitchFamily="18" charset="0"/>
              </a:rPr>
              <a:t>The student has to secure a minimum of 35% of the maximum marks meant for SEE.</a:t>
            </a:r>
          </a:p>
        </p:txBody>
      </p:sp>
    </p:spTree>
    <p:extLst>
      <p:ext uri="{BB962C8B-B14F-4D97-AF65-F5344CB8AC3E}">
        <p14:creationId xmlns:p14="http://schemas.microsoft.com/office/powerpoint/2010/main" val="66058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19</a:t>
            </a:r>
          </a:p>
        </p:txBody>
      </p:sp>
      <p:sp>
        <p:nvSpPr>
          <p:cNvPr id="5" name="Rounded Rectangle 4"/>
          <p:cNvSpPr/>
          <p:nvPr/>
        </p:nvSpPr>
        <p:spPr>
          <a:xfrm>
            <a:off x="3707461" y="990600"/>
            <a:ext cx="4929481"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70" b="1" dirty="0">
                <a:solidFill>
                  <a:srgbClr val="002060"/>
                </a:solidFill>
                <a:latin typeface="Cambria" pitchFamily="18" charset="0"/>
              </a:rPr>
              <a:t>Universal Human Values </a:t>
            </a:r>
            <a:endParaRPr lang="en-US" sz="2370" dirty="0"/>
          </a:p>
        </p:txBody>
      </p:sp>
      <p:sp>
        <p:nvSpPr>
          <p:cNvPr id="8" name="Rectangle 7"/>
          <p:cNvSpPr/>
          <p:nvPr/>
        </p:nvSpPr>
        <p:spPr>
          <a:xfrm>
            <a:off x="686700" y="1600200"/>
            <a:ext cx="11205205" cy="4714111"/>
          </a:xfrm>
          <a:prstGeom prst="rect">
            <a:avLst/>
          </a:prstGeom>
        </p:spPr>
        <p:txBody>
          <a:bodyPr wrap="square">
            <a:spAutoFit/>
          </a:bodyPr>
          <a:lstStyle/>
          <a:p>
            <a:pPr marL="338682" indent="-338682" algn="just">
              <a:buFont typeface="Arial" pitchFamily="34" charset="0"/>
              <a:buChar char="•"/>
            </a:pPr>
            <a:r>
              <a:rPr lang="en-US" sz="1877" i="1" dirty="0">
                <a:solidFill>
                  <a:srgbClr val="002060"/>
                </a:solidFill>
                <a:latin typeface="Bookman Old Style" pitchFamily="18" charset="0"/>
              </a:rPr>
              <a:t>Human values can be understood as the values that have been conceived and preferred by the people in a society that has inspired their actual conduct and </a:t>
            </a:r>
            <a:r>
              <a:rPr lang="en-US" sz="1877" i="1" dirty="0" err="1">
                <a:solidFill>
                  <a:srgbClr val="002060"/>
                </a:solidFill>
                <a:latin typeface="Bookman Old Style" pitchFamily="18" charset="0"/>
              </a:rPr>
              <a:t>behaviour</a:t>
            </a:r>
            <a:r>
              <a:rPr lang="en-US" sz="1877" i="1" dirty="0">
                <a:solidFill>
                  <a:srgbClr val="002060"/>
                </a:solidFill>
                <a:latin typeface="Bookman Old Style" pitchFamily="18" charset="0"/>
              </a:rPr>
              <a:t> and prepared them to attain the best in their lives. </a:t>
            </a:r>
          </a:p>
          <a:p>
            <a:pPr marL="338682" indent="-338682" algn="just">
              <a:buFont typeface="Arial" pitchFamily="34" charset="0"/>
              <a:buChar char="•"/>
            </a:pPr>
            <a:endParaRPr lang="en-US" sz="1877" i="1" dirty="0">
              <a:solidFill>
                <a:srgbClr val="002060"/>
              </a:solidFill>
              <a:latin typeface="Bookman Old Style" pitchFamily="18" charset="0"/>
            </a:endParaRPr>
          </a:p>
          <a:p>
            <a:pPr marL="338682" indent="-338682" algn="just">
              <a:buFont typeface="Arial" pitchFamily="34" charset="0"/>
              <a:buChar char="•"/>
            </a:pPr>
            <a:r>
              <a:rPr lang="en-US" sz="1877" i="1" dirty="0">
                <a:solidFill>
                  <a:srgbClr val="002060"/>
                </a:solidFill>
                <a:latin typeface="Bookman Old Style" pitchFamily="18" charset="0"/>
              </a:rPr>
              <a:t>Human values involve the process of selection, preference and acceptance of certain values for life.</a:t>
            </a:r>
          </a:p>
          <a:p>
            <a:pPr marL="338682" indent="-338682" algn="just">
              <a:buFont typeface="Arial" pitchFamily="34" charset="0"/>
              <a:buChar char="•"/>
            </a:pPr>
            <a:endParaRPr lang="en-US" sz="1877" i="1" dirty="0">
              <a:solidFill>
                <a:srgbClr val="002060"/>
              </a:solidFill>
              <a:latin typeface="Bookman Old Style" pitchFamily="18" charset="0"/>
            </a:endParaRPr>
          </a:p>
          <a:p>
            <a:pPr marL="338682" indent="-338682" algn="just">
              <a:buFont typeface="Arial" pitchFamily="34" charset="0"/>
              <a:buChar char="•"/>
            </a:pPr>
            <a:r>
              <a:rPr lang="en-US" sz="1877" i="1" dirty="0">
                <a:solidFill>
                  <a:srgbClr val="002060"/>
                </a:solidFill>
                <a:latin typeface="Bookman Old Style" pitchFamily="18" charset="0"/>
              </a:rPr>
              <a:t>For instance, humans are considered as social animals who have evolved a very complex social system with the enhanced capacity to retain, transmit and improve upon the knowledge they possess. </a:t>
            </a:r>
          </a:p>
          <a:p>
            <a:pPr marL="338682" indent="-338682" algn="just">
              <a:buFont typeface="Arial" pitchFamily="34" charset="0"/>
              <a:buChar char="•"/>
            </a:pPr>
            <a:endParaRPr lang="en-US" sz="1877" i="1" dirty="0">
              <a:solidFill>
                <a:srgbClr val="002060"/>
              </a:solidFill>
              <a:latin typeface="Bookman Old Style" pitchFamily="18" charset="0"/>
            </a:endParaRPr>
          </a:p>
          <a:p>
            <a:pPr marL="338682" indent="-338682" algn="just">
              <a:buFont typeface="Arial" pitchFamily="34" charset="0"/>
              <a:buChar char="•"/>
            </a:pPr>
            <a:r>
              <a:rPr lang="en-US" sz="1877" i="1" dirty="0">
                <a:solidFill>
                  <a:srgbClr val="002060"/>
                </a:solidFill>
                <a:latin typeface="Bookman Old Style" pitchFamily="18" charset="0"/>
              </a:rPr>
              <a:t>Throughout the evolution of humankind, understanding of people according to their environment has changed drastically. </a:t>
            </a:r>
          </a:p>
          <a:p>
            <a:pPr marL="338682" indent="-338682" algn="just">
              <a:buFont typeface="Arial" pitchFamily="34" charset="0"/>
              <a:buChar char="•"/>
            </a:pPr>
            <a:endParaRPr lang="en-US" sz="1877" i="1" dirty="0">
              <a:solidFill>
                <a:srgbClr val="002060"/>
              </a:solidFill>
              <a:latin typeface="Bookman Old Style" pitchFamily="18" charset="0"/>
            </a:endParaRPr>
          </a:p>
          <a:p>
            <a:pPr marL="338682" indent="-338682" algn="just">
              <a:buFont typeface="Arial" pitchFamily="34" charset="0"/>
              <a:buChar char="•"/>
            </a:pPr>
            <a:r>
              <a:rPr lang="en-US" sz="1877" i="1" dirty="0">
                <a:solidFill>
                  <a:srgbClr val="002060"/>
                </a:solidFill>
                <a:latin typeface="Bookman Old Style" pitchFamily="18" charset="0"/>
              </a:rPr>
              <a:t>The process of change that humans have experienced in different stages of their lives is to a greater extent influenced by human values within a society. </a:t>
            </a:r>
          </a:p>
        </p:txBody>
      </p:sp>
    </p:spTree>
    <p:extLst>
      <p:ext uri="{BB962C8B-B14F-4D97-AF65-F5344CB8AC3E}">
        <p14:creationId xmlns:p14="http://schemas.microsoft.com/office/powerpoint/2010/main" val="2398467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3EC8B-A7CA-35D4-AD6F-296FE382090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385D80E-57F1-04EE-F277-64B15AC551F2}"/>
              </a:ext>
            </a:extLst>
          </p:cNvPr>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a:extLst>
              <a:ext uri="{FF2B5EF4-FFF2-40B4-BE49-F238E27FC236}">
                <a16:creationId xmlns:a16="http://schemas.microsoft.com/office/drawing/2014/main" id="{007BB400-BBE5-13A9-5D26-B6193D244A63}"/>
              </a:ext>
            </a:extLst>
          </p:cNvPr>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a:extLst>
              <a:ext uri="{FF2B5EF4-FFF2-40B4-BE49-F238E27FC236}">
                <a16:creationId xmlns:a16="http://schemas.microsoft.com/office/drawing/2014/main" id="{751CB4CE-426F-7B04-71C0-6A73D326627E}"/>
              </a:ext>
            </a:extLst>
          </p:cNvPr>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20</a:t>
            </a:r>
          </a:p>
        </p:txBody>
      </p:sp>
      <p:sp>
        <p:nvSpPr>
          <p:cNvPr id="5" name="Rounded Rectangle 4">
            <a:extLst>
              <a:ext uri="{FF2B5EF4-FFF2-40B4-BE49-F238E27FC236}">
                <a16:creationId xmlns:a16="http://schemas.microsoft.com/office/drawing/2014/main" id="{68038971-C59D-82AD-0485-E49CB45F187F}"/>
              </a:ext>
            </a:extLst>
          </p:cNvPr>
          <p:cNvSpPr/>
          <p:nvPr/>
        </p:nvSpPr>
        <p:spPr>
          <a:xfrm>
            <a:off x="3707461" y="990600"/>
            <a:ext cx="4929481"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70" b="1" dirty="0">
                <a:solidFill>
                  <a:srgbClr val="002060"/>
                </a:solidFill>
                <a:latin typeface="Cambria" pitchFamily="18" charset="0"/>
              </a:rPr>
              <a:t>Universal Human Values </a:t>
            </a:r>
            <a:endParaRPr lang="en-US" sz="2370" dirty="0"/>
          </a:p>
        </p:txBody>
      </p:sp>
      <p:sp>
        <p:nvSpPr>
          <p:cNvPr id="8" name="Rectangle 7">
            <a:extLst>
              <a:ext uri="{FF2B5EF4-FFF2-40B4-BE49-F238E27FC236}">
                <a16:creationId xmlns:a16="http://schemas.microsoft.com/office/drawing/2014/main" id="{47656E95-EE19-0327-C2C5-32109B78838C}"/>
              </a:ext>
            </a:extLst>
          </p:cNvPr>
          <p:cNvSpPr/>
          <p:nvPr/>
        </p:nvSpPr>
        <p:spPr>
          <a:xfrm>
            <a:off x="686700" y="1600200"/>
            <a:ext cx="11205205" cy="4136389"/>
          </a:xfrm>
          <a:prstGeom prst="rect">
            <a:avLst/>
          </a:prstGeom>
        </p:spPr>
        <p:txBody>
          <a:bodyPr wrap="square">
            <a:spAutoFit/>
          </a:bodyPr>
          <a:lstStyle/>
          <a:p>
            <a:pPr marL="338682" indent="-338682" algn="just">
              <a:buFont typeface="Arial" pitchFamily="34" charset="0"/>
              <a:buChar char="•"/>
            </a:pPr>
            <a:r>
              <a:rPr lang="en-US" sz="1877" i="1" dirty="0">
                <a:solidFill>
                  <a:srgbClr val="002060"/>
                </a:solidFill>
                <a:latin typeface="Bookman Old Style" pitchFamily="18" charset="0"/>
              </a:rPr>
              <a:t>Universal values are </a:t>
            </a:r>
            <a:r>
              <a:rPr lang="en-US" sz="1877" b="1" i="1" dirty="0">
                <a:solidFill>
                  <a:srgbClr val="002060"/>
                </a:solidFill>
                <a:latin typeface="Bookman Old Style" pitchFamily="18" charset="0"/>
              </a:rPr>
              <a:t>core principles or beliefs shared by people across different cultures, societies, and historical periods</a:t>
            </a:r>
            <a:r>
              <a:rPr lang="en-US" sz="1877" i="1" dirty="0">
                <a:solidFill>
                  <a:srgbClr val="002060"/>
                </a:solidFill>
                <a:latin typeface="Bookman Old Style" pitchFamily="18" charset="0"/>
              </a:rPr>
              <a:t>. </a:t>
            </a:r>
          </a:p>
          <a:p>
            <a:pPr marL="338682" indent="-338682" algn="just">
              <a:buFont typeface="Arial" pitchFamily="34" charset="0"/>
              <a:buChar char="•"/>
            </a:pPr>
            <a:endParaRPr lang="en-US" sz="1877" i="1" dirty="0">
              <a:solidFill>
                <a:srgbClr val="002060"/>
              </a:solidFill>
              <a:latin typeface="Bookman Old Style" pitchFamily="18" charset="0"/>
            </a:endParaRPr>
          </a:p>
          <a:p>
            <a:pPr marL="338682" indent="-338682" algn="just">
              <a:buFont typeface="Arial" pitchFamily="34" charset="0"/>
              <a:buChar char="•"/>
            </a:pPr>
            <a:r>
              <a:rPr lang="en-US" sz="1877" i="1" dirty="0">
                <a:solidFill>
                  <a:srgbClr val="002060"/>
                </a:solidFill>
                <a:latin typeface="Bookman Old Style" pitchFamily="18" charset="0"/>
              </a:rPr>
              <a:t>They serve as the foundation for moral and ethical judgments, helping individuals and societies differentiate between right and wrong, good and bad, desirable and undesirable.</a:t>
            </a:r>
          </a:p>
          <a:p>
            <a:pPr marL="338682" indent="-338682" algn="just">
              <a:buFont typeface="Arial" pitchFamily="34" charset="0"/>
              <a:buChar char="•"/>
            </a:pPr>
            <a:endParaRPr lang="en-US" sz="1877" i="1" dirty="0">
              <a:solidFill>
                <a:srgbClr val="002060"/>
              </a:solidFill>
              <a:latin typeface="Bookman Old Style" pitchFamily="18" charset="0"/>
            </a:endParaRPr>
          </a:p>
          <a:p>
            <a:pPr marL="338682" indent="-338682" algn="just">
              <a:buFont typeface="Arial" pitchFamily="34" charset="0"/>
              <a:buChar char="•"/>
            </a:pPr>
            <a:r>
              <a:rPr lang="en-US" sz="1877" i="1" dirty="0">
                <a:solidFill>
                  <a:srgbClr val="002060"/>
                </a:solidFill>
                <a:latin typeface="Bookman Old Style" pitchFamily="18" charset="0"/>
              </a:rPr>
              <a:t>The philosopher Isaiah Berlin defined universal values as “</a:t>
            </a:r>
            <a:r>
              <a:rPr lang="en-US" sz="1877" b="1" i="1" dirty="0">
                <a:solidFill>
                  <a:srgbClr val="002060"/>
                </a:solidFill>
                <a:latin typeface="Bookman Old Style" pitchFamily="18" charset="0"/>
              </a:rPr>
              <a:t>values that a great many human beings in the vast majority of places and situations, at almost all times, do in fact hold in common, whether consciously and explicitly or as expressed in their behavior</a:t>
            </a:r>
            <a:r>
              <a:rPr lang="en-US" sz="1877" i="1" dirty="0">
                <a:solidFill>
                  <a:srgbClr val="002060"/>
                </a:solidFill>
                <a:latin typeface="Bookman Old Style" pitchFamily="18" charset="0"/>
              </a:rPr>
              <a:t>.” </a:t>
            </a:r>
          </a:p>
          <a:p>
            <a:pPr marL="338682" indent="-338682" algn="just">
              <a:buFont typeface="Arial" pitchFamily="34" charset="0"/>
              <a:buChar char="•"/>
            </a:pPr>
            <a:endParaRPr lang="en-US" sz="1877" i="1" dirty="0">
              <a:solidFill>
                <a:srgbClr val="002060"/>
              </a:solidFill>
              <a:latin typeface="Bookman Old Style" pitchFamily="18" charset="0"/>
            </a:endParaRPr>
          </a:p>
          <a:p>
            <a:pPr marL="338682" indent="-338682" algn="just">
              <a:buFont typeface="Arial" pitchFamily="34" charset="0"/>
              <a:buChar char="•"/>
            </a:pPr>
            <a:r>
              <a:rPr lang="en-US" sz="1877" i="1" dirty="0">
                <a:solidFill>
                  <a:srgbClr val="002060"/>
                </a:solidFill>
                <a:latin typeface="Bookman Old Style" pitchFamily="18" charset="0"/>
              </a:rPr>
              <a:t>This definition acknowledges that universal values don’t require everyone to articulate them identically or consciously recognize them—what matters is that they’re reflected in how people actually live and what they consider important.</a:t>
            </a:r>
          </a:p>
        </p:txBody>
      </p:sp>
    </p:spTree>
    <p:extLst>
      <p:ext uri="{BB962C8B-B14F-4D97-AF65-F5344CB8AC3E}">
        <p14:creationId xmlns:p14="http://schemas.microsoft.com/office/powerpoint/2010/main" val="3738261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91700-FA0B-066D-EF5B-E3F013693F1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2331775-4E2E-02A7-4A4E-BCFA0CF08A0A}"/>
              </a:ext>
            </a:extLst>
          </p:cNvPr>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a:extLst>
              <a:ext uri="{FF2B5EF4-FFF2-40B4-BE49-F238E27FC236}">
                <a16:creationId xmlns:a16="http://schemas.microsoft.com/office/drawing/2014/main" id="{1444CD8E-2857-DA50-BC44-FFA53741309B}"/>
              </a:ext>
            </a:extLst>
          </p:cNvPr>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a:extLst>
              <a:ext uri="{FF2B5EF4-FFF2-40B4-BE49-F238E27FC236}">
                <a16:creationId xmlns:a16="http://schemas.microsoft.com/office/drawing/2014/main" id="{C02DC8F4-4665-92D9-DE47-6CB3923F9666}"/>
              </a:ext>
            </a:extLst>
          </p:cNvPr>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21</a:t>
            </a:r>
          </a:p>
        </p:txBody>
      </p:sp>
      <p:sp>
        <p:nvSpPr>
          <p:cNvPr id="5" name="Rounded Rectangle 4">
            <a:extLst>
              <a:ext uri="{FF2B5EF4-FFF2-40B4-BE49-F238E27FC236}">
                <a16:creationId xmlns:a16="http://schemas.microsoft.com/office/drawing/2014/main" id="{DF687D6B-081A-0393-0EFD-8FC979834280}"/>
              </a:ext>
            </a:extLst>
          </p:cNvPr>
          <p:cNvSpPr/>
          <p:nvPr/>
        </p:nvSpPr>
        <p:spPr>
          <a:xfrm>
            <a:off x="3707461" y="990600"/>
            <a:ext cx="4929481"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70" b="1" dirty="0">
                <a:solidFill>
                  <a:srgbClr val="002060"/>
                </a:solidFill>
                <a:latin typeface="Cambria" pitchFamily="18" charset="0"/>
              </a:rPr>
              <a:t>Universal Human Values </a:t>
            </a:r>
            <a:endParaRPr lang="en-US" sz="2370" dirty="0"/>
          </a:p>
        </p:txBody>
      </p:sp>
      <p:sp>
        <p:nvSpPr>
          <p:cNvPr id="8" name="Rectangle 7">
            <a:extLst>
              <a:ext uri="{FF2B5EF4-FFF2-40B4-BE49-F238E27FC236}">
                <a16:creationId xmlns:a16="http://schemas.microsoft.com/office/drawing/2014/main" id="{0D3EDBC5-B1B1-3DCF-D482-D75FD8F9E626}"/>
              </a:ext>
            </a:extLst>
          </p:cNvPr>
          <p:cNvSpPr/>
          <p:nvPr/>
        </p:nvSpPr>
        <p:spPr>
          <a:xfrm>
            <a:off x="686700" y="1600200"/>
            <a:ext cx="11205205" cy="4136389"/>
          </a:xfrm>
          <a:prstGeom prst="rect">
            <a:avLst/>
          </a:prstGeom>
        </p:spPr>
        <p:txBody>
          <a:bodyPr wrap="square">
            <a:spAutoFit/>
          </a:bodyPr>
          <a:lstStyle/>
          <a:p>
            <a:pPr marL="338682" indent="-338682" algn="just">
              <a:buFont typeface="Arial" pitchFamily="34" charset="0"/>
              <a:buChar char="•"/>
            </a:pPr>
            <a:r>
              <a:rPr lang="en-US" sz="1877" i="1" dirty="0">
                <a:solidFill>
                  <a:srgbClr val="002060"/>
                </a:solidFill>
                <a:latin typeface="Bookman Old Style" pitchFamily="18" charset="0"/>
              </a:rPr>
              <a:t>Universal values are based on the inherent dignity and worth of every human being and the recognition of the common humanity that binds us all. </a:t>
            </a:r>
          </a:p>
          <a:p>
            <a:pPr marL="338682" indent="-338682" algn="just">
              <a:buFont typeface="Arial" pitchFamily="34" charset="0"/>
              <a:buChar char="•"/>
            </a:pPr>
            <a:endParaRPr lang="en-US" sz="1877" i="1" dirty="0">
              <a:solidFill>
                <a:srgbClr val="002060"/>
              </a:solidFill>
              <a:latin typeface="Bookman Old Style" pitchFamily="18" charset="0"/>
            </a:endParaRPr>
          </a:p>
          <a:p>
            <a:pPr marL="338682" indent="-338682" algn="just">
              <a:buFont typeface="Arial" pitchFamily="34" charset="0"/>
              <a:buChar char="•"/>
            </a:pPr>
            <a:r>
              <a:rPr lang="en-US" sz="1877" i="1" dirty="0">
                <a:solidFill>
                  <a:srgbClr val="002060"/>
                </a:solidFill>
                <a:latin typeface="Bookman Old Style" pitchFamily="18" charset="0"/>
              </a:rPr>
              <a:t>They’re not imposed by any single authority, religion, or institution. Rather, they emerge from shared human experience, our capacity for reason and conscience, and the fundamental needs we all share regardless of where or when we live.</a:t>
            </a:r>
          </a:p>
          <a:p>
            <a:pPr marL="338682" indent="-338682" algn="just">
              <a:buFont typeface="Arial" pitchFamily="34" charset="0"/>
              <a:buChar char="•"/>
            </a:pPr>
            <a:endParaRPr lang="en-US" sz="1877" i="1" dirty="0">
              <a:solidFill>
                <a:srgbClr val="002060"/>
              </a:solidFill>
              <a:latin typeface="Bookman Old Style" pitchFamily="18" charset="0"/>
            </a:endParaRPr>
          </a:p>
          <a:p>
            <a:pPr marL="338682" indent="-338682" algn="just">
              <a:buFont typeface="Arial" pitchFamily="34" charset="0"/>
              <a:buChar char="•"/>
            </a:pPr>
            <a:r>
              <a:rPr lang="en-US" sz="1877" i="1" dirty="0">
                <a:solidFill>
                  <a:srgbClr val="002060"/>
                </a:solidFill>
                <a:latin typeface="Bookman Old Style" pitchFamily="18" charset="0"/>
              </a:rPr>
              <a:t>It’s important to understand that calling these values “universal” doesn’t mean they’re applied uniformly everywhere or that everyone prioritizes them identically. Different cultures may emphasize certain values more than others, or express the same underlying value in culturally specific ways. </a:t>
            </a:r>
          </a:p>
          <a:p>
            <a:pPr marL="338682" indent="-338682" algn="just">
              <a:buFont typeface="Arial" pitchFamily="34" charset="0"/>
              <a:buChar char="•"/>
            </a:pPr>
            <a:endParaRPr lang="en-US" sz="1877" i="1" dirty="0">
              <a:solidFill>
                <a:srgbClr val="002060"/>
              </a:solidFill>
              <a:latin typeface="Bookman Old Style" pitchFamily="18" charset="0"/>
            </a:endParaRPr>
          </a:p>
          <a:p>
            <a:pPr marL="338682" indent="-338682" algn="just">
              <a:buFont typeface="Arial" pitchFamily="34" charset="0"/>
              <a:buChar char="•"/>
            </a:pPr>
            <a:r>
              <a:rPr lang="en-US" sz="1877" i="1" dirty="0">
                <a:solidFill>
                  <a:srgbClr val="002060"/>
                </a:solidFill>
                <a:latin typeface="Bookman Old Style" pitchFamily="18" charset="0"/>
              </a:rPr>
              <a:t>But the core principles themselves—the importance of treating others with respect, being honest, acting justly, showing compassion—appear across virtually all human societies.</a:t>
            </a:r>
          </a:p>
        </p:txBody>
      </p:sp>
    </p:spTree>
    <p:extLst>
      <p:ext uri="{BB962C8B-B14F-4D97-AF65-F5344CB8AC3E}">
        <p14:creationId xmlns:p14="http://schemas.microsoft.com/office/powerpoint/2010/main" val="4240977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A6B45-E86F-4E39-8D4B-1536C560A40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0E9EAD-CD56-6CBC-2A32-9D2DF9FBFA8E}"/>
              </a:ext>
            </a:extLst>
          </p:cNvPr>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a:extLst>
              <a:ext uri="{FF2B5EF4-FFF2-40B4-BE49-F238E27FC236}">
                <a16:creationId xmlns:a16="http://schemas.microsoft.com/office/drawing/2014/main" id="{2FD59AFC-5ED2-7746-C471-23063AFBBA42}"/>
              </a:ext>
            </a:extLst>
          </p:cNvPr>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a:extLst>
              <a:ext uri="{FF2B5EF4-FFF2-40B4-BE49-F238E27FC236}">
                <a16:creationId xmlns:a16="http://schemas.microsoft.com/office/drawing/2014/main" id="{733F19EB-E7FB-198D-C7C1-4E0E6B821709}"/>
              </a:ext>
            </a:extLst>
          </p:cNvPr>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22</a:t>
            </a:r>
          </a:p>
        </p:txBody>
      </p:sp>
      <p:sp>
        <p:nvSpPr>
          <p:cNvPr id="5" name="Rounded Rectangle 4">
            <a:extLst>
              <a:ext uri="{FF2B5EF4-FFF2-40B4-BE49-F238E27FC236}">
                <a16:creationId xmlns:a16="http://schemas.microsoft.com/office/drawing/2014/main" id="{221092D6-7DBA-4FD2-8391-36F80B31E6E8}"/>
              </a:ext>
            </a:extLst>
          </p:cNvPr>
          <p:cNvSpPr/>
          <p:nvPr/>
        </p:nvSpPr>
        <p:spPr>
          <a:xfrm>
            <a:off x="3425238" y="914400"/>
            <a:ext cx="4929481"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70" b="1" dirty="0">
                <a:solidFill>
                  <a:srgbClr val="002060"/>
                </a:solidFill>
                <a:latin typeface="Cambria" pitchFamily="18" charset="0"/>
              </a:rPr>
              <a:t>List of Universal Values</a:t>
            </a:r>
            <a:endParaRPr lang="en-US" sz="2370" dirty="0"/>
          </a:p>
        </p:txBody>
      </p:sp>
      <p:sp>
        <p:nvSpPr>
          <p:cNvPr id="8" name="Rectangle 7">
            <a:extLst>
              <a:ext uri="{FF2B5EF4-FFF2-40B4-BE49-F238E27FC236}">
                <a16:creationId xmlns:a16="http://schemas.microsoft.com/office/drawing/2014/main" id="{53B79048-7780-51CB-2D3D-F97C83C55886}"/>
              </a:ext>
            </a:extLst>
          </p:cNvPr>
          <p:cNvSpPr/>
          <p:nvPr/>
        </p:nvSpPr>
        <p:spPr>
          <a:xfrm>
            <a:off x="686700" y="1600200"/>
            <a:ext cx="11429100" cy="4016484"/>
          </a:xfrm>
          <a:prstGeom prst="rect">
            <a:avLst/>
          </a:prstGeom>
        </p:spPr>
        <p:txBody>
          <a:bodyPr wrap="square">
            <a:spAutoFit/>
          </a:bodyPr>
          <a:lstStyle/>
          <a:p>
            <a:pPr marL="338682" indent="-338682" algn="just">
              <a:buFont typeface="Arial" pitchFamily="34" charset="0"/>
              <a:buChar char="•"/>
            </a:pPr>
            <a:r>
              <a:rPr lang="en-US" sz="1700" i="1" dirty="0">
                <a:solidFill>
                  <a:srgbClr val="002060"/>
                </a:solidFill>
                <a:latin typeface="Bookman Old Style" pitchFamily="18" charset="0"/>
              </a:rPr>
              <a:t>Values Related to Justice and Fairness – </a:t>
            </a:r>
            <a:r>
              <a:rPr lang="en-IN" sz="1700" b="1" dirty="0">
                <a:latin typeface="Agency FB" panose="020B0503020202020204" pitchFamily="34" charset="0"/>
              </a:rPr>
              <a:t>Justice, Equality, Freedom</a:t>
            </a:r>
          </a:p>
          <a:p>
            <a:pPr marL="338682" indent="-338682" algn="just">
              <a:buFont typeface="Arial" pitchFamily="34" charset="0"/>
              <a:buChar char="•"/>
            </a:pPr>
            <a:endParaRPr lang="en-US" sz="1700" i="1" dirty="0">
              <a:solidFill>
                <a:srgbClr val="002060"/>
              </a:solidFill>
              <a:latin typeface="Bookman Old Style" pitchFamily="18" charset="0"/>
            </a:endParaRPr>
          </a:p>
          <a:p>
            <a:pPr marL="338682" indent="-338682" algn="just">
              <a:buFont typeface="Arial" pitchFamily="34" charset="0"/>
              <a:buChar char="•"/>
            </a:pPr>
            <a:r>
              <a:rPr lang="en-US" sz="1700" i="1" dirty="0">
                <a:solidFill>
                  <a:srgbClr val="002060"/>
                </a:solidFill>
                <a:latin typeface="Bookman Old Style" pitchFamily="18" charset="0"/>
              </a:rPr>
              <a:t>Values Related to Relationships and Connection –</a:t>
            </a:r>
            <a:r>
              <a:rPr lang="en-US" sz="1700" b="1" dirty="0"/>
              <a:t> </a:t>
            </a:r>
            <a:r>
              <a:rPr lang="en-IN" sz="1700" b="1" dirty="0">
                <a:latin typeface="Agency FB" panose="020B0503020202020204" pitchFamily="34" charset="0"/>
              </a:rPr>
              <a:t>Love, Compassion, Empathy, Friendship, Fraternity, Belonging and Acceptance</a:t>
            </a:r>
          </a:p>
          <a:p>
            <a:pPr marL="338682" indent="-338682" algn="just">
              <a:buFont typeface="Arial" pitchFamily="34" charset="0"/>
              <a:buChar char="•"/>
            </a:pPr>
            <a:endParaRPr lang="en-US" sz="1700" i="1" dirty="0">
              <a:solidFill>
                <a:srgbClr val="002060"/>
              </a:solidFill>
              <a:latin typeface="Bookman Old Style" pitchFamily="18" charset="0"/>
            </a:endParaRPr>
          </a:p>
          <a:p>
            <a:pPr marL="338682" indent="-338682" algn="just">
              <a:buFont typeface="Arial" pitchFamily="34" charset="0"/>
              <a:buChar char="•"/>
            </a:pPr>
            <a:r>
              <a:rPr lang="en-US" sz="1700" i="1" dirty="0">
                <a:solidFill>
                  <a:srgbClr val="002060"/>
                </a:solidFill>
                <a:latin typeface="Bookman Old Style" pitchFamily="18" charset="0"/>
              </a:rPr>
              <a:t>Values Related to Integrity and Character – </a:t>
            </a:r>
            <a:r>
              <a:rPr lang="en-IN" sz="1700" b="1" dirty="0">
                <a:latin typeface="Agency FB" panose="020B0503020202020204" pitchFamily="34" charset="0"/>
              </a:rPr>
              <a:t>Honesty, Trust, Loyalty, Responsibility, Self-Control</a:t>
            </a:r>
          </a:p>
          <a:p>
            <a:pPr marL="338682" indent="-338682" algn="just">
              <a:buFont typeface="Arial" pitchFamily="34" charset="0"/>
              <a:buChar char="•"/>
            </a:pPr>
            <a:endParaRPr lang="en-US" sz="1700" i="1" dirty="0">
              <a:solidFill>
                <a:srgbClr val="002060"/>
              </a:solidFill>
              <a:latin typeface="Bookman Old Style" pitchFamily="18" charset="0"/>
            </a:endParaRPr>
          </a:p>
          <a:p>
            <a:pPr marL="338682" indent="-338682" algn="just">
              <a:buFont typeface="Arial" pitchFamily="34" charset="0"/>
              <a:buChar char="•"/>
            </a:pPr>
            <a:r>
              <a:rPr lang="en-US" sz="1700" i="1" dirty="0">
                <a:solidFill>
                  <a:srgbClr val="002060"/>
                </a:solidFill>
                <a:latin typeface="Bookman Old Style" pitchFamily="18" charset="0"/>
              </a:rPr>
              <a:t>Values Related to Respect and Dignity –</a:t>
            </a:r>
            <a:r>
              <a:rPr lang="en-US" sz="1700" b="1" dirty="0"/>
              <a:t> </a:t>
            </a:r>
            <a:r>
              <a:rPr lang="en-IN" sz="1700" b="1" dirty="0">
                <a:latin typeface="Agency FB" panose="020B0503020202020204" pitchFamily="34" charset="0"/>
              </a:rPr>
              <a:t>Respect, Tolerance, Respect for Life, Dignity</a:t>
            </a:r>
          </a:p>
          <a:p>
            <a:pPr marL="338682" indent="-338682" algn="just">
              <a:buFont typeface="Arial" pitchFamily="34" charset="0"/>
              <a:buChar char="•"/>
            </a:pPr>
            <a:endParaRPr lang="en-US" sz="1700" i="1" dirty="0">
              <a:solidFill>
                <a:srgbClr val="002060"/>
              </a:solidFill>
              <a:latin typeface="Bookman Old Style" pitchFamily="18" charset="0"/>
            </a:endParaRPr>
          </a:p>
          <a:p>
            <a:pPr marL="338682" indent="-338682" algn="just">
              <a:buFont typeface="Arial" pitchFamily="34" charset="0"/>
              <a:buChar char="•"/>
            </a:pPr>
            <a:r>
              <a:rPr lang="en-US" sz="1700" i="1" dirty="0">
                <a:solidFill>
                  <a:srgbClr val="002060"/>
                </a:solidFill>
                <a:latin typeface="Bookman Old Style" pitchFamily="18" charset="0"/>
              </a:rPr>
              <a:t>Values Related to Community and Society –</a:t>
            </a:r>
            <a:r>
              <a:rPr lang="en-US" sz="1700" b="1" dirty="0"/>
              <a:t> </a:t>
            </a:r>
            <a:r>
              <a:rPr lang="en-IN" sz="1700" b="1" dirty="0">
                <a:latin typeface="Agency FB" panose="020B0503020202020204" pitchFamily="34" charset="0"/>
              </a:rPr>
              <a:t>Solidarity, Concern for Others, Peace, Family, Tradition, Unity with Nature</a:t>
            </a:r>
          </a:p>
          <a:p>
            <a:pPr marL="338682" indent="-338682" algn="just">
              <a:buFont typeface="Arial" pitchFamily="34" charset="0"/>
              <a:buChar char="•"/>
            </a:pPr>
            <a:endParaRPr lang="en-US" sz="1700" i="1" dirty="0">
              <a:solidFill>
                <a:srgbClr val="002060"/>
              </a:solidFill>
              <a:latin typeface="Bookman Old Style" pitchFamily="18" charset="0"/>
            </a:endParaRPr>
          </a:p>
          <a:p>
            <a:pPr marL="338682" indent="-338682" algn="just">
              <a:buFont typeface="Arial" pitchFamily="34" charset="0"/>
              <a:buChar char="•"/>
            </a:pPr>
            <a:r>
              <a:rPr lang="en-US" sz="1700" i="1" dirty="0">
                <a:solidFill>
                  <a:srgbClr val="002060"/>
                </a:solidFill>
                <a:latin typeface="Bookman Old Style" pitchFamily="18" charset="0"/>
              </a:rPr>
              <a:t>Values Related to Personal Development - </a:t>
            </a:r>
            <a:r>
              <a:rPr lang="en-IN" sz="1700" b="1" dirty="0">
                <a:latin typeface="Agency FB" panose="020B0503020202020204" pitchFamily="34" charset="0"/>
              </a:rPr>
              <a:t>Wisdom and Understanding, Learning, Accomplishment, Perseverance, Self-Control</a:t>
            </a:r>
          </a:p>
          <a:p>
            <a:pPr marL="338682" indent="-338682" algn="just">
              <a:buFont typeface="Arial" pitchFamily="34" charset="0"/>
              <a:buChar char="•"/>
            </a:pPr>
            <a:endParaRPr lang="en-IN" sz="1700" i="1" dirty="0">
              <a:solidFill>
                <a:srgbClr val="002060"/>
              </a:solidFill>
              <a:latin typeface="Bookman Old Style" pitchFamily="18" charset="0"/>
            </a:endParaRPr>
          </a:p>
          <a:p>
            <a:pPr marL="338682" indent="-338682" algn="just">
              <a:buFont typeface="Arial" pitchFamily="34" charset="0"/>
              <a:buChar char="•"/>
            </a:pPr>
            <a:r>
              <a:rPr lang="en-IN" sz="1700" i="1" dirty="0">
                <a:solidFill>
                  <a:srgbClr val="002060"/>
                </a:solidFill>
                <a:latin typeface="Bookman Old Style" pitchFamily="18" charset="0"/>
              </a:rPr>
              <a:t>Values Related to Wellbeing - </a:t>
            </a:r>
            <a:r>
              <a:rPr lang="en-IN" sz="1700" b="1" dirty="0">
                <a:latin typeface="Agency FB" panose="020B0503020202020204" pitchFamily="34" charset="0"/>
              </a:rPr>
              <a:t>Personal Contentment, Enjoyment, Gratitude</a:t>
            </a:r>
          </a:p>
          <a:p>
            <a:pPr marL="338682" indent="-338682" algn="just">
              <a:buFont typeface="Arial" pitchFamily="34" charset="0"/>
              <a:buChar char="•"/>
            </a:pPr>
            <a:endParaRPr lang="en-US" sz="1700" i="1" dirty="0">
              <a:solidFill>
                <a:srgbClr val="002060"/>
              </a:solidFill>
              <a:latin typeface="Bookman Old Style" pitchFamily="18" charset="0"/>
            </a:endParaRPr>
          </a:p>
          <a:p>
            <a:pPr marL="338682" indent="-338682" algn="just">
              <a:buFont typeface="Arial" pitchFamily="34" charset="0"/>
              <a:buChar char="•"/>
            </a:pPr>
            <a:r>
              <a:rPr lang="en-US" sz="1700" i="1" dirty="0">
                <a:solidFill>
                  <a:srgbClr val="002060"/>
                </a:solidFill>
                <a:latin typeface="Bookman Old Style" pitchFamily="18" charset="0"/>
              </a:rPr>
              <a:t>Values Related to Meaning and Purpose – </a:t>
            </a:r>
            <a:r>
              <a:rPr lang="en-IN" sz="1700" b="1" dirty="0">
                <a:latin typeface="Agency FB" panose="020B0503020202020204" pitchFamily="34" charset="0"/>
              </a:rPr>
              <a:t>Spirituality, Hope, Wellbeing of Future Generations</a:t>
            </a:r>
            <a:endParaRPr lang="en-US" sz="1700" i="1"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3554681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C6824-66E1-AEF3-5376-707C7E789D7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C05E370-1493-476F-9E0D-366C3E5EFBD5}"/>
              </a:ext>
            </a:extLst>
          </p:cNvPr>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a:extLst>
              <a:ext uri="{FF2B5EF4-FFF2-40B4-BE49-F238E27FC236}">
                <a16:creationId xmlns:a16="http://schemas.microsoft.com/office/drawing/2014/main" id="{12616474-A09B-1DCB-FB72-25D0B8AC352F}"/>
              </a:ext>
            </a:extLst>
          </p:cNvPr>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a:extLst>
              <a:ext uri="{FF2B5EF4-FFF2-40B4-BE49-F238E27FC236}">
                <a16:creationId xmlns:a16="http://schemas.microsoft.com/office/drawing/2014/main" id="{2E016149-439A-B923-5AD8-FDC213832A34}"/>
              </a:ext>
            </a:extLst>
          </p:cNvPr>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23</a:t>
            </a:r>
          </a:p>
        </p:txBody>
      </p:sp>
      <p:sp>
        <p:nvSpPr>
          <p:cNvPr id="5" name="Rounded Rectangle 4">
            <a:extLst>
              <a:ext uri="{FF2B5EF4-FFF2-40B4-BE49-F238E27FC236}">
                <a16:creationId xmlns:a16="http://schemas.microsoft.com/office/drawing/2014/main" id="{577600BF-C15C-E1C4-A907-B28E2AB95079}"/>
              </a:ext>
            </a:extLst>
          </p:cNvPr>
          <p:cNvSpPr/>
          <p:nvPr/>
        </p:nvSpPr>
        <p:spPr>
          <a:xfrm>
            <a:off x="2484496" y="990600"/>
            <a:ext cx="7040503"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70" b="1" dirty="0">
                <a:solidFill>
                  <a:srgbClr val="002060"/>
                </a:solidFill>
                <a:latin typeface="Cambria" pitchFamily="18" charset="0"/>
              </a:rPr>
              <a:t>Examples of Universal Values in Practice</a:t>
            </a:r>
            <a:endParaRPr lang="en-US" sz="2370" dirty="0"/>
          </a:p>
        </p:txBody>
      </p:sp>
      <p:sp>
        <p:nvSpPr>
          <p:cNvPr id="8" name="Rectangle 7">
            <a:extLst>
              <a:ext uri="{FF2B5EF4-FFF2-40B4-BE49-F238E27FC236}">
                <a16:creationId xmlns:a16="http://schemas.microsoft.com/office/drawing/2014/main" id="{3C51E551-EFB6-2F9A-B4C5-2F4B6276E11C}"/>
              </a:ext>
            </a:extLst>
          </p:cNvPr>
          <p:cNvSpPr/>
          <p:nvPr/>
        </p:nvSpPr>
        <p:spPr>
          <a:xfrm>
            <a:off x="686700" y="1600200"/>
            <a:ext cx="11205205" cy="3511154"/>
          </a:xfrm>
          <a:prstGeom prst="rect">
            <a:avLst/>
          </a:prstGeom>
        </p:spPr>
        <p:txBody>
          <a:bodyPr wrap="square">
            <a:spAutoFit/>
          </a:bodyPr>
          <a:lstStyle/>
          <a:p>
            <a:pPr marL="338682" indent="-338682" algn="just">
              <a:buFont typeface="Arial" pitchFamily="34" charset="0"/>
              <a:buChar char="•"/>
            </a:pPr>
            <a:r>
              <a:rPr lang="en-US" sz="1877" i="1" dirty="0">
                <a:solidFill>
                  <a:srgbClr val="002060"/>
                </a:solidFill>
                <a:latin typeface="Bookman Old Style" pitchFamily="18" charset="0"/>
              </a:rPr>
              <a:t>Understanding universal values abstractly is one thing, but seeing how they manifest in real life makes them more tangible and actionable.</a:t>
            </a:r>
          </a:p>
          <a:p>
            <a:pPr marL="338682" indent="-338682" algn="just">
              <a:buFont typeface="Arial" pitchFamily="34" charset="0"/>
              <a:buChar char="•"/>
            </a:pPr>
            <a:endParaRPr lang="en-US" sz="1877" i="1" dirty="0">
              <a:solidFill>
                <a:srgbClr val="002060"/>
              </a:solidFill>
              <a:latin typeface="Bookman Old Style" pitchFamily="18" charset="0"/>
            </a:endParaRPr>
          </a:p>
          <a:p>
            <a:pPr marL="1073150" indent="-360363" algn="just">
              <a:lnSpc>
                <a:spcPct val="150000"/>
              </a:lnSpc>
              <a:buFont typeface="Arial" pitchFamily="34" charset="0"/>
              <a:buChar char="•"/>
            </a:pPr>
            <a:r>
              <a:rPr lang="en-US" sz="1877" i="1" dirty="0">
                <a:solidFill>
                  <a:srgbClr val="002060"/>
                </a:solidFill>
                <a:latin typeface="Bookman Old Style" pitchFamily="18" charset="0"/>
              </a:rPr>
              <a:t>Justice in Action</a:t>
            </a:r>
          </a:p>
          <a:p>
            <a:pPr marL="1073150" indent="-360363" algn="just">
              <a:lnSpc>
                <a:spcPct val="150000"/>
              </a:lnSpc>
              <a:buFont typeface="Arial" pitchFamily="34" charset="0"/>
              <a:buChar char="•"/>
            </a:pPr>
            <a:r>
              <a:rPr lang="en-US" sz="1877" i="1" dirty="0">
                <a:solidFill>
                  <a:srgbClr val="002060"/>
                </a:solidFill>
                <a:latin typeface="Bookman Old Style" pitchFamily="18" charset="0"/>
              </a:rPr>
              <a:t>Compassion in Daily Life</a:t>
            </a:r>
          </a:p>
          <a:p>
            <a:pPr marL="1073150" indent="-360363" algn="just">
              <a:lnSpc>
                <a:spcPct val="150000"/>
              </a:lnSpc>
              <a:buFont typeface="Arial" pitchFamily="34" charset="0"/>
              <a:buChar char="•"/>
            </a:pPr>
            <a:r>
              <a:rPr lang="en-IN" sz="1877" i="1" dirty="0">
                <a:solidFill>
                  <a:srgbClr val="002060"/>
                </a:solidFill>
                <a:latin typeface="Bookman Old Style" pitchFamily="18" charset="0"/>
              </a:rPr>
              <a:t>Honesty in Difficult Situations</a:t>
            </a:r>
          </a:p>
          <a:p>
            <a:pPr marL="1073150" indent="-360363" algn="just">
              <a:lnSpc>
                <a:spcPct val="150000"/>
              </a:lnSpc>
              <a:buFont typeface="Arial" pitchFamily="34" charset="0"/>
              <a:buChar char="•"/>
            </a:pPr>
            <a:r>
              <a:rPr lang="en-IN" sz="1877" i="1" dirty="0">
                <a:solidFill>
                  <a:srgbClr val="002060"/>
                </a:solidFill>
                <a:latin typeface="Bookman Old Style" pitchFamily="18" charset="0"/>
              </a:rPr>
              <a:t>Respect Across Differences</a:t>
            </a:r>
          </a:p>
          <a:p>
            <a:pPr marL="1073150" indent="-360363" algn="just">
              <a:lnSpc>
                <a:spcPct val="150000"/>
              </a:lnSpc>
              <a:buFont typeface="Arial" pitchFamily="34" charset="0"/>
              <a:buChar char="•"/>
            </a:pPr>
            <a:r>
              <a:rPr lang="en-IN" sz="1877" i="1" dirty="0">
                <a:solidFill>
                  <a:srgbClr val="002060"/>
                </a:solidFill>
                <a:latin typeface="Bookman Old Style" pitchFamily="18" charset="0"/>
              </a:rPr>
              <a:t>Responsibility for Environmental Impact</a:t>
            </a:r>
          </a:p>
          <a:p>
            <a:pPr marL="1073150" indent="-360363" algn="just">
              <a:lnSpc>
                <a:spcPct val="150000"/>
              </a:lnSpc>
              <a:buFont typeface="Arial" pitchFamily="34" charset="0"/>
              <a:buChar char="•"/>
            </a:pPr>
            <a:r>
              <a:rPr lang="en-IN" sz="1877" i="1" dirty="0">
                <a:solidFill>
                  <a:srgbClr val="002060"/>
                </a:solidFill>
                <a:latin typeface="Bookman Old Style" pitchFamily="18" charset="0"/>
              </a:rPr>
              <a:t>Solidarity in Crisis</a:t>
            </a:r>
            <a:endParaRPr lang="en-US" sz="1877" i="1" dirty="0">
              <a:solidFill>
                <a:srgbClr val="002060"/>
              </a:solidFill>
              <a:latin typeface="Bookman Old Style" pitchFamily="18" charset="0"/>
            </a:endParaRPr>
          </a:p>
        </p:txBody>
      </p:sp>
    </p:spTree>
    <p:extLst>
      <p:ext uri="{BB962C8B-B14F-4D97-AF65-F5344CB8AC3E}">
        <p14:creationId xmlns:p14="http://schemas.microsoft.com/office/powerpoint/2010/main" val="3812437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24</a:t>
            </a:r>
          </a:p>
        </p:txBody>
      </p:sp>
      <p:sp>
        <p:nvSpPr>
          <p:cNvPr id="5" name="Rounded Rectangle 4"/>
          <p:cNvSpPr/>
          <p:nvPr/>
        </p:nvSpPr>
        <p:spPr>
          <a:xfrm>
            <a:off x="3707461" y="1095964"/>
            <a:ext cx="4929481"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70" b="1" dirty="0">
                <a:solidFill>
                  <a:srgbClr val="002060"/>
                </a:solidFill>
                <a:latin typeface="Cambria" pitchFamily="18" charset="0"/>
              </a:rPr>
              <a:t>Summary</a:t>
            </a:r>
            <a:endParaRPr lang="en-US" sz="2370" dirty="0"/>
          </a:p>
        </p:txBody>
      </p:sp>
      <p:sp>
        <p:nvSpPr>
          <p:cNvPr id="8" name="Rectangle 7"/>
          <p:cNvSpPr/>
          <p:nvPr/>
        </p:nvSpPr>
        <p:spPr>
          <a:xfrm>
            <a:off x="828793" y="1923816"/>
            <a:ext cx="10912593" cy="3077894"/>
          </a:xfrm>
          <a:prstGeom prst="rect">
            <a:avLst/>
          </a:prstGeom>
        </p:spPr>
        <p:txBody>
          <a:bodyPr wrap="square">
            <a:spAutoFit/>
          </a:bodyPr>
          <a:lstStyle/>
          <a:p>
            <a:pPr marL="338682" indent="-338682" algn="just">
              <a:lnSpc>
                <a:spcPct val="150000"/>
              </a:lnSpc>
              <a:buFont typeface="Arial" pitchFamily="34" charset="0"/>
              <a:buChar char="•"/>
            </a:pPr>
            <a:r>
              <a:rPr lang="en-US" sz="1877" i="1" dirty="0">
                <a:solidFill>
                  <a:srgbClr val="002060"/>
                </a:solidFill>
                <a:latin typeface="Bookman Old Style" pitchFamily="18" charset="0"/>
              </a:rPr>
              <a:t>In today’s session,  you all have gone through  the following  topics</a:t>
            </a:r>
          </a:p>
          <a:p>
            <a:pPr marL="1022319" indent="-338682" algn="just">
              <a:lnSpc>
                <a:spcPct val="150000"/>
              </a:lnSpc>
              <a:buFont typeface="Arial" pitchFamily="34" charset="0"/>
              <a:buChar char="•"/>
            </a:pPr>
            <a:r>
              <a:rPr lang="en-US" sz="1877" i="1" dirty="0">
                <a:solidFill>
                  <a:srgbClr val="002060"/>
                </a:solidFill>
                <a:latin typeface="Bookman Old Style" pitchFamily="18" charset="0"/>
              </a:rPr>
              <a:t>Introduction to the course</a:t>
            </a:r>
          </a:p>
          <a:p>
            <a:pPr marL="1022319" indent="-338682" algn="just">
              <a:lnSpc>
                <a:spcPct val="150000"/>
              </a:lnSpc>
              <a:buFont typeface="Arial" pitchFamily="34" charset="0"/>
              <a:buChar char="•"/>
            </a:pPr>
            <a:r>
              <a:rPr lang="en-US" sz="1877" i="1" dirty="0">
                <a:solidFill>
                  <a:srgbClr val="002060"/>
                </a:solidFill>
                <a:latin typeface="Bookman Old Style" pitchFamily="18" charset="0"/>
              </a:rPr>
              <a:t>Course Pre-requisites </a:t>
            </a:r>
          </a:p>
          <a:p>
            <a:pPr marL="1022319" indent="-338682" algn="just">
              <a:lnSpc>
                <a:spcPct val="150000"/>
              </a:lnSpc>
              <a:buFont typeface="Arial" pitchFamily="34" charset="0"/>
              <a:buChar char="•"/>
            </a:pPr>
            <a:r>
              <a:rPr lang="en-US" sz="1877" i="1" dirty="0">
                <a:solidFill>
                  <a:srgbClr val="002060"/>
                </a:solidFill>
                <a:latin typeface="Bookman Old Style" pitchFamily="18" charset="0"/>
              </a:rPr>
              <a:t>Course Objectives and Outcomes</a:t>
            </a:r>
          </a:p>
          <a:p>
            <a:pPr marL="1022319" indent="-338682" algn="just">
              <a:lnSpc>
                <a:spcPct val="150000"/>
              </a:lnSpc>
              <a:buFont typeface="Arial" pitchFamily="34" charset="0"/>
              <a:buChar char="•"/>
            </a:pPr>
            <a:r>
              <a:rPr lang="en-US" sz="1877" i="1" dirty="0">
                <a:solidFill>
                  <a:srgbClr val="002060"/>
                </a:solidFill>
                <a:latin typeface="Bookman Old Style" pitchFamily="18" charset="0"/>
              </a:rPr>
              <a:t>Course Syllabus</a:t>
            </a:r>
          </a:p>
          <a:p>
            <a:pPr marL="1022319" indent="-338682" algn="just">
              <a:lnSpc>
                <a:spcPct val="150000"/>
              </a:lnSpc>
              <a:buFont typeface="Arial" pitchFamily="34" charset="0"/>
              <a:buChar char="•"/>
            </a:pPr>
            <a:r>
              <a:rPr lang="en-US" sz="1877" i="1" dirty="0">
                <a:solidFill>
                  <a:srgbClr val="002060"/>
                </a:solidFill>
                <a:latin typeface="Bookman Old Style" pitchFamily="18" charset="0"/>
              </a:rPr>
              <a:t>Course Assessment Policy</a:t>
            </a:r>
          </a:p>
          <a:p>
            <a:pPr marL="1022319" indent="-338682" algn="just">
              <a:lnSpc>
                <a:spcPct val="150000"/>
              </a:lnSpc>
              <a:buFont typeface="Arial" pitchFamily="34" charset="0"/>
              <a:buChar char="•"/>
            </a:pPr>
            <a:r>
              <a:rPr lang="en-US" sz="1877" i="1" dirty="0">
                <a:solidFill>
                  <a:srgbClr val="002060"/>
                </a:solidFill>
                <a:latin typeface="Bookman Old Style" pitchFamily="18" charset="0"/>
              </a:rPr>
              <a:t>Universal Human Values introduction</a:t>
            </a:r>
          </a:p>
        </p:txBody>
      </p:sp>
    </p:spTree>
    <p:extLst>
      <p:ext uri="{BB962C8B-B14F-4D97-AF65-F5344CB8AC3E}">
        <p14:creationId xmlns:p14="http://schemas.microsoft.com/office/powerpoint/2010/main" val="38999080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25</a:t>
            </a:r>
          </a:p>
        </p:txBody>
      </p:sp>
      <p:pic>
        <p:nvPicPr>
          <p:cNvPr id="5" name="YTDown.com_YouTube_HELPING-A-BASIC-HUMAN-VALUE-ANIMATED-SHO_Media_Q6i4PeMxIyg_001_720p">
            <a:hlinkClick r:id="" action="ppaction://media"/>
            <a:extLst>
              <a:ext uri="{FF2B5EF4-FFF2-40B4-BE49-F238E27FC236}">
                <a16:creationId xmlns:a16="http://schemas.microsoft.com/office/drawing/2014/main" id="{E1A4E9BA-AD15-6789-3E6E-D36D36388BF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76400" y="1143000"/>
            <a:ext cx="8991600" cy="4572000"/>
          </a:xfrm>
          <a:prstGeom prst="rect">
            <a:avLst/>
          </a:prstGeom>
        </p:spPr>
      </p:pic>
    </p:spTree>
    <p:extLst>
      <p:ext uri="{BB962C8B-B14F-4D97-AF65-F5344CB8AC3E}">
        <p14:creationId xmlns:p14="http://schemas.microsoft.com/office/powerpoint/2010/main" val="97317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20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26</a:t>
            </a:r>
          </a:p>
        </p:txBody>
      </p:sp>
      <p:sp>
        <p:nvSpPr>
          <p:cNvPr id="5" name="Rounded Rectangle 4"/>
          <p:cNvSpPr/>
          <p:nvPr/>
        </p:nvSpPr>
        <p:spPr>
          <a:xfrm>
            <a:off x="3707461" y="1095964"/>
            <a:ext cx="4929481" cy="526815"/>
          </a:xfrm>
          <a:prstGeom prst="round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70" b="1" dirty="0">
                <a:solidFill>
                  <a:srgbClr val="002060"/>
                </a:solidFill>
                <a:latin typeface="Cambria" pitchFamily="18" charset="0"/>
              </a:rPr>
              <a:t>Discussion  and  Interaction</a:t>
            </a:r>
            <a:endParaRPr lang="en-US" sz="2370" dirty="0"/>
          </a:p>
        </p:txBody>
      </p:sp>
      <p:pic>
        <p:nvPicPr>
          <p:cNvPr id="2050" name="Picture 2" descr="Pin on Quick Save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989682" y="1999075"/>
            <a:ext cx="4328621" cy="4139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206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2867" y="6417521"/>
            <a:ext cx="4891852" cy="364772"/>
          </a:xfrm>
          <a:prstGeom prst="rect">
            <a:avLst/>
          </a:prstGeom>
          <a:noFill/>
        </p:spPr>
        <p:txBody>
          <a:bodyPr wrap="square" rtlCol="0">
            <a:spAutoFit/>
          </a:bodyPr>
          <a:lstStyle/>
          <a:p>
            <a:pPr algn="ctr"/>
            <a:r>
              <a:rPr lang="en-US" sz="1778" b="1" dirty="0">
                <a:solidFill>
                  <a:schemeClr val="bg1"/>
                </a:solidFill>
                <a:latin typeface="Cambria" pitchFamily="18" charset="0"/>
              </a:rPr>
              <a:t>Prof. Yogesh N, Dept. of CSD, ATMECE</a:t>
            </a:r>
          </a:p>
        </p:txBody>
      </p:sp>
      <p:sp>
        <p:nvSpPr>
          <p:cNvPr id="3" name="TextBox 2"/>
          <p:cNvSpPr txBox="1"/>
          <p:nvPr/>
        </p:nvSpPr>
        <p:spPr>
          <a:xfrm>
            <a:off x="76200" y="6420496"/>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YN</a:t>
            </a:r>
          </a:p>
        </p:txBody>
      </p:sp>
      <p:sp>
        <p:nvSpPr>
          <p:cNvPr id="4" name="TextBox 3"/>
          <p:cNvSpPr txBox="1"/>
          <p:nvPr/>
        </p:nvSpPr>
        <p:spPr>
          <a:xfrm>
            <a:off x="9859904" y="6387123"/>
            <a:ext cx="2408296" cy="395170"/>
          </a:xfrm>
          <a:prstGeom prst="rect">
            <a:avLst/>
          </a:prstGeom>
          <a:noFill/>
        </p:spPr>
        <p:txBody>
          <a:bodyPr wrap="square" rtlCol="0">
            <a:spAutoFit/>
          </a:bodyPr>
          <a:lstStyle/>
          <a:p>
            <a:pPr algn="ctr"/>
            <a:r>
              <a:rPr lang="en-US" sz="1975" b="1" dirty="0">
                <a:solidFill>
                  <a:schemeClr val="bg1"/>
                </a:solidFill>
                <a:latin typeface="Cambria" pitchFamily="18" charset="0"/>
              </a:rPr>
              <a:t>27</a:t>
            </a:r>
          </a:p>
        </p:txBody>
      </p:sp>
      <p:pic>
        <p:nvPicPr>
          <p:cNvPr id="3074" name="Picture 2" descr="Thank you - An SVG animation by Gilli on Dribbbl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096942" y="1698038"/>
            <a:ext cx="6171259" cy="3927085"/>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4" descr="Motivational Quotes for Student Excellence: 50 Powerful [FREE] Inspiration  Templates"/>
          <p:cNvSpPr>
            <a:spLocks noChangeAspect="1" noChangeArrowheads="1"/>
          </p:cNvSpPr>
          <p:nvPr/>
        </p:nvSpPr>
        <p:spPr bwMode="auto">
          <a:xfrm>
            <a:off x="229855" y="-100346"/>
            <a:ext cx="301037" cy="30103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0311" tIns="45156" rIns="90311" bIns="45156" numCol="1" anchor="t" anchorCtr="0" compatLnSpc="1">
            <a:prstTxWarp prst="textNoShape">
              <a:avLst/>
            </a:prstTxWarp>
          </a:bodyPr>
          <a:lstStyle/>
          <a:p>
            <a:endParaRPr lang="en-US" sz="1778"/>
          </a:p>
        </p:txBody>
      </p:sp>
      <p:pic>
        <p:nvPicPr>
          <p:cNvPr id="5" name="Picture 4">
            <a:extLst>
              <a:ext uri="{FF2B5EF4-FFF2-40B4-BE49-F238E27FC236}">
                <a16:creationId xmlns:a16="http://schemas.microsoft.com/office/drawing/2014/main" id="{D4689129-C25F-4F65-EA02-723DD1F53EC8}"/>
              </a:ext>
            </a:extLst>
          </p:cNvPr>
          <p:cNvPicPr>
            <a:picLocks noChangeAspect="1"/>
          </p:cNvPicPr>
          <p:nvPr/>
        </p:nvPicPr>
        <p:blipFill>
          <a:blip r:embed="rId3"/>
          <a:stretch>
            <a:fillRect/>
          </a:stretch>
        </p:blipFill>
        <p:spPr>
          <a:xfrm>
            <a:off x="1048839" y="1893822"/>
            <a:ext cx="4891852" cy="2751667"/>
          </a:xfrm>
          <a:prstGeom prst="rect">
            <a:avLst/>
          </a:prstGeom>
        </p:spPr>
      </p:pic>
    </p:spTree>
    <p:extLst>
      <p:ext uri="{BB962C8B-B14F-4D97-AF65-F5344CB8AC3E}">
        <p14:creationId xmlns:p14="http://schemas.microsoft.com/office/powerpoint/2010/main" val="24791705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2052</TotalTime>
  <Words>2559</Words>
  <Application>Microsoft Office PowerPoint</Application>
  <PresentationFormat>Custom</PresentationFormat>
  <Paragraphs>277</Paragraphs>
  <Slides>27</Slides>
  <Notes>3</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Agency FB</vt:lpstr>
      <vt:lpstr>Arial</vt:lpstr>
      <vt:lpstr>Bookman Old Style</vt:lpstr>
      <vt:lpstr>Calibri</vt:lpstr>
      <vt:lpstr>Cambria</vt:lpstr>
      <vt:lpstr>CIDFont+F3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Yogesh Neelappa</cp:lastModifiedBy>
  <cp:revision>55</cp:revision>
  <dcterms:created xsi:type="dcterms:W3CDTF">2006-08-16T00:00:00Z</dcterms:created>
  <dcterms:modified xsi:type="dcterms:W3CDTF">2026-01-28T14:35:01Z</dcterms:modified>
</cp:coreProperties>
</file>