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1" r:id="rId1"/>
  </p:sldMasterIdLst>
  <p:sldIdLst>
    <p:sldId id="276" r:id="rId2"/>
    <p:sldId id="300" r:id="rId3"/>
    <p:sldId id="275" r:id="rId4"/>
    <p:sldId id="277" r:id="rId5"/>
    <p:sldId id="278" r:id="rId6"/>
    <p:sldId id="279" r:id="rId7"/>
    <p:sldId id="280" r:id="rId8"/>
    <p:sldId id="281" r:id="rId9"/>
    <p:sldId id="301" r:id="rId10"/>
    <p:sldId id="282" r:id="rId11"/>
    <p:sldId id="283" r:id="rId12"/>
    <p:sldId id="284" r:id="rId13"/>
    <p:sldId id="285" r:id="rId14"/>
    <p:sldId id="286" r:id="rId15"/>
    <p:sldId id="287" r:id="rId16"/>
    <p:sldId id="288" r:id="rId17"/>
    <p:sldId id="289" r:id="rId18"/>
    <p:sldId id="290" r:id="rId19"/>
    <p:sldId id="291" r:id="rId20"/>
    <p:sldId id="259" r:id="rId21"/>
    <p:sldId id="293" r:id="rId22"/>
    <p:sldId id="294" r:id="rId23"/>
    <p:sldId id="295" r:id="rId24"/>
    <p:sldId id="296" r:id="rId25"/>
    <p:sldId id="297" r:id="rId26"/>
    <p:sldId id="298" r:id="rId27"/>
    <p:sldId id="299" r:id="rId28"/>
  </p:sldIdLst>
  <p:sldSz cx="123444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88">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674A948-25EB-7548-62B9-A08B8643FA99}" v="3" dt="2026-02-20T10:31:11.51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44" d="100"/>
          <a:sy n="44" d="100"/>
        </p:scale>
        <p:origin x="86" y="403"/>
      </p:cViewPr>
      <p:guideLst>
        <p:guide orient="horz" pos="2160"/>
        <p:guide pos="3888"/>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azikha Amreen M I" userId="S::razikhaamreen.cc@atme.edu.in::b13357a2-0a71-4177-810e-b296eee62524" providerId="AD" clId="Web-{C674A948-25EB-7548-62B9-A08B8643FA99}"/>
    <pc:docChg chg="modSld">
      <pc:chgData name="Razikha Amreen M I" userId="S::razikhaamreen.cc@atme.edu.in::b13357a2-0a71-4177-810e-b296eee62524" providerId="AD" clId="Web-{C674A948-25EB-7548-62B9-A08B8643FA99}" dt="2026-02-20T10:31:05.314" v="1" actId="20577"/>
      <pc:docMkLst>
        <pc:docMk/>
      </pc:docMkLst>
      <pc:sldChg chg="modSp">
        <pc:chgData name="Razikha Amreen M I" userId="S::razikhaamreen.cc@atme.edu.in::b13357a2-0a71-4177-810e-b296eee62524" providerId="AD" clId="Web-{C674A948-25EB-7548-62B9-A08B8643FA99}" dt="2026-02-20T10:31:05.314" v="1" actId="20577"/>
        <pc:sldMkLst>
          <pc:docMk/>
          <pc:sldMk cId="1337585131" sldId="276"/>
        </pc:sldMkLst>
        <pc:spChg chg="mod">
          <ac:chgData name="Razikha Amreen M I" userId="S::razikhaamreen.cc@atme.edu.in::b13357a2-0a71-4177-810e-b296eee62524" providerId="AD" clId="Web-{C674A948-25EB-7548-62B9-A08B8643FA99}" dt="2026-02-20T10:31:05.314" v="1" actId="20577"/>
          <ac:spMkLst>
            <pc:docMk/>
            <pc:sldMk cId="1337585131" sldId="276"/>
            <ac:spMk id="6" creationId="{00000000-0000-0000-0000-000000000000}"/>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621579" y="2514601"/>
            <a:ext cx="9026841"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2621579" y="4777380"/>
            <a:ext cx="9026841"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2/20/2026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1"/>
            <a:ext cx="1766460"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8460" y="4529541"/>
            <a:ext cx="789514"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2183692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625337" y="624110"/>
            <a:ext cx="9023083"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621577" y="2133600"/>
            <a:ext cx="9026843" cy="377762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2/20/2026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241" y="714376"/>
            <a:ext cx="1608384"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6155992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621578" y="2058750"/>
            <a:ext cx="9026841"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621578" y="3530129"/>
            <a:ext cx="9026841"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2/20/2026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241" y="3178176"/>
            <a:ext cx="1608384"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8460" y="3244140"/>
            <a:ext cx="789514"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6617080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621577" y="2133600"/>
            <a:ext cx="4367787" cy="3777622"/>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280631" y="2126222"/>
            <a:ext cx="4367787" cy="3777622"/>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2/20/2026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2" name="Freeform 11"/>
          <p:cNvSpPr/>
          <p:nvPr/>
        </p:nvSpPr>
        <p:spPr bwMode="auto">
          <a:xfrm flipV="1">
            <a:off x="-4241" y="714376"/>
            <a:ext cx="1608384"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8460" y="787783"/>
            <a:ext cx="789514"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3837765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976115" y="1972703"/>
            <a:ext cx="404264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2621578" y="2548966"/>
            <a:ext cx="4397179" cy="3354060"/>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600462" y="1969475"/>
            <a:ext cx="4048989"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7256544" y="2545738"/>
            <a:ext cx="4392907" cy="3354060"/>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2/20/2026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241" y="714376"/>
            <a:ext cx="1608384"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8460" y="787783"/>
            <a:ext cx="789514"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7196919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2/20/2026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241" y="714376"/>
            <a:ext cx="1608384"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5437521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2/20/2026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241" y="714376"/>
            <a:ext cx="1608384"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2209057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621578" y="446088"/>
            <a:ext cx="3549014"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6402050" y="446089"/>
            <a:ext cx="5246370" cy="5414963"/>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621578" y="1598613"/>
            <a:ext cx="3549014"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2/20/2026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241" y="714376"/>
            <a:ext cx="1608384"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7294288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621578" y="4800600"/>
            <a:ext cx="9026843"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621577" y="634965"/>
            <a:ext cx="9026843"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2621578" y="5367338"/>
            <a:ext cx="9026843"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2/20/2026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241" y="4911726"/>
            <a:ext cx="1608384"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8460" y="4983088"/>
            <a:ext cx="789514"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332630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621578" y="609600"/>
            <a:ext cx="9026841"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2621578" y="4354046"/>
            <a:ext cx="9026841"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2/20/2026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241" y="3178176"/>
            <a:ext cx="1608384"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8460" y="3244140"/>
            <a:ext cx="789514"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1966777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85573" y="609600"/>
            <a:ext cx="8498850"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3315950" y="3505200"/>
            <a:ext cx="7630761"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2621578" y="4354046"/>
            <a:ext cx="9026841"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2/20/2026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241" y="3178176"/>
            <a:ext cx="1608384"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8460" y="3244140"/>
            <a:ext cx="789514" cy="365125"/>
          </a:xfrm>
        </p:spPr>
        <p:txBody>
          <a:bodyPr/>
          <a:lstStyle/>
          <a:p>
            <a:fld id="{D57F1E4F-1CFF-5643-939E-217C01CDF565}" type="slidenum">
              <a:rPr lang="en-US" smtClean="0"/>
              <a:pPr/>
              <a:t>‹#›</a:t>
            </a:fld>
            <a:endParaRPr lang="en-US" dirty="0"/>
          </a:p>
        </p:txBody>
      </p:sp>
      <p:sp>
        <p:nvSpPr>
          <p:cNvPr id="14" name="TextBox 13"/>
          <p:cNvSpPr txBox="1"/>
          <p:nvPr/>
        </p:nvSpPr>
        <p:spPr>
          <a:xfrm>
            <a:off x="2498498" y="648005"/>
            <a:ext cx="61722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253788" y="2905306"/>
            <a:ext cx="61722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87882173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621578" y="2438401"/>
            <a:ext cx="9026843"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2621578" y="5181600"/>
            <a:ext cx="9026843"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2/20/2026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241" y="4911726"/>
            <a:ext cx="1608384"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8460" y="4983088"/>
            <a:ext cx="789514"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72572453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85573" y="609600"/>
            <a:ext cx="8498850"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2621577" y="4343400"/>
            <a:ext cx="9026843"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4" name="Text Placeholder 3"/>
          <p:cNvSpPr>
            <a:spLocks noGrp="1"/>
          </p:cNvSpPr>
          <p:nvPr>
            <p:ph type="body" sz="half" idx="2"/>
          </p:nvPr>
        </p:nvSpPr>
        <p:spPr>
          <a:xfrm>
            <a:off x="2621578" y="5181600"/>
            <a:ext cx="9026843"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2/20/2026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241" y="4911726"/>
            <a:ext cx="1608384"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8460" y="4983088"/>
            <a:ext cx="789514" cy="365125"/>
          </a:xfrm>
        </p:spPr>
        <p:txBody>
          <a:bodyPr/>
          <a:lstStyle/>
          <a:p>
            <a:fld id="{D57F1E4F-1CFF-5643-939E-217C01CDF565}" type="slidenum">
              <a:rPr lang="en-US" smtClean="0"/>
              <a:pPr/>
              <a:t>‹#›</a:t>
            </a:fld>
            <a:endParaRPr lang="en-US" dirty="0"/>
          </a:p>
        </p:txBody>
      </p:sp>
      <p:sp>
        <p:nvSpPr>
          <p:cNvPr id="17" name="TextBox 16"/>
          <p:cNvSpPr txBox="1"/>
          <p:nvPr/>
        </p:nvSpPr>
        <p:spPr>
          <a:xfrm>
            <a:off x="2498498" y="648005"/>
            <a:ext cx="61722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253788" y="2905306"/>
            <a:ext cx="61722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54589779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621578" y="627407"/>
            <a:ext cx="9026841"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2621577" y="4343400"/>
            <a:ext cx="9026843"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4" name="Text Placeholder 3"/>
          <p:cNvSpPr>
            <a:spLocks noGrp="1"/>
          </p:cNvSpPr>
          <p:nvPr>
            <p:ph type="body" sz="half" idx="2"/>
          </p:nvPr>
        </p:nvSpPr>
        <p:spPr>
          <a:xfrm>
            <a:off x="2621578" y="5181600"/>
            <a:ext cx="9026843"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2/20/2026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241" y="4911726"/>
            <a:ext cx="1608384"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8460" y="4983088"/>
            <a:ext cx="789514"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8312221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2/20/2026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241" y="714376"/>
            <a:ext cx="1608384"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30317405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10998" y="627406"/>
            <a:ext cx="2235196"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2621577" y="627406"/>
            <a:ext cx="6557963" cy="5283817"/>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2/20/2026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241" y="714376"/>
            <a:ext cx="1608384"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57459480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4_Title Slide">
    <p:spTree>
      <p:nvGrpSpPr>
        <p:cNvPr id="1" name=""/>
        <p:cNvGrpSpPr/>
        <p:nvPr/>
      </p:nvGrpSpPr>
      <p:grpSpPr>
        <a:xfrm>
          <a:off x="0" y="0"/>
          <a:ext cx="0" cy="0"/>
          <a:chOff x="0" y="0"/>
          <a:chExt cx="0" cy="0"/>
        </a:xfrm>
      </p:grpSpPr>
      <p:sp>
        <p:nvSpPr>
          <p:cNvPr id="13" name="Rectangle 12"/>
          <p:cNvSpPr/>
          <p:nvPr userDrawn="1"/>
        </p:nvSpPr>
        <p:spPr>
          <a:xfrm>
            <a:off x="0" y="6470276"/>
            <a:ext cx="12344400" cy="38100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556886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3.jpe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2.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4.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87160"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561" y="157"/>
            <a:ext cx="2386132" cy="6853096"/>
            <a:chOff x="6627813" y="195610"/>
            <a:chExt cx="1952625" cy="5678141"/>
          </a:xfrm>
        </p:grpSpPr>
        <p:sp>
          <p:nvSpPr>
            <p:cNvPr id="11" name="Freeform 27"/>
            <p:cNvSpPr/>
            <p:nvPr/>
          </p:nvSpPr>
          <p:spPr bwMode="auto">
            <a:xfrm>
              <a:off x="6627813" y="195610"/>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5166"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625336" y="624110"/>
            <a:ext cx="9023083"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621577" y="2133600"/>
            <a:ext cx="9026843" cy="38862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491132" y="6130437"/>
            <a:ext cx="1160612"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smtClean="0"/>
              <a:pPr/>
              <a:t>2/20/2026</a:t>
            </a:fld>
            <a:endParaRPr lang="en-US" dirty="0"/>
          </a:p>
        </p:txBody>
      </p:sp>
      <p:sp>
        <p:nvSpPr>
          <p:cNvPr id="5" name="Footer Placeholder 4"/>
          <p:cNvSpPr>
            <a:spLocks noGrp="1"/>
          </p:cNvSpPr>
          <p:nvPr>
            <p:ph type="ftr" sz="quarter" idx="3"/>
          </p:nvPr>
        </p:nvSpPr>
        <p:spPr>
          <a:xfrm>
            <a:off x="2621578" y="6135809"/>
            <a:ext cx="771524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8460" y="787783"/>
            <a:ext cx="789514"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smtClean="0"/>
              <a:pPr/>
              <a:t>‹#›</a:t>
            </a:fld>
            <a:endParaRPr lang="en-US" dirty="0"/>
          </a:p>
        </p:txBody>
      </p:sp>
      <p:sp>
        <p:nvSpPr>
          <p:cNvPr id="36" name="Rectangle 35"/>
          <p:cNvSpPr/>
          <p:nvPr userDrawn="1"/>
        </p:nvSpPr>
        <p:spPr>
          <a:xfrm>
            <a:off x="0" y="228600"/>
            <a:ext cx="12344400" cy="38100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p:cNvSpPr/>
          <p:nvPr userDrawn="1"/>
        </p:nvSpPr>
        <p:spPr>
          <a:xfrm>
            <a:off x="0" y="6470276"/>
            <a:ext cx="12344400" cy="38100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8" name="Picture 37">
            <a:extLst>
              <a:ext uri="{FF2B5EF4-FFF2-40B4-BE49-F238E27FC236}">
                <a16:creationId xmlns:a16="http://schemas.microsoft.com/office/drawing/2014/main" id="{8F910849-4E17-3AB3-C054-249712DB0B47}"/>
              </a:ext>
            </a:extLst>
          </p:cNvPr>
          <p:cNvPicPr>
            <a:picLocks noChangeAspect="1"/>
          </p:cNvPicPr>
          <p:nvPr userDrawn="1"/>
        </p:nvPicPr>
        <p:blipFill>
          <a:blip r:embed="rId19" cstate="print">
            <a:extLst>
              <a:ext uri="{28A0092B-C50C-407E-A947-70E740481C1C}">
                <a14:useLocalDpi xmlns:a14="http://schemas.microsoft.com/office/drawing/2010/main" val="0"/>
              </a:ext>
            </a:extLst>
          </a:blip>
          <a:stretch>
            <a:fillRect/>
          </a:stretch>
        </p:blipFill>
        <p:spPr>
          <a:xfrm>
            <a:off x="9906000" y="0"/>
            <a:ext cx="1143000" cy="915991"/>
          </a:xfrm>
          <a:prstGeom prst="rect">
            <a:avLst/>
          </a:prstGeom>
        </p:spPr>
      </p:pic>
      <p:pic>
        <p:nvPicPr>
          <p:cNvPr id="39" name="Picture 38">
            <a:extLst>
              <a:ext uri="{FF2B5EF4-FFF2-40B4-BE49-F238E27FC236}">
                <a16:creationId xmlns:a16="http://schemas.microsoft.com/office/drawing/2014/main" id="{F0E60487-6420-9010-ED7F-BD9A923BECA3}"/>
              </a:ext>
            </a:extLst>
          </p:cNvPr>
          <p:cNvPicPr>
            <a:picLocks noChangeAspect="1"/>
          </p:cNvPicPr>
          <p:nvPr userDrawn="1"/>
        </p:nvPicPr>
        <p:blipFill>
          <a:blip r:embed="rId20" cstate="print">
            <a:extLst>
              <a:ext uri="{28A0092B-C50C-407E-A947-70E740481C1C}">
                <a14:useLocalDpi xmlns:a14="http://schemas.microsoft.com/office/drawing/2010/main" val="0"/>
              </a:ext>
            </a:extLst>
          </a:blip>
          <a:stretch>
            <a:fillRect/>
          </a:stretch>
        </p:blipFill>
        <p:spPr>
          <a:xfrm>
            <a:off x="8458199" y="76200"/>
            <a:ext cx="1447801" cy="762000"/>
          </a:xfrm>
          <a:prstGeom prst="rect">
            <a:avLst/>
          </a:prstGeom>
        </p:spPr>
      </p:pic>
      <p:pic>
        <p:nvPicPr>
          <p:cNvPr id="40" name="Picture 39">
            <a:extLst>
              <a:ext uri="{FF2B5EF4-FFF2-40B4-BE49-F238E27FC236}">
                <a16:creationId xmlns:a16="http://schemas.microsoft.com/office/drawing/2014/main" id="{C41A4925-3356-0BC5-8B21-30794D8FCAC5}"/>
              </a:ext>
            </a:extLst>
          </p:cNvPr>
          <p:cNvPicPr>
            <a:picLocks noChangeAspect="1"/>
          </p:cNvPicPr>
          <p:nvPr userDrawn="1"/>
        </p:nvPicPr>
        <p:blipFill>
          <a:blip r:embed="rId21" cstate="print">
            <a:extLst>
              <a:ext uri="{28A0092B-C50C-407E-A947-70E740481C1C}">
                <a14:useLocalDpi xmlns:a14="http://schemas.microsoft.com/office/drawing/2010/main" val="0"/>
              </a:ext>
            </a:extLst>
          </a:blip>
          <a:stretch>
            <a:fillRect/>
          </a:stretch>
        </p:blipFill>
        <p:spPr>
          <a:xfrm>
            <a:off x="228600" y="0"/>
            <a:ext cx="2819400" cy="915991"/>
          </a:xfrm>
          <a:prstGeom prst="rect">
            <a:avLst/>
          </a:prstGeom>
        </p:spPr>
      </p:pic>
      <p:pic>
        <p:nvPicPr>
          <p:cNvPr id="41" name="Picture 40">
            <a:extLst>
              <a:ext uri="{FF2B5EF4-FFF2-40B4-BE49-F238E27FC236}">
                <a16:creationId xmlns:a16="http://schemas.microsoft.com/office/drawing/2014/main" id="{E06E2984-FAEE-23CF-0D23-E89D35624247}"/>
              </a:ext>
            </a:extLst>
          </p:cNvPr>
          <p:cNvPicPr>
            <a:picLocks noChangeAspect="1"/>
          </p:cNvPicPr>
          <p:nvPr userDrawn="1"/>
        </p:nvPicPr>
        <p:blipFill>
          <a:blip r:embed="rId22" cstate="print">
            <a:extLst>
              <a:ext uri="{28A0092B-C50C-407E-A947-70E740481C1C}">
                <a14:useLocalDpi xmlns:a14="http://schemas.microsoft.com/office/drawing/2010/main" val="0"/>
              </a:ext>
            </a:extLst>
          </a:blip>
          <a:stretch>
            <a:fillRect/>
          </a:stretch>
        </p:blipFill>
        <p:spPr>
          <a:xfrm>
            <a:off x="11049000" y="74609"/>
            <a:ext cx="990600" cy="915991"/>
          </a:xfrm>
          <a:prstGeom prst="rect">
            <a:avLst/>
          </a:prstGeom>
        </p:spPr>
      </p:pic>
    </p:spTree>
    <p:extLst>
      <p:ext uri="{BB962C8B-B14F-4D97-AF65-F5344CB8AC3E}">
        <p14:creationId xmlns:p14="http://schemas.microsoft.com/office/powerpoint/2010/main" val="150970145"/>
      </p:ext>
    </p:extLst>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 id="2147483683" r:id="rId12"/>
    <p:sldLayoutId id="2147483684" r:id="rId13"/>
    <p:sldLayoutId id="2147483685" r:id="rId14"/>
    <p:sldLayoutId id="2147483686" r:id="rId15"/>
    <p:sldLayoutId id="2147483687" r:id="rId16"/>
    <p:sldLayoutId id="2147483691" r:id="rId17"/>
  </p:sldLayoutIdLst>
  <p:txStyles>
    <p:titleStyle>
      <a:lvl1pPr algn="l" defTabSz="457200" rtl="0" eaLnBrk="1" latinLnBrk="0" hangingPunct="1">
        <a:spcBef>
          <a:spcPct val="0"/>
        </a:spcBef>
        <a:buNone/>
        <a:defRPr sz="36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2.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1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5" name="Title 5"/>
          <p:cNvSpPr txBox="1">
            <a:spLocks noGrp="1"/>
          </p:cNvSpPr>
          <p:nvPr>
            <p:ph type="title"/>
          </p:nvPr>
        </p:nvSpPr>
        <p:spPr>
          <a:xfrm>
            <a:off x="1066799" y="1295400"/>
            <a:ext cx="10581621" cy="609600"/>
          </a:xfrm>
          <a:prstGeom prst="rect">
            <a:avLst/>
          </a:prstGeom>
        </p:spPr>
        <p:txBody>
          <a:bodyPr vert="horz" lIns="109715" tIns="54858" rIns="109715" bIns="54858" rtlCol="0" anchor="ctr">
            <a:noAutofit/>
          </a:bodyPr>
          <a:lstStyle>
            <a:lvl1pPr algn="ctr" defTabSz="1201704" rtl="0" eaLnBrk="1" latinLnBrk="0" hangingPunct="1">
              <a:spcBef>
                <a:spcPct val="0"/>
              </a:spcBef>
              <a:buNone/>
              <a:defRPr sz="5800" kern="1200">
                <a:solidFill>
                  <a:schemeClr val="tx1"/>
                </a:solidFill>
                <a:latin typeface="+mj-lt"/>
                <a:ea typeface="+mj-ea"/>
                <a:cs typeface="+mj-cs"/>
              </a:defRPr>
            </a:lvl1pPr>
          </a:lstStyle>
          <a:p>
            <a:r>
              <a:rPr lang="en-US" sz="3700" b="1" dirty="0">
                <a:solidFill>
                  <a:schemeClr val="accent2">
                    <a:lumMod val="20000"/>
                    <a:lumOff val="80000"/>
                  </a:schemeClr>
                </a:solidFill>
                <a:latin typeface="Cambria" pitchFamily="18" charset="0"/>
              </a:rPr>
              <a:t>Elements of Cyber Security - (BCY402)</a:t>
            </a:r>
          </a:p>
          <a:p>
            <a:endParaRPr lang="en-US" b="1" dirty="0">
              <a:solidFill>
                <a:schemeClr val="accent2">
                  <a:lumMod val="20000"/>
                  <a:lumOff val="80000"/>
                </a:schemeClr>
              </a:solidFill>
              <a:latin typeface="Cambria" pitchFamily="18" charset="0"/>
            </a:endParaRPr>
          </a:p>
        </p:txBody>
      </p:sp>
      <p:sp>
        <p:nvSpPr>
          <p:cNvPr id="6" name="Subtitle 6"/>
          <p:cNvSpPr txBox="1">
            <a:spLocks/>
          </p:cNvSpPr>
          <p:nvPr/>
        </p:nvSpPr>
        <p:spPr>
          <a:xfrm>
            <a:off x="6400800" y="4724400"/>
            <a:ext cx="5741668" cy="2133600"/>
          </a:xfrm>
          <a:prstGeom prst="rect">
            <a:avLst/>
          </a:prstGeom>
        </p:spPr>
        <p:txBody>
          <a:bodyPr vert="horz" lIns="0" tIns="45720" rIns="0" bIns="45720" rtlCol="0" anchor="t">
            <a:noAutofit/>
          </a:bodyPr>
          <a:lstStyle>
            <a:lvl1pPr marL="0" indent="0" algn="l" defTabSz="685800" rtl="0" eaLnBrk="1" latinLnBrk="0" hangingPunct="1">
              <a:lnSpc>
                <a:spcPct val="90000"/>
              </a:lnSpc>
              <a:spcBef>
                <a:spcPts val="0"/>
              </a:spcBef>
              <a:buFont typeface="Wingdings" panose="05000000000000000000" pitchFamily="2" charset="2"/>
              <a:buNone/>
              <a:defRPr sz="1350" kern="1200">
                <a:solidFill>
                  <a:schemeClr val="tx1"/>
                </a:solidFill>
                <a:latin typeface="+mn-lt"/>
                <a:ea typeface="+mn-ea"/>
                <a:cs typeface="+mn-cs"/>
              </a:defRPr>
            </a:lvl1pPr>
            <a:lvl2pPr marL="342900" indent="0" algn="ctr" defTabSz="685800" rtl="0" eaLnBrk="1" latinLnBrk="0" hangingPunct="1">
              <a:lnSpc>
                <a:spcPct val="90000"/>
              </a:lnSpc>
              <a:spcBef>
                <a:spcPts val="450"/>
              </a:spcBef>
              <a:buFont typeface="Wingdings" panose="05000000000000000000" pitchFamily="2" charset="2"/>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450"/>
              </a:spcBef>
              <a:buFont typeface="Wingdings" panose="05000000000000000000" pitchFamily="2" charset="2"/>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450"/>
              </a:spcBef>
              <a:buFont typeface="Wingdings" panose="05000000000000000000" pitchFamily="2" charset="2"/>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450"/>
              </a:spcBef>
              <a:buFont typeface="Wingdings" panose="05000000000000000000" pitchFamily="2" charset="2"/>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Wingdings" panose="05000000000000000000" pitchFamily="2" charset="2"/>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Wingdings" panose="05000000000000000000" pitchFamily="2" charset="2"/>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Wingdings" panose="05000000000000000000" pitchFamily="2" charset="2"/>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Wingdings" panose="05000000000000000000" pitchFamily="2" charset="2"/>
              <a:buNone/>
              <a:defRPr sz="1200" kern="1200">
                <a:solidFill>
                  <a:schemeClr val="tx1"/>
                </a:solidFill>
                <a:latin typeface="+mn-lt"/>
                <a:ea typeface="+mn-ea"/>
                <a:cs typeface="+mn-cs"/>
              </a:defRPr>
            </a:lvl9pPr>
          </a:lstStyle>
          <a:p>
            <a:pPr marL="1150620" lvl="8" algn="l">
              <a:lnSpc>
                <a:spcPct val="150000"/>
              </a:lnSpc>
            </a:pPr>
            <a:r>
              <a:rPr lang="en-US" sz="2400" b="1" dirty="0">
                <a:solidFill>
                  <a:srgbClr val="002060"/>
                </a:solidFill>
                <a:latin typeface="Cambria" pitchFamily="18" charset="0"/>
              </a:rPr>
              <a:t>                  </a:t>
            </a:r>
            <a:r>
              <a:rPr lang="en-US" sz="2400" b="1" dirty="0">
                <a:solidFill>
                  <a:schemeClr val="bg1"/>
                </a:solidFill>
                <a:latin typeface="Cambria" pitchFamily="18" charset="0"/>
              </a:rPr>
              <a:t>Course Coordinator:</a:t>
            </a:r>
            <a:endParaRPr lang="en-US"/>
          </a:p>
          <a:p>
            <a:pPr marL="1150620" lvl="8" algn="l">
              <a:lnSpc>
                <a:spcPct val="100000"/>
              </a:lnSpc>
            </a:pPr>
            <a:r>
              <a:rPr lang="en-US" sz="2000" b="1" dirty="0">
                <a:solidFill>
                  <a:schemeClr val="bg1"/>
                </a:solidFill>
                <a:latin typeface="Cambria"/>
                <a:ea typeface="Cambria"/>
              </a:rPr>
              <a:t>                     </a:t>
            </a:r>
            <a:r>
              <a:rPr lang="en-US" sz="2400" b="1" dirty="0" err="1">
                <a:solidFill>
                  <a:schemeClr val="bg1"/>
                </a:solidFill>
                <a:latin typeface="Cambria"/>
                <a:ea typeface="Cambria"/>
              </a:rPr>
              <a:t>Mrs.Razikha</a:t>
            </a:r>
            <a:r>
              <a:rPr lang="en-US" sz="2400" b="1" dirty="0">
                <a:solidFill>
                  <a:schemeClr val="bg1"/>
                </a:solidFill>
                <a:latin typeface="Cambria"/>
                <a:ea typeface="Cambria"/>
              </a:rPr>
              <a:t> Amreen M I</a:t>
            </a:r>
          </a:p>
          <a:p>
            <a:pPr marL="1150620" lvl="8" algn="l">
              <a:lnSpc>
                <a:spcPct val="100000"/>
              </a:lnSpc>
            </a:pPr>
            <a:r>
              <a:rPr lang="en-US" sz="2000" dirty="0">
                <a:solidFill>
                  <a:schemeClr val="bg1"/>
                </a:solidFill>
                <a:latin typeface="Cambria" pitchFamily="18" charset="0"/>
              </a:rPr>
              <a:t>                      </a:t>
            </a:r>
            <a:r>
              <a:rPr lang="en-US" sz="2100" i="1" dirty="0">
                <a:solidFill>
                  <a:schemeClr val="bg1"/>
                </a:solidFill>
                <a:latin typeface="Cambria" pitchFamily="18" charset="0"/>
              </a:rPr>
              <a:t>Assistant Professor</a:t>
            </a:r>
            <a:endParaRPr lang="en-US" sz="2100" i="1" dirty="0">
              <a:solidFill>
                <a:schemeClr val="bg1"/>
              </a:solidFill>
              <a:latin typeface="Cambria" pitchFamily="18" charset="0"/>
              <a:ea typeface="Cambria" pitchFamily="18" charset="0"/>
            </a:endParaRPr>
          </a:p>
          <a:p>
            <a:pPr marL="1150620" lvl="8" algn="l">
              <a:lnSpc>
                <a:spcPct val="100000"/>
              </a:lnSpc>
            </a:pPr>
            <a:r>
              <a:rPr lang="en-US" sz="2100" i="1" dirty="0">
                <a:solidFill>
                  <a:schemeClr val="bg1"/>
                </a:solidFill>
                <a:latin typeface="Cambria" pitchFamily="18" charset="0"/>
              </a:rPr>
              <a:t>                     Dept. of CSE-CY</a:t>
            </a:r>
            <a:endParaRPr lang="en-US" sz="2100" i="1" dirty="0">
              <a:solidFill>
                <a:schemeClr val="bg1"/>
              </a:solidFill>
              <a:latin typeface="Cambria" pitchFamily="18" charset="0"/>
              <a:ea typeface="Cambria" pitchFamily="18" charset="0"/>
            </a:endParaRPr>
          </a:p>
          <a:p>
            <a:pPr marL="1150620" lvl="8" algn="l">
              <a:lnSpc>
                <a:spcPct val="100000"/>
              </a:lnSpc>
            </a:pPr>
            <a:r>
              <a:rPr lang="en-US" sz="2100" i="1" dirty="0">
                <a:solidFill>
                  <a:schemeClr val="bg1"/>
                </a:solidFill>
                <a:latin typeface="Cambria" pitchFamily="18" charset="0"/>
              </a:rPr>
              <a:t>                     ATMECE, Mysuru</a:t>
            </a:r>
            <a:endParaRPr lang="en-US" sz="2100" i="1" dirty="0">
              <a:solidFill>
                <a:schemeClr val="bg1"/>
              </a:solidFill>
              <a:latin typeface="Cambria" pitchFamily="18" charset="0"/>
              <a:ea typeface="Cambria" pitchFamily="18" charset="0"/>
            </a:endParaRPr>
          </a:p>
          <a:p>
            <a:pPr marL="1150620" lvl="8" algn="l">
              <a:lnSpc>
                <a:spcPct val="100000"/>
              </a:lnSpc>
            </a:pPr>
            <a:r>
              <a:rPr lang="en-US" sz="2100" i="1" dirty="0">
                <a:solidFill>
                  <a:srgbClr val="D60093"/>
                </a:solidFill>
                <a:latin typeface="Cambria" pitchFamily="18" charset="0"/>
              </a:rPr>
              <a:t>                                          </a:t>
            </a:r>
            <a:endParaRPr lang="en-US" sz="2100" b="1" i="1" dirty="0">
              <a:solidFill>
                <a:srgbClr val="D60093"/>
              </a:solidFill>
              <a:latin typeface="+mj-lt"/>
            </a:endParaRPr>
          </a:p>
        </p:txBody>
      </p:sp>
    </p:spTree>
    <p:extLst>
      <p:ext uri="{BB962C8B-B14F-4D97-AF65-F5344CB8AC3E}">
        <p14:creationId xmlns:p14="http://schemas.microsoft.com/office/powerpoint/2010/main" val="13375851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A screen shot of a course overview&#10;&#10;AI-generated content may be incorrect.">
            <a:extLst>
              <a:ext uri="{FF2B5EF4-FFF2-40B4-BE49-F238E27FC236}">
                <a16:creationId xmlns:a16="http://schemas.microsoft.com/office/drawing/2014/main" id="{F6179ADB-A4E0-71FA-75DF-13B57B4D8173}"/>
              </a:ext>
            </a:extLst>
          </p:cNvPr>
          <p:cNvPicPr>
            <a:picLocks noGrp="1" noChangeAspect="1"/>
          </p:cNvPicPr>
          <p:nvPr>
            <p:ph idx="1"/>
          </p:nvPr>
        </p:nvPicPr>
        <p:blipFill>
          <a:blip r:embed="rId2"/>
          <a:stretch>
            <a:fillRect/>
          </a:stretch>
        </p:blipFill>
        <p:spPr>
          <a:xfrm>
            <a:off x="990600" y="228600"/>
            <a:ext cx="10487315" cy="5683250"/>
          </a:xfrm>
          <a:prstGeom prst="rect">
            <a:avLst/>
          </a:prstGeom>
        </p:spPr>
      </p:pic>
    </p:spTree>
    <p:extLst>
      <p:ext uri="{BB962C8B-B14F-4D97-AF65-F5344CB8AC3E}">
        <p14:creationId xmlns:p14="http://schemas.microsoft.com/office/powerpoint/2010/main" val="1604347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MODULE 1</a:t>
            </a:r>
          </a:p>
        </p:txBody>
      </p:sp>
      <p:sp>
        <p:nvSpPr>
          <p:cNvPr id="4" name="Content Placeholder 3"/>
          <p:cNvSpPr>
            <a:spLocks noGrp="1"/>
          </p:cNvSpPr>
          <p:nvPr>
            <p:ph idx="1"/>
          </p:nvPr>
        </p:nvSpPr>
        <p:spPr>
          <a:xfrm>
            <a:off x="2621577" y="2133600"/>
            <a:ext cx="9026843" cy="2067233"/>
          </a:xfrm>
          <a:prstGeom prst="rect">
            <a:avLst/>
          </a:prstGeom>
        </p:spPr>
        <p:txBody>
          <a:bodyPr wrap="square">
            <a:spAutoFit/>
          </a:bodyPr>
          <a:lstStyle/>
          <a:p>
            <a:pPr marL="0" indent="0" algn="just">
              <a:buNone/>
            </a:pPr>
            <a:r>
              <a:rPr lang="en-US" sz="2000" i="1" dirty="0">
                <a:solidFill>
                  <a:srgbClr val="002060"/>
                </a:solidFill>
                <a:latin typeface="Bookman Old Style" panose="02050604050505020204" pitchFamily="18" charset="0"/>
              </a:rPr>
              <a:t>Basic Cyber Security Concepts, layers of security, Vulnerability, Assets and Threat, motive of attackers, active attacks, passive attacks, Software attacks, hardware attacks, Cyber Threats-Cyber Warfare, Cyber terrorism, Cyber Espionage, etc., Comprehensive Cyber Security Policy.</a:t>
            </a:r>
            <a:endParaRPr lang="en-US" sz="2000" dirty="0">
              <a:solidFill>
                <a:srgbClr val="002060"/>
              </a:solidFill>
              <a:latin typeface="Cambria" pitchFamily="18" charset="0"/>
            </a:endParaRPr>
          </a:p>
          <a:p>
            <a:pPr algn="just"/>
            <a:endParaRPr lang="en-US" sz="2000" dirty="0">
              <a:solidFill>
                <a:srgbClr val="002060"/>
              </a:solidFill>
              <a:latin typeface="Cambria" pitchFamily="18" charset="0"/>
            </a:endParaRPr>
          </a:p>
        </p:txBody>
      </p:sp>
    </p:spTree>
    <p:extLst>
      <p:ext uri="{BB962C8B-B14F-4D97-AF65-F5344CB8AC3E}">
        <p14:creationId xmlns:p14="http://schemas.microsoft.com/office/powerpoint/2010/main" val="13688261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1834520" y="2575486"/>
            <a:ext cx="8675360" cy="1707028"/>
          </a:xfrm>
          <a:prstGeom prst="rect">
            <a:avLst/>
          </a:prstGeom>
        </p:spPr>
      </p:pic>
    </p:spTree>
    <p:extLst>
      <p:ext uri="{BB962C8B-B14F-4D97-AF65-F5344CB8AC3E}">
        <p14:creationId xmlns:p14="http://schemas.microsoft.com/office/powerpoint/2010/main" val="1733611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00490" y="1155851"/>
            <a:ext cx="10200620" cy="1280890"/>
          </a:xfrm>
        </p:spPr>
        <p:txBody>
          <a:bodyPr/>
          <a:lstStyle/>
          <a:p>
            <a:r>
              <a:rPr lang="en-US" b="1" dirty="0">
                <a:solidFill>
                  <a:srgbClr val="002060"/>
                </a:solidFill>
                <a:latin typeface="Cambria" pitchFamily="18" charset="0"/>
              </a:rPr>
              <a:t>Basics cyber security concepts</a:t>
            </a:r>
            <a:br>
              <a:rPr lang="en-US" dirty="0"/>
            </a:br>
            <a:endParaRPr lang="en-IN" dirty="0"/>
          </a:p>
        </p:txBody>
      </p:sp>
      <p:sp>
        <p:nvSpPr>
          <p:cNvPr id="5" name="Rectangle 4"/>
          <p:cNvSpPr/>
          <p:nvPr/>
        </p:nvSpPr>
        <p:spPr>
          <a:xfrm>
            <a:off x="762000" y="1796296"/>
            <a:ext cx="11277600" cy="3785652"/>
          </a:xfrm>
          <a:prstGeom prst="rect">
            <a:avLst/>
          </a:prstGeom>
        </p:spPr>
        <p:txBody>
          <a:bodyPr wrap="square">
            <a:spAutoFit/>
          </a:bodyPr>
          <a:lstStyle/>
          <a:p>
            <a:pPr marL="342900" indent="-342900" algn="just">
              <a:buFont typeface="Wingdings" panose="05000000000000000000" pitchFamily="2" charset="2"/>
              <a:buChar char="v"/>
            </a:pPr>
            <a:r>
              <a:rPr lang="en-US" sz="2000" b="1" i="1" dirty="0">
                <a:solidFill>
                  <a:srgbClr val="002060"/>
                </a:solidFill>
                <a:latin typeface="Bookman Old Style" panose="02050604050505020204" pitchFamily="18" charset="0"/>
              </a:rPr>
              <a:t>Cyber Security </a:t>
            </a:r>
            <a:r>
              <a:rPr lang="en-US" sz="2000" i="1" dirty="0">
                <a:solidFill>
                  <a:srgbClr val="002060"/>
                </a:solidFill>
                <a:latin typeface="Bookman Old Style" panose="02050604050505020204" pitchFamily="18" charset="0"/>
              </a:rPr>
              <a:t>is referred to the </a:t>
            </a:r>
            <a:r>
              <a:rPr lang="en-US" sz="2000" b="1" i="1" dirty="0">
                <a:solidFill>
                  <a:srgbClr val="FF0000"/>
                </a:solidFill>
                <a:latin typeface="Bookman Old Style" panose="02050604050505020204" pitchFamily="18" charset="0"/>
              </a:rPr>
              <a:t>security offered through online services to protect the online information</a:t>
            </a:r>
            <a:r>
              <a:rPr lang="en-US" sz="2000" i="1" dirty="0">
                <a:solidFill>
                  <a:srgbClr val="002060"/>
                </a:solidFill>
                <a:latin typeface="Bookman Old Style" panose="02050604050505020204" pitchFamily="18" charset="0"/>
              </a:rPr>
              <a:t>.</a:t>
            </a:r>
          </a:p>
          <a:p>
            <a:pPr marL="342900" indent="-342900" algn="just">
              <a:buFont typeface="Wingdings" panose="05000000000000000000" pitchFamily="2" charset="2"/>
              <a:buChar char="v"/>
            </a:pPr>
            <a:endParaRPr lang="en-US" sz="2000" i="1" dirty="0">
              <a:solidFill>
                <a:srgbClr val="002060"/>
              </a:solidFill>
              <a:latin typeface="Bookman Old Style" panose="02050604050505020204" pitchFamily="18" charset="0"/>
            </a:endParaRPr>
          </a:p>
          <a:p>
            <a:pPr marL="342900" indent="-342900" algn="just">
              <a:buFont typeface="Wingdings" panose="05000000000000000000" pitchFamily="2" charset="2"/>
              <a:buChar char="v"/>
            </a:pPr>
            <a:r>
              <a:rPr lang="en-US" sz="2000" i="1" dirty="0">
                <a:solidFill>
                  <a:srgbClr val="002060"/>
                </a:solidFill>
                <a:latin typeface="Bookman Old Style" panose="02050604050505020204" pitchFamily="18" charset="0"/>
              </a:rPr>
              <a:t>With an increasing amount of people getting connected to the Internet, the security threats are also massively increasing.</a:t>
            </a:r>
          </a:p>
          <a:p>
            <a:pPr marL="342900" indent="-342900" algn="just">
              <a:buFont typeface="Wingdings" panose="05000000000000000000" pitchFamily="2" charset="2"/>
              <a:buChar char="v"/>
            </a:pPr>
            <a:endParaRPr lang="en-US" sz="2000" i="1" dirty="0">
              <a:solidFill>
                <a:srgbClr val="002060"/>
              </a:solidFill>
              <a:latin typeface="Bookman Old Style" panose="02050604050505020204" pitchFamily="18" charset="0"/>
            </a:endParaRPr>
          </a:p>
          <a:p>
            <a:pPr marL="342900" indent="-342900" algn="just">
              <a:buFont typeface="Wingdings" panose="05000000000000000000" pitchFamily="2" charset="2"/>
              <a:buChar char="v"/>
            </a:pPr>
            <a:r>
              <a:rPr lang="en-US" sz="2000" b="1" i="1" dirty="0">
                <a:solidFill>
                  <a:srgbClr val="002060"/>
                </a:solidFill>
                <a:latin typeface="Bookman Old Style" panose="02050604050505020204" pitchFamily="18" charset="0"/>
              </a:rPr>
              <a:t>Cyber Security </a:t>
            </a:r>
            <a:r>
              <a:rPr lang="en-US" sz="2000" i="1" dirty="0">
                <a:solidFill>
                  <a:srgbClr val="002060"/>
                </a:solidFill>
                <a:latin typeface="Bookman Old Style" panose="02050604050505020204" pitchFamily="18" charset="0"/>
              </a:rPr>
              <a:t>is the body of technologies, processes and practices designed to protect networks, devices, programs and data from attack, theft, damage, modification or unauthorized access. It is also called as </a:t>
            </a:r>
            <a:r>
              <a:rPr lang="en-US" sz="2000" b="1" i="1" dirty="0">
                <a:solidFill>
                  <a:srgbClr val="002060"/>
                </a:solidFill>
                <a:latin typeface="Bookman Old Style" panose="02050604050505020204" pitchFamily="18" charset="0"/>
              </a:rPr>
              <a:t>Information Technology Security</a:t>
            </a:r>
            <a:r>
              <a:rPr lang="en-US" sz="2000" i="1" dirty="0">
                <a:solidFill>
                  <a:srgbClr val="002060"/>
                </a:solidFill>
                <a:latin typeface="Bookman Old Style" panose="02050604050505020204" pitchFamily="18" charset="0"/>
              </a:rPr>
              <a:t>.</a:t>
            </a:r>
          </a:p>
          <a:p>
            <a:pPr marL="342900" indent="-342900" algn="just">
              <a:buFont typeface="Wingdings" panose="05000000000000000000" pitchFamily="2" charset="2"/>
              <a:buChar char="v"/>
            </a:pPr>
            <a:endParaRPr lang="en-US" sz="2000" i="1" dirty="0">
              <a:solidFill>
                <a:srgbClr val="002060"/>
              </a:solidFill>
              <a:latin typeface="Bookman Old Style" panose="02050604050505020204" pitchFamily="18" charset="0"/>
            </a:endParaRPr>
          </a:p>
          <a:p>
            <a:pPr marL="342900" indent="-342900" algn="just">
              <a:buFont typeface="Wingdings" panose="05000000000000000000" pitchFamily="2" charset="2"/>
              <a:buChar char="v"/>
            </a:pPr>
            <a:r>
              <a:rPr lang="en-US" sz="2000" b="1" i="1" dirty="0">
                <a:solidFill>
                  <a:srgbClr val="002060"/>
                </a:solidFill>
                <a:latin typeface="Bookman Old Style" panose="02050604050505020204" pitchFamily="18" charset="0"/>
              </a:rPr>
              <a:t>Cyber Security </a:t>
            </a:r>
            <a:r>
              <a:rPr lang="en-US" sz="2000" i="1" dirty="0">
                <a:solidFill>
                  <a:srgbClr val="002060"/>
                </a:solidFill>
                <a:latin typeface="Bookman Old Style" panose="02050604050505020204" pitchFamily="18" charset="0"/>
              </a:rPr>
              <a:t>is the set of principles and practices designed to protect the computing resources and online information against threats.</a:t>
            </a:r>
          </a:p>
        </p:txBody>
      </p:sp>
    </p:spTree>
    <p:extLst>
      <p:ext uri="{BB962C8B-B14F-4D97-AF65-F5344CB8AC3E}">
        <p14:creationId xmlns:p14="http://schemas.microsoft.com/office/powerpoint/2010/main" val="31489937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1066800"/>
            <a:ext cx="9514820" cy="1280890"/>
          </a:xfrm>
        </p:spPr>
        <p:txBody>
          <a:bodyPr>
            <a:normAutofit fontScale="90000"/>
          </a:bodyPr>
          <a:lstStyle/>
          <a:p>
            <a:r>
              <a:rPr lang="en-IN" b="1" dirty="0">
                <a:solidFill>
                  <a:schemeClr val="tx1"/>
                </a:solidFill>
              </a:rPr>
              <a:t>Digital </a:t>
            </a:r>
            <a:r>
              <a:rPr lang="en-IN" b="1" dirty="0" err="1">
                <a:solidFill>
                  <a:schemeClr val="tx1"/>
                </a:solidFill>
              </a:rPr>
              <a:t>Defense</a:t>
            </a:r>
            <a:r>
              <a:rPr lang="en-IN" b="1" dirty="0">
                <a:solidFill>
                  <a:schemeClr val="tx1"/>
                </a:solidFill>
              </a:rPr>
              <a:t> Essentials:</a:t>
            </a:r>
            <a:r>
              <a:rPr lang="en-US" b="1" dirty="0">
                <a:solidFill>
                  <a:schemeClr val="tx1"/>
                </a:solidFill>
                <a:latin typeface="Cambria" pitchFamily="18" charset="0"/>
              </a:rPr>
              <a:t>Understanding Cyber Security</a:t>
            </a:r>
            <a:br>
              <a:rPr lang="en-US" dirty="0">
                <a:solidFill>
                  <a:schemeClr val="tx1"/>
                </a:solidFill>
              </a:rPr>
            </a:br>
            <a:endParaRPr lang="en-IN" dirty="0">
              <a:solidFill>
                <a:schemeClr val="tx1"/>
              </a:solidFill>
            </a:endParaRP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981200" y="2133600"/>
            <a:ext cx="9667220" cy="3778250"/>
          </a:xfrm>
        </p:spPr>
      </p:pic>
    </p:spTree>
    <p:extLst>
      <p:ext uri="{BB962C8B-B14F-4D97-AF65-F5344CB8AC3E}">
        <p14:creationId xmlns:p14="http://schemas.microsoft.com/office/powerpoint/2010/main" val="2069582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1447799"/>
            <a:ext cx="9026843" cy="3777622"/>
          </a:xfrm>
        </p:spPr>
        <p:txBody>
          <a:bodyPr/>
          <a:lstStyle/>
          <a:p>
            <a:pPr marL="0" indent="0">
              <a:buNone/>
            </a:pPr>
            <a:endParaRPr lang="en-US" u="sng" dirty="0"/>
          </a:p>
          <a:p>
            <a:r>
              <a:rPr lang="en-US" dirty="0"/>
              <a:t>Viruses &amp; Worms</a:t>
            </a:r>
          </a:p>
          <a:p>
            <a:r>
              <a:rPr lang="en-US" dirty="0"/>
              <a:t>Hackers</a:t>
            </a:r>
          </a:p>
          <a:p>
            <a:r>
              <a:rPr lang="en-US" dirty="0"/>
              <a:t>Malware</a:t>
            </a:r>
          </a:p>
          <a:p>
            <a:r>
              <a:rPr lang="en-US" dirty="0"/>
              <a:t>Trojan Horse</a:t>
            </a:r>
          </a:p>
          <a:p>
            <a:r>
              <a:rPr lang="en-US" dirty="0"/>
              <a:t>Password Cracking</a:t>
            </a:r>
          </a:p>
          <a:p>
            <a:pPr marL="0" indent="0">
              <a:buNone/>
            </a:pPr>
            <a:endParaRPr lang="en-US" dirty="0"/>
          </a:p>
          <a:p>
            <a:endParaRPr lang="en-IN" dirty="0"/>
          </a:p>
        </p:txBody>
      </p:sp>
      <p:pic>
        <p:nvPicPr>
          <p:cNvPr id="4" name="Picture 3"/>
          <p:cNvPicPr>
            <a:picLocks noChangeAspect="1"/>
          </p:cNvPicPr>
          <p:nvPr/>
        </p:nvPicPr>
        <p:blipFill>
          <a:blip r:embed="rId2"/>
          <a:stretch>
            <a:fillRect/>
          </a:stretch>
        </p:blipFill>
        <p:spPr>
          <a:xfrm>
            <a:off x="4213243" y="1447799"/>
            <a:ext cx="7826357" cy="5029201"/>
          </a:xfrm>
          <a:prstGeom prst="rect">
            <a:avLst/>
          </a:prstGeom>
        </p:spPr>
      </p:pic>
      <p:sp>
        <p:nvSpPr>
          <p:cNvPr id="5" name="Rectangle 4"/>
          <p:cNvSpPr/>
          <p:nvPr/>
        </p:nvSpPr>
        <p:spPr>
          <a:xfrm>
            <a:off x="1447800" y="1078467"/>
            <a:ext cx="5769528" cy="369332"/>
          </a:xfrm>
          <a:prstGeom prst="rect">
            <a:avLst/>
          </a:prstGeom>
        </p:spPr>
        <p:txBody>
          <a:bodyPr wrap="none">
            <a:spAutoFit/>
          </a:bodyPr>
          <a:lstStyle/>
          <a:p>
            <a:r>
              <a:rPr lang="en-US" u="sng" dirty="0"/>
              <a:t>Security Problems &amp; Maintaining Security in Cyber </a:t>
            </a:r>
            <a:endParaRPr lang="en-IN" dirty="0"/>
          </a:p>
        </p:txBody>
      </p:sp>
    </p:spTree>
    <p:extLst>
      <p:ext uri="{BB962C8B-B14F-4D97-AF65-F5344CB8AC3E}">
        <p14:creationId xmlns:p14="http://schemas.microsoft.com/office/powerpoint/2010/main" val="16038812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prstGeom prst="rect">
            <a:avLst/>
          </a:prstGeom>
        </p:spPr>
        <p:txBody>
          <a:bodyPr wrap="square">
            <a:spAutoFit/>
          </a:bodyPr>
          <a:lstStyle/>
          <a:p>
            <a:pPr algn="just"/>
            <a:r>
              <a:rPr lang="en-US" sz="2000" b="1" i="1" dirty="0">
                <a:solidFill>
                  <a:srgbClr val="002060"/>
                </a:solidFill>
                <a:latin typeface="Bookman Old Style" panose="02050604050505020204" pitchFamily="18" charset="0"/>
              </a:rPr>
              <a:t>Viruses &amp; Worms:</a:t>
            </a:r>
          </a:p>
          <a:p>
            <a:pPr marL="342900" indent="-342900" algn="just">
              <a:buFont typeface="Wingdings" pitchFamily="2" charset="2"/>
              <a:buChar char="ü"/>
            </a:pPr>
            <a:r>
              <a:rPr lang="en-US" sz="2000" i="1" dirty="0">
                <a:solidFill>
                  <a:srgbClr val="002060"/>
                </a:solidFill>
                <a:latin typeface="Bookman Old Style" panose="02050604050505020204" pitchFamily="18" charset="0"/>
              </a:rPr>
              <a:t>A virus is a program that is loaded into the computer without user’s knowledge and runs against the user’s wish.</a:t>
            </a:r>
          </a:p>
          <a:p>
            <a:pPr algn="just"/>
            <a:endParaRPr lang="en-US" sz="2000" i="1" dirty="0">
              <a:solidFill>
                <a:srgbClr val="002060"/>
              </a:solidFill>
              <a:latin typeface="Bookman Old Style" panose="02050604050505020204" pitchFamily="18" charset="0"/>
            </a:endParaRPr>
          </a:p>
          <a:p>
            <a:pPr algn="just"/>
            <a:r>
              <a:rPr lang="en-US" sz="2000" b="1" i="1" dirty="0">
                <a:solidFill>
                  <a:srgbClr val="002060"/>
                </a:solidFill>
                <a:latin typeface="Bookman Old Style" panose="02050604050505020204" pitchFamily="18" charset="0"/>
              </a:rPr>
              <a:t>Maintenance:</a:t>
            </a:r>
          </a:p>
          <a:p>
            <a:pPr marL="342900" indent="-342900" algn="just">
              <a:buFont typeface="Wingdings" pitchFamily="2" charset="2"/>
              <a:buChar char="ü"/>
            </a:pPr>
            <a:r>
              <a:rPr lang="en-US" sz="2000" i="1" dirty="0">
                <a:solidFill>
                  <a:srgbClr val="002060"/>
                </a:solidFill>
                <a:latin typeface="Bookman Old Style" panose="02050604050505020204" pitchFamily="18" charset="0"/>
              </a:rPr>
              <a:t>Install a security suite that protects the computer against threats such as viruses and worms. (</a:t>
            </a:r>
            <a:r>
              <a:rPr lang="en-US" sz="2000" i="1" dirty="0" err="1">
                <a:solidFill>
                  <a:srgbClr val="002060"/>
                </a:solidFill>
                <a:latin typeface="Bookman Old Style" panose="02050604050505020204" pitchFamily="18" charset="0"/>
              </a:rPr>
              <a:t>eg</a:t>
            </a:r>
            <a:r>
              <a:rPr lang="en-US" sz="2000" i="1" dirty="0">
                <a:solidFill>
                  <a:srgbClr val="002060"/>
                </a:solidFill>
                <a:latin typeface="Bookman Old Style" panose="02050604050505020204" pitchFamily="18" charset="0"/>
              </a:rPr>
              <a:t>., Antivirus).</a:t>
            </a:r>
          </a:p>
        </p:txBody>
      </p:sp>
    </p:spTree>
    <p:extLst>
      <p:ext uri="{BB962C8B-B14F-4D97-AF65-F5344CB8AC3E}">
        <p14:creationId xmlns:p14="http://schemas.microsoft.com/office/powerpoint/2010/main" val="2995585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2"/>
          <a:stretch>
            <a:fillRect/>
          </a:stretch>
        </p:blipFill>
        <p:spPr>
          <a:xfrm>
            <a:off x="914400" y="1371600"/>
            <a:ext cx="10734020" cy="4876800"/>
          </a:xfrm>
          <a:prstGeom prst="rect">
            <a:avLst/>
          </a:prstGeom>
        </p:spPr>
      </p:pic>
    </p:spTree>
    <p:extLst>
      <p:ext uri="{BB962C8B-B14F-4D97-AF65-F5344CB8AC3E}">
        <p14:creationId xmlns:p14="http://schemas.microsoft.com/office/powerpoint/2010/main" val="2276583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prstGeom prst="rect">
            <a:avLst/>
          </a:prstGeom>
        </p:spPr>
        <p:txBody>
          <a:bodyPr wrap="square">
            <a:spAutoFit/>
          </a:bodyPr>
          <a:lstStyle/>
          <a:p>
            <a:pPr algn="just"/>
            <a:r>
              <a:rPr lang="en-US" sz="2000" b="1" i="1" dirty="0">
                <a:solidFill>
                  <a:srgbClr val="002060"/>
                </a:solidFill>
                <a:latin typeface="Bookman Old Style" panose="02050604050505020204" pitchFamily="18" charset="0"/>
              </a:rPr>
              <a:t>Hackers:</a:t>
            </a:r>
          </a:p>
          <a:p>
            <a:pPr marL="342900" indent="-342900" algn="just">
              <a:buFont typeface="Wingdings" panose="05000000000000000000" pitchFamily="2" charset="2"/>
              <a:buChar char="ü"/>
            </a:pPr>
            <a:r>
              <a:rPr lang="en-US" sz="2000" i="1" dirty="0">
                <a:solidFill>
                  <a:srgbClr val="002060"/>
                </a:solidFill>
                <a:latin typeface="Bookman Old Style" panose="02050604050505020204" pitchFamily="18" charset="0"/>
              </a:rPr>
              <a:t>A hacker is a person who uses computers to gain unauthorized access to data.</a:t>
            </a:r>
          </a:p>
          <a:p>
            <a:pPr marL="342900" indent="-342900" algn="just">
              <a:buFont typeface="Wingdings" panose="05000000000000000000" pitchFamily="2" charset="2"/>
              <a:buChar char="ü"/>
            </a:pPr>
            <a:endParaRPr lang="en-US" sz="2000" i="1" dirty="0">
              <a:solidFill>
                <a:srgbClr val="002060"/>
              </a:solidFill>
              <a:latin typeface="Bookman Old Style" panose="02050604050505020204" pitchFamily="18" charset="0"/>
            </a:endParaRPr>
          </a:p>
          <a:p>
            <a:pPr algn="just"/>
            <a:r>
              <a:rPr lang="en-US" sz="2000" b="1" i="1" dirty="0">
                <a:solidFill>
                  <a:srgbClr val="002060"/>
                </a:solidFill>
                <a:latin typeface="Bookman Old Style" panose="02050604050505020204" pitchFamily="18" charset="0"/>
              </a:rPr>
              <a:t>Types of Hackers:</a:t>
            </a:r>
          </a:p>
          <a:p>
            <a:pPr marL="342900" indent="-342900" algn="just">
              <a:lnSpc>
                <a:spcPct val="150000"/>
              </a:lnSpc>
              <a:buFont typeface="Wingdings" panose="05000000000000000000" pitchFamily="2" charset="2"/>
              <a:buChar char="ü"/>
            </a:pPr>
            <a:r>
              <a:rPr lang="en-US" sz="2000" i="1" dirty="0">
                <a:solidFill>
                  <a:srgbClr val="002060"/>
                </a:solidFill>
                <a:latin typeface="Bookman Old Style" panose="02050604050505020204" pitchFamily="18" charset="0"/>
              </a:rPr>
              <a:t>Black Hat Hackers</a:t>
            </a:r>
          </a:p>
          <a:p>
            <a:pPr marL="342900" indent="-342900" algn="just">
              <a:lnSpc>
                <a:spcPct val="150000"/>
              </a:lnSpc>
              <a:buFont typeface="Wingdings" panose="05000000000000000000" pitchFamily="2" charset="2"/>
              <a:buChar char="ü"/>
            </a:pPr>
            <a:r>
              <a:rPr lang="en-US" sz="2000" i="1" dirty="0">
                <a:solidFill>
                  <a:srgbClr val="002060"/>
                </a:solidFill>
                <a:latin typeface="Bookman Old Style" panose="02050604050505020204" pitchFamily="18" charset="0"/>
              </a:rPr>
              <a:t>White Hat Hackers</a:t>
            </a:r>
          </a:p>
          <a:p>
            <a:pPr marL="342900" indent="-342900" algn="just">
              <a:lnSpc>
                <a:spcPct val="150000"/>
              </a:lnSpc>
              <a:buFont typeface="Wingdings" panose="05000000000000000000" pitchFamily="2" charset="2"/>
              <a:buChar char="ü"/>
            </a:pPr>
            <a:r>
              <a:rPr lang="en-US" sz="2000" i="1" dirty="0">
                <a:solidFill>
                  <a:srgbClr val="002060"/>
                </a:solidFill>
                <a:latin typeface="Bookman Old Style" panose="02050604050505020204" pitchFamily="18" charset="0"/>
              </a:rPr>
              <a:t>Grey Hat Hackers</a:t>
            </a:r>
          </a:p>
          <a:p>
            <a:pPr algn="just">
              <a:lnSpc>
                <a:spcPct val="150000"/>
              </a:lnSpc>
            </a:pPr>
            <a:endParaRPr lang="en-US" sz="2000" i="1" dirty="0">
              <a:solidFill>
                <a:srgbClr val="002060"/>
              </a:solidFill>
              <a:latin typeface="Bookman Old Style" panose="02050604050505020204" pitchFamily="18" charset="0"/>
            </a:endParaRPr>
          </a:p>
        </p:txBody>
      </p:sp>
      <p:sp>
        <p:nvSpPr>
          <p:cNvPr id="5" name="Rectangle 4"/>
          <p:cNvSpPr/>
          <p:nvPr/>
        </p:nvSpPr>
        <p:spPr>
          <a:xfrm>
            <a:off x="7239000" y="3581400"/>
            <a:ext cx="4038600" cy="1754326"/>
          </a:xfrm>
          <a:prstGeom prst="rect">
            <a:avLst/>
          </a:prstGeom>
        </p:spPr>
        <p:txBody>
          <a:bodyPr wrap="square">
            <a:spAutoFit/>
          </a:bodyPr>
          <a:lstStyle/>
          <a:p>
            <a:pPr algn="just"/>
            <a:r>
              <a:rPr lang="en-US" b="1" i="1" dirty="0">
                <a:solidFill>
                  <a:srgbClr val="002060"/>
                </a:solidFill>
                <a:latin typeface="Bookman Old Style" panose="02050604050505020204" pitchFamily="18" charset="0"/>
              </a:rPr>
              <a:t>Maintenance:</a:t>
            </a:r>
          </a:p>
          <a:p>
            <a:pPr marL="342900" indent="-342900" algn="just">
              <a:buFont typeface="Wingdings" pitchFamily="2" charset="2"/>
              <a:buChar char="ü"/>
            </a:pPr>
            <a:r>
              <a:rPr lang="en-US" i="1" dirty="0">
                <a:solidFill>
                  <a:srgbClr val="002060"/>
                </a:solidFill>
                <a:latin typeface="Bookman Old Style" panose="02050604050505020204" pitchFamily="18" charset="0"/>
              </a:rPr>
              <a:t>It may be impossible to prevent computer hacking, however effective security controls including strong passwords and the use of firewalls.</a:t>
            </a:r>
          </a:p>
        </p:txBody>
      </p:sp>
    </p:spTree>
    <p:extLst>
      <p:ext uri="{BB962C8B-B14F-4D97-AF65-F5344CB8AC3E}">
        <p14:creationId xmlns:p14="http://schemas.microsoft.com/office/powerpoint/2010/main" val="5198458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1" y="1143000"/>
            <a:ext cx="11038820" cy="4768222"/>
          </a:xfrm>
        </p:spPr>
        <p:txBody>
          <a:bodyPr>
            <a:normAutofit/>
          </a:bodyPr>
          <a:lstStyle/>
          <a:p>
            <a:pPr algn="ctr"/>
            <a:r>
              <a:rPr lang="en-US" b="1" dirty="0">
                <a:solidFill>
                  <a:srgbClr val="002060"/>
                </a:solidFill>
                <a:latin typeface="Bookman Old Style" panose="02050604050505020204" pitchFamily="18" charset="0"/>
              </a:rPr>
              <a:t>Black Hat Hackers: (Unethical Hacker or Security Cracker)</a:t>
            </a:r>
          </a:p>
          <a:p>
            <a:pPr algn="ctr"/>
            <a:r>
              <a:rPr lang="en-US" i="1" dirty="0">
                <a:solidFill>
                  <a:srgbClr val="002060"/>
                </a:solidFill>
                <a:latin typeface="Bookman Old Style" panose="02050604050505020204" pitchFamily="18" charset="0"/>
              </a:rPr>
              <a:t>These people hack the system illegally to steal money or to achieve their own illegal goals.</a:t>
            </a:r>
          </a:p>
          <a:p>
            <a:pPr algn="ctr"/>
            <a:r>
              <a:rPr lang="en-US" i="1" dirty="0">
                <a:solidFill>
                  <a:srgbClr val="002060"/>
                </a:solidFill>
                <a:latin typeface="Bookman Old Style" panose="02050604050505020204" pitchFamily="18" charset="0"/>
              </a:rPr>
              <a:t>They find the banks or organization with weak security and steal money or credit card information, they can also modify or destroy confidential data</a:t>
            </a:r>
          </a:p>
          <a:p>
            <a:pPr algn="ctr"/>
            <a:r>
              <a:rPr lang="en-US" b="1" dirty="0">
                <a:solidFill>
                  <a:srgbClr val="002060"/>
                </a:solidFill>
                <a:latin typeface="Bookman Old Style" panose="02050604050505020204" pitchFamily="18" charset="0"/>
              </a:rPr>
              <a:t>White Hat Hackers: (Ethical Hacker or Penetration Tester)</a:t>
            </a:r>
          </a:p>
          <a:p>
            <a:pPr algn="ctr"/>
            <a:r>
              <a:rPr lang="en-US" i="1" dirty="0">
                <a:solidFill>
                  <a:srgbClr val="002060"/>
                </a:solidFill>
                <a:latin typeface="Bookman Old Style" panose="02050604050505020204" pitchFamily="18" charset="0"/>
              </a:rPr>
              <a:t>These people use the same technique used by the black hat hackers, but they can only hack the system that they have permission to hack in order to test the security of the system. They focus on securing and protecting IT System. White Hat Hacker is legal.</a:t>
            </a:r>
          </a:p>
          <a:p>
            <a:pPr algn="ctr"/>
            <a:r>
              <a:rPr lang="en-US" b="1" dirty="0">
                <a:solidFill>
                  <a:srgbClr val="002060"/>
                </a:solidFill>
                <a:latin typeface="Bookman Old Style" panose="02050604050505020204" pitchFamily="18" charset="0"/>
              </a:rPr>
              <a:t>Grey Hat Hackers:</a:t>
            </a:r>
          </a:p>
          <a:p>
            <a:pPr algn="ctr"/>
            <a:r>
              <a:rPr lang="en-US" i="1" dirty="0">
                <a:solidFill>
                  <a:srgbClr val="002060"/>
                </a:solidFill>
                <a:latin typeface="Bookman Old Style" panose="02050604050505020204" pitchFamily="18" charset="0"/>
              </a:rPr>
              <a:t>Grey Hat Hackers are hybrid of Black hat hackers &amp; White hat hackers.</a:t>
            </a:r>
          </a:p>
          <a:p>
            <a:pPr algn="ctr"/>
            <a:r>
              <a:rPr lang="en-US" i="1" dirty="0">
                <a:solidFill>
                  <a:srgbClr val="002060"/>
                </a:solidFill>
                <a:latin typeface="Bookman Old Style" panose="02050604050505020204" pitchFamily="18" charset="0"/>
              </a:rPr>
              <a:t>They can hack any system even if they don’t have permission to test the security of the system but they will never steal money or damage the system</a:t>
            </a:r>
            <a:endParaRPr lang="en-IN" dirty="0"/>
          </a:p>
        </p:txBody>
      </p:sp>
    </p:spTree>
    <p:extLst>
      <p:ext uri="{BB962C8B-B14F-4D97-AF65-F5344CB8AC3E}">
        <p14:creationId xmlns:p14="http://schemas.microsoft.com/office/powerpoint/2010/main" val="30147307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prstGeom prst="rect">
            <a:avLst/>
          </a:prstGeom>
        </p:spPr>
        <p:txBody>
          <a:bodyPr wrap="square">
            <a:spAutoFit/>
          </a:bodyPr>
          <a:lstStyle/>
          <a:p>
            <a:pPr algn="just"/>
            <a:r>
              <a:rPr lang="en-US" sz="2000" b="1" i="1" dirty="0">
                <a:solidFill>
                  <a:srgbClr val="002060"/>
                </a:solidFill>
                <a:latin typeface="Bookman Old Style" panose="02050604050505020204" pitchFamily="18" charset="0"/>
              </a:rPr>
              <a:t>Malware: </a:t>
            </a:r>
            <a:r>
              <a:rPr lang="en-US" sz="2000" b="1" i="1" dirty="0">
                <a:solidFill>
                  <a:srgbClr val="FF0000"/>
                </a:solidFill>
                <a:latin typeface="Bookman Old Style" panose="02050604050505020204" pitchFamily="18" charset="0"/>
              </a:rPr>
              <a:t>(</a:t>
            </a:r>
            <a:r>
              <a:rPr lang="en-US" sz="2000" b="1" i="1" dirty="0" err="1">
                <a:solidFill>
                  <a:srgbClr val="FF0000"/>
                </a:solidFill>
                <a:latin typeface="Bookman Old Style" panose="02050604050505020204" pitchFamily="18" charset="0"/>
              </a:rPr>
              <a:t>MALicious</a:t>
            </a:r>
            <a:r>
              <a:rPr lang="en-US" sz="2000" b="1" i="1" dirty="0">
                <a:solidFill>
                  <a:srgbClr val="FF0000"/>
                </a:solidFill>
                <a:latin typeface="Bookman Old Style" panose="02050604050505020204" pitchFamily="18" charset="0"/>
              </a:rPr>
              <a:t> </a:t>
            </a:r>
            <a:r>
              <a:rPr lang="en-US" sz="2000" b="1" i="1" dirty="0" err="1">
                <a:solidFill>
                  <a:srgbClr val="FF0000"/>
                </a:solidFill>
                <a:latin typeface="Bookman Old Style" panose="02050604050505020204" pitchFamily="18" charset="0"/>
              </a:rPr>
              <a:t>softWARE</a:t>
            </a:r>
            <a:r>
              <a:rPr lang="en-US" sz="2000" b="1" i="1" dirty="0">
                <a:solidFill>
                  <a:srgbClr val="FF0000"/>
                </a:solidFill>
                <a:latin typeface="Bookman Old Style" panose="02050604050505020204" pitchFamily="18" charset="0"/>
              </a:rPr>
              <a:t>)</a:t>
            </a:r>
          </a:p>
          <a:p>
            <a:pPr marL="342900" indent="-342900" algn="just">
              <a:buFont typeface="Wingdings" pitchFamily="2" charset="2"/>
              <a:buChar char="ü"/>
            </a:pPr>
            <a:r>
              <a:rPr lang="en-US" sz="2000" i="1" dirty="0">
                <a:solidFill>
                  <a:srgbClr val="002060"/>
                </a:solidFill>
                <a:latin typeface="Bookman Old Style" panose="02050604050505020204" pitchFamily="18" charset="0"/>
              </a:rPr>
              <a:t>Malware is any software that infects and damages a computer system without the owner’s knowledge or permission.</a:t>
            </a:r>
          </a:p>
          <a:p>
            <a:pPr algn="just"/>
            <a:endParaRPr lang="en-US" sz="2000" i="1" dirty="0">
              <a:solidFill>
                <a:srgbClr val="002060"/>
              </a:solidFill>
              <a:latin typeface="Bookman Old Style" panose="02050604050505020204" pitchFamily="18" charset="0"/>
            </a:endParaRPr>
          </a:p>
          <a:p>
            <a:pPr algn="just"/>
            <a:r>
              <a:rPr lang="en-US" sz="2000" b="1" i="1" dirty="0">
                <a:solidFill>
                  <a:srgbClr val="002060"/>
                </a:solidFill>
                <a:latin typeface="Bookman Old Style" panose="02050604050505020204" pitchFamily="18" charset="0"/>
              </a:rPr>
              <a:t>Maintenance:</a:t>
            </a:r>
          </a:p>
          <a:p>
            <a:pPr marL="342900" indent="-342900" algn="just">
              <a:buFont typeface="Wingdings" pitchFamily="2" charset="2"/>
              <a:buChar char="ü"/>
            </a:pPr>
            <a:r>
              <a:rPr lang="en-US" sz="2000" i="1" dirty="0">
                <a:solidFill>
                  <a:srgbClr val="002060"/>
                </a:solidFill>
                <a:latin typeface="Bookman Old Style" panose="02050604050505020204" pitchFamily="18" charset="0"/>
              </a:rPr>
              <a:t>Download an anti-malware program that also helps prevent infection. </a:t>
            </a:r>
          </a:p>
          <a:p>
            <a:pPr marL="342900" indent="-342900" algn="just">
              <a:buFont typeface="Wingdings" pitchFamily="2" charset="2"/>
              <a:buChar char="ü"/>
            </a:pPr>
            <a:r>
              <a:rPr lang="en-US" sz="2000" i="1" dirty="0">
                <a:solidFill>
                  <a:srgbClr val="002060"/>
                </a:solidFill>
                <a:latin typeface="Bookman Old Style" panose="02050604050505020204" pitchFamily="18" charset="0"/>
              </a:rPr>
              <a:t>Activate network protection firewall, antivirus.</a:t>
            </a:r>
          </a:p>
        </p:txBody>
      </p:sp>
    </p:spTree>
    <p:extLst>
      <p:ext uri="{BB962C8B-B14F-4D97-AF65-F5344CB8AC3E}">
        <p14:creationId xmlns:p14="http://schemas.microsoft.com/office/powerpoint/2010/main" val="11156239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prstGeom prst="rect">
            <a:avLst/>
          </a:prstGeom>
        </p:spPr>
        <p:txBody>
          <a:bodyPr wrap="square">
            <a:spAutoFit/>
          </a:bodyPr>
          <a:lstStyle/>
          <a:p>
            <a:pPr algn="just"/>
            <a:r>
              <a:rPr lang="en-US" sz="2000" b="1" i="1" dirty="0">
                <a:solidFill>
                  <a:srgbClr val="002060"/>
                </a:solidFill>
                <a:latin typeface="Bookman Old Style" panose="02050604050505020204" pitchFamily="18" charset="0"/>
              </a:rPr>
              <a:t>Trojan Horse: </a:t>
            </a:r>
            <a:endParaRPr lang="en-US" sz="2000" b="1" i="1" dirty="0">
              <a:solidFill>
                <a:srgbClr val="FF0000"/>
              </a:solidFill>
              <a:latin typeface="Bookman Old Style" panose="02050604050505020204" pitchFamily="18" charset="0"/>
            </a:endParaRPr>
          </a:p>
          <a:p>
            <a:pPr marL="342900" indent="-342900" algn="just">
              <a:buFont typeface="Wingdings" pitchFamily="2" charset="2"/>
              <a:buChar char="ü"/>
            </a:pPr>
            <a:r>
              <a:rPr lang="en-US" sz="2000" i="1" dirty="0">
                <a:solidFill>
                  <a:srgbClr val="002060"/>
                </a:solidFill>
                <a:latin typeface="Bookman Old Style" panose="02050604050505020204" pitchFamily="18" charset="0"/>
              </a:rPr>
              <a:t>Trojan horse are email viruses that can duplicate themselves, steal information or harm the computer system. These viruses are the most serious threats to computers.</a:t>
            </a:r>
          </a:p>
          <a:p>
            <a:pPr algn="just"/>
            <a:endParaRPr lang="en-US" sz="2000" i="1" dirty="0">
              <a:solidFill>
                <a:srgbClr val="002060"/>
              </a:solidFill>
              <a:latin typeface="Bookman Old Style" panose="02050604050505020204" pitchFamily="18" charset="0"/>
            </a:endParaRPr>
          </a:p>
          <a:p>
            <a:pPr algn="just"/>
            <a:r>
              <a:rPr lang="en-US" sz="2000" b="1" i="1" dirty="0">
                <a:solidFill>
                  <a:srgbClr val="002060"/>
                </a:solidFill>
                <a:latin typeface="Bookman Old Style" panose="02050604050505020204" pitchFamily="18" charset="0"/>
              </a:rPr>
              <a:t>Maintenance:</a:t>
            </a:r>
          </a:p>
          <a:p>
            <a:pPr marL="342900" indent="-342900" algn="just">
              <a:buFont typeface="Wingdings" pitchFamily="2" charset="2"/>
              <a:buChar char="ü"/>
            </a:pPr>
            <a:r>
              <a:rPr lang="en-US" sz="2000" i="1" dirty="0">
                <a:solidFill>
                  <a:srgbClr val="002060"/>
                </a:solidFill>
                <a:latin typeface="Bookman Old Style" panose="02050604050505020204" pitchFamily="18" charset="0"/>
              </a:rPr>
              <a:t>Security suits such as </a:t>
            </a:r>
            <a:r>
              <a:rPr lang="en-US" sz="2000" i="1" dirty="0" err="1">
                <a:solidFill>
                  <a:srgbClr val="002060"/>
                </a:solidFill>
                <a:latin typeface="Bookman Old Style" panose="02050604050505020204" pitchFamily="18" charset="0"/>
              </a:rPr>
              <a:t>Avast</a:t>
            </a:r>
            <a:r>
              <a:rPr lang="en-US" sz="2000" i="1" dirty="0">
                <a:solidFill>
                  <a:srgbClr val="002060"/>
                </a:solidFill>
                <a:latin typeface="Bookman Old Style" panose="02050604050505020204" pitchFamily="18" charset="0"/>
              </a:rPr>
              <a:t> Internet Security, which will prevent from downloading Trojan Horses.</a:t>
            </a:r>
          </a:p>
        </p:txBody>
      </p:sp>
    </p:spTree>
    <p:extLst>
      <p:ext uri="{BB962C8B-B14F-4D97-AF65-F5344CB8AC3E}">
        <p14:creationId xmlns:p14="http://schemas.microsoft.com/office/powerpoint/2010/main" val="29522429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prstGeom prst="rect">
            <a:avLst/>
          </a:prstGeom>
        </p:spPr>
        <p:txBody>
          <a:bodyPr wrap="square">
            <a:spAutoFit/>
          </a:bodyPr>
          <a:lstStyle/>
          <a:p>
            <a:pPr algn="just"/>
            <a:r>
              <a:rPr lang="en-US" sz="2000" b="1" i="1" dirty="0">
                <a:solidFill>
                  <a:srgbClr val="002060"/>
                </a:solidFill>
                <a:latin typeface="Bookman Old Style" panose="02050604050505020204" pitchFamily="18" charset="0"/>
              </a:rPr>
              <a:t>Password Cracking: </a:t>
            </a:r>
            <a:endParaRPr lang="en-US" sz="2000" b="1" i="1" dirty="0">
              <a:solidFill>
                <a:srgbClr val="FF0000"/>
              </a:solidFill>
              <a:latin typeface="Bookman Old Style" panose="02050604050505020204" pitchFamily="18" charset="0"/>
            </a:endParaRPr>
          </a:p>
          <a:p>
            <a:pPr marL="342900" indent="-342900" algn="just">
              <a:buFont typeface="Wingdings" pitchFamily="2" charset="2"/>
              <a:buChar char="ü"/>
            </a:pPr>
            <a:r>
              <a:rPr lang="en-US" sz="2000" i="1" dirty="0">
                <a:solidFill>
                  <a:srgbClr val="002060"/>
                </a:solidFill>
                <a:latin typeface="Bookman Old Style" panose="02050604050505020204" pitchFamily="18" charset="0"/>
              </a:rPr>
              <a:t>Password attacks are attacks by hackers that are able to determine passwords or find passwords to different protected electronic areas and social network sites.</a:t>
            </a:r>
          </a:p>
          <a:p>
            <a:pPr algn="just"/>
            <a:endParaRPr lang="en-US" sz="2000" i="1" dirty="0">
              <a:solidFill>
                <a:srgbClr val="002060"/>
              </a:solidFill>
              <a:latin typeface="Bookman Old Style" panose="02050604050505020204" pitchFamily="18" charset="0"/>
            </a:endParaRPr>
          </a:p>
          <a:p>
            <a:pPr algn="just"/>
            <a:r>
              <a:rPr lang="en-US" sz="2000" b="1" i="1" dirty="0">
                <a:solidFill>
                  <a:srgbClr val="002060"/>
                </a:solidFill>
                <a:latin typeface="Bookman Old Style" panose="02050604050505020204" pitchFamily="18" charset="0"/>
              </a:rPr>
              <a:t>Maintenance:</a:t>
            </a:r>
          </a:p>
          <a:p>
            <a:pPr marL="342900" indent="-342900" algn="just">
              <a:buFont typeface="Wingdings" pitchFamily="2" charset="2"/>
              <a:buChar char="ü"/>
            </a:pPr>
            <a:r>
              <a:rPr lang="en-US" sz="2000" i="1" dirty="0">
                <a:solidFill>
                  <a:srgbClr val="002060"/>
                </a:solidFill>
                <a:latin typeface="Bookman Old Style" panose="02050604050505020204" pitchFamily="18" charset="0"/>
              </a:rPr>
              <a:t>Use always strong password. </a:t>
            </a:r>
          </a:p>
          <a:p>
            <a:pPr marL="342900" indent="-342900" algn="just">
              <a:buFont typeface="Wingdings" pitchFamily="2" charset="2"/>
              <a:buChar char="ü"/>
            </a:pPr>
            <a:r>
              <a:rPr lang="en-US" sz="2000" i="1" dirty="0">
                <a:solidFill>
                  <a:srgbClr val="002060"/>
                </a:solidFill>
                <a:latin typeface="Bookman Old Style" panose="02050604050505020204" pitchFamily="18" charset="0"/>
              </a:rPr>
              <a:t>Never use same password for two different sites.</a:t>
            </a:r>
          </a:p>
        </p:txBody>
      </p:sp>
    </p:spTree>
    <p:extLst>
      <p:ext uri="{BB962C8B-B14F-4D97-AF65-F5344CB8AC3E}">
        <p14:creationId xmlns:p14="http://schemas.microsoft.com/office/powerpoint/2010/main" val="32073240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i="1" dirty="0">
                <a:solidFill>
                  <a:srgbClr val="002060"/>
                </a:solidFill>
                <a:latin typeface="Bookman Old Style" panose="02050604050505020204" pitchFamily="18" charset="0"/>
              </a:rPr>
              <a:t>The 7 layers of cyber security should center on the mission critical assets.</a:t>
            </a:r>
            <a:br>
              <a:rPr lang="en-US" i="1" dirty="0">
                <a:solidFill>
                  <a:srgbClr val="002060"/>
                </a:solidFill>
                <a:latin typeface="Bookman Old Style" panose="02050604050505020204" pitchFamily="18" charset="0"/>
              </a:rPr>
            </a:br>
            <a:endParaRPr lang="en-IN"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616186" y="2133600"/>
            <a:ext cx="5037666" cy="3778250"/>
          </a:xfrm>
          <a:prstGeom prst="rect">
            <a:avLst/>
          </a:prstGeom>
        </p:spPr>
      </p:pic>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38600" y="1676400"/>
            <a:ext cx="8305800" cy="4747699"/>
          </a:xfrm>
          <a:prstGeom prst="rect">
            <a:avLst/>
          </a:prstGeom>
        </p:spPr>
      </p:pic>
    </p:spTree>
    <p:extLst>
      <p:ext uri="{BB962C8B-B14F-4D97-AF65-F5344CB8AC3E}">
        <p14:creationId xmlns:p14="http://schemas.microsoft.com/office/powerpoint/2010/main" val="29095839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762000" y="1862078"/>
            <a:ext cx="11277600" cy="3477875"/>
          </a:xfrm>
          <a:prstGeom prst="rect">
            <a:avLst/>
          </a:prstGeom>
        </p:spPr>
        <p:txBody>
          <a:bodyPr wrap="square">
            <a:spAutoFit/>
          </a:bodyPr>
          <a:lstStyle/>
          <a:p>
            <a:pPr marL="342900" indent="-342900" algn="just">
              <a:buFont typeface="Wingdings" pitchFamily="2" charset="2"/>
              <a:buChar char="ü"/>
            </a:pPr>
            <a:r>
              <a:rPr lang="en-US" sz="2000" b="1" i="1" dirty="0">
                <a:solidFill>
                  <a:srgbClr val="002060"/>
                </a:solidFill>
                <a:latin typeface="Bookman Old Style" panose="02050604050505020204" pitchFamily="18" charset="0"/>
              </a:rPr>
              <a:t>Mission Critical Assets: </a:t>
            </a:r>
            <a:r>
              <a:rPr lang="en-US" sz="2000" i="1" dirty="0">
                <a:solidFill>
                  <a:srgbClr val="002060"/>
                </a:solidFill>
                <a:latin typeface="Bookman Old Style" panose="02050604050505020204" pitchFamily="18" charset="0"/>
              </a:rPr>
              <a:t>This is the data which need to be protected.</a:t>
            </a:r>
          </a:p>
          <a:p>
            <a:pPr marL="342900" indent="-342900" algn="just">
              <a:buFont typeface="Wingdings" pitchFamily="2" charset="2"/>
              <a:buChar char="ü"/>
            </a:pPr>
            <a:endParaRPr lang="en-US" sz="2000" i="1" dirty="0">
              <a:solidFill>
                <a:srgbClr val="002060"/>
              </a:solidFill>
              <a:latin typeface="Bookman Old Style" panose="02050604050505020204" pitchFamily="18" charset="0"/>
            </a:endParaRPr>
          </a:p>
          <a:p>
            <a:pPr marL="342900" indent="-342900" algn="just">
              <a:buFont typeface="Wingdings" pitchFamily="2" charset="2"/>
              <a:buChar char="ü"/>
            </a:pPr>
            <a:r>
              <a:rPr lang="en-US" sz="2000" b="1" i="1" dirty="0">
                <a:solidFill>
                  <a:srgbClr val="002060"/>
                </a:solidFill>
                <a:latin typeface="Bookman Old Style" panose="02050604050505020204" pitchFamily="18" charset="0"/>
              </a:rPr>
              <a:t>Data Security: </a:t>
            </a:r>
            <a:r>
              <a:rPr lang="en-US" sz="2000" i="1" dirty="0">
                <a:solidFill>
                  <a:srgbClr val="002060"/>
                </a:solidFill>
                <a:latin typeface="Bookman Old Style" panose="02050604050505020204" pitchFamily="18" charset="0"/>
              </a:rPr>
              <a:t>It protects the storage and transfer of data.</a:t>
            </a:r>
          </a:p>
          <a:p>
            <a:pPr marL="342900" indent="-342900" algn="just">
              <a:buFont typeface="Wingdings" pitchFamily="2" charset="2"/>
              <a:buChar char="ü"/>
            </a:pPr>
            <a:endParaRPr lang="en-US" sz="2000" b="1" i="1" dirty="0">
              <a:solidFill>
                <a:srgbClr val="002060"/>
              </a:solidFill>
              <a:latin typeface="Bookman Old Style" panose="02050604050505020204" pitchFamily="18" charset="0"/>
            </a:endParaRPr>
          </a:p>
          <a:p>
            <a:pPr marL="342900" indent="-342900" algn="just">
              <a:buFont typeface="Wingdings" pitchFamily="2" charset="2"/>
              <a:buChar char="ü"/>
            </a:pPr>
            <a:r>
              <a:rPr lang="en-US" sz="2000" b="1" i="1" dirty="0">
                <a:solidFill>
                  <a:srgbClr val="002060"/>
                </a:solidFill>
                <a:latin typeface="Bookman Old Style" panose="02050604050505020204" pitchFamily="18" charset="0"/>
              </a:rPr>
              <a:t>Application Security: </a:t>
            </a:r>
            <a:r>
              <a:rPr lang="en-US" sz="2000" i="1" dirty="0">
                <a:solidFill>
                  <a:srgbClr val="002060"/>
                </a:solidFill>
                <a:latin typeface="Bookman Old Style" panose="02050604050505020204" pitchFamily="18" charset="0"/>
              </a:rPr>
              <a:t>It protects access to an application which handles the mission critical assets and internal security of the application.</a:t>
            </a:r>
          </a:p>
          <a:p>
            <a:pPr marL="342900" indent="-342900" algn="just">
              <a:buFont typeface="Wingdings" pitchFamily="2" charset="2"/>
              <a:buChar char="ü"/>
            </a:pPr>
            <a:endParaRPr lang="en-US" sz="2000" b="1" i="1" dirty="0">
              <a:solidFill>
                <a:srgbClr val="002060"/>
              </a:solidFill>
              <a:latin typeface="Bookman Old Style" panose="02050604050505020204" pitchFamily="18" charset="0"/>
            </a:endParaRPr>
          </a:p>
          <a:p>
            <a:pPr marL="342900" indent="-342900" algn="just">
              <a:buFont typeface="Wingdings" pitchFamily="2" charset="2"/>
              <a:buChar char="ü"/>
            </a:pPr>
            <a:r>
              <a:rPr lang="en-US" sz="2000" b="1" i="1" dirty="0">
                <a:solidFill>
                  <a:srgbClr val="002060"/>
                </a:solidFill>
                <a:latin typeface="Bookman Old Style" panose="02050604050505020204" pitchFamily="18" charset="0"/>
              </a:rPr>
              <a:t>Endpoint Security: </a:t>
            </a:r>
            <a:r>
              <a:rPr lang="en-US" sz="2000" i="1" dirty="0">
                <a:solidFill>
                  <a:srgbClr val="002060"/>
                </a:solidFill>
                <a:latin typeface="Bookman Old Style" panose="02050604050505020204" pitchFamily="18" charset="0"/>
              </a:rPr>
              <a:t>It protects the connection between devices and the network.</a:t>
            </a:r>
          </a:p>
          <a:p>
            <a:pPr marL="342900" indent="-342900" algn="just">
              <a:buFont typeface="Wingdings" pitchFamily="2" charset="2"/>
              <a:buChar char="ü"/>
            </a:pPr>
            <a:endParaRPr lang="en-US" sz="2000" i="1" dirty="0">
              <a:solidFill>
                <a:srgbClr val="002060"/>
              </a:solidFill>
              <a:latin typeface="Bookman Old Style" panose="02050604050505020204" pitchFamily="18" charset="0"/>
            </a:endParaRPr>
          </a:p>
          <a:p>
            <a:pPr marL="342900" indent="-342900" algn="just">
              <a:buFont typeface="Wingdings" pitchFamily="2" charset="2"/>
              <a:buChar char="ü"/>
            </a:pPr>
            <a:r>
              <a:rPr lang="en-US" sz="2000" b="1" i="1" dirty="0">
                <a:solidFill>
                  <a:srgbClr val="002060"/>
                </a:solidFill>
                <a:latin typeface="Bookman Old Style" panose="02050604050505020204" pitchFamily="18" charset="0"/>
              </a:rPr>
              <a:t>Network Security: </a:t>
            </a:r>
            <a:r>
              <a:rPr lang="en-US" sz="2000" i="1" dirty="0">
                <a:solidFill>
                  <a:srgbClr val="002060"/>
                </a:solidFill>
                <a:latin typeface="Bookman Old Style" panose="02050604050505020204" pitchFamily="18" charset="0"/>
              </a:rPr>
              <a:t>It protects an organization’s network to prevent unauthorized access of the network.</a:t>
            </a:r>
          </a:p>
        </p:txBody>
      </p:sp>
    </p:spTree>
    <p:extLst>
      <p:ext uri="{BB962C8B-B14F-4D97-AF65-F5344CB8AC3E}">
        <p14:creationId xmlns:p14="http://schemas.microsoft.com/office/powerpoint/2010/main" val="16881104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prstGeom prst="rect">
            <a:avLst/>
          </a:prstGeom>
        </p:spPr>
        <p:txBody>
          <a:bodyPr wrap="square">
            <a:spAutoFit/>
          </a:bodyPr>
          <a:lstStyle/>
          <a:p>
            <a:pPr marL="342900" indent="-342900" algn="just">
              <a:buFont typeface="Wingdings" pitchFamily="2" charset="2"/>
              <a:buChar char="ü"/>
            </a:pPr>
            <a:r>
              <a:rPr lang="en-US" sz="2000" b="1" i="1" dirty="0">
                <a:solidFill>
                  <a:srgbClr val="002060"/>
                </a:solidFill>
                <a:latin typeface="Bookman Old Style" panose="02050604050505020204" pitchFamily="18" charset="0"/>
              </a:rPr>
              <a:t>Perimeter Security: </a:t>
            </a:r>
            <a:r>
              <a:rPr lang="en-US" sz="2000" i="1" dirty="0">
                <a:solidFill>
                  <a:srgbClr val="002060"/>
                </a:solidFill>
                <a:latin typeface="Bookman Old Style" panose="02050604050505020204" pitchFamily="18" charset="0"/>
              </a:rPr>
              <a:t>It includes both the physical and digital security methodologies that protect the overall business.</a:t>
            </a:r>
          </a:p>
          <a:p>
            <a:pPr marL="342900" indent="-342900" algn="just">
              <a:buFont typeface="Wingdings" pitchFamily="2" charset="2"/>
              <a:buChar char="ü"/>
            </a:pPr>
            <a:endParaRPr lang="en-US" sz="2000" b="1" i="1" dirty="0">
              <a:solidFill>
                <a:srgbClr val="002060"/>
              </a:solidFill>
              <a:latin typeface="Bookman Old Style" panose="02050604050505020204" pitchFamily="18" charset="0"/>
            </a:endParaRPr>
          </a:p>
          <a:p>
            <a:pPr marL="342900" indent="-342900" algn="just">
              <a:buFont typeface="Wingdings" pitchFamily="2" charset="2"/>
              <a:buChar char="ü"/>
            </a:pPr>
            <a:r>
              <a:rPr lang="en-US" sz="2000" b="1" i="1" dirty="0">
                <a:solidFill>
                  <a:srgbClr val="002060"/>
                </a:solidFill>
                <a:latin typeface="Bookman Old Style" panose="02050604050505020204" pitchFamily="18" charset="0"/>
              </a:rPr>
              <a:t>The Human Layer: </a:t>
            </a:r>
            <a:r>
              <a:rPr lang="en-US" sz="2000" i="1" dirty="0">
                <a:solidFill>
                  <a:srgbClr val="002060"/>
                </a:solidFill>
                <a:latin typeface="Bookman Old Style" panose="02050604050505020204" pitchFamily="18" charset="0"/>
              </a:rPr>
              <a:t>Humans are the weakest link in any cyber security posture. Human security control includes phishing simulations and access management control that protect mission critical assets from a wide variety of human threats, including cyber criminals, malicious insiders and negligent users.</a:t>
            </a:r>
          </a:p>
        </p:txBody>
      </p:sp>
    </p:spTree>
    <p:extLst>
      <p:ext uri="{BB962C8B-B14F-4D97-AF65-F5344CB8AC3E}">
        <p14:creationId xmlns:p14="http://schemas.microsoft.com/office/powerpoint/2010/main" val="602691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Difference between the attacks</a:t>
            </a:r>
          </a:p>
        </p:txBody>
      </p:sp>
      <p:pic>
        <p:nvPicPr>
          <p:cNvPr id="4" name="Malware_ Difference Between Computer Viruses, Worms and Trojans (1)">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304800" y="1219200"/>
            <a:ext cx="11811000" cy="4616450"/>
          </a:xfrm>
          <a:prstGeom prst="rect">
            <a:avLst/>
          </a:prstGeom>
        </p:spPr>
      </p:pic>
    </p:spTree>
    <p:extLst>
      <p:ext uri="{BB962C8B-B14F-4D97-AF65-F5344CB8AC3E}">
        <p14:creationId xmlns:p14="http://schemas.microsoft.com/office/powerpoint/2010/main" val="138940942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100000">
                <p:cTn id="7" fill="hold" display="0">
                  <p:stCondLst>
                    <p:cond delay="indefinite"/>
                  </p:stCondLst>
                </p:cTn>
                <p:tgtEl>
                  <p:spTgt spid="4"/>
                </p:tgtEl>
              </p:cMediaNode>
            </p:vide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just">
              <a:lnSpc>
                <a:spcPct val="150000"/>
              </a:lnSpc>
              <a:buFont typeface="Arial" pitchFamily="34" charset="0"/>
              <a:buChar char="•"/>
            </a:pPr>
            <a:r>
              <a:rPr lang="en-US" i="1" dirty="0">
                <a:solidFill>
                  <a:srgbClr val="002060"/>
                </a:solidFill>
                <a:latin typeface="Bookman Old Style" panose="02050604050505020204" pitchFamily="18" charset="0"/>
              </a:rPr>
              <a:t>In today’s session,  you all have gone through  the following  topics</a:t>
            </a:r>
          </a:p>
          <a:p>
            <a:pPr marL="1198563" algn="just">
              <a:lnSpc>
                <a:spcPct val="150000"/>
              </a:lnSpc>
              <a:buFont typeface="Arial" pitchFamily="34" charset="0"/>
              <a:buChar char="•"/>
            </a:pPr>
            <a:r>
              <a:rPr lang="en-US" i="1" dirty="0">
                <a:solidFill>
                  <a:srgbClr val="002060"/>
                </a:solidFill>
                <a:latin typeface="Bookman Old Style" panose="02050604050505020204" pitchFamily="18" charset="0"/>
              </a:rPr>
              <a:t>Introduction to Cyber Security</a:t>
            </a:r>
          </a:p>
          <a:p>
            <a:pPr marL="1770063" algn="just">
              <a:lnSpc>
                <a:spcPct val="150000"/>
              </a:lnSpc>
              <a:buFont typeface="Arial" pitchFamily="34" charset="0"/>
              <a:buChar char="•"/>
            </a:pPr>
            <a:r>
              <a:rPr lang="en-US" i="1" dirty="0">
                <a:solidFill>
                  <a:srgbClr val="002060"/>
                </a:solidFill>
                <a:latin typeface="Bookman Old Style" panose="02050604050505020204" pitchFamily="18" charset="0"/>
              </a:rPr>
              <a:t>Basic Cyber Security Concepts</a:t>
            </a:r>
          </a:p>
          <a:p>
            <a:pPr marL="1770063" algn="just">
              <a:lnSpc>
                <a:spcPct val="150000"/>
              </a:lnSpc>
              <a:buFont typeface="Arial" pitchFamily="34" charset="0"/>
              <a:buChar char="•"/>
            </a:pPr>
            <a:r>
              <a:rPr lang="en-US" i="1" dirty="0">
                <a:solidFill>
                  <a:srgbClr val="002060"/>
                </a:solidFill>
                <a:latin typeface="Bookman Old Style" panose="02050604050505020204" pitchFamily="18" charset="0"/>
              </a:rPr>
              <a:t>layers of security</a:t>
            </a:r>
          </a:p>
          <a:p>
            <a:endParaRPr lang="en-IN" dirty="0"/>
          </a:p>
        </p:txBody>
      </p:sp>
    </p:spTree>
    <p:extLst>
      <p:ext uri="{BB962C8B-B14F-4D97-AF65-F5344CB8AC3E}">
        <p14:creationId xmlns:p14="http://schemas.microsoft.com/office/powerpoint/2010/main" val="393323298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3000" r="-3000"/>
          </a:stretch>
        </a:blipFill>
        <a:effectLst/>
      </p:bgPr>
    </p:bg>
    <p:spTree>
      <p:nvGrpSpPr>
        <p:cNvPr id="1" name=""/>
        <p:cNvGrpSpPr/>
        <p:nvPr/>
      </p:nvGrpSpPr>
      <p:grpSpPr>
        <a:xfrm>
          <a:off x="0" y="0"/>
          <a:ext cx="0" cy="0"/>
          <a:chOff x="0" y="0"/>
          <a:chExt cx="0" cy="0"/>
        </a:xfrm>
      </p:grpSpPr>
      <p:sp>
        <p:nvSpPr>
          <p:cNvPr id="3" name="TextBox 2"/>
          <p:cNvSpPr txBox="1"/>
          <p:nvPr/>
        </p:nvSpPr>
        <p:spPr>
          <a:xfrm>
            <a:off x="1524000" y="5105400"/>
            <a:ext cx="8229600" cy="1015663"/>
          </a:xfrm>
          <a:prstGeom prst="rect">
            <a:avLst/>
          </a:prstGeom>
          <a:noFill/>
        </p:spPr>
        <p:txBody>
          <a:bodyPr wrap="square" rtlCol="0">
            <a:spAutoFit/>
          </a:bodyPr>
          <a:lstStyle/>
          <a:p>
            <a:r>
              <a:rPr lang="en-IN" sz="6000" dirty="0">
                <a:solidFill>
                  <a:schemeClr val="bg1"/>
                </a:solidFill>
              </a:rPr>
              <a:t>Thank you</a:t>
            </a:r>
          </a:p>
        </p:txBody>
      </p:sp>
      <p:sp>
        <p:nvSpPr>
          <p:cNvPr id="4" name="AutoShape 2" descr="Future of cybersecurity: Predictions and Explanations"/>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5" name="AutoShape 4" descr="What is the Future of Cybersecurity ..."/>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Tree>
    <p:extLst>
      <p:ext uri="{BB962C8B-B14F-4D97-AF65-F5344CB8AC3E}">
        <p14:creationId xmlns:p14="http://schemas.microsoft.com/office/powerpoint/2010/main" val="272897403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endParaRPr lang="en-IN"/>
          </a:p>
        </p:txBody>
      </p:sp>
    </p:spTree>
    <p:extLst>
      <p:ext uri="{BB962C8B-B14F-4D97-AF65-F5344CB8AC3E}">
        <p14:creationId xmlns:p14="http://schemas.microsoft.com/office/powerpoint/2010/main" val="371156243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endParaRPr lang="en-IN"/>
          </a:p>
        </p:txBody>
      </p:sp>
    </p:spTree>
    <p:extLst>
      <p:ext uri="{BB962C8B-B14F-4D97-AF65-F5344CB8AC3E}">
        <p14:creationId xmlns:p14="http://schemas.microsoft.com/office/powerpoint/2010/main" val="356407722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endParaRPr lang="en-IN"/>
          </a:p>
        </p:txBody>
      </p:sp>
    </p:spTree>
    <p:extLst>
      <p:ext uri="{BB962C8B-B14F-4D97-AF65-F5344CB8AC3E}">
        <p14:creationId xmlns:p14="http://schemas.microsoft.com/office/powerpoint/2010/main" val="323654359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endParaRPr lang="en-IN"/>
          </a:p>
        </p:txBody>
      </p:sp>
    </p:spTree>
    <p:extLst>
      <p:ext uri="{BB962C8B-B14F-4D97-AF65-F5344CB8AC3E}">
        <p14:creationId xmlns:p14="http://schemas.microsoft.com/office/powerpoint/2010/main" val="114919800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endParaRPr lang="en-IN"/>
          </a:p>
        </p:txBody>
      </p:sp>
    </p:spTree>
    <p:extLst>
      <p:ext uri="{BB962C8B-B14F-4D97-AF65-F5344CB8AC3E}">
        <p14:creationId xmlns:p14="http://schemas.microsoft.com/office/powerpoint/2010/main" val="384091361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endParaRPr lang="en-IN"/>
          </a:p>
        </p:txBody>
      </p:sp>
    </p:spTree>
    <p:extLst>
      <p:ext uri="{BB962C8B-B14F-4D97-AF65-F5344CB8AC3E}">
        <p14:creationId xmlns:p14="http://schemas.microsoft.com/office/powerpoint/2010/main" val="106687379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endParaRPr lang="en-IN"/>
          </a:p>
        </p:txBody>
      </p:sp>
    </p:spTree>
    <p:extLst>
      <p:ext uri="{BB962C8B-B14F-4D97-AF65-F5344CB8AC3E}">
        <p14:creationId xmlns:p14="http://schemas.microsoft.com/office/powerpoint/2010/main" val="1612083224"/>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2E5369"/>
      </a:dk2>
      <a:lt2>
        <a:srgbClr val="CFE2E7"/>
      </a:lt2>
      <a:accent1>
        <a:srgbClr val="353535"/>
      </a:accent1>
      <a:accent2>
        <a:srgbClr val="31B4E6"/>
      </a:accent2>
      <a:accent3>
        <a:srgbClr val="265991"/>
      </a:accent3>
      <a:accent4>
        <a:srgbClr val="7E40CC"/>
      </a:accent4>
      <a:accent5>
        <a:srgbClr val="B927E9"/>
      </a:accent5>
      <a:accent6>
        <a:srgbClr val="E833BF"/>
      </a:accent6>
      <a:hlink>
        <a:srgbClr val="2DA0F1"/>
      </a:hlink>
      <a:folHlink>
        <a:srgbClr val="7ED1E6"/>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4F34B87B-9C7A-41AE-A6CB-48536223DFFD}"/>
    </a:ext>
  </a:extLst>
</a:theme>
</file>

<file path=docProps/app.xml><?xml version="1.0" encoding="utf-8"?>
<Properties xmlns="http://schemas.openxmlformats.org/officeDocument/2006/extended-properties" xmlns:vt="http://schemas.openxmlformats.org/officeDocument/2006/docPropsVTypes">
  <Template>Wisp</Template>
  <TotalTime>465</TotalTime>
  <Words>791</Words>
  <Application>Microsoft Office PowerPoint</Application>
  <PresentationFormat>Custom</PresentationFormat>
  <Paragraphs>83</Paragraphs>
  <Slides>27</Slides>
  <Notes>0</Notes>
  <HiddenSlides>0</HiddenSlides>
  <MMClips>1</MMClips>
  <ScaleCrop>false</ScaleCrop>
  <HeadingPairs>
    <vt:vector size="4" baseType="variant">
      <vt:variant>
        <vt:lpstr>Theme</vt:lpstr>
      </vt:variant>
      <vt:variant>
        <vt:i4>1</vt:i4>
      </vt:variant>
      <vt:variant>
        <vt:lpstr>Slide Titles</vt:lpstr>
      </vt:variant>
      <vt:variant>
        <vt:i4>27</vt:i4>
      </vt:variant>
    </vt:vector>
  </HeadingPairs>
  <TitlesOfParts>
    <vt:vector size="28" baseType="lpstr">
      <vt:lpstr>Wisp</vt:lpstr>
      <vt:lpstr>Elements of Cyber Security - (BCY402) </vt:lpstr>
      <vt:lpstr>PowerPoint Presentation</vt:lpstr>
      <vt:lpstr>MODULE 1</vt:lpstr>
      <vt:lpstr>PowerPoint Presentation</vt:lpstr>
      <vt:lpstr>Basics cyber security concepts </vt:lpstr>
      <vt:lpstr>Digital Defense Essentials:Understanding Cyber Security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 7 layers of cyber security should center on the mission critical assets. </vt:lpstr>
      <vt:lpstr>PowerPoint Presentation</vt:lpstr>
      <vt:lpstr>PowerPoint Presentation</vt:lpstr>
      <vt:lpstr>Difference between the attacks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dc:creator>
  <cp:lastModifiedBy>Dr. Imran Jamadar</cp:lastModifiedBy>
  <cp:revision>33</cp:revision>
  <dcterms:created xsi:type="dcterms:W3CDTF">2006-08-16T00:00:00Z</dcterms:created>
  <dcterms:modified xsi:type="dcterms:W3CDTF">2026-02-20T10:31:13Z</dcterms:modified>
</cp:coreProperties>
</file>