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 id="258" r:id="rId4"/>
    <p:sldId id="259" r:id="rId5"/>
    <p:sldId id="440" r:id="rId6"/>
    <p:sldId id="261" r:id="rId7"/>
    <p:sldId id="262" r:id="rId8"/>
    <p:sldId id="263" r:id="rId9"/>
    <p:sldId id="264" r:id="rId10"/>
    <p:sldId id="265" r:id="rId11"/>
    <p:sldId id="266" r:id="rId12"/>
    <p:sldId id="267" r:id="rId13"/>
    <p:sldId id="441" r:id="rId14"/>
    <p:sldId id="442" r:id="rId15"/>
    <p:sldId id="443" r:id="rId16"/>
    <p:sldId id="444" r:id="rId17"/>
    <p:sldId id="445" r:id="rId18"/>
    <p:sldId id="446" r:id="rId19"/>
    <p:sldId id="447" r:id="rId20"/>
    <p:sldId id="448"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 id="299" r:id="rId50"/>
    <p:sldId id="300" r:id="rId51"/>
    <p:sldId id="301" r:id="rId52"/>
    <p:sldId id="302" r:id="rId53"/>
    <p:sldId id="303" r:id="rId54"/>
    <p:sldId id="304" r:id="rId55"/>
    <p:sldId id="305" r:id="rId56"/>
    <p:sldId id="306" r:id="rId57"/>
    <p:sldId id="307" r:id="rId58"/>
    <p:sldId id="308" r:id="rId59"/>
    <p:sldId id="309" r:id="rId60"/>
    <p:sldId id="310" r:id="rId61"/>
    <p:sldId id="311" r:id="rId62"/>
    <p:sldId id="312" r:id="rId63"/>
    <p:sldId id="313" r:id="rId64"/>
    <p:sldId id="314" r:id="rId65"/>
    <p:sldId id="315" r:id="rId66"/>
    <p:sldId id="316" r:id="rId67"/>
    <p:sldId id="317" r:id="rId68"/>
    <p:sldId id="318" r:id="rId69"/>
    <p:sldId id="319" r:id="rId70"/>
    <p:sldId id="320" r:id="rId71"/>
    <p:sldId id="321" r:id="rId72"/>
    <p:sldId id="322" r:id="rId73"/>
    <p:sldId id="323" r:id="rId74"/>
    <p:sldId id="324" r:id="rId75"/>
    <p:sldId id="325" r:id="rId76"/>
    <p:sldId id="326" r:id="rId77"/>
    <p:sldId id="327" r:id="rId78"/>
    <p:sldId id="328" r:id="rId79"/>
    <p:sldId id="329" r:id="rId80"/>
    <p:sldId id="330" r:id="rId81"/>
    <p:sldId id="331" r:id="rId82"/>
    <p:sldId id="332" r:id="rId83"/>
    <p:sldId id="333" r:id="rId84"/>
    <p:sldId id="334" r:id="rId85"/>
    <p:sldId id="335" r:id="rId86"/>
    <p:sldId id="336" r:id="rId87"/>
    <p:sldId id="337" r:id="rId88"/>
    <p:sldId id="338" r:id="rId89"/>
    <p:sldId id="339" r:id="rId90"/>
    <p:sldId id="340" r:id="rId91"/>
    <p:sldId id="341" r:id="rId92"/>
    <p:sldId id="342" r:id="rId93"/>
    <p:sldId id="343" r:id="rId94"/>
    <p:sldId id="344" r:id="rId95"/>
    <p:sldId id="345" r:id="rId96"/>
    <p:sldId id="346" r:id="rId97"/>
    <p:sldId id="347" r:id="rId98"/>
    <p:sldId id="348" r:id="rId99"/>
    <p:sldId id="349" r:id="rId100"/>
    <p:sldId id="350" r:id="rId101"/>
    <p:sldId id="351" r:id="rId102"/>
    <p:sldId id="352" r:id="rId103"/>
    <p:sldId id="353" r:id="rId104"/>
    <p:sldId id="354" r:id="rId105"/>
    <p:sldId id="355" r:id="rId106"/>
    <p:sldId id="356" r:id="rId107"/>
    <p:sldId id="357" r:id="rId108"/>
    <p:sldId id="358" r:id="rId109"/>
    <p:sldId id="359" r:id="rId110"/>
    <p:sldId id="360" r:id="rId111"/>
    <p:sldId id="361" r:id="rId112"/>
    <p:sldId id="362" r:id="rId113"/>
    <p:sldId id="363" r:id="rId114"/>
    <p:sldId id="449" r:id="rId115"/>
    <p:sldId id="364" r:id="rId116"/>
    <p:sldId id="365" r:id="rId117"/>
    <p:sldId id="450" r:id="rId118"/>
    <p:sldId id="366" r:id="rId119"/>
    <p:sldId id="367" r:id="rId120"/>
    <p:sldId id="368" r:id="rId121"/>
    <p:sldId id="371" r:id="rId122"/>
    <p:sldId id="374" r:id="rId123"/>
    <p:sldId id="375" r:id="rId124"/>
    <p:sldId id="376" r:id="rId125"/>
    <p:sldId id="377" r:id="rId126"/>
    <p:sldId id="378" r:id="rId127"/>
    <p:sldId id="379" r:id="rId128"/>
    <p:sldId id="380" r:id="rId129"/>
    <p:sldId id="381" r:id="rId130"/>
    <p:sldId id="382" r:id="rId131"/>
    <p:sldId id="383" r:id="rId132"/>
    <p:sldId id="384" r:id="rId133"/>
    <p:sldId id="385" r:id="rId134"/>
    <p:sldId id="386" r:id="rId135"/>
    <p:sldId id="387" r:id="rId136"/>
    <p:sldId id="388" r:id="rId137"/>
    <p:sldId id="389" r:id="rId138"/>
    <p:sldId id="390" r:id="rId139"/>
    <p:sldId id="391" r:id="rId140"/>
    <p:sldId id="392" r:id="rId141"/>
    <p:sldId id="393" r:id="rId142"/>
    <p:sldId id="394" r:id="rId143"/>
    <p:sldId id="395" r:id="rId144"/>
    <p:sldId id="396" r:id="rId145"/>
    <p:sldId id="397" r:id="rId146"/>
    <p:sldId id="398" r:id="rId147"/>
    <p:sldId id="399" r:id="rId148"/>
    <p:sldId id="400" r:id="rId149"/>
    <p:sldId id="401" r:id="rId150"/>
    <p:sldId id="402" r:id="rId151"/>
    <p:sldId id="403" r:id="rId152"/>
    <p:sldId id="404" r:id="rId153"/>
    <p:sldId id="405" r:id="rId154"/>
    <p:sldId id="406" r:id="rId155"/>
    <p:sldId id="407" r:id="rId156"/>
    <p:sldId id="408" r:id="rId157"/>
    <p:sldId id="409" r:id="rId158"/>
    <p:sldId id="410" r:id="rId159"/>
    <p:sldId id="411" r:id="rId160"/>
    <p:sldId id="412" r:id="rId161"/>
    <p:sldId id="413" r:id="rId162"/>
    <p:sldId id="414" r:id="rId163"/>
    <p:sldId id="415" r:id="rId164"/>
    <p:sldId id="416" r:id="rId165"/>
    <p:sldId id="417" r:id="rId166"/>
    <p:sldId id="418" r:id="rId167"/>
    <p:sldId id="419" r:id="rId168"/>
    <p:sldId id="420" r:id="rId169"/>
    <p:sldId id="421" r:id="rId170"/>
    <p:sldId id="422" r:id="rId171"/>
    <p:sldId id="423" r:id="rId172"/>
    <p:sldId id="424" r:id="rId173"/>
    <p:sldId id="425" r:id="rId174"/>
    <p:sldId id="426" r:id="rId175"/>
    <p:sldId id="427" r:id="rId176"/>
    <p:sldId id="428" r:id="rId177"/>
    <p:sldId id="429" r:id="rId178"/>
    <p:sldId id="430" r:id="rId179"/>
    <p:sldId id="431" r:id="rId180"/>
    <p:sldId id="432" r:id="rId181"/>
    <p:sldId id="433" r:id="rId182"/>
    <p:sldId id="434" r:id="rId183"/>
    <p:sldId id="435" r:id="rId184"/>
    <p:sldId id="436" r:id="rId185"/>
    <p:sldId id="437" r:id="rId186"/>
    <p:sldId id="438" r:id="rId187"/>
    <p:sldId id="439" r:id="rId188"/>
  </p:sldIdLst>
  <p:sldSz cx="9144000" cy="6858000" type="screen4x3"/>
  <p:notesSz cx="9144000" cy="6858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6" d="100"/>
          <a:sy n="76" d="100"/>
        </p:scale>
        <p:origin x="-1206" y="18"/>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slide" Target="slides/slide158.xml"/><Relationship Id="rId175" Type="http://schemas.openxmlformats.org/officeDocument/2006/relationships/slide" Target="slides/slide174.xml"/><Relationship Id="rId170" Type="http://schemas.openxmlformats.org/officeDocument/2006/relationships/slide" Target="slides/slide169.xml"/><Relationship Id="rId191" Type="http://schemas.openxmlformats.org/officeDocument/2006/relationships/theme" Target="theme/theme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181" Type="http://schemas.openxmlformats.org/officeDocument/2006/relationships/slide" Target="slides/slide180.xml"/><Relationship Id="rId186" Type="http://schemas.openxmlformats.org/officeDocument/2006/relationships/slide" Target="slides/slide185.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slide" Target="slides/slide175.xml"/><Relationship Id="rId192" Type="http://schemas.openxmlformats.org/officeDocument/2006/relationships/tableStyles" Target="tableStyles.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slide" Target="slides/slide181.xml"/><Relationship Id="rId187" Type="http://schemas.openxmlformats.org/officeDocument/2006/relationships/slide" Target="slides/slide186.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72" Type="http://schemas.openxmlformats.org/officeDocument/2006/relationships/slide" Target="slides/slide171.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presProps" Target="presProps.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0" Type="http://schemas.openxmlformats.org/officeDocument/2006/relationships/viewProps" Target="viewProps.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2125980"/>
            <a:ext cx="7772400" cy="1440180"/>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1600" y="3840480"/>
            <a:ext cx="6400800"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8/18/2023</a:t>
            </a:fld>
            <a:endParaRPr lang="en-US"/>
          </a:p>
        </p:txBody>
      </p:sp>
      <p:sp>
        <p:nvSpPr>
          <p:cNvPr id="6" name="Holder 6"/>
          <p:cNvSpPr>
            <a:spLocks noGrp="1"/>
          </p:cNvSpPr>
          <p:nvPr>
            <p:ph type="sldNum" sz="quarter" idx="7"/>
          </p:nvPr>
        </p:nvSpPr>
        <p:spPr/>
        <p:txBody>
          <a:bodyPr lIns="0" tIns="0" rIns="0" bIns="0"/>
          <a:lstStyle>
            <a:lvl1pPr>
              <a:defRPr sz="1200" b="0" i="0">
                <a:solidFill>
                  <a:schemeClr val="tx1"/>
                </a:solidFill>
                <a:latin typeface="Times New Roman"/>
                <a:cs typeface="Times New Roman"/>
              </a:defRPr>
            </a:lvl1pPr>
          </a:lstStyle>
          <a:p>
            <a:pPr marL="38100">
              <a:lnSpc>
                <a:spcPts val="1375"/>
              </a:lnSpc>
            </a:pPr>
            <a:fld id="{81D60167-4931-47E6-BA6A-407CBD079E47}" type="slidenum">
              <a:rPr spc="-40" dirty="0"/>
              <a:t>‹#›</a:t>
            </a:fld>
            <a:endParaRPr spc="-4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381000" y="228600"/>
            <a:ext cx="8229600" cy="609600"/>
          </a:xfrm>
          <a:custGeom>
            <a:avLst/>
            <a:gdLst/>
            <a:ahLst/>
            <a:cxnLst/>
            <a:rect l="l" t="t" r="r" b="b"/>
            <a:pathLst>
              <a:path w="8229600" h="609600">
                <a:moveTo>
                  <a:pt x="0" y="609600"/>
                </a:moveTo>
                <a:lnTo>
                  <a:pt x="0" y="0"/>
                </a:lnTo>
                <a:lnTo>
                  <a:pt x="8229600" y="0"/>
                </a:lnTo>
              </a:path>
            </a:pathLst>
          </a:custGeom>
          <a:ln w="19050">
            <a:solidFill>
              <a:srgbClr val="CC9900"/>
            </a:solidFill>
          </a:ln>
        </p:spPr>
        <p:txBody>
          <a:bodyPr wrap="square" lIns="0" tIns="0" rIns="0" bIns="0" rtlCol="0"/>
          <a:lstStyle/>
          <a:p>
            <a:endParaRPr/>
          </a:p>
        </p:txBody>
      </p:sp>
      <p:sp>
        <p:nvSpPr>
          <p:cNvPr id="2" name="Holder 2"/>
          <p:cNvSpPr>
            <a:spLocks noGrp="1"/>
          </p:cNvSpPr>
          <p:nvPr>
            <p:ph type="title"/>
          </p:nvPr>
        </p:nvSpPr>
        <p:spPr/>
        <p:txBody>
          <a:bodyPr lIns="0" tIns="0" rIns="0" bIns="0"/>
          <a:lstStyle>
            <a:lvl1pPr>
              <a:defRPr sz="2000" b="0" i="0">
                <a:solidFill>
                  <a:schemeClr val="tx1"/>
                </a:solidFill>
                <a:latin typeface="Times New Roman"/>
                <a:cs typeface="Times New Roman"/>
              </a:defRPr>
            </a:lvl1pPr>
          </a:lstStyle>
          <a:p>
            <a:endParaRPr/>
          </a:p>
        </p:txBody>
      </p:sp>
      <p:sp>
        <p:nvSpPr>
          <p:cNvPr id="3" name="Holder 3"/>
          <p:cNvSpPr>
            <a:spLocks noGrp="1"/>
          </p:cNvSpPr>
          <p:nvPr>
            <p:ph type="body" idx="1"/>
          </p:nvPr>
        </p:nvSpPr>
        <p:spPr/>
        <p:txBody>
          <a:bodyPr lIns="0" tIns="0" rIns="0" bIns="0"/>
          <a:lstStyle>
            <a:lvl1pPr>
              <a:defRPr sz="2000" b="0" i="0">
                <a:solidFill>
                  <a:schemeClr val="tx1"/>
                </a:solidFill>
                <a:latin typeface="Times New Roman"/>
                <a:cs typeface="Times New Roman"/>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8/18/2023</a:t>
            </a:fld>
            <a:endParaRPr lang="en-US"/>
          </a:p>
        </p:txBody>
      </p:sp>
      <p:sp>
        <p:nvSpPr>
          <p:cNvPr id="6" name="Holder 6"/>
          <p:cNvSpPr>
            <a:spLocks noGrp="1"/>
          </p:cNvSpPr>
          <p:nvPr>
            <p:ph type="sldNum" sz="quarter" idx="7"/>
          </p:nvPr>
        </p:nvSpPr>
        <p:spPr/>
        <p:txBody>
          <a:bodyPr lIns="0" tIns="0" rIns="0" bIns="0"/>
          <a:lstStyle>
            <a:lvl1pPr>
              <a:defRPr sz="1200" b="0" i="0">
                <a:solidFill>
                  <a:schemeClr val="tx1"/>
                </a:solidFill>
                <a:latin typeface="Times New Roman"/>
                <a:cs typeface="Times New Roman"/>
              </a:defRPr>
            </a:lvl1pPr>
          </a:lstStyle>
          <a:p>
            <a:pPr marL="38100">
              <a:lnSpc>
                <a:spcPts val="1375"/>
              </a:lnSpc>
            </a:pPr>
            <a:fld id="{81D60167-4931-47E6-BA6A-407CBD079E47}" type="slidenum">
              <a:rPr spc="-40" dirty="0"/>
              <a:t>‹#›</a:t>
            </a:fld>
            <a:endParaRPr spc="-40"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000" b="0" i="0">
                <a:solidFill>
                  <a:schemeClr val="tx1"/>
                </a:solidFill>
                <a:latin typeface="Times New Roman"/>
                <a:cs typeface="Times New Roman"/>
              </a:defRPr>
            </a:lvl1pPr>
          </a:lstStyle>
          <a:p>
            <a:endParaRPr/>
          </a:p>
        </p:txBody>
      </p:sp>
      <p:sp>
        <p:nvSpPr>
          <p:cNvPr id="3" name="Holder 3"/>
          <p:cNvSpPr>
            <a:spLocks noGrp="1"/>
          </p:cNvSpPr>
          <p:nvPr>
            <p:ph sz="half" idx="2"/>
          </p:nvPr>
        </p:nvSpPr>
        <p:spPr>
          <a:xfrm>
            <a:off x="457200" y="1577340"/>
            <a:ext cx="397764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60" y="1577340"/>
            <a:ext cx="397764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8/18/2023</a:t>
            </a:fld>
            <a:endParaRPr lang="en-US"/>
          </a:p>
        </p:txBody>
      </p:sp>
      <p:sp>
        <p:nvSpPr>
          <p:cNvPr id="7" name="Holder 7"/>
          <p:cNvSpPr>
            <a:spLocks noGrp="1"/>
          </p:cNvSpPr>
          <p:nvPr>
            <p:ph type="sldNum" sz="quarter" idx="7"/>
          </p:nvPr>
        </p:nvSpPr>
        <p:spPr/>
        <p:txBody>
          <a:bodyPr lIns="0" tIns="0" rIns="0" bIns="0"/>
          <a:lstStyle>
            <a:lvl1pPr>
              <a:defRPr sz="1200" b="0" i="0">
                <a:solidFill>
                  <a:schemeClr val="tx1"/>
                </a:solidFill>
                <a:latin typeface="Times New Roman"/>
                <a:cs typeface="Times New Roman"/>
              </a:defRPr>
            </a:lvl1pPr>
          </a:lstStyle>
          <a:p>
            <a:pPr marL="38100">
              <a:lnSpc>
                <a:spcPts val="1375"/>
              </a:lnSpc>
            </a:pPr>
            <a:fld id="{81D60167-4931-47E6-BA6A-407CBD079E47}" type="slidenum">
              <a:rPr spc="-40" dirty="0"/>
              <a:t>‹#›</a:t>
            </a:fld>
            <a:endParaRPr spc="-4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000" b="0" i="0">
                <a:solidFill>
                  <a:schemeClr val="tx1"/>
                </a:solidFill>
                <a:latin typeface="Times New Roman"/>
                <a:cs typeface="Times New Roman"/>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8/18/2023</a:t>
            </a:fld>
            <a:endParaRPr lang="en-US"/>
          </a:p>
        </p:txBody>
      </p:sp>
      <p:sp>
        <p:nvSpPr>
          <p:cNvPr id="5" name="Holder 5"/>
          <p:cNvSpPr>
            <a:spLocks noGrp="1"/>
          </p:cNvSpPr>
          <p:nvPr>
            <p:ph type="sldNum" sz="quarter" idx="7"/>
          </p:nvPr>
        </p:nvSpPr>
        <p:spPr/>
        <p:txBody>
          <a:bodyPr lIns="0" tIns="0" rIns="0" bIns="0"/>
          <a:lstStyle>
            <a:lvl1pPr>
              <a:defRPr sz="1200" b="0" i="0">
                <a:solidFill>
                  <a:schemeClr val="tx1"/>
                </a:solidFill>
                <a:latin typeface="Times New Roman"/>
                <a:cs typeface="Times New Roman"/>
              </a:defRPr>
            </a:lvl1pPr>
          </a:lstStyle>
          <a:p>
            <a:pPr marL="38100">
              <a:lnSpc>
                <a:spcPts val="1375"/>
              </a:lnSpc>
            </a:pPr>
            <a:fld id="{81D60167-4931-47E6-BA6A-407CBD079E47}" type="slidenum">
              <a:rPr spc="-40" dirty="0"/>
              <a:t>‹#›</a:t>
            </a:fld>
            <a:endParaRPr spc="-40"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8/18/2023</a:t>
            </a:fld>
            <a:endParaRPr lang="en-US"/>
          </a:p>
        </p:txBody>
      </p:sp>
      <p:sp>
        <p:nvSpPr>
          <p:cNvPr id="4" name="Holder 4"/>
          <p:cNvSpPr>
            <a:spLocks noGrp="1"/>
          </p:cNvSpPr>
          <p:nvPr>
            <p:ph type="sldNum" sz="quarter" idx="7"/>
          </p:nvPr>
        </p:nvSpPr>
        <p:spPr/>
        <p:txBody>
          <a:bodyPr lIns="0" tIns="0" rIns="0" bIns="0"/>
          <a:lstStyle>
            <a:lvl1pPr>
              <a:defRPr sz="1200" b="0" i="0">
                <a:solidFill>
                  <a:schemeClr val="tx1"/>
                </a:solidFill>
                <a:latin typeface="Times New Roman"/>
                <a:cs typeface="Times New Roman"/>
              </a:defRPr>
            </a:lvl1pPr>
          </a:lstStyle>
          <a:p>
            <a:pPr marL="38100">
              <a:lnSpc>
                <a:spcPts val="1375"/>
              </a:lnSpc>
            </a:pPr>
            <a:fld id="{81D60167-4931-47E6-BA6A-407CBD079E47}" type="slidenum">
              <a:rPr spc="-40" dirty="0"/>
              <a:t>‹#›</a:t>
            </a:fld>
            <a:endParaRPr spc="-40"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381000" y="228600"/>
            <a:ext cx="8229600" cy="609600"/>
          </a:xfrm>
          <a:custGeom>
            <a:avLst/>
            <a:gdLst/>
            <a:ahLst/>
            <a:cxnLst/>
            <a:rect l="l" t="t" r="r" b="b"/>
            <a:pathLst>
              <a:path w="8229600" h="609600">
                <a:moveTo>
                  <a:pt x="0" y="609600"/>
                </a:moveTo>
                <a:lnTo>
                  <a:pt x="0" y="0"/>
                </a:lnTo>
                <a:lnTo>
                  <a:pt x="8229600" y="0"/>
                </a:lnTo>
              </a:path>
            </a:pathLst>
          </a:custGeom>
          <a:ln w="19050">
            <a:solidFill>
              <a:srgbClr val="CC9900"/>
            </a:solidFill>
          </a:ln>
        </p:spPr>
        <p:txBody>
          <a:bodyPr wrap="square" lIns="0" tIns="0" rIns="0" bIns="0" rtlCol="0"/>
          <a:lstStyle/>
          <a:p>
            <a:endParaRPr/>
          </a:p>
        </p:txBody>
      </p:sp>
      <p:sp>
        <p:nvSpPr>
          <p:cNvPr id="17" name="bg object 17"/>
          <p:cNvSpPr/>
          <p:nvPr/>
        </p:nvSpPr>
        <p:spPr>
          <a:xfrm>
            <a:off x="457200" y="6172200"/>
            <a:ext cx="8229600" cy="0"/>
          </a:xfrm>
          <a:custGeom>
            <a:avLst/>
            <a:gdLst/>
            <a:ahLst/>
            <a:cxnLst/>
            <a:rect l="l" t="t" r="r" b="b"/>
            <a:pathLst>
              <a:path w="8229600">
                <a:moveTo>
                  <a:pt x="0" y="0"/>
                </a:moveTo>
                <a:lnTo>
                  <a:pt x="8229600" y="0"/>
                </a:lnTo>
              </a:path>
            </a:pathLst>
          </a:custGeom>
          <a:ln w="19050">
            <a:solidFill>
              <a:srgbClr val="CC9900"/>
            </a:solidFill>
          </a:ln>
        </p:spPr>
        <p:txBody>
          <a:bodyPr wrap="square" lIns="0" tIns="0" rIns="0" bIns="0" rtlCol="0"/>
          <a:lstStyle/>
          <a:p>
            <a:endParaRPr/>
          </a:p>
        </p:txBody>
      </p:sp>
      <p:sp>
        <p:nvSpPr>
          <p:cNvPr id="2" name="Holder 2"/>
          <p:cNvSpPr>
            <a:spLocks noGrp="1"/>
          </p:cNvSpPr>
          <p:nvPr>
            <p:ph type="title"/>
          </p:nvPr>
        </p:nvSpPr>
        <p:spPr>
          <a:xfrm>
            <a:off x="231470" y="199374"/>
            <a:ext cx="8681059" cy="1398270"/>
          </a:xfrm>
          <a:prstGeom prst="rect">
            <a:avLst/>
          </a:prstGeom>
        </p:spPr>
        <p:txBody>
          <a:bodyPr wrap="square" lIns="0" tIns="0" rIns="0" bIns="0">
            <a:spAutoFit/>
          </a:bodyPr>
          <a:lstStyle>
            <a:lvl1pPr>
              <a:defRPr sz="2000" b="0" i="0">
                <a:solidFill>
                  <a:schemeClr val="tx1"/>
                </a:solidFill>
                <a:latin typeface="Times New Roman"/>
                <a:cs typeface="Times New Roman"/>
              </a:defRPr>
            </a:lvl1pPr>
          </a:lstStyle>
          <a:p>
            <a:endParaRPr/>
          </a:p>
        </p:txBody>
      </p:sp>
      <p:sp>
        <p:nvSpPr>
          <p:cNvPr id="3" name="Holder 3"/>
          <p:cNvSpPr>
            <a:spLocks noGrp="1"/>
          </p:cNvSpPr>
          <p:nvPr>
            <p:ph type="body" idx="1"/>
          </p:nvPr>
        </p:nvSpPr>
        <p:spPr>
          <a:xfrm>
            <a:off x="227660" y="1328089"/>
            <a:ext cx="8688679" cy="2495550"/>
          </a:xfrm>
          <a:prstGeom prst="rect">
            <a:avLst/>
          </a:prstGeom>
        </p:spPr>
        <p:txBody>
          <a:bodyPr wrap="square" lIns="0" tIns="0" rIns="0" bIns="0">
            <a:spAutoFit/>
          </a:bodyPr>
          <a:lstStyle>
            <a:lvl1pPr>
              <a:defRPr sz="2000" b="0" i="0">
                <a:solidFill>
                  <a:schemeClr val="tx1"/>
                </a:solidFill>
                <a:latin typeface="Times New Roman"/>
                <a:cs typeface="Times New Roman"/>
              </a:defRPr>
            </a:lvl1pPr>
          </a:lstStyle>
          <a:p>
            <a:endParaRPr/>
          </a:p>
        </p:txBody>
      </p:sp>
      <p:sp>
        <p:nvSpPr>
          <p:cNvPr id="4" name="Holder 4"/>
          <p:cNvSpPr>
            <a:spLocks noGrp="1"/>
          </p:cNvSpPr>
          <p:nvPr>
            <p:ph type="ftr" sz="quarter" idx="5"/>
          </p:nvPr>
        </p:nvSpPr>
        <p:spPr>
          <a:xfrm>
            <a:off x="3108960" y="6377940"/>
            <a:ext cx="2926080" cy="34290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457200" y="6377940"/>
            <a:ext cx="210312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8/18/2023</a:t>
            </a:fld>
            <a:endParaRPr lang="en-US"/>
          </a:p>
        </p:txBody>
      </p:sp>
      <p:sp>
        <p:nvSpPr>
          <p:cNvPr id="6" name="Holder 6"/>
          <p:cNvSpPr>
            <a:spLocks noGrp="1"/>
          </p:cNvSpPr>
          <p:nvPr>
            <p:ph type="sldNum" sz="quarter" idx="7"/>
          </p:nvPr>
        </p:nvSpPr>
        <p:spPr>
          <a:xfrm>
            <a:off x="8349742" y="6471338"/>
            <a:ext cx="287020" cy="196850"/>
          </a:xfrm>
          <a:prstGeom prst="rect">
            <a:avLst/>
          </a:prstGeom>
        </p:spPr>
        <p:txBody>
          <a:bodyPr wrap="square" lIns="0" tIns="0" rIns="0" bIns="0">
            <a:spAutoFit/>
          </a:bodyPr>
          <a:lstStyle>
            <a:lvl1pPr>
              <a:defRPr sz="1200" b="0" i="0">
                <a:solidFill>
                  <a:schemeClr val="tx1"/>
                </a:solidFill>
                <a:latin typeface="Times New Roman"/>
                <a:cs typeface="Times New Roman"/>
              </a:defRPr>
            </a:lvl1pPr>
          </a:lstStyle>
          <a:p>
            <a:pPr marL="38100">
              <a:lnSpc>
                <a:spcPts val="1375"/>
              </a:lnSpc>
            </a:pPr>
            <a:fld id="{81D60167-4931-47E6-BA6A-407CBD079E47}" type="slidenum">
              <a:rPr spc="-40" dirty="0"/>
              <a:t>‹#›</a:t>
            </a:fld>
            <a:endParaRPr spc="-40"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58.jpg"/><Relationship Id="rId1" Type="http://schemas.openxmlformats.org/officeDocument/2006/relationships/slideLayout" Target="../slideLayouts/slideLayout5.xml"/></Relationships>
</file>

<file path=ppt/slides/_rels/slide101.xml.rels><?xml version="1.0" encoding="UTF-8" standalone="yes"?>
<Relationships xmlns="http://schemas.openxmlformats.org/package/2006/relationships"><Relationship Id="rId2" Type="http://schemas.openxmlformats.org/officeDocument/2006/relationships/image" Target="../media/image59.jpg"/><Relationship Id="rId1" Type="http://schemas.openxmlformats.org/officeDocument/2006/relationships/slideLayout" Target="../slideLayouts/slideLayout5.xml"/></Relationships>
</file>

<file path=ppt/slides/_rels/slide102.xml.rels><?xml version="1.0" encoding="UTF-8" standalone="yes"?>
<Relationships xmlns="http://schemas.openxmlformats.org/package/2006/relationships"><Relationship Id="rId2" Type="http://schemas.openxmlformats.org/officeDocument/2006/relationships/image" Target="../media/image60.jp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image" Target="../media/image61.jp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5.xml.rels><?xml version="1.0" encoding="UTF-8" standalone="yes"?>
<Relationships xmlns="http://schemas.openxmlformats.org/package/2006/relationships"><Relationship Id="rId2" Type="http://schemas.openxmlformats.org/officeDocument/2006/relationships/image" Target="../media/image62.jpg"/><Relationship Id="rId1" Type="http://schemas.openxmlformats.org/officeDocument/2006/relationships/slideLayout" Target="../slideLayouts/slideLayout5.xml"/></Relationships>
</file>

<file path=ppt/slides/_rels/slide106.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5.xml"/></Relationships>
</file>

<file path=ppt/slides/_rels/slide107.xml.rels><?xml version="1.0" encoding="UTF-8" standalone="yes"?>
<Relationships xmlns="http://schemas.openxmlformats.org/package/2006/relationships"><Relationship Id="rId2" Type="http://schemas.openxmlformats.org/officeDocument/2006/relationships/image" Target="../media/image65.jpg"/><Relationship Id="rId1" Type="http://schemas.openxmlformats.org/officeDocument/2006/relationships/slideLayout" Target="../slideLayouts/slideLayout4.xml"/></Relationships>
</file>

<file path=ppt/slides/_rels/slide108.xml.rels><?xml version="1.0" encoding="UTF-8" standalone="yes"?>
<Relationships xmlns="http://schemas.openxmlformats.org/package/2006/relationships"><Relationship Id="rId2" Type="http://schemas.openxmlformats.org/officeDocument/2006/relationships/image" Target="../media/image66.jpg"/><Relationship Id="rId1" Type="http://schemas.openxmlformats.org/officeDocument/2006/relationships/slideLayout" Target="../slideLayouts/slideLayout5.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image" Target="../media/image67.jpg"/><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image" Target="../media/image68.jpg"/><Relationship Id="rId1" Type="http://schemas.openxmlformats.org/officeDocument/2006/relationships/slideLayout" Target="../slideLayouts/slideLayout5.xml"/></Relationships>
</file>

<file path=ppt/slides/_rels/slide112.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5.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image" Target="../media/image70.jpg"/><Relationship Id="rId1" Type="http://schemas.openxmlformats.org/officeDocument/2006/relationships/slideLayout" Target="../slideLayouts/slideLayout5.xml"/></Relationships>
</file>

<file path=ppt/slides/_rels/slide115.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5.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7.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5.xml"/></Relationships>
</file>

<file path=ppt/slides/_rels/slide118.xml.rels><?xml version="1.0" encoding="UTF-8" standalone="yes"?>
<Relationships xmlns="http://schemas.openxmlformats.org/package/2006/relationships"><Relationship Id="rId2" Type="http://schemas.openxmlformats.org/officeDocument/2006/relationships/image" Target="../media/image75.jpg"/><Relationship Id="rId1" Type="http://schemas.openxmlformats.org/officeDocument/2006/relationships/slideLayout" Target="../slideLayouts/slideLayout5.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image" Target="../media/image76.jpg"/><Relationship Id="rId1" Type="http://schemas.openxmlformats.org/officeDocument/2006/relationships/slideLayout" Target="../slideLayouts/slideLayout5.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image" Target="../media/image77.jp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4.xml.rels><?xml version="1.0" encoding="UTF-8" standalone="yes"?>
<Relationships xmlns="http://schemas.openxmlformats.org/package/2006/relationships"><Relationship Id="rId2" Type="http://schemas.openxmlformats.org/officeDocument/2006/relationships/image" Target="../media/image78.jpg"/><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6.xml.rels><?xml version="1.0" encoding="UTF-8" standalone="yes"?>
<Relationships xmlns="http://schemas.openxmlformats.org/package/2006/relationships"><Relationship Id="rId2" Type="http://schemas.openxmlformats.org/officeDocument/2006/relationships/image" Target="../media/image79.jpg"/><Relationship Id="rId1" Type="http://schemas.openxmlformats.org/officeDocument/2006/relationships/slideLayout" Target="../slideLayouts/slideLayout5.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5.xml"/><Relationship Id="rId4" Type="http://schemas.openxmlformats.org/officeDocument/2006/relationships/image" Target="../media/image12.png"/></Relationships>
</file>

<file path=ppt/slides/_rels/slide140.xml.rels><?xml version="1.0" encoding="UTF-8" standalone="yes"?>
<Relationships xmlns="http://schemas.openxmlformats.org/package/2006/relationships"><Relationship Id="rId2" Type="http://schemas.openxmlformats.org/officeDocument/2006/relationships/image" Target="../media/image80.jpg"/><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2" Type="http://schemas.openxmlformats.org/officeDocument/2006/relationships/image" Target="../media/image81.jpg"/><Relationship Id="rId1" Type="http://schemas.openxmlformats.org/officeDocument/2006/relationships/slideLayout" Target="../slideLayouts/slideLayout5.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7.xml.rels><?xml version="1.0" encoding="UTF-8" standalone="yes"?>
<Relationships xmlns="http://schemas.openxmlformats.org/package/2006/relationships"><Relationship Id="rId2" Type="http://schemas.openxmlformats.org/officeDocument/2006/relationships/image" Target="../media/image82.jpg"/><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5.xml"/><Relationship Id="rId4" Type="http://schemas.openxmlformats.org/officeDocument/2006/relationships/image" Target="../media/image17.png"/></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2.xml.rels><?xml version="1.0" encoding="UTF-8" standalone="yes"?>
<Relationships xmlns="http://schemas.openxmlformats.org/package/2006/relationships"><Relationship Id="rId2" Type="http://schemas.openxmlformats.org/officeDocument/2006/relationships/image" Target="../media/image83.jpg"/><Relationship Id="rId1" Type="http://schemas.openxmlformats.org/officeDocument/2006/relationships/slideLayout" Target="../slideLayouts/slideLayout5.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5.xml.rels><?xml version="1.0" encoding="UTF-8" standalone="yes"?>
<Relationships xmlns="http://schemas.openxmlformats.org/package/2006/relationships"><Relationship Id="rId2" Type="http://schemas.openxmlformats.org/officeDocument/2006/relationships/image" Target="../media/image84.jpg"/><Relationship Id="rId1" Type="http://schemas.openxmlformats.org/officeDocument/2006/relationships/slideLayout" Target="../slideLayouts/slideLayout4.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5.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6.xml.rels><?xml version="1.0" encoding="UTF-8" standalone="yes"?>
<Relationships xmlns="http://schemas.openxmlformats.org/package/2006/relationships"><Relationship Id="rId2" Type="http://schemas.openxmlformats.org/officeDocument/2006/relationships/image" Target="../media/image85.jpg"/><Relationship Id="rId1" Type="http://schemas.openxmlformats.org/officeDocument/2006/relationships/slideLayout" Target="../slideLayouts/slideLayout4.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8.xml.rels><?xml version="1.0" encoding="UTF-8" standalone="yes"?>
<Relationships xmlns="http://schemas.openxmlformats.org/package/2006/relationships"><Relationship Id="rId2" Type="http://schemas.openxmlformats.org/officeDocument/2006/relationships/image" Target="../media/image86.jpg"/><Relationship Id="rId1" Type="http://schemas.openxmlformats.org/officeDocument/2006/relationships/slideLayout" Target="../slideLayouts/slideLayout5.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5.xml"/><Relationship Id="rId4" Type="http://schemas.openxmlformats.org/officeDocument/2006/relationships/image" Target="../media/image22.png"/></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1.xml.rels><?xml version="1.0" encoding="UTF-8" standalone="yes"?>
<Relationships xmlns="http://schemas.openxmlformats.org/package/2006/relationships"><Relationship Id="rId2" Type="http://schemas.openxmlformats.org/officeDocument/2006/relationships/image" Target="../media/image87.jpg"/><Relationship Id="rId1" Type="http://schemas.openxmlformats.org/officeDocument/2006/relationships/slideLayout" Target="../slideLayouts/slideLayout4.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7.xml.rels><?xml version="1.0" encoding="UTF-8" standalone="yes"?>
<Relationships xmlns="http://schemas.openxmlformats.org/package/2006/relationships"><Relationship Id="rId2" Type="http://schemas.openxmlformats.org/officeDocument/2006/relationships/image" Target="../media/image88.jp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2.xml"/><Relationship Id="rId4" Type="http://schemas.openxmlformats.org/officeDocument/2006/relationships/image" Target="../media/image3.jpg"/></Relationships>
</file>

<file path=ppt/slides/_rels/slide2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7.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29.jpg"/><Relationship Id="rId1" Type="http://schemas.openxmlformats.org/officeDocument/2006/relationships/slideLayout" Target="../slideLayouts/slideLayout2.xml"/><Relationship Id="rId5" Type="http://schemas.openxmlformats.org/officeDocument/2006/relationships/image" Target="../media/image32.jpg"/><Relationship Id="rId4" Type="http://schemas.openxmlformats.org/officeDocument/2006/relationships/image" Target="../media/image31.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image" Target="../media/image33.jpg"/><Relationship Id="rId1" Type="http://schemas.openxmlformats.org/officeDocument/2006/relationships/slideLayout" Target="../slideLayouts/slideLayout2.xml"/><Relationship Id="rId4" Type="http://schemas.openxmlformats.org/officeDocument/2006/relationships/image" Target="../media/image35.jpg"/></Relationships>
</file>

<file path=ppt/slides/_rels/slide29.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image" Target="../media/image38.jpg"/><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image" Target="../media/image40.jpg"/><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image" Target="../media/image42.jpg"/><Relationship Id="rId1" Type="http://schemas.openxmlformats.org/officeDocument/2006/relationships/slideLayout" Target="../slideLayouts/slideLayout5.xml"/><Relationship Id="rId4" Type="http://schemas.openxmlformats.org/officeDocument/2006/relationships/image" Target="../media/image44.jp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5.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image" Target="../media/image47.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2" Type="http://schemas.openxmlformats.org/officeDocument/2006/relationships/image" Target="../media/image49.jpg"/><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50.jpg"/><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52.jpg"/><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53.jpg"/><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8.xml.rels><?xml version="1.0" encoding="UTF-8" standalone="yes"?>
<Relationships xmlns="http://schemas.openxmlformats.org/package/2006/relationships"><Relationship Id="rId2" Type="http://schemas.openxmlformats.org/officeDocument/2006/relationships/image" Target="../media/image54.jpg"/><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image" Target="../media/image54.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2.xml.rels><?xml version="1.0" encoding="UTF-8" standalone="yes"?>
<Relationships xmlns="http://schemas.openxmlformats.org/package/2006/relationships"><Relationship Id="rId2" Type="http://schemas.openxmlformats.org/officeDocument/2006/relationships/image" Target="../media/image56.jp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57.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609600" y="1219200"/>
            <a:ext cx="7924800" cy="914400"/>
          </a:xfrm>
          <a:custGeom>
            <a:avLst/>
            <a:gdLst/>
            <a:ahLst/>
            <a:cxnLst/>
            <a:rect l="l" t="t" r="r" b="b"/>
            <a:pathLst>
              <a:path w="7924800" h="914400">
                <a:moveTo>
                  <a:pt x="0" y="914400"/>
                </a:moveTo>
                <a:lnTo>
                  <a:pt x="0" y="0"/>
                </a:lnTo>
                <a:lnTo>
                  <a:pt x="7924800" y="0"/>
                </a:lnTo>
              </a:path>
            </a:pathLst>
          </a:custGeom>
          <a:ln w="25400">
            <a:solidFill>
              <a:srgbClr val="CC9900"/>
            </a:solidFill>
          </a:ln>
        </p:spPr>
        <p:txBody>
          <a:bodyPr wrap="square" lIns="0" tIns="0" rIns="0" bIns="0" rtlCol="0"/>
          <a:lstStyle/>
          <a:p>
            <a:endParaRPr/>
          </a:p>
        </p:txBody>
      </p:sp>
      <p:sp>
        <p:nvSpPr>
          <p:cNvPr id="3" name="object 3"/>
          <p:cNvSpPr/>
          <p:nvPr/>
        </p:nvSpPr>
        <p:spPr>
          <a:xfrm>
            <a:off x="1981200" y="3962400"/>
            <a:ext cx="6511925" cy="0"/>
          </a:xfrm>
          <a:custGeom>
            <a:avLst/>
            <a:gdLst/>
            <a:ahLst/>
            <a:cxnLst/>
            <a:rect l="l" t="t" r="r" b="b"/>
            <a:pathLst>
              <a:path w="6511925">
                <a:moveTo>
                  <a:pt x="0" y="0"/>
                </a:moveTo>
                <a:lnTo>
                  <a:pt x="6511925" y="0"/>
                </a:lnTo>
              </a:path>
            </a:pathLst>
          </a:custGeom>
          <a:ln w="19050">
            <a:solidFill>
              <a:srgbClr val="CC9900"/>
            </a:solidFill>
          </a:ln>
        </p:spPr>
        <p:txBody>
          <a:bodyPr wrap="square" lIns="0" tIns="0" rIns="0" bIns="0" rtlCol="0"/>
          <a:lstStyle/>
          <a:p>
            <a:endParaRPr/>
          </a:p>
        </p:txBody>
      </p:sp>
      <p:sp>
        <p:nvSpPr>
          <p:cNvPr id="4" name="object 4"/>
          <p:cNvSpPr txBox="1"/>
          <p:nvPr/>
        </p:nvSpPr>
        <p:spPr>
          <a:xfrm>
            <a:off x="637438" y="0"/>
            <a:ext cx="8098155" cy="5615305"/>
          </a:xfrm>
          <a:prstGeom prst="rect">
            <a:avLst/>
          </a:prstGeom>
        </p:spPr>
        <p:txBody>
          <a:bodyPr vert="horz" wrap="square" lIns="0" tIns="405765" rIns="0" bIns="0" rtlCol="0">
            <a:spAutoFit/>
          </a:bodyPr>
          <a:lstStyle/>
          <a:p>
            <a:pPr marR="5080" algn="ctr">
              <a:lnSpc>
                <a:spcPct val="100000"/>
              </a:lnSpc>
              <a:spcBef>
                <a:spcPts val="3195"/>
              </a:spcBef>
            </a:pPr>
            <a:r>
              <a:rPr lang="en-US" sz="4500" b="1" spc="5" smtClean="0">
                <a:latin typeface="Arial"/>
                <a:cs typeface="Arial"/>
              </a:rPr>
              <a:t>21</a:t>
            </a:r>
            <a:r>
              <a:rPr sz="4500" b="1" spc="5" smtClean="0">
                <a:latin typeface="Arial"/>
                <a:cs typeface="Arial"/>
              </a:rPr>
              <a:t>CS4</a:t>
            </a:r>
            <a:r>
              <a:rPr lang="en-US" sz="4500" b="1" spc="5" smtClean="0">
                <a:latin typeface="Arial"/>
                <a:cs typeface="Arial"/>
              </a:rPr>
              <a:t>3</a:t>
            </a:r>
            <a:endParaRPr sz="4500">
              <a:latin typeface="Arial"/>
              <a:cs typeface="Arial"/>
            </a:endParaRPr>
          </a:p>
          <a:p>
            <a:pPr marL="12700" marR="5080" algn="ctr">
              <a:lnSpc>
                <a:spcPct val="100000"/>
              </a:lnSpc>
              <a:spcBef>
                <a:spcPts val="3105"/>
              </a:spcBef>
            </a:pPr>
            <a:r>
              <a:rPr sz="4500" b="1" spc="5" dirty="0">
                <a:solidFill>
                  <a:srgbClr val="92D050"/>
                </a:solidFill>
                <a:latin typeface="Verdana"/>
                <a:cs typeface="Verdana"/>
              </a:rPr>
              <a:t>MICROCONTROLLER</a:t>
            </a:r>
            <a:r>
              <a:rPr sz="4500" b="1" spc="-195" dirty="0">
                <a:solidFill>
                  <a:srgbClr val="92D050"/>
                </a:solidFill>
                <a:latin typeface="Verdana"/>
                <a:cs typeface="Verdana"/>
              </a:rPr>
              <a:t> </a:t>
            </a:r>
            <a:r>
              <a:rPr sz="4500" b="1" spc="5" dirty="0">
                <a:solidFill>
                  <a:srgbClr val="92D050"/>
                </a:solidFill>
                <a:latin typeface="Verdana"/>
                <a:cs typeface="Verdana"/>
              </a:rPr>
              <a:t>AND  </a:t>
            </a:r>
            <a:r>
              <a:rPr sz="4500" b="1" dirty="0">
                <a:solidFill>
                  <a:srgbClr val="92D050"/>
                </a:solidFill>
                <a:latin typeface="Verdana"/>
                <a:cs typeface="Verdana"/>
              </a:rPr>
              <a:t>EMBEDDED</a:t>
            </a:r>
            <a:r>
              <a:rPr sz="4500" b="1" spc="-75" dirty="0">
                <a:solidFill>
                  <a:srgbClr val="92D050"/>
                </a:solidFill>
                <a:latin typeface="Verdana"/>
                <a:cs typeface="Verdana"/>
              </a:rPr>
              <a:t> </a:t>
            </a:r>
            <a:r>
              <a:rPr sz="4500" b="1" spc="5" dirty="0">
                <a:solidFill>
                  <a:srgbClr val="92D050"/>
                </a:solidFill>
                <a:latin typeface="Verdana"/>
                <a:cs typeface="Verdana"/>
              </a:rPr>
              <a:t>SYSTEMS</a:t>
            </a:r>
            <a:endParaRPr sz="4500" dirty="0">
              <a:latin typeface="Verdana"/>
              <a:cs typeface="Verdana"/>
            </a:endParaRPr>
          </a:p>
          <a:p>
            <a:pPr marR="216535" algn="ctr">
              <a:lnSpc>
                <a:spcPct val="100000"/>
              </a:lnSpc>
              <a:spcBef>
                <a:spcPts val="4205"/>
              </a:spcBef>
            </a:pPr>
            <a:r>
              <a:rPr sz="4500" b="1" spc="10" dirty="0">
                <a:solidFill>
                  <a:srgbClr val="00AFEF"/>
                </a:solidFill>
                <a:latin typeface="Verdana"/>
                <a:cs typeface="Verdana"/>
              </a:rPr>
              <a:t>MODULE</a:t>
            </a:r>
            <a:r>
              <a:rPr sz="4500" b="1" spc="-105" dirty="0">
                <a:solidFill>
                  <a:srgbClr val="00AFEF"/>
                </a:solidFill>
                <a:latin typeface="Verdana"/>
                <a:cs typeface="Verdana"/>
              </a:rPr>
              <a:t> </a:t>
            </a:r>
            <a:r>
              <a:rPr sz="4500" b="1" spc="10" dirty="0">
                <a:solidFill>
                  <a:srgbClr val="00AFEF"/>
                </a:solidFill>
                <a:latin typeface="Verdana"/>
                <a:cs typeface="Verdana"/>
              </a:rPr>
              <a:t>3</a:t>
            </a:r>
            <a:endParaRPr sz="4500" dirty="0">
              <a:latin typeface="Verdana"/>
              <a:cs typeface="Verdana"/>
            </a:endParaRPr>
          </a:p>
          <a:p>
            <a:pPr marL="563880" marR="788035" indent="6985" algn="ctr">
              <a:lnSpc>
                <a:spcPct val="100000"/>
              </a:lnSpc>
              <a:spcBef>
                <a:spcPts val="1205"/>
              </a:spcBef>
            </a:pPr>
            <a:r>
              <a:rPr sz="4500" b="1" spc="10" dirty="0">
                <a:solidFill>
                  <a:srgbClr val="FF0000"/>
                </a:solidFill>
                <a:latin typeface="Verdana"/>
                <a:cs typeface="Verdana"/>
              </a:rPr>
              <a:t>INTRODUCTION TO  </a:t>
            </a:r>
            <a:r>
              <a:rPr sz="4500" b="1" spc="5" dirty="0">
                <a:solidFill>
                  <a:srgbClr val="FF0000"/>
                </a:solidFill>
                <a:latin typeface="Verdana"/>
                <a:cs typeface="Verdana"/>
              </a:rPr>
              <a:t>EMBEDDED</a:t>
            </a:r>
            <a:r>
              <a:rPr sz="4500" b="1" spc="-140" dirty="0">
                <a:solidFill>
                  <a:srgbClr val="FF0000"/>
                </a:solidFill>
                <a:latin typeface="Verdana"/>
                <a:cs typeface="Verdana"/>
              </a:rPr>
              <a:t> </a:t>
            </a:r>
            <a:r>
              <a:rPr sz="4500" b="1" spc="5" dirty="0">
                <a:solidFill>
                  <a:srgbClr val="FF0000"/>
                </a:solidFill>
                <a:latin typeface="Verdana"/>
                <a:cs typeface="Verdana"/>
              </a:rPr>
              <a:t>SYSTEMS</a:t>
            </a:r>
            <a:endParaRPr sz="4500" dirty="0">
              <a:latin typeface="Verdana"/>
              <a:cs typeface="Verdana"/>
            </a:endParaRPr>
          </a:p>
        </p:txBody>
      </p:sp>
      <p:sp>
        <p:nvSpPr>
          <p:cNvPr id="5" name="object 5"/>
          <p:cNvSpPr txBox="1"/>
          <p:nvPr/>
        </p:nvSpPr>
        <p:spPr>
          <a:xfrm>
            <a:off x="4765547" y="5404890"/>
            <a:ext cx="4061460" cy="974090"/>
          </a:xfrm>
          <a:prstGeom prst="rect">
            <a:avLst/>
          </a:prstGeom>
        </p:spPr>
        <p:txBody>
          <a:bodyPr vert="horz" wrap="square" lIns="0" tIns="36830" rIns="0" bIns="0" rtlCol="0">
            <a:spAutoFit/>
          </a:bodyPr>
          <a:lstStyle/>
          <a:p>
            <a:pPr>
              <a:lnSpc>
                <a:spcPct val="100000"/>
              </a:lnSpc>
              <a:spcBef>
                <a:spcPts val="290"/>
              </a:spcBef>
            </a:pPr>
            <a:r>
              <a:rPr sz="2700" b="1" spc="5" dirty="0">
                <a:latin typeface="Comic Sans MS"/>
                <a:cs typeface="Comic Sans MS"/>
              </a:rPr>
              <a:t>Dr. Mahesh Prasanna</a:t>
            </a:r>
            <a:r>
              <a:rPr sz="2700" b="1" spc="-215" dirty="0">
                <a:latin typeface="Comic Sans MS"/>
                <a:cs typeface="Comic Sans MS"/>
              </a:rPr>
              <a:t> </a:t>
            </a:r>
            <a:r>
              <a:rPr sz="2700" b="1" spc="5" dirty="0">
                <a:latin typeface="Comic Sans MS"/>
                <a:cs typeface="Comic Sans MS"/>
              </a:rPr>
              <a:t>K.</a:t>
            </a:r>
            <a:endParaRPr sz="2700">
              <a:latin typeface="Comic Sans MS"/>
              <a:cs typeface="Comic Sans MS"/>
            </a:endParaRPr>
          </a:p>
          <a:p>
            <a:pPr marL="460375">
              <a:lnSpc>
                <a:spcPct val="100000"/>
              </a:lnSpc>
              <a:spcBef>
                <a:spcPts val="650"/>
              </a:spcBef>
            </a:pPr>
            <a:r>
              <a:rPr sz="2700" b="1" dirty="0">
                <a:latin typeface="Comic Sans MS"/>
                <a:cs typeface="Comic Sans MS"/>
              </a:rPr>
              <a:t>Dept. </a:t>
            </a:r>
            <a:r>
              <a:rPr sz="2700" b="1" spc="-5" dirty="0">
                <a:latin typeface="Comic Sans MS"/>
                <a:cs typeface="Comic Sans MS"/>
              </a:rPr>
              <a:t>of </a:t>
            </a:r>
            <a:r>
              <a:rPr sz="2700" b="1" spc="5" dirty="0">
                <a:latin typeface="Comic Sans MS"/>
                <a:cs typeface="Comic Sans MS"/>
              </a:rPr>
              <a:t>CSE,</a:t>
            </a:r>
            <a:r>
              <a:rPr sz="2700" b="1" spc="-114" dirty="0">
                <a:latin typeface="Comic Sans MS"/>
                <a:cs typeface="Comic Sans MS"/>
              </a:rPr>
              <a:t> </a:t>
            </a:r>
            <a:r>
              <a:rPr sz="2700" b="1" spc="5" dirty="0">
                <a:latin typeface="Comic Sans MS"/>
                <a:cs typeface="Comic Sans MS"/>
              </a:rPr>
              <a:t>VCET.</a:t>
            </a:r>
            <a:endParaRPr sz="2700">
              <a:latin typeface="Comic Sans MS"/>
              <a:cs typeface="Comic Sans MS"/>
            </a:endParaRPr>
          </a:p>
        </p:txBody>
      </p:sp>
      <p:sp>
        <p:nvSpPr>
          <p:cNvPr id="6" name="object 6"/>
          <p:cNvSpPr txBox="1"/>
          <p:nvPr/>
        </p:nvSpPr>
        <p:spPr>
          <a:xfrm>
            <a:off x="4074286" y="6565115"/>
            <a:ext cx="995680" cy="171450"/>
          </a:xfrm>
          <a:prstGeom prst="rect">
            <a:avLst/>
          </a:prstGeom>
        </p:spPr>
        <p:txBody>
          <a:bodyPr vert="horz" wrap="square" lIns="0" tIns="0" rIns="0" bIns="0" rtlCol="0">
            <a:spAutoFit/>
          </a:bodyPr>
          <a:lstStyle/>
          <a:p>
            <a:pPr>
              <a:lnSpc>
                <a:spcPts val="1275"/>
              </a:lnSpc>
            </a:pPr>
            <a:r>
              <a:rPr sz="1200" spc="-85" dirty="0">
                <a:latin typeface="Times New Roman"/>
                <a:cs typeface="Times New Roman"/>
              </a:rPr>
              <a:t>MP, </a:t>
            </a:r>
            <a:r>
              <a:rPr sz="1200" spc="-30" dirty="0">
                <a:latin typeface="Times New Roman"/>
                <a:cs typeface="Times New Roman"/>
              </a:rPr>
              <a:t>CSE,</a:t>
            </a:r>
            <a:r>
              <a:rPr sz="1200" spc="-40" dirty="0">
                <a:latin typeface="Times New Roman"/>
                <a:cs typeface="Times New Roman"/>
              </a:rPr>
              <a:t> </a:t>
            </a:r>
            <a:r>
              <a:rPr sz="1200" spc="-15" dirty="0">
                <a:latin typeface="Times New Roman"/>
                <a:cs typeface="Times New Roman"/>
              </a:rPr>
              <a:t>VCET</a:t>
            </a:r>
            <a:endParaRPr sz="1200">
              <a:latin typeface="Times New Roman"/>
              <a:cs typeface="Times New Roman"/>
            </a:endParaRPr>
          </a:p>
        </p:txBody>
      </p:sp>
      <p:sp>
        <p:nvSpPr>
          <p:cNvPr id="7" name="object 7"/>
          <p:cNvSpPr/>
          <p:nvPr/>
        </p:nvSpPr>
        <p:spPr>
          <a:xfrm>
            <a:off x="4724400" y="5479312"/>
            <a:ext cx="4117975" cy="922019"/>
          </a:xfrm>
          <a:custGeom>
            <a:avLst/>
            <a:gdLst/>
            <a:ahLst/>
            <a:cxnLst/>
            <a:rect l="l" t="t" r="r" b="b"/>
            <a:pathLst>
              <a:path w="4117975" h="922020">
                <a:moveTo>
                  <a:pt x="4117695" y="0"/>
                </a:moveTo>
                <a:lnTo>
                  <a:pt x="0" y="0"/>
                </a:lnTo>
                <a:lnTo>
                  <a:pt x="0" y="921487"/>
                </a:lnTo>
                <a:lnTo>
                  <a:pt x="4117695" y="921487"/>
                </a:lnTo>
                <a:lnTo>
                  <a:pt x="4117695" y="0"/>
                </a:lnTo>
                <a:close/>
              </a:path>
            </a:pathLst>
          </a:custGeom>
          <a:solidFill>
            <a:srgbClr val="FFFFFF"/>
          </a:solidFill>
        </p:spPr>
        <p:txBody>
          <a:bodyPr wrap="square" lIns="0" tIns="0" rIns="0" bIns="0" rtlCol="0"/>
          <a:lstStyle/>
          <a:p>
            <a:endParaRPr/>
          </a:p>
        </p:txBody>
      </p:sp>
      <p:sp>
        <p:nvSpPr>
          <p:cNvPr id="8" name="object 8"/>
          <p:cNvSpPr/>
          <p:nvPr/>
        </p:nvSpPr>
        <p:spPr>
          <a:xfrm>
            <a:off x="3924300" y="6491444"/>
            <a:ext cx="1166495" cy="316230"/>
          </a:xfrm>
          <a:custGeom>
            <a:avLst/>
            <a:gdLst/>
            <a:ahLst/>
            <a:cxnLst/>
            <a:rect l="l" t="t" r="r" b="b"/>
            <a:pathLst>
              <a:path w="1166495" h="316229">
                <a:moveTo>
                  <a:pt x="1166359" y="0"/>
                </a:moveTo>
                <a:lnTo>
                  <a:pt x="0" y="0"/>
                </a:lnTo>
                <a:lnTo>
                  <a:pt x="0" y="315755"/>
                </a:lnTo>
                <a:lnTo>
                  <a:pt x="1166359" y="315755"/>
                </a:lnTo>
                <a:lnTo>
                  <a:pt x="1166359" y="0"/>
                </a:lnTo>
                <a:close/>
              </a:path>
            </a:pathLst>
          </a:custGeom>
          <a:solidFill>
            <a:srgbClr val="FFFFFF"/>
          </a:solidFill>
        </p:spPr>
        <p:txBody>
          <a:bodyPr wrap="square" lIns="0" tIns="0" rIns="0" bIns="0" rtlCol="0"/>
          <a:lstStyle/>
          <a:p>
            <a:endParaRPr/>
          </a:p>
        </p:txBody>
      </p:sp>
      <p:sp>
        <p:nvSpPr>
          <p:cNvPr id="9" name="object 9"/>
          <p:cNvSpPr txBox="1"/>
          <p:nvPr/>
        </p:nvSpPr>
        <p:spPr>
          <a:xfrm>
            <a:off x="8515604" y="6471338"/>
            <a:ext cx="97155" cy="196850"/>
          </a:xfrm>
          <a:prstGeom prst="rect">
            <a:avLst/>
          </a:prstGeom>
        </p:spPr>
        <p:txBody>
          <a:bodyPr vert="horz" wrap="square" lIns="0" tIns="0" rIns="0" bIns="0" rtlCol="0">
            <a:spAutoFit/>
          </a:bodyPr>
          <a:lstStyle/>
          <a:p>
            <a:pPr marL="12700">
              <a:lnSpc>
                <a:spcPts val="1375"/>
              </a:lnSpc>
            </a:pPr>
            <a:r>
              <a:rPr sz="1200" spc="-40" dirty="0">
                <a:latin typeface="Times New Roman"/>
                <a:cs typeface="Times New Roman"/>
              </a:rPr>
              <a:t>1</a:t>
            </a:r>
            <a:endParaRPr sz="1200">
              <a:latin typeface="Times New Roman"/>
              <a:cs typeface="Times New Roman"/>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57200" y="6172200"/>
            <a:ext cx="8229600" cy="0"/>
          </a:xfrm>
          <a:custGeom>
            <a:avLst/>
            <a:gdLst/>
            <a:ahLst/>
            <a:cxnLst/>
            <a:rect l="l" t="t" r="r" b="b"/>
            <a:pathLst>
              <a:path w="8229600">
                <a:moveTo>
                  <a:pt x="0" y="0"/>
                </a:moveTo>
                <a:lnTo>
                  <a:pt x="8229600" y="0"/>
                </a:lnTo>
              </a:path>
            </a:pathLst>
          </a:custGeom>
          <a:ln w="19050">
            <a:solidFill>
              <a:srgbClr val="CC9900"/>
            </a:solidFill>
          </a:ln>
        </p:spPr>
        <p:txBody>
          <a:bodyPr wrap="square" lIns="0" tIns="0" rIns="0" bIns="0" rtlCol="0"/>
          <a:lstStyle/>
          <a:p>
            <a:endParaRPr/>
          </a:p>
        </p:txBody>
      </p:sp>
      <p:sp>
        <p:nvSpPr>
          <p:cNvPr id="3" name="object 3"/>
          <p:cNvSpPr txBox="1">
            <a:spLocks noGrp="1"/>
          </p:cNvSpPr>
          <p:nvPr>
            <p:ph type="title"/>
          </p:nvPr>
        </p:nvSpPr>
        <p:spPr>
          <a:xfrm>
            <a:off x="460044" y="368249"/>
            <a:ext cx="7124700" cy="391795"/>
          </a:xfrm>
          <a:prstGeom prst="rect">
            <a:avLst/>
          </a:prstGeom>
        </p:spPr>
        <p:txBody>
          <a:bodyPr vert="horz" wrap="square" lIns="0" tIns="12700" rIns="0" bIns="0" rtlCol="0">
            <a:spAutoFit/>
          </a:bodyPr>
          <a:lstStyle/>
          <a:p>
            <a:pPr marL="12700">
              <a:lnSpc>
                <a:spcPct val="100000"/>
              </a:lnSpc>
              <a:spcBef>
                <a:spcPts val="100"/>
              </a:spcBef>
              <a:tabLst>
                <a:tab pos="356870" algn="l"/>
              </a:tabLst>
            </a:pPr>
            <a:r>
              <a:rPr sz="2350" spc="10" dirty="0">
                <a:solidFill>
                  <a:srgbClr val="C00000"/>
                </a:solidFill>
              </a:rPr>
              <a:t>»	</a:t>
            </a:r>
            <a:r>
              <a:rPr sz="2400" b="1" dirty="0">
                <a:solidFill>
                  <a:srgbClr val="FF0000"/>
                </a:solidFill>
                <a:latin typeface="Times New Roman"/>
                <a:cs typeface="Times New Roman"/>
              </a:rPr>
              <a:t>Classification </a:t>
            </a:r>
            <a:r>
              <a:rPr sz="2400" b="1" spc="-5" dirty="0">
                <a:solidFill>
                  <a:srgbClr val="FF0000"/>
                </a:solidFill>
                <a:latin typeface="Times New Roman"/>
                <a:cs typeface="Times New Roman"/>
              </a:rPr>
              <a:t>based on Complexity </a:t>
            </a:r>
            <a:r>
              <a:rPr sz="2400" b="1" dirty="0">
                <a:solidFill>
                  <a:srgbClr val="FF0000"/>
                </a:solidFill>
                <a:latin typeface="Times New Roman"/>
                <a:cs typeface="Times New Roman"/>
              </a:rPr>
              <a:t>&amp;</a:t>
            </a:r>
            <a:r>
              <a:rPr sz="2400" b="1" spc="-5" dirty="0">
                <a:solidFill>
                  <a:srgbClr val="FF0000"/>
                </a:solidFill>
                <a:latin typeface="Times New Roman"/>
                <a:cs typeface="Times New Roman"/>
              </a:rPr>
              <a:t> </a:t>
            </a:r>
            <a:r>
              <a:rPr sz="2400" b="1" spc="-10" dirty="0">
                <a:solidFill>
                  <a:srgbClr val="FF0000"/>
                </a:solidFill>
                <a:latin typeface="Times New Roman"/>
                <a:cs typeface="Times New Roman"/>
              </a:rPr>
              <a:t>Performance:</a:t>
            </a:r>
            <a:endParaRPr sz="2400">
              <a:latin typeface="Times New Roman"/>
              <a:cs typeface="Times New Roman"/>
            </a:endParaRPr>
          </a:p>
        </p:txBody>
      </p:sp>
      <p:sp>
        <p:nvSpPr>
          <p:cNvPr id="4" name="object 4"/>
          <p:cNvSpPr txBox="1"/>
          <p:nvPr/>
        </p:nvSpPr>
        <p:spPr>
          <a:xfrm>
            <a:off x="460044" y="3036519"/>
            <a:ext cx="7455534" cy="1304925"/>
          </a:xfrm>
          <a:prstGeom prst="rect">
            <a:avLst/>
          </a:prstGeom>
        </p:spPr>
        <p:txBody>
          <a:bodyPr vert="horz" wrap="square" lIns="0" tIns="12065" rIns="0" bIns="0" rtlCol="0">
            <a:spAutoFit/>
          </a:bodyPr>
          <a:lstStyle/>
          <a:p>
            <a:pPr marL="12700">
              <a:lnSpc>
                <a:spcPct val="100000"/>
              </a:lnSpc>
              <a:spcBef>
                <a:spcPts val="95"/>
              </a:spcBef>
              <a:tabLst>
                <a:tab pos="356870" algn="l"/>
              </a:tabLst>
            </a:pPr>
            <a:r>
              <a:rPr sz="2000" spc="-5" dirty="0">
                <a:solidFill>
                  <a:srgbClr val="C00000"/>
                </a:solidFill>
                <a:latin typeface="Times New Roman"/>
                <a:cs typeface="Times New Roman"/>
              </a:rPr>
              <a:t>»	</a:t>
            </a:r>
            <a:r>
              <a:rPr sz="2000" b="1" i="1" dirty="0">
                <a:solidFill>
                  <a:srgbClr val="AC1285"/>
                </a:solidFill>
                <a:latin typeface="Times New Roman"/>
                <a:cs typeface="Times New Roman"/>
              </a:rPr>
              <a:t>Small-Scale Embedded</a:t>
            </a:r>
            <a:r>
              <a:rPr sz="2000" b="1" i="1" spc="-90" dirty="0">
                <a:solidFill>
                  <a:srgbClr val="AC1285"/>
                </a:solidFill>
                <a:latin typeface="Times New Roman"/>
                <a:cs typeface="Times New Roman"/>
              </a:rPr>
              <a:t> </a:t>
            </a:r>
            <a:r>
              <a:rPr sz="2000" b="1" i="1" spc="-5" dirty="0">
                <a:solidFill>
                  <a:srgbClr val="AC1285"/>
                </a:solidFill>
                <a:latin typeface="Times New Roman"/>
                <a:cs typeface="Times New Roman"/>
              </a:rPr>
              <a:t>Systems:</a:t>
            </a:r>
            <a:endParaRPr sz="2000">
              <a:latin typeface="Times New Roman"/>
              <a:cs typeface="Times New Roman"/>
            </a:endParaRPr>
          </a:p>
          <a:p>
            <a:pPr marL="683260" indent="-326390">
              <a:lnSpc>
                <a:spcPct val="100000"/>
              </a:lnSpc>
              <a:spcBef>
                <a:spcPts val="1680"/>
              </a:spcBef>
              <a:buClr>
                <a:srgbClr val="3A812E"/>
              </a:buClr>
              <a:buSzPct val="60000"/>
              <a:buFont typeface="Wingdings"/>
              <a:buChar char=""/>
              <a:tabLst>
                <a:tab pos="682625" algn="l"/>
                <a:tab pos="683260" algn="l"/>
                <a:tab pos="1960880" algn="l"/>
                <a:tab pos="2948305" algn="l"/>
                <a:tab pos="3753485" algn="l"/>
                <a:tab pos="4253230" algn="l"/>
                <a:tab pos="5113020" algn="l"/>
                <a:tab pos="5497830" algn="l"/>
                <a:tab pos="6811645" algn="l"/>
              </a:tabLst>
            </a:pPr>
            <a:r>
              <a:rPr sz="2000" spc="-5" dirty="0">
                <a:latin typeface="Times New Roman"/>
                <a:cs typeface="Times New Roman"/>
              </a:rPr>
              <a:t>Embedded	</a:t>
            </a:r>
            <a:r>
              <a:rPr sz="2000" spc="-15" dirty="0">
                <a:latin typeface="Times New Roman"/>
                <a:cs typeface="Times New Roman"/>
              </a:rPr>
              <a:t>systems	</a:t>
            </a:r>
            <a:r>
              <a:rPr sz="2000" spc="-10" dirty="0">
                <a:latin typeface="Times New Roman"/>
                <a:cs typeface="Times New Roman"/>
              </a:rPr>
              <a:t>which	</a:t>
            </a:r>
            <a:r>
              <a:rPr sz="2000" spc="-5" dirty="0">
                <a:latin typeface="Times New Roman"/>
                <a:cs typeface="Times New Roman"/>
              </a:rPr>
              <a:t>are	</a:t>
            </a:r>
            <a:r>
              <a:rPr sz="2000" spc="-15" dirty="0">
                <a:solidFill>
                  <a:srgbClr val="6F2F9F"/>
                </a:solidFill>
                <a:latin typeface="Times New Roman"/>
                <a:cs typeface="Times New Roman"/>
              </a:rPr>
              <a:t>simple	</a:t>
            </a:r>
            <a:r>
              <a:rPr sz="2000" spc="-5" dirty="0">
                <a:solidFill>
                  <a:srgbClr val="6F2F9F"/>
                </a:solidFill>
                <a:latin typeface="Times New Roman"/>
                <a:cs typeface="Times New Roman"/>
              </a:rPr>
              <a:t>in	application	needs</a:t>
            </a:r>
            <a:endParaRPr sz="2000">
              <a:latin typeface="Times New Roman"/>
              <a:cs typeface="Times New Roman"/>
            </a:endParaRPr>
          </a:p>
          <a:p>
            <a:pPr marL="683260">
              <a:lnSpc>
                <a:spcPct val="100000"/>
              </a:lnSpc>
              <a:spcBef>
                <a:spcPts val="1200"/>
              </a:spcBef>
            </a:pPr>
            <a:r>
              <a:rPr sz="2000" spc="-10" dirty="0">
                <a:solidFill>
                  <a:srgbClr val="6F2F9F"/>
                </a:solidFill>
                <a:latin typeface="Times New Roman"/>
                <a:cs typeface="Times New Roman"/>
              </a:rPr>
              <a:t>performance </a:t>
            </a:r>
            <a:r>
              <a:rPr sz="2000" spc="-5" dirty="0">
                <a:solidFill>
                  <a:srgbClr val="6F2F9F"/>
                </a:solidFill>
                <a:latin typeface="Times New Roman"/>
                <a:cs typeface="Times New Roman"/>
              </a:rPr>
              <a:t>parameters </a:t>
            </a:r>
            <a:r>
              <a:rPr sz="2000" dirty="0">
                <a:solidFill>
                  <a:srgbClr val="6F2F9F"/>
                </a:solidFill>
                <a:latin typeface="Times New Roman"/>
                <a:cs typeface="Times New Roman"/>
              </a:rPr>
              <a:t>are </a:t>
            </a:r>
            <a:r>
              <a:rPr sz="2000" spc="-10" dirty="0">
                <a:solidFill>
                  <a:srgbClr val="6F2F9F"/>
                </a:solidFill>
                <a:latin typeface="Times New Roman"/>
                <a:cs typeface="Times New Roman"/>
              </a:rPr>
              <a:t>not </a:t>
            </a:r>
            <a:r>
              <a:rPr sz="2000" spc="-15" dirty="0">
                <a:solidFill>
                  <a:srgbClr val="6F2F9F"/>
                </a:solidFill>
                <a:latin typeface="Times New Roman"/>
                <a:cs typeface="Times New Roman"/>
              </a:rPr>
              <a:t>time </a:t>
            </a:r>
            <a:r>
              <a:rPr sz="2000" spc="-5" dirty="0">
                <a:solidFill>
                  <a:srgbClr val="6F2F9F"/>
                </a:solidFill>
                <a:latin typeface="Times New Roman"/>
                <a:cs typeface="Times New Roman"/>
              </a:rPr>
              <a:t>critical </a:t>
            </a:r>
            <a:r>
              <a:rPr sz="2000" spc="-5" dirty="0">
                <a:latin typeface="Times New Roman"/>
                <a:cs typeface="Times New Roman"/>
              </a:rPr>
              <a:t>(E.g.: Electronic</a:t>
            </a:r>
            <a:r>
              <a:rPr sz="2000" spc="155" dirty="0">
                <a:latin typeface="Times New Roman"/>
                <a:cs typeface="Times New Roman"/>
              </a:rPr>
              <a:t> </a:t>
            </a:r>
            <a:r>
              <a:rPr sz="2000" spc="-10" dirty="0">
                <a:latin typeface="Times New Roman"/>
                <a:cs typeface="Times New Roman"/>
              </a:rPr>
              <a:t>toy).</a:t>
            </a:r>
            <a:endParaRPr sz="2000">
              <a:latin typeface="Times New Roman"/>
              <a:cs typeface="Times New Roman"/>
            </a:endParaRPr>
          </a:p>
        </p:txBody>
      </p:sp>
      <p:sp>
        <p:nvSpPr>
          <p:cNvPr id="5" name="object 5"/>
          <p:cNvSpPr txBox="1"/>
          <p:nvPr/>
        </p:nvSpPr>
        <p:spPr>
          <a:xfrm>
            <a:off x="8024621" y="3554933"/>
            <a:ext cx="888365" cy="329565"/>
          </a:xfrm>
          <a:prstGeom prst="rect">
            <a:avLst/>
          </a:prstGeom>
        </p:spPr>
        <p:txBody>
          <a:bodyPr vert="horz" wrap="square" lIns="0" tIns="12065" rIns="0" bIns="0" rtlCol="0">
            <a:spAutoFit/>
          </a:bodyPr>
          <a:lstStyle/>
          <a:p>
            <a:pPr marL="12700">
              <a:lnSpc>
                <a:spcPct val="100000"/>
              </a:lnSpc>
              <a:spcBef>
                <a:spcPts val="95"/>
              </a:spcBef>
              <a:tabLst>
                <a:tab pos="567055" algn="l"/>
              </a:tabLst>
            </a:pPr>
            <a:r>
              <a:rPr sz="2000" spc="-5" dirty="0">
                <a:latin typeface="Times New Roman"/>
                <a:cs typeface="Times New Roman"/>
              </a:rPr>
              <a:t>a</a:t>
            </a:r>
            <a:r>
              <a:rPr sz="2000" spc="-15" dirty="0">
                <a:latin typeface="Times New Roman"/>
                <a:cs typeface="Times New Roman"/>
              </a:rPr>
              <a:t>n</a:t>
            </a:r>
            <a:r>
              <a:rPr sz="2000" spc="-5" dirty="0">
                <a:latin typeface="Times New Roman"/>
                <a:cs typeface="Times New Roman"/>
              </a:rPr>
              <a:t>d</a:t>
            </a:r>
            <a:r>
              <a:rPr sz="2000" dirty="0">
                <a:latin typeface="Times New Roman"/>
                <a:cs typeface="Times New Roman"/>
              </a:rPr>
              <a:t>	</a:t>
            </a:r>
            <a:r>
              <a:rPr sz="2000" spc="-5" dirty="0">
                <a:latin typeface="Times New Roman"/>
                <a:cs typeface="Times New Roman"/>
              </a:rPr>
              <a:t>t</a:t>
            </a:r>
            <a:r>
              <a:rPr sz="2000" spc="-25" dirty="0">
                <a:latin typeface="Times New Roman"/>
                <a:cs typeface="Times New Roman"/>
              </a:rPr>
              <a:t>h</a:t>
            </a:r>
            <a:r>
              <a:rPr sz="2000" spc="-5" dirty="0">
                <a:latin typeface="Times New Roman"/>
                <a:cs typeface="Times New Roman"/>
              </a:rPr>
              <a:t>e</a:t>
            </a:r>
            <a:endParaRPr sz="2000">
              <a:latin typeface="Times New Roman"/>
              <a:cs typeface="Times New Roman"/>
            </a:endParaRPr>
          </a:p>
        </p:txBody>
      </p:sp>
      <p:sp>
        <p:nvSpPr>
          <p:cNvPr id="6" name="object 6"/>
          <p:cNvSpPr txBox="1"/>
          <p:nvPr/>
        </p:nvSpPr>
        <p:spPr>
          <a:xfrm>
            <a:off x="804468" y="4377595"/>
            <a:ext cx="8105775" cy="1458595"/>
          </a:xfrm>
          <a:prstGeom prst="rect">
            <a:avLst/>
          </a:prstGeom>
        </p:spPr>
        <p:txBody>
          <a:bodyPr vert="horz" wrap="square" lIns="0" tIns="165100" rIns="0" bIns="0" rtlCol="0">
            <a:spAutoFit/>
          </a:bodyPr>
          <a:lstStyle/>
          <a:p>
            <a:pPr marL="338455" indent="-326390">
              <a:lnSpc>
                <a:spcPct val="100000"/>
              </a:lnSpc>
              <a:spcBef>
                <a:spcPts val="1300"/>
              </a:spcBef>
              <a:buClr>
                <a:srgbClr val="3A812E"/>
              </a:buClr>
              <a:buSzPct val="60000"/>
              <a:buFont typeface="Wingdings"/>
              <a:buChar char=""/>
              <a:tabLst>
                <a:tab pos="338455" algn="l"/>
                <a:tab pos="339090" algn="l"/>
              </a:tabLst>
            </a:pPr>
            <a:r>
              <a:rPr sz="2000" spc="-10" dirty="0">
                <a:latin typeface="Times New Roman"/>
                <a:cs typeface="Times New Roman"/>
              </a:rPr>
              <a:t>Small-scale </a:t>
            </a:r>
            <a:r>
              <a:rPr sz="2000" spc="-5" dirty="0">
                <a:latin typeface="Times New Roman"/>
                <a:cs typeface="Times New Roman"/>
              </a:rPr>
              <a:t>embedded </a:t>
            </a:r>
            <a:r>
              <a:rPr sz="2000" spc="-10" dirty="0">
                <a:latin typeface="Times New Roman"/>
                <a:cs typeface="Times New Roman"/>
              </a:rPr>
              <a:t>systems </a:t>
            </a:r>
            <a:r>
              <a:rPr sz="2000" dirty="0">
                <a:latin typeface="Times New Roman"/>
                <a:cs typeface="Times New Roman"/>
              </a:rPr>
              <a:t>are </a:t>
            </a:r>
            <a:r>
              <a:rPr sz="2000" spc="-5" dirty="0">
                <a:solidFill>
                  <a:srgbClr val="6F2F9F"/>
                </a:solidFill>
                <a:latin typeface="Times New Roman"/>
                <a:cs typeface="Times New Roman"/>
              </a:rPr>
              <a:t>usually </a:t>
            </a:r>
            <a:r>
              <a:rPr sz="2000" dirty="0">
                <a:solidFill>
                  <a:srgbClr val="6F2F9F"/>
                </a:solidFill>
                <a:latin typeface="Times New Roman"/>
                <a:cs typeface="Times New Roman"/>
              </a:rPr>
              <a:t>built </a:t>
            </a:r>
            <a:r>
              <a:rPr sz="2000" spc="-10" dirty="0">
                <a:solidFill>
                  <a:srgbClr val="6F2F9F"/>
                </a:solidFill>
                <a:latin typeface="Times New Roman"/>
                <a:cs typeface="Times New Roman"/>
              </a:rPr>
              <a:t>around </a:t>
            </a:r>
            <a:r>
              <a:rPr sz="2000" spc="10" dirty="0">
                <a:solidFill>
                  <a:srgbClr val="6F2F9F"/>
                </a:solidFill>
                <a:latin typeface="Times New Roman"/>
                <a:cs typeface="Times New Roman"/>
              </a:rPr>
              <a:t>low</a:t>
            </a:r>
            <a:r>
              <a:rPr sz="2000" spc="340" dirty="0">
                <a:solidFill>
                  <a:srgbClr val="6F2F9F"/>
                </a:solidFill>
                <a:latin typeface="Times New Roman"/>
                <a:cs typeface="Times New Roman"/>
              </a:rPr>
              <a:t> </a:t>
            </a:r>
            <a:r>
              <a:rPr sz="2000" spc="-5" dirty="0">
                <a:solidFill>
                  <a:srgbClr val="6F2F9F"/>
                </a:solidFill>
                <a:latin typeface="Times New Roman"/>
                <a:cs typeface="Times New Roman"/>
              </a:rPr>
              <a:t>performance</a:t>
            </a:r>
            <a:endParaRPr sz="2000">
              <a:latin typeface="Times New Roman"/>
              <a:cs typeface="Times New Roman"/>
            </a:endParaRPr>
          </a:p>
          <a:p>
            <a:pPr marL="338455">
              <a:lnSpc>
                <a:spcPct val="100000"/>
              </a:lnSpc>
              <a:spcBef>
                <a:spcPts val="1200"/>
              </a:spcBef>
            </a:pPr>
            <a:r>
              <a:rPr sz="2000" spc="-10" dirty="0">
                <a:solidFill>
                  <a:srgbClr val="6F2F9F"/>
                </a:solidFill>
                <a:latin typeface="Times New Roman"/>
                <a:cs typeface="Times New Roman"/>
              </a:rPr>
              <a:t>and </a:t>
            </a:r>
            <a:r>
              <a:rPr sz="2000" spc="-5" dirty="0">
                <a:solidFill>
                  <a:srgbClr val="6F2F9F"/>
                </a:solidFill>
                <a:latin typeface="Times New Roman"/>
                <a:cs typeface="Times New Roman"/>
              </a:rPr>
              <a:t>low cost 8 </a:t>
            </a:r>
            <a:r>
              <a:rPr sz="2000" dirty="0">
                <a:solidFill>
                  <a:srgbClr val="6F2F9F"/>
                </a:solidFill>
                <a:latin typeface="Times New Roman"/>
                <a:cs typeface="Times New Roman"/>
              </a:rPr>
              <a:t>or 16 </a:t>
            </a:r>
            <a:r>
              <a:rPr sz="2000" spc="-5" dirty="0">
                <a:solidFill>
                  <a:srgbClr val="6F2F9F"/>
                </a:solidFill>
                <a:latin typeface="Times New Roman"/>
                <a:cs typeface="Times New Roman"/>
              </a:rPr>
              <a:t>bit microprocessors/</a:t>
            </a:r>
            <a:r>
              <a:rPr sz="2000" spc="-10" dirty="0">
                <a:solidFill>
                  <a:srgbClr val="6F2F9F"/>
                </a:solidFill>
                <a:latin typeface="Times New Roman"/>
                <a:cs typeface="Times New Roman"/>
              </a:rPr>
              <a:t> </a:t>
            </a:r>
            <a:r>
              <a:rPr sz="2000" spc="-5" dirty="0">
                <a:solidFill>
                  <a:srgbClr val="6F2F9F"/>
                </a:solidFill>
                <a:latin typeface="Times New Roman"/>
                <a:cs typeface="Times New Roman"/>
              </a:rPr>
              <a:t>microcontrollers</a:t>
            </a:r>
            <a:r>
              <a:rPr sz="2000" spc="-5" dirty="0">
                <a:latin typeface="Times New Roman"/>
                <a:cs typeface="Times New Roman"/>
              </a:rPr>
              <a:t>.</a:t>
            </a:r>
            <a:endParaRPr sz="2000">
              <a:latin typeface="Times New Roman"/>
              <a:cs typeface="Times New Roman"/>
            </a:endParaRPr>
          </a:p>
          <a:p>
            <a:pPr marL="338455" indent="-326390">
              <a:lnSpc>
                <a:spcPct val="100000"/>
              </a:lnSpc>
              <a:spcBef>
                <a:spcPts val="1685"/>
              </a:spcBef>
              <a:buClr>
                <a:srgbClr val="3A812E"/>
              </a:buClr>
              <a:buSzPct val="60000"/>
              <a:buFont typeface="Wingdings"/>
              <a:buChar char=""/>
              <a:tabLst>
                <a:tab pos="338455" algn="l"/>
                <a:tab pos="339090" algn="l"/>
              </a:tabLst>
            </a:pPr>
            <a:r>
              <a:rPr sz="2000" dirty="0">
                <a:latin typeface="Times New Roman"/>
                <a:cs typeface="Times New Roman"/>
              </a:rPr>
              <a:t>It </a:t>
            </a:r>
            <a:r>
              <a:rPr sz="2000" spc="-20" dirty="0">
                <a:latin typeface="Times New Roman"/>
                <a:cs typeface="Times New Roman"/>
              </a:rPr>
              <a:t>may </a:t>
            </a:r>
            <a:r>
              <a:rPr sz="2000" dirty="0">
                <a:latin typeface="Times New Roman"/>
                <a:cs typeface="Times New Roman"/>
              </a:rPr>
              <a:t>or </a:t>
            </a:r>
            <a:r>
              <a:rPr sz="2000" spc="-20" dirty="0">
                <a:solidFill>
                  <a:srgbClr val="6F2F9F"/>
                </a:solidFill>
                <a:latin typeface="Times New Roman"/>
                <a:cs typeface="Times New Roman"/>
              </a:rPr>
              <a:t>may </a:t>
            </a:r>
            <a:r>
              <a:rPr sz="2000" spc="-10" dirty="0">
                <a:solidFill>
                  <a:srgbClr val="6F2F9F"/>
                </a:solidFill>
                <a:latin typeface="Times New Roman"/>
                <a:cs typeface="Times New Roman"/>
              </a:rPr>
              <a:t>not </a:t>
            </a:r>
            <a:r>
              <a:rPr sz="2000" spc="-5" dirty="0">
                <a:solidFill>
                  <a:srgbClr val="6F2F9F"/>
                </a:solidFill>
                <a:latin typeface="Times New Roman"/>
                <a:cs typeface="Times New Roman"/>
              </a:rPr>
              <a:t>contain an operating </a:t>
            </a:r>
            <a:r>
              <a:rPr sz="2000" spc="-15" dirty="0">
                <a:solidFill>
                  <a:srgbClr val="6F2F9F"/>
                </a:solidFill>
                <a:latin typeface="Times New Roman"/>
                <a:cs typeface="Times New Roman"/>
              </a:rPr>
              <a:t>system </a:t>
            </a:r>
            <a:r>
              <a:rPr sz="2000" spc="-10" dirty="0">
                <a:latin typeface="Times New Roman"/>
                <a:cs typeface="Times New Roman"/>
              </a:rPr>
              <a:t>for its</a:t>
            </a:r>
            <a:r>
              <a:rPr sz="2000" spc="200" dirty="0">
                <a:latin typeface="Times New Roman"/>
                <a:cs typeface="Times New Roman"/>
              </a:rPr>
              <a:t> </a:t>
            </a:r>
            <a:r>
              <a:rPr sz="2000" spc="-10" dirty="0">
                <a:latin typeface="Times New Roman"/>
                <a:cs typeface="Times New Roman"/>
              </a:rPr>
              <a:t>functioning.</a:t>
            </a:r>
            <a:endParaRPr sz="2000">
              <a:latin typeface="Times New Roman"/>
              <a:cs typeface="Times New Roman"/>
            </a:endParaRPr>
          </a:p>
        </p:txBody>
      </p:sp>
      <p:sp>
        <p:nvSpPr>
          <p:cNvPr id="7" name="object 7"/>
          <p:cNvSpPr txBox="1"/>
          <p:nvPr/>
        </p:nvSpPr>
        <p:spPr>
          <a:xfrm>
            <a:off x="4074286" y="6488915"/>
            <a:ext cx="995680" cy="171450"/>
          </a:xfrm>
          <a:prstGeom prst="rect">
            <a:avLst/>
          </a:prstGeom>
        </p:spPr>
        <p:txBody>
          <a:bodyPr vert="horz" wrap="square" lIns="0" tIns="0" rIns="0" bIns="0" rtlCol="0">
            <a:spAutoFit/>
          </a:bodyPr>
          <a:lstStyle/>
          <a:p>
            <a:pPr>
              <a:lnSpc>
                <a:spcPts val="1275"/>
              </a:lnSpc>
            </a:pPr>
            <a:r>
              <a:rPr sz="1200" spc="-85" dirty="0">
                <a:latin typeface="Times New Roman"/>
                <a:cs typeface="Times New Roman"/>
              </a:rPr>
              <a:t>MP, </a:t>
            </a:r>
            <a:r>
              <a:rPr sz="1200" spc="-30" dirty="0">
                <a:latin typeface="Times New Roman"/>
                <a:cs typeface="Times New Roman"/>
              </a:rPr>
              <a:t>CSE,</a:t>
            </a:r>
            <a:r>
              <a:rPr sz="1200" spc="-40" dirty="0">
                <a:latin typeface="Times New Roman"/>
                <a:cs typeface="Times New Roman"/>
              </a:rPr>
              <a:t> </a:t>
            </a:r>
            <a:r>
              <a:rPr sz="1200" spc="-15" dirty="0">
                <a:latin typeface="Times New Roman"/>
                <a:cs typeface="Times New Roman"/>
              </a:rPr>
              <a:t>VCET</a:t>
            </a:r>
            <a:endParaRPr sz="1200">
              <a:latin typeface="Times New Roman"/>
              <a:cs typeface="Times New Roman"/>
            </a:endParaRPr>
          </a:p>
        </p:txBody>
      </p:sp>
      <p:sp>
        <p:nvSpPr>
          <p:cNvPr id="8" name="object 8"/>
          <p:cNvSpPr/>
          <p:nvPr/>
        </p:nvSpPr>
        <p:spPr>
          <a:xfrm>
            <a:off x="4495800" y="762000"/>
            <a:ext cx="4419600" cy="2743200"/>
          </a:xfrm>
          <a:prstGeom prst="rect">
            <a:avLst/>
          </a:prstGeom>
          <a:blipFill>
            <a:blip r:embed="rId2" cstate="print"/>
            <a:stretch>
              <a:fillRect/>
            </a:stretch>
          </a:blipFill>
        </p:spPr>
        <p:txBody>
          <a:bodyPr wrap="square" lIns="0" tIns="0" rIns="0" bIns="0" rtlCol="0"/>
          <a:lstStyle/>
          <a:p>
            <a:endParaRPr/>
          </a:p>
        </p:txBody>
      </p:sp>
      <p:sp>
        <p:nvSpPr>
          <p:cNvPr id="9" name="object 9"/>
          <p:cNvSpPr/>
          <p:nvPr/>
        </p:nvSpPr>
        <p:spPr>
          <a:xfrm>
            <a:off x="1322881" y="1543050"/>
            <a:ext cx="1798819" cy="1428750"/>
          </a:xfrm>
          <a:prstGeom prst="rect">
            <a:avLst/>
          </a:prstGeom>
          <a:blipFill>
            <a:blip r:embed="rId3" cstate="print"/>
            <a:stretch>
              <a:fillRect/>
            </a:stretch>
          </a:blipFill>
        </p:spPr>
        <p:txBody>
          <a:bodyPr wrap="square" lIns="0" tIns="0" rIns="0" bIns="0" rtlCol="0"/>
          <a:lstStyle/>
          <a:p>
            <a:endParaRPr/>
          </a:p>
        </p:txBody>
      </p:sp>
      <p:sp>
        <p:nvSpPr>
          <p:cNvPr id="10" name="object 10"/>
          <p:cNvSpPr/>
          <p:nvPr/>
        </p:nvSpPr>
        <p:spPr>
          <a:xfrm>
            <a:off x="4013200" y="6433637"/>
            <a:ext cx="1263015" cy="361315"/>
          </a:xfrm>
          <a:custGeom>
            <a:avLst/>
            <a:gdLst/>
            <a:ahLst/>
            <a:cxnLst/>
            <a:rect l="l" t="t" r="r" b="b"/>
            <a:pathLst>
              <a:path w="1263014" h="361315">
                <a:moveTo>
                  <a:pt x="1263018" y="0"/>
                </a:moveTo>
                <a:lnTo>
                  <a:pt x="0" y="0"/>
                </a:lnTo>
                <a:lnTo>
                  <a:pt x="0" y="360862"/>
                </a:lnTo>
                <a:lnTo>
                  <a:pt x="1263018" y="360862"/>
                </a:lnTo>
                <a:lnTo>
                  <a:pt x="1263018" y="0"/>
                </a:lnTo>
                <a:close/>
              </a:path>
            </a:pathLst>
          </a:custGeom>
          <a:solidFill>
            <a:srgbClr val="FFFFFF"/>
          </a:solidFill>
        </p:spPr>
        <p:txBody>
          <a:bodyPr wrap="square" lIns="0" tIns="0" rIns="0" bIns="0" rtlCol="0"/>
          <a:lstStyle/>
          <a:p>
            <a:endParaRPr/>
          </a:p>
        </p:txBody>
      </p:sp>
      <p:sp>
        <p:nvSpPr>
          <p:cNvPr id="11" name="object 11"/>
          <p:cNvSpPr txBox="1"/>
          <p:nvPr/>
        </p:nvSpPr>
        <p:spPr>
          <a:xfrm>
            <a:off x="8420100" y="6471338"/>
            <a:ext cx="216535" cy="196850"/>
          </a:xfrm>
          <a:prstGeom prst="rect">
            <a:avLst/>
          </a:prstGeom>
        </p:spPr>
        <p:txBody>
          <a:bodyPr vert="horz" wrap="square" lIns="0" tIns="0" rIns="0" bIns="0" rtlCol="0">
            <a:spAutoFit/>
          </a:bodyPr>
          <a:lstStyle/>
          <a:p>
            <a:pPr marL="38100">
              <a:lnSpc>
                <a:spcPts val="1375"/>
              </a:lnSpc>
            </a:pPr>
            <a:fld id="{81D60167-4931-47E6-BA6A-407CBD079E47}" type="slidenum">
              <a:rPr sz="1200" spc="-40" dirty="0">
                <a:latin typeface="Times New Roman"/>
                <a:cs typeface="Times New Roman"/>
              </a:rPr>
              <a:t>10</a:t>
            </a:fld>
            <a:endParaRPr sz="1200">
              <a:latin typeface="Times New Roman"/>
              <a:cs typeface="Times New Roman"/>
            </a:endParaRPr>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5257800" y="3429000"/>
            <a:ext cx="3659618" cy="2527609"/>
          </a:xfrm>
          <a:prstGeom prst="rect">
            <a:avLst/>
          </a:prstGeom>
          <a:blipFill>
            <a:blip r:embed="rId2" cstate="print"/>
            <a:stretch>
              <a:fillRect/>
            </a:stretch>
          </a:blipFill>
        </p:spPr>
        <p:txBody>
          <a:bodyPr wrap="square" lIns="0" tIns="0" rIns="0" bIns="0" rtlCol="0"/>
          <a:lstStyle/>
          <a:p>
            <a:endParaRPr/>
          </a:p>
        </p:txBody>
      </p:sp>
      <p:sp>
        <p:nvSpPr>
          <p:cNvPr id="4" name="object 4"/>
          <p:cNvSpPr txBox="1"/>
          <p:nvPr/>
        </p:nvSpPr>
        <p:spPr>
          <a:xfrm>
            <a:off x="460044" y="199374"/>
            <a:ext cx="8456295" cy="5880735"/>
          </a:xfrm>
          <a:prstGeom prst="rect">
            <a:avLst/>
          </a:prstGeom>
        </p:spPr>
        <p:txBody>
          <a:bodyPr vert="horz" wrap="square" lIns="0" tIns="12700" rIns="0" bIns="0" rtlCol="0">
            <a:spAutoFit/>
          </a:bodyPr>
          <a:lstStyle/>
          <a:p>
            <a:pPr marL="356870" marR="9525" indent="-344805" algn="just">
              <a:lnSpc>
                <a:spcPct val="150100"/>
              </a:lnSpc>
              <a:spcBef>
                <a:spcPts val="100"/>
              </a:spcBef>
            </a:pPr>
            <a:r>
              <a:rPr sz="2000" spc="-5" dirty="0">
                <a:solidFill>
                  <a:srgbClr val="C00000"/>
                </a:solidFill>
                <a:latin typeface="Times New Roman"/>
                <a:cs typeface="Times New Roman"/>
              </a:rPr>
              <a:t>» </a:t>
            </a:r>
            <a:r>
              <a:rPr sz="2000" b="1" i="1" dirty="0">
                <a:solidFill>
                  <a:srgbClr val="FF0000"/>
                </a:solidFill>
                <a:latin typeface="Times New Roman"/>
                <a:cs typeface="Times New Roman"/>
              </a:rPr>
              <a:t>7-Segment </a:t>
            </a:r>
            <a:r>
              <a:rPr sz="2000" b="1" i="1" spc="-5" dirty="0">
                <a:solidFill>
                  <a:srgbClr val="FF0000"/>
                </a:solidFill>
                <a:latin typeface="Times New Roman"/>
                <a:cs typeface="Times New Roman"/>
              </a:rPr>
              <a:t>LED Display: </a:t>
            </a:r>
            <a:r>
              <a:rPr sz="2000" dirty="0">
                <a:latin typeface="Times New Roman"/>
                <a:cs typeface="Times New Roman"/>
              </a:rPr>
              <a:t>The </a:t>
            </a:r>
            <a:r>
              <a:rPr sz="2000" spc="-10" dirty="0">
                <a:latin typeface="Times New Roman"/>
                <a:cs typeface="Times New Roman"/>
              </a:rPr>
              <a:t>7-segment </a:t>
            </a:r>
            <a:r>
              <a:rPr sz="2000" spc="-15" dirty="0">
                <a:latin typeface="Times New Roman"/>
                <a:cs typeface="Times New Roman"/>
              </a:rPr>
              <a:t>LED </a:t>
            </a:r>
            <a:r>
              <a:rPr sz="2000" dirty="0">
                <a:latin typeface="Times New Roman"/>
                <a:cs typeface="Times New Roman"/>
              </a:rPr>
              <a:t>display </a:t>
            </a:r>
            <a:r>
              <a:rPr sz="2000" spc="-5" dirty="0">
                <a:latin typeface="Times New Roman"/>
                <a:cs typeface="Times New Roman"/>
              </a:rPr>
              <a:t>is </a:t>
            </a:r>
            <a:r>
              <a:rPr sz="2000" spc="-5" dirty="0">
                <a:solidFill>
                  <a:srgbClr val="6F2F9F"/>
                </a:solidFill>
                <a:latin typeface="Times New Roman"/>
                <a:cs typeface="Times New Roman"/>
              </a:rPr>
              <a:t>an </a:t>
            </a:r>
            <a:r>
              <a:rPr sz="2000" spc="-10" dirty="0">
                <a:solidFill>
                  <a:srgbClr val="6F2F9F"/>
                </a:solidFill>
                <a:latin typeface="Times New Roman"/>
                <a:cs typeface="Times New Roman"/>
              </a:rPr>
              <a:t>output </a:t>
            </a:r>
            <a:r>
              <a:rPr sz="2000" spc="-5" dirty="0">
                <a:solidFill>
                  <a:srgbClr val="6F2F9F"/>
                </a:solidFill>
                <a:latin typeface="Times New Roman"/>
                <a:cs typeface="Times New Roman"/>
              </a:rPr>
              <a:t>device </a:t>
            </a:r>
            <a:r>
              <a:rPr sz="2000" spc="-10" dirty="0">
                <a:solidFill>
                  <a:srgbClr val="6F2F9F"/>
                </a:solidFill>
                <a:latin typeface="Times New Roman"/>
                <a:cs typeface="Times New Roman"/>
              </a:rPr>
              <a:t>used  for displaying alpha-numeric</a:t>
            </a:r>
            <a:r>
              <a:rPr sz="2000" spc="130" dirty="0">
                <a:solidFill>
                  <a:srgbClr val="6F2F9F"/>
                </a:solidFill>
                <a:latin typeface="Times New Roman"/>
                <a:cs typeface="Times New Roman"/>
              </a:rPr>
              <a:t> </a:t>
            </a:r>
            <a:r>
              <a:rPr sz="2000" spc="-5" dirty="0">
                <a:solidFill>
                  <a:srgbClr val="6F2F9F"/>
                </a:solidFill>
                <a:latin typeface="Times New Roman"/>
                <a:cs typeface="Times New Roman"/>
              </a:rPr>
              <a:t>characters</a:t>
            </a:r>
            <a:r>
              <a:rPr sz="2000" spc="-5" dirty="0">
                <a:latin typeface="Times New Roman"/>
                <a:cs typeface="Times New Roman"/>
              </a:rPr>
              <a:t>.</a:t>
            </a:r>
            <a:endParaRPr sz="2000">
              <a:latin typeface="Times New Roman"/>
              <a:cs typeface="Times New Roman"/>
            </a:endParaRPr>
          </a:p>
          <a:p>
            <a:pPr marL="12700">
              <a:lnSpc>
                <a:spcPct val="100000"/>
              </a:lnSpc>
              <a:spcBef>
                <a:spcPts val="1680"/>
              </a:spcBef>
              <a:tabLst>
                <a:tab pos="356870" algn="l"/>
              </a:tabLst>
            </a:pPr>
            <a:r>
              <a:rPr sz="2000" spc="-5" dirty="0">
                <a:solidFill>
                  <a:srgbClr val="C00000"/>
                </a:solidFill>
                <a:latin typeface="Times New Roman"/>
                <a:cs typeface="Times New Roman"/>
              </a:rPr>
              <a:t>»	</a:t>
            </a:r>
            <a:r>
              <a:rPr sz="2000" dirty="0">
                <a:latin typeface="Times New Roman"/>
                <a:cs typeface="Times New Roman"/>
              </a:rPr>
              <a:t>It </a:t>
            </a:r>
            <a:r>
              <a:rPr sz="2000" spc="-10" dirty="0">
                <a:solidFill>
                  <a:srgbClr val="6F2F9F"/>
                </a:solidFill>
                <a:latin typeface="Times New Roman"/>
                <a:cs typeface="Times New Roman"/>
              </a:rPr>
              <a:t>contains </a:t>
            </a:r>
            <a:r>
              <a:rPr sz="2000" spc="-5" dirty="0">
                <a:solidFill>
                  <a:srgbClr val="6F2F9F"/>
                </a:solidFill>
                <a:latin typeface="Times New Roman"/>
                <a:cs typeface="Times New Roman"/>
              </a:rPr>
              <a:t>8 </a:t>
            </a:r>
            <a:r>
              <a:rPr sz="2000" spc="-15" dirty="0">
                <a:solidFill>
                  <a:srgbClr val="6F2F9F"/>
                </a:solidFill>
                <a:latin typeface="Times New Roman"/>
                <a:cs typeface="Times New Roman"/>
              </a:rPr>
              <a:t>light-emitting </a:t>
            </a:r>
            <a:r>
              <a:rPr sz="2000" dirty="0">
                <a:solidFill>
                  <a:srgbClr val="6F2F9F"/>
                </a:solidFill>
                <a:latin typeface="Times New Roman"/>
                <a:cs typeface="Times New Roman"/>
              </a:rPr>
              <a:t>diode </a:t>
            </a:r>
            <a:r>
              <a:rPr sz="2000" spc="-10" dirty="0">
                <a:solidFill>
                  <a:srgbClr val="6F2F9F"/>
                </a:solidFill>
                <a:latin typeface="Times New Roman"/>
                <a:cs typeface="Times New Roman"/>
              </a:rPr>
              <a:t>(LED) </a:t>
            </a:r>
            <a:r>
              <a:rPr sz="2000" spc="-15" dirty="0">
                <a:solidFill>
                  <a:srgbClr val="6F2F9F"/>
                </a:solidFill>
                <a:latin typeface="Times New Roman"/>
                <a:cs typeface="Times New Roman"/>
              </a:rPr>
              <a:t>segments </a:t>
            </a:r>
            <a:r>
              <a:rPr sz="2000" spc="-5" dirty="0">
                <a:latin typeface="Times New Roman"/>
                <a:cs typeface="Times New Roman"/>
              </a:rPr>
              <a:t>arranged </a:t>
            </a:r>
            <a:r>
              <a:rPr sz="2000" spc="-10" dirty="0">
                <a:latin typeface="Times New Roman"/>
                <a:cs typeface="Times New Roman"/>
              </a:rPr>
              <a:t>in </a:t>
            </a:r>
            <a:r>
              <a:rPr sz="2000" spc="-5" dirty="0">
                <a:latin typeface="Times New Roman"/>
                <a:cs typeface="Times New Roman"/>
              </a:rPr>
              <a:t>a special</a:t>
            </a:r>
            <a:r>
              <a:rPr sz="2000" spc="310" dirty="0">
                <a:latin typeface="Times New Roman"/>
                <a:cs typeface="Times New Roman"/>
              </a:rPr>
              <a:t> </a:t>
            </a:r>
            <a:r>
              <a:rPr sz="2000" spc="-15" dirty="0">
                <a:latin typeface="Times New Roman"/>
                <a:cs typeface="Times New Roman"/>
              </a:rPr>
              <a:t>form.</a:t>
            </a:r>
            <a:endParaRPr sz="2000">
              <a:latin typeface="Times New Roman"/>
              <a:cs typeface="Times New Roman"/>
            </a:endParaRPr>
          </a:p>
          <a:p>
            <a:pPr marL="12700">
              <a:lnSpc>
                <a:spcPct val="100000"/>
              </a:lnSpc>
              <a:spcBef>
                <a:spcPts val="1680"/>
              </a:spcBef>
              <a:tabLst>
                <a:tab pos="356870" algn="l"/>
              </a:tabLst>
            </a:pPr>
            <a:r>
              <a:rPr sz="2000" spc="-5" dirty="0">
                <a:solidFill>
                  <a:srgbClr val="C00000"/>
                </a:solidFill>
                <a:latin typeface="Times New Roman"/>
                <a:cs typeface="Times New Roman"/>
              </a:rPr>
              <a:t>»	</a:t>
            </a:r>
            <a:r>
              <a:rPr sz="2000" spc="-10" dirty="0">
                <a:latin typeface="Times New Roman"/>
                <a:cs typeface="Times New Roman"/>
              </a:rPr>
              <a:t>Out </a:t>
            </a:r>
            <a:r>
              <a:rPr sz="2000" dirty="0">
                <a:latin typeface="Times New Roman"/>
                <a:cs typeface="Times New Roman"/>
              </a:rPr>
              <a:t>of </a:t>
            </a:r>
            <a:r>
              <a:rPr sz="2000" spc="-10" dirty="0">
                <a:latin typeface="Times New Roman"/>
                <a:cs typeface="Times New Roman"/>
              </a:rPr>
              <a:t>the </a:t>
            </a:r>
            <a:r>
              <a:rPr sz="2000" spc="-5" dirty="0">
                <a:latin typeface="Times New Roman"/>
                <a:cs typeface="Times New Roman"/>
              </a:rPr>
              <a:t>8 LED </a:t>
            </a:r>
            <a:r>
              <a:rPr sz="2000" spc="-10" dirty="0">
                <a:latin typeface="Times New Roman"/>
                <a:cs typeface="Times New Roman"/>
              </a:rPr>
              <a:t>segments, </a:t>
            </a:r>
            <a:r>
              <a:rPr sz="2000" spc="-5" dirty="0">
                <a:latin typeface="Times New Roman"/>
                <a:cs typeface="Times New Roman"/>
              </a:rPr>
              <a:t>7 </a:t>
            </a:r>
            <a:r>
              <a:rPr sz="2000" dirty="0">
                <a:latin typeface="Times New Roman"/>
                <a:cs typeface="Times New Roman"/>
              </a:rPr>
              <a:t>are </a:t>
            </a:r>
            <a:r>
              <a:rPr sz="2000" spc="-10" dirty="0">
                <a:latin typeface="Times New Roman"/>
                <a:cs typeface="Times New Roman"/>
              </a:rPr>
              <a:t>used for </a:t>
            </a:r>
            <a:r>
              <a:rPr sz="2000" spc="-5" dirty="0">
                <a:latin typeface="Times New Roman"/>
                <a:cs typeface="Times New Roman"/>
              </a:rPr>
              <a:t>displaying alpha-numeric</a:t>
            </a:r>
            <a:r>
              <a:rPr sz="2000" spc="80" dirty="0">
                <a:latin typeface="Times New Roman"/>
                <a:cs typeface="Times New Roman"/>
              </a:rPr>
              <a:t> </a:t>
            </a:r>
            <a:r>
              <a:rPr sz="2000" spc="-5" dirty="0">
                <a:latin typeface="Times New Roman"/>
                <a:cs typeface="Times New Roman"/>
              </a:rPr>
              <a:t>characters</a:t>
            </a:r>
            <a:endParaRPr sz="2000">
              <a:latin typeface="Times New Roman"/>
              <a:cs typeface="Times New Roman"/>
            </a:endParaRPr>
          </a:p>
          <a:p>
            <a:pPr marL="356870" algn="just">
              <a:lnSpc>
                <a:spcPct val="100000"/>
              </a:lnSpc>
              <a:spcBef>
                <a:spcPts val="1205"/>
              </a:spcBef>
            </a:pPr>
            <a:r>
              <a:rPr sz="2000" spc="-10" dirty="0">
                <a:latin typeface="Times New Roman"/>
                <a:cs typeface="Times New Roman"/>
              </a:rPr>
              <a:t>and </a:t>
            </a:r>
            <a:r>
              <a:rPr sz="2000" spc="-5" dirty="0">
                <a:latin typeface="Times New Roman"/>
                <a:cs typeface="Times New Roman"/>
              </a:rPr>
              <a:t>1 is </a:t>
            </a:r>
            <a:r>
              <a:rPr sz="2000" spc="-10" dirty="0">
                <a:latin typeface="Times New Roman"/>
                <a:cs typeface="Times New Roman"/>
              </a:rPr>
              <a:t>used for </a:t>
            </a:r>
            <a:r>
              <a:rPr sz="2000" spc="-5" dirty="0">
                <a:latin typeface="Times New Roman"/>
                <a:cs typeface="Times New Roman"/>
              </a:rPr>
              <a:t>representing </a:t>
            </a:r>
            <a:r>
              <a:rPr sz="2000" spc="-10" dirty="0">
                <a:latin typeface="Times New Roman"/>
                <a:cs typeface="Times New Roman"/>
              </a:rPr>
              <a:t>‘decimal</a:t>
            </a:r>
            <a:r>
              <a:rPr sz="2000" spc="120" dirty="0">
                <a:latin typeface="Times New Roman"/>
                <a:cs typeface="Times New Roman"/>
              </a:rPr>
              <a:t> </a:t>
            </a:r>
            <a:r>
              <a:rPr sz="2000" spc="-10" dirty="0">
                <a:latin typeface="Times New Roman"/>
                <a:cs typeface="Times New Roman"/>
              </a:rPr>
              <a:t>point'.</a:t>
            </a:r>
            <a:endParaRPr sz="2000">
              <a:latin typeface="Times New Roman"/>
              <a:cs typeface="Times New Roman"/>
            </a:endParaRPr>
          </a:p>
          <a:p>
            <a:pPr marL="356870" marR="5080" indent="-344805" algn="just">
              <a:lnSpc>
                <a:spcPct val="150000"/>
              </a:lnSpc>
              <a:spcBef>
                <a:spcPts val="480"/>
              </a:spcBef>
            </a:pPr>
            <a:r>
              <a:rPr sz="2000" spc="-5" dirty="0">
                <a:solidFill>
                  <a:srgbClr val="C00000"/>
                </a:solidFill>
                <a:latin typeface="Times New Roman"/>
                <a:cs typeface="Times New Roman"/>
              </a:rPr>
              <a:t>» </a:t>
            </a:r>
            <a:r>
              <a:rPr sz="2000" dirty="0">
                <a:latin typeface="Times New Roman"/>
                <a:cs typeface="Times New Roman"/>
              </a:rPr>
              <a:t>The </a:t>
            </a:r>
            <a:r>
              <a:rPr sz="2000" spc="-10" dirty="0">
                <a:latin typeface="Times New Roman"/>
                <a:cs typeface="Times New Roman"/>
              </a:rPr>
              <a:t>following Figure explains the arrangement </a:t>
            </a:r>
            <a:r>
              <a:rPr sz="2000" dirty="0">
                <a:latin typeface="Times New Roman"/>
                <a:cs typeface="Times New Roman"/>
              </a:rPr>
              <a:t>of </a:t>
            </a:r>
            <a:r>
              <a:rPr sz="2000" spc="-15" dirty="0">
                <a:latin typeface="Times New Roman"/>
                <a:cs typeface="Times New Roman"/>
              </a:rPr>
              <a:t>LED </a:t>
            </a:r>
            <a:r>
              <a:rPr sz="2000" spc="-5" dirty="0">
                <a:latin typeface="Times New Roman"/>
                <a:cs typeface="Times New Roman"/>
              </a:rPr>
              <a:t>segments </a:t>
            </a:r>
            <a:r>
              <a:rPr sz="2000" spc="5" dirty="0">
                <a:latin typeface="Times New Roman"/>
                <a:cs typeface="Times New Roman"/>
              </a:rPr>
              <a:t>in </a:t>
            </a:r>
            <a:r>
              <a:rPr sz="2000" spc="-10" dirty="0">
                <a:latin typeface="Times New Roman"/>
                <a:cs typeface="Times New Roman"/>
              </a:rPr>
              <a:t>7-segment  </a:t>
            </a:r>
            <a:r>
              <a:rPr sz="2000" spc="-15" dirty="0">
                <a:latin typeface="Times New Roman"/>
                <a:cs typeface="Times New Roman"/>
              </a:rPr>
              <a:t>LED</a:t>
            </a:r>
            <a:r>
              <a:rPr sz="2000" spc="5" dirty="0">
                <a:latin typeface="Times New Roman"/>
                <a:cs typeface="Times New Roman"/>
              </a:rPr>
              <a:t> </a:t>
            </a:r>
            <a:r>
              <a:rPr sz="2000" spc="-10" dirty="0">
                <a:latin typeface="Times New Roman"/>
                <a:cs typeface="Times New Roman"/>
              </a:rPr>
              <a:t>display.</a:t>
            </a:r>
            <a:endParaRPr sz="2000">
              <a:latin typeface="Times New Roman"/>
              <a:cs typeface="Times New Roman"/>
            </a:endParaRPr>
          </a:p>
          <a:p>
            <a:pPr marL="356870" marR="3741420" indent="-344805" algn="just">
              <a:lnSpc>
                <a:spcPct val="150100"/>
              </a:lnSpc>
              <a:spcBef>
                <a:spcPts val="960"/>
              </a:spcBef>
            </a:pPr>
            <a:r>
              <a:rPr sz="2000" spc="-5" dirty="0">
                <a:solidFill>
                  <a:srgbClr val="C00000"/>
                </a:solidFill>
                <a:latin typeface="Times New Roman"/>
                <a:cs typeface="Times New Roman"/>
              </a:rPr>
              <a:t>» </a:t>
            </a:r>
            <a:r>
              <a:rPr sz="2000" dirty="0">
                <a:latin typeface="Times New Roman"/>
                <a:cs typeface="Times New Roman"/>
              </a:rPr>
              <a:t>The </a:t>
            </a:r>
            <a:r>
              <a:rPr sz="2000" spc="-15" dirty="0">
                <a:solidFill>
                  <a:srgbClr val="6F2F9F"/>
                </a:solidFill>
                <a:latin typeface="Times New Roman"/>
                <a:cs typeface="Times New Roman"/>
              </a:rPr>
              <a:t>LED </a:t>
            </a:r>
            <a:r>
              <a:rPr sz="2000" spc="-5" dirty="0">
                <a:solidFill>
                  <a:srgbClr val="6F2F9F"/>
                </a:solidFill>
                <a:latin typeface="Times New Roman"/>
                <a:cs typeface="Times New Roman"/>
              </a:rPr>
              <a:t>segments </a:t>
            </a:r>
            <a:r>
              <a:rPr sz="2000" dirty="0">
                <a:latin typeface="Times New Roman"/>
                <a:cs typeface="Times New Roman"/>
              </a:rPr>
              <a:t>are </a:t>
            </a:r>
            <a:r>
              <a:rPr sz="2000" spc="-5" dirty="0">
                <a:latin typeface="Times New Roman"/>
                <a:cs typeface="Times New Roman"/>
              </a:rPr>
              <a:t>named </a:t>
            </a:r>
            <a:r>
              <a:rPr sz="2000" i="1" spc="-5" dirty="0">
                <a:solidFill>
                  <a:srgbClr val="C00000"/>
                </a:solidFill>
                <a:latin typeface="Times New Roman"/>
                <a:cs typeface="Times New Roman"/>
              </a:rPr>
              <a:t>A </a:t>
            </a:r>
            <a:r>
              <a:rPr sz="2000" i="1" spc="-10" dirty="0">
                <a:solidFill>
                  <a:srgbClr val="C00000"/>
                </a:solidFill>
                <a:latin typeface="Times New Roman"/>
                <a:cs typeface="Times New Roman"/>
              </a:rPr>
              <a:t>to G </a:t>
            </a:r>
            <a:r>
              <a:rPr sz="2000" spc="-10" dirty="0">
                <a:latin typeface="Times New Roman"/>
                <a:cs typeface="Times New Roman"/>
              </a:rPr>
              <a:t>and  the 'decimal </a:t>
            </a:r>
            <a:r>
              <a:rPr sz="2000" spc="-5" dirty="0">
                <a:latin typeface="Times New Roman"/>
                <a:cs typeface="Times New Roman"/>
              </a:rPr>
              <a:t>point </a:t>
            </a:r>
            <a:r>
              <a:rPr sz="2000" spc="-15" dirty="0">
                <a:latin typeface="Times New Roman"/>
                <a:cs typeface="Times New Roman"/>
              </a:rPr>
              <a:t>LED </a:t>
            </a:r>
            <a:r>
              <a:rPr sz="2000" spc="-5" dirty="0">
                <a:latin typeface="Times New Roman"/>
                <a:cs typeface="Times New Roman"/>
              </a:rPr>
              <a:t>segment is </a:t>
            </a:r>
            <a:r>
              <a:rPr sz="2000" spc="-10" dirty="0">
                <a:latin typeface="Times New Roman"/>
                <a:cs typeface="Times New Roman"/>
              </a:rPr>
              <a:t>named  </a:t>
            </a:r>
            <a:r>
              <a:rPr sz="2000" spc="-5" dirty="0">
                <a:latin typeface="Times New Roman"/>
                <a:cs typeface="Times New Roman"/>
              </a:rPr>
              <a:t>as</a:t>
            </a:r>
            <a:r>
              <a:rPr sz="2000" spc="-35" dirty="0">
                <a:latin typeface="Times New Roman"/>
                <a:cs typeface="Times New Roman"/>
              </a:rPr>
              <a:t> </a:t>
            </a:r>
            <a:r>
              <a:rPr sz="2000" spc="-70" dirty="0">
                <a:latin typeface="Times New Roman"/>
                <a:cs typeface="Times New Roman"/>
              </a:rPr>
              <a:t>DP.</a:t>
            </a:r>
            <a:endParaRPr sz="2000">
              <a:latin typeface="Times New Roman"/>
              <a:cs typeface="Times New Roman"/>
            </a:endParaRPr>
          </a:p>
          <a:p>
            <a:pPr marL="356870" marR="3740150" indent="-344805" algn="just">
              <a:lnSpc>
                <a:spcPct val="150100"/>
              </a:lnSpc>
              <a:spcBef>
                <a:spcPts val="480"/>
              </a:spcBef>
            </a:pPr>
            <a:r>
              <a:rPr sz="2000" spc="-5" dirty="0">
                <a:solidFill>
                  <a:srgbClr val="C00000"/>
                </a:solidFill>
                <a:latin typeface="Times New Roman"/>
                <a:cs typeface="Times New Roman"/>
              </a:rPr>
              <a:t>» </a:t>
            </a:r>
            <a:r>
              <a:rPr sz="2000" spc="-5" dirty="0">
                <a:latin typeface="Times New Roman"/>
                <a:cs typeface="Times New Roman"/>
              </a:rPr>
              <a:t>For </a:t>
            </a:r>
            <a:r>
              <a:rPr sz="2000" spc="-10" dirty="0">
                <a:latin typeface="Times New Roman"/>
                <a:cs typeface="Times New Roman"/>
              </a:rPr>
              <a:t>displaying </a:t>
            </a:r>
            <a:r>
              <a:rPr sz="2000" dirty="0">
                <a:solidFill>
                  <a:srgbClr val="C00000"/>
                </a:solidFill>
                <a:latin typeface="Times New Roman"/>
                <a:cs typeface="Times New Roman"/>
              </a:rPr>
              <a:t>3</a:t>
            </a:r>
            <a:r>
              <a:rPr sz="2000" dirty="0">
                <a:latin typeface="Times New Roman"/>
                <a:cs typeface="Times New Roman"/>
              </a:rPr>
              <a:t>, </a:t>
            </a:r>
            <a:r>
              <a:rPr sz="2000" spc="-10" dirty="0">
                <a:latin typeface="Times New Roman"/>
                <a:cs typeface="Times New Roman"/>
              </a:rPr>
              <a:t>the </a:t>
            </a:r>
            <a:r>
              <a:rPr sz="2000" spc="-5" dirty="0">
                <a:latin typeface="Times New Roman"/>
                <a:cs typeface="Times New Roman"/>
              </a:rPr>
              <a:t>segments </a:t>
            </a:r>
            <a:r>
              <a:rPr sz="2000" i="1" spc="-5" dirty="0">
                <a:solidFill>
                  <a:srgbClr val="C00000"/>
                </a:solidFill>
                <a:latin typeface="Times New Roman"/>
                <a:cs typeface="Times New Roman"/>
              </a:rPr>
              <a:t>A, B, </a:t>
            </a:r>
            <a:r>
              <a:rPr sz="2000" i="1" spc="-10" dirty="0">
                <a:solidFill>
                  <a:srgbClr val="C00000"/>
                </a:solidFill>
                <a:latin typeface="Times New Roman"/>
                <a:cs typeface="Times New Roman"/>
              </a:rPr>
              <a:t>C, </a:t>
            </a:r>
            <a:r>
              <a:rPr sz="2000" i="1" spc="-5" dirty="0">
                <a:solidFill>
                  <a:srgbClr val="C00000"/>
                </a:solidFill>
                <a:latin typeface="Times New Roman"/>
                <a:cs typeface="Times New Roman"/>
              </a:rPr>
              <a:t>D,  </a:t>
            </a:r>
            <a:r>
              <a:rPr sz="2000" i="1" spc="-10" dirty="0">
                <a:solidFill>
                  <a:srgbClr val="C00000"/>
                </a:solidFill>
                <a:latin typeface="Times New Roman"/>
                <a:cs typeface="Times New Roman"/>
              </a:rPr>
              <a:t>G </a:t>
            </a:r>
            <a:r>
              <a:rPr sz="2000" dirty="0">
                <a:latin typeface="Times New Roman"/>
                <a:cs typeface="Times New Roman"/>
              </a:rPr>
              <a:t>are</a:t>
            </a:r>
            <a:r>
              <a:rPr sz="2000" spc="-5" dirty="0">
                <a:latin typeface="Times New Roman"/>
                <a:cs typeface="Times New Roman"/>
              </a:rPr>
              <a:t> </a:t>
            </a:r>
            <a:r>
              <a:rPr sz="2000" spc="-10" dirty="0">
                <a:latin typeface="Times New Roman"/>
                <a:cs typeface="Times New Roman"/>
              </a:rPr>
              <a:t>lit.</a:t>
            </a:r>
            <a:endParaRPr sz="2000">
              <a:latin typeface="Times New Roman"/>
              <a:cs typeface="Times New Roman"/>
            </a:endParaRPr>
          </a:p>
        </p:txBody>
      </p:sp>
      <p:sp>
        <p:nvSpPr>
          <p:cNvPr id="6" name="object 6"/>
          <p:cNvSpPr txBox="1">
            <a:spLocks noGrp="1"/>
          </p:cNvSpPr>
          <p:nvPr>
            <p:ph type="sldNum" sz="quarter" idx="7"/>
          </p:nvPr>
        </p:nvSpPr>
        <p:spPr>
          <a:prstGeom prst="rect">
            <a:avLst/>
          </a:prstGeom>
        </p:spPr>
        <p:txBody>
          <a:bodyPr vert="horz" wrap="square" lIns="0" tIns="0" rIns="0" bIns="0" rtlCol="0">
            <a:spAutoFit/>
          </a:bodyPr>
          <a:lstStyle/>
          <a:p>
            <a:pPr marL="38100">
              <a:lnSpc>
                <a:spcPts val="1375"/>
              </a:lnSpc>
            </a:pPr>
            <a:fld id="{81D60167-4931-47E6-BA6A-407CBD079E47}" type="slidenum">
              <a:rPr spc="-40" dirty="0"/>
              <a:t>100</a:t>
            </a:fld>
            <a:endParaRPr spc="-40" dirty="0"/>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60044" y="199374"/>
            <a:ext cx="8453755" cy="2892425"/>
          </a:xfrm>
          <a:prstGeom prst="rect">
            <a:avLst/>
          </a:prstGeom>
        </p:spPr>
        <p:txBody>
          <a:bodyPr vert="horz" wrap="square" lIns="0" tIns="12700" rIns="0" bIns="0" rtlCol="0">
            <a:spAutoFit/>
          </a:bodyPr>
          <a:lstStyle/>
          <a:p>
            <a:pPr marL="356870" marR="6350" indent="-344805">
              <a:lnSpc>
                <a:spcPct val="150100"/>
              </a:lnSpc>
              <a:spcBef>
                <a:spcPts val="100"/>
              </a:spcBef>
              <a:tabLst>
                <a:tab pos="356870" algn="l"/>
                <a:tab pos="2054860" algn="l"/>
              </a:tabLst>
            </a:pPr>
            <a:r>
              <a:rPr sz="2000" spc="-5" dirty="0">
                <a:solidFill>
                  <a:srgbClr val="C00000"/>
                </a:solidFill>
                <a:latin typeface="Times New Roman"/>
                <a:cs typeface="Times New Roman"/>
              </a:rPr>
              <a:t>»	</a:t>
            </a:r>
            <a:r>
              <a:rPr sz="2000" dirty="0">
                <a:latin typeface="Times New Roman"/>
                <a:cs typeface="Times New Roman"/>
              </a:rPr>
              <a:t>The</a:t>
            </a:r>
            <a:r>
              <a:rPr sz="2000" spc="490" dirty="0">
                <a:latin typeface="Times New Roman"/>
                <a:cs typeface="Times New Roman"/>
              </a:rPr>
              <a:t> </a:t>
            </a:r>
            <a:r>
              <a:rPr sz="2000" spc="-10" dirty="0">
                <a:solidFill>
                  <a:srgbClr val="C00000"/>
                </a:solidFill>
                <a:latin typeface="Times New Roman"/>
                <a:cs typeface="Times New Roman"/>
              </a:rPr>
              <a:t>7-segment	</a:t>
            </a:r>
            <a:r>
              <a:rPr sz="2000" spc="-15" dirty="0">
                <a:solidFill>
                  <a:srgbClr val="C00000"/>
                </a:solidFill>
                <a:latin typeface="Times New Roman"/>
                <a:cs typeface="Times New Roman"/>
              </a:rPr>
              <a:t>LED </a:t>
            </a:r>
            <a:r>
              <a:rPr sz="2000" spc="-5" dirty="0">
                <a:solidFill>
                  <a:srgbClr val="C00000"/>
                </a:solidFill>
                <a:latin typeface="Times New Roman"/>
                <a:cs typeface="Times New Roman"/>
              </a:rPr>
              <a:t>displays are available in </a:t>
            </a:r>
            <a:r>
              <a:rPr sz="2000" spc="-20" dirty="0">
                <a:solidFill>
                  <a:srgbClr val="C00000"/>
                </a:solidFill>
                <a:latin typeface="Times New Roman"/>
                <a:cs typeface="Times New Roman"/>
              </a:rPr>
              <a:t>two </a:t>
            </a:r>
            <a:r>
              <a:rPr sz="2000" spc="-10" dirty="0">
                <a:solidFill>
                  <a:srgbClr val="C00000"/>
                </a:solidFill>
                <a:latin typeface="Times New Roman"/>
                <a:cs typeface="Times New Roman"/>
              </a:rPr>
              <a:t>different </a:t>
            </a:r>
            <a:r>
              <a:rPr sz="2000" spc="-5" dirty="0">
                <a:solidFill>
                  <a:srgbClr val="C00000"/>
                </a:solidFill>
                <a:latin typeface="Times New Roman"/>
                <a:cs typeface="Times New Roman"/>
              </a:rPr>
              <a:t>configurations</a:t>
            </a:r>
            <a:r>
              <a:rPr sz="2000" spc="-5" dirty="0">
                <a:latin typeface="Times New Roman"/>
                <a:cs typeface="Times New Roman"/>
              </a:rPr>
              <a:t>,  </a:t>
            </a:r>
            <a:r>
              <a:rPr sz="2000" spc="-20" dirty="0">
                <a:latin typeface="Times New Roman"/>
                <a:cs typeface="Times New Roman"/>
              </a:rPr>
              <a:t>namely; Common </a:t>
            </a:r>
            <a:r>
              <a:rPr sz="2000" spc="-10" dirty="0">
                <a:latin typeface="Times New Roman"/>
                <a:cs typeface="Times New Roman"/>
              </a:rPr>
              <a:t>Anode and </a:t>
            </a:r>
            <a:r>
              <a:rPr sz="2000" spc="-20" dirty="0">
                <a:latin typeface="Times New Roman"/>
                <a:cs typeface="Times New Roman"/>
              </a:rPr>
              <a:t>Common</a:t>
            </a:r>
            <a:r>
              <a:rPr sz="2000" spc="340" dirty="0">
                <a:latin typeface="Times New Roman"/>
                <a:cs typeface="Times New Roman"/>
              </a:rPr>
              <a:t> </a:t>
            </a:r>
            <a:r>
              <a:rPr sz="2000" spc="-5" dirty="0">
                <a:latin typeface="Times New Roman"/>
                <a:cs typeface="Times New Roman"/>
              </a:rPr>
              <a:t>Cathode.</a:t>
            </a:r>
            <a:endParaRPr sz="2000">
              <a:latin typeface="Times New Roman"/>
              <a:cs typeface="Times New Roman"/>
            </a:endParaRPr>
          </a:p>
          <a:p>
            <a:pPr marL="683260" marR="6350" indent="-326390">
              <a:lnSpc>
                <a:spcPct val="150100"/>
              </a:lnSpc>
              <a:spcBef>
                <a:spcPts val="480"/>
              </a:spcBef>
              <a:tabLst>
                <a:tab pos="682625" algn="l"/>
                <a:tab pos="1064260" algn="l"/>
                <a:tab pos="2098040" algn="l"/>
                <a:tab pos="2893695" algn="l"/>
                <a:tab pos="4506595" algn="l"/>
                <a:tab pos="4985385" algn="l"/>
                <a:tab pos="5860415" algn="l"/>
                <a:tab pos="6241415" algn="l"/>
                <a:tab pos="6720205" algn="l"/>
                <a:tab pos="7018655" algn="l"/>
                <a:tab pos="8128634" algn="l"/>
              </a:tabLst>
            </a:pPr>
            <a:r>
              <a:rPr sz="2000" spc="-5" dirty="0">
                <a:solidFill>
                  <a:srgbClr val="C00000"/>
                </a:solidFill>
                <a:latin typeface="Times New Roman"/>
                <a:cs typeface="Times New Roman"/>
              </a:rPr>
              <a:t>»	</a:t>
            </a:r>
            <a:r>
              <a:rPr sz="2000" dirty="0">
                <a:latin typeface="Times New Roman"/>
                <a:cs typeface="Times New Roman"/>
              </a:rPr>
              <a:t>I</a:t>
            </a:r>
            <a:r>
              <a:rPr sz="2000" spc="-5" dirty="0">
                <a:latin typeface="Times New Roman"/>
                <a:cs typeface="Times New Roman"/>
              </a:rPr>
              <a:t>n</a:t>
            </a:r>
            <a:r>
              <a:rPr sz="2000" dirty="0">
                <a:latin typeface="Times New Roman"/>
                <a:cs typeface="Times New Roman"/>
              </a:rPr>
              <a:t>	</a:t>
            </a:r>
            <a:r>
              <a:rPr sz="2000" i="1" spc="-5" dirty="0">
                <a:solidFill>
                  <a:srgbClr val="C00000"/>
                </a:solidFill>
                <a:latin typeface="Times New Roman"/>
                <a:cs typeface="Times New Roman"/>
              </a:rPr>
              <a:t>c</a:t>
            </a:r>
            <a:r>
              <a:rPr sz="2000" i="1" spc="5" dirty="0">
                <a:solidFill>
                  <a:srgbClr val="C00000"/>
                </a:solidFill>
                <a:latin typeface="Times New Roman"/>
                <a:cs typeface="Times New Roman"/>
              </a:rPr>
              <a:t>o</a:t>
            </a:r>
            <a:r>
              <a:rPr sz="2000" i="1" spc="-10" dirty="0">
                <a:solidFill>
                  <a:srgbClr val="C00000"/>
                </a:solidFill>
                <a:latin typeface="Times New Roman"/>
                <a:cs typeface="Times New Roman"/>
              </a:rPr>
              <a:t>mm</a:t>
            </a:r>
            <a:r>
              <a:rPr sz="2000" i="1" spc="5" dirty="0">
                <a:solidFill>
                  <a:srgbClr val="C00000"/>
                </a:solidFill>
                <a:latin typeface="Times New Roman"/>
                <a:cs typeface="Times New Roman"/>
              </a:rPr>
              <a:t>o</a:t>
            </a:r>
            <a:r>
              <a:rPr sz="2000" i="1" spc="-5" dirty="0">
                <a:solidFill>
                  <a:srgbClr val="C00000"/>
                </a:solidFill>
                <a:latin typeface="Times New Roman"/>
                <a:cs typeface="Times New Roman"/>
              </a:rPr>
              <a:t>n</a:t>
            </a:r>
            <a:r>
              <a:rPr sz="2000" i="1" dirty="0">
                <a:solidFill>
                  <a:srgbClr val="C00000"/>
                </a:solidFill>
                <a:latin typeface="Times New Roman"/>
                <a:cs typeface="Times New Roman"/>
              </a:rPr>
              <a:t>	</a:t>
            </a:r>
            <a:r>
              <a:rPr sz="2000" i="1" spc="5" dirty="0">
                <a:solidFill>
                  <a:srgbClr val="C00000"/>
                </a:solidFill>
                <a:latin typeface="Times New Roman"/>
                <a:cs typeface="Times New Roman"/>
              </a:rPr>
              <a:t>anod</a:t>
            </a:r>
            <a:r>
              <a:rPr sz="2000" i="1" spc="-5" dirty="0">
                <a:solidFill>
                  <a:srgbClr val="C00000"/>
                </a:solidFill>
                <a:latin typeface="Times New Roman"/>
                <a:cs typeface="Times New Roman"/>
              </a:rPr>
              <a:t>e</a:t>
            </a:r>
            <a:r>
              <a:rPr sz="2000" i="1" dirty="0">
                <a:solidFill>
                  <a:srgbClr val="C00000"/>
                </a:solidFill>
                <a:latin typeface="Times New Roman"/>
                <a:cs typeface="Times New Roman"/>
              </a:rPr>
              <a:t>	</a:t>
            </a:r>
            <a:r>
              <a:rPr sz="2000" i="1" spc="-25" dirty="0">
                <a:solidFill>
                  <a:srgbClr val="C00000"/>
                </a:solidFill>
                <a:latin typeface="Times New Roman"/>
                <a:cs typeface="Times New Roman"/>
              </a:rPr>
              <a:t>c</a:t>
            </a:r>
            <a:r>
              <a:rPr sz="2000" i="1" spc="5" dirty="0">
                <a:solidFill>
                  <a:srgbClr val="C00000"/>
                </a:solidFill>
                <a:latin typeface="Times New Roman"/>
                <a:cs typeface="Times New Roman"/>
              </a:rPr>
              <a:t>on</a:t>
            </a:r>
            <a:r>
              <a:rPr sz="2000" i="1" spc="-5" dirty="0">
                <a:solidFill>
                  <a:srgbClr val="C00000"/>
                </a:solidFill>
                <a:latin typeface="Times New Roman"/>
                <a:cs typeface="Times New Roman"/>
              </a:rPr>
              <a:t>f</a:t>
            </a:r>
            <a:r>
              <a:rPr sz="2000" i="1" spc="-35" dirty="0">
                <a:solidFill>
                  <a:srgbClr val="C00000"/>
                </a:solidFill>
                <a:latin typeface="Times New Roman"/>
                <a:cs typeface="Times New Roman"/>
              </a:rPr>
              <a:t>i</a:t>
            </a:r>
            <a:r>
              <a:rPr sz="2000" i="1" spc="5" dirty="0">
                <a:solidFill>
                  <a:srgbClr val="C00000"/>
                </a:solidFill>
                <a:latin typeface="Times New Roman"/>
                <a:cs typeface="Times New Roman"/>
              </a:rPr>
              <a:t>gu</a:t>
            </a:r>
            <a:r>
              <a:rPr sz="2000" i="1" spc="-40" dirty="0">
                <a:solidFill>
                  <a:srgbClr val="C00000"/>
                </a:solidFill>
                <a:latin typeface="Times New Roman"/>
                <a:cs typeface="Times New Roman"/>
              </a:rPr>
              <a:t>r</a:t>
            </a:r>
            <a:r>
              <a:rPr sz="2000" i="1" spc="5" dirty="0">
                <a:solidFill>
                  <a:srgbClr val="C00000"/>
                </a:solidFill>
                <a:latin typeface="Times New Roman"/>
                <a:cs typeface="Times New Roman"/>
              </a:rPr>
              <a:t>a</a:t>
            </a:r>
            <a:r>
              <a:rPr sz="2000" i="1" spc="-5" dirty="0">
                <a:solidFill>
                  <a:srgbClr val="C00000"/>
                </a:solidFill>
                <a:latin typeface="Times New Roman"/>
                <a:cs typeface="Times New Roman"/>
              </a:rPr>
              <a:t>ti</a:t>
            </a:r>
            <a:r>
              <a:rPr sz="2000" i="1" dirty="0">
                <a:solidFill>
                  <a:srgbClr val="C00000"/>
                </a:solidFill>
                <a:latin typeface="Times New Roman"/>
                <a:cs typeface="Times New Roman"/>
              </a:rPr>
              <a:t>o</a:t>
            </a:r>
            <a:r>
              <a:rPr sz="2000" i="1" spc="20" dirty="0">
                <a:solidFill>
                  <a:srgbClr val="C00000"/>
                </a:solidFill>
                <a:latin typeface="Times New Roman"/>
                <a:cs typeface="Times New Roman"/>
              </a:rPr>
              <a:t>n</a:t>
            </a:r>
            <a:r>
              <a:rPr sz="2000" spc="-5" dirty="0">
                <a:latin typeface="Times New Roman"/>
                <a:cs typeface="Times New Roman"/>
              </a:rPr>
              <a:t>,</a:t>
            </a:r>
            <a:r>
              <a:rPr sz="2000" dirty="0">
                <a:latin typeface="Times New Roman"/>
                <a:cs typeface="Times New Roman"/>
              </a:rPr>
              <a:t>	</a:t>
            </a:r>
            <a:r>
              <a:rPr sz="2000" spc="-5" dirty="0">
                <a:latin typeface="Times New Roman"/>
                <a:cs typeface="Times New Roman"/>
              </a:rPr>
              <a:t>t</a:t>
            </a:r>
            <a:r>
              <a:rPr sz="2000" spc="-20" dirty="0">
                <a:latin typeface="Times New Roman"/>
                <a:cs typeface="Times New Roman"/>
              </a:rPr>
              <a:t>h</a:t>
            </a:r>
            <a:r>
              <a:rPr sz="2000" spc="-5" dirty="0">
                <a:latin typeface="Times New Roman"/>
                <a:cs typeface="Times New Roman"/>
              </a:rPr>
              <a:t>e</a:t>
            </a:r>
            <a:r>
              <a:rPr sz="2000" dirty="0">
                <a:latin typeface="Times New Roman"/>
                <a:cs typeface="Times New Roman"/>
              </a:rPr>
              <a:t>	</a:t>
            </a:r>
            <a:r>
              <a:rPr sz="2000" spc="-5" dirty="0">
                <a:latin typeface="Times New Roman"/>
                <a:cs typeface="Times New Roman"/>
              </a:rPr>
              <a:t>a</a:t>
            </a:r>
            <a:r>
              <a:rPr sz="2000" spc="-15" dirty="0">
                <a:latin typeface="Times New Roman"/>
                <a:cs typeface="Times New Roman"/>
              </a:rPr>
              <a:t>n</a:t>
            </a:r>
            <a:r>
              <a:rPr sz="2000" spc="5" dirty="0">
                <a:latin typeface="Times New Roman"/>
                <a:cs typeface="Times New Roman"/>
              </a:rPr>
              <a:t>od</a:t>
            </a:r>
            <a:r>
              <a:rPr sz="2000" spc="-5" dirty="0">
                <a:latin typeface="Times New Roman"/>
                <a:cs typeface="Times New Roman"/>
              </a:rPr>
              <a:t>es</a:t>
            </a:r>
            <a:r>
              <a:rPr sz="2000" dirty="0">
                <a:latin typeface="Times New Roman"/>
                <a:cs typeface="Times New Roman"/>
              </a:rPr>
              <a:t>	</a:t>
            </a:r>
            <a:r>
              <a:rPr sz="2000" spc="5" dirty="0">
                <a:latin typeface="Times New Roman"/>
                <a:cs typeface="Times New Roman"/>
              </a:rPr>
              <a:t>o</a:t>
            </a:r>
            <a:r>
              <a:rPr sz="2000" spc="-5" dirty="0">
                <a:latin typeface="Times New Roman"/>
                <a:cs typeface="Times New Roman"/>
              </a:rPr>
              <a:t>f</a:t>
            </a:r>
            <a:r>
              <a:rPr sz="2000" dirty="0">
                <a:latin typeface="Times New Roman"/>
                <a:cs typeface="Times New Roman"/>
              </a:rPr>
              <a:t>	</a:t>
            </a:r>
            <a:r>
              <a:rPr sz="2000" spc="-5" dirty="0">
                <a:latin typeface="Times New Roman"/>
                <a:cs typeface="Times New Roman"/>
              </a:rPr>
              <a:t>t</a:t>
            </a:r>
            <a:r>
              <a:rPr sz="2000" spc="-20" dirty="0">
                <a:latin typeface="Times New Roman"/>
                <a:cs typeface="Times New Roman"/>
              </a:rPr>
              <a:t>h</a:t>
            </a:r>
            <a:r>
              <a:rPr sz="2000" spc="-5" dirty="0">
                <a:latin typeface="Times New Roman"/>
                <a:cs typeface="Times New Roman"/>
              </a:rPr>
              <a:t>e</a:t>
            </a:r>
            <a:r>
              <a:rPr sz="2000" dirty="0">
                <a:latin typeface="Times New Roman"/>
                <a:cs typeface="Times New Roman"/>
              </a:rPr>
              <a:t>	</a:t>
            </a:r>
            <a:r>
              <a:rPr sz="2000" spc="-5" dirty="0">
                <a:latin typeface="Times New Roman"/>
                <a:cs typeface="Times New Roman"/>
              </a:rPr>
              <a:t>8</a:t>
            </a:r>
            <a:r>
              <a:rPr sz="2000" dirty="0">
                <a:latin typeface="Times New Roman"/>
                <a:cs typeface="Times New Roman"/>
              </a:rPr>
              <a:t>	</a:t>
            </a:r>
            <a:r>
              <a:rPr sz="2000" spc="-15" dirty="0">
                <a:latin typeface="Times New Roman"/>
                <a:cs typeface="Times New Roman"/>
              </a:rPr>
              <a:t>s</a:t>
            </a:r>
            <a:r>
              <a:rPr sz="2000" spc="-5" dirty="0">
                <a:latin typeface="Times New Roman"/>
                <a:cs typeface="Times New Roman"/>
              </a:rPr>
              <a:t>e</a:t>
            </a:r>
            <a:r>
              <a:rPr sz="2000" spc="5" dirty="0">
                <a:latin typeface="Times New Roman"/>
                <a:cs typeface="Times New Roman"/>
              </a:rPr>
              <a:t>g</a:t>
            </a:r>
            <a:r>
              <a:rPr sz="2000" spc="-50" dirty="0">
                <a:latin typeface="Times New Roman"/>
                <a:cs typeface="Times New Roman"/>
              </a:rPr>
              <a:t>m</a:t>
            </a:r>
            <a:r>
              <a:rPr sz="2000" spc="20" dirty="0">
                <a:latin typeface="Times New Roman"/>
                <a:cs typeface="Times New Roman"/>
              </a:rPr>
              <a:t>e</a:t>
            </a:r>
            <a:r>
              <a:rPr sz="2000" spc="-20" dirty="0">
                <a:latin typeface="Times New Roman"/>
                <a:cs typeface="Times New Roman"/>
              </a:rPr>
              <a:t>n</a:t>
            </a:r>
            <a:r>
              <a:rPr sz="2000" spc="-5" dirty="0">
                <a:latin typeface="Times New Roman"/>
                <a:cs typeface="Times New Roman"/>
              </a:rPr>
              <a:t>ts</a:t>
            </a:r>
            <a:r>
              <a:rPr sz="2000" dirty="0">
                <a:latin typeface="Times New Roman"/>
                <a:cs typeface="Times New Roman"/>
              </a:rPr>
              <a:t>	</a:t>
            </a:r>
            <a:r>
              <a:rPr sz="2000" spc="-5" dirty="0">
                <a:latin typeface="Times New Roman"/>
                <a:cs typeface="Times New Roman"/>
              </a:rPr>
              <a:t>a</a:t>
            </a:r>
            <a:r>
              <a:rPr sz="2000" spc="5" dirty="0">
                <a:latin typeface="Times New Roman"/>
                <a:cs typeface="Times New Roman"/>
              </a:rPr>
              <a:t>r</a:t>
            </a:r>
            <a:r>
              <a:rPr sz="2000" spc="-5" dirty="0">
                <a:latin typeface="Times New Roman"/>
                <a:cs typeface="Times New Roman"/>
              </a:rPr>
              <a:t>e  </a:t>
            </a:r>
            <a:r>
              <a:rPr sz="2000" spc="-10" dirty="0">
                <a:latin typeface="Times New Roman"/>
                <a:cs typeface="Times New Roman"/>
              </a:rPr>
              <a:t>connected</a:t>
            </a:r>
            <a:r>
              <a:rPr sz="2000" spc="-5" dirty="0">
                <a:latin typeface="Times New Roman"/>
                <a:cs typeface="Times New Roman"/>
              </a:rPr>
              <a:t> </a:t>
            </a:r>
            <a:r>
              <a:rPr sz="2000" spc="-15" dirty="0">
                <a:latin typeface="Times New Roman"/>
                <a:cs typeface="Times New Roman"/>
              </a:rPr>
              <a:t>commonly</a:t>
            </a:r>
            <a:endParaRPr sz="2000">
              <a:latin typeface="Times New Roman"/>
              <a:cs typeface="Times New Roman"/>
            </a:endParaRPr>
          </a:p>
          <a:p>
            <a:pPr marL="356870">
              <a:lnSpc>
                <a:spcPct val="100000"/>
              </a:lnSpc>
              <a:spcBef>
                <a:spcPts val="1680"/>
              </a:spcBef>
              <a:tabLst>
                <a:tab pos="682625" algn="l"/>
              </a:tabLst>
            </a:pPr>
            <a:r>
              <a:rPr sz="2000" spc="-5" dirty="0">
                <a:solidFill>
                  <a:srgbClr val="C00000"/>
                </a:solidFill>
                <a:latin typeface="Times New Roman"/>
                <a:cs typeface="Times New Roman"/>
              </a:rPr>
              <a:t>»	</a:t>
            </a:r>
            <a:r>
              <a:rPr sz="2000" dirty="0">
                <a:latin typeface="Times New Roman"/>
                <a:cs typeface="Times New Roman"/>
              </a:rPr>
              <a:t>In </a:t>
            </a:r>
            <a:r>
              <a:rPr sz="2000" i="1" spc="-5" dirty="0">
                <a:solidFill>
                  <a:srgbClr val="C00000"/>
                </a:solidFill>
                <a:latin typeface="Times New Roman"/>
                <a:cs typeface="Times New Roman"/>
              </a:rPr>
              <a:t>common cathode configuration</a:t>
            </a:r>
            <a:r>
              <a:rPr sz="2000" spc="-5" dirty="0">
                <a:latin typeface="Times New Roman"/>
                <a:cs typeface="Times New Roman"/>
              </a:rPr>
              <a:t>, </a:t>
            </a:r>
            <a:r>
              <a:rPr sz="2000" spc="-10" dirty="0">
                <a:latin typeface="Times New Roman"/>
                <a:cs typeface="Times New Roman"/>
              </a:rPr>
              <a:t>the </a:t>
            </a:r>
            <a:r>
              <a:rPr sz="2000" spc="-5" dirty="0">
                <a:latin typeface="Times New Roman"/>
                <a:cs typeface="Times New Roman"/>
              </a:rPr>
              <a:t>8 </a:t>
            </a:r>
            <a:r>
              <a:rPr sz="2000" spc="-15" dirty="0">
                <a:latin typeface="Times New Roman"/>
                <a:cs typeface="Times New Roman"/>
              </a:rPr>
              <a:t>LED </a:t>
            </a:r>
            <a:r>
              <a:rPr sz="2000" spc="-5" dirty="0">
                <a:latin typeface="Times New Roman"/>
                <a:cs typeface="Times New Roman"/>
              </a:rPr>
              <a:t>segments share a</a:t>
            </a:r>
            <a:r>
              <a:rPr sz="2000" spc="-220" dirty="0">
                <a:latin typeface="Times New Roman"/>
                <a:cs typeface="Times New Roman"/>
              </a:rPr>
              <a:t> </a:t>
            </a:r>
            <a:r>
              <a:rPr sz="2000" spc="-10" dirty="0">
                <a:latin typeface="Times New Roman"/>
                <a:cs typeface="Times New Roman"/>
              </a:rPr>
              <a:t>common</a:t>
            </a:r>
            <a:endParaRPr sz="2000">
              <a:latin typeface="Times New Roman"/>
              <a:cs typeface="Times New Roman"/>
            </a:endParaRPr>
          </a:p>
          <a:p>
            <a:pPr marL="683260">
              <a:lnSpc>
                <a:spcPct val="100000"/>
              </a:lnSpc>
              <a:spcBef>
                <a:spcPts val="1205"/>
              </a:spcBef>
            </a:pPr>
            <a:r>
              <a:rPr sz="2000" spc="-5" dirty="0">
                <a:latin typeface="Times New Roman"/>
                <a:cs typeface="Times New Roman"/>
              </a:rPr>
              <a:t>cathode</a:t>
            </a:r>
            <a:r>
              <a:rPr sz="2000" spc="-15" dirty="0">
                <a:latin typeface="Times New Roman"/>
                <a:cs typeface="Times New Roman"/>
              </a:rPr>
              <a:t> </a:t>
            </a:r>
            <a:r>
              <a:rPr sz="2000" spc="-10" dirty="0">
                <a:latin typeface="Times New Roman"/>
                <a:cs typeface="Times New Roman"/>
              </a:rPr>
              <a:t>line.</a:t>
            </a:r>
            <a:endParaRPr sz="2000">
              <a:latin typeface="Times New Roman"/>
              <a:cs typeface="Times New Roman"/>
            </a:endParaRPr>
          </a:p>
        </p:txBody>
      </p:sp>
      <p:sp>
        <p:nvSpPr>
          <p:cNvPr id="4" name="object 4"/>
          <p:cNvSpPr/>
          <p:nvPr/>
        </p:nvSpPr>
        <p:spPr>
          <a:xfrm>
            <a:off x="1201416" y="3919681"/>
            <a:ext cx="7331294" cy="1420668"/>
          </a:xfrm>
          <a:prstGeom prst="rect">
            <a:avLst/>
          </a:prstGeom>
          <a:blipFill>
            <a:blip r:embed="rId2" cstate="print"/>
            <a:stretch>
              <a:fillRect/>
            </a:stretch>
          </a:blipFill>
        </p:spPr>
        <p:txBody>
          <a:bodyPr wrap="square" lIns="0" tIns="0" rIns="0" bIns="0" rtlCol="0"/>
          <a:lstStyle/>
          <a:p>
            <a:endParaRPr/>
          </a:p>
        </p:txBody>
      </p:sp>
      <p:sp>
        <p:nvSpPr>
          <p:cNvPr id="6" name="object 6"/>
          <p:cNvSpPr txBox="1">
            <a:spLocks noGrp="1"/>
          </p:cNvSpPr>
          <p:nvPr>
            <p:ph type="sldNum" sz="quarter" idx="7"/>
          </p:nvPr>
        </p:nvSpPr>
        <p:spPr>
          <a:prstGeom prst="rect">
            <a:avLst/>
          </a:prstGeom>
        </p:spPr>
        <p:txBody>
          <a:bodyPr vert="horz" wrap="square" lIns="0" tIns="0" rIns="0" bIns="0" rtlCol="0">
            <a:spAutoFit/>
          </a:bodyPr>
          <a:lstStyle/>
          <a:p>
            <a:pPr marL="38100">
              <a:lnSpc>
                <a:spcPts val="1375"/>
              </a:lnSpc>
            </a:pPr>
            <a:fld id="{81D60167-4931-47E6-BA6A-407CBD079E47}" type="slidenum">
              <a:rPr spc="-40" dirty="0"/>
              <a:t>101</a:t>
            </a:fld>
            <a:endParaRPr spc="-40" dirty="0"/>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57200" y="6172200"/>
            <a:ext cx="8229600" cy="0"/>
          </a:xfrm>
          <a:custGeom>
            <a:avLst/>
            <a:gdLst/>
            <a:ahLst/>
            <a:cxnLst/>
            <a:rect l="l" t="t" r="r" b="b"/>
            <a:pathLst>
              <a:path w="8229600">
                <a:moveTo>
                  <a:pt x="0" y="0"/>
                </a:moveTo>
                <a:lnTo>
                  <a:pt x="8229600" y="0"/>
                </a:lnTo>
              </a:path>
            </a:pathLst>
          </a:custGeom>
          <a:ln w="19050">
            <a:solidFill>
              <a:srgbClr val="CC9900"/>
            </a:solidFill>
          </a:ln>
        </p:spPr>
        <p:txBody>
          <a:bodyPr wrap="square" lIns="0" tIns="0" rIns="0" bIns="0" rtlCol="0"/>
          <a:lstStyle/>
          <a:p>
            <a:endParaRPr/>
          </a:p>
        </p:txBody>
      </p:sp>
      <p:sp>
        <p:nvSpPr>
          <p:cNvPr id="3" name="object 3"/>
          <p:cNvSpPr txBox="1">
            <a:spLocks noGrp="1"/>
          </p:cNvSpPr>
          <p:nvPr>
            <p:ph type="title"/>
          </p:nvPr>
        </p:nvSpPr>
        <p:spPr>
          <a:xfrm>
            <a:off x="460044" y="199374"/>
            <a:ext cx="8452485" cy="1398270"/>
          </a:xfrm>
          <a:prstGeom prst="rect">
            <a:avLst/>
          </a:prstGeom>
        </p:spPr>
        <p:txBody>
          <a:bodyPr vert="horz" wrap="square" lIns="0" tIns="12700" rIns="0" bIns="0" rtlCol="0">
            <a:spAutoFit/>
          </a:bodyPr>
          <a:lstStyle/>
          <a:p>
            <a:pPr marL="356870" marR="5080" indent="-344805" algn="just">
              <a:lnSpc>
                <a:spcPct val="150100"/>
              </a:lnSpc>
              <a:spcBef>
                <a:spcPts val="100"/>
              </a:spcBef>
            </a:pPr>
            <a:r>
              <a:rPr spc="-5" dirty="0">
                <a:solidFill>
                  <a:srgbClr val="C00000"/>
                </a:solidFill>
              </a:rPr>
              <a:t>» </a:t>
            </a:r>
            <a:r>
              <a:rPr b="1" i="1" spc="-5" dirty="0">
                <a:solidFill>
                  <a:srgbClr val="FF0000"/>
                </a:solidFill>
                <a:latin typeface="Times New Roman"/>
                <a:cs typeface="Times New Roman"/>
              </a:rPr>
              <a:t>Optocoupler: </a:t>
            </a:r>
            <a:r>
              <a:rPr i="1" spc="-5" dirty="0">
                <a:solidFill>
                  <a:srgbClr val="FF0000"/>
                </a:solidFill>
                <a:latin typeface="Times New Roman"/>
                <a:cs typeface="Times New Roman"/>
              </a:rPr>
              <a:t>Optocoupler </a:t>
            </a:r>
            <a:r>
              <a:rPr spc="-5" dirty="0">
                <a:solidFill>
                  <a:srgbClr val="6F2F9F"/>
                </a:solidFill>
              </a:rPr>
              <a:t>is a solid state device to isolate </a:t>
            </a:r>
            <a:r>
              <a:rPr spc="-15" dirty="0">
                <a:solidFill>
                  <a:srgbClr val="6F2F9F"/>
                </a:solidFill>
              </a:rPr>
              <a:t>two </a:t>
            </a:r>
            <a:r>
              <a:rPr spc="-5" dirty="0">
                <a:solidFill>
                  <a:srgbClr val="6F2F9F"/>
                </a:solidFill>
              </a:rPr>
              <a:t>parts </a:t>
            </a:r>
            <a:r>
              <a:rPr dirty="0">
                <a:solidFill>
                  <a:srgbClr val="6F2F9F"/>
                </a:solidFill>
              </a:rPr>
              <a:t>of </a:t>
            </a:r>
            <a:r>
              <a:rPr spc="-5" dirty="0">
                <a:solidFill>
                  <a:srgbClr val="6F2F9F"/>
                </a:solidFill>
              </a:rPr>
              <a:t>a  circuit</a:t>
            </a:r>
            <a:r>
              <a:rPr spc="-5" dirty="0"/>
              <a:t>. Optocoupler </a:t>
            </a:r>
            <a:r>
              <a:rPr spc="-10" dirty="0">
                <a:solidFill>
                  <a:srgbClr val="006FC0"/>
                </a:solidFill>
              </a:rPr>
              <a:t>combines </a:t>
            </a:r>
            <a:r>
              <a:rPr spc="-5" dirty="0">
                <a:solidFill>
                  <a:srgbClr val="006FC0"/>
                </a:solidFill>
              </a:rPr>
              <a:t>an </a:t>
            </a:r>
            <a:r>
              <a:rPr spc="-15" dirty="0">
                <a:solidFill>
                  <a:srgbClr val="006FC0"/>
                </a:solidFill>
              </a:rPr>
              <a:t>LED </a:t>
            </a:r>
            <a:r>
              <a:rPr spc="-5" dirty="0">
                <a:solidFill>
                  <a:srgbClr val="006FC0"/>
                </a:solidFill>
              </a:rPr>
              <a:t>and a photo-transistor </a:t>
            </a:r>
            <a:r>
              <a:rPr spc="-5" dirty="0"/>
              <a:t>in a single  </a:t>
            </a:r>
            <a:r>
              <a:rPr spc="-15" dirty="0"/>
              <a:t>housing</a:t>
            </a:r>
            <a:r>
              <a:rPr spc="10" dirty="0"/>
              <a:t> </a:t>
            </a:r>
            <a:r>
              <a:rPr spc="-5" dirty="0"/>
              <a:t>(package).</a:t>
            </a:r>
          </a:p>
        </p:txBody>
      </p:sp>
      <p:sp>
        <p:nvSpPr>
          <p:cNvPr id="4" name="object 4"/>
          <p:cNvSpPr txBox="1"/>
          <p:nvPr/>
        </p:nvSpPr>
        <p:spPr>
          <a:xfrm>
            <a:off x="460044" y="3341623"/>
            <a:ext cx="7720330" cy="2921000"/>
          </a:xfrm>
          <a:prstGeom prst="rect">
            <a:avLst/>
          </a:prstGeom>
        </p:spPr>
        <p:txBody>
          <a:bodyPr vert="horz" wrap="square" lIns="0" tIns="11430" rIns="0" bIns="0" rtlCol="0">
            <a:spAutoFit/>
          </a:bodyPr>
          <a:lstStyle/>
          <a:p>
            <a:pPr marL="12700">
              <a:lnSpc>
                <a:spcPct val="100000"/>
              </a:lnSpc>
              <a:spcBef>
                <a:spcPts val="90"/>
              </a:spcBef>
              <a:tabLst>
                <a:tab pos="356870" algn="l"/>
              </a:tabLst>
            </a:pPr>
            <a:r>
              <a:rPr sz="2000" spc="-5" dirty="0">
                <a:solidFill>
                  <a:srgbClr val="C00000"/>
                </a:solidFill>
                <a:latin typeface="Times New Roman"/>
                <a:cs typeface="Times New Roman"/>
              </a:rPr>
              <a:t>»	</a:t>
            </a:r>
            <a:r>
              <a:rPr sz="2000" spc="-5" dirty="0">
                <a:latin typeface="Times New Roman"/>
                <a:cs typeface="Times New Roman"/>
              </a:rPr>
              <a:t>In electronic circuits, </a:t>
            </a:r>
            <a:r>
              <a:rPr sz="2000" spc="-5" dirty="0">
                <a:solidFill>
                  <a:srgbClr val="FF0000"/>
                </a:solidFill>
                <a:latin typeface="Times New Roman"/>
                <a:cs typeface="Times New Roman"/>
              </a:rPr>
              <a:t>an optocoupler </a:t>
            </a:r>
            <a:r>
              <a:rPr sz="2000" spc="-10" dirty="0">
                <a:solidFill>
                  <a:srgbClr val="FF0000"/>
                </a:solidFill>
                <a:latin typeface="Times New Roman"/>
                <a:cs typeface="Times New Roman"/>
              </a:rPr>
              <a:t>is used </a:t>
            </a:r>
            <a:r>
              <a:rPr sz="2000" spc="-10" dirty="0">
                <a:latin typeface="Times New Roman"/>
                <a:cs typeface="Times New Roman"/>
              </a:rPr>
              <a:t>for</a:t>
            </a:r>
            <a:r>
              <a:rPr sz="2000" spc="25" dirty="0">
                <a:latin typeface="Times New Roman"/>
                <a:cs typeface="Times New Roman"/>
              </a:rPr>
              <a:t> </a:t>
            </a:r>
            <a:r>
              <a:rPr sz="2000" spc="-5" dirty="0">
                <a:latin typeface="Times New Roman"/>
                <a:cs typeface="Times New Roman"/>
              </a:rPr>
              <a:t>–</a:t>
            </a:r>
            <a:endParaRPr sz="2000">
              <a:latin typeface="Times New Roman"/>
              <a:cs typeface="Times New Roman"/>
            </a:endParaRPr>
          </a:p>
          <a:p>
            <a:pPr marL="356870">
              <a:lnSpc>
                <a:spcPct val="100000"/>
              </a:lnSpc>
              <a:spcBef>
                <a:spcPts val="1685"/>
              </a:spcBef>
              <a:tabLst>
                <a:tab pos="682625" algn="l"/>
              </a:tabLst>
            </a:pPr>
            <a:r>
              <a:rPr sz="2000" spc="-5" dirty="0">
                <a:solidFill>
                  <a:srgbClr val="C00000"/>
                </a:solidFill>
                <a:latin typeface="Times New Roman"/>
                <a:cs typeface="Times New Roman"/>
              </a:rPr>
              <a:t>»	</a:t>
            </a:r>
            <a:r>
              <a:rPr sz="2000" spc="-10" dirty="0">
                <a:latin typeface="Times New Roman"/>
                <a:cs typeface="Times New Roman"/>
              </a:rPr>
              <a:t>suppressing interference in </a:t>
            </a:r>
            <a:r>
              <a:rPr sz="2000" spc="-5" dirty="0">
                <a:latin typeface="Times New Roman"/>
                <a:cs typeface="Times New Roman"/>
              </a:rPr>
              <a:t>data</a:t>
            </a:r>
            <a:r>
              <a:rPr sz="2000" spc="80" dirty="0">
                <a:latin typeface="Times New Roman"/>
                <a:cs typeface="Times New Roman"/>
              </a:rPr>
              <a:t> </a:t>
            </a:r>
            <a:r>
              <a:rPr sz="2000" spc="-15" dirty="0">
                <a:latin typeface="Times New Roman"/>
                <a:cs typeface="Times New Roman"/>
              </a:rPr>
              <a:t>communication,</a:t>
            </a:r>
            <a:endParaRPr sz="2000">
              <a:latin typeface="Times New Roman"/>
              <a:cs typeface="Times New Roman"/>
            </a:endParaRPr>
          </a:p>
          <a:p>
            <a:pPr marL="356870">
              <a:lnSpc>
                <a:spcPct val="100000"/>
              </a:lnSpc>
              <a:spcBef>
                <a:spcPts val="1680"/>
              </a:spcBef>
              <a:tabLst>
                <a:tab pos="682625" algn="l"/>
              </a:tabLst>
            </a:pPr>
            <a:r>
              <a:rPr sz="2000" spc="-5" dirty="0">
                <a:solidFill>
                  <a:srgbClr val="C00000"/>
                </a:solidFill>
                <a:latin typeface="Times New Roman"/>
                <a:cs typeface="Times New Roman"/>
              </a:rPr>
              <a:t>»	</a:t>
            </a:r>
            <a:r>
              <a:rPr sz="2000" spc="-5" dirty="0">
                <a:latin typeface="Times New Roman"/>
                <a:cs typeface="Times New Roman"/>
              </a:rPr>
              <a:t>circuit</a:t>
            </a:r>
            <a:r>
              <a:rPr sz="2000" spc="-30" dirty="0">
                <a:latin typeface="Times New Roman"/>
                <a:cs typeface="Times New Roman"/>
              </a:rPr>
              <a:t> </a:t>
            </a:r>
            <a:r>
              <a:rPr sz="2000" spc="-5" dirty="0">
                <a:latin typeface="Times New Roman"/>
                <a:cs typeface="Times New Roman"/>
              </a:rPr>
              <a:t>isolation,</a:t>
            </a:r>
            <a:endParaRPr sz="2000">
              <a:latin typeface="Times New Roman"/>
              <a:cs typeface="Times New Roman"/>
            </a:endParaRPr>
          </a:p>
          <a:p>
            <a:pPr marL="356870">
              <a:lnSpc>
                <a:spcPct val="100000"/>
              </a:lnSpc>
              <a:spcBef>
                <a:spcPts val="1685"/>
              </a:spcBef>
              <a:tabLst>
                <a:tab pos="682625" algn="l"/>
              </a:tabLst>
            </a:pPr>
            <a:r>
              <a:rPr sz="2000" spc="-5" dirty="0">
                <a:solidFill>
                  <a:srgbClr val="C00000"/>
                </a:solidFill>
                <a:latin typeface="Times New Roman"/>
                <a:cs typeface="Times New Roman"/>
              </a:rPr>
              <a:t>»	</a:t>
            </a:r>
            <a:r>
              <a:rPr sz="2000" spc="-15" dirty="0">
                <a:latin typeface="Times New Roman"/>
                <a:cs typeface="Times New Roman"/>
              </a:rPr>
              <a:t>high </a:t>
            </a:r>
            <a:r>
              <a:rPr sz="2000" spc="-10" dirty="0">
                <a:latin typeface="Times New Roman"/>
                <a:cs typeface="Times New Roman"/>
              </a:rPr>
              <a:t>voltage</a:t>
            </a:r>
            <a:r>
              <a:rPr sz="2000" spc="35" dirty="0">
                <a:latin typeface="Times New Roman"/>
                <a:cs typeface="Times New Roman"/>
              </a:rPr>
              <a:t> </a:t>
            </a:r>
            <a:r>
              <a:rPr sz="2000" spc="-5" dirty="0">
                <a:latin typeface="Times New Roman"/>
                <a:cs typeface="Times New Roman"/>
              </a:rPr>
              <a:t>separation,</a:t>
            </a:r>
            <a:endParaRPr sz="2000">
              <a:latin typeface="Times New Roman"/>
              <a:cs typeface="Times New Roman"/>
            </a:endParaRPr>
          </a:p>
          <a:p>
            <a:pPr marL="356870">
              <a:lnSpc>
                <a:spcPct val="100000"/>
              </a:lnSpc>
              <a:spcBef>
                <a:spcPts val="1680"/>
              </a:spcBef>
              <a:tabLst>
                <a:tab pos="682625" algn="l"/>
              </a:tabLst>
            </a:pPr>
            <a:r>
              <a:rPr sz="2000" spc="-5" dirty="0">
                <a:solidFill>
                  <a:srgbClr val="C00000"/>
                </a:solidFill>
                <a:latin typeface="Times New Roman"/>
                <a:cs typeface="Times New Roman"/>
              </a:rPr>
              <a:t>»	</a:t>
            </a:r>
            <a:r>
              <a:rPr sz="2000" spc="-15" dirty="0">
                <a:latin typeface="Times New Roman"/>
                <a:cs typeface="Times New Roman"/>
              </a:rPr>
              <a:t>simultaneous </a:t>
            </a:r>
            <a:r>
              <a:rPr sz="2000" spc="-5" dirty="0">
                <a:latin typeface="Times New Roman"/>
                <a:cs typeface="Times New Roman"/>
              </a:rPr>
              <a:t>separation </a:t>
            </a:r>
            <a:r>
              <a:rPr sz="2000" spc="-10" dirty="0">
                <a:latin typeface="Times New Roman"/>
                <a:cs typeface="Times New Roman"/>
              </a:rPr>
              <a:t>and signal intensification,</a:t>
            </a:r>
            <a:r>
              <a:rPr sz="2000" spc="204" dirty="0">
                <a:latin typeface="Times New Roman"/>
                <a:cs typeface="Times New Roman"/>
              </a:rPr>
              <a:t> </a:t>
            </a:r>
            <a:r>
              <a:rPr sz="2000" spc="-5" dirty="0">
                <a:latin typeface="Times New Roman"/>
                <a:cs typeface="Times New Roman"/>
              </a:rPr>
              <a:t>etc.</a:t>
            </a:r>
            <a:endParaRPr sz="2000">
              <a:latin typeface="Times New Roman"/>
              <a:cs typeface="Times New Roman"/>
            </a:endParaRPr>
          </a:p>
          <a:p>
            <a:pPr marL="356870">
              <a:lnSpc>
                <a:spcPct val="100000"/>
              </a:lnSpc>
              <a:spcBef>
                <a:spcPts val="1680"/>
              </a:spcBef>
              <a:tabLst>
                <a:tab pos="682625" algn="l"/>
              </a:tabLst>
            </a:pPr>
            <a:r>
              <a:rPr sz="2000" spc="-5" dirty="0">
                <a:solidFill>
                  <a:srgbClr val="C00000"/>
                </a:solidFill>
                <a:latin typeface="Times New Roman"/>
                <a:cs typeface="Times New Roman"/>
              </a:rPr>
              <a:t>»	</a:t>
            </a:r>
            <a:r>
              <a:rPr sz="2000" spc="-5" dirty="0">
                <a:latin typeface="Times New Roman"/>
                <a:cs typeface="Times New Roman"/>
              </a:rPr>
              <a:t>Optocouplers can </a:t>
            </a:r>
            <a:r>
              <a:rPr sz="2000" dirty="0">
                <a:latin typeface="Times New Roman"/>
                <a:cs typeface="Times New Roman"/>
              </a:rPr>
              <a:t>be </a:t>
            </a:r>
            <a:r>
              <a:rPr sz="2000" spc="-10" dirty="0">
                <a:latin typeface="Times New Roman"/>
                <a:cs typeface="Times New Roman"/>
              </a:rPr>
              <a:t>used in either input </a:t>
            </a:r>
            <a:r>
              <a:rPr sz="2000" spc="-5" dirty="0">
                <a:latin typeface="Times New Roman"/>
                <a:cs typeface="Times New Roman"/>
              </a:rPr>
              <a:t>circuits </a:t>
            </a:r>
            <a:r>
              <a:rPr sz="2000" dirty="0">
                <a:latin typeface="Times New Roman"/>
                <a:cs typeface="Times New Roman"/>
              </a:rPr>
              <a:t>or </a:t>
            </a:r>
            <a:r>
              <a:rPr sz="2000" spc="-10" dirty="0">
                <a:latin typeface="Times New Roman"/>
                <a:cs typeface="Times New Roman"/>
              </a:rPr>
              <a:t>in output</a:t>
            </a:r>
            <a:r>
              <a:rPr sz="2000" spc="150" dirty="0">
                <a:latin typeface="Times New Roman"/>
                <a:cs typeface="Times New Roman"/>
              </a:rPr>
              <a:t> </a:t>
            </a:r>
            <a:r>
              <a:rPr sz="2000" spc="-5" dirty="0">
                <a:latin typeface="Times New Roman"/>
                <a:cs typeface="Times New Roman"/>
              </a:rPr>
              <a:t>circuits.</a:t>
            </a:r>
            <a:endParaRPr sz="2000">
              <a:latin typeface="Times New Roman"/>
              <a:cs typeface="Times New Roman"/>
            </a:endParaRPr>
          </a:p>
        </p:txBody>
      </p:sp>
      <p:sp>
        <p:nvSpPr>
          <p:cNvPr id="6" name="object 6"/>
          <p:cNvSpPr/>
          <p:nvPr/>
        </p:nvSpPr>
        <p:spPr>
          <a:xfrm>
            <a:off x="3028581" y="1494503"/>
            <a:ext cx="5744373" cy="1691148"/>
          </a:xfrm>
          <a:prstGeom prst="rect">
            <a:avLst/>
          </a:prstGeom>
          <a:blipFill>
            <a:blip r:embed="rId2" cstate="print"/>
            <a:stretch>
              <a:fillRect/>
            </a:stretch>
          </a:blipFill>
        </p:spPr>
        <p:txBody>
          <a:bodyPr wrap="square" lIns="0" tIns="0" rIns="0" bIns="0" rtlCol="0"/>
          <a:lstStyle/>
          <a:p>
            <a:endParaRPr/>
          </a:p>
        </p:txBody>
      </p:sp>
      <p:sp>
        <p:nvSpPr>
          <p:cNvPr id="8" name="object 8"/>
          <p:cNvSpPr txBox="1">
            <a:spLocks noGrp="1"/>
          </p:cNvSpPr>
          <p:nvPr>
            <p:ph type="sldNum" sz="quarter" idx="7"/>
          </p:nvPr>
        </p:nvSpPr>
        <p:spPr>
          <a:prstGeom prst="rect">
            <a:avLst/>
          </a:prstGeom>
        </p:spPr>
        <p:txBody>
          <a:bodyPr vert="horz" wrap="square" lIns="0" tIns="0" rIns="0" bIns="0" rtlCol="0">
            <a:spAutoFit/>
          </a:bodyPr>
          <a:lstStyle/>
          <a:p>
            <a:pPr marL="38100">
              <a:lnSpc>
                <a:spcPts val="1375"/>
              </a:lnSpc>
            </a:pPr>
            <a:fld id="{81D60167-4931-47E6-BA6A-407CBD079E47}" type="slidenum">
              <a:rPr spc="-40" dirty="0"/>
              <a:t>102</a:t>
            </a:fld>
            <a:endParaRPr spc="-40" dirty="0"/>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57200" y="6172200"/>
            <a:ext cx="8229600" cy="0"/>
          </a:xfrm>
          <a:custGeom>
            <a:avLst/>
            <a:gdLst/>
            <a:ahLst/>
            <a:cxnLst/>
            <a:rect l="l" t="t" r="r" b="b"/>
            <a:pathLst>
              <a:path w="8229600">
                <a:moveTo>
                  <a:pt x="0" y="0"/>
                </a:moveTo>
                <a:lnTo>
                  <a:pt x="8229600" y="0"/>
                </a:lnTo>
              </a:path>
            </a:pathLst>
          </a:custGeom>
          <a:ln w="19050">
            <a:solidFill>
              <a:srgbClr val="CC9900"/>
            </a:solidFill>
          </a:ln>
        </p:spPr>
        <p:txBody>
          <a:bodyPr wrap="square" lIns="0" tIns="0" rIns="0" bIns="0" rtlCol="0"/>
          <a:lstStyle/>
          <a:p>
            <a:endParaRPr/>
          </a:p>
        </p:txBody>
      </p:sp>
      <p:sp>
        <p:nvSpPr>
          <p:cNvPr id="3" name="object 3"/>
          <p:cNvSpPr txBox="1">
            <a:spLocks noGrp="1"/>
          </p:cNvSpPr>
          <p:nvPr>
            <p:ph type="title"/>
          </p:nvPr>
        </p:nvSpPr>
        <p:spPr>
          <a:xfrm>
            <a:off x="460044" y="199374"/>
            <a:ext cx="8457565" cy="1398270"/>
          </a:xfrm>
          <a:prstGeom prst="rect">
            <a:avLst/>
          </a:prstGeom>
        </p:spPr>
        <p:txBody>
          <a:bodyPr vert="horz" wrap="square" lIns="0" tIns="12700" rIns="0" bIns="0" rtlCol="0">
            <a:spAutoFit/>
          </a:bodyPr>
          <a:lstStyle/>
          <a:p>
            <a:pPr marL="356870" marR="5080" indent="-344805" algn="just">
              <a:lnSpc>
                <a:spcPct val="150100"/>
              </a:lnSpc>
              <a:spcBef>
                <a:spcPts val="100"/>
              </a:spcBef>
            </a:pPr>
            <a:r>
              <a:rPr spc="-5" dirty="0">
                <a:solidFill>
                  <a:srgbClr val="C00000"/>
                </a:solidFill>
              </a:rPr>
              <a:t>» </a:t>
            </a:r>
            <a:r>
              <a:rPr dirty="0"/>
              <a:t>The </a:t>
            </a:r>
            <a:r>
              <a:rPr spc="-10" dirty="0"/>
              <a:t>following </a:t>
            </a:r>
            <a:r>
              <a:rPr spc="-5" dirty="0">
                <a:solidFill>
                  <a:srgbClr val="FF0000"/>
                </a:solidFill>
              </a:rPr>
              <a:t>Figure illustrates </a:t>
            </a:r>
            <a:r>
              <a:rPr spc="-10" dirty="0">
                <a:solidFill>
                  <a:srgbClr val="FF0000"/>
                </a:solidFill>
              </a:rPr>
              <a:t>the usage </a:t>
            </a:r>
            <a:r>
              <a:rPr dirty="0">
                <a:solidFill>
                  <a:srgbClr val="FF0000"/>
                </a:solidFill>
              </a:rPr>
              <a:t>of </a:t>
            </a:r>
            <a:r>
              <a:rPr spc="-5" dirty="0">
                <a:solidFill>
                  <a:srgbClr val="FF0000"/>
                </a:solidFill>
              </a:rPr>
              <a:t>optocoupler </a:t>
            </a:r>
            <a:r>
              <a:rPr spc="-20" dirty="0"/>
              <a:t>in </a:t>
            </a:r>
            <a:r>
              <a:rPr spc="-10" dirty="0"/>
              <a:t>input </a:t>
            </a:r>
            <a:r>
              <a:rPr spc="-5" dirty="0"/>
              <a:t>circuit </a:t>
            </a:r>
            <a:r>
              <a:rPr spc="-10" dirty="0"/>
              <a:t>and  output </a:t>
            </a:r>
            <a:r>
              <a:rPr spc="-5" dirty="0"/>
              <a:t>circuit </a:t>
            </a:r>
            <a:r>
              <a:rPr dirty="0"/>
              <a:t>of </a:t>
            </a:r>
            <a:r>
              <a:rPr spc="-5" dirty="0"/>
              <a:t>an embedded </a:t>
            </a:r>
            <a:r>
              <a:rPr spc="-10" dirty="0"/>
              <a:t>system with </a:t>
            </a:r>
            <a:r>
              <a:rPr spc="-5" dirty="0"/>
              <a:t>a </a:t>
            </a:r>
            <a:r>
              <a:rPr spc="-10" dirty="0"/>
              <a:t>microcontroller </a:t>
            </a:r>
            <a:r>
              <a:rPr spc="-5" dirty="0"/>
              <a:t>as </a:t>
            </a:r>
            <a:r>
              <a:rPr spc="-10" dirty="0"/>
              <a:t>the system  </a:t>
            </a:r>
            <a:r>
              <a:rPr dirty="0"/>
              <a:t>core.</a:t>
            </a:r>
          </a:p>
        </p:txBody>
      </p:sp>
      <p:sp>
        <p:nvSpPr>
          <p:cNvPr id="4" name="object 4"/>
          <p:cNvSpPr txBox="1"/>
          <p:nvPr/>
        </p:nvSpPr>
        <p:spPr>
          <a:xfrm>
            <a:off x="460044" y="4742919"/>
            <a:ext cx="8456295" cy="1398270"/>
          </a:xfrm>
          <a:prstGeom prst="rect">
            <a:avLst/>
          </a:prstGeom>
        </p:spPr>
        <p:txBody>
          <a:bodyPr vert="horz" wrap="square" lIns="0" tIns="12700" rIns="0" bIns="0" rtlCol="0">
            <a:spAutoFit/>
          </a:bodyPr>
          <a:lstStyle/>
          <a:p>
            <a:pPr marL="356870" marR="5080" indent="-344805" algn="just">
              <a:lnSpc>
                <a:spcPct val="150100"/>
              </a:lnSpc>
              <a:spcBef>
                <a:spcPts val="100"/>
              </a:spcBef>
            </a:pPr>
            <a:r>
              <a:rPr sz="2000" spc="-5" dirty="0">
                <a:solidFill>
                  <a:srgbClr val="C00000"/>
                </a:solidFill>
                <a:latin typeface="Times New Roman"/>
                <a:cs typeface="Times New Roman"/>
              </a:rPr>
              <a:t>» </a:t>
            </a:r>
            <a:r>
              <a:rPr sz="2000" spc="-5" dirty="0">
                <a:latin typeface="Times New Roman"/>
                <a:cs typeface="Times New Roman"/>
              </a:rPr>
              <a:t>Optocoupler is available as </a:t>
            </a:r>
            <a:r>
              <a:rPr sz="2000" spc="-15" dirty="0">
                <a:latin typeface="Times New Roman"/>
                <a:cs typeface="Times New Roman"/>
              </a:rPr>
              <a:t>ICs </a:t>
            </a:r>
            <a:r>
              <a:rPr sz="2000" dirty="0">
                <a:latin typeface="Times New Roman"/>
                <a:cs typeface="Times New Roman"/>
              </a:rPr>
              <a:t>from </a:t>
            </a:r>
            <a:r>
              <a:rPr sz="2000" spc="-5" dirty="0">
                <a:latin typeface="Times New Roman"/>
                <a:cs typeface="Times New Roman"/>
              </a:rPr>
              <a:t>different semiconductor </a:t>
            </a:r>
            <a:r>
              <a:rPr sz="2000" spc="-10" dirty="0">
                <a:latin typeface="Times New Roman"/>
                <a:cs typeface="Times New Roman"/>
              </a:rPr>
              <a:t>manufacturers.  </a:t>
            </a:r>
            <a:r>
              <a:rPr sz="2000" dirty="0">
                <a:latin typeface="Times New Roman"/>
                <a:cs typeface="Times New Roman"/>
              </a:rPr>
              <a:t>The </a:t>
            </a:r>
            <a:r>
              <a:rPr sz="2000" dirty="0">
                <a:solidFill>
                  <a:srgbClr val="FF0000"/>
                </a:solidFill>
                <a:latin typeface="Times New Roman"/>
                <a:cs typeface="Times New Roman"/>
              </a:rPr>
              <a:t>MCT2M </a:t>
            </a:r>
            <a:r>
              <a:rPr sz="2000" spc="-5" dirty="0">
                <a:solidFill>
                  <a:srgbClr val="FF0000"/>
                </a:solidFill>
                <a:latin typeface="Times New Roman"/>
                <a:cs typeface="Times New Roman"/>
              </a:rPr>
              <a:t>IC </a:t>
            </a:r>
            <a:r>
              <a:rPr sz="2000" spc="-10" dirty="0">
                <a:latin typeface="Times New Roman"/>
                <a:cs typeface="Times New Roman"/>
              </a:rPr>
              <a:t>from </a:t>
            </a:r>
            <a:r>
              <a:rPr sz="2000" spc="-5" dirty="0">
                <a:latin typeface="Times New Roman"/>
                <a:cs typeface="Times New Roman"/>
              </a:rPr>
              <a:t>Fairchild </a:t>
            </a:r>
            <a:r>
              <a:rPr sz="2000" spc="-10" dirty="0">
                <a:latin typeface="Times New Roman"/>
                <a:cs typeface="Times New Roman"/>
              </a:rPr>
              <a:t>semiconductor is </a:t>
            </a:r>
            <a:r>
              <a:rPr sz="2000" spc="5" dirty="0">
                <a:latin typeface="Times New Roman"/>
                <a:cs typeface="Times New Roman"/>
              </a:rPr>
              <a:t>an </a:t>
            </a:r>
            <a:r>
              <a:rPr sz="2000" dirty="0">
                <a:latin typeface="Times New Roman"/>
                <a:cs typeface="Times New Roman"/>
              </a:rPr>
              <a:t>example </a:t>
            </a:r>
            <a:r>
              <a:rPr sz="2000" spc="-10" dirty="0">
                <a:latin typeface="Times New Roman"/>
                <a:cs typeface="Times New Roman"/>
              </a:rPr>
              <a:t>for </a:t>
            </a:r>
            <a:r>
              <a:rPr sz="2000" spc="-5" dirty="0">
                <a:latin typeface="Times New Roman"/>
                <a:cs typeface="Times New Roman"/>
              </a:rPr>
              <a:t>optocoupler  IC.</a:t>
            </a:r>
            <a:endParaRPr sz="2000">
              <a:latin typeface="Times New Roman"/>
              <a:cs typeface="Times New Roman"/>
            </a:endParaRPr>
          </a:p>
        </p:txBody>
      </p:sp>
      <p:sp>
        <p:nvSpPr>
          <p:cNvPr id="6" name="object 6"/>
          <p:cNvSpPr/>
          <p:nvPr/>
        </p:nvSpPr>
        <p:spPr>
          <a:xfrm>
            <a:off x="1447800" y="1600200"/>
            <a:ext cx="7315200" cy="2895600"/>
          </a:xfrm>
          <a:prstGeom prst="rect">
            <a:avLst/>
          </a:prstGeom>
          <a:blipFill>
            <a:blip r:embed="rId2" cstate="print"/>
            <a:stretch>
              <a:fillRect/>
            </a:stretch>
          </a:blipFill>
        </p:spPr>
        <p:txBody>
          <a:bodyPr wrap="square" lIns="0" tIns="0" rIns="0" bIns="0" rtlCol="0"/>
          <a:lstStyle/>
          <a:p>
            <a:endParaRPr/>
          </a:p>
        </p:txBody>
      </p:sp>
      <p:sp>
        <p:nvSpPr>
          <p:cNvPr id="8" name="object 8"/>
          <p:cNvSpPr txBox="1">
            <a:spLocks noGrp="1"/>
          </p:cNvSpPr>
          <p:nvPr>
            <p:ph type="sldNum" sz="quarter" idx="7"/>
          </p:nvPr>
        </p:nvSpPr>
        <p:spPr>
          <a:prstGeom prst="rect">
            <a:avLst/>
          </a:prstGeom>
        </p:spPr>
        <p:txBody>
          <a:bodyPr vert="horz" wrap="square" lIns="0" tIns="0" rIns="0" bIns="0" rtlCol="0">
            <a:spAutoFit/>
          </a:bodyPr>
          <a:lstStyle/>
          <a:p>
            <a:pPr marL="38100">
              <a:lnSpc>
                <a:spcPts val="1375"/>
              </a:lnSpc>
            </a:pPr>
            <a:fld id="{81D60167-4931-47E6-BA6A-407CBD079E47}" type="slidenum">
              <a:rPr spc="-40" dirty="0"/>
              <a:t>103</a:t>
            </a:fld>
            <a:endParaRPr spc="-40" dirty="0"/>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60044" y="199374"/>
            <a:ext cx="8457565" cy="4447540"/>
          </a:xfrm>
          <a:prstGeom prst="rect">
            <a:avLst/>
          </a:prstGeom>
        </p:spPr>
        <p:txBody>
          <a:bodyPr vert="horz" wrap="square" lIns="0" tIns="12700" rIns="0" bIns="0" rtlCol="0">
            <a:spAutoFit/>
          </a:bodyPr>
          <a:lstStyle/>
          <a:p>
            <a:pPr marL="356870" marR="8255" indent="-344805">
              <a:lnSpc>
                <a:spcPct val="150100"/>
              </a:lnSpc>
              <a:spcBef>
                <a:spcPts val="100"/>
              </a:spcBef>
              <a:tabLst>
                <a:tab pos="356870" algn="l"/>
                <a:tab pos="1304925" algn="l"/>
                <a:tab pos="2195195" algn="l"/>
                <a:tab pos="2533650" algn="l"/>
                <a:tab pos="3435985" algn="l"/>
                <a:tab pos="4201795" algn="l"/>
                <a:tab pos="4528185" algn="l"/>
                <a:tab pos="4924425" algn="l"/>
                <a:tab pos="7006590" algn="l"/>
                <a:tab pos="7827009" algn="l"/>
              </a:tabLst>
            </a:pPr>
            <a:r>
              <a:rPr sz="2000" spc="-5" dirty="0">
                <a:solidFill>
                  <a:srgbClr val="C00000"/>
                </a:solidFill>
                <a:latin typeface="Times New Roman"/>
                <a:cs typeface="Times New Roman"/>
              </a:rPr>
              <a:t>»	</a:t>
            </a:r>
            <a:r>
              <a:rPr sz="2000" b="1" i="1" spc="-5" dirty="0">
                <a:solidFill>
                  <a:srgbClr val="FF0000"/>
                </a:solidFill>
                <a:latin typeface="Times New Roman"/>
                <a:cs typeface="Times New Roman"/>
              </a:rPr>
              <a:t>S</a:t>
            </a:r>
            <a:r>
              <a:rPr sz="2000" b="1" i="1" spc="-15" dirty="0">
                <a:solidFill>
                  <a:srgbClr val="FF0000"/>
                </a:solidFill>
                <a:latin typeface="Times New Roman"/>
                <a:cs typeface="Times New Roman"/>
              </a:rPr>
              <a:t>t</a:t>
            </a:r>
            <a:r>
              <a:rPr sz="2000" b="1" i="1" spc="-5" dirty="0">
                <a:solidFill>
                  <a:srgbClr val="FF0000"/>
                </a:solidFill>
                <a:latin typeface="Times New Roman"/>
                <a:cs typeface="Times New Roman"/>
              </a:rPr>
              <a:t>e</a:t>
            </a:r>
            <a:r>
              <a:rPr sz="2000" b="1" i="1" spc="5" dirty="0">
                <a:solidFill>
                  <a:srgbClr val="FF0000"/>
                </a:solidFill>
                <a:latin typeface="Times New Roman"/>
                <a:cs typeface="Times New Roman"/>
              </a:rPr>
              <a:t>p</a:t>
            </a:r>
            <a:r>
              <a:rPr sz="2000" b="1" i="1" dirty="0">
                <a:solidFill>
                  <a:srgbClr val="FF0000"/>
                </a:solidFill>
                <a:latin typeface="Times New Roman"/>
                <a:cs typeface="Times New Roman"/>
              </a:rPr>
              <a:t>p</a:t>
            </a:r>
            <a:r>
              <a:rPr sz="2000" b="1" i="1" spc="-5" dirty="0">
                <a:solidFill>
                  <a:srgbClr val="FF0000"/>
                </a:solidFill>
                <a:latin typeface="Times New Roman"/>
                <a:cs typeface="Times New Roman"/>
              </a:rPr>
              <a:t>er</a:t>
            </a:r>
            <a:r>
              <a:rPr sz="2000" b="1" i="1" dirty="0">
                <a:solidFill>
                  <a:srgbClr val="FF0000"/>
                </a:solidFill>
                <a:latin typeface="Times New Roman"/>
                <a:cs typeface="Times New Roman"/>
              </a:rPr>
              <a:t>	</a:t>
            </a:r>
            <a:r>
              <a:rPr sz="2000" b="1" i="1" spc="-10" dirty="0">
                <a:solidFill>
                  <a:srgbClr val="FF0000"/>
                </a:solidFill>
                <a:latin typeface="Times New Roman"/>
                <a:cs typeface="Times New Roman"/>
              </a:rPr>
              <a:t>M</a:t>
            </a:r>
            <a:r>
              <a:rPr sz="2000" b="1" i="1" spc="5" dirty="0">
                <a:solidFill>
                  <a:srgbClr val="FF0000"/>
                </a:solidFill>
                <a:latin typeface="Times New Roman"/>
                <a:cs typeface="Times New Roman"/>
              </a:rPr>
              <a:t>o</a:t>
            </a:r>
            <a:r>
              <a:rPr sz="2000" b="1" i="1" spc="-35" dirty="0">
                <a:solidFill>
                  <a:srgbClr val="FF0000"/>
                </a:solidFill>
                <a:latin typeface="Times New Roman"/>
                <a:cs typeface="Times New Roman"/>
              </a:rPr>
              <a:t>t</a:t>
            </a:r>
            <a:r>
              <a:rPr sz="2000" b="1" i="1" dirty="0">
                <a:solidFill>
                  <a:srgbClr val="FF0000"/>
                </a:solidFill>
                <a:latin typeface="Times New Roman"/>
                <a:cs typeface="Times New Roman"/>
              </a:rPr>
              <a:t>o</a:t>
            </a:r>
            <a:r>
              <a:rPr sz="2000" b="1" i="1" spc="-10" dirty="0">
                <a:solidFill>
                  <a:srgbClr val="FF0000"/>
                </a:solidFill>
                <a:latin typeface="Times New Roman"/>
                <a:cs typeface="Times New Roman"/>
              </a:rPr>
              <a:t>r</a:t>
            </a:r>
            <a:r>
              <a:rPr sz="2000" b="1" i="1" spc="-5" dirty="0">
                <a:solidFill>
                  <a:srgbClr val="FF0000"/>
                </a:solidFill>
                <a:latin typeface="Times New Roman"/>
                <a:cs typeface="Times New Roman"/>
              </a:rPr>
              <a:t>:</a:t>
            </a:r>
            <a:r>
              <a:rPr sz="2000" b="1" i="1" dirty="0">
                <a:solidFill>
                  <a:srgbClr val="FF0000"/>
                </a:solidFill>
                <a:latin typeface="Times New Roman"/>
                <a:cs typeface="Times New Roman"/>
              </a:rPr>
              <a:t>	</a:t>
            </a:r>
            <a:r>
              <a:rPr sz="2000" spc="-5" dirty="0">
                <a:latin typeface="Times New Roman"/>
                <a:cs typeface="Times New Roman"/>
              </a:rPr>
              <a:t>A</a:t>
            </a:r>
            <a:r>
              <a:rPr sz="2000" dirty="0">
                <a:latin typeface="Times New Roman"/>
                <a:cs typeface="Times New Roman"/>
              </a:rPr>
              <a:t>	</a:t>
            </a:r>
            <a:r>
              <a:rPr sz="2000" i="1" spc="-15" dirty="0">
                <a:solidFill>
                  <a:srgbClr val="FF0000"/>
                </a:solidFill>
                <a:latin typeface="Times New Roman"/>
                <a:cs typeface="Times New Roman"/>
              </a:rPr>
              <a:t>s</a:t>
            </a:r>
            <a:r>
              <a:rPr sz="2000" i="1" spc="-5" dirty="0">
                <a:solidFill>
                  <a:srgbClr val="FF0000"/>
                </a:solidFill>
                <a:latin typeface="Times New Roman"/>
                <a:cs typeface="Times New Roman"/>
              </a:rPr>
              <a:t>te</a:t>
            </a:r>
            <a:r>
              <a:rPr sz="2000" i="1" dirty="0">
                <a:solidFill>
                  <a:srgbClr val="FF0000"/>
                </a:solidFill>
                <a:latin typeface="Times New Roman"/>
                <a:cs typeface="Times New Roman"/>
              </a:rPr>
              <a:t>pp</a:t>
            </a:r>
            <a:r>
              <a:rPr sz="2000" i="1" spc="-5" dirty="0">
                <a:solidFill>
                  <a:srgbClr val="FF0000"/>
                </a:solidFill>
                <a:latin typeface="Times New Roman"/>
                <a:cs typeface="Times New Roman"/>
              </a:rPr>
              <a:t>er</a:t>
            </a:r>
            <a:r>
              <a:rPr sz="2000" i="1" dirty="0">
                <a:solidFill>
                  <a:srgbClr val="FF0000"/>
                </a:solidFill>
                <a:latin typeface="Times New Roman"/>
                <a:cs typeface="Times New Roman"/>
              </a:rPr>
              <a:t>	</a:t>
            </a:r>
            <a:r>
              <a:rPr sz="2000" i="1" spc="-5" dirty="0">
                <a:solidFill>
                  <a:srgbClr val="FF0000"/>
                </a:solidFill>
                <a:latin typeface="Times New Roman"/>
                <a:cs typeface="Times New Roman"/>
              </a:rPr>
              <a:t>m</a:t>
            </a:r>
            <a:r>
              <a:rPr sz="2000" i="1" dirty="0">
                <a:solidFill>
                  <a:srgbClr val="FF0000"/>
                </a:solidFill>
                <a:latin typeface="Times New Roman"/>
                <a:cs typeface="Times New Roman"/>
              </a:rPr>
              <a:t>o</a:t>
            </a:r>
            <a:r>
              <a:rPr sz="2000" i="1" spc="-5" dirty="0">
                <a:solidFill>
                  <a:srgbClr val="FF0000"/>
                </a:solidFill>
                <a:latin typeface="Times New Roman"/>
                <a:cs typeface="Times New Roman"/>
              </a:rPr>
              <a:t>t</a:t>
            </a:r>
            <a:r>
              <a:rPr sz="2000" i="1" dirty="0">
                <a:solidFill>
                  <a:srgbClr val="FF0000"/>
                </a:solidFill>
                <a:latin typeface="Times New Roman"/>
                <a:cs typeface="Times New Roman"/>
              </a:rPr>
              <a:t>o</a:t>
            </a:r>
            <a:r>
              <a:rPr sz="2000" i="1" spc="-5" dirty="0">
                <a:solidFill>
                  <a:srgbClr val="FF0000"/>
                </a:solidFill>
                <a:latin typeface="Times New Roman"/>
                <a:cs typeface="Times New Roman"/>
              </a:rPr>
              <a:t>r</a:t>
            </a:r>
            <a:r>
              <a:rPr sz="2000" i="1" dirty="0">
                <a:solidFill>
                  <a:srgbClr val="FF0000"/>
                </a:solidFill>
                <a:latin typeface="Times New Roman"/>
                <a:cs typeface="Times New Roman"/>
              </a:rPr>
              <a:t>	</a:t>
            </a:r>
            <a:r>
              <a:rPr sz="2000" spc="-10" dirty="0">
                <a:latin typeface="Times New Roman"/>
                <a:cs typeface="Times New Roman"/>
              </a:rPr>
              <a:t>i</a:t>
            </a:r>
            <a:r>
              <a:rPr sz="2000" spc="-5" dirty="0">
                <a:latin typeface="Times New Roman"/>
                <a:cs typeface="Times New Roman"/>
              </a:rPr>
              <a:t>s</a:t>
            </a:r>
            <a:r>
              <a:rPr sz="2000" dirty="0">
                <a:latin typeface="Times New Roman"/>
                <a:cs typeface="Times New Roman"/>
              </a:rPr>
              <a:t>	</a:t>
            </a:r>
            <a:r>
              <a:rPr sz="2000" spc="-5" dirty="0">
                <a:solidFill>
                  <a:srgbClr val="6F2F9F"/>
                </a:solidFill>
                <a:latin typeface="Times New Roman"/>
                <a:cs typeface="Times New Roman"/>
              </a:rPr>
              <a:t>an</a:t>
            </a:r>
            <a:r>
              <a:rPr sz="2000" dirty="0">
                <a:solidFill>
                  <a:srgbClr val="6F2F9F"/>
                </a:solidFill>
                <a:latin typeface="Times New Roman"/>
                <a:cs typeface="Times New Roman"/>
              </a:rPr>
              <a:t>	</a:t>
            </a:r>
            <a:r>
              <a:rPr sz="2000" spc="-5" dirty="0">
                <a:solidFill>
                  <a:srgbClr val="6F2F9F"/>
                </a:solidFill>
                <a:latin typeface="Times New Roman"/>
                <a:cs typeface="Times New Roman"/>
              </a:rPr>
              <a:t>elec</a:t>
            </a:r>
            <a:r>
              <a:rPr sz="2000" spc="-30" dirty="0">
                <a:solidFill>
                  <a:srgbClr val="6F2F9F"/>
                </a:solidFill>
                <a:latin typeface="Times New Roman"/>
                <a:cs typeface="Times New Roman"/>
              </a:rPr>
              <a:t>t</a:t>
            </a:r>
            <a:r>
              <a:rPr sz="2000" dirty="0">
                <a:solidFill>
                  <a:srgbClr val="6F2F9F"/>
                </a:solidFill>
                <a:latin typeface="Times New Roman"/>
                <a:cs typeface="Times New Roman"/>
              </a:rPr>
              <a:t>r</a:t>
            </a:r>
            <a:r>
              <a:rPr sz="2000" spc="10" dirty="0">
                <a:solidFill>
                  <a:srgbClr val="6F2F9F"/>
                </a:solidFill>
                <a:latin typeface="Times New Roman"/>
                <a:cs typeface="Times New Roman"/>
              </a:rPr>
              <a:t>o</a:t>
            </a:r>
            <a:r>
              <a:rPr sz="2000" spc="-25" dirty="0">
                <a:solidFill>
                  <a:srgbClr val="6F2F9F"/>
                </a:solidFill>
                <a:latin typeface="Times New Roman"/>
                <a:cs typeface="Times New Roman"/>
              </a:rPr>
              <a:t>-</a:t>
            </a:r>
            <a:r>
              <a:rPr sz="2000" spc="-45" dirty="0">
                <a:solidFill>
                  <a:srgbClr val="6F2F9F"/>
                </a:solidFill>
                <a:latin typeface="Times New Roman"/>
                <a:cs typeface="Times New Roman"/>
              </a:rPr>
              <a:t>m</a:t>
            </a:r>
            <a:r>
              <a:rPr sz="2000" spc="-5" dirty="0">
                <a:solidFill>
                  <a:srgbClr val="6F2F9F"/>
                </a:solidFill>
                <a:latin typeface="Times New Roman"/>
                <a:cs typeface="Times New Roman"/>
              </a:rPr>
              <a:t>e</a:t>
            </a:r>
            <a:r>
              <a:rPr sz="2000" spc="20" dirty="0">
                <a:solidFill>
                  <a:srgbClr val="6F2F9F"/>
                </a:solidFill>
                <a:latin typeface="Times New Roman"/>
                <a:cs typeface="Times New Roman"/>
              </a:rPr>
              <a:t>c</a:t>
            </a:r>
            <a:r>
              <a:rPr sz="2000" spc="-20" dirty="0">
                <a:solidFill>
                  <a:srgbClr val="6F2F9F"/>
                </a:solidFill>
                <a:latin typeface="Times New Roman"/>
                <a:cs typeface="Times New Roman"/>
              </a:rPr>
              <a:t>h</a:t>
            </a:r>
            <a:r>
              <a:rPr sz="2000" spc="-5" dirty="0">
                <a:solidFill>
                  <a:srgbClr val="6F2F9F"/>
                </a:solidFill>
                <a:latin typeface="Times New Roman"/>
                <a:cs typeface="Times New Roman"/>
              </a:rPr>
              <a:t>a</a:t>
            </a:r>
            <a:r>
              <a:rPr sz="2000" spc="-15" dirty="0">
                <a:solidFill>
                  <a:srgbClr val="6F2F9F"/>
                </a:solidFill>
                <a:latin typeface="Times New Roman"/>
                <a:cs typeface="Times New Roman"/>
              </a:rPr>
              <a:t>n</a:t>
            </a:r>
            <a:r>
              <a:rPr sz="2000" spc="15" dirty="0">
                <a:solidFill>
                  <a:srgbClr val="6F2F9F"/>
                </a:solidFill>
                <a:latin typeface="Times New Roman"/>
                <a:cs typeface="Times New Roman"/>
              </a:rPr>
              <a:t>i</a:t>
            </a:r>
            <a:r>
              <a:rPr sz="2000" spc="-5" dirty="0">
                <a:solidFill>
                  <a:srgbClr val="6F2F9F"/>
                </a:solidFill>
                <a:latin typeface="Times New Roman"/>
                <a:cs typeface="Times New Roman"/>
              </a:rPr>
              <a:t>cal</a:t>
            </a:r>
            <a:r>
              <a:rPr sz="2000" dirty="0">
                <a:solidFill>
                  <a:srgbClr val="6F2F9F"/>
                </a:solidFill>
                <a:latin typeface="Times New Roman"/>
                <a:cs typeface="Times New Roman"/>
              </a:rPr>
              <a:t>	d</a:t>
            </a:r>
            <a:r>
              <a:rPr sz="2000" spc="-5" dirty="0">
                <a:solidFill>
                  <a:srgbClr val="6F2F9F"/>
                </a:solidFill>
                <a:latin typeface="Times New Roman"/>
                <a:cs typeface="Times New Roman"/>
              </a:rPr>
              <a:t>e</a:t>
            </a:r>
            <a:r>
              <a:rPr sz="2000" spc="-15" dirty="0">
                <a:solidFill>
                  <a:srgbClr val="6F2F9F"/>
                </a:solidFill>
                <a:latin typeface="Times New Roman"/>
                <a:cs typeface="Times New Roman"/>
              </a:rPr>
              <a:t>v</a:t>
            </a:r>
            <a:r>
              <a:rPr sz="2000" spc="-5" dirty="0">
                <a:solidFill>
                  <a:srgbClr val="6F2F9F"/>
                </a:solidFill>
                <a:latin typeface="Times New Roman"/>
                <a:cs typeface="Times New Roman"/>
              </a:rPr>
              <a:t>ice</a:t>
            </a:r>
            <a:r>
              <a:rPr sz="2000" dirty="0">
                <a:solidFill>
                  <a:srgbClr val="6F2F9F"/>
                </a:solidFill>
                <a:latin typeface="Times New Roman"/>
                <a:cs typeface="Times New Roman"/>
              </a:rPr>
              <a:t>	</a:t>
            </a:r>
            <a:r>
              <a:rPr sz="2000" spc="-30" dirty="0">
                <a:solidFill>
                  <a:srgbClr val="6F2F9F"/>
                </a:solidFill>
                <a:latin typeface="Times New Roman"/>
                <a:cs typeface="Times New Roman"/>
              </a:rPr>
              <a:t>w</a:t>
            </a:r>
            <a:r>
              <a:rPr sz="2000" spc="-20" dirty="0">
                <a:solidFill>
                  <a:srgbClr val="6F2F9F"/>
                </a:solidFill>
                <a:latin typeface="Times New Roman"/>
                <a:cs typeface="Times New Roman"/>
              </a:rPr>
              <a:t>h</a:t>
            </a:r>
            <a:r>
              <a:rPr sz="2000" spc="-5" dirty="0">
                <a:solidFill>
                  <a:srgbClr val="6F2F9F"/>
                </a:solidFill>
                <a:latin typeface="Times New Roman"/>
                <a:cs typeface="Times New Roman"/>
              </a:rPr>
              <a:t>ich  generates discrete </a:t>
            </a:r>
            <a:r>
              <a:rPr sz="2000" spc="-10" dirty="0">
                <a:solidFill>
                  <a:srgbClr val="6F2F9F"/>
                </a:solidFill>
                <a:latin typeface="Times New Roman"/>
                <a:cs typeface="Times New Roman"/>
              </a:rPr>
              <a:t>displacement (motion) </a:t>
            </a:r>
            <a:r>
              <a:rPr sz="2000" spc="-5" dirty="0">
                <a:solidFill>
                  <a:srgbClr val="6F2F9F"/>
                </a:solidFill>
                <a:latin typeface="Times New Roman"/>
                <a:cs typeface="Times New Roman"/>
              </a:rPr>
              <a:t>in response, to </a:t>
            </a:r>
            <a:r>
              <a:rPr sz="2000" dirty="0">
                <a:solidFill>
                  <a:srgbClr val="6F2F9F"/>
                </a:solidFill>
                <a:latin typeface="Times New Roman"/>
                <a:cs typeface="Times New Roman"/>
              </a:rPr>
              <a:t>de </a:t>
            </a:r>
            <a:r>
              <a:rPr sz="2000" spc="-5" dirty="0">
                <a:solidFill>
                  <a:srgbClr val="6F2F9F"/>
                </a:solidFill>
                <a:latin typeface="Times New Roman"/>
                <a:cs typeface="Times New Roman"/>
              </a:rPr>
              <a:t>electrical</a:t>
            </a:r>
            <a:r>
              <a:rPr sz="2000" spc="130" dirty="0">
                <a:solidFill>
                  <a:srgbClr val="6F2F9F"/>
                </a:solidFill>
                <a:latin typeface="Times New Roman"/>
                <a:cs typeface="Times New Roman"/>
              </a:rPr>
              <a:t> </a:t>
            </a:r>
            <a:r>
              <a:rPr sz="2000" spc="-10" dirty="0">
                <a:solidFill>
                  <a:srgbClr val="6F2F9F"/>
                </a:solidFill>
                <a:latin typeface="Times New Roman"/>
                <a:cs typeface="Times New Roman"/>
              </a:rPr>
              <a:t>signals</a:t>
            </a:r>
            <a:r>
              <a:rPr sz="2000" spc="-10" dirty="0">
                <a:latin typeface="Times New Roman"/>
                <a:cs typeface="Times New Roman"/>
              </a:rPr>
              <a:t>.</a:t>
            </a:r>
            <a:endParaRPr sz="2000">
              <a:latin typeface="Times New Roman"/>
              <a:cs typeface="Times New Roman"/>
            </a:endParaRPr>
          </a:p>
          <a:p>
            <a:pPr marL="356870" marR="10160" indent="-344805">
              <a:lnSpc>
                <a:spcPct val="150100"/>
              </a:lnSpc>
              <a:spcBef>
                <a:spcPts val="480"/>
              </a:spcBef>
              <a:tabLst>
                <a:tab pos="356870" algn="l"/>
                <a:tab pos="1524635" algn="l"/>
              </a:tabLst>
            </a:pPr>
            <a:r>
              <a:rPr sz="2000" spc="-5" dirty="0">
                <a:solidFill>
                  <a:srgbClr val="C00000"/>
                </a:solidFill>
                <a:latin typeface="Times New Roman"/>
                <a:cs typeface="Times New Roman"/>
              </a:rPr>
              <a:t>»	</a:t>
            </a:r>
            <a:r>
              <a:rPr sz="2000" spc="-10" dirty="0">
                <a:latin typeface="Times New Roman"/>
                <a:cs typeface="Times New Roman"/>
              </a:rPr>
              <a:t>A </a:t>
            </a:r>
            <a:r>
              <a:rPr sz="2000" spc="5" dirty="0">
                <a:latin typeface="Times New Roman"/>
                <a:cs typeface="Times New Roman"/>
              </a:rPr>
              <a:t> </a:t>
            </a:r>
            <a:r>
              <a:rPr sz="2000" spc="-5" dirty="0">
                <a:solidFill>
                  <a:srgbClr val="6F2F9F"/>
                </a:solidFill>
                <a:latin typeface="Times New Roman"/>
                <a:cs typeface="Times New Roman"/>
              </a:rPr>
              <a:t>stepper	</a:t>
            </a:r>
            <a:r>
              <a:rPr sz="2000" spc="-10" dirty="0">
                <a:solidFill>
                  <a:srgbClr val="6F2F9F"/>
                </a:solidFill>
                <a:latin typeface="Times New Roman"/>
                <a:cs typeface="Times New Roman"/>
              </a:rPr>
              <a:t>motor </a:t>
            </a:r>
            <a:r>
              <a:rPr sz="2000" spc="-5" dirty="0">
                <a:solidFill>
                  <a:srgbClr val="6F2F9F"/>
                </a:solidFill>
                <a:latin typeface="Times New Roman"/>
                <a:cs typeface="Times New Roman"/>
              </a:rPr>
              <a:t>produces discrete rotation </a:t>
            </a:r>
            <a:r>
              <a:rPr sz="2000" spc="-10" dirty="0">
                <a:latin typeface="Times New Roman"/>
                <a:cs typeface="Times New Roman"/>
              </a:rPr>
              <a:t>in </a:t>
            </a:r>
            <a:r>
              <a:rPr sz="2000" spc="-5" dirty="0">
                <a:latin typeface="Times New Roman"/>
                <a:cs typeface="Times New Roman"/>
              </a:rPr>
              <a:t>response </a:t>
            </a:r>
            <a:r>
              <a:rPr sz="2000" spc="-10" dirty="0">
                <a:latin typeface="Times New Roman"/>
                <a:cs typeface="Times New Roman"/>
              </a:rPr>
              <a:t>to the </a:t>
            </a:r>
            <a:r>
              <a:rPr sz="2000" spc="5" dirty="0">
                <a:latin typeface="Times New Roman"/>
                <a:cs typeface="Times New Roman"/>
              </a:rPr>
              <a:t>DC </a:t>
            </a:r>
            <a:r>
              <a:rPr sz="2000" spc="-10" dirty="0">
                <a:latin typeface="Times New Roman"/>
                <a:cs typeface="Times New Roman"/>
              </a:rPr>
              <a:t>voltage  </a:t>
            </a:r>
            <a:r>
              <a:rPr sz="2000" spc="-5" dirty="0">
                <a:latin typeface="Times New Roman"/>
                <a:cs typeface="Times New Roman"/>
              </a:rPr>
              <a:t>applied </a:t>
            </a:r>
            <a:r>
              <a:rPr sz="2000" spc="-10" dirty="0">
                <a:latin typeface="Times New Roman"/>
                <a:cs typeface="Times New Roman"/>
              </a:rPr>
              <a:t>to</a:t>
            </a:r>
            <a:r>
              <a:rPr sz="2000" spc="-40" dirty="0">
                <a:latin typeface="Times New Roman"/>
                <a:cs typeface="Times New Roman"/>
              </a:rPr>
              <a:t> </a:t>
            </a:r>
            <a:r>
              <a:rPr sz="2000" spc="-10" dirty="0">
                <a:latin typeface="Times New Roman"/>
                <a:cs typeface="Times New Roman"/>
              </a:rPr>
              <a:t>it.</a:t>
            </a:r>
            <a:endParaRPr sz="2000">
              <a:latin typeface="Times New Roman"/>
              <a:cs typeface="Times New Roman"/>
            </a:endParaRPr>
          </a:p>
          <a:p>
            <a:pPr marL="12700">
              <a:lnSpc>
                <a:spcPct val="100000"/>
              </a:lnSpc>
              <a:spcBef>
                <a:spcPts val="1680"/>
              </a:spcBef>
              <a:tabLst>
                <a:tab pos="356870" algn="l"/>
              </a:tabLst>
            </a:pPr>
            <a:r>
              <a:rPr sz="2000" spc="-5" dirty="0">
                <a:solidFill>
                  <a:srgbClr val="C00000"/>
                </a:solidFill>
                <a:latin typeface="Times New Roman"/>
                <a:cs typeface="Times New Roman"/>
              </a:rPr>
              <a:t>»	</a:t>
            </a:r>
            <a:r>
              <a:rPr sz="2000" spc="-5" dirty="0">
                <a:latin typeface="Times New Roman"/>
                <a:cs typeface="Times New Roman"/>
              </a:rPr>
              <a:t>Stepper </a:t>
            </a:r>
            <a:r>
              <a:rPr sz="2000" spc="-10" dirty="0">
                <a:latin typeface="Times New Roman"/>
                <a:cs typeface="Times New Roman"/>
              </a:rPr>
              <a:t>motors </a:t>
            </a:r>
            <a:r>
              <a:rPr sz="2000" spc="-5" dirty="0">
                <a:latin typeface="Times New Roman"/>
                <a:cs typeface="Times New Roman"/>
              </a:rPr>
              <a:t>are </a:t>
            </a:r>
            <a:r>
              <a:rPr sz="2000" spc="-15" dirty="0">
                <a:latin typeface="Times New Roman"/>
                <a:cs typeface="Times New Roman"/>
              </a:rPr>
              <a:t>widely </a:t>
            </a:r>
            <a:r>
              <a:rPr sz="2000" spc="-10" dirty="0">
                <a:latin typeface="Times New Roman"/>
                <a:cs typeface="Times New Roman"/>
              </a:rPr>
              <a:t>used </a:t>
            </a:r>
            <a:r>
              <a:rPr sz="2000" spc="-5" dirty="0">
                <a:latin typeface="Times New Roman"/>
                <a:cs typeface="Times New Roman"/>
              </a:rPr>
              <a:t>in</a:t>
            </a:r>
            <a:r>
              <a:rPr sz="2000" spc="90" dirty="0">
                <a:latin typeface="Times New Roman"/>
                <a:cs typeface="Times New Roman"/>
              </a:rPr>
              <a:t> </a:t>
            </a:r>
            <a:r>
              <a:rPr sz="2000" spc="-5" dirty="0">
                <a:latin typeface="Times New Roman"/>
                <a:cs typeface="Times New Roman"/>
              </a:rPr>
              <a:t>–</a:t>
            </a:r>
            <a:endParaRPr sz="2000">
              <a:latin typeface="Times New Roman"/>
              <a:cs typeface="Times New Roman"/>
            </a:endParaRPr>
          </a:p>
          <a:p>
            <a:pPr marL="356870">
              <a:lnSpc>
                <a:spcPct val="100000"/>
              </a:lnSpc>
              <a:spcBef>
                <a:spcPts val="1685"/>
              </a:spcBef>
              <a:tabLst>
                <a:tab pos="682625" algn="l"/>
              </a:tabLst>
            </a:pPr>
            <a:r>
              <a:rPr sz="2000" spc="-5" dirty="0">
                <a:solidFill>
                  <a:srgbClr val="C00000"/>
                </a:solidFill>
                <a:latin typeface="Times New Roman"/>
                <a:cs typeface="Times New Roman"/>
              </a:rPr>
              <a:t>»	</a:t>
            </a:r>
            <a:r>
              <a:rPr sz="2000" spc="-10" dirty="0">
                <a:latin typeface="Times New Roman"/>
                <a:cs typeface="Times New Roman"/>
              </a:rPr>
              <a:t>industrial </a:t>
            </a:r>
            <a:r>
              <a:rPr sz="2000" spc="-5" dirty="0">
                <a:latin typeface="Times New Roman"/>
                <a:cs typeface="Times New Roman"/>
              </a:rPr>
              <a:t>embedded</a:t>
            </a:r>
            <a:r>
              <a:rPr sz="2000" spc="20" dirty="0">
                <a:latin typeface="Times New Roman"/>
                <a:cs typeface="Times New Roman"/>
              </a:rPr>
              <a:t> </a:t>
            </a:r>
            <a:r>
              <a:rPr sz="2000" spc="-5" dirty="0">
                <a:latin typeface="Times New Roman"/>
                <a:cs typeface="Times New Roman"/>
              </a:rPr>
              <a:t>applications,</a:t>
            </a:r>
            <a:endParaRPr sz="2000">
              <a:latin typeface="Times New Roman"/>
              <a:cs typeface="Times New Roman"/>
            </a:endParaRPr>
          </a:p>
          <a:p>
            <a:pPr marL="356870">
              <a:lnSpc>
                <a:spcPct val="100000"/>
              </a:lnSpc>
              <a:spcBef>
                <a:spcPts val="1680"/>
              </a:spcBef>
              <a:tabLst>
                <a:tab pos="682625" algn="l"/>
              </a:tabLst>
            </a:pPr>
            <a:r>
              <a:rPr sz="2000" spc="-5" dirty="0">
                <a:solidFill>
                  <a:srgbClr val="C00000"/>
                </a:solidFill>
                <a:latin typeface="Times New Roman"/>
                <a:cs typeface="Times New Roman"/>
              </a:rPr>
              <a:t>»	</a:t>
            </a:r>
            <a:r>
              <a:rPr sz="2000" spc="-15" dirty="0">
                <a:latin typeface="Times New Roman"/>
                <a:cs typeface="Times New Roman"/>
              </a:rPr>
              <a:t>consumer </a:t>
            </a:r>
            <a:r>
              <a:rPr sz="2000" spc="-5" dirty="0">
                <a:latin typeface="Times New Roman"/>
                <a:cs typeface="Times New Roman"/>
              </a:rPr>
              <a:t>electronic products </a:t>
            </a:r>
            <a:r>
              <a:rPr sz="2000" spc="-10" dirty="0">
                <a:latin typeface="Times New Roman"/>
                <a:cs typeface="Times New Roman"/>
              </a:rPr>
              <a:t>and </a:t>
            </a:r>
            <a:r>
              <a:rPr sz="2000" dirty="0">
                <a:latin typeface="Times New Roman"/>
                <a:cs typeface="Times New Roman"/>
              </a:rPr>
              <a:t>robotics </a:t>
            </a:r>
            <a:r>
              <a:rPr sz="2000" spc="-5" dirty="0">
                <a:latin typeface="Times New Roman"/>
                <a:cs typeface="Times New Roman"/>
              </a:rPr>
              <a:t>control</a:t>
            </a:r>
            <a:r>
              <a:rPr sz="2000" spc="60" dirty="0">
                <a:latin typeface="Times New Roman"/>
                <a:cs typeface="Times New Roman"/>
              </a:rPr>
              <a:t> </a:t>
            </a:r>
            <a:r>
              <a:rPr sz="2000" spc="-20" dirty="0">
                <a:latin typeface="Times New Roman"/>
                <a:cs typeface="Times New Roman"/>
              </a:rPr>
              <a:t>systems.</a:t>
            </a:r>
            <a:endParaRPr sz="2000">
              <a:latin typeface="Times New Roman"/>
              <a:cs typeface="Times New Roman"/>
            </a:endParaRPr>
          </a:p>
          <a:p>
            <a:pPr marL="356870">
              <a:lnSpc>
                <a:spcPct val="100000"/>
              </a:lnSpc>
              <a:spcBef>
                <a:spcPts val="1680"/>
              </a:spcBef>
              <a:tabLst>
                <a:tab pos="682625" algn="l"/>
              </a:tabLst>
            </a:pPr>
            <a:r>
              <a:rPr sz="2000" spc="-5" dirty="0">
                <a:solidFill>
                  <a:srgbClr val="C00000"/>
                </a:solidFill>
                <a:latin typeface="Times New Roman"/>
                <a:cs typeface="Times New Roman"/>
              </a:rPr>
              <a:t>»	</a:t>
            </a:r>
            <a:r>
              <a:rPr sz="2000" dirty="0">
                <a:latin typeface="Times New Roman"/>
                <a:cs typeface="Times New Roman"/>
              </a:rPr>
              <a:t>The</a:t>
            </a:r>
            <a:r>
              <a:rPr sz="2000" spc="60" dirty="0">
                <a:latin typeface="Times New Roman"/>
                <a:cs typeface="Times New Roman"/>
              </a:rPr>
              <a:t> </a:t>
            </a:r>
            <a:r>
              <a:rPr sz="2000" spc="-5" dirty="0">
                <a:latin typeface="Times New Roman"/>
                <a:cs typeface="Times New Roman"/>
              </a:rPr>
              <a:t>paper</a:t>
            </a:r>
            <a:r>
              <a:rPr sz="2000" spc="50" dirty="0">
                <a:latin typeface="Times New Roman"/>
                <a:cs typeface="Times New Roman"/>
              </a:rPr>
              <a:t> </a:t>
            </a:r>
            <a:r>
              <a:rPr sz="2000" spc="-10" dirty="0">
                <a:latin typeface="Times New Roman"/>
                <a:cs typeface="Times New Roman"/>
              </a:rPr>
              <a:t>feed</a:t>
            </a:r>
            <a:r>
              <a:rPr sz="2000" spc="70" dirty="0">
                <a:latin typeface="Times New Roman"/>
                <a:cs typeface="Times New Roman"/>
              </a:rPr>
              <a:t> </a:t>
            </a:r>
            <a:r>
              <a:rPr sz="2000" spc="-10" dirty="0">
                <a:latin typeface="Times New Roman"/>
                <a:cs typeface="Times New Roman"/>
              </a:rPr>
              <a:t>mechanism</a:t>
            </a:r>
            <a:r>
              <a:rPr sz="2000" spc="20" dirty="0">
                <a:latin typeface="Times New Roman"/>
                <a:cs typeface="Times New Roman"/>
              </a:rPr>
              <a:t> </a:t>
            </a:r>
            <a:r>
              <a:rPr sz="2000" dirty="0">
                <a:latin typeface="Times New Roman"/>
                <a:cs typeface="Times New Roman"/>
              </a:rPr>
              <a:t>of</a:t>
            </a:r>
            <a:r>
              <a:rPr sz="2000" spc="65" dirty="0">
                <a:latin typeface="Times New Roman"/>
                <a:cs typeface="Times New Roman"/>
              </a:rPr>
              <a:t> </a:t>
            </a:r>
            <a:r>
              <a:rPr sz="2000" spc="-5" dirty="0">
                <a:latin typeface="Times New Roman"/>
                <a:cs typeface="Times New Roman"/>
              </a:rPr>
              <a:t>a</a:t>
            </a:r>
            <a:r>
              <a:rPr sz="2000" spc="65" dirty="0">
                <a:latin typeface="Times New Roman"/>
                <a:cs typeface="Times New Roman"/>
              </a:rPr>
              <a:t> </a:t>
            </a:r>
            <a:r>
              <a:rPr sz="2000" spc="-5" dirty="0">
                <a:latin typeface="Times New Roman"/>
                <a:cs typeface="Times New Roman"/>
              </a:rPr>
              <a:t>printer/</a:t>
            </a:r>
            <a:r>
              <a:rPr sz="2000" spc="35" dirty="0">
                <a:latin typeface="Times New Roman"/>
                <a:cs typeface="Times New Roman"/>
              </a:rPr>
              <a:t> </a:t>
            </a:r>
            <a:r>
              <a:rPr sz="2000" spc="-15" dirty="0">
                <a:latin typeface="Times New Roman"/>
                <a:cs typeface="Times New Roman"/>
              </a:rPr>
              <a:t>fax</a:t>
            </a:r>
            <a:r>
              <a:rPr sz="2000" spc="45" dirty="0">
                <a:latin typeface="Times New Roman"/>
                <a:cs typeface="Times New Roman"/>
              </a:rPr>
              <a:t> </a:t>
            </a:r>
            <a:r>
              <a:rPr sz="2000" spc="-15" dirty="0">
                <a:latin typeface="Times New Roman"/>
                <a:cs typeface="Times New Roman"/>
              </a:rPr>
              <a:t>makes</a:t>
            </a:r>
            <a:r>
              <a:rPr sz="2000" spc="55" dirty="0">
                <a:latin typeface="Times New Roman"/>
                <a:cs typeface="Times New Roman"/>
              </a:rPr>
              <a:t> </a:t>
            </a:r>
            <a:r>
              <a:rPr sz="2000" spc="-5" dirty="0">
                <a:latin typeface="Times New Roman"/>
                <a:cs typeface="Times New Roman"/>
              </a:rPr>
              <a:t>use</a:t>
            </a:r>
            <a:r>
              <a:rPr sz="2000" spc="60" dirty="0">
                <a:latin typeface="Times New Roman"/>
                <a:cs typeface="Times New Roman"/>
              </a:rPr>
              <a:t> </a:t>
            </a:r>
            <a:r>
              <a:rPr sz="2000" dirty="0">
                <a:latin typeface="Times New Roman"/>
                <a:cs typeface="Times New Roman"/>
              </a:rPr>
              <a:t>of</a:t>
            </a:r>
            <a:r>
              <a:rPr sz="2000" spc="40" dirty="0">
                <a:latin typeface="Times New Roman"/>
                <a:cs typeface="Times New Roman"/>
              </a:rPr>
              <a:t> </a:t>
            </a:r>
            <a:r>
              <a:rPr sz="2000" spc="-5" dirty="0">
                <a:latin typeface="Times New Roman"/>
                <a:cs typeface="Times New Roman"/>
              </a:rPr>
              <a:t>stepper</a:t>
            </a:r>
            <a:r>
              <a:rPr sz="2000" spc="50" dirty="0">
                <a:latin typeface="Times New Roman"/>
                <a:cs typeface="Times New Roman"/>
              </a:rPr>
              <a:t> </a:t>
            </a:r>
            <a:r>
              <a:rPr sz="2000" spc="-10" dirty="0">
                <a:latin typeface="Times New Roman"/>
                <a:cs typeface="Times New Roman"/>
              </a:rPr>
              <a:t>motors</a:t>
            </a:r>
            <a:r>
              <a:rPr sz="2000" spc="55" dirty="0">
                <a:latin typeface="Times New Roman"/>
                <a:cs typeface="Times New Roman"/>
              </a:rPr>
              <a:t> </a:t>
            </a:r>
            <a:r>
              <a:rPr sz="2000" spc="-10" dirty="0">
                <a:latin typeface="Times New Roman"/>
                <a:cs typeface="Times New Roman"/>
              </a:rPr>
              <a:t>for</a:t>
            </a:r>
            <a:endParaRPr sz="2000">
              <a:latin typeface="Times New Roman"/>
              <a:cs typeface="Times New Roman"/>
            </a:endParaRPr>
          </a:p>
          <a:p>
            <a:pPr marL="683260">
              <a:lnSpc>
                <a:spcPct val="100000"/>
              </a:lnSpc>
              <a:spcBef>
                <a:spcPts val="1205"/>
              </a:spcBef>
            </a:pPr>
            <a:r>
              <a:rPr sz="2000" spc="-10" dirty="0">
                <a:latin typeface="Times New Roman"/>
                <a:cs typeface="Times New Roman"/>
              </a:rPr>
              <a:t>its</a:t>
            </a:r>
            <a:r>
              <a:rPr sz="2000" spc="-30" dirty="0">
                <a:latin typeface="Times New Roman"/>
                <a:cs typeface="Times New Roman"/>
              </a:rPr>
              <a:t> </a:t>
            </a:r>
            <a:r>
              <a:rPr sz="2000" spc="-10" dirty="0">
                <a:latin typeface="Times New Roman"/>
                <a:cs typeface="Times New Roman"/>
              </a:rPr>
              <a:t>functioning.</a:t>
            </a:r>
            <a:endParaRPr sz="2000">
              <a:latin typeface="Times New Roman"/>
              <a:cs typeface="Times New Roman"/>
            </a:endParaRPr>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38100">
              <a:lnSpc>
                <a:spcPts val="1375"/>
              </a:lnSpc>
            </a:pPr>
            <a:fld id="{81D60167-4931-47E6-BA6A-407CBD079E47}" type="slidenum">
              <a:rPr spc="-40" dirty="0"/>
              <a:t>104</a:t>
            </a:fld>
            <a:endParaRPr spc="-40" dirty="0"/>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381000" y="228600"/>
            <a:ext cx="8229600" cy="609600"/>
          </a:xfrm>
          <a:custGeom>
            <a:avLst/>
            <a:gdLst/>
            <a:ahLst/>
            <a:cxnLst/>
            <a:rect l="l" t="t" r="r" b="b"/>
            <a:pathLst>
              <a:path w="8229600" h="609600">
                <a:moveTo>
                  <a:pt x="0" y="609600"/>
                </a:moveTo>
                <a:lnTo>
                  <a:pt x="0" y="0"/>
                </a:lnTo>
                <a:lnTo>
                  <a:pt x="8229600" y="0"/>
                </a:lnTo>
              </a:path>
            </a:pathLst>
          </a:custGeom>
          <a:ln w="19050">
            <a:solidFill>
              <a:srgbClr val="CC9900"/>
            </a:solidFill>
          </a:ln>
        </p:spPr>
        <p:txBody>
          <a:bodyPr wrap="square" lIns="0" tIns="0" rIns="0" bIns="0" rtlCol="0"/>
          <a:lstStyle/>
          <a:p>
            <a:endParaRPr/>
          </a:p>
        </p:txBody>
      </p:sp>
      <p:sp>
        <p:nvSpPr>
          <p:cNvPr id="3" name="object 3"/>
          <p:cNvSpPr txBox="1"/>
          <p:nvPr/>
        </p:nvSpPr>
        <p:spPr>
          <a:xfrm>
            <a:off x="7390765" y="3381870"/>
            <a:ext cx="63500" cy="280670"/>
          </a:xfrm>
          <a:prstGeom prst="rect">
            <a:avLst/>
          </a:prstGeom>
        </p:spPr>
        <p:txBody>
          <a:bodyPr vert="horz" wrap="square" lIns="0" tIns="0" rIns="0" bIns="0" rtlCol="0">
            <a:spAutoFit/>
          </a:bodyPr>
          <a:lstStyle/>
          <a:p>
            <a:pPr>
              <a:lnSpc>
                <a:spcPts val="2175"/>
              </a:lnSpc>
            </a:pPr>
            <a:r>
              <a:rPr sz="2000" spc="-5" dirty="0">
                <a:latin typeface="Times New Roman"/>
                <a:cs typeface="Times New Roman"/>
              </a:rPr>
              <a:t>.</a:t>
            </a:r>
            <a:endParaRPr sz="2000">
              <a:latin typeface="Times New Roman"/>
              <a:cs typeface="Times New Roman"/>
            </a:endParaRPr>
          </a:p>
        </p:txBody>
      </p:sp>
      <p:sp>
        <p:nvSpPr>
          <p:cNvPr id="4" name="object 4"/>
          <p:cNvSpPr txBox="1"/>
          <p:nvPr/>
        </p:nvSpPr>
        <p:spPr>
          <a:xfrm>
            <a:off x="460044" y="199374"/>
            <a:ext cx="8460105" cy="3989704"/>
          </a:xfrm>
          <a:prstGeom prst="rect">
            <a:avLst/>
          </a:prstGeom>
        </p:spPr>
        <p:txBody>
          <a:bodyPr vert="horz" wrap="square" lIns="0" tIns="12700" rIns="0" bIns="0" rtlCol="0">
            <a:spAutoFit/>
          </a:bodyPr>
          <a:lstStyle/>
          <a:p>
            <a:pPr marL="356870" marR="5080" indent="-344805">
              <a:lnSpc>
                <a:spcPct val="150100"/>
              </a:lnSpc>
              <a:spcBef>
                <a:spcPts val="100"/>
              </a:spcBef>
              <a:tabLst>
                <a:tab pos="356870" algn="l"/>
                <a:tab pos="1140460" algn="l"/>
                <a:tab pos="1555115" algn="l"/>
                <a:tab pos="2024380" algn="l"/>
                <a:tab pos="2564130" algn="l"/>
                <a:tab pos="3555365" algn="l"/>
                <a:tab pos="5140325" algn="l"/>
                <a:tab pos="5415280" algn="l"/>
                <a:tab pos="6619240" algn="l"/>
                <a:tab pos="7512684" algn="l"/>
                <a:tab pos="8278495" algn="l"/>
              </a:tabLst>
            </a:pPr>
            <a:r>
              <a:rPr sz="2000" spc="-5" dirty="0">
                <a:solidFill>
                  <a:srgbClr val="C00000"/>
                </a:solidFill>
                <a:latin typeface="Times New Roman"/>
                <a:cs typeface="Times New Roman"/>
              </a:rPr>
              <a:t>»	</a:t>
            </a:r>
            <a:r>
              <a:rPr sz="2000" spc="5" dirty="0">
                <a:solidFill>
                  <a:srgbClr val="C00000"/>
                </a:solidFill>
                <a:latin typeface="Times New Roman"/>
                <a:cs typeface="Times New Roman"/>
              </a:rPr>
              <a:t>B</a:t>
            </a:r>
            <a:r>
              <a:rPr sz="2000" spc="-5" dirty="0">
                <a:solidFill>
                  <a:srgbClr val="C00000"/>
                </a:solidFill>
                <a:latin typeface="Times New Roman"/>
                <a:cs typeface="Times New Roman"/>
              </a:rPr>
              <a:t>ased</a:t>
            </a:r>
            <a:r>
              <a:rPr sz="2000" dirty="0">
                <a:solidFill>
                  <a:srgbClr val="C00000"/>
                </a:solidFill>
                <a:latin typeface="Times New Roman"/>
                <a:cs typeface="Times New Roman"/>
              </a:rPr>
              <a:t>	</a:t>
            </a:r>
            <a:r>
              <a:rPr sz="2000" spc="5" dirty="0">
                <a:solidFill>
                  <a:srgbClr val="C00000"/>
                </a:solidFill>
                <a:latin typeface="Times New Roman"/>
                <a:cs typeface="Times New Roman"/>
              </a:rPr>
              <a:t>o</a:t>
            </a:r>
            <a:r>
              <a:rPr sz="2000" spc="-5" dirty="0">
                <a:solidFill>
                  <a:srgbClr val="C00000"/>
                </a:solidFill>
                <a:latin typeface="Times New Roman"/>
                <a:cs typeface="Times New Roman"/>
              </a:rPr>
              <a:t>n</a:t>
            </a:r>
            <a:r>
              <a:rPr sz="2000" dirty="0">
                <a:solidFill>
                  <a:srgbClr val="C00000"/>
                </a:solidFill>
                <a:latin typeface="Times New Roman"/>
                <a:cs typeface="Times New Roman"/>
              </a:rPr>
              <a:t>	</a:t>
            </a:r>
            <a:r>
              <a:rPr sz="2000" spc="-5" dirty="0">
                <a:solidFill>
                  <a:srgbClr val="C00000"/>
                </a:solidFill>
                <a:latin typeface="Times New Roman"/>
                <a:cs typeface="Times New Roman"/>
              </a:rPr>
              <a:t>t</a:t>
            </a:r>
            <a:r>
              <a:rPr sz="2000" spc="-25" dirty="0">
                <a:solidFill>
                  <a:srgbClr val="C00000"/>
                </a:solidFill>
                <a:latin typeface="Times New Roman"/>
                <a:cs typeface="Times New Roman"/>
              </a:rPr>
              <a:t>h</a:t>
            </a:r>
            <a:r>
              <a:rPr sz="2000" spc="-5" dirty="0">
                <a:solidFill>
                  <a:srgbClr val="C00000"/>
                </a:solidFill>
                <a:latin typeface="Times New Roman"/>
                <a:cs typeface="Times New Roman"/>
              </a:rPr>
              <a:t>e</a:t>
            </a:r>
            <a:r>
              <a:rPr sz="2000" dirty="0">
                <a:solidFill>
                  <a:srgbClr val="C00000"/>
                </a:solidFill>
                <a:latin typeface="Times New Roman"/>
                <a:cs typeface="Times New Roman"/>
              </a:rPr>
              <a:t>	</a:t>
            </a:r>
            <a:r>
              <a:rPr sz="2000" spc="-5" dirty="0">
                <a:solidFill>
                  <a:srgbClr val="C00000"/>
                </a:solidFill>
                <a:latin typeface="Times New Roman"/>
                <a:cs typeface="Times New Roman"/>
              </a:rPr>
              <a:t>c</a:t>
            </a:r>
            <a:r>
              <a:rPr sz="2000" spc="-15" dirty="0">
                <a:solidFill>
                  <a:srgbClr val="C00000"/>
                </a:solidFill>
                <a:latin typeface="Times New Roman"/>
                <a:cs typeface="Times New Roman"/>
              </a:rPr>
              <a:t>o</a:t>
            </a:r>
            <a:r>
              <a:rPr sz="2000" spc="-5" dirty="0">
                <a:solidFill>
                  <a:srgbClr val="C00000"/>
                </a:solidFill>
                <a:latin typeface="Times New Roman"/>
                <a:cs typeface="Times New Roman"/>
              </a:rPr>
              <a:t>il</a:t>
            </a:r>
            <a:r>
              <a:rPr sz="2000" dirty="0">
                <a:solidFill>
                  <a:srgbClr val="C00000"/>
                </a:solidFill>
                <a:latin typeface="Times New Roman"/>
                <a:cs typeface="Times New Roman"/>
              </a:rPr>
              <a:t>	</a:t>
            </a:r>
            <a:r>
              <a:rPr sz="2000" spc="-55" dirty="0">
                <a:solidFill>
                  <a:srgbClr val="C00000"/>
                </a:solidFill>
                <a:latin typeface="Times New Roman"/>
                <a:cs typeface="Times New Roman"/>
              </a:rPr>
              <a:t>w</a:t>
            </a:r>
            <a:r>
              <a:rPr sz="2000" spc="15" dirty="0">
                <a:solidFill>
                  <a:srgbClr val="C00000"/>
                </a:solidFill>
                <a:latin typeface="Times New Roman"/>
                <a:cs typeface="Times New Roman"/>
              </a:rPr>
              <a:t>i</a:t>
            </a:r>
            <a:r>
              <a:rPr sz="2000" spc="-20" dirty="0">
                <a:solidFill>
                  <a:srgbClr val="C00000"/>
                </a:solidFill>
                <a:latin typeface="Times New Roman"/>
                <a:cs typeface="Times New Roman"/>
              </a:rPr>
              <a:t>n</a:t>
            </a:r>
            <a:r>
              <a:rPr sz="2000" dirty="0">
                <a:solidFill>
                  <a:srgbClr val="C00000"/>
                </a:solidFill>
                <a:latin typeface="Times New Roman"/>
                <a:cs typeface="Times New Roman"/>
              </a:rPr>
              <a:t>d</a:t>
            </a:r>
            <a:r>
              <a:rPr sz="2000" spc="-5" dirty="0">
                <a:solidFill>
                  <a:srgbClr val="C00000"/>
                </a:solidFill>
                <a:latin typeface="Times New Roman"/>
                <a:cs typeface="Times New Roman"/>
              </a:rPr>
              <a:t>i</a:t>
            </a:r>
            <a:r>
              <a:rPr sz="2000" dirty="0">
                <a:solidFill>
                  <a:srgbClr val="C00000"/>
                </a:solidFill>
                <a:latin typeface="Times New Roman"/>
                <a:cs typeface="Times New Roman"/>
              </a:rPr>
              <a:t>n</a:t>
            </a:r>
            <a:r>
              <a:rPr sz="2000" spc="-5" dirty="0">
                <a:solidFill>
                  <a:srgbClr val="C00000"/>
                </a:solidFill>
                <a:latin typeface="Times New Roman"/>
                <a:cs typeface="Times New Roman"/>
              </a:rPr>
              <a:t>g</a:t>
            </a:r>
            <a:r>
              <a:rPr sz="2000" dirty="0">
                <a:solidFill>
                  <a:srgbClr val="C00000"/>
                </a:solidFill>
                <a:latin typeface="Times New Roman"/>
                <a:cs typeface="Times New Roman"/>
              </a:rPr>
              <a:t>	</a:t>
            </a:r>
            <a:r>
              <a:rPr sz="2000" spc="-5" dirty="0">
                <a:solidFill>
                  <a:srgbClr val="C00000"/>
                </a:solidFill>
                <a:latin typeface="Times New Roman"/>
                <a:cs typeface="Times New Roman"/>
              </a:rPr>
              <a:t>a</a:t>
            </a:r>
            <a:r>
              <a:rPr sz="2000" dirty="0">
                <a:solidFill>
                  <a:srgbClr val="C00000"/>
                </a:solidFill>
                <a:latin typeface="Times New Roman"/>
                <a:cs typeface="Times New Roman"/>
              </a:rPr>
              <a:t>rr</a:t>
            </a:r>
            <a:r>
              <a:rPr sz="2000" spc="-5" dirty="0">
                <a:solidFill>
                  <a:srgbClr val="C00000"/>
                </a:solidFill>
                <a:latin typeface="Times New Roman"/>
                <a:cs typeface="Times New Roman"/>
              </a:rPr>
              <a:t>a</a:t>
            </a:r>
            <a:r>
              <a:rPr sz="2000" spc="-15" dirty="0">
                <a:solidFill>
                  <a:srgbClr val="C00000"/>
                </a:solidFill>
                <a:latin typeface="Times New Roman"/>
                <a:cs typeface="Times New Roman"/>
              </a:rPr>
              <a:t>n</a:t>
            </a:r>
            <a:r>
              <a:rPr sz="2000" spc="-20" dirty="0">
                <a:solidFill>
                  <a:srgbClr val="C00000"/>
                </a:solidFill>
                <a:latin typeface="Times New Roman"/>
                <a:cs typeface="Times New Roman"/>
              </a:rPr>
              <a:t>g</a:t>
            </a:r>
            <a:r>
              <a:rPr sz="2000" spc="15" dirty="0">
                <a:solidFill>
                  <a:srgbClr val="C00000"/>
                </a:solidFill>
                <a:latin typeface="Times New Roman"/>
                <a:cs typeface="Times New Roman"/>
              </a:rPr>
              <a:t>e</a:t>
            </a:r>
            <a:r>
              <a:rPr sz="2000" spc="-45" dirty="0">
                <a:solidFill>
                  <a:srgbClr val="C00000"/>
                </a:solidFill>
                <a:latin typeface="Times New Roman"/>
                <a:cs typeface="Times New Roman"/>
              </a:rPr>
              <a:t>m</a:t>
            </a:r>
            <a:r>
              <a:rPr sz="2000" spc="-5" dirty="0">
                <a:solidFill>
                  <a:srgbClr val="C00000"/>
                </a:solidFill>
                <a:latin typeface="Times New Roman"/>
                <a:cs typeface="Times New Roman"/>
              </a:rPr>
              <a:t>e</a:t>
            </a:r>
            <a:r>
              <a:rPr sz="2000" spc="-15" dirty="0">
                <a:solidFill>
                  <a:srgbClr val="C00000"/>
                </a:solidFill>
                <a:latin typeface="Times New Roman"/>
                <a:cs typeface="Times New Roman"/>
              </a:rPr>
              <a:t>n</a:t>
            </a:r>
            <a:r>
              <a:rPr sz="2000" spc="-5" dirty="0">
                <a:solidFill>
                  <a:srgbClr val="C00000"/>
                </a:solidFill>
                <a:latin typeface="Times New Roman"/>
                <a:cs typeface="Times New Roman"/>
              </a:rPr>
              <a:t>t</a:t>
            </a:r>
            <a:r>
              <a:rPr sz="2000" spc="-15" dirty="0">
                <a:solidFill>
                  <a:srgbClr val="C00000"/>
                </a:solidFill>
                <a:latin typeface="Times New Roman"/>
                <a:cs typeface="Times New Roman"/>
              </a:rPr>
              <a:t>s</a:t>
            </a:r>
            <a:r>
              <a:rPr sz="2000" spc="-5" dirty="0">
                <a:solidFill>
                  <a:srgbClr val="C00000"/>
                </a:solidFill>
                <a:latin typeface="Times New Roman"/>
                <a:cs typeface="Times New Roman"/>
              </a:rPr>
              <a:t>,</a:t>
            </a:r>
            <a:r>
              <a:rPr sz="2000" dirty="0">
                <a:solidFill>
                  <a:srgbClr val="C00000"/>
                </a:solidFill>
                <a:latin typeface="Times New Roman"/>
                <a:cs typeface="Times New Roman"/>
              </a:rPr>
              <a:t>	</a:t>
            </a:r>
            <a:r>
              <a:rPr sz="2000" spc="-5" dirty="0">
                <a:solidFill>
                  <a:srgbClr val="C00000"/>
                </a:solidFill>
                <a:latin typeface="Times New Roman"/>
                <a:cs typeface="Times New Roman"/>
              </a:rPr>
              <a:t>a</a:t>
            </a:r>
            <a:r>
              <a:rPr sz="2000" dirty="0">
                <a:solidFill>
                  <a:srgbClr val="C00000"/>
                </a:solidFill>
                <a:latin typeface="Times New Roman"/>
                <a:cs typeface="Times New Roman"/>
              </a:rPr>
              <a:t>	</a:t>
            </a:r>
            <a:r>
              <a:rPr sz="2000" spc="15" dirty="0">
                <a:solidFill>
                  <a:srgbClr val="C00000"/>
                </a:solidFill>
                <a:latin typeface="Times New Roman"/>
                <a:cs typeface="Times New Roman"/>
              </a:rPr>
              <a:t>t</a:t>
            </a:r>
            <a:r>
              <a:rPr sz="2000" spc="-55" dirty="0">
                <a:solidFill>
                  <a:srgbClr val="C00000"/>
                </a:solidFill>
                <a:latin typeface="Times New Roman"/>
                <a:cs typeface="Times New Roman"/>
              </a:rPr>
              <a:t>w</a:t>
            </a:r>
            <a:r>
              <a:rPr sz="2000" spc="30" dirty="0">
                <a:solidFill>
                  <a:srgbClr val="C00000"/>
                </a:solidFill>
                <a:latin typeface="Times New Roman"/>
                <a:cs typeface="Times New Roman"/>
              </a:rPr>
              <a:t>o</a:t>
            </a:r>
            <a:r>
              <a:rPr sz="2000" spc="-25" dirty="0">
                <a:solidFill>
                  <a:srgbClr val="C00000"/>
                </a:solidFill>
                <a:latin typeface="Times New Roman"/>
                <a:cs typeface="Times New Roman"/>
              </a:rPr>
              <a:t>-</a:t>
            </a:r>
            <a:r>
              <a:rPr sz="2000" dirty="0">
                <a:solidFill>
                  <a:srgbClr val="C00000"/>
                </a:solidFill>
                <a:latin typeface="Times New Roman"/>
                <a:cs typeface="Times New Roman"/>
              </a:rPr>
              <a:t>p</a:t>
            </a:r>
            <a:r>
              <a:rPr sz="2000" spc="-20" dirty="0">
                <a:solidFill>
                  <a:srgbClr val="C00000"/>
                </a:solidFill>
                <a:latin typeface="Times New Roman"/>
                <a:cs typeface="Times New Roman"/>
              </a:rPr>
              <a:t>h</a:t>
            </a:r>
            <a:r>
              <a:rPr sz="2000" spc="-5" dirty="0">
                <a:solidFill>
                  <a:srgbClr val="C00000"/>
                </a:solidFill>
                <a:latin typeface="Times New Roman"/>
                <a:cs typeface="Times New Roman"/>
              </a:rPr>
              <a:t>ase</a:t>
            </a:r>
            <a:r>
              <a:rPr sz="2000" dirty="0">
                <a:solidFill>
                  <a:srgbClr val="C00000"/>
                </a:solidFill>
                <a:latin typeface="Times New Roman"/>
                <a:cs typeface="Times New Roman"/>
              </a:rPr>
              <a:t>	</a:t>
            </a:r>
            <a:r>
              <a:rPr sz="2000" spc="-15" dirty="0">
                <a:solidFill>
                  <a:srgbClr val="C00000"/>
                </a:solidFill>
                <a:latin typeface="Times New Roman"/>
                <a:cs typeface="Times New Roman"/>
              </a:rPr>
              <a:t>s</a:t>
            </a:r>
            <a:r>
              <a:rPr sz="2000" spc="-5" dirty="0">
                <a:solidFill>
                  <a:srgbClr val="C00000"/>
                </a:solidFill>
                <a:latin typeface="Times New Roman"/>
                <a:cs typeface="Times New Roman"/>
              </a:rPr>
              <a:t>te</a:t>
            </a:r>
            <a:r>
              <a:rPr sz="2000" dirty="0">
                <a:solidFill>
                  <a:srgbClr val="C00000"/>
                </a:solidFill>
                <a:latin typeface="Times New Roman"/>
                <a:cs typeface="Times New Roman"/>
              </a:rPr>
              <a:t>pp</a:t>
            </a:r>
            <a:r>
              <a:rPr sz="2000" spc="-5" dirty="0">
                <a:solidFill>
                  <a:srgbClr val="C00000"/>
                </a:solidFill>
                <a:latin typeface="Times New Roman"/>
                <a:cs typeface="Times New Roman"/>
              </a:rPr>
              <a:t>er</a:t>
            </a:r>
            <a:r>
              <a:rPr sz="2000" dirty="0">
                <a:solidFill>
                  <a:srgbClr val="C00000"/>
                </a:solidFill>
                <a:latin typeface="Times New Roman"/>
                <a:cs typeface="Times New Roman"/>
              </a:rPr>
              <a:t>	</a:t>
            </a:r>
            <a:r>
              <a:rPr sz="2000" spc="-45" dirty="0">
                <a:solidFill>
                  <a:srgbClr val="C00000"/>
                </a:solidFill>
                <a:latin typeface="Times New Roman"/>
                <a:cs typeface="Times New Roman"/>
              </a:rPr>
              <a:t>m</a:t>
            </a:r>
            <a:r>
              <a:rPr sz="2000" dirty="0">
                <a:solidFill>
                  <a:srgbClr val="C00000"/>
                </a:solidFill>
                <a:latin typeface="Times New Roman"/>
                <a:cs typeface="Times New Roman"/>
              </a:rPr>
              <a:t>o</a:t>
            </a:r>
            <a:r>
              <a:rPr sz="2000" spc="-5" dirty="0">
                <a:solidFill>
                  <a:srgbClr val="C00000"/>
                </a:solidFill>
                <a:latin typeface="Times New Roman"/>
                <a:cs typeface="Times New Roman"/>
              </a:rPr>
              <a:t>t</a:t>
            </a:r>
            <a:r>
              <a:rPr sz="2000" dirty="0">
                <a:solidFill>
                  <a:srgbClr val="C00000"/>
                </a:solidFill>
                <a:latin typeface="Times New Roman"/>
                <a:cs typeface="Times New Roman"/>
              </a:rPr>
              <a:t>o</a:t>
            </a:r>
            <a:r>
              <a:rPr sz="2000" spc="-5" dirty="0">
                <a:solidFill>
                  <a:srgbClr val="C00000"/>
                </a:solidFill>
                <a:latin typeface="Times New Roman"/>
                <a:cs typeface="Times New Roman"/>
              </a:rPr>
              <a:t>r</a:t>
            </a:r>
            <a:r>
              <a:rPr sz="2000" dirty="0">
                <a:solidFill>
                  <a:srgbClr val="C00000"/>
                </a:solidFill>
                <a:latin typeface="Times New Roman"/>
                <a:cs typeface="Times New Roman"/>
              </a:rPr>
              <a:t>	</a:t>
            </a:r>
            <a:r>
              <a:rPr sz="2000" spc="-10" dirty="0">
                <a:solidFill>
                  <a:srgbClr val="C00000"/>
                </a:solidFill>
                <a:latin typeface="Times New Roman"/>
                <a:cs typeface="Times New Roman"/>
              </a:rPr>
              <a:t>is  classified into </a:t>
            </a:r>
            <a:r>
              <a:rPr sz="2000" spc="-15" dirty="0">
                <a:solidFill>
                  <a:srgbClr val="C00000"/>
                </a:solidFill>
                <a:latin typeface="Times New Roman"/>
                <a:cs typeface="Times New Roman"/>
              </a:rPr>
              <a:t>two</a:t>
            </a:r>
            <a:r>
              <a:rPr sz="2000" spc="-15" dirty="0">
                <a:latin typeface="Times New Roman"/>
                <a:cs typeface="Times New Roman"/>
              </a:rPr>
              <a:t>. </a:t>
            </a:r>
            <a:r>
              <a:rPr sz="2000" spc="-5" dirty="0">
                <a:latin typeface="Times New Roman"/>
                <a:cs typeface="Times New Roman"/>
              </a:rPr>
              <a:t>They</a:t>
            </a:r>
            <a:r>
              <a:rPr sz="2000" spc="80" dirty="0">
                <a:latin typeface="Times New Roman"/>
                <a:cs typeface="Times New Roman"/>
              </a:rPr>
              <a:t> </a:t>
            </a:r>
            <a:r>
              <a:rPr sz="2000" dirty="0">
                <a:latin typeface="Times New Roman"/>
                <a:cs typeface="Times New Roman"/>
              </a:rPr>
              <a:t>are:</a:t>
            </a:r>
            <a:endParaRPr sz="2000">
              <a:latin typeface="Times New Roman"/>
              <a:cs typeface="Times New Roman"/>
            </a:endParaRPr>
          </a:p>
          <a:p>
            <a:pPr marL="12700">
              <a:lnSpc>
                <a:spcPct val="100000"/>
              </a:lnSpc>
              <a:spcBef>
                <a:spcPts val="1680"/>
              </a:spcBef>
              <a:tabLst>
                <a:tab pos="356870" algn="l"/>
              </a:tabLst>
            </a:pPr>
            <a:r>
              <a:rPr sz="2000" spc="-5" dirty="0">
                <a:solidFill>
                  <a:srgbClr val="C00000"/>
                </a:solidFill>
                <a:latin typeface="Times New Roman"/>
                <a:cs typeface="Times New Roman"/>
              </a:rPr>
              <a:t>»	</a:t>
            </a:r>
            <a:r>
              <a:rPr sz="2000" b="1" spc="-5" dirty="0">
                <a:solidFill>
                  <a:srgbClr val="FF0000"/>
                </a:solidFill>
                <a:latin typeface="Times New Roman"/>
                <a:cs typeface="Times New Roman"/>
              </a:rPr>
              <a:t>Unipolar: </a:t>
            </a:r>
            <a:r>
              <a:rPr sz="2000" spc="-10" dirty="0">
                <a:latin typeface="Times New Roman"/>
                <a:cs typeface="Times New Roman"/>
              </a:rPr>
              <a:t>A unipolar </a:t>
            </a:r>
            <a:r>
              <a:rPr sz="2000" spc="-5" dirty="0">
                <a:latin typeface="Times New Roman"/>
                <a:cs typeface="Times New Roman"/>
              </a:rPr>
              <a:t>stepper </a:t>
            </a:r>
            <a:r>
              <a:rPr sz="2000" spc="-10" dirty="0">
                <a:latin typeface="Times New Roman"/>
                <a:cs typeface="Times New Roman"/>
              </a:rPr>
              <a:t>motor contains </a:t>
            </a:r>
            <a:r>
              <a:rPr sz="2000" spc="-25" dirty="0">
                <a:solidFill>
                  <a:srgbClr val="6F2F9F"/>
                </a:solidFill>
                <a:latin typeface="Times New Roman"/>
                <a:cs typeface="Times New Roman"/>
              </a:rPr>
              <a:t>two </a:t>
            </a:r>
            <a:r>
              <a:rPr sz="2000" spc="-15" dirty="0">
                <a:solidFill>
                  <a:srgbClr val="6F2F9F"/>
                </a:solidFill>
                <a:latin typeface="Times New Roman"/>
                <a:cs typeface="Times New Roman"/>
              </a:rPr>
              <a:t>windings </a:t>
            </a:r>
            <a:r>
              <a:rPr sz="2000" spc="-5" dirty="0">
                <a:solidFill>
                  <a:srgbClr val="6F2F9F"/>
                </a:solidFill>
                <a:latin typeface="Times New Roman"/>
                <a:cs typeface="Times New Roman"/>
              </a:rPr>
              <a:t>per</a:t>
            </a:r>
            <a:r>
              <a:rPr sz="2000" spc="305" dirty="0">
                <a:solidFill>
                  <a:srgbClr val="6F2F9F"/>
                </a:solidFill>
                <a:latin typeface="Times New Roman"/>
                <a:cs typeface="Times New Roman"/>
              </a:rPr>
              <a:t> </a:t>
            </a:r>
            <a:r>
              <a:rPr sz="2000" spc="-5" dirty="0">
                <a:solidFill>
                  <a:srgbClr val="6F2F9F"/>
                </a:solidFill>
                <a:latin typeface="Times New Roman"/>
                <a:cs typeface="Times New Roman"/>
              </a:rPr>
              <a:t>phase</a:t>
            </a:r>
            <a:r>
              <a:rPr sz="2000" spc="-5" dirty="0">
                <a:latin typeface="Times New Roman"/>
                <a:cs typeface="Times New Roman"/>
              </a:rPr>
              <a:t>.</a:t>
            </a:r>
            <a:endParaRPr sz="2000">
              <a:latin typeface="Times New Roman"/>
              <a:cs typeface="Times New Roman"/>
            </a:endParaRPr>
          </a:p>
          <a:p>
            <a:pPr marL="12700">
              <a:lnSpc>
                <a:spcPct val="100000"/>
              </a:lnSpc>
              <a:spcBef>
                <a:spcPts val="1680"/>
              </a:spcBef>
              <a:tabLst>
                <a:tab pos="356870" algn="l"/>
              </a:tabLst>
            </a:pPr>
            <a:r>
              <a:rPr sz="2000" spc="-5" dirty="0">
                <a:solidFill>
                  <a:srgbClr val="C00000"/>
                </a:solidFill>
                <a:latin typeface="Times New Roman"/>
                <a:cs typeface="Times New Roman"/>
              </a:rPr>
              <a:t>»	</a:t>
            </a:r>
            <a:r>
              <a:rPr sz="2000" dirty="0">
                <a:latin typeface="Times New Roman"/>
                <a:cs typeface="Times New Roman"/>
              </a:rPr>
              <a:t>The</a:t>
            </a:r>
            <a:r>
              <a:rPr sz="2000" spc="345" dirty="0">
                <a:latin typeface="Times New Roman"/>
                <a:cs typeface="Times New Roman"/>
              </a:rPr>
              <a:t> </a:t>
            </a:r>
            <a:r>
              <a:rPr sz="2000" spc="-5" dirty="0">
                <a:latin typeface="Times New Roman"/>
                <a:cs typeface="Times New Roman"/>
              </a:rPr>
              <a:t>direction</a:t>
            </a:r>
            <a:r>
              <a:rPr sz="2000" spc="340" dirty="0">
                <a:latin typeface="Times New Roman"/>
                <a:cs typeface="Times New Roman"/>
              </a:rPr>
              <a:t> </a:t>
            </a:r>
            <a:r>
              <a:rPr sz="2000" dirty="0">
                <a:latin typeface="Times New Roman"/>
                <a:cs typeface="Times New Roman"/>
              </a:rPr>
              <a:t>of</a:t>
            </a:r>
            <a:r>
              <a:rPr sz="2000" spc="325" dirty="0">
                <a:latin typeface="Times New Roman"/>
                <a:cs typeface="Times New Roman"/>
              </a:rPr>
              <a:t> </a:t>
            </a:r>
            <a:r>
              <a:rPr sz="2000" spc="-5" dirty="0">
                <a:latin typeface="Times New Roman"/>
                <a:cs typeface="Times New Roman"/>
              </a:rPr>
              <a:t>rotation</a:t>
            </a:r>
            <a:r>
              <a:rPr sz="2000" spc="340" dirty="0">
                <a:latin typeface="Times New Roman"/>
                <a:cs typeface="Times New Roman"/>
              </a:rPr>
              <a:t> </a:t>
            </a:r>
            <a:r>
              <a:rPr sz="2000" spc="-10" dirty="0">
                <a:latin typeface="Times New Roman"/>
                <a:cs typeface="Times New Roman"/>
              </a:rPr>
              <a:t>(clockwise</a:t>
            </a:r>
            <a:r>
              <a:rPr sz="2000" spc="345" dirty="0">
                <a:latin typeface="Times New Roman"/>
                <a:cs typeface="Times New Roman"/>
              </a:rPr>
              <a:t> </a:t>
            </a:r>
            <a:r>
              <a:rPr sz="2000" dirty="0">
                <a:latin typeface="Times New Roman"/>
                <a:cs typeface="Times New Roman"/>
              </a:rPr>
              <a:t>or</a:t>
            </a:r>
            <a:r>
              <a:rPr sz="2000" spc="355" dirty="0">
                <a:latin typeface="Times New Roman"/>
                <a:cs typeface="Times New Roman"/>
              </a:rPr>
              <a:t> </a:t>
            </a:r>
            <a:r>
              <a:rPr sz="2000" spc="-5" dirty="0">
                <a:latin typeface="Times New Roman"/>
                <a:cs typeface="Times New Roman"/>
              </a:rPr>
              <a:t>anticlockwise)</a:t>
            </a:r>
            <a:r>
              <a:rPr sz="2000" spc="365" dirty="0">
                <a:latin typeface="Times New Roman"/>
                <a:cs typeface="Times New Roman"/>
              </a:rPr>
              <a:t> </a:t>
            </a:r>
            <a:r>
              <a:rPr sz="2000" dirty="0">
                <a:latin typeface="Times New Roman"/>
                <a:cs typeface="Times New Roman"/>
              </a:rPr>
              <a:t>of</a:t>
            </a:r>
            <a:r>
              <a:rPr sz="2000" spc="350" dirty="0">
                <a:latin typeface="Times New Roman"/>
                <a:cs typeface="Times New Roman"/>
              </a:rPr>
              <a:t> </a:t>
            </a:r>
            <a:r>
              <a:rPr sz="2000" spc="-5" dirty="0">
                <a:latin typeface="Times New Roman"/>
                <a:cs typeface="Times New Roman"/>
              </a:rPr>
              <a:t>a</a:t>
            </a:r>
            <a:r>
              <a:rPr sz="2000" spc="345" dirty="0">
                <a:latin typeface="Times New Roman"/>
                <a:cs typeface="Times New Roman"/>
              </a:rPr>
              <a:t> </a:t>
            </a:r>
            <a:r>
              <a:rPr sz="2000" spc="-5" dirty="0">
                <a:latin typeface="Times New Roman"/>
                <a:cs typeface="Times New Roman"/>
              </a:rPr>
              <a:t>stepper</a:t>
            </a:r>
            <a:r>
              <a:rPr sz="2000" spc="355" dirty="0">
                <a:latin typeface="Times New Roman"/>
                <a:cs typeface="Times New Roman"/>
              </a:rPr>
              <a:t> </a:t>
            </a:r>
            <a:r>
              <a:rPr sz="2000" spc="-10" dirty="0">
                <a:latin typeface="Times New Roman"/>
                <a:cs typeface="Times New Roman"/>
              </a:rPr>
              <a:t>motor</a:t>
            </a:r>
            <a:r>
              <a:rPr sz="2000" spc="360" dirty="0">
                <a:latin typeface="Times New Roman"/>
                <a:cs typeface="Times New Roman"/>
              </a:rPr>
              <a:t> </a:t>
            </a:r>
            <a:r>
              <a:rPr sz="2000" spc="-10" dirty="0">
                <a:latin typeface="Times New Roman"/>
                <a:cs typeface="Times New Roman"/>
              </a:rPr>
              <a:t>is</a:t>
            </a:r>
            <a:endParaRPr sz="2000">
              <a:latin typeface="Times New Roman"/>
              <a:cs typeface="Times New Roman"/>
            </a:endParaRPr>
          </a:p>
          <a:p>
            <a:pPr marL="356870">
              <a:lnSpc>
                <a:spcPct val="100000"/>
              </a:lnSpc>
              <a:spcBef>
                <a:spcPts val="1205"/>
              </a:spcBef>
            </a:pPr>
            <a:r>
              <a:rPr sz="2000" spc="-5" dirty="0">
                <a:latin typeface="Times New Roman"/>
                <a:cs typeface="Times New Roman"/>
              </a:rPr>
              <a:t>controlled </a:t>
            </a:r>
            <a:r>
              <a:rPr sz="2000" dirty="0">
                <a:latin typeface="Times New Roman"/>
                <a:cs typeface="Times New Roman"/>
              </a:rPr>
              <a:t>by </a:t>
            </a:r>
            <a:r>
              <a:rPr sz="2000" spc="-10" dirty="0">
                <a:latin typeface="Times New Roman"/>
                <a:cs typeface="Times New Roman"/>
              </a:rPr>
              <a:t>changing the </a:t>
            </a:r>
            <a:r>
              <a:rPr sz="2000" spc="-5" dirty="0">
                <a:latin typeface="Times New Roman"/>
                <a:cs typeface="Times New Roman"/>
              </a:rPr>
              <a:t>direction </a:t>
            </a:r>
            <a:r>
              <a:rPr sz="2000" dirty="0">
                <a:latin typeface="Times New Roman"/>
                <a:cs typeface="Times New Roman"/>
              </a:rPr>
              <a:t>of </a:t>
            </a:r>
            <a:r>
              <a:rPr sz="2000" spc="-5" dirty="0">
                <a:latin typeface="Times New Roman"/>
                <a:cs typeface="Times New Roman"/>
              </a:rPr>
              <a:t>current</a:t>
            </a:r>
            <a:r>
              <a:rPr sz="2000" spc="50" dirty="0">
                <a:latin typeface="Times New Roman"/>
                <a:cs typeface="Times New Roman"/>
              </a:rPr>
              <a:t> </a:t>
            </a:r>
            <a:r>
              <a:rPr sz="2000" spc="-15" dirty="0">
                <a:latin typeface="Times New Roman"/>
                <a:cs typeface="Times New Roman"/>
              </a:rPr>
              <a:t>flow.</a:t>
            </a:r>
            <a:endParaRPr sz="2000">
              <a:latin typeface="Times New Roman"/>
              <a:cs typeface="Times New Roman"/>
            </a:endParaRPr>
          </a:p>
          <a:p>
            <a:pPr marL="12700">
              <a:lnSpc>
                <a:spcPct val="100000"/>
              </a:lnSpc>
              <a:spcBef>
                <a:spcPts val="1680"/>
              </a:spcBef>
              <a:tabLst>
                <a:tab pos="356870" algn="l"/>
              </a:tabLst>
            </a:pPr>
            <a:r>
              <a:rPr sz="2000" spc="-5" dirty="0">
                <a:solidFill>
                  <a:srgbClr val="C00000"/>
                </a:solidFill>
                <a:latin typeface="Times New Roman"/>
                <a:cs typeface="Times New Roman"/>
              </a:rPr>
              <a:t>»	</a:t>
            </a:r>
            <a:r>
              <a:rPr sz="2000" dirty="0">
                <a:latin typeface="Times New Roman"/>
                <a:cs typeface="Times New Roman"/>
              </a:rPr>
              <a:t>The </a:t>
            </a:r>
            <a:r>
              <a:rPr sz="2000" spc="-5" dirty="0">
                <a:latin typeface="Times New Roman"/>
                <a:cs typeface="Times New Roman"/>
              </a:rPr>
              <a:t>coils </a:t>
            </a:r>
            <a:r>
              <a:rPr sz="2000" dirty="0">
                <a:latin typeface="Times New Roman"/>
                <a:cs typeface="Times New Roman"/>
              </a:rPr>
              <a:t>are </a:t>
            </a:r>
            <a:r>
              <a:rPr sz="2000" spc="-5" dirty="0">
                <a:latin typeface="Times New Roman"/>
                <a:cs typeface="Times New Roman"/>
              </a:rPr>
              <a:t>represented as </a:t>
            </a:r>
            <a:r>
              <a:rPr sz="2000" spc="-20" dirty="0">
                <a:latin typeface="Times New Roman"/>
                <a:cs typeface="Times New Roman"/>
              </a:rPr>
              <a:t>A, </a:t>
            </a:r>
            <a:r>
              <a:rPr sz="2000" dirty="0">
                <a:latin typeface="Times New Roman"/>
                <a:cs typeface="Times New Roman"/>
              </a:rPr>
              <a:t>B, </a:t>
            </a:r>
            <a:r>
              <a:rPr sz="2000" spc="-10" dirty="0">
                <a:latin typeface="Times New Roman"/>
                <a:cs typeface="Times New Roman"/>
              </a:rPr>
              <a:t>C and</a:t>
            </a:r>
            <a:r>
              <a:rPr sz="2000" spc="45" dirty="0">
                <a:latin typeface="Times New Roman"/>
                <a:cs typeface="Times New Roman"/>
              </a:rPr>
              <a:t> </a:t>
            </a:r>
            <a:r>
              <a:rPr sz="2000" spc="-5" dirty="0">
                <a:latin typeface="Times New Roman"/>
                <a:cs typeface="Times New Roman"/>
              </a:rPr>
              <a:t>D.</a:t>
            </a:r>
            <a:endParaRPr sz="2000">
              <a:latin typeface="Times New Roman"/>
              <a:cs typeface="Times New Roman"/>
            </a:endParaRPr>
          </a:p>
          <a:p>
            <a:pPr marL="356870">
              <a:lnSpc>
                <a:spcPct val="100000"/>
              </a:lnSpc>
              <a:spcBef>
                <a:spcPts val="1680"/>
              </a:spcBef>
              <a:tabLst>
                <a:tab pos="682625" algn="l"/>
              </a:tabLst>
            </a:pPr>
            <a:r>
              <a:rPr sz="2000" spc="-5" dirty="0">
                <a:solidFill>
                  <a:srgbClr val="C00000"/>
                </a:solidFill>
                <a:latin typeface="Times New Roman"/>
                <a:cs typeface="Times New Roman"/>
              </a:rPr>
              <a:t>»	</a:t>
            </a:r>
            <a:r>
              <a:rPr sz="2000" spc="-5" dirty="0">
                <a:latin typeface="Times New Roman"/>
                <a:cs typeface="Times New Roman"/>
              </a:rPr>
              <a:t>Coils </a:t>
            </a:r>
            <a:r>
              <a:rPr sz="2000" spc="-10" dirty="0">
                <a:latin typeface="Times New Roman"/>
                <a:cs typeface="Times New Roman"/>
              </a:rPr>
              <a:t>A and C </a:t>
            </a:r>
            <a:r>
              <a:rPr sz="2000" spc="-5" dirty="0">
                <a:latin typeface="Times New Roman"/>
                <a:cs typeface="Times New Roman"/>
              </a:rPr>
              <a:t>carry current </a:t>
            </a:r>
            <a:r>
              <a:rPr sz="2000" spc="-10" dirty="0">
                <a:latin typeface="Times New Roman"/>
                <a:cs typeface="Times New Roman"/>
              </a:rPr>
              <a:t>in </a:t>
            </a:r>
            <a:r>
              <a:rPr sz="2000" dirty="0">
                <a:latin typeface="Times New Roman"/>
                <a:cs typeface="Times New Roman"/>
              </a:rPr>
              <a:t>opposite </a:t>
            </a:r>
            <a:r>
              <a:rPr sz="2000" spc="-5" dirty="0">
                <a:latin typeface="Times New Roman"/>
                <a:cs typeface="Times New Roman"/>
              </a:rPr>
              <a:t>directions </a:t>
            </a:r>
            <a:r>
              <a:rPr sz="2000" spc="-10" dirty="0">
                <a:latin typeface="Times New Roman"/>
                <a:cs typeface="Times New Roman"/>
              </a:rPr>
              <a:t>for </a:t>
            </a:r>
            <a:r>
              <a:rPr sz="2000" spc="-5" dirty="0">
                <a:latin typeface="Times New Roman"/>
                <a:cs typeface="Times New Roman"/>
              </a:rPr>
              <a:t>phase</a:t>
            </a:r>
            <a:r>
              <a:rPr sz="2000" spc="80" dirty="0">
                <a:latin typeface="Times New Roman"/>
                <a:cs typeface="Times New Roman"/>
              </a:rPr>
              <a:t> </a:t>
            </a:r>
            <a:r>
              <a:rPr sz="2000" spc="-5" dirty="0">
                <a:latin typeface="Times New Roman"/>
                <a:cs typeface="Times New Roman"/>
              </a:rPr>
              <a:t>1</a:t>
            </a:r>
            <a:endParaRPr sz="2000">
              <a:latin typeface="Times New Roman"/>
              <a:cs typeface="Times New Roman"/>
            </a:endParaRPr>
          </a:p>
          <a:p>
            <a:pPr marL="356870">
              <a:lnSpc>
                <a:spcPct val="100000"/>
              </a:lnSpc>
              <a:spcBef>
                <a:spcPts val="1685"/>
              </a:spcBef>
              <a:tabLst>
                <a:tab pos="682625" algn="l"/>
              </a:tabLst>
            </a:pPr>
            <a:r>
              <a:rPr sz="2000" spc="-5" dirty="0">
                <a:solidFill>
                  <a:srgbClr val="C00000"/>
                </a:solidFill>
                <a:latin typeface="Times New Roman"/>
                <a:cs typeface="Times New Roman"/>
              </a:rPr>
              <a:t>»	</a:t>
            </a:r>
            <a:r>
              <a:rPr sz="2000" spc="-15" dirty="0">
                <a:latin typeface="Times New Roman"/>
                <a:cs typeface="Times New Roman"/>
              </a:rPr>
              <a:t>Similarly, </a:t>
            </a:r>
            <a:r>
              <a:rPr sz="2000" spc="-10" dirty="0">
                <a:latin typeface="Times New Roman"/>
                <a:cs typeface="Times New Roman"/>
              </a:rPr>
              <a:t>B and D </a:t>
            </a:r>
            <a:r>
              <a:rPr sz="2000" spc="-5" dirty="0">
                <a:latin typeface="Times New Roman"/>
                <a:cs typeface="Times New Roman"/>
              </a:rPr>
              <a:t>carry current </a:t>
            </a:r>
            <a:r>
              <a:rPr sz="2000" spc="-10" dirty="0">
                <a:latin typeface="Times New Roman"/>
                <a:cs typeface="Times New Roman"/>
              </a:rPr>
              <a:t>in </a:t>
            </a:r>
            <a:r>
              <a:rPr sz="2000" dirty="0">
                <a:latin typeface="Times New Roman"/>
                <a:cs typeface="Times New Roman"/>
              </a:rPr>
              <a:t>opposite </a:t>
            </a:r>
            <a:r>
              <a:rPr sz="2000" spc="-5" dirty="0">
                <a:latin typeface="Times New Roman"/>
                <a:cs typeface="Times New Roman"/>
              </a:rPr>
              <a:t>directions </a:t>
            </a:r>
            <a:r>
              <a:rPr sz="2000" spc="-10" dirty="0">
                <a:latin typeface="Times New Roman"/>
                <a:cs typeface="Times New Roman"/>
              </a:rPr>
              <a:t>for </a:t>
            </a:r>
            <a:r>
              <a:rPr sz="2000" spc="-5" dirty="0">
                <a:latin typeface="Times New Roman"/>
                <a:cs typeface="Times New Roman"/>
              </a:rPr>
              <a:t>phase</a:t>
            </a:r>
            <a:r>
              <a:rPr sz="2000" spc="180" dirty="0">
                <a:latin typeface="Times New Roman"/>
                <a:cs typeface="Times New Roman"/>
              </a:rPr>
              <a:t> </a:t>
            </a:r>
            <a:r>
              <a:rPr sz="2000" dirty="0">
                <a:latin typeface="Times New Roman"/>
                <a:cs typeface="Times New Roman"/>
              </a:rPr>
              <a:t>2.</a:t>
            </a:r>
            <a:endParaRPr sz="2000">
              <a:latin typeface="Times New Roman"/>
              <a:cs typeface="Times New Roman"/>
            </a:endParaRPr>
          </a:p>
        </p:txBody>
      </p:sp>
      <p:graphicFrame>
        <p:nvGraphicFramePr>
          <p:cNvPr id="5" name="object 5"/>
          <p:cNvGraphicFramePr>
            <a:graphicFrameLocks noGrp="1"/>
          </p:cNvGraphicFramePr>
          <p:nvPr/>
        </p:nvGraphicFramePr>
        <p:xfrm>
          <a:off x="440994" y="4418553"/>
          <a:ext cx="8494394" cy="1256070"/>
        </p:xfrm>
        <a:graphic>
          <a:graphicData uri="http://schemas.openxmlformats.org/drawingml/2006/table">
            <a:tbl>
              <a:tblPr firstRow="1" bandRow="1">
                <a:tableStyleId>{2D5ABB26-0587-4C30-8999-92F81FD0307C}</a:tableStyleId>
              </a:tblPr>
              <a:tblGrid>
                <a:gridCol w="267335">
                  <a:extLst>
                    <a:ext uri="{9D8B030D-6E8A-4147-A177-3AD203B41FA5}">
                      <a16:colId xmlns:a16="http://schemas.microsoft.com/office/drawing/2014/main" xmlns="" val="20000"/>
                    </a:ext>
                  </a:extLst>
                </a:gridCol>
                <a:gridCol w="7962900">
                  <a:extLst>
                    <a:ext uri="{9D8B030D-6E8A-4147-A177-3AD203B41FA5}">
                      <a16:colId xmlns:a16="http://schemas.microsoft.com/office/drawing/2014/main" xmlns="" val="20001"/>
                    </a:ext>
                  </a:extLst>
                </a:gridCol>
                <a:gridCol w="264159">
                  <a:extLst>
                    <a:ext uri="{9D8B030D-6E8A-4147-A177-3AD203B41FA5}">
                      <a16:colId xmlns:a16="http://schemas.microsoft.com/office/drawing/2014/main" xmlns="" val="20002"/>
                    </a:ext>
                  </a:extLst>
                </a:gridCol>
              </a:tblGrid>
              <a:tr h="399455">
                <a:tc>
                  <a:txBody>
                    <a:bodyPr/>
                    <a:lstStyle/>
                    <a:p>
                      <a:pPr marL="31750">
                        <a:lnSpc>
                          <a:spcPts val="2175"/>
                        </a:lnSpc>
                      </a:pPr>
                      <a:r>
                        <a:rPr sz="2000" dirty="0">
                          <a:solidFill>
                            <a:srgbClr val="C00000"/>
                          </a:solidFill>
                          <a:latin typeface="Times New Roman"/>
                          <a:cs typeface="Times New Roman"/>
                        </a:rPr>
                        <a:t>»</a:t>
                      </a:r>
                      <a:endParaRPr sz="2000">
                        <a:latin typeface="Times New Roman"/>
                        <a:cs typeface="Times New Roman"/>
                      </a:endParaRPr>
                    </a:p>
                  </a:txBody>
                  <a:tcPr marL="0" marR="0" marT="0" marB="0"/>
                </a:tc>
                <a:tc>
                  <a:txBody>
                    <a:bodyPr/>
                    <a:lstStyle/>
                    <a:p>
                      <a:pPr marL="108585">
                        <a:lnSpc>
                          <a:spcPts val="2175"/>
                        </a:lnSpc>
                      </a:pPr>
                      <a:r>
                        <a:rPr sz="2000" b="1" dirty="0">
                          <a:solidFill>
                            <a:srgbClr val="FF0000"/>
                          </a:solidFill>
                          <a:latin typeface="Times New Roman"/>
                          <a:cs typeface="Times New Roman"/>
                        </a:rPr>
                        <a:t>Bipolar: </a:t>
                      </a:r>
                      <a:r>
                        <a:rPr sz="2000" spc="-5" dirty="0">
                          <a:latin typeface="Times New Roman"/>
                          <a:cs typeface="Times New Roman"/>
                        </a:rPr>
                        <a:t>A bipolar stepper </a:t>
                      </a:r>
                      <a:r>
                        <a:rPr sz="2000" spc="-10" dirty="0">
                          <a:latin typeface="Times New Roman"/>
                          <a:cs typeface="Times New Roman"/>
                        </a:rPr>
                        <a:t>motor </a:t>
                      </a:r>
                      <a:r>
                        <a:rPr sz="2000" spc="-10" dirty="0">
                          <a:solidFill>
                            <a:srgbClr val="6F2F9F"/>
                          </a:solidFill>
                          <a:latin typeface="Times New Roman"/>
                          <a:cs typeface="Times New Roman"/>
                        </a:rPr>
                        <a:t>contains single </a:t>
                      </a:r>
                      <a:r>
                        <a:rPr sz="2000" spc="-15" dirty="0">
                          <a:solidFill>
                            <a:srgbClr val="6F2F9F"/>
                          </a:solidFill>
                          <a:latin typeface="Times New Roman"/>
                          <a:cs typeface="Times New Roman"/>
                        </a:rPr>
                        <a:t>winding </a:t>
                      </a:r>
                      <a:r>
                        <a:rPr sz="2000" spc="-5" dirty="0">
                          <a:solidFill>
                            <a:srgbClr val="6F2F9F"/>
                          </a:solidFill>
                          <a:latin typeface="Times New Roman"/>
                          <a:cs typeface="Times New Roman"/>
                        </a:rPr>
                        <a:t>per</a:t>
                      </a:r>
                      <a:r>
                        <a:rPr sz="2000" spc="135" dirty="0">
                          <a:solidFill>
                            <a:srgbClr val="6F2F9F"/>
                          </a:solidFill>
                          <a:latin typeface="Times New Roman"/>
                          <a:cs typeface="Times New Roman"/>
                        </a:rPr>
                        <a:t> </a:t>
                      </a:r>
                      <a:r>
                        <a:rPr sz="2000" spc="-5" dirty="0">
                          <a:solidFill>
                            <a:srgbClr val="6F2F9F"/>
                          </a:solidFill>
                          <a:latin typeface="Times New Roman"/>
                          <a:cs typeface="Times New Roman"/>
                        </a:rPr>
                        <a:t>phase</a:t>
                      </a:r>
                      <a:r>
                        <a:rPr sz="2000" spc="-5" dirty="0">
                          <a:latin typeface="Times New Roman"/>
                          <a:cs typeface="Times New Roman"/>
                        </a:rPr>
                        <a:t>.</a:t>
                      </a:r>
                      <a:endParaRPr sz="2000">
                        <a:latin typeface="Times New Roman"/>
                        <a:cs typeface="Times New Roman"/>
                      </a:endParaRPr>
                    </a:p>
                  </a:txBody>
                  <a:tcPr marL="0" marR="0" marT="0" marB="0"/>
                </a:tc>
                <a:tc>
                  <a:txBody>
                    <a:bodyPr/>
                    <a:lstStyle/>
                    <a:p>
                      <a:pPr>
                        <a:lnSpc>
                          <a:spcPct val="100000"/>
                        </a:lnSpc>
                      </a:pPr>
                      <a:endParaRPr sz="1900">
                        <a:latin typeface="Times New Roman"/>
                        <a:cs typeface="Times New Roman"/>
                      </a:endParaRPr>
                    </a:p>
                  </a:txBody>
                  <a:tcPr marL="0" marR="0" marT="0" marB="0"/>
                </a:tc>
                <a:extLst>
                  <a:ext uri="{0D108BD9-81ED-4DB2-BD59-A6C34878D82A}">
                    <a16:rowId xmlns:a16="http://schemas.microsoft.com/office/drawing/2014/main" xmlns="" val="10000"/>
                  </a:ext>
                </a:extLst>
              </a:tr>
              <a:tr h="856615">
                <a:tc>
                  <a:txBody>
                    <a:bodyPr/>
                    <a:lstStyle/>
                    <a:p>
                      <a:pPr marL="31750">
                        <a:lnSpc>
                          <a:spcPct val="100000"/>
                        </a:lnSpc>
                        <a:spcBef>
                          <a:spcPts val="710"/>
                        </a:spcBef>
                      </a:pPr>
                      <a:r>
                        <a:rPr sz="2000" dirty="0">
                          <a:solidFill>
                            <a:srgbClr val="C00000"/>
                          </a:solidFill>
                          <a:latin typeface="Times New Roman"/>
                          <a:cs typeface="Times New Roman"/>
                        </a:rPr>
                        <a:t>»</a:t>
                      </a:r>
                      <a:endParaRPr sz="2000">
                        <a:latin typeface="Times New Roman"/>
                        <a:cs typeface="Times New Roman"/>
                      </a:endParaRPr>
                    </a:p>
                  </a:txBody>
                  <a:tcPr marL="0" marR="0" marT="90170" marB="0"/>
                </a:tc>
                <a:tc>
                  <a:txBody>
                    <a:bodyPr/>
                    <a:lstStyle/>
                    <a:p>
                      <a:pPr marL="108585">
                        <a:lnSpc>
                          <a:spcPct val="100000"/>
                        </a:lnSpc>
                        <a:spcBef>
                          <a:spcPts val="710"/>
                        </a:spcBef>
                        <a:tabLst>
                          <a:tab pos="589915" algn="l"/>
                          <a:tab pos="1657350" algn="l"/>
                          <a:tab pos="2096135" algn="l"/>
                          <a:tab pos="2828290" algn="l"/>
                          <a:tab pos="3742690" algn="l"/>
                          <a:tab pos="4178935" algn="l"/>
                          <a:tab pos="5023485" algn="l"/>
                          <a:tab pos="6532880" algn="l"/>
                          <a:tab pos="6972300" algn="l"/>
                        </a:tabLst>
                      </a:pPr>
                      <a:r>
                        <a:rPr sz="2000" spc="-5" dirty="0">
                          <a:latin typeface="Times New Roman"/>
                          <a:cs typeface="Times New Roman"/>
                        </a:rPr>
                        <a:t>For	</a:t>
                      </a:r>
                      <a:r>
                        <a:rPr sz="2000" spc="-10" dirty="0">
                          <a:latin typeface="Times New Roman"/>
                          <a:cs typeface="Times New Roman"/>
                        </a:rPr>
                        <a:t>reversing	the	motor	</a:t>
                      </a:r>
                      <a:r>
                        <a:rPr sz="2000" spc="-5" dirty="0">
                          <a:latin typeface="Times New Roman"/>
                          <a:cs typeface="Times New Roman"/>
                        </a:rPr>
                        <a:t>rotation	</a:t>
                      </a:r>
                      <a:r>
                        <a:rPr sz="2000" spc="-10" dirty="0">
                          <a:latin typeface="Times New Roman"/>
                          <a:cs typeface="Times New Roman"/>
                        </a:rPr>
                        <a:t>the	</a:t>
                      </a:r>
                      <a:r>
                        <a:rPr sz="2000" spc="-5" dirty="0">
                          <a:latin typeface="Times New Roman"/>
                          <a:cs typeface="Times New Roman"/>
                        </a:rPr>
                        <a:t>current	flow</a:t>
                      </a:r>
                      <a:r>
                        <a:rPr sz="2000" spc="470" dirty="0">
                          <a:latin typeface="Times New Roman"/>
                          <a:cs typeface="Times New Roman"/>
                        </a:rPr>
                        <a:t> </a:t>
                      </a:r>
                      <a:r>
                        <a:rPr sz="2000" dirty="0">
                          <a:latin typeface="Times New Roman"/>
                          <a:cs typeface="Times New Roman"/>
                        </a:rPr>
                        <a:t>through	</a:t>
                      </a:r>
                      <a:r>
                        <a:rPr sz="2000" spc="-10" dirty="0">
                          <a:latin typeface="Times New Roman"/>
                          <a:cs typeface="Times New Roman"/>
                        </a:rPr>
                        <a:t>the	windings</a:t>
                      </a:r>
                      <a:endParaRPr sz="2000">
                        <a:latin typeface="Times New Roman"/>
                        <a:cs typeface="Times New Roman"/>
                      </a:endParaRPr>
                    </a:p>
                    <a:p>
                      <a:pPr marL="108585">
                        <a:lnSpc>
                          <a:spcPts val="2330"/>
                        </a:lnSpc>
                        <a:spcBef>
                          <a:spcPts val="1205"/>
                        </a:spcBef>
                      </a:pPr>
                      <a:r>
                        <a:rPr sz="2000" spc="-5" dirty="0">
                          <a:latin typeface="Times New Roman"/>
                          <a:cs typeface="Times New Roman"/>
                        </a:rPr>
                        <a:t>reversed </a:t>
                      </a:r>
                      <a:r>
                        <a:rPr sz="2000" spc="-15" dirty="0">
                          <a:latin typeface="Times New Roman"/>
                          <a:cs typeface="Times New Roman"/>
                        </a:rPr>
                        <a:t>dynamically.</a:t>
                      </a:r>
                      <a:endParaRPr sz="2000">
                        <a:latin typeface="Times New Roman"/>
                        <a:cs typeface="Times New Roman"/>
                      </a:endParaRPr>
                    </a:p>
                  </a:txBody>
                  <a:tcPr marL="0" marR="0" marT="90170" marB="0"/>
                </a:tc>
                <a:tc>
                  <a:txBody>
                    <a:bodyPr/>
                    <a:lstStyle/>
                    <a:p>
                      <a:pPr marL="64135">
                        <a:lnSpc>
                          <a:spcPct val="100000"/>
                        </a:lnSpc>
                        <a:spcBef>
                          <a:spcPts val="710"/>
                        </a:spcBef>
                      </a:pPr>
                      <a:r>
                        <a:rPr sz="2000" spc="-10" dirty="0">
                          <a:latin typeface="Times New Roman"/>
                          <a:cs typeface="Times New Roman"/>
                        </a:rPr>
                        <a:t>is</a:t>
                      </a:r>
                      <a:endParaRPr sz="2000">
                        <a:latin typeface="Times New Roman"/>
                        <a:cs typeface="Times New Roman"/>
                      </a:endParaRPr>
                    </a:p>
                  </a:txBody>
                  <a:tcPr marL="0" marR="0" marT="90170" marB="0"/>
                </a:tc>
                <a:extLst>
                  <a:ext uri="{0D108BD9-81ED-4DB2-BD59-A6C34878D82A}">
                    <a16:rowId xmlns:a16="http://schemas.microsoft.com/office/drawing/2014/main" xmlns="" val="10001"/>
                  </a:ext>
                </a:extLst>
              </a:tr>
            </a:tbl>
          </a:graphicData>
        </a:graphic>
      </p:graphicFrame>
      <p:sp>
        <p:nvSpPr>
          <p:cNvPr id="6" name="object 6"/>
          <p:cNvSpPr txBox="1"/>
          <p:nvPr/>
        </p:nvSpPr>
        <p:spPr>
          <a:xfrm>
            <a:off x="460044" y="5872683"/>
            <a:ext cx="8239759" cy="329565"/>
          </a:xfrm>
          <a:prstGeom prst="rect">
            <a:avLst/>
          </a:prstGeom>
        </p:spPr>
        <p:txBody>
          <a:bodyPr vert="horz" wrap="square" lIns="0" tIns="11430" rIns="0" bIns="0" rtlCol="0">
            <a:spAutoFit/>
          </a:bodyPr>
          <a:lstStyle/>
          <a:p>
            <a:pPr marL="12700">
              <a:lnSpc>
                <a:spcPct val="100000"/>
              </a:lnSpc>
              <a:spcBef>
                <a:spcPts val="90"/>
              </a:spcBef>
              <a:tabLst>
                <a:tab pos="356870" algn="l"/>
                <a:tab pos="8226425" algn="l"/>
              </a:tabLst>
            </a:pPr>
            <a:r>
              <a:rPr sz="2000" u="heavy" spc="-5" dirty="0">
                <a:solidFill>
                  <a:srgbClr val="C00000"/>
                </a:solidFill>
                <a:uFill>
                  <a:solidFill>
                    <a:srgbClr val="CC9900"/>
                  </a:solidFill>
                </a:uFill>
                <a:latin typeface="Times New Roman"/>
                <a:cs typeface="Times New Roman"/>
              </a:rPr>
              <a:t>»	</a:t>
            </a:r>
            <a:r>
              <a:rPr sz="2000" u="heavy" dirty="0">
                <a:uFill>
                  <a:solidFill>
                    <a:srgbClr val="CC9900"/>
                  </a:solidFill>
                </a:uFill>
                <a:latin typeface="Times New Roman"/>
                <a:cs typeface="Times New Roman"/>
              </a:rPr>
              <a:t>It </a:t>
            </a:r>
            <a:r>
              <a:rPr sz="2000" u="heavy" spc="-5" dirty="0">
                <a:uFill>
                  <a:solidFill>
                    <a:srgbClr val="CC9900"/>
                  </a:solidFill>
                </a:uFill>
                <a:latin typeface="Times New Roman"/>
                <a:cs typeface="Times New Roman"/>
              </a:rPr>
              <a:t>requires </a:t>
            </a:r>
            <a:r>
              <a:rPr sz="2000" u="heavy" spc="-10" dirty="0">
                <a:uFill>
                  <a:solidFill>
                    <a:srgbClr val="CC9900"/>
                  </a:solidFill>
                </a:uFill>
                <a:latin typeface="Times New Roman"/>
                <a:cs typeface="Times New Roman"/>
              </a:rPr>
              <a:t>complex </a:t>
            </a:r>
            <a:r>
              <a:rPr sz="2000" u="heavy" spc="-5" dirty="0">
                <a:uFill>
                  <a:solidFill>
                    <a:srgbClr val="CC9900"/>
                  </a:solidFill>
                </a:uFill>
                <a:latin typeface="Times New Roman"/>
                <a:cs typeface="Times New Roman"/>
              </a:rPr>
              <a:t>circuitry </a:t>
            </a:r>
            <a:r>
              <a:rPr sz="2000" u="heavy" spc="-10" dirty="0">
                <a:uFill>
                  <a:solidFill>
                    <a:srgbClr val="CC9900"/>
                  </a:solidFill>
                </a:uFill>
                <a:latin typeface="Times New Roman"/>
                <a:cs typeface="Times New Roman"/>
              </a:rPr>
              <a:t>for </a:t>
            </a:r>
            <a:r>
              <a:rPr sz="2000" u="heavy" spc="-5" dirty="0">
                <a:uFill>
                  <a:solidFill>
                    <a:srgbClr val="CC9900"/>
                  </a:solidFill>
                </a:uFill>
                <a:latin typeface="Times New Roman"/>
                <a:cs typeface="Times New Roman"/>
              </a:rPr>
              <a:t>current </a:t>
            </a:r>
            <a:r>
              <a:rPr sz="2000" u="heavy" spc="-10" dirty="0">
                <a:uFill>
                  <a:solidFill>
                    <a:srgbClr val="CC9900"/>
                  </a:solidFill>
                </a:uFill>
                <a:latin typeface="Times New Roman"/>
                <a:cs typeface="Times New Roman"/>
              </a:rPr>
              <a:t>flow</a:t>
            </a:r>
            <a:r>
              <a:rPr sz="2000" u="heavy" spc="50" dirty="0">
                <a:uFill>
                  <a:solidFill>
                    <a:srgbClr val="CC9900"/>
                  </a:solidFill>
                </a:uFill>
                <a:latin typeface="Times New Roman"/>
                <a:cs typeface="Times New Roman"/>
              </a:rPr>
              <a:t> </a:t>
            </a:r>
            <a:r>
              <a:rPr sz="2000" u="heavy" spc="-5" dirty="0">
                <a:uFill>
                  <a:solidFill>
                    <a:srgbClr val="CC9900"/>
                  </a:solidFill>
                </a:uFill>
                <a:latin typeface="Times New Roman"/>
                <a:cs typeface="Times New Roman"/>
              </a:rPr>
              <a:t>reversal.	</a:t>
            </a:r>
            <a:endParaRPr sz="2000">
              <a:latin typeface="Times New Roman"/>
              <a:cs typeface="Times New Roman"/>
            </a:endParaRPr>
          </a:p>
        </p:txBody>
      </p:sp>
      <p:sp>
        <p:nvSpPr>
          <p:cNvPr id="8" name="object 8"/>
          <p:cNvSpPr/>
          <p:nvPr/>
        </p:nvSpPr>
        <p:spPr>
          <a:xfrm>
            <a:off x="7419948" y="2409825"/>
            <a:ext cx="1503574" cy="1295400"/>
          </a:xfrm>
          <a:prstGeom prst="rect">
            <a:avLst/>
          </a:prstGeom>
          <a:blipFill>
            <a:blip r:embed="rId2" cstate="print"/>
            <a:stretch>
              <a:fillRect/>
            </a:stretch>
          </a:blipFill>
        </p:spPr>
        <p:txBody>
          <a:bodyPr wrap="square" lIns="0" tIns="0" rIns="0" bIns="0" rtlCol="0"/>
          <a:lstStyle/>
          <a:p>
            <a:endParaRPr/>
          </a:p>
        </p:txBody>
      </p:sp>
      <p:sp>
        <p:nvSpPr>
          <p:cNvPr id="10" name="object 10"/>
          <p:cNvSpPr txBox="1">
            <a:spLocks noGrp="1"/>
          </p:cNvSpPr>
          <p:nvPr>
            <p:ph type="sldNum" sz="quarter" idx="7"/>
          </p:nvPr>
        </p:nvSpPr>
        <p:spPr>
          <a:prstGeom prst="rect">
            <a:avLst/>
          </a:prstGeom>
        </p:spPr>
        <p:txBody>
          <a:bodyPr vert="horz" wrap="square" lIns="0" tIns="0" rIns="0" bIns="0" rtlCol="0">
            <a:spAutoFit/>
          </a:bodyPr>
          <a:lstStyle/>
          <a:p>
            <a:pPr marL="38100">
              <a:lnSpc>
                <a:spcPts val="1375"/>
              </a:lnSpc>
            </a:pPr>
            <a:fld id="{81D60167-4931-47E6-BA6A-407CBD079E47}" type="slidenum">
              <a:rPr spc="-40" dirty="0"/>
              <a:t>105</a:t>
            </a:fld>
            <a:endParaRPr spc="-40" dirty="0"/>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457200" y="2209800"/>
            <a:ext cx="8229600" cy="4038600"/>
            <a:chOff x="457200" y="2209800"/>
            <a:chExt cx="8229600" cy="4038600"/>
          </a:xfrm>
        </p:grpSpPr>
        <p:sp>
          <p:nvSpPr>
            <p:cNvPr id="3" name="object 3"/>
            <p:cNvSpPr/>
            <p:nvPr/>
          </p:nvSpPr>
          <p:spPr>
            <a:xfrm>
              <a:off x="1371600" y="2209800"/>
              <a:ext cx="3124200" cy="4038600"/>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5215731" y="2238773"/>
              <a:ext cx="3208337" cy="3737566"/>
            </a:xfrm>
            <a:prstGeom prst="rect">
              <a:avLst/>
            </a:prstGeom>
            <a:blipFill>
              <a:blip r:embed="rId3" cstate="print"/>
              <a:stretch>
                <a:fillRect/>
              </a:stretch>
            </a:blipFill>
          </p:spPr>
          <p:txBody>
            <a:bodyPr wrap="square" lIns="0" tIns="0" rIns="0" bIns="0" rtlCol="0"/>
            <a:lstStyle/>
            <a:p>
              <a:endParaRPr/>
            </a:p>
          </p:txBody>
        </p:sp>
      </p:grpSp>
      <p:sp>
        <p:nvSpPr>
          <p:cNvPr id="5" name="object 5"/>
          <p:cNvSpPr txBox="1"/>
          <p:nvPr/>
        </p:nvSpPr>
        <p:spPr>
          <a:xfrm>
            <a:off x="460044" y="199374"/>
            <a:ext cx="8462010" cy="1977389"/>
          </a:xfrm>
          <a:prstGeom prst="rect">
            <a:avLst/>
          </a:prstGeom>
        </p:spPr>
        <p:txBody>
          <a:bodyPr vert="horz" wrap="square" lIns="0" tIns="12700" rIns="0" bIns="0" rtlCol="0">
            <a:spAutoFit/>
          </a:bodyPr>
          <a:lstStyle/>
          <a:p>
            <a:pPr marL="356870" marR="5080" indent="-344805">
              <a:lnSpc>
                <a:spcPct val="150100"/>
              </a:lnSpc>
              <a:spcBef>
                <a:spcPts val="100"/>
              </a:spcBef>
              <a:tabLst>
                <a:tab pos="356870" algn="l"/>
                <a:tab pos="887730" algn="l"/>
                <a:tab pos="1896745" algn="l"/>
                <a:tab pos="2244090" algn="l"/>
                <a:tab pos="3119120" algn="l"/>
                <a:tab pos="3875404" algn="l"/>
                <a:tab pos="4359910" algn="l"/>
                <a:tab pos="4735195" algn="l"/>
                <a:tab pos="6192520" algn="l"/>
                <a:tab pos="6525259" algn="l"/>
                <a:tab pos="7531100" algn="l"/>
                <a:tab pos="8187055" algn="l"/>
              </a:tabLst>
            </a:pPr>
            <a:r>
              <a:rPr sz="2000" spc="-5" dirty="0">
                <a:solidFill>
                  <a:srgbClr val="C00000"/>
                </a:solidFill>
                <a:latin typeface="Times New Roman"/>
                <a:cs typeface="Times New Roman"/>
              </a:rPr>
              <a:t>»	</a:t>
            </a:r>
            <a:r>
              <a:rPr sz="2000" spc="20" dirty="0">
                <a:latin typeface="Times New Roman"/>
                <a:cs typeface="Times New Roman"/>
              </a:rPr>
              <a:t>T</a:t>
            </a:r>
            <a:r>
              <a:rPr sz="2000" spc="-20" dirty="0">
                <a:latin typeface="Times New Roman"/>
                <a:cs typeface="Times New Roman"/>
              </a:rPr>
              <a:t>h</a:t>
            </a:r>
            <a:r>
              <a:rPr sz="2000" spc="-5" dirty="0">
                <a:latin typeface="Times New Roman"/>
                <a:cs typeface="Times New Roman"/>
              </a:rPr>
              <a:t>e</a:t>
            </a:r>
            <a:r>
              <a:rPr sz="2000" dirty="0">
                <a:latin typeface="Times New Roman"/>
                <a:cs typeface="Times New Roman"/>
              </a:rPr>
              <a:t>	</a:t>
            </a:r>
            <a:r>
              <a:rPr sz="2000" b="1" i="1" spc="-15" dirty="0">
                <a:solidFill>
                  <a:srgbClr val="C00000"/>
                </a:solidFill>
                <a:latin typeface="Times New Roman"/>
                <a:cs typeface="Times New Roman"/>
              </a:rPr>
              <a:t>s</a:t>
            </a:r>
            <a:r>
              <a:rPr sz="2000" b="1" i="1" spc="-5" dirty="0">
                <a:solidFill>
                  <a:srgbClr val="C00000"/>
                </a:solidFill>
                <a:latin typeface="Times New Roman"/>
                <a:cs typeface="Times New Roman"/>
              </a:rPr>
              <a:t>te</a:t>
            </a:r>
            <a:r>
              <a:rPr sz="2000" b="1" i="1" dirty="0">
                <a:solidFill>
                  <a:srgbClr val="C00000"/>
                </a:solidFill>
                <a:latin typeface="Times New Roman"/>
                <a:cs typeface="Times New Roman"/>
              </a:rPr>
              <a:t>pp</a:t>
            </a:r>
            <a:r>
              <a:rPr sz="2000" b="1" i="1" spc="-5" dirty="0">
                <a:solidFill>
                  <a:srgbClr val="C00000"/>
                </a:solidFill>
                <a:latin typeface="Times New Roman"/>
                <a:cs typeface="Times New Roman"/>
              </a:rPr>
              <a:t>i</a:t>
            </a:r>
            <a:r>
              <a:rPr sz="2000" b="1" i="1" spc="-15" dirty="0">
                <a:solidFill>
                  <a:srgbClr val="C00000"/>
                </a:solidFill>
                <a:latin typeface="Times New Roman"/>
                <a:cs typeface="Times New Roman"/>
              </a:rPr>
              <a:t>n</a:t>
            </a:r>
            <a:r>
              <a:rPr sz="2000" b="1" i="1" spc="-5" dirty="0">
                <a:solidFill>
                  <a:srgbClr val="C00000"/>
                </a:solidFill>
                <a:latin typeface="Times New Roman"/>
                <a:cs typeface="Times New Roman"/>
              </a:rPr>
              <a:t>g</a:t>
            </a:r>
            <a:r>
              <a:rPr sz="2000" b="1" i="1" dirty="0">
                <a:solidFill>
                  <a:srgbClr val="C00000"/>
                </a:solidFill>
                <a:latin typeface="Times New Roman"/>
                <a:cs typeface="Times New Roman"/>
              </a:rPr>
              <a:t>	</a:t>
            </a:r>
            <a:r>
              <a:rPr sz="2000" b="1" i="1" spc="5" dirty="0">
                <a:solidFill>
                  <a:srgbClr val="C00000"/>
                </a:solidFill>
                <a:latin typeface="Times New Roman"/>
                <a:cs typeface="Times New Roman"/>
              </a:rPr>
              <a:t>o</a:t>
            </a:r>
            <a:r>
              <a:rPr sz="2000" b="1" i="1" spc="-5" dirty="0">
                <a:solidFill>
                  <a:srgbClr val="C00000"/>
                </a:solidFill>
                <a:latin typeface="Times New Roman"/>
                <a:cs typeface="Times New Roman"/>
              </a:rPr>
              <a:t>f</a:t>
            </a:r>
            <a:r>
              <a:rPr sz="2000" b="1" i="1" dirty="0">
                <a:solidFill>
                  <a:srgbClr val="C00000"/>
                </a:solidFill>
                <a:latin typeface="Times New Roman"/>
                <a:cs typeface="Times New Roman"/>
              </a:rPr>
              <a:t>	</a:t>
            </a:r>
            <a:r>
              <a:rPr sz="2000" b="1" i="1" spc="-15" dirty="0">
                <a:solidFill>
                  <a:srgbClr val="C00000"/>
                </a:solidFill>
                <a:latin typeface="Times New Roman"/>
                <a:cs typeface="Times New Roman"/>
              </a:rPr>
              <a:t>s</a:t>
            </a:r>
            <a:r>
              <a:rPr sz="2000" b="1" i="1" spc="-5" dirty="0">
                <a:solidFill>
                  <a:srgbClr val="C00000"/>
                </a:solidFill>
                <a:latin typeface="Times New Roman"/>
                <a:cs typeface="Times New Roman"/>
              </a:rPr>
              <a:t>te</a:t>
            </a:r>
            <a:r>
              <a:rPr sz="2000" b="1" i="1" spc="-20" dirty="0">
                <a:solidFill>
                  <a:srgbClr val="C00000"/>
                </a:solidFill>
                <a:latin typeface="Times New Roman"/>
                <a:cs typeface="Times New Roman"/>
              </a:rPr>
              <a:t>p</a:t>
            </a:r>
            <a:r>
              <a:rPr sz="2000" b="1" i="1" dirty="0">
                <a:solidFill>
                  <a:srgbClr val="C00000"/>
                </a:solidFill>
                <a:latin typeface="Times New Roman"/>
                <a:cs typeface="Times New Roman"/>
              </a:rPr>
              <a:t>p</a:t>
            </a:r>
            <a:r>
              <a:rPr sz="2000" b="1" i="1" spc="-5" dirty="0">
                <a:solidFill>
                  <a:srgbClr val="C00000"/>
                </a:solidFill>
                <a:latin typeface="Times New Roman"/>
                <a:cs typeface="Times New Roman"/>
              </a:rPr>
              <a:t>er</a:t>
            </a:r>
            <a:r>
              <a:rPr sz="2000" b="1" i="1" dirty="0">
                <a:solidFill>
                  <a:srgbClr val="C00000"/>
                </a:solidFill>
                <a:latin typeface="Times New Roman"/>
                <a:cs typeface="Times New Roman"/>
              </a:rPr>
              <a:t>	</a:t>
            </a:r>
            <a:r>
              <a:rPr sz="2000" b="1" i="1" spc="25" dirty="0">
                <a:solidFill>
                  <a:srgbClr val="C00000"/>
                </a:solidFill>
                <a:latin typeface="Times New Roman"/>
                <a:cs typeface="Times New Roman"/>
              </a:rPr>
              <a:t>m</a:t>
            </a:r>
            <a:r>
              <a:rPr sz="2000" b="1" i="1" spc="-20" dirty="0">
                <a:solidFill>
                  <a:srgbClr val="C00000"/>
                </a:solidFill>
                <a:latin typeface="Times New Roman"/>
                <a:cs typeface="Times New Roman"/>
              </a:rPr>
              <a:t>o</a:t>
            </a:r>
            <a:r>
              <a:rPr sz="2000" b="1" i="1" spc="-5" dirty="0">
                <a:solidFill>
                  <a:srgbClr val="C00000"/>
                </a:solidFill>
                <a:latin typeface="Times New Roman"/>
                <a:cs typeface="Times New Roman"/>
              </a:rPr>
              <a:t>t</a:t>
            </a:r>
            <a:r>
              <a:rPr sz="2000" b="1" i="1" dirty="0">
                <a:solidFill>
                  <a:srgbClr val="C00000"/>
                </a:solidFill>
                <a:latin typeface="Times New Roman"/>
                <a:cs typeface="Times New Roman"/>
              </a:rPr>
              <a:t>o</a:t>
            </a:r>
            <a:r>
              <a:rPr sz="2000" b="1" i="1" spc="-5" dirty="0">
                <a:solidFill>
                  <a:srgbClr val="C00000"/>
                </a:solidFill>
                <a:latin typeface="Times New Roman"/>
                <a:cs typeface="Times New Roman"/>
              </a:rPr>
              <a:t>r</a:t>
            </a:r>
            <a:r>
              <a:rPr sz="2000" b="1" i="1" dirty="0">
                <a:solidFill>
                  <a:srgbClr val="C00000"/>
                </a:solidFill>
                <a:latin typeface="Times New Roman"/>
                <a:cs typeface="Times New Roman"/>
              </a:rPr>
              <a:t>	</a:t>
            </a:r>
            <a:r>
              <a:rPr sz="2000" spc="-5" dirty="0">
                <a:latin typeface="Times New Roman"/>
                <a:cs typeface="Times New Roman"/>
              </a:rPr>
              <a:t>can</a:t>
            </a:r>
            <a:r>
              <a:rPr sz="2000" dirty="0">
                <a:latin typeface="Times New Roman"/>
                <a:cs typeface="Times New Roman"/>
              </a:rPr>
              <a:t>	</a:t>
            </a:r>
            <a:r>
              <a:rPr sz="2000" spc="5" dirty="0">
                <a:latin typeface="Times New Roman"/>
                <a:cs typeface="Times New Roman"/>
              </a:rPr>
              <a:t>b</a:t>
            </a:r>
            <a:r>
              <a:rPr sz="2000" spc="-5" dirty="0">
                <a:latin typeface="Times New Roman"/>
                <a:cs typeface="Times New Roman"/>
              </a:rPr>
              <a:t>e</a:t>
            </a:r>
            <a:r>
              <a:rPr sz="2000" dirty="0">
                <a:latin typeface="Times New Roman"/>
                <a:cs typeface="Times New Roman"/>
              </a:rPr>
              <a:t>	</a:t>
            </a:r>
            <a:r>
              <a:rPr sz="2000" spc="15" dirty="0">
                <a:latin typeface="Times New Roman"/>
                <a:cs typeface="Times New Roman"/>
              </a:rPr>
              <a:t>i</a:t>
            </a:r>
            <a:r>
              <a:rPr sz="2000" spc="-45" dirty="0">
                <a:latin typeface="Times New Roman"/>
                <a:cs typeface="Times New Roman"/>
              </a:rPr>
              <a:t>m</a:t>
            </a:r>
            <a:r>
              <a:rPr sz="2000" dirty="0">
                <a:latin typeface="Times New Roman"/>
                <a:cs typeface="Times New Roman"/>
              </a:rPr>
              <a:t>p</a:t>
            </a:r>
            <a:r>
              <a:rPr sz="2000" spc="-5" dirty="0">
                <a:latin typeface="Times New Roman"/>
                <a:cs typeface="Times New Roman"/>
              </a:rPr>
              <a:t>l</a:t>
            </a:r>
            <a:r>
              <a:rPr sz="2000" spc="15" dirty="0">
                <a:latin typeface="Times New Roman"/>
                <a:cs typeface="Times New Roman"/>
              </a:rPr>
              <a:t>e</a:t>
            </a:r>
            <a:r>
              <a:rPr sz="2000" spc="-45" dirty="0">
                <a:latin typeface="Times New Roman"/>
                <a:cs typeface="Times New Roman"/>
              </a:rPr>
              <a:t>m</a:t>
            </a:r>
            <a:r>
              <a:rPr sz="2000" spc="15" dirty="0">
                <a:latin typeface="Times New Roman"/>
                <a:cs typeface="Times New Roman"/>
              </a:rPr>
              <a:t>e</a:t>
            </a:r>
            <a:r>
              <a:rPr sz="2000" spc="-20" dirty="0">
                <a:latin typeface="Times New Roman"/>
                <a:cs typeface="Times New Roman"/>
              </a:rPr>
              <a:t>n</a:t>
            </a:r>
            <a:r>
              <a:rPr sz="2000" spc="-5" dirty="0">
                <a:latin typeface="Times New Roman"/>
                <a:cs typeface="Times New Roman"/>
              </a:rPr>
              <a:t>ted</a:t>
            </a:r>
            <a:r>
              <a:rPr sz="2000" dirty="0">
                <a:latin typeface="Times New Roman"/>
                <a:cs typeface="Times New Roman"/>
              </a:rPr>
              <a:t>	</a:t>
            </a:r>
            <a:r>
              <a:rPr sz="2000" spc="-10" dirty="0">
                <a:latin typeface="Times New Roman"/>
                <a:cs typeface="Times New Roman"/>
              </a:rPr>
              <a:t>i</a:t>
            </a:r>
            <a:r>
              <a:rPr sz="2000" spc="-5" dirty="0">
                <a:latin typeface="Times New Roman"/>
                <a:cs typeface="Times New Roman"/>
              </a:rPr>
              <a:t>n</a:t>
            </a:r>
            <a:r>
              <a:rPr sz="2000" dirty="0">
                <a:latin typeface="Times New Roman"/>
                <a:cs typeface="Times New Roman"/>
              </a:rPr>
              <a:t>	d</a:t>
            </a:r>
            <a:r>
              <a:rPr sz="2000" spc="-5" dirty="0">
                <a:latin typeface="Times New Roman"/>
                <a:cs typeface="Times New Roman"/>
              </a:rPr>
              <a:t>i</a:t>
            </a:r>
            <a:r>
              <a:rPr sz="2000" spc="-25" dirty="0">
                <a:latin typeface="Times New Roman"/>
                <a:cs typeface="Times New Roman"/>
              </a:rPr>
              <a:t>ff</a:t>
            </a:r>
            <a:r>
              <a:rPr sz="2000" spc="-5" dirty="0">
                <a:latin typeface="Times New Roman"/>
                <a:cs typeface="Times New Roman"/>
              </a:rPr>
              <a:t>e</a:t>
            </a:r>
            <a:r>
              <a:rPr sz="2000" dirty="0">
                <a:latin typeface="Times New Roman"/>
                <a:cs typeface="Times New Roman"/>
              </a:rPr>
              <a:t>r</a:t>
            </a:r>
            <a:r>
              <a:rPr sz="2000" spc="-5" dirty="0">
                <a:latin typeface="Times New Roman"/>
                <a:cs typeface="Times New Roman"/>
              </a:rPr>
              <a:t>e</a:t>
            </a:r>
            <a:r>
              <a:rPr sz="2000" spc="-15" dirty="0">
                <a:latin typeface="Times New Roman"/>
                <a:cs typeface="Times New Roman"/>
              </a:rPr>
              <a:t>n</a:t>
            </a:r>
            <a:r>
              <a:rPr sz="2000" spc="-5" dirty="0">
                <a:latin typeface="Times New Roman"/>
                <a:cs typeface="Times New Roman"/>
              </a:rPr>
              <a:t>t</a:t>
            </a:r>
            <a:r>
              <a:rPr sz="2000" dirty="0">
                <a:latin typeface="Times New Roman"/>
                <a:cs typeface="Times New Roman"/>
              </a:rPr>
              <a:t>	</a:t>
            </a:r>
            <a:r>
              <a:rPr sz="2000" spc="-30" dirty="0">
                <a:latin typeface="Times New Roman"/>
                <a:cs typeface="Times New Roman"/>
              </a:rPr>
              <a:t>w</a:t>
            </a:r>
            <a:r>
              <a:rPr sz="2000" spc="15" dirty="0">
                <a:latin typeface="Times New Roman"/>
                <a:cs typeface="Times New Roman"/>
              </a:rPr>
              <a:t>a</a:t>
            </a:r>
            <a:r>
              <a:rPr sz="2000" spc="-20" dirty="0">
                <a:latin typeface="Times New Roman"/>
                <a:cs typeface="Times New Roman"/>
              </a:rPr>
              <a:t>y</a:t>
            </a:r>
            <a:r>
              <a:rPr sz="2000" spc="-5" dirty="0">
                <a:latin typeface="Times New Roman"/>
                <a:cs typeface="Times New Roman"/>
              </a:rPr>
              <a:t>s</a:t>
            </a:r>
            <a:r>
              <a:rPr sz="2000" dirty="0">
                <a:latin typeface="Times New Roman"/>
                <a:cs typeface="Times New Roman"/>
              </a:rPr>
              <a:t>	</a:t>
            </a:r>
            <a:r>
              <a:rPr sz="2000" spc="25" dirty="0">
                <a:latin typeface="Times New Roman"/>
                <a:cs typeface="Times New Roman"/>
              </a:rPr>
              <a:t>by  </a:t>
            </a:r>
            <a:r>
              <a:rPr sz="2000" spc="-10" dirty="0">
                <a:latin typeface="Times New Roman"/>
                <a:cs typeface="Times New Roman"/>
              </a:rPr>
              <a:t>changing the sequence </a:t>
            </a:r>
            <a:r>
              <a:rPr sz="2000" dirty="0">
                <a:latin typeface="Times New Roman"/>
                <a:cs typeface="Times New Roman"/>
              </a:rPr>
              <a:t>of </a:t>
            </a:r>
            <a:r>
              <a:rPr sz="2000" spc="-5" dirty="0">
                <a:latin typeface="Times New Roman"/>
                <a:cs typeface="Times New Roman"/>
              </a:rPr>
              <a:t>activation </a:t>
            </a:r>
            <a:r>
              <a:rPr sz="2000" dirty="0">
                <a:latin typeface="Times New Roman"/>
                <a:cs typeface="Times New Roman"/>
              </a:rPr>
              <a:t>of </a:t>
            </a:r>
            <a:r>
              <a:rPr sz="2000" spc="-10" dirty="0">
                <a:latin typeface="Times New Roman"/>
                <a:cs typeface="Times New Roman"/>
              </a:rPr>
              <a:t>the </a:t>
            </a:r>
            <a:r>
              <a:rPr sz="2000" spc="-5" dirty="0">
                <a:latin typeface="Times New Roman"/>
                <a:cs typeface="Times New Roman"/>
              </a:rPr>
              <a:t>stator</a:t>
            </a:r>
            <a:r>
              <a:rPr sz="2000" spc="130" dirty="0">
                <a:latin typeface="Times New Roman"/>
                <a:cs typeface="Times New Roman"/>
              </a:rPr>
              <a:t> </a:t>
            </a:r>
            <a:r>
              <a:rPr sz="2000" spc="-15" dirty="0">
                <a:latin typeface="Times New Roman"/>
                <a:cs typeface="Times New Roman"/>
              </a:rPr>
              <a:t>windings.</a:t>
            </a:r>
            <a:endParaRPr sz="2000">
              <a:latin typeface="Times New Roman"/>
              <a:cs typeface="Times New Roman"/>
            </a:endParaRPr>
          </a:p>
          <a:p>
            <a:pPr marL="12700">
              <a:lnSpc>
                <a:spcPct val="100000"/>
              </a:lnSpc>
              <a:spcBef>
                <a:spcPts val="1680"/>
              </a:spcBef>
              <a:tabLst>
                <a:tab pos="356870" algn="l"/>
              </a:tabLst>
            </a:pPr>
            <a:r>
              <a:rPr sz="2000" spc="-5" dirty="0">
                <a:solidFill>
                  <a:srgbClr val="C00000"/>
                </a:solidFill>
                <a:latin typeface="Times New Roman"/>
                <a:cs typeface="Times New Roman"/>
              </a:rPr>
              <a:t>»	</a:t>
            </a:r>
            <a:r>
              <a:rPr sz="2000" dirty="0">
                <a:latin typeface="Times New Roman"/>
                <a:cs typeface="Times New Roman"/>
              </a:rPr>
              <a:t>The </a:t>
            </a:r>
            <a:r>
              <a:rPr sz="2000" spc="-10" dirty="0">
                <a:latin typeface="Times New Roman"/>
                <a:cs typeface="Times New Roman"/>
              </a:rPr>
              <a:t>different </a:t>
            </a:r>
            <a:r>
              <a:rPr sz="2000" spc="-5" dirty="0">
                <a:latin typeface="Times New Roman"/>
                <a:cs typeface="Times New Roman"/>
              </a:rPr>
              <a:t>stepping </a:t>
            </a:r>
            <a:r>
              <a:rPr sz="2000" spc="-10" dirty="0">
                <a:latin typeface="Times New Roman"/>
                <a:cs typeface="Times New Roman"/>
              </a:rPr>
              <a:t>modes </a:t>
            </a:r>
            <a:r>
              <a:rPr sz="2000" spc="-5" dirty="0">
                <a:latin typeface="Times New Roman"/>
                <a:cs typeface="Times New Roman"/>
              </a:rPr>
              <a:t>supported </a:t>
            </a:r>
            <a:r>
              <a:rPr sz="2000" dirty="0">
                <a:latin typeface="Times New Roman"/>
                <a:cs typeface="Times New Roman"/>
              </a:rPr>
              <a:t>by </a:t>
            </a:r>
            <a:r>
              <a:rPr sz="2000" spc="-5" dirty="0">
                <a:latin typeface="Times New Roman"/>
                <a:cs typeface="Times New Roman"/>
              </a:rPr>
              <a:t>stepper </a:t>
            </a:r>
            <a:r>
              <a:rPr sz="2000" spc="-10" dirty="0">
                <a:latin typeface="Times New Roman"/>
                <a:cs typeface="Times New Roman"/>
              </a:rPr>
              <a:t>motor </a:t>
            </a:r>
            <a:r>
              <a:rPr sz="2000" dirty="0">
                <a:latin typeface="Times New Roman"/>
                <a:cs typeface="Times New Roman"/>
              </a:rPr>
              <a:t>are </a:t>
            </a:r>
            <a:r>
              <a:rPr sz="2000" spc="-10" dirty="0">
                <a:latin typeface="Times New Roman"/>
                <a:cs typeface="Times New Roman"/>
              </a:rPr>
              <a:t>explained</a:t>
            </a:r>
            <a:r>
              <a:rPr sz="2000" spc="165" dirty="0">
                <a:latin typeface="Times New Roman"/>
                <a:cs typeface="Times New Roman"/>
              </a:rPr>
              <a:t> </a:t>
            </a:r>
            <a:r>
              <a:rPr sz="2000" spc="-10" dirty="0">
                <a:latin typeface="Times New Roman"/>
                <a:cs typeface="Times New Roman"/>
              </a:rPr>
              <a:t>below:</a:t>
            </a:r>
            <a:endParaRPr sz="2000">
              <a:latin typeface="Times New Roman"/>
              <a:cs typeface="Times New Roman"/>
            </a:endParaRPr>
          </a:p>
          <a:p>
            <a:pPr marL="12700">
              <a:lnSpc>
                <a:spcPct val="100000"/>
              </a:lnSpc>
              <a:spcBef>
                <a:spcPts val="1680"/>
              </a:spcBef>
              <a:tabLst>
                <a:tab pos="356870" algn="l"/>
                <a:tab pos="1783714" algn="l"/>
                <a:tab pos="3357245" algn="l"/>
              </a:tabLst>
            </a:pPr>
            <a:r>
              <a:rPr sz="2000" spc="-5" dirty="0">
                <a:solidFill>
                  <a:srgbClr val="C00000"/>
                </a:solidFill>
                <a:latin typeface="Times New Roman"/>
                <a:cs typeface="Times New Roman"/>
              </a:rPr>
              <a:t>»	</a:t>
            </a:r>
            <a:r>
              <a:rPr sz="2000" i="1" spc="-5" dirty="0">
                <a:latin typeface="Times New Roman"/>
                <a:cs typeface="Times New Roman"/>
              </a:rPr>
              <a:t>Full</a:t>
            </a:r>
            <a:r>
              <a:rPr sz="2000" i="1" spc="-40" dirty="0">
                <a:latin typeface="Times New Roman"/>
                <a:cs typeface="Times New Roman"/>
              </a:rPr>
              <a:t> </a:t>
            </a:r>
            <a:r>
              <a:rPr sz="2000" i="1" spc="-5" dirty="0">
                <a:latin typeface="Times New Roman"/>
                <a:cs typeface="Times New Roman"/>
              </a:rPr>
              <a:t>Step	</a:t>
            </a:r>
            <a:r>
              <a:rPr sz="2000" i="1" spc="-10" dirty="0">
                <a:latin typeface="Times New Roman"/>
                <a:cs typeface="Times New Roman"/>
              </a:rPr>
              <a:t>Wave</a:t>
            </a:r>
            <a:r>
              <a:rPr sz="2000" i="1" spc="45" dirty="0">
                <a:latin typeface="Times New Roman"/>
                <a:cs typeface="Times New Roman"/>
              </a:rPr>
              <a:t> </a:t>
            </a:r>
            <a:r>
              <a:rPr sz="2000" i="1" spc="-5" dirty="0">
                <a:latin typeface="Times New Roman"/>
                <a:cs typeface="Times New Roman"/>
              </a:rPr>
              <a:t>Step	Half Step</a:t>
            </a:r>
            <a:endParaRPr sz="2000">
              <a:latin typeface="Times New Roman"/>
              <a:cs typeface="Times New Roman"/>
            </a:endParaRPr>
          </a:p>
        </p:txBody>
      </p:sp>
      <p:sp>
        <p:nvSpPr>
          <p:cNvPr id="8" name="object 8"/>
          <p:cNvSpPr txBox="1">
            <a:spLocks noGrp="1"/>
          </p:cNvSpPr>
          <p:nvPr>
            <p:ph type="sldNum" sz="quarter" idx="7"/>
          </p:nvPr>
        </p:nvSpPr>
        <p:spPr>
          <a:prstGeom prst="rect">
            <a:avLst/>
          </a:prstGeom>
        </p:spPr>
        <p:txBody>
          <a:bodyPr vert="horz" wrap="square" lIns="0" tIns="0" rIns="0" bIns="0" rtlCol="0">
            <a:spAutoFit/>
          </a:bodyPr>
          <a:lstStyle/>
          <a:p>
            <a:pPr marL="38100">
              <a:lnSpc>
                <a:spcPts val="1375"/>
              </a:lnSpc>
            </a:pPr>
            <a:fld id="{81D60167-4931-47E6-BA6A-407CBD079E47}" type="slidenum">
              <a:rPr spc="-40" dirty="0"/>
              <a:t>106</a:t>
            </a:fld>
            <a:endParaRPr spc="-40" dirty="0"/>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60044" y="353009"/>
            <a:ext cx="7706359" cy="329565"/>
          </a:xfrm>
          <a:prstGeom prst="rect">
            <a:avLst/>
          </a:prstGeom>
        </p:spPr>
        <p:txBody>
          <a:bodyPr vert="horz" wrap="square" lIns="0" tIns="12065" rIns="0" bIns="0" rtlCol="0">
            <a:spAutoFit/>
          </a:bodyPr>
          <a:lstStyle/>
          <a:p>
            <a:pPr marL="12700">
              <a:lnSpc>
                <a:spcPct val="100000"/>
              </a:lnSpc>
              <a:spcBef>
                <a:spcPts val="95"/>
              </a:spcBef>
              <a:tabLst>
                <a:tab pos="356870" algn="l"/>
              </a:tabLst>
            </a:pPr>
            <a:r>
              <a:rPr spc="-5" dirty="0">
                <a:solidFill>
                  <a:srgbClr val="C00000"/>
                </a:solidFill>
              </a:rPr>
              <a:t>»	</a:t>
            </a:r>
            <a:r>
              <a:rPr dirty="0"/>
              <a:t>The </a:t>
            </a:r>
            <a:r>
              <a:rPr spc="-15" dirty="0"/>
              <a:t>following </a:t>
            </a:r>
            <a:r>
              <a:rPr spc="-10" dirty="0"/>
              <a:t>Figure </a:t>
            </a:r>
            <a:r>
              <a:rPr spc="-20" dirty="0"/>
              <a:t>shows </a:t>
            </a:r>
            <a:r>
              <a:rPr spc="-10" dirty="0"/>
              <a:t>the </a:t>
            </a:r>
            <a:r>
              <a:rPr spc="-5" dirty="0">
                <a:solidFill>
                  <a:srgbClr val="C00000"/>
                </a:solidFill>
              </a:rPr>
              <a:t>stator </a:t>
            </a:r>
            <a:r>
              <a:rPr spc="-15" dirty="0">
                <a:solidFill>
                  <a:srgbClr val="C00000"/>
                </a:solidFill>
              </a:rPr>
              <a:t>winding </a:t>
            </a:r>
            <a:r>
              <a:rPr spc="-5" dirty="0">
                <a:solidFill>
                  <a:srgbClr val="C00000"/>
                </a:solidFill>
              </a:rPr>
              <a:t>details </a:t>
            </a:r>
            <a:r>
              <a:rPr dirty="0">
                <a:solidFill>
                  <a:srgbClr val="C00000"/>
                </a:solidFill>
              </a:rPr>
              <a:t>of </a:t>
            </a:r>
            <a:r>
              <a:rPr spc="-5" dirty="0">
                <a:solidFill>
                  <a:srgbClr val="C00000"/>
                </a:solidFill>
              </a:rPr>
              <a:t>Stepper</a:t>
            </a:r>
            <a:r>
              <a:rPr spc="320" dirty="0">
                <a:solidFill>
                  <a:srgbClr val="C00000"/>
                </a:solidFill>
              </a:rPr>
              <a:t> </a:t>
            </a:r>
            <a:r>
              <a:rPr spc="-5" dirty="0">
                <a:solidFill>
                  <a:srgbClr val="C00000"/>
                </a:solidFill>
              </a:rPr>
              <a:t>motor</a:t>
            </a:r>
            <a:r>
              <a:rPr spc="-5" dirty="0"/>
              <a:t>:</a:t>
            </a:r>
          </a:p>
        </p:txBody>
      </p:sp>
      <p:sp>
        <p:nvSpPr>
          <p:cNvPr id="4" name="object 4"/>
          <p:cNvSpPr/>
          <p:nvPr/>
        </p:nvSpPr>
        <p:spPr>
          <a:xfrm>
            <a:off x="1143000" y="914400"/>
            <a:ext cx="7086600" cy="5029200"/>
          </a:xfrm>
          <a:prstGeom prst="rect">
            <a:avLst/>
          </a:prstGeom>
          <a:blipFill>
            <a:blip r:embed="rId2" cstate="print"/>
            <a:stretch>
              <a:fillRect/>
            </a:stretch>
          </a:blipFill>
        </p:spPr>
        <p:txBody>
          <a:bodyPr wrap="square" lIns="0" tIns="0" rIns="0" bIns="0" rtlCol="0"/>
          <a:lstStyle/>
          <a:p>
            <a:endParaRPr/>
          </a:p>
        </p:txBody>
      </p:sp>
      <p:sp>
        <p:nvSpPr>
          <p:cNvPr id="6" name="object 6"/>
          <p:cNvSpPr txBox="1">
            <a:spLocks noGrp="1"/>
          </p:cNvSpPr>
          <p:nvPr>
            <p:ph type="sldNum" sz="quarter" idx="7"/>
          </p:nvPr>
        </p:nvSpPr>
        <p:spPr>
          <a:prstGeom prst="rect">
            <a:avLst/>
          </a:prstGeom>
        </p:spPr>
        <p:txBody>
          <a:bodyPr vert="horz" wrap="square" lIns="0" tIns="0" rIns="0" bIns="0" rtlCol="0">
            <a:spAutoFit/>
          </a:bodyPr>
          <a:lstStyle/>
          <a:p>
            <a:pPr marL="38100">
              <a:lnSpc>
                <a:spcPts val="1375"/>
              </a:lnSpc>
            </a:pPr>
            <a:fld id="{81D60167-4931-47E6-BA6A-407CBD079E47}" type="slidenum">
              <a:rPr spc="-40" dirty="0"/>
              <a:t>107</a:t>
            </a:fld>
            <a:endParaRPr spc="-40" dirty="0"/>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60044" y="199374"/>
            <a:ext cx="8457565" cy="2892425"/>
          </a:xfrm>
          <a:prstGeom prst="rect">
            <a:avLst/>
          </a:prstGeom>
        </p:spPr>
        <p:txBody>
          <a:bodyPr vert="horz" wrap="square" lIns="0" tIns="12700" rIns="0" bIns="0" rtlCol="0">
            <a:spAutoFit/>
          </a:bodyPr>
          <a:lstStyle/>
          <a:p>
            <a:pPr marL="356870" marR="8890" indent="-344805" algn="just">
              <a:lnSpc>
                <a:spcPct val="150100"/>
              </a:lnSpc>
              <a:spcBef>
                <a:spcPts val="100"/>
              </a:spcBef>
            </a:pPr>
            <a:r>
              <a:rPr sz="2000" spc="-5" dirty="0">
                <a:solidFill>
                  <a:srgbClr val="C00000"/>
                </a:solidFill>
                <a:latin typeface="Times New Roman"/>
                <a:cs typeface="Times New Roman"/>
              </a:rPr>
              <a:t>» </a:t>
            </a:r>
            <a:r>
              <a:rPr sz="2000" dirty="0">
                <a:solidFill>
                  <a:srgbClr val="C00000"/>
                </a:solidFill>
                <a:latin typeface="Times New Roman"/>
                <a:cs typeface="Times New Roman"/>
              </a:rPr>
              <a:t>ULN2803 </a:t>
            </a:r>
            <a:r>
              <a:rPr sz="2000" spc="-5" dirty="0">
                <a:latin typeface="Times New Roman"/>
                <a:cs typeface="Times New Roman"/>
              </a:rPr>
              <a:t>is an </a:t>
            </a:r>
            <a:r>
              <a:rPr sz="2000" spc="-5" dirty="0">
                <a:solidFill>
                  <a:srgbClr val="C00000"/>
                </a:solidFill>
                <a:latin typeface="Times New Roman"/>
                <a:cs typeface="Times New Roman"/>
              </a:rPr>
              <a:t>octal peripheral driver array </a:t>
            </a:r>
            <a:r>
              <a:rPr sz="2000" spc="-5" dirty="0">
                <a:latin typeface="Times New Roman"/>
                <a:cs typeface="Times New Roman"/>
              </a:rPr>
              <a:t>available </a:t>
            </a:r>
            <a:r>
              <a:rPr sz="2000" spc="-10" dirty="0">
                <a:latin typeface="Times New Roman"/>
                <a:cs typeface="Times New Roman"/>
              </a:rPr>
              <a:t>from </a:t>
            </a:r>
            <a:r>
              <a:rPr sz="2000" dirty="0">
                <a:latin typeface="Times New Roman"/>
                <a:cs typeface="Times New Roman"/>
              </a:rPr>
              <a:t>Texas </a:t>
            </a:r>
            <a:r>
              <a:rPr sz="2000" spc="-10" dirty="0">
                <a:latin typeface="Times New Roman"/>
                <a:cs typeface="Times New Roman"/>
              </a:rPr>
              <a:t>Instruments  and ST </a:t>
            </a:r>
            <a:r>
              <a:rPr sz="2000" spc="-5" dirty="0">
                <a:latin typeface="Times New Roman"/>
                <a:cs typeface="Times New Roman"/>
              </a:rPr>
              <a:t>microelectronics </a:t>
            </a:r>
            <a:r>
              <a:rPr sz="2000" spc="-10" dirty="0">
                <a:latin typeface="Times New Roman"/>
                <a:cs typeface="Times New Roman"/>
              </a:rPr>
              <a:t>for driving </a:t>
            </a:r>
            <a:r>
              <a:rPr sz="2000" spc="-5" dirty="0">
                <a:latin typeface="Times New Roman"/>
                <a:cs typeface="Times New Roman"/>
              </a:rPr>
              <a:t>a </a:t>
            </a:r>
            <a:r>
              <a:rPr sz="2000" dirty="0">
                <a:latin typeface="Times New Roman"/>
                <a:cs typeface="Times New Roman"/>
              </a:rPr>
              <a:t>5V </a:t>
            </a:r>
            <a:r>
              <a:rPr sz="2000" spc="-5" dirty="0">
                <a:latin typeface="Times New Roman"/>
                <a:cs typeface="Times New Roman"/>
              </a:rPr>
              <a:t>stepper</a:t>
            </a:r>
            <a:r>
              <a:rPr sz="2000" spc="95" dirty="0">
                <a:latin typeface="Times New Roman"/>
                <a:cs typeface="Times New Roman"/>
              </a:rPr>
              <a:t> </a:t>
            </a:r>
            <a:r>
              <a:rPr sz="2000" spc="-10" dirty="0">
                <a:latin typeface="Times New Roman"/>
                <a:cs typeface="Times New Roman"/>
              </a:rPr>
              <a:t>motor.</a:t>
            </a:r>
            <a:endParaRPr sz="2000">
              <a:latin typeface="Times New Roman"/>
              <a:cs typeface="Times New Roman"/>
            </a:endParaRPr>
          </a:p>
          <a:p>
            <a:pPr marL="12700" algn="just">
              <a:lnSpc>
                <a:spcPct val="100000"/>
              </a:lnSpc>
              <a:spcBef>
                <a:spcPts val="1680"/>
              </a:spcBef>
            </a:pPr>
            <a:r>
              <a:rPr sz="2000" spc="-5" dirty="0">
                <a:solidFill>
                  <a:srgbClr val="C00000"/>
                </a:solidFill>
                <a:latin typeface="Times New Roman"/>
                <a:cs typeface="Times New Roman"/>
              </a:rPr>
              <a:t>»    </a:t>
            </a:r>
            <a:r>
              <a:rPr sz="2000" spc="-10" dirty="0">
                <a:latin typeface="Times New Roman"/>
                <a:cs typeface="Times New Roman"/>
              </a:rPr>
              <a:t>Simple driving </a:t>
            </a:r>
            <a:r>
              <a:rPr sz="2000" spc="-5" dirty="0">
                <a:latin typeface="Times New Roman"/>
                <a:cs typeface="Times New Roman"/>
              </a:rPr>
              <a:t>circuit can also </a:t>
            </a:r>
            <a:r>
              <a:rPr sz="2000" dirty="0">
                <a:latin typeface="Times New Roman"/>
                <a:cs typeface="Times New Roman"/>
              </a:rPr>
              <a:t>be </a:t>
            </a:r>
            <a:r>
              <a:rPr sz="2000" spc="-5" dirty="0">
                <a:latin typeface="Times New Roman"/>
                <a:cs typeface="Times New Roman"/>
              </a:rPr>
              <a:t>built </a:t>
            </a:r>
            <a:r>
              <a:rPr sz="2000" spc="-15" dirty="0">
                <a:latin typeface="Times New Roman"/>
                <a:cs typeface="Times New Roman"/>
              </a:rPr>
              <a:t>using</a:t>
            </a:r>
            <a:r>
              <a:rPr sz="2000" spc="-165" dirty="0">
                <a:latin typeface="Times New Roman"/>
                <a:cs typeface="Times New Roman"/>
              </a:rPr>
              <a:t> </a:t>
            </a:r>
            <a:r>
              <a:rPr sz="2000" spc="-5" dirty="0">
                <a:latin typeface="Times New Roman"/>
                <a:cs typeface="Times New Roman"/>
              </a:rPr>
              <a:t>transistors.</a:t>
            </a:r>
            <a:endParaRPr sz="2000">
              <a:latin typeface="Times New Roman"/>
              <a:cs typeface="Times New Roman"/>
            </a:endParaRPr>
          </a:p>
          <a:p>
            <a:pPr marL="356870" marR="5080" indent="-344805" algn="just">
              <a:lnSpc>
                <a:spcPct val="150100"/>
              </a:lnSpc>
              <a:spcBef>
                <a:spcPts val="480"/>
              </a:spcBef>
            </a:pPr>
            <a:r>
              <a:rPr sz="2000" spc="-5" dirty="0">
                <a:solidFill>
                  <a:srgbClr val="C00000"/>
                </a:solidFill>
                <a:latin typeface="Times New Roman"/>
                <a:cs typeface="Times New Roman"/>
              </a:rPr>
              <a:t>» </a:t>
            </a:r>
            <a:r>
              <a:rPr sz="2000" dirty="0">
                <a:latin typeface="Times New Roman"/>
                <a:cs typeface="Times New Roman"/>
              </a:rPr>
              <a:t>The </a:t>
            </a:r>
            <a:r>
              <a:rPr sz="2000" spc="-10" dirty="0">
                <a:latin typeface="Times New Roman"/>
                <a:cs typeface="Times New Roman"/>
              </a:rPr>
              <a:t>following </a:t>
            </a:r>
            <a:r>
              <a:rPr sz="2000" spc="-5" dirty="0">
                <a:latin typeface="Times New Roman"/>
                <a:cs typeface="Times New Roman"/>
              </a:rPr>
              <a:t>circuit diagram illustrates </a:t>
            </a:r>
            <a:r>
              <a:rPr sz="2000" spc="-10" dirty="0">
                <a:latin typeface="Times New Roman"/>
                <a:cs typeface="Times New Roman"/>
              </a:rPr>
              <a:t>the </a:t>
            </a:r>
            <a:r>
              <a:rPr sz="2000" spc="-5" dirty="0">
                <a:solidFill>
                  <a:srgbClr val="C00000"/>
                </a:solidFill>
                <a:latin typeface="Times New Roman"/>
                <a:cs typeface="Times New Roman"/>
              </a:rPr>
              <a:t>interfacing </a:t>
            </a:r>
            <a:r>
              <a:rPr sz="2000" dirty="0">
                <a:solidFill>
                  <a:srgbClr val="C00000"/>
                </a:solidFill>
                <a:latin typeface="Times New Roman"/>
                <a:cs typeface="Times New Roman"/>
              </a:rPr>
              <a:t>of </a:t>
            </a:r>
            <a:r>
              <a:rPr sz="2000" spc="-5" dirty="0">
                <a:solidFill>
                  <a:srgbClr val="C00000"/>
                </a:solidFill>
                <a:latin typeface="Times New Roman"/>
                <a:cs typeface="Times New Roman"/>
              </a:rPr>
              <a:t>a stepper </a:t>
            </a:r>
            <a:r>
              <a:rPr sz="2000" spc="-10" dirty="0">
                <a:solidFill>
                  <a:srgbClr val="C00000"/>
                </a:solidFill>
                <a:latin typeface="Times New Roman"/>
                <a:cs typeface="Times New Roman"/>
              </a:rPr>
              <a:t>motor  through </a:t>
            </a:r>
            <a:r>
              <a:rPr sz="2000" spc="-5" dirty="0">
                <a:solidFill>
                  <a:srgbClr val="C00000"/>
                </a:solidFill>
                <a:latin typeface="Times New Roman"/>
                <a:cs typeface="Times New Roman"/>
              </a:rPr>
              <a:t>a driver circuit </a:t>
            </a:r>
            <a:r>
              <a:rPr sz="2000" spc="-10" dirty="0">
                <a:latin typeface="Times New Roman"/>
                <a:cs typeface="Times New Roman"/>
              </a:rPr>
              <a:t>connected </a:t>
            </a:r>
            <a:r>
              <a:rPr sz="2000" spc="-5" dirty="0">
                <a:latin typeface="Times New Roman"/>
                <a:cs typeface="Times New Roman"/>
              </a:rPr>
              <a:t>to </a:t>
            </a:r>
            <a:r>
              <a:rPr sz="2000" spc="-10" dirty="0">
                <a:latin typeface="Times New Roman"/>
                <a:cs typeface="Times New Roman"/>
              </a:rPr>
              <a:t>the </a:t>
            </a:r>
            <a:r>
              <a:rPr sz="2000" spc="-5" dirty="0">
                <a:latin typeface="Times New Roman"/>
                <a:cs typeface="Times New Roman"/>
              </a:rPr>
              <a:t>port </a:t>
            </a:r>
            <a:r>
              <a:rPr sz="2000" spc="-10" dirty="0">
                <a:latin typeface="Times New Roman"/>
                <a:cs typeface="Times New Roman"/>
              </a:rPr>
              <a:t>pins </a:t>
            </a:r>
            <a:r>
              <a:rPr sz="2000" dirty="0">
                <a:latin typeface="Times New Roman"/>
                <a:cs typeface="Times New Roman"/>
              </a:rPr>
              <a:t>of </a:t>
            </a:r>
            <a:r>
              <a:rPr sz="2000" spc="-5" dirty="0">
                <a:latin typeface="Times New Roman"/>
                <a:cs typeface="Times New Roman"/>
              </a:rPr>
              <a:t>a microcontroller/  </a:t>
            </a:r>
            <a:r>
              <a:rPr sz="2000" dirty="0">
                <a:latin typeface="Times New Roman"/>
                <a:cs typeface="Times New Roman"/>
              </a:rPr>
              <a:t>processor.</a:t>
            </a:r>
            <a:endParaRPr sz="2000">
              <a:latin typeface="Times New Roman"/>
              <a:cs typeface="Times New Roman"/>
            </a:endParaRPr>
          </a:p>
        </p:txBody>
      </p:sp>
      <p:sp>
        <p:nvSpPr>
          <p:cNvPr id="4" name="object 4"/>
          <p:cNvSpPr/>
          <p:nvPr/>
        </p:nvSpPr>
        <p:spPr>
          <a:xfrm>
            <a:off x="1295400" y="3124200"/>
            <a:ext cx="7239000" cy="2895600"/>
          </a:xfrm>
          <a:prstGeom prst="rect">
            <a:avLst/>
          </a:prstGeom>
          <a:blipFill>
            <a:blip r:embed="rId2" cstate="print"/>
            <a:stretch>
              <a:fillRect/>
            </a:stretch>
          </a:blipFill>
        </p:spPr>
        <p:txBody>
          <a:bodyPr wrap="square" lIns="0" tIns="0" rIns="0" bIns="0" rtlCol="0"/>
          <a:lstStyle/>
          <a:p>
            <a:endParaRPr/>
          </a:p>
        </p:txBody>
      </p:sp>
      <p:sp>
        <p:nvSpPr>
          <p:cNvPr id="6" name="object 6"/>
          <p:cNvSpPr txBox="1">
            <a:spLocks noGrp="1"/>
          </p:cNvSpPr>
          <p:nvPr>
            <p:ph type="sldNum" sz="quarter" idx="7"/>
          </p:nvPr>
        </p:nvSpPr>
        <p:spPr>
          <a:prstGeom prst="rect">
            <a:avLst/>
          </a:prstGeom>
        </p:spPr>
        <p:txBody>
          <a:bodyPr vert="horz" wrap="square" lIns="0" tIns="0" rIns="0" bIns="0" rtlCol="0">
            <a:spAutoFit/>
          </a:bodyPr>
          <a:lstStyle/>
          <a:p>
            <a:pPr marL="38100">
              <a:lnSpc>
                <a:spcPts val="1375"/>
              </a:lnSpc>
            </a:pPr>
            <a:fld id="{81D60167-4931-47E6-BA6A-407CBD079E47}" type="slidenum">
              <a:rPr spc="-40" dirty="0"/>
              <a:t>108</a:t>
            </a:fld>
            <a:endParaRPr spc="-40" dirty="0"/>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60044" y="199374"/>
            <a:ext cx="8455660" cy="4782820"/>
          </a:xfrm>
          <a:prstGeom prst="rect">
            <a:avLst/>
          </a:prstGeom>
        </p:spPr>
        <p:txBody>
          <a:bodyPr vert="horz" wrap="square" lIns="0" tIns="12700" rIns="0" bIns="0" rtlCol="0">
            <a:spAutoFit/>
          </a:bodyPr>
          <a:lstStyle/>
          <a:p>
            <a:pPr marL="356870" marR="5080" indent="-344805" algn="just">
              <a:lnSpc>
                <a:spcPct val="150100"/>
              </a:lnSpc>
              <a:spcBef>
                <a:spcPts val="100"/>
              </a:spcBef>
            </a:pPr>
            <a:r>
              <a:rPr sz="2000" spc="-5" dirty="0">
                <a:solidFill>
                  <a:srgbClr val="C00000"/>
                </a:solidFill>
                <a:latin typeface="Times New Roman"/>
                <a:cs typeface="Times New Roman"/>
              </a:rPr>
              <a:t>» </a:t>
            </a:r>
            <a:r>
              <a:rPr sz="2000" b="1" i="1" spc="-5" dirty="0">
                <a:solidFill>
                  <a:srgbClr val="FF0000"/>
                </a:solidFill>
                <a:latin typeface="Times New Roman"/>
                <a:cs typeface="Times New Roman"/>
              </a:rPr>
              <a:t>Relay: </a:t>
            </a:r>
            <a:r>
              <a:rPr sz="2000" spc="-5" dirty="0">
                <a:solidFill>
                  <a:srgbClr val="FF0000"/>
                </a:solidFill>
                <a:latin typeface="Times New Roman"/>
                <a:cs typeface="Times New Roman"/>
              </a:rPr>
              <a:t>Relay </a:t>
            </a:r>
            <a:r>
              <a:rPr sz="2000" spc="-5" dirty="0">
                <a:latin typeface="Times New Roman"/>
                <a:cs typeface="Times New Roman"/>
              </a:rPr>
              <a:t>is an </a:t>
            </a:r>
            <a:r>
              <a:rPr sz="2000" spc="-5" dirty="0">
                <a:solidFill>
                  <a:srgbClr val="6F2F9F"/>
                </a:solidFill>
                <a:latin typeface="Times New Roman"/>
                <a:cs typeface="Times New Roman"/>
              </a:rPr>
              <a:t>electro-mechanical device</a:t>
            </a:r>
            <a:r>
              <a:rPr sz="2000" spc="-5" dirty="0">
                <a:latin typeface="Times New Roman"/>
                <a:cs typeface="Times New Roman"/>
              </a:rPr>
              <a:t>. </a:t>
            </a:r>
            <a:r>
              <a:rPr sz="2000" dirty="0">
                <a:latin typeface="Times New Roman"/>
                <a:cs typeface="Times New Roman"/>
              </a:rPr>
              <a:t>In </a:t>
            </a:r>
            <a:r>
              <a:rPr sz="2000" spc="-10" dirty="0">
                <a:latin typeface="Times New Roman"/>
                <a:cs typeface="Times New Roman"/>
              </a:rPr>
              <a:t>embedded </a:t>
            </a:r>
            <a:r>
              <a:rPr sz="2000" spc="-5" dirty="0">
                <a:latin typeface="Times New Roman"/>
                <a:cs typeface="Times New Roman"/>
              </a:rPr>
              <a:t>application, </a:t>
            </a:r>
            <a:r>
              <a:rPr sz="2000" spc="-10" dirty="0">
                <a:latin typeface="Times New Roman"/>
                <a:cs typeface="Times New Roman"/>
              </a:rPr>
              <a:t>the  </a:t>
            </a:r>
            <a:r>
              <a:rPr sz="2000" spc="-5" dirty="0">
                <a:latin typeface="Times New Roman"/>
                <a:cs typeface="Times New Roman"/>
              </a:rPr>
              <a:t>'Relay' unit </a:t>
            </a:r>
            <a:r>
              <a:rPr sz="2000" spc="-5" dirty="0">
                <a:solidFill>
                  <a:srgbClr val="006FC0"/>
                </a:solidFill>
                <a:latin typeface="Times New Roman"/>
                <a:cs typeface="Times New Roman"/>
              </a:rPr>
              <a:t>acts as dynamic path selectors </a:t>
            </a:r>
            <a:r>
              <a:rPr sz="2000" spc="-10" dirty="0">
                <a:solidFill>
                  <a:srgbClr val="006FC0"/>
                </a:solidFill>
                <a:latin typeface="Times New Roman"/>
                <a:cs typeface="Times New Roman"/>
              </a:rPr>
              <a:t>for signals and </a:t>
            </a:r>
            <a:r>
              <a:rPr sz="2000" spc="-5" dirty="0">
                <a:solidFill>
                  <a:srgbClr val="006FC0"/>
                </a:solidFill>
                <a:latin typeface="Times New Roman"/>
                <a:cs typeface="Times New Roman"/>
              </a:rPr>
              <a:t>power</a:t>
            </a:r>
            <a:r>
              <a:rPr sz="2000" spc="-5" dirty="0">
                <a:latin typeface="Times New Roman"/>
                <a:cs typeface="Times New Roman"/>
              </a:rPr>
              <a:t>. </a:t>
            </a:r>
            <a:r>
              <a:rPr sz="2000" dirty="0">
                <a:latin typeface="Times New Roman"/>
                <a:cs typeface="Times New Roman"/>
              </a:rPr>
              <a:t>The </a:t>
            </a:r>
            <a:r>
              <a:rPr sz="2000" spc="-5" dirty="0">
                <a:latin typeface="Times New Roman"/>
                <a:cs typeface="Times New Roman"/>
              </a:rPr>
              <a:t>'Relay'  </a:t>
            </a:r>
            <a:r>
              <a:rPr sz="2000" spc="-15" dirty="0">
                <a:latin typeface="Times New Roman"/>
                <a:cs typeface="Times New Roman"/>
              </a:rPr>
              <a:t>unit </a:t>
            </a:r>
            <a:r>
              <a:rPr sz="2000" spc="-5" dirty="0">
                <a:solidFill>
                  <a:srgbClr val="001F5F"/>
                </a:solidFill>
                <a:latin typeface="Times New Roman"/>
                <a:cs typeface="Times New Roman"/>
              </a:rPr>
              <a:t>contains a </a:t>
            </a:r>
            <a:r>
              <a:rPr sz="2000" dirty="0">
                <a:solidFill>
                  <a:srgbClr val="001F5F"/>
                </a:solidFill>
                <a:latin typeface="Times New Roman"/>
                <a:cs typeface="Times New Roman"/>
              </a:rPr>
              <a:t>relay </a:t>
            </a:r>
            <a:r>
              <a:rPr sz="2000" spc="-5" dirty="0">
                <a:solidFill>
                  <a:srgbClr val="001F5F"/>
                </a:solidFill>
                <a:latin typeface="Times New Roman"/>
                <a:cs typeface="Times New Roman"/>
              </a:rPr>
              <a:t>coil </a:t>
            </a:r>
            <a:r>
              <a:rPr sz="2000" spc="-15" dirty="0">
                <a:solidFill>
                  <a:srgbClr val="001F5F"/>
                </a:solidFill>
                <a:latin typeface="Times New Roman"/>
                <a:cs typeface="Times New Roman"/>
              </a:rPr>
              <a:t>made up </a:t>
            </a:r>
            <a:r>
              <a:rPr sz="2000" dirty="0">
                <a:solidFill>
                  <a:srgbClr val="001F5F"/>
                </a:solidFill>
                <a:latin typeface="Times New Roman"/>
                <a:cs typeface="Times New Roman"/>
              </a:rPr>
              <a:t>of </a:t>
            </a:r>
            <a:r>
              <a:rPr sz="2000" spc="-10" dirty="0">
                <a:solidFill>
                  <a:srgbClr val="001F5F"/>
                </a:solidFill>
                <a:latin typeface="Times New Roman"/>
                <a:cs typeface="Times New Roman"/>
              </a:rPr>
              <a:t>insulated wire </a:t>
            </a:r>
            <a:r>
              <a:rPr sz="2000" dirty="0">
                <a:solidFill>
                  <a:srgbClr val="001F5F"/>
                </a:solidFill>
                <a:latin typeface="Times New Roman"/>
                <a:cs typeface="Times New Roman"/>
              </a:rPr>
              <a:t>on </a:t>
            </a:r>
            <a:r>
              <a:rPr sz="2000" spc="-5" dirty="0">
                <a:solidFill>
                  <a:srgbClr val="001F5F"/>
                </a:solidFill>
                <a:latin typeface="Times New Roman"/>
                <a:cs typeface="Times New Roman"/>
              </a:rPr>
              <a:t>a </a:t>
            </a:r>
            <a:r>
              <a:rPr sz="2000" spc="-10" dirty="0">
                <a:solidFill>
                  <a:srgbClr val="001F5F"/>
                </a:solidFill>
                <a:latin typeface="Times New Roman"/>
                <a:cs typeface="Times New Roman"/>
              </a:rPr>
              <a:t>metal </a:t>
            </a:r>
            <a:r>
              <a:rPr sz="2000" dirty="0">
                <a:solidFill>
                  <a:srgbClr val="001F5F"/>
                </a:solidFill>
                <a:latin typeface="Times New Roman"/>
                <a:cs typeface="Times New Roman"/>
              </a:rPr>
              <a:t>core </a:t>
            </a:r>
            <a:r>
              <a:rPr sz="2000" spc="-10" dirty="0">
                <a:solidFill>
                  <a:srgbClr val="001F5F"/>
                </a:solidFill>
                <a:latin typeface="Times New Roman"/>
                <a:cs typeface="Times New Roman"/>
              </a:rPr>
              <a:t>and </a:t>
            </a:r>
            <a:r>
              <a:rPr sz="2000" spc="-5" dirty="0">
                <a:solidFill>
                  <a:srgbClr val="001F5F"/>
                </a:solidFill>
                <a:latin typeface="Times New Roman"/>
                <a:cs typeface="Times New Roman"/>
              </a:rPr>
              <a:t>a </a:t>
            </a:r>
            <a:r>
              <a:rPr sz="2000" spc="-15" dirty="0">
                <a:solidFill>
                  <a:srgbClr val="001F5F"/>
                </a:solidFill>
                <a:latin typeface="Times New Roman"/>
                <a:cs typeface="Times New Roman"/>
              </a:rPr>
              <a:t>metal  </a:t>
            </a:r>
            <a:r>
              <a:rPr sz="2000" spc="-10" dirty="0">
                <a:solidFill>
                  <a:srgbClr val="001F5F"/>
                </a:solidFill>
                <a:latin typeface="Times New Roman"/>
                <a:cs typeface="Times New Roman"/>
              </a:rPr>
              <a:t>armature </a:t>
            </a:r>
            <a:r>
              <a:rPr sz="2000" spc="-20" dirty="0">
                <a:solidFill>
                  <a:srgbClr val="001F5F"/>
                </a:solidFill>
                <a:latin typeface="Times New Roman"/>
                <a:cs typeface="Times New Roman"/>
              </a:rPr>
              <a:t>with </a:t>
            </a:r>
            <a:r>
              <a:rPr sz="2000" spc="-10" dirty="0">
                <a:solidFill>
                  <a:srgbClr val="001F5F"/>
                </a:solidFill>
                <a:latin typeface="Times New Roman"/>
                <a:cs typeface="Times New Roman"/>
              </a:rPr>
              <a:t>one </a:t>
            </a:r>
            <a:r>
              <a:rPr sz="2000" dirty="0">
                <a:solidFill>
                  <a:srgbClr val="001F5F"/>
                </a:solidFill>
                <a:latin typeface="Times New Roman"/>
                <a:cs typeface="Times New Roman"/>
              </a:rPr>
              <a:t>or </a:t>
            </a:r>
            <a:r>
              <a:rPr sz="2000" spc="-15" dirty="0">
                <a:solidFill>
                  <a:srgbClr val="001F5F"/>
                </a:solidFill>
                <a:latin typeface="Times New Roman"/>
                <a:cs typeface="Times New Roman"/>
              </a:rPr>
              <a:t>more</a:t>
            </a:r>
            <a:r>
              <a:rPr sz="2000" spc="135" dirty="0">
                <a:solidFill>
                  <a:srgbClr val="001F5F"/>
                </a:solidFill>
                <a:latin typeface="Times New Roman"/>
                <a:cs typeface="Times New Roman"/>
              </a:rPr>
              <a:t> </a:t>
            </a:r>
            <a:r>
              <a:rPr sz="2000" spc="-5" dirty="0">
                <a:solidFill>
                  <a:srgbClr val="001F5F"/>
                </a:solidFill>
                <a:latin typeface="Times New Roman"/>
                <a:cs typeface="Times New Roman"/>
              </a:rPr>
              <a:t>contacts</a:t>
            </a:r>
            <a:r>
              <a:rPr sz="2000" spc="-5" dirty="0">
                <a:latin typeface="Times New Roman"/>
                <a:cs typeface="Times New Roman"/>
              </a:rPr>
              <a:t>.</a:t>
            </a:r>
            <a:endParaRPr sz="2000">
              <a:latin typeface="Times New Roman"/>
              <a:cs typeface="Times New Roman"/>
            </a:endParaRPr>
          </a:p>
          <a:p>
            <a:pPr marL="12700" algn="just">
              <a:lnSpc>
                <a:spcPct val="100000"/>
              </a:lnSpc>
              <a:spcBef>
                <a:spcPts val="1685"/>
              </a:spcBef>
            </a:pPr>
            <a:r>
              <a:rPr sz="2000" spc="-5" dirty="0">
                <a:solidFill>
                  <a:srgbClr val="C00000"/>
                </a:solidFill>
                <a:latin typeface="Times New Roman"/>
                <a:cs typeface="Times New Roman"/>
              </a:rPr>
              <a:t>» </a:t>
            </a:r>
            <a:r>
              <a:rPr sz="2000" spc="-15" dirty="0">
                <a:latin typeface="Times New Roman"/>
                <a:cs typeface="Times New Roman"/>
              </a:rPr>
              <a:t>'Relay' </a:t>
            </a:r>
            <a:r>
              <a:rPr sz="2000" spc="-15" dirty="0">
                <a:solidFill>
                  <a:srgbClr val="C00000"/>
                </a:solidFill>
                <a:latin typeface="Times New Roman"/>
                <a:cs typeface="Times New Roman"/>
              </a:rPr>
              <a:t>works </a:t>
            </a:r>
            <a:r>
              <a:rPr sz="2000" dirty="0">
                <a:solidFill>
                  <a:srgbClr val="C00000"/>
                </a:solidFill>
                <a:latin typeface="Times New Roman"/>
                <a:cs typeface="Times New Roman"/>
              </a:rPr>
              <a:t>on </a:t>
            </a:r>
            <a:r>
              <a:rPr sz="2000" spc="-10" dirty="0">
                <a:solidFill>
                  <a:srgbClr val="C00000"/>
                </a:solidFill>
                <a:latin typeface="Times New Roman"/>
                <a:cs typeface="Times New Roman"/>
              </a:rPr>
              <a:t>electromagnetic</a:t>
            </a:r>
            <a:r>
              <a:rPr sz="2000" spc="-60" dirty="0">
                <a:solidFill>
                  <a:srgbClr val="C00000"/>
                </a:solidFill>
                <a:latin typeface="Times New Roman"/>
                <a:cs typeface="Times New Roman"/>
              </a:rPr>
              <a:t> </a:t>
            </a:r>
            <a:r>
              <a:rPr sz="2000" spc="-5" dirty="0">
                <a:solidFill>
                  <a:srgbClr val="C00000"/>
                </a:solidFill>
                <a:latin typeface="Times New Roman"/>
                <a:cs typeface="Times New Roman"/>
              </a:rPr>
              <a:t>principle</a:t>
            </a:r>
            <a:r>
              <a:rPr sz="2000" spc="-5" dirty="0">
                <a:latin typeface="Times New Roman"/>
                <a:cs typeface="Times New Roman"/>
              </a:rPr>
              <a:t>.</a:t>
            </a:r>
            <a:endParaRPr sz="2000">
              <a:latin typeface="Times New Roman"/>
              <a:cs typeface="Times New Roman"/>
            </a:endParaRPr>
          </a:p>
          <a:p>
            <a:pPr marL="683260" marR="5080" indent="-326390" algn="just">
              <a:lnSpc>
                <a:spcPct val="150100"/>
              </a:lnSpc>
              <a:spcBef>
                <a:spcPts val="480"/>
              </a:spcBef>
            </a:pPr>
            <a:r>
              <a:rPr sz="2000" spc="-5" dirty="0">
                <a:solidFill>
                  <a:srgbClr val="C00000"/>
                </a:solidFill>
                <a:latin typeface="Times New Roman"/>
                <a:cs typeface="Times New Roman"/>
              </a:rPr>
              <a:t>» </a:t>
            </a:r>
            <a:r>
              <a:rPr sz="2000" spc="-10" dirty="0">
                <a:latin typeface="Times New Roman"/>
                <a:cs typeface="Times New Roman"/>
              </a:rPr>
              <a:t>When </a:t>
            </a:r>
            <a:r>
              <a:rPr sz="2000" spc="-5" dirty="0">
                <a:latin typeface="Times New Roman"/>
                <a:cs typeface="Times New Roman"/>
              </a:rPr>
              <a:t>a </a:t>
            </a:r>
            <a:r>
              <a:rPr sz="2000" spc="-10" dirty="0">
                <a:latin typeface="Times New Roman"/>
                <a:cs typeface="Times New Roman"/>
              </a:rPr>
              <a:t>voltage is </a:t>
            </a:r>
            <a:r>
              <a:rPr sz="2000" spc="-5" dirty="0">
                <a:latin typeface="Times New Roman"/>
                <a:cs typeface="Times New Roman"/>
              </a:rPr>
              <a:t>applied </a:t>
            </a:r>
            <a:r>
              <a:rPr sz="2000" spc="-10" dirty="0">
                <a:latin typeface="Times New Roman"/>
                <a:cs typeface="Times New Roman"/>
              </a:rPr>
              <a:t>to the </a:t>
            </a:r>
            <a:r>
              <a:rPr sz="2000" spc="-5" dirty="0">
                <a:latin typeface="Times New Roman"/>
                <a:cs typeface="Times New Roman"/>
              </a:rPr>
              <a:t>relay coil, current </a:t>
            </a:r>
            <a:r>
              <a:rPr sz="2000" spc="-10" dirty="0">
                <a:latin typeface="Times New Roman"/>
                <a:cs typeface="Times New Roman"/>
              </a:rPr>
              <a:t>flows </a:t>
            </a:r>
            <a:r>
              <a:rPr sz="2000" spc="-5" dirty="0">
                <a:latin typeface="Times New Roman"/>
                <a:cs typeface="Times New Roman"/>
              </a:rPr>
              <a:t>through </a:t>
            </a:r>
            <a:r>
              <a:rPr sz="2000" spc="-10" dirty="0">
                <a:latin typeface="Times New Roman"/>
                <a:cs typeface="Times New Roman"/>
              </a:rPr>
              <a:t>the </a:t>
            </a:r>
            <a:r>
              <a:rPr sz="2000" spc="-5" dirty="0">
                <a:latin typeface="Times New Roman"/>
                <a:cs typeface="Times New Roman"/>
              </a:rPr>
              <a:t>coil,  which </a:t>
            </a:r>
            <a:r>
              <a:rPr sz="2000" spc="-10" dirty="0">
                <a:latin typeface="Times New Roman"/>
                <a:cs typeface="Times New Roman"/>
              </a:rPr>
              <a:t>in </a:t>
            </a:r>
            <a:r>
              <a:rPr sz="2000" spc="-5" dirty="0">
                <a:latin typeface="Times New Roman"/>
                <a:cs typeface="Times New Roman"/>
              </a:rPr>
              <a:t>turn generates a </a:t>
            </a:r>
            <a:r>
              <a:rPr sz="2000" spc="-10" dirty="0">
                <a:latin typeface="Times New Roman"/>
                <a:cs typeface="Times New Roman"/>
              </a:rPr>
              <a:t>magnetic </a:t>
            </a:r>
            <a:r>
              <a:rPr sz="2000" spc="-5" dirty="0">
                <a:latin typeface="Times New Roman"/>
                <a:cs typeface="Times New Roman"/>
              </a:rPr>
              <a:t>field. </a:t>
            </a:r>
            <a:r>
              <a:rPr sz="2000" dirty="0">
                <a:latin typeface="Times New Roman"/>
                <a:cs typeface="Times New Roman"/>
              </a:rPr>
              <a:t>The </a:t>
            </a:r>
            <a:r>
              <a:rPr sz="2000" spc="-10" dirty="0">
                <a:latin typeface="Times New Roman"/>
                <a:cs typeface="Times New Roman"/>
              </a:rPr>
              <a:t>magnetic </a:t>
            </a:r>
            <a:r>
              <a:rPr sz="2000" spc="-5" dirty="0">
                <a:latin typeface="Times New Roman"/>
                <a:cs typeface="Times New Roman"/>
              </a:rPr>
              <a:t>field attracts </a:t>
            </a:r>
            <a:r>
              <a:rPr sz="2000" spc="-10" dirty="0">
                <a:latin typeface="Times New Roman"/>
                <a:cs typeface="Times New Roman"/>
              </a:rPr>
              <a:t>the  armature </a:t>
            </a:r>
            <a:r>
              <a:rPr sz="2000" dirty="0">
                <a:latin typeface="Times New Roman"/>
                <a:cs typeface="Times New Roman"/>
              </a:rPr>
              <a:t>core </a:t>
            </a:r>
            <a:r>
              <a:rPr sz="2000" spc="-10" dirty="0">
                <a:latin typeface="Times New Roman"/>
                <a:cs typeface="Times New Roman"/>
              </a:rPr>
              <a:t>and moves </a:t>
            </a:r>
            <a:r>
              <a:rPr sz="2000" spc="-5" dirty="0">
                <a:latin typeface="Times New Roman"/>
                <a:cs typeface="Times New Roman"/>
              </a:rPr>
              <a:t>the contact point. </a:t>
            </a:r>
            <a:r>
              <a:rPr sz="2000" dirty="0">
                <a:latin typeface="Times New Roman"/>
                <a:cs typeface="Times New Roman"/>
              </a:rPr>
              <a:t>The </a:t>
            </a:r>
            <a:r>
              <a:rPr sz="2000" spc="-10" dirty="0">
                <a:latin typeface="Times New Roman"/>
                <a:cs typeface="Times New Roman"/>
              </a:rPr>
              <a:t>movement </a:t>
            </a:r>
            <a:r>
              <a:rPr sz="2000" dirty="0">
                <a:latin typeface="Times New Roman"/>
                <a:cs typeface="Times New Roman"/>
              </a:rPr>
              <a:t>of </a:t>
            </a:r>
            <a:r>
              <a:rPr sz="2000" spc="-10" dirty="0">
                <a:latin typeface="Times New Roman"/>
                <a:cs typeface="Times New Roman"/>
              </a:rPr>
              <a:t>the </a:t>
            </a:r>
            <a:r>
              <a:rPr sz="2000" spc="-5" dirty="0">
                <a:latin typeface="Times New Roman"/>
                <a:cs typeface="Times New Roman"/>
              </a:rPr>
              <a:t>contact  point </a:t>
            </a:r>
            <a:r>
              <a:rPr sz="2000" spc="-10" dirty="0">
                <a:latin typeface="Times New Roman"/>
                <a:cs typeface="Times New Roman"/>
              </a:rPr>
              <a:t>changes the power/ signal flow</a:t>
            </a:r>
            <a:r>
              <a:rPr sz="2000" spc="170" dirty="0">
                <a:latin typeface="Times New Roman"/>
                <a:cs typeface="Times New Roman"/>
              </a:rPr>
              <a:t> </a:t>
            </a:r>
            <a:r>
              <a:rPr sz="2000" spc="-5" dirty="0">
                <a:latin typeface="Times New Roman"/>
                <a:cs typeface="Times New Roman"/>
              </a:rPr>
              <a:t>path.</a:t>
            </a:r>
            <a:endParaRPr sz="2000">
              <a:latin typeface="Times New Roman"/>
              <a:cs typeface="Times New Roman"/>
            </a:endParaRPr>
          </a:p>
          <a:p>
            <a:pPr marL="12700" algn="just">
              <a:lnSpc>
                <a:spcPct val="100000"/>
              </a:lnSpc>
              <a:spcBef>
                <a:spcPts val="1680"/>
              </a:spcBef>
            </a:pPr>
            <a:r>
              <a:rPr sz="2000" spc="-5" dirty="0">
                <a:solidFill>
                  <a:srgbClr val="C00000"/>
                </a:solidFill>
                <a:latin typeface="Times New Roman"/>
                <a:cs typeface="Times New Roman"/>
              </a:rPr>
              <a:t>» </a:t>
            </a:r>
            <a:r>
              <a:rPr sz="2000" spc="-15" dirty="0">
                <a:latin typeface="Times New Roman"/>
                <a:cs typeface="Times New Roman"/>
              </a:rPr>
              <a:t>'Relays' </a:t>
            </a:r>
            <a:r>
              <a:rPr sz="2000" dirty="0">
                <a:latin typeface="Times New Roman"/>
                <a:cs typeface="Times New Roman"/>
              </a:rPr>
              <a:t>are </a:t>
            </a:r>
            <a:r>
              <a:rPr sz="2000" spc="-5" dirty="0">
                <a:latin typeface="Times New Roman"/>
                <a:cs typeface="Times New Roman"/>
              </a:rPr>
              <a:t>available </a:t>
            </a:r>
            <a:r>
              <a:rPr sz="2000" spc="-10" dirty="0">
                <a:latin typeface="Times New Roman"/>
                <a:cs typeface="Times New Roman"/>
              </a:rPr>
              <a:t>in different</a:t>
            </a:r>
            <a:r>
              <a:rPr sz="2000" spc="-145" dirty="0">
                <a:latin typeface="Times New Roman"/>
                <a:cs typeface="Times New Roman"/>
              </a:rPr>
              <a:t> </a:t>
            </a:r>
            <a:r>
              <a:rPr sz="2000" spc="-10" dirty="0">
                <a:latin typeface="Times New Roman"/>
                <a:cs typeface="Times New Roman"/>
              </a:rPr>
              <a:t>configurations.</a:t>
            </a:r>
            <a:endParaRPr sz="2000">
              <a:latin typeface="Times New Roman"/>
              <a:cs typeface="Times New Roman"/>
            </a:endParaRPr>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38100">
              <a:lnSpc>
                <a:spcPts val="1375"/>
              </a:lnSpc>
            </a:pPr>
            <a:fld id="{81D60167-4931-47E6-BA6A-407CBD079E47}" type="slidenum">
              <a:rPr spc="-40" dirty="0"/>
              <a:t>109</a:t>
            </a:fld>
            <a:endParaRPr spc="-4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60044" y="368249"/>
            <a:ext cx="7124700" cy="391795"/>
          </a:xfrm>
          <a:prstGeom prst="rect">
            <a:avLst/>
          </a:prstGeom>
        </p:spPr>
        <p:txBody>
          <a:bodyPr vert="horz" wrap="square" lIns="0" tIns="12700" rIns="0" bIns="0" rtlCol="0">
            <a:spAutoFit/>
          </a:bodyPr>
          <a:lstStyle/>
          <a:p>
            <a:pPr marL="12700">
              <a:lnSpc>
                <a:spcPct val="100000"/>
              </a:lnSpc>
              <a:spcBef>
                <a:spcPts val="100"/>
              </a:spcBef>
              <a:tabLst>
                <a:tab pos="356870" algn="l"/>
              </a:tabLst>
            </a:pPr>
            <a:r>
              <a:rPr sz="2350" spc="10" dirty="0">
                <a:solidFill>
                  <a:srgbClr val="C00000"/>
                </a:solidFill>
              </a:rPr>
              <a:t>»	</a:t>
            </a:r>
            <a:r>
              <a:rPr sz="2400" b="1" dirty="0">
                <a:solidFill>
                  <a:srgbClr val="FF0000"/>
                </a:solidFill>
                <a:latin typeface="Times New Roman"/>
                <a:cs typeface="Times New Roman"/>
              </a:rPr>
              <a:t>Classification </a:t>
            </a:r>
            <a:r>
              <a:rPr sz="2400" b="1" spc="-5" dirty="0">
                <a:solidFill>
                  <a:srgbClr val="FF0000"/>
                </a:solidFill>
                <a:latin typeface="Times New Roman"/>
                <a:cs typeface="Times New Roman"/>
              </a:rPr>
              <a:t>based on Complexity </a:t>
            </a:r>
            <a:r>
              <a:rPr sz="2400" b="1" dirty="0">
                <a:solidFill>
                  <a:srgbClr val="FF0000"/>
                </a:solidFill>
                <a:latin typeface="Times New Roman"/>
                <a:cs typeface="Times New Roman"/>
              </a:rPr>
              <a:t>&amp;</a:t>
            </a:r>
            <a:r>
              <a:rPr sz="2400" b="1" spc="-5" dirty="0">
                <a:solidFill>
                  <a:srgbClr val="FF0000"/>
                </a:solidFill>
                <a:latin typeface="Times New Roman"/>
                <a:cs typeface="Times New Roman"/>
              </a:rPr>
              <a:t> </a:t>
            </a:r>
            <a:r>
              <a:rPr sz="2400" b="1" spc="-10" dirty="0">
                <a:solidFill>
                  <a:srgbClr val="FF0000"/>
                </a:solidFill>
                <a:latin typeface="Times New Roman"/>
                <a:cs typeface="Times New Roman"/>
              </a:rPr>
              <a:t>Performance:</a:t>
            </a:r>
            <a:endParaRPr sz="2400">
              <a:latin typeface="Times New Roman"/>
              <a:cs typeface="Times New Roman"/>
            </a:endParaRPr>
          </a:p>
        </p:txBody>
      </p:sp>
      <p:sp>
        <p:nvSpPr>
          <p:cNvPr id="3" name="object 3"/>
          <p:cNvSpPr txBox="1"/>
          <p:nvPr/>
        </p:nvSpPr>
        <p:spPr>
          <a:xfrm>
            <a:off x="444500" y="2518410"/>
            <a:ext cx="8475345" cy="3714115"/>
          </a:xfrm>
          <a:prstGeom prst="rect">
            <a:avLst/>
          </a:prstGeom>
        </p:spPr>
        <p:txBody>
          <a:bodyPr vert="horz" wrap="square" lIns="0" tIns="11430" rIns="0" bIns="0" rtlCol="0">
            <a:spAutoFit/>
          </a:bodyPr>
          <a:lstStyle/>
          <a:p>
            <a:pPr marL="27940" algn="just">
              <a:lnSpc>
                <a:spcPct val="100000"/>
              </a:lnSpc>
              <a:spcBef>
                <a:spcPts val="90"/>
              </a:spcBef>
            </a:pPr>
            <a:r>
              <a:rPr sz="2000" spc="-5" dirty="0">
                <a:solidFill>
                  <a:srgbClr val="C00000"/>
                </a:solidFill>
                <a:latin typeface="Times New Roman"/>
                <a:cs typeface="Times New Roman"/>
              </a:rPr>
              <a:t>» </a:t>
            </a:r>
            <a:r>
              <a:rPr sz="2000" b="1" i="1" dirty="0">
                <a:solidFill>
                  <a:srgbClr val="AC1285"/>
                </a:solidFill>
                <a:latin typeface="Times New Roman"/>
                <a:cs typeface="Times New Roman"/>
              </a:rPr>
              <a:t>Medium-Scale Embedded</a:t>
            </a:r>
            <a:r>
              <a:rPr sz="2000" b="1" i="1" spc="-355" dirty="0">
                <a:solidFill>
                  <a:srgbClr val="AC1285"/>
                </a:solidFill>
                <a:latin typeface="Times New Roman"/>
                <a:cs typeface="Times New Roman"/>
              </a:rPr>
              <a:t> </a:t>
            </a:r>
            <a:r>
              <a:rPr sz="2000" b="1" i="1" spc="-5" dirty="0">
                <a:solidFill>
                  <a:srgbClr val="AC1285"/>
                </a:solidFill>
                <a:latin typeface="Times New Roman"/>
                <a:cs typeface="Times New Roman"/>
              </a:rPr>
              <a:t>Systems:</a:t>
            </a:r>
            <a:endParaRPr sz="2000">
              <a:latin typeface="Times New Roman"/>
              <a:cs typeface="Times New Roman"/>
            </a:endParaRPr>
          </a:p>
          <a:p>
            <a:pPr marL="698500" marR="9525" indent="-326390" algn="just">
              <a:lnSpc>
                <a:spcPct val="150100"/>
              </a:lnSpc>
              <a:spcBef>
                <a:spcPts val="480"/>
              </a:spcBef>
              <a:buClr>
                <a:srgbClr val="3A812E"/>
              </a:buClr>
              <a:buSzPct val="60000"/>
              <a:buFont typeface="Wingdings"/>
              <a:buChar char=""/>
              <a:tabLst>
                <a:tab pos="699135" algn="l"/>
              </a:tabLst>
            </a:pPr>
            <a:r>
              <a:rPr sz="2000" spc="-5" dirty="0">
                <a:latin typeface="Times New Roman"/>
                <a:cs typeface="Times New Roman"/>
              </a:rPr>
              <a:t>Embedded </a:t>
            </a:r>
            <a:r>
              <a:rPr sz="2000" spc="-15" dirty="0">
                <a:latin typeface="Times New Roman"/>
                <a:cs typeface="Times New Roman"/>
              </a:rPr>
              <a:t>systems </a:t>
            </a:r>
            <a:r>
              <a:rPr sz="2000" spc="-10" dirty="0">
                <a:latin typeface="Times New Roman"/>
                <a:cs typeface="Times New Roman"/>
              </a:rPr>
              <a:t>which </a:t>
            </a:r>
            <a:r>
              <a:rPr sz="2000" spc="-5" dirty="0">
                <a:latin typeface="Times New Roman"/>
                <a:cs typeface="Times New Roman"/>
              </a:rPr>
              <a:t>are </a:t>
            </a:r>
            <a:r>
              <a:rPr sz="2000" spc="-10" dirty="0">
                <a:solidFill>
                  <a:srgbClr val="6F2F9F"/>
                </a:solidFill>
                <a:latin typeface="Times New Roman"/>
                <a:cs typeface="Times New Roman"/>
              </a:rPr>
              <a:t>slightly </a:t>
            </a:r>
            <a:r>
              <a:rPr sz="2000" dirty="0">
                <a:solidFill>
                  <a:srgbClr val="6F2F9F"/>
                </a:solidFill>
                <a:latin typeface="Times New Roman"/>
                <a:cs typeface="Times New Roman"/>
              </a:rPr>
              <a:t>complex </a:t>
            </a:r>
            <a:r>
              <a:rPr sz="2000" spc="-5" dirty="0">
                <a:solidFill>
                  <a:srgbClr val="6F2F9F"/>
                </a:solidFill>
                <a:latin typeface="Times New Roman"/>
                <a:cs typeface="Times New Roman"/>
              </a:rPr>
              <a:t>in hardware </a:t>
            </a:r>
            <a:r>
              <a:rPr sz="2000" spc="-10" dirty="0">
                <a:solidFill>
                  <a:srgbClr val="6F2F9F"/>
                </a:solidFill>
                <a:latin typeface="Times New Roman"/>
                <a:cs typeface="Times New Roman"/>
              </a:rPr>
              <a:t>and firmware </a:t>
            </a:r>
            <a:r>
              <a:rPr sz="2000" spc="-10" dirty="0">
                <a:latin typeface="Times New Roman"/>
                <a:cs typeface="Times New Roman"/>
              </a:rPr>
              <a:t> (software)</a:t>
            </a:r>
            <a:r>
              <a:rPr sz="2000" spc="40" dirty="0">
                <a:latin typeface="Times New Roman"/>
                <a:cs typeface="Times New Roman"/>
              </a:rPr>
              <a:t> </a:t>
            </a:r>
            <a:r>
              <a:rPr sz="2000" spc="-10" dirty="0">
                <a:latin typeface="Times New Roman"/>
                <a:cs typeface="Times New Roman"/>
              </a:rPr>
              <a:t>requirements.</a:t>
            </a:r>
            <a:endParaRPr sz="2000">
              <a:latin typeface="Times New Roman"/>
              <a:cs typeface="Times New Roman"/>
            </a:endParaRPr>
          </a:p>
          <a:p>
            <a:pPr marL="698500" marR="5080" indent="-326390" algn="just">
              <a:lnSpc>
                <a:spcPct val="150100"/>
              </a:lnSpc>
              <a:spcBef>
                <a:spcPts val="480"/>
              </a:spcBef>
              <a:buClr>
                <a:srgbClr val="3A812E"/>
              </a:buClr>
              <a:buSzPct val="60000"/>
              <a:buFont typeface="Wingdings"/>
              <a:buChar char=""/>
              <a:tabLst>
                <a:tab pos="699135" algn="l"/>
              </a:tabLst>
            </a:pPr>
            <a:r>
              <a:rPr sz="2000" spc="-5" dirty="0">
                <a:latin typeface="Times New Roman"/>
                <a:cs typeface="Times New Roman"/>
              </a:rPr>
              <a:t>Medium-scale embedded </a:t>
            </a:r>
            <a:r>
              <a:rPr sz="2000" spc="-15" dirty="0">
                <a:latin typeface="Times New Roman"/>
                <a:cs typeface="Times New Roman"/>
              </a:rPr>
              <a:t>systems </a:t>
            </a:r>
            <a:r>
              <a:rPr sz="2000" dirty="0">
                <a:latin typeface="Times New Roman"/>
                <a:cs typeface="Times New Roman"/>
              </a:rPr>
              <a:t>are </a:t>
            </a:r>
            <a:r>
              <a:rPr sz="2000" spc="-10" dirty="0">
                <a:solidFill>
                  <a:srgbClr val="6F2F9F"/>
                </a:solidFill>
                <a:latin typeface="Times New Roman"/>
                <a:cs typeface="Times New Roman"/>
              </a:rPr>
              <a:t>usually </a:t>
            </a:r>
            <a:r>
              <a:rPr sz="2000" dirty="0">
                <a:solidFill>
                  <a:srgbClr val="6F2F9F"/>
                </a:solidFill>
                <a:latin typeface="Times New Roman"/>
                <a:cs typeface="Times New Roman"/>
              </a:rPr>
              <a:t>built </a:t>
            </a:r>
            <a:r>
              <a:rPr sz="2000" spc="-10" dirty="0">
                <a:solidFill>
                  <a:srgbClr val="6F2F9F"/>
                </a:solidFill>
                <a:latin typeface="Times New Roman"/>
                <a:cs typeface="Times New Roman"/>
              </a:rPr>
              <a:t>around </a:t>
            </a:r>
            <a:r>
              <a:rPr sz="2000" spc="-5" dirty="0">
                <a:solidFill>
                  <a:srgbClr val="6F2F9F"/>
                </a:solidFill>
                <a:latin typeface="Times New Roman"/>
                <a:cs typeface="Times New Roman"/>
              </a:rPr>
              <a:t>medium  </a:t>
            </a:r>
            <a:r>
              <a:rPr sz="2000" spc="-10" dirty="0">
                <a:solidFill>
                  <a:srgbClr val="6F2F9F"/>
                </a:solidFill>
                <a:latin typeface="Times New Roman"/>
                <a:cs typeface="Times New Roman"/>
              </a:rPr>
              <a:t>performance, </a:t>
            </a:r>
            <a:r>
              <a:rPr sz="2000" spc="5" dirty="0">
                <a:solidFill>
                  <a:srgbClr val="6F2F9F"/>
                </a:solidFill>
                <a:latin typeface="Times New Roman"/>
                <a:cs typeface="Times New Roman"/>
              </a:rPr>
              <a:t>low </a:t>
            </a:r>
            <a:r>
              <a:rPr sz="2000" spc="-5" dirty="0">
                <a:solidFill>
                  <a:srgbClr val="6F2F9F"/>
                </a:solidFill>
                <a:latin typeface="Times New Roman"/>
                <a:cs typeface="Times New Roman"/>
              </a:rPr>
              <a:t>cost </a:t>
            </a:r>
            <a:r>
              <a:rPr sz="2000" dirty="0">
                <a:solidFill>
                  <a:srgbClr val="6F2F9F"/>
                </a:solidFill>
                <a:latin typeface="Times New Roman"/>
                <a:cs typeface="Times New Roman"/>
              </a:rPr>
              <a:t>16 or 32 bit </a:t>
            </a:r>
            <a:r>
              <a:rPr sz="2000" spc="-5" dirty="0">
                <a:solidFill>
                  <a:srgbClr val="6F2F9F"/>
                </a:solidFill>
                <a:latin typeface="Times New Roman"/>
                <a:cs typeface="Times New Roman"/>
              </a:rPr>
              <a:t>microprocessors/ microcontrollers </a:t>
            </a:r>
            <a:r>
              <a:rPr sz="2000" spc="5" dirty="0">
                <a:latin typeface="Times New Roman"/>
                <a:cs typeface="Times New Roman"/>
              </a:rPr>
              <a:t>or  </a:t>
            </a:r>
            <a:r>
              <a:rPr sz="2000" spc="-5" dirty="0">
                <a:latin typeface="Times New Roman"/>
                <a:cs typeface="Times New Roman"/>
              </a:rPr>
              <a:t>digital </a:t>
            </a:r>
            <a:r>
              <a:rPr sz="2000" spc="-10" dirty="0">
                <a:latin typeface="Times New Roman"/>
                <a:cs typeface="Times New Roman"/>
              </a:rPr>
              <a:t>signal</a:t>
            </a:r>
            <a:r>
              <a:rPr sz="2000" spc="10" dirty="0">
                <a:latin typeface="Times New Roman"/>
                <a:cs typeface="Times New Roman"/>
              </a:rPr>
              <a:t> </a:t>
            </a:r>
            <a:r>
              <a:rPr sz="2000" spc="-5" dirty="0">
                <a:latin typeface="Times New Roman"/>
                <a:cs typeface="Times New Roman"/>
              </a:rPr>
              <a:t>processors.</a:t>
            </a:r>
            <a:endParaRPr sz="2000">
              <a:latin typeface="Times New Roman"/>
              <a:cs typeface="Times New Roman"/>
            </a:endParaRPr>
          </a:p>
          <a:p>
            <a:pPr marL="698500" indent="-327025" algn="just">
              <a:lnSpc>
                <a:spcPct val="100000"/>
              </a:lnSpc>
              <a:spcBef>
                <a:spcPts val="1680"/>
              </a:spcBef>
              <a:buClr>
                <a:srgbClr val="3A812E"/>
              </a:buClr>
              <a:buSzPct val="60000"/>
              <a:buFont typeface="Wingdings"/>
              <a:buChar char=""/>
              <a:tabLst>
                <a:tab pos="699135" algn="l"/>
              </a:tabLst>
            </a:pPr>
            <a:r>
              <a:rPr sz="2000" spc="-5" dirty="0">
                <a:latin typeface="Times New Roman"/>
                <a:cs typeface="Times New Roman"/>
              </a:rPr>
              <a:t>They usually </a:t>
            </a:r>
            <a:r>
              <a:rPr sz="2000" spc="-5" dirty="0">
                <a:solidFill>
                  <a:srgbClr val="6F2F9F"/>
                </a:solidFill>
                <a:latin typeface="Times New Roman"/>
                <a:cs typeface="Times New Roman"/>
              </a:rPr>
              <a:t>contain </a:t>
            </a:r>
            <a:r>
              <a:rPr sz="2000" spc="5" dirty="0">
                <a:solidFill>
                  <a:srgbClr val="6F2F9F"/>
                </a:solidFill>
                <a:latin typeface="Times New Roman"/>
                <a:cs typeface="Times New Roman"/>
              </a:rPr>
              <a:t>an </a:t>
            </a:r>
            <a:r>
              <a:rPr sz="2000" spc="-5" dirty="0">
                <a:solidFill>
                  <a:srgbClr val="6F2F9F"/>
                </a:solidFill>
                <a:latin typeface="Times New Roman"/>
                <a:cs typeface="Times New Roman"/>
              </a:rPr>
              <a:t>embedded operating </a:t>
            </a:r>
            <a:r>
              <a:rPr sz="2000" spc="-10" dirty="0">
                <a:solidFill>
                  <a:srgbClr val="6F2F9F"/>
                </a:solidFill>
                <a:latin typeface="Times New Roman"/>
                <a:cs typeface="Times New Roman"/>
              </a:rPr>
              <a:t>system </a:t>
            </a:r>
            <a:r>
              <a:rPr sz="2000" dirty="0">
                <a:latin typeface="Times New Roman"/>
                <a:cs typeface="Times New Roman"/>
              </a:rPr>
              <a:t>(general</a:t>
            </a:r>
            <a:r>
              <a:rPr sz="2000" spc="150" dirty="0">
                <a:latin typeface="Times New Roman"/>
                <a:cs typeface="Times New Roman"/>
              </a:rPr>
              <a:t> </a:t>
            </a:r>
            <a:r>
              <a:rPr sz="2000" spc="-5" dirty="0">
                <a:latin typeface="Times New Roman"/>
                <a:cs typeface="Times New Roman"/>
              </a:rPr>
              <a:t>purpose/ real-</a:t>
            </a:r>
            <a:endParaRPr sz="2000">
              <a:latin typeface="Times New Roman"/>
              <a:cs typeface="Times New Roman"/>
            </a:endParaRPr>
          </a:p>
          <a:p>
            <a:pPr marL="12700" algn="just">
              <a:lnSpc>
                <a:spcPct val="100000"/>
              </a:lnSpc>
              <a:spcBef>
                <a:spcPts val="1200"/>
              </a:spcBef>
              <a:tabLst>
                <a:tab pos="8241665" algn="l"/>
              </a:tabLst>
            </a:pPr>
            <a:r>
              <a:rPr sz="2000" u="heavy" spc="-5" dirty="0">
                <a:uFill>
                  <a:solidFill>
                    <a:srgbClr val="CC9900"/>
                  </a:solidFill>
                </a:uFill>
                <a:latin typeface="Times New Roman"/>
                <a:cs typeface="Times New Roman"/>
              </a:rPr>
              <a:t>          </a:t>
            </a:r>
            <a:r>
              <a:rPr sz="2000" u="heavy" spc="-100" dirty="0">
                <a:uFill>
                  <a:solidFill>
                    <a:srgbClr val="CC9900"/>
                  </a:solidFill>
                </a:uFill>
                <a:latin typeface="Times New Roman"/>
                <a:cs typeface="Times New Roman"/>
              </a:rPr>
              <a:t> </a:t>
            </a:r>
            <a:r>
              <a:rPr sz="2000" u="heavy" spc="-10" dirty="0">
                <a:uFill>
                  <a:solidFill>
                    <a:srgbClr val="CC9900"/>
                  </a:solidFill>
                </a:uFill>
                <a:latin typeface="Times New Roman"/>
                <a:cs typeface="Times New Roman"/>
              </a:rPr>
              <a:t>time).	</a:t>
            </a:r>
            <a:endParaRPr sz="2000">
              <a:latin typeface="Times New Roman"/>
              <a:cs typeface="Times New Roman"/>
            </a:endParaRPr>
          </a:p>
        </p:txBody>
      </p:sp>
      <p:sp>
        <p:nvSpPr>
          <p:cNvPr id="4" name="object 4"/>
          <p:cNvSpPr txBox="1"/>
          <p:nvPr/>
        </p:nvSpPr>
        <p:spPr>
          <a:xfrm>
            <a:off x="4074286" y="6488915"/>
            <a:ext cx="995680" cy="171450"/>
          </a:xfrm>
          <a:prstGeom prst="rect">
            <a:avLst/>
          </a:prstGeom>
        </p:spPr>
        <p:txBody>
          <a:bodyPr vert="horz" wrap="square" lIns="0" tIns="0" rIns="0" bIns="0" rtlCol="0">
            <a:spAutoFit/>
          </a:bodyPr>
          <a:lstStyle/>
          <a:p>
            <a:pPr>
              <a:lnSpc>
                <a:spcPts val="1275"/>
              </a:lnSpc>
            </a:pPr>
            <a:r>
              <a:rPr sz="1200" spc="-85" dirty="0">
                <a:latin typeface="Times New Roman"/>
                <a:cs typeface="Times New Roman"/>
              </a:rPr>
              <a:t>MP, </a:t>
            </a:r>
            <a:r>
              <a:rPr sz="1200" spc="-30" dirty="0">
                <a:latin typeface="Times New Roman"/>
                <a:cs typeface="Times New Roman"/>
              </a:rPr>
              <a:t>CSE,</a:t>
            </a:r>
            <a:r>
              <a:rPr sz="1200" spc="-40" dirty="0">
                <a:latin typeface="Times New Roman"/>
                <a:cs typeface="Times New Roman"/>
              </a:rPr>
              <a:t> </a:t>
            </a:r>
            <a:r>
              <a:rPr sz="1200" spc="-15" dirty="0">
                <a:latin typeface="Times New Roman"/>
                <a:cs typeface="Times New Roman"/>
              </a:rPr>
              <a:t>VCET</a:t>
            </a:r>
            <a:endParaRPr sz="1200">
              <a:latin typeface="Times New Roman"/>
              <a:cs typeface="Times New Roman"/>
            </a:endParaRPr>
          </a:p>
        </p:txBody>
      </p:sp>
      <p:sp>
        <p:nvSpPr>
          <p:cNvPr id="5" name="object 5"/>
          <p:cNvSpPr/>
          <p:nvPr/>
        </p:nvSpPr>
        <p:spPr>
          <a:xfrm>
            <a:off x="1219200" y="1219200"/>
            <a:ext cx="2286000" cy="1285875"/>
          </a:xfrm>
          <a:prstGeom prst="rect">
            <a:avLst/>
          </a:prstGeom>
          <a:blipFill>
            <a:blip r:embed="rId2" cstate="print"/>
            <a:stretch>
              <a:fillRect/>
            </a:stretch>
          </a:blipFill>
        </p:spPr>
        <p:txBody>
          <a:bodyPr wrap="square" lIns="0" tIns="0" rIns="0" bIns="0" rtlCol="0"/>
          <a:lstStyle/>
          <a:p>
            <a:endParaRPr/>
          </a:p>
        </p:txBody>
      </p:sp>
      <p:sp>
        <p:nvSpPr>
          <p:cNvPr id="6" name="object 6"/>
          <p:cNvSpPr/>
          <p:nvPr/>
        </p:nvSpPr>
        <p:spPr>
          <a:xfrm>
            <a:off x="3924300" y="6401417"/>
            <a:ext cx="1385570" cy="393700"/>
          </a:xfrm>
          <a:custGeom>
            <a:avLst/>
            <a:gdLst/>
            <a:ahLst/>
            <a:cxnLst/>
            <a:rect l="l" t="t" r="r" b="b"/>
            <a:pathLst>
              <a:path w="1385570" h="393700">
                <a:moveTo>
                  <a:pt x="1385455" y="0"/>
                </a:moveTo>
                <a:lnTo>
                  <a:pt x="0" y="0"/>
                </a:lnTo>
                <a:lnTo>
                  <a:pt x="0" y="393082"/>
                </a:lnTo>
                <a:lnTo>
                  <a:pt x="1385455" y="393082"/>
                </a:lnTo>
                <a:lnTo>
                  <a:pt x="1385455" y="0"/>
                </a:lnTo>
                <a:close/>
              </a:path>
            </a:pathLst>
          </a:custGeom>
          <a:solidFill>
            <a:srgbClr val="FFFFFF"/>
          </a:solidFill>
        </p:spPr>
        <p:txBody>
          <a:bodyPr wrap="square" lIns="0" tIns="0" rIns="0" bIns="0" rtlCol="0"/>
          <a:lstStyle/>
          <a:p>
            <a:endParaRPr/>
          </a:p>
        </p:txBody>
      </p:sp>
      <p:sp>
        <p:nvSpPr>
          <p:cNvPr id="7" name="object 7"/>
          <p:cNvSpPr txBox="1"/>
          <p:nvPr/>
        </p:nvSpPr>
        <p:spPr>
          <a:xfrm>
            <a:off x="8420100" y="6471338"/>
            <a:ext cx="216535" cy="196850"/>
          </a:xfrm>
          <a:prstGeom prst="rect">
            <a:avLst/>
          </a:prstGeom>
        </p:spPr>
        <p:txBody>
          <a:bodyPr vert="horz" wrap="square" lIns="0" tIns="0" rIns="0" bIns="0" rtlCol="0">
            <a:spAutoFit/>
          </a:bodyPr>
          <a:lstStyle/>
          <a:p>
            <a:pPr marL="38100">
              <a:lnSpc>
                <a:spcPts val="1375"/>
              </a:lnSpc>
            </a:pPr>
            <a:fld id="{81D60167-4931-47E6-BA6A-407CBD079E47}" type="slidenum">
              <a:rPr sz="1200" spc="-40" dirty="0">
                <a:latin typeface="Times New Roman"/>
                <a:cs typeface="Times New Roman"/>
              </a:rPr>
              <a:t>11</a:t>
            </a:fld>
            <a:endParaRPr sz="1200">
              <a:latin typeface="Times New Roman"/>
              <a:cs typeface="Times New Roman"/>
            </a:endParaRPr>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57200" y="6172200"/>
            <a:ext cx="8229600" cy="0"/>
          </a:xfrm>
          <a:custGeom>
            <a:avLst/>
            <a:gdLst/>
            <a:ahLst/>
            <a:cxnLst/>
            <a:rect l="l" t="t" r="r" b="b"/>
            <a:pathLst>
              <a:path w="8229600">
                <a:moveTo>
                  <a:pt x="0" y="0"/>
                </a:moveTo>
                <a:lnTo>
                  <a:pt x="8229600" y="0"/>
                </a:lnTo>
              </a:path>
            </a:pathLst>
          </a:custGeom>
          <a:ln w="19050">
            <a:solidFill>
              <a:srgbClr val="CC9900"/>
            </a:solidFill>
          </a:ln>
        </p:spPr>
        <p:txBody>
          <a:bodyPr wrap="square" lIns="0" tIns="0" rIns="0" bIns="0" rtlCol="0"/>
          <a:lstStyle/>
          <a:p>
            <a:endParaRPr/>
          </a:p>
        </p:txBody>
      </p:sp>
      <p:sp>
        <p:nvSpPr>
          <p:cNvPr id="3" name="object 3"/>
          <p:cNvSpPr txBox="1"/>
          <p:nvPr/>
        </p:nvSpPr>
        <p:spPr>
          <a:xfrm>
            <a:off x="8375142" y="6450279"/>
            <a:ext cx="236220" cy="208279"/>
          </a:xfrm>
          <a:prstGeom prst="rect">
            <a:avLst/>
          </a:prstGeom>
        </p:spPr>
        <p:txBody>
          <a:bodyPr vert="horz" wrap="square" lIns="0" tIns="12700" rIns="0" bIns="0" rtlCol="0">
            <a:spAutoFit/>
          </a:bodyPr>
          <a:lstStyle/>
          <a:p>
            <a:pPr marL="12700">
              <a:lnSpc>
                <a:spcPct val="100000"/>
              </a:lnSpc>
              <a:spcBef>
                <a:spcPts val="100"/>
              </a:spcBef>
            </a:pPr>
            <a:r>
              <a:rPr sz="1200" spc="-55" dirty="0">
                <a:latin typeface="Times New Roman"/>
                <a:cs typeface="Times New Roman"/>
              </a:rPr>
              <a:t>105</a:t>
            </a:r>
            <a:endParaRPr sz="1200">
              <a:latin typeface="Times New Roman"/>
              <a:cs typeface="Times New Roman"/>
            </a:endParaRPr>
          </a:p>
        </p:txBody>
      </p:sp>
      <p:sp>
        <p:nvSpPr>
          <p:cNvPr id="4" name="object 4"/>
          <p:cNvSpPr txBox="1">
            <a:spLocks noGrp="1"/>
          </p:cNvSpPr>
          <p:nvPr>
            <p:ph type="title"/>
          </p:nvPr>
        </p:nvSpPr>
        <p:spPr>
          <a:xfrm>
            <a:off x="460044" y="199374"/>
            <a:ext cx="8455025" cy="941069"/>
          </a:xfrm>
          <a:prstGeom prst="rect">
            <a:avLst/>
          </a:prstGeom>
        </p:spPr>
        <p:txBody>
          <a:bodyPr vert="horz" wrap="square" lIns="0" tIns="12700" rIns="0" bIns="0" rtlCol="0">
            <a:spAutoFit/>
          </a:bodyPr>
          <a:lstStyle/>
          <a:p>
            <a:pPr marL="356870" marR="5080" indent="-344805">
              <a:lnSpc>
                <a:spcPct val="150100"/>
              </a:lnSpc>
              <a:spcBef>
                <a:spcPts val="100"/>
              </a:spcBef>
              <a:tabLst>
                <a:tab pos="356870" algn="l"/>
                <a:tab pos="902969" algn="l"/>
                <a:tab pos="2033905" algn="l"/>
                <a:tab pos="2844800" algn="l"/>
                <a:tab pos="3975735" algn="l"/>
                <a:tab pos="4436745" algn="l"/>
                <a:tab pos="5269230" algn="l"/>
                <a:tab pos="5881370" algn="l"/>
                <a:tab pos="6537325" algn="l"/>
                <a:tab pos="8147050" algn="l"/>
              </a:tabLst>
            </a:pPr>
            <a:r>
              <a:rPr spc="-5" dirty="0">
                <a:solidFill>
                  <a:srgbClr val="C00000"/>
                </a:solidFill>
              </a:rPr>
              <a:t>»	</a:t>
            </a:r>
            <a:r>
              <a:rPr spc="20" dirty="0"/>
              <a:t>T</a:t>
            </a:r>
            <a:r>
              <a:rPr spc="-20" dirty="0"/>
              <a:t>h</a:t>
            </a:r>
            <a:r>
              <a:rPr spc="-5" dirty="0"/>
              <a:t>e</a:t>
            </a:r>
            <a:r>
              <a:rPr dirty="0"/>
              <a:t>	</a:t>
            </a:r>
            <a:r>
              <a:rPr spc="-25" dirty="0"/>
              <a:t>f</a:t>
            </a:r>
            <a:r>
              <a:rPr dirty="0"/>
              <a:t>o</a:t>
            </a:r>
            <a:r>
              <a:rPr spc="-5" dirty="0"/>
              <a:t>llo</a:t>
            </a:r>
            <a:r>
              <a:rPr spc="-50" dirty="0"/>
              <a:t>w</a:t>
            </a:r>
            <a:r>
              <a:rPr spc="15" dirty="0"/>
              <a:t>i</a:t>
            </a:r>
            <a:r>
              <a:rPr dirty="0"/>
              <a:t>n</a:t>
            </a:r>
            <a:r>
              <a:rPr spc="-5" dirty="0"/>
              <a:t>g</a:t>
            </a:r>
            <a:r>
              <a:rPr dirty="0"/>
              <a:t>	</a:t>
            </a:r>
            <a:r>
              <a:rPr spc="-5" dirty="0"/>
              <a:t>F</a:t>
            </a:r>
            <a:r>
              <a:rPr spc="-15" dirty="0"/>
              <a:t>i</a:t>
            </a:r>
            <a:r>
              <a:rPr dirty="0"/>
              <a:t>g</a:t>
            </a:r>
            <a:r>
              <a:rPr spc="-20" dirty="0"/>
              <a:t>u</a:t>
            </a:r>
            <a:r>
              <a:rPr dirty="0"/>
              <a:t>r</a:t>
            </a:r>
            <a:r>
              <a:rPr spc="-5" dirty="0"/>
              <a:t>e</a:t>
            </a:r>
            <a:r>
              <a:rPr dirty="0"/>
              <a:t>	</a:t>
            </a:r>
            <a:r>
              <a:rPr spc="-5" dirty="0"/>
              <a:t>il</a:t>
            </a:r>
            <a:r>
              <a:rPr spc="-15" dirty="0"/>
              <a:t>l</a:t>
            </a:r>
            <a:r>
              <a:rPr spc="-20" dirty="0"/>
              <a:t>u</a:t>
            </a:r>
            <a:r>
              <a:rPr spc="-15" dirty="0"/>
              <a:t>s</a:t>
            </a:r>
            <a:r>
              <a:rPr spc="-5" dirty="0"/>
              <a:t>tr</a:t>
            </a:r>
            <a:r>
              <a:rPr dirty="0"/>
              <a:t>a</a:t>
            </a:r>
            <a:r>
              <a:rPr spc="-5" dirty="0"/>
              <a:t>tes</a:t>
            </a:r>
            <a:r>
              <a:rPr dirty="0"/>
              <a:t>	</a:t>
            </a:r>
            <a:r>
              <a:rPr spc="-5" dirty="0"/>
              <a:t>t</a:t>
            </a:r>
            <a:r>
              <a:rPr spc="-25" dirty="0"/>
              <a:t>h</a:t>
            </a:r>
            <a:r>
              <a:rPr spc="-5" dirty="0"/>
              <a:t>e</a:t>
            </a:r>
            <a:r>
              <a:rPr dirty="0"/>
              <a:t>	</a:t>
            </a:r>
            <a:r>
              <a:rPr spc="-55" dirty="0"/>
              <a:t>w</a:t>
            </a:r>
            <a:r>
              <a:rPr spc="-5" dirty="0"/>
              <a:t>i</a:t>
            </a:r>
            <a:r>
              <a:rPr dirty="0"/>
              <a:t>d</a:t>
            </a:r>
            <a:r>
              <a:rPr spc="-5" dirty="0"/>
              <a:t>e</a:t>
            </a:r>
            <a:r>
              <a:rPr spc="15" dirty="0"/>
              <a:t>l</a:t>
            </a:r>
            <a:r>
              <a:rPr spc="-5" dirty="0"/>
              <a:t>y</a:t>
            </a:r>
            <a:r>
              <a:rPr dirty="0"/>
              <a:t>	</a:t>
            </a:r>
            <a:r>
              <a:rPr spc="-20" dirty="0"/>
              <a:t>u</a:t>
            </a:r>
            <a:r>
              <a:rPr spc="-15" dirty="0"/>
              <a:t>s</a:t>
            </a:r>
            <a:r>
              <a:rPr spc="-5" dirty="0"/>
              <a:t>ed</a:t>
            </a:r>
            <a:r>
              <a:rPr dirty="0"/>
              <a:t>	</a:t>
            </a:r>
            <a:r>
              <a:rPr dirty="0">
                <a:solidFill>
                  <a:srgbClr val="C00000"/>
                </a:solidFill>
              </a:rPr>
              <a:t>r</a:t>
            </a:r>
            <a:r>
              <a:rPr spc="-5" dirty="0">
                <a:solidFill>
                  <a:srgbClr val="C00000"/>
                </a:solidFill>
              </a:rPr>
              <a:t>el</a:t>
            </a:r>
            <a:r>
              <a:rPr spc="15" dirty="0">
                <a:solidFill>
                  <a:srgbClr val="C00000"/>
                </a:solidFill>
              </a:rPr>
              <a:t>a</a:t>
            </a:r>
            <a:r>
              <a:rPr spc="-5" dirty="0">
                <a:solidFill>
                  <a:srgbClr val="C00000"/>
                </a:solidFill>
              </a:rPr>
              <a:t>y</a:t>
            </a:r>
            <a:r>
              <a:rPr dirty="0">
                <a:solidFill>
                  <a:srgbClr val="C00000"/>
                </a:solidFill>
              </a:rPr>
              <a:t>	</a:t>
            </a:r>
            <a:r>
              <a:rPr spc="-5" dirty="0">
                <a:solidFill>
                  <a:srgbClr val="C00000"/>
                </a:solidFill>
              </a:rPr>
              <a:t>c</a:t>
            </a:r>
            <a:r>
              <a:rPr spc="5" dirty="0">
                <a:solidFill>
                  <a:srgbClr val="C00000"/>
                </a:solidFill>
              </a:rPr>
              <a:t>o</a:t>
            </a:r>
            <a:r>
              <a:rPr spc="-20" dirty="0">
                <a:solidFill>
                  <a:srgbClr val="C00000"/>
                </a:solidFill>
              </a:rPr>
              <a:t>n</a:t>
            </a:r>
            <a:r>
              <a:rPr spc="-25" dirty="0">
                <a:solidFill>
                  <a:srgbClr val="C00000"/>
                </a:solidFill>
              </a:rPr>
              <a:t>f</a:t>
            </a:r>
            <a:r>
              <a:rPr spc="15" dirty="0">
                <a:solidFill>
                  <a:srgbClr val="C00000"/>
                </a:solidFill>
              </a:rPr>
              <a:t>i</a:t>
            </a:r>
            <a:r>
              <a:rPr spc="-20" dirty="0">
                <a:solidFill>
                  <a:srgbClr val="C00000"/>
                </a:solidFill>
              </a:rPr>
              <a:t>gu</a:t>
            </a:r>
            <a:r>
              <a:rPr dirty="0">
                <a:solidFill>
                  <a:srgbClr val="C00000"/>
                </a:solidFill>
              </a:rPr>
              <a:t>r</a:t>
            </a:r>
            <a:r>
              <a:rPr spc="-5" dirty="0">
                <a:solidFill>
                  <a:srgbClr val="C00000"/>
                </a:solidFill>
              </a:rPr>
              <a:t>ati</a:t>
            </a:r>
            <a:r>
              <a:rPr dirty="0">
                <a:solidFill>
                  <a:srgbClr val="C00000"/>
                </a:solidFill>
              </a:rPr>
              <a:t>o</a:t>
            </a:r>
            <a:r>
              <a:rPr spc="-20" dirty="0">
                <a:solidFill>
                  <a:srgbClr val="C00000"/>
                </a:solidFill>
              </a:rPr>
              <a:t>n</a:t>
            </a:r>
            <a:r>
              <a:rPr spc="-5" dirty="0">
                <a:solidFill>
                  <a:srgbClr val="C00000"/>
                </a:solidFill>
              </a:rPr>
              <a:t>s</a:t>
            </a:r>
            <a:r>
              <a:rPr dirty="0">
                <a:solidFill>
                  <a:srgbClr val="C00000"/>
                </a:solidFill>
              </a:rPr>
              <a:t>	</a:t>
            </a:r>
            <a:r>
              <a:rPr spc="-25" dirty="0"/>
              <a:t>f</a:t>
            </a:r>
            <a:r>
              <a:rPr dirty="0"/>
              <a:t>o</a:t>
            </a:r>
            <a:r>
              <a:rPr spc="-5" dirty="0"/>
              <a:t>r  </a:t>
            </a:r>
            <a:r>
              <a:rPr spc="-10" dirty="0"/>
              <a:t>embedded</a:t>
            </a:r>
            <a:r>
              <a:rPr spc="-5" dirty="0"/>
              <a:t> applications.</a:t>
            </a:r>
          </a:p>
        </p:txBody>
      </p:sp>
      <p:sp>
        <p:nvSpPr>
          <p:cNvPr id="5" name="object 5"/>
          <p:cNvSpPr txBox="1"/>
          <p:nvPr/>
        </p:nvSpPr>
        <p:spPr>
          <a:xfrm>
            <a:off x="460044" y="2730376"/>
            <a:ext cx="8455660" cy="3410585"/>
          </a:xfrm>
          <a:prstGeom prst="rect">
            <a:avLst/>
          </a:prstGeom>
        </p:spPr>
        <p:txBody>
          <a:bodyPr vert="horz" wrap="square" lIns="0" tIns="165735" rIns="0" bIns="0" rtlCol="0">
            <a:spAutoFit/>
          </a:bodyPr>
          <a:lstStyle/>
          <a:p>
            <a:pPr marL="12700">
              <a:lnSpc>
                <a:spcPct val="100000"/>
              </a:lnSpc>
              <a:spcBef>
                <a:spcPts val="1305"/>
              </a:spcBef>
              <a:tabLst>
                <a:tab pos="356870" algn="l"/>
              </a:tabLst>
            </a:pPr>
            <a:r>
              <a:rPr sz="2000" spc="-5" dirty="0">
                <a:solidFill>
                  <a:srgbClr val="C00000"/>
                </a:solidFill>
                <a:latin typeface="Times New Roman"/>
                <a:cs typeface="Times New Roman"/>
              </a:rPr>
              <a:t>»	</a:t>
            </a:r>
            <a:r>
              <a:rPr sz="2000" dirty="0">
                <a:latin typeface="Times New Roman"/>
                <a:cs typeface="Times New Roman"/>
              </a:rPr>
              <a:t>The</a:t>
            </a:r>
            <a:r>
              <a:rPr sz="2000" spc="100" dirty="0">
                <a:latin typeface="Times New Roman"/>
                <a:cs typeface="Times New Roman"/>
              </a:rPr>
              <a:t> </a:t>
            </a:r>
            <a:r>
              <a:rPr sz="2000" spc="-10" dirty="0">
                <a:solidFill>
                  <a:srgbClr val="C00000"/>
                </a:solidFill>
                <a:latin typeface="Times New Roman"/>
                <a:cs typeface="Times New Roman"/>
              </a:rPr>
              <a:t>Single</a:t>
            </a:r>
            <a:r>
              <a:rPr sz="2000" spc="105" dirty="0">
                <a:solidFill>
                  <a:srgbClr val="C00000"/>
                </a:solidFill>
                <a:latin typeface="Times New Roman"/>
                <a:cs typeface="Times New Roman"/>
              </a:rPr>
              <a:t> </a:t>
            </a:r>
            <a:r>
              <a:rPr sz="2000" dirty="0">
                <a:solidFill>
                  <a:srgbClr val="C00000"/>
                </a:solidFill>
                <a:latin typeface="Times New Roman"/>
                <a:cs typeface="Times New Roman"/>
              </a:rPr>
              <a:t>Pole</a:t>
            </a:r>
            <a:r>
              <a:rPr sz="2000" spc="85" dirty="0">
                <a:solidFill>
                  <a:srgbClr val="C00000"/>
                </a:solidFill>
                <a:latin typeface="Times New Roman"/>
                <a:cs typeface="Times New Roman"/>
              </a:rPr>
              <a:t> </a:t>
            </a:r>
            <a:r>
              <a:rPr sz="2000" spc="-10" dirty="0">
                <a:solidFill>
                  <a:srgbClr val="C00000"/>
                </a:solidFill>
                <a:latin typeface="Times New Roman"/>
                <a:cs typeface="Times New Roman"/>
              </a:rPr>
              <a:t>Single</a:t>
            </a:r>
            <a:r>
              <a:rPr sz="2000" spc="105" dirty="0">
                <a:solidFill>
                  <a:srgbClr val="C00000"/>
                </a:solidFill>
                <a:latin typeface="Times New Roman"/>
                <a:cs typeface="Times New Roman"/>
              </a:rPr>
              <a:t> </a:t>
            </a:r>
            <a:r>
              <a:rPr sz="2000" dirty="0">
                <a:solidFill>
                  <a:srgbClr val="C00000"/>
                </a:solidFill>
                <a:latin typeface="Times New Roman"/>
                <a:cs typeface="Times New Roman"/>
              </a:rPr>
              <a:t>Throw</a:t>
            </a:r>
            <a:r>
              <a:rPr sz="2000" spc="90" dirty="0">
                <a:solidFill>
                  <a:srgbClr val="C00000"/>
                </a:solidFill>
                <a:latin typeface="Times New Roman"/>
                <a:cs typeface="Times New Roman"/>
              </a:rPr>
              <a:t> </a:t>
            </a:r>
            <a:r>
              <a:rPr sz="2000" spc="-5" dirty="0">
                <a:latin typeface="Times New Roman"/>
                <a:cs typeface="Times New Roman"/>
              </a:rPr>
              <a:t>configuration</a:t>
            </a:r>
            <a:r>
              <a:rPr sz="2000" spc="95" dirty="0">
                <a:latin typeface="Times New Roman"/>
                <a:cs typeface="Times New Roman"/>
              </a:rPr>
              <a:t> </a:t>
            </a:r>
            <a:r>
              <a:rPr sz="2000" spc="-10" dirty="0">
                <a:latin typeface="Times New Roman"/>
                <a:cs typeface="Times New Roman"/>
              </a:rPr>
              <a:t>has</a:t>
            </a:r>
            <a:r>
              <a:rPr sz="2000" spc="95" dirty="0">
                <a:latin typeface="Times New Roman"/>
                <a:cs typeface="Times New Roman"/>
              </a:rPr>
              <a:t> </a:t>
            </a:r>
            <a:r>
              <a:rPr sz="2000" dirty="0">
                <a:solidFill>
                  <a:srgbClr val="6F2F9F"/>
                </a:solidFill>
                <a:latin typeface="Times New Roman"/>
                <a:cs typeface="Times New Roman"/>
              </a:rPr>
              <a:t>only</a:t>
            </a:r>
            <a:r>
              <a:rPr sz="2000" spc="70" dirty="0">
                <a:solidFill>
                  <a:srgbClr val="6F2F9F"/>
                </a:solidFill>
                <a:latin typeface="Times New Roman"/>
                <a:cs typeface="Times New Roman"/>
              </a:rPr>
              <a:t> </a:t>
            </a:r>
            <a:r>
              <a:rPr sz="2000" spc="-10" dirty="0">
                <a:solidFill>
                  <a:srgbClr val="6F2F9F"/>
                </a:solidFill>
                <a:latin typeface="Times New Roman"/>
                <a:cs typeface="Times New Roman"/>
              </a:rPr>
              <a:t>one</a:t>
            </a:r>
            <a:r>
              <a:rPr sz="2000" spc="105" dirty="0">
                <a:solidFill>
                  <a:srgbClr val="6F2F9F"/>
                </a:solidFill>
                <a:latin typeface="Times New Roman"/>
                <a:cs typeface="Times New Roman"/>
              </a:rPr>
              <a:t> </a:t>
            </a:r>
            <a:r>
              <a:rPr sz="2000" spc="-10" dirty="0">
                <a:solidFill>
                  <a:srgbClr val="6F2F9F"/>
                </a:solidFill>
                <a:latin typeface="Times New Roman"/>
                <a:cs typeface="Times New Roman"/>
              </a:rPr>
              <a:t>path</a:t>
            </a:r>
            <a:r>
              <a:rPr sz="2000" spc="90" dirty="0">
                <a:solidFill>
                  <a:srgbClr val="6F2F9F"/>
                </a:solidFill>
                <a:latin typeface="Times New Roman"/>
                <a:cs typeface="Times New Roman"/>
              </a:rPr>
              <a:t> </a:t>
            </a:r>
            <a:r>
              <a:rPr sz="2000" spc="-10" dirty="0">
                <a:solidFill>
                  <a:srgbClr val="6F2F9F"/>
                </a:solidFill>
                <a:latin typeface="Times New Roman"/>
                <a:cs typeface="Times New Roman"/>
              </a:rPr>
              <a:t>for</a:t>
            </a:r>
            <a:r>
              <a:rPr sz="2000" spc="110" dirty="0">
                <a:solidFill>
                  <a:srgbClr val="6F2F9F"/>
                </a:solidFill>
                <a:latin typeface="Times New Roman"/>
                <a:cs typeface="Times New Roman"/>
              </a:rPr>
              <a:t> </a:t>
            </a:r>
            <a:r>
              <a:rPr sz="2000" spc="-10" dirty="0">
                <a:solidFill>
                  <a:srgbClr val="6F2F9F"/>
                </a:solidFill>
                <a:latin typeface="Times New Roman"/>
                <a:cs typeface="Times New Roman"/>
              </a:rPr>
              <a:t>information</a:t>
            </a:r>
            <a:endParaRPr sz="2000">
              <a:latin typeface="Times New Roman"/>
              <a:cs typeface="Times New Roman"/>
            </a:endParaRPr>
          </a:p>
          <a:p>
            <a:pPr marL="356870">
              <a:lnSpc>
                <a:spcPct val="100000"/>
              </a:lnSpc>
              <a:spcBef>
                <a:spcPts val="1200"/>
              </a:spcBef>
            </a:pPr>
            <a:r>
              <a:rPr sz="2000" spc="-20" dirty="0">
                <a:solidFill>
                  <a:srgbClr val="6F2F9F"/>
                </a:solidFill>
                <a:latin typeface="Times New Roman"/>
                <a:cs typeface="Times New Roman"/>
              </a:rPr>
              <a:t>flow</a:t>
            </a:r>
            <a:r>
              <a:rPr sz="2000" spc="-20" dirty="0">
                <a:latin typeface="Times New Roman"/>
                <a:cs typeface="Times New Roman"/>
              </a:rPr>
              <a:t>. </a:t>
            </a:r>
            <a:r>
              <a:rPr sz="2000" dirty="0">
                <a:latin typeface="Times New Roman"/>
                <a:cs typeface="Times New Roman"/>
              </a:rPr>
              <a:t>The </a:t>
            </a:r>
            <a:r>
              <a:rPr sz="2000" spc="-5" dirty="0">
                <a:latin typeface="Times New Roman"/>
                <a:cs typeface="Times New Roman"/>
              </a:rPr>
              <a:t>path </a:t>
            </a:r>
            <a:r>
              <a:rPr sz="2000" spc="-10" dirty="0">
                <a:latin typeface="Times New Roman"/>
                <a:cs typeface="Times New Roman"/>
              </a:rPr>
              <a:t>is either </a:t>
            </a:r>
            <a:r>
              <a:rPr sz="2000" dirty="0">
                <a:latin typeface="Times New Roman"/>
                <a:cs typeface="Times New Roman"/>
              </a:rPr>
              <a:t>open or </a:t>
            </a:r>
            <a:r>
              <a:rPr sz="2000" spc="-5" dirty="0">
                <a:latin typeface="Times New Roman"/>
                <a:cs typeface="Times New Roman"/>
              </a:rPr>
              <a:t>dosed </a:t>
            </a:r>
            <a:r>
              <a:rPr sz="2000" spc="-10" dirty="0">
                <a:latin typeface="Times New Roman"/>
                <a:cs typeface="Times New Roman"/>
              </a:rPr>
              <a:t>in </a:t>
            </a:r>
            <a:r>
              <a:rPr sz="2000" spc="-15" dirty="0">
                <a:latin typeface="Times New Roman"/>
                <a:cs typeface="Times New Roman"/>
              </a:rPr>
              <a:t>normal</a:t>
            </a:r>
            <a:r>
              <a:rPr sz="2000" spc="120" dirty="0">
                <a:latin typeface="Times New Roman"/>
                <a:cs typeface="Times New Roman"/>
              </a:rPr>
              <a:t> </a:t>
            </a:r>
            <a:r>
              <a:rPr sz="2000" spc="-5" dirty="0">
                <a:latin typeface="Times New Roman"/>
                <a:cs typeface="Times New Roman"/>
              </a:rPr>
              <a:t>condition.</a:t>
            </a:r>
            <a:endParaRPr sz="2000">
              <a:latin typeface="Times New Roman"/>
              <a:cs typeface="Times New Roman"/>
            </a:endParaRPr>
          </a:p>
          <a:p>
            <a:pPr marL="356870">
              <a:lnSpc>
                <a:spcPct val="100000"/>
              </a:lnSpc>
              <a:spcBef>
                <a:spcPts val="1680"/>
              </a:spcBef>
              <a:tabLst>
                <a:tab pos="682625" algn="l"/>
              </a:tabLst>
            </a:pPr>
            <a:r>
              <a:rPr sz="2000" spc="-5" dirty="0">
                <a:solidFill>
                  <a:srgbClr val="C00000"/>
                </a:solidFill>
                <a:latin typeface="Times New Roman"/>
                <a:cs typeface="Times New Roman"/>
              </a:rPr>
              <a:t>»	</a:t>
            </a:r>
            <a:r>
              <a:rPr sz="2000" spc="-5" dirty="0">
                <a:latin typeface="Times New Roman"/>
                <a:cs typeface="Times New Roman"/>
              </a:rPr>
              <a:t>For</a:t>
            </a:r>
            <a:r>
              <a:rPr sz="2000" spc="204" dirty="0">
                <a:latin typeface="Times New Roman"/>
                <a:cs typeface="Times New Roman"/>
              </a:rPr>
              <a:t> </a:t>
            </a:r>
            <a:r>
              <a:rPr sz="2000" i="1" spc="-5" dirty="0">
                <a:solidFill>
                  <a:srgbClr val="6F2F9F"/>
                </a:solidFill>
                <a:latin typeface="Times New Roman"/>
                <a:cs typeface="Times New Roman"/>
              </a:rPr>
              <a:t>normally</a:t>
            </a:r>
            <a:r>
              <a:rPr sz="2000" i="1" spc="204" dirty="0">
                <a:solidFill>
                  <a:srgbClr val="6F2F9F"/>
                </a:solidFill>
                <a:latin typeface="Times New Roman"/>
                <a:cs typeface="Times New Roman"/>
              </a:rPr>
              <a:t> </a:t>
            </a:r>
            <a:r>
              <a:rPr sz="2000" i="1" spc="-5" dirty="0">
                <a:solidFill>
                  <a:srgbClr val="6F2F9F"/>
                </a:solidFill>
                <a:latin typeface="Times New Roman"/>
                <a:cs typeface="Times New Roman"/>
              </a:rPr>
              <a:t>open</a:t>
            </a:r>
            <a:r>
              <a:rPr sz="2000" i="1" spc="215" dirty="0">
                <a:solidFill>
                  <a:srgbClr val="6F2F9F"/>
                </a:solidFill>
                <a:latin typeface="Times New Roman"/>
                <a:cs typeface="Times New Roman"/>
              </a:rPr>
              <a:t> </a:t>
            </a:r>
            <a:r>
              <a:rPr sz="2000" i="1" spc="-5" dirty="0">
                <a:solidFill>
                  <a:srgbClr val="6F2F9F"/>
                </a:solidFill>
                <a:latin typeface="Times New Roman"/>
                <a:cs typeface="Times New Roman"/>
              </a:rPr>
              <a:t>Single</a:t>
            </a:r>
            <a:r>
              <a:rPr sz="2000" i="1" spc="204" dirty="0">
                <a:solidFill>
                  <a:srgbClr val="6F2F9F"/>
                </a:solidFill>
                <a:latin typeface="Times New Roman"/>
                <a:cs typeface="Times New Roman"/>
              </a:rPr>
              <a:t> </a:t>
            </a:r>
            <a:r>
              <a:rPr sz="2000" i="1" spc="-10" dirty="0">
                <a:solidFill>
                  <a:srgbClr val="6F2F9F"/>
                </a:solidFill>
                <a:latin typeface="Times New Roman"/>
                <a:cs typeface="Times New Roman"/>
              </a:rPr>
              <a:t>Pole</a:t>
            </a:r>
            <a:r>
              <a:rPr sz="2000" i="1" spc="210" dirty="0">
                <a:solidFill>
                  <a:srgbClr val="6F2F9F"/>
                </a:solidFill>
                <a:latin typeface="Times New Roman"/>
                <a:cs typeface="Times New Roman"/>
              </a:rPr>
              <a:t> </a:t>
            </a:r>
            <a:r>
              <a:rPr sz="2000" i="1" dirty="0">
                <a:solidFill>
                  <a:srgbClr val="6F2F9F"/>
                </a:solidFill>
                <a:latin typeface="Times New Roman"/>
                <a:cs typeface="Times New Roman"/>
              </a:rPr>
              <a:t>Single</a:t>
            </a:r>
            <a:r>
              <a:rPr sz="2000" i="1" spc="210" dirty="0">
                <a:solidFill>
                  <a:srgbClr val="6F2F9F"/>
                </a:solidFill>
                <a:latin typeface="Times New Roman"/>
                <a:cs typeface="Times New Roman"/>
              </a:rPr>
              <a:t> </a:t>
            </a:r>
            <a:r>
              <a:rPr sz="2000" i="1" spc="-5" dirty="0">
                <a:solidFill>
                  <a:srgbClr val="6F2F9F"/>
                </a:solidFill>
                <a:latin typeface="Times New Roman"/>
                <a:cs typeface="Times New Roman"/>
              </a:rPr>
              <a:t>Throw</a:t>
            </a:r>
            <a:r>
              <a:rPr sz="2000" i="1" spc="195" dirty="0">
                <a:solidFill>
                  <a:srgbClr val="6F2F9F"/>
                </a:solidFill>
                <a:latin typeface="Times New Roman"/>
                <a:cs typeface="Times New Roman"/>
              </a:rPr>
              <a:t> </a:t>
            </a:r>
            <a:r>
              <a:rPr sz="2000" i="1" spc="-5" dirty="0">
                <a:solidFill>
                  <a:srgbClr val="6F2F9F"/>
                </a:solidFill>
                <a:latin typeface="Times New Roman"/>
                <a:cs typeface="Times New Roman"/>
              </a:rPr>
              <a:t>relay</a:t>
            </a:r>
            <a:r>
              <a:rPr sz="2000" spc="-5" dirty="0">
                <a:latin typeface="Times New Roman"/>
                <a:cs typeface="Times New Roman"/>
              </a:rPr>
              <a:t>,</a:t>
            </a:r>
            <a:r>
              <a:rPr sz="2000" spc="200" dirty="0">
                <a:latin typeface="Times New Roman"/>
                <a:cs typeface="Times New Roman"/>
              </a:rPr>
              <a:t> </a:t>
            </a:r>
            <a:r>
              <a:rPr sz="2000" spc="-10" dirty="0">
                <a:latin typeface="Times New Roman"/>
                <a:cs typeface="Times New Roman"/>
              </a:rPr>
              <a:t>the</a:t>
            </a:r>
            <a:r>
              <a:rPr sz="2000" spc="204" dirty="0">
                <a:latin typeface="Times New Roman"/>
                <a:cs typeface="Times New Roman"/>
              </a:rPr>
              <a:t> </a:t>
            </a:r>
            <a:r>
              <a:rPr sz="2000" spc="-5" dirty="0">
                <a:latin typeface="Times New Roman"/>
                <a:cs typeface="Times New Roman"/>
              </a:rPr>
              <a:t>circuit</a:t>
            </a:r>
            <a:r>
              <a:rPr sz="2000" spc="200" dirty="0">
                <a:latin typeface="Times New Roman"/>
                <a:cs typeface="Times New Roman"/>
              </a:rPr>
              <a:t> </a:t>
            </a:r>
            <a:r>
              <a:rPr sz="2000" spc="-10" dirty="0">
                <a:latin typeface="Times New Roman"/>
                <a:cs typeface="Times New Roman"/>
              </a:rPr>
              <a:t>is</a:t>
            </a:r>
            <a:r>
              <a:rPr sz="2000" spc="215" dirty="0">
                <a:latin typeface="Times New Roman"/>
                <a:cs typeface="Times New Roman"/>
              </a:rPr>
              <a:t> </a:t>
            </a:r>
            <a:r>
              <a:rPr sz="2000" spc="-10" dirty="0">
                <a:latin typeface="Times New Roman"/>
                <a:cs typeface="Times New Roman"/>
              </a:rPr>
              <a:t>normally</a:t>
            </a:r>
            <a:endParaRPr sz="2000">
              <a:latin typeface="Times New Roman"/>
              <a:cs typeface="Times New Roman"/>
            </a:endParaRPr>
          </a:p>
          <a:p>
            <a:pPr marL="683260">
              <a:lnSpc>
                <a:spcPct val="100000"/>
              </a:lnSpc>
              <a:spcBef>
                <a:spcPts val="1205"/>
              </a:spcBef>
            </a:pPr>
            <a:r>
              <a:rPr sz="2000" spc="-5" dirty="0">
                <a:latin typeface="Times New Roman"/>
                <a:cs typeface="Times New Roman"/>
              </a:rPr>
              <a:t>open </a:t>
            </a:r>
            <a:r>
              <a:rPr sz="2000" spc="-10" dirty="0">
                <a:latin typeface="Times New Roman"/>
                <a:cs typeface="Times New Roman"/>
              </a:rPr>
              <a:t>and </a:t>
            </a:r>
            <a:r>
              <a:rPr sz="2000" spc="-5" dirty="0">
                <a:latin typeface="Times New Roman"/>
                <a:cs typeface="Times New Roman"/>
              </a:rPr>
              <a:t>it </a:t>
            </a:r>
            <a:r>
              <a:rPr sz="2000" spc="-10" dirty="0">
                <a:latin typeface="Times New Roman"/>
                <a:cs typeface="Times New Roman"/>
              </a:rPr>
              <a:t>becomes </a:t>
            </a:r>
            <a:r>
              <a:rPr sz="2000" spc="-5" dirty="0">
                <a:latin typeface="Times New Roman"/>
                <a:cs typeface="Times New Roman"/>
              </a:rPr>
              <a:t>closed </a:t>
            </a:r>
            <a:r>
              <a:rPr sz="2000" spc="-20" dirty="0">
                <a:latin typeface="Times New Roman"/>
                <a:cs typeface="Times New Roman"/>
              </a:rPr>
              <a:t>when </a:t>
            </a:r>
            <a:r>
              <a:rPr sz="2000" spc="-10" dirty="0">
                <a:latin typeface="Times New Roman"/>
                <a:cs typeface="Times New Roman"/>
              </a:rPr>
              <a:t>the </a:t>
            </a:r>
            <a:r>
              <a:rPr sz="2000" spc="-5" dirty="0">
                <a:latin typeface="Times New Roman"/>
                <a:cs typeface="Times New Roman"/>
              </a:rPr>
              <a:t>relay is</a:t>
            </a:r>
            <a:r>
              <a:rPr sz="2000" spc="165" dirty="0">
                <a:latin typeface="Times New Roman"/>
                <a:cs typeface="Times New Roman"/>
              </a:rPr>
              <a:t> </a:t>
            </a:r>
            <a:r>
              <a:rPr sz="2000" spc="-5" dirty="0">
                <a:latin typeface="Times New Roman"/>
                <a:cs typeface="Times New Roman"/>
              </a:rPr>
              <a:t>energized.</a:t>
            </a:r>
            <a:endParaRPr sz="2000">
              <a:latin typeface="Times New Roman"/>
              <a:cs typeface="Times New Roman"/>
            </a:endParaRPr>
          </a:p>
          <a:p>
            <a:pPr marL="683260" marR="6350" indent="-326390">
              <a:lnSpc>
                <a:spcPct val="150000"/>
              </a:lnSpc>
              <a:spcBef>
                <a:spcPts val="480"/>
              </a:spcBef>
              <a:tabLst>
                <a:tab pos="682625" algn="l"/>
              </a:tabLst>
            </a:pPr>
            <a:r>
              <a:rPr sz="2000" spc="-5" dirty="0">
                <a:solidFill>
                  <a:srgbClr val="C00000"/>
                </a:solidFill>
                <a:latin typeface="Times New Roman"/>
                <a:cs typeface="Times New Roman"/>
              </a:rPr>
              <a:t>»	</a:t>
            </a:r>
            <a:r>
              <a:rPr sz="2000" spc="-5" dirty="0">
                <a:latin typeface="Times New Roman"/>
                <a:cs typeface="Times New Roman"/>
              </a:rPr>
              <a:t>For </a:t>
            </a:r>
            <a:r>
              <a:rPr sz="2000" i="1" spc="-5" dirty="0">
                <a:solidFill>
                  <a:srgbClr val="6F2F9F"/>
                </a:solidFill>
                <a:latin typeface="Times New Roman"/>
                <a:cs typeface="Times New Roman"/>
              </a:rPr>
              <a:t>normally closed Single Pole </a:t>
            </a:r>
            <a:r>
              <a:rPr sz="2000" i="1" dirty="0">
                <a:solidFill>
                  <a:srgbClr val="6F2F9F"/>
                </a:solidFill>
                <a:latin typeface="Times New Roman"/>
                <a:cs typeface="Times New Roman"/>
              </a:rPr>
              <a:t>Single </a:t>
            </a:r>
            <a:r>
              <a:rPr sz="2000" i="1" spc="-5" dirty="0">
                <a:solidFill>
                  <a:srgbClr val="6F2F9F"/>
                </a:solidFill>
                <a:latin typeface="Times New Roman"/>
                <a:cs typeface="Times New Roman"/>
              </a:rPr>
              <a:t>Throw </a:t>
            </a:r>
            <a:r>
              <a:rPr sz="2000" spc="-10" dirty="0">
                <a:latin typeface="Times New Roman"/>
                <a:cs typeface="Times New Roman"/>
              </a:rPr>
              <a:t>configuration, the </a:t>
            </a:r>
            <a:r>
              <a:rPr sz="2000" spc="-5" dirty="0">
                <a:latin typeface="Times New Roman"/>
                <a:cs typeface="Times New Roman"/>
              </a:rPr>
              <a:t>circuit </a:t>
            </a:r>
            <a:r>
              <a:rPr sz="2000" spc="-10" dirty="0">
                <a:latin typeface="Times New Roman"/>
                <a:cs typeface="Times New Roman"/>
              </a:rPr>
              <a:t>is  normally </a:t>
            </a:r>
            <a:r>
              <a:rPr sz="2000" spc="-5" dirty="0">
                <a:latin typeface="Times New Roman"/>
                <a:cs typeface="Times New Roman"/>
              </a:rPr>
              <a:t>closed </a:t>
            </a:r>
            <a:r>
              <a:rPr sz="2000" spc="-10" dirty="0">
                <a:latin typeface="Times New Roman"/>
                <a:cs typeface="Times New Roman"/>
              </a:rPr>
              <a:t>and </a:t>
            </a:r>
            <a:r>
              <a:rPr sz="2000" spc="-5" dirty="0">
                <a:latin typeface="Times New Roman"/>
                <a:cs typeface="Times New Roman"/>
              </a:rPr>
              <a:t>it </a:t>
            </a:r>
            <a:r>
              <a:rPr sz="2000" spc="-10" dirty="0">
                <a:latin typeface="Times New Roman"/>
                <a:cs typeface="Times New Roman"/>
              </a:rPr>
              <a:t>becomes </a:t>
            </a:r>
            <a:r>
              <a:rPr sz="2000" dirty="0">
                <a:latin typeface="Times New Roman"/>
                <a:cs typeface="Times New Roman"/>
              </a:rPr>
              <a:t>open </a:t>
            </a:r>
            <a:r>
              <a:rPr sz="2000" spc="-25" dirty="0">
                <a:latin typeface="Times New Roman"/>
                <a:cs typeface="Times New Roman"/>
              </a:rPr>
              <a:t>when </a:t>
            </a:r>
            <a:r>
              <a:rPr sz="2000" spc="-10" dirty="0">
                <a:latin typeface="Times New Roman"/>
                <a:cs typeface="Times New Roman"/>
              </a:rPr>
              <a:t>the </a:t>
            </a:r>
            <a:r>
              <a:rPr sz="2000" spc="-5" dirty="0">
                <a:latin typeface="Times New Roman"/>
                <a:cs typeface="Times New Roman"/>
              </a:rPr>
              <a:t>relay </a:t>
            </a:r>
            <a:r>
              <a:rPr sz="2000" spc="-10" dirty="0">
                <a:latin typeface="Times New Roman"/>
                <a:cs typeface="Times New Roman"/>
              </a:rPr>
              <a:t>is</a:t>
            </a:r>
            <a:r>
              <a:rPr sz="2000" spc="245" dirty="0">
                <a:latin typeface="Times New Roman"/>
                <a:cs typeface="Times New Roman"/>
              </a:rPr>
              <a:t> </a:t>
            </a:r>
            <a:r>
              <a:rPr sz="2000" spc="-5" dirty="0">
                <a:latin typeface="Times New Roman"/>
                <a:cs typeface="Times New Roman"/>
              </a:rPr>
              <a:t>energized.</a:t>
            </a:r>
            <a:endParaRPr sz="2000">
              <a:latin typeface="Times New Roman"/>
              <a:cs typeface="Times New Roman"/>
            </a:endParaRPr>
          </a:p>
          <a:p>
            <a:pPr marL="12700">
              <a:lnSpc>
                <a:spcPct val="100000"/>
              </a:lnSpc>
              <a:spcBef>
                <a:spcPts val="1685"/>
              </a:spcBef>
              <a:tabLst>
                <a:tab pos="356870" algn="l"/>
              </a:tabLst>
            </a:pPr>
            <a:r>
              <a:rPr sz="2000" spc="-5" dirty="0">
                <a:solidFill>
                  <a:srgbClr val="C00000"/>
                </a:solidFill>
                <a:latin typeface="Times New Roman"/>
                <a:cs typeface="Times New Roman"/>
              </a:rPr>
              <a:t>»	</a:t>
            </a:r>
            <a:r>
              <a:rPr sz="2000" spc="-5" dirty="0">
                <a:latin typeface="Times New Roman"/>
                <a:cs typeface="Times New Roman"/>
              </a:rPr>
              <a:t>For</a:t>
            </a:r>
            <a:r>
              <a:rPr sz="2000" spc="85" dirty="0">
                <a:latin typeface="Times New Roman"/>
                <a:cs typeface="Times New Roman"/>
              </a:rPr>
              <a:t> </a:t>
            </a:r>
            <a:r>
              <a:rPr sz="2000" spc="-10" dirty="0">
                <a:solidFill>
                  <a:srgbClr val="C00000"/>
                </a:solidFill>
                <a:latin typeface="Times New Roman"/>
                <a:cs typeface="Times New Roman"/>
              </a:rPr>
              <a:t>Single</a:t>
            </a:r>
            <a:r>
              <a:rPr sz="2000" spc="80" dirty="0">
                <a:solidFill>
                  <a:srgbClr val="C00000"/>
                </a:solidFill>
                <a:latin typeface="Times New Roman"/>
                <a:cs typeface="Times New Roman"/>
              </a:rPr>
              <a:t> </a:t>
            </a:r>
            <a:r>
              <a:rPr sz="2000" dirty="0">
                <a:solidFill>
                  <a:srgbClr val="C00000"/>
                </a:solidFill>
                <a:latin typeface="Times New Roman"/>
                <a:cs typeface="Times New Roman"/>
              </a:rPr>
              <a:t>Pole</a:t>
            </a:r>
            <a:r>
              <a:rPr sz="2000" spc="80" dirty="0">
                <a:solidFill>
                  <a:srgbClr val="C00000"/>
                </a:solidFill>
                <a:latin typeface="Times New Roman"/>
                <a:cs typeface="Times New Roman"/>
              </a:rPr>
              <a:t> </a:t>
            </a:r>
            <a:r>
              <a:rPr sz="2000" spc="-5" dirty="0">
                <a:solidFill>
                  <a:srgbClr val="C00000"/>
                </a:solidFill>
                <a:latin typeface="Times New Roman"/>
                <a:cs typeface="Times New Roman"/>
              </a:rPr>
              <a:t>Double</a:t>
            </a:r>
            <a:r>
              <a:rPr sz="2000" spc="65" dirty="0">
                <a:solidFill>
                  <a:srgbClr val="C00000"/>
                </a:solidFill>
                <a:latin typeface="Times New Roman"/>
                <a:cs typeface="Times New Roman"/>
              </a:rPr>
              <a:t> </a:t>
            </a:r>
            <a:r>
              <a:rPr sz="2000" spc="-5" dirty="0">
                <a:solidFill>
                  <a:srgbClr val="C00000"/>
                </a:solidFill>
                <a:latin typeface="Times New Roman"/>
                <a:cs typeface="Times New Roman"/>
              </a:rPr>
              <a:t>Throw</a:t>
            </a:r>
            <a:r>
              <a:rPr sz="2000" spc="80" dirty="0">
                <a:solidFill>
                  <a:srgbClr val="C00000"/>
                </a:solidFill>
                <a:latin typeface="Times New Roman"/>
                <a:cs typeface="Times New Roman"/>
              </a:rPr>
              <a:t> </a:t>
            </a:r>
            <a:r>
              <a:rPr sz="2000" spc="-10" dirty="0">
                <a:solidFill>
                  <a:srgbClr val="C00000"/>
                </a:solidFill>
                <a:latin typeface="Times New Roman"/>
                <a:cs typeface="Times New Roman"/>
              </a:rPr>
              <a:t>Relay</a:t>
            </a:r>
            <a:r>
              <a:rPr sz="2000" spc="-10" dirty="0">
                <a:latin typeface="Times New Roman"/>
                <a:cs typeface="Times New Roman"/>
              </a:rPr>
              <a:t>,</a:t>
            </a:r>
            <a:r>
              <a:rPr sz="2000" spc="80" dirty="0">
                <a:latin typeface="Times New Roman"/>
                <a:cs typeface="Times New Roman"/>
              </a:rPr>
              <a:t> </a:t>
            </a:r>
            <a:r>
              <a:rPr sz="2000" spc="-5" dirty="0">
                <a:latin typeface="Times New Roman"/>
                <a:cs typeface="Times New Roman"/>
              </a:rPr>
              <a:t>there</a:t>
            </a:r>
            <a:r>
              <a:rPr sz="2000" spc="85" dirty="0">
                <a:latin typeface="Times New Roman"/>
                <a:cs typeface="Times New Roman"/>
              </a:rPr>
              <a:t> </a:t>
            </a:r>
            <a:r>
              <a:rPr sz="2000" dirty="0">
                <a:latin typeface="Times New Roman"/>
                <a:cs typeface="Times New Roman"/>
              </a:rPr>
              <a:t>are</a:t>
            </a:r>
            <a:r>
              <a:rPr sz="2000" spc="85" dirty="0">
                <a:latin typeface="Times New Roman"/>
                <a:cs typeface="Times New Roman"/>
              </a:rPr>
              <a:t> </a:t>
            </a:r>
            <a:r>
              <a:rPr sz="2000" spc="-15" dirty="0">
                <a:latin typeface="Times New Roman"/>
                <a:cs typeface="Times New Roman"/>
              </a:rPr>
              <a:t>two</a:t>
            </a:r>
            <a:r>
              <a:rPr sz="2000" spc="90" dirty="0">
                <a:latin typeface="Times New Roman"/>
                <a:cs typeface="Times New Roman"/>
              </a:rPr>
              <a:t> </a:t>
            </a:r>
            <a:r>
              <a:rPr sz="2000" spc="-5" dirty="0">
                <a:latin typeface="Times New Roman"/>
                <a:cs typeface="Times New Roman"/>
              </a:rPr>
              <a:t>paths</a:t>
            </a:r>
            <a:r>
              <a:rPr sz="2000" spc="75" dirty="0">
                <a:latin typeface="Times New Roman"/>
                <a:cs typeface="Times New Roman"/>
              </a:rPr>
              <a:t> </a:t>
            </a:r>
            <a:r>
              <a:rPr sz="2000" dirty="0">
                <a:latin typeface="Times New Roman"/>
                <a:cs typeface="Times New Roman"/>
              </a:rPr>
              <a:t>for</a:t>
            </a:r>
            <a:r>
              <a:rPr sz="2000" spc="85" dirty="0">
                <a:latin typeface="Times New Roman"/>
                <a:cs typeface="Times New Roman"/>
              </a:rPr>
              <a:t> </a:t>
            </a:r>
            <a:r>
              <a:rPr sz="2000" spc="-10" dirty="0">
                <a:latin typeface="Times New Roman"/>
                <a:cs typeface="Times New Roman"/>
              </a:rPr>
              <a:t>information</a:t>
            </a:r>
            <a:r>
              <a:rPr sz="2000" spc="75" dirty="0">
                <a:latin typeface="Times New Roman"/>
                <a:cs typeface="Times New Roman"/>
              </a:rPr>
              <a:t> </a:t>
            </a:r>
            <a:r>
              <a:rPr sz="2000" spc="-5" dirty="0">
                <a:latin typeface="Times New Roman"/>
                <a:cs typeface="Times New Roman"/>
              </a:rPr>
              <a:t>flow</a:t>
            </a:r>
            <a:endParaRPr sz="2000">
              <a:latin typeface="Times New Roman"/>
              <a:cs typeface="Times New Roman"/>
            </a:endParaRPr>
          </a:p>
        </p:txBody>
      </p:sp>
      <p:sp>
        <p:nvSpPr>
          <p:cNvPr id="7" name="object 7"/>
          <p:cNvSpPr/>
          <p:nvPr/>
        </p:nvSpPr>
        <p:spPr>
          <a:xfrm>
            <a:off x="3276600" y="762000"/>
            <a:ext cx="5791200" cy="1905000"/>
          </a:xfrm>
          <a:prstGeom prst="rect">
            <a:avLst/>
          </a:prstGeom>
          <a:blipFill>
            <a:blip r:embed="rId2" cstate="print"/>
            <a:stretch>
              <a:fillRect/>
            </a:stretch>
          </a:blipFill>
        </p:spPr>
        <p:txBody>
          <a:bodyPr wrap="square" lIns="0" tIns="0" rIns="0" bIns="0" rtlCol="0"/>
          <a:lstStyle/>
          <a:p>
            <a:endParaRPr/>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60044" y="199374"/>
            <a:ext cx="8459470" cy="1916430"/>
          </a:xfrm>
          <a:prstGeom prst="rect">
            <a:avLst/>
          </a:prstGeom>
        </p:spPr>
        <p:txBody>
          <a:bodyPr vert="horz" wrap="square" lIns="0" tIns="12700" rIns="0" bIns="0" rtlCol="0">
            <a:spAutoFit/>
          </a:bodyPr>
          <a:lstStyle/>
          <a:p>
            <a:pPr marL="356870" marR="5080" indent="-344805" algn="just">
              <a:lnSpc>
                <a:spcPct val="150100"/>
              </a:lnSpc>
              <a:spcBef>
                <a:spcPts val="100"/>
              </a:spcBef>
            </a:pPr>
            <a:r>
              <a:rPr sz="2000" spc="-5" dirty="0">
                <a:solidFill>
                  <a:srgbClr val="C00000"/>
                </a:solidFill>
                <a:latin typeface="Times New Roman"/>
                <a:cs typeface="Times New Roman"/>
              </a:rPr>
              <a:t>» </a:t>
            </a:r>
            <a:r>
              <a:rPr sz="2000" dirty="0">
                <a:latin typeface="Times New Roman"/>
                <a:cs typeface="Times New Roman"/>
              </a:rPr>
              <a:t>The </a:t>
            </a:r>
            <a:r>
              <a:rPr sz="2000" spc="-5" dirty="0">
                <a:solidFill>
                  <a:srgbClr val="C00000"/>
                </a:solidFill>
                <a:latin typeface="Times New Roman"/>
                <a:cs typeface="Times New Roman"/>
              </a:rPr>
              <a:t>Relay is controlled </a:t>
            </a:r>
            <a:r>
              <a:rPr sz="2000" spc="-15" dirty="0">
                <a:solidFill>
                  <a:srgbClr val="C00000"/>
                </a:solidFill>
                <a:latin typeface="Times New Roman"/>
                <a:cs typeface="Times New Roman"/>
              </a:rPr>
              <a:t>using </a:t>
            </a:r>
            <a:r>
              <a:rPr sz="2000" spc="-5" dirty="0">
                <a:solidFill>
                  <a:srgbClr val="C00000"/>
                </a:solidFill>
                <a:latin typeface="Times New Roman"/>
                <a:cs typeface="Times New Roman"/>
              </a:rPr>
              <a:t>a relay driver circuit </a:t>
            </a:r>
            <a:r>
              <a:rPr sz="2000" spc="-10" dirty="0">
                <a:latin typeface="Times New Roman"/>
                <a:cs typeface="Times New Roman"/>
              </a:rPr>
              <a:t>connected </a:t>
            </a:r>
            <a:r>
              <a:rPr sz="2000" spc="-5" dirty="0">
                <a:latin typeface="Times New Roman"/>
                <a:cs typeface="Times New Roman"/>
              </a:rPr>
              <a:t>to </a:t>
            </a:r>
            <a:r>
              <a:rPr sz="2000" spc="-10" dirty="0">
                <a:latin typeface="Times New Roman"/>
                <a:cs typeface="Times New Roman"/>
              </a:rPr>
              <a:t>the </a:t>
            </a:r>
            <a:r>
              <a:rPr sz="2000" spc="-5" dirty="0">
                <a:latin typeface="Times New Roman"/>
                <a:cs typeface="Times New Roman"/>
              </a:rPr>
              <a:t>port pin </a:t>
            </a:r>
            <a:r>
              <a:rPr sz="2000" spc="5" dirty="0">
                <a:latin typeface="Times New Roman"/>
                <a:cs typeface="Times New Roman"/>
              </a:rPr>
              <a:t>of  </a:t>
            </a:r>
            <a:r>
              <a:rPr sz="2000" spc="-10" dirty="0">
                <a:latin typeface="Times New Roman"/>
                <a:cs typeface="Times New Roman"/>
              </a:rPr>
              <a:t>the </a:t>
            </a:r>
            <a:r>
              <a:rPr sz="2000" spc="-5" dirty="0">
                <a:latin typeface="Times New Roman"/>
                <a:cs typeface="Times New Roman"/>
              </a:rPr>
              <a:t>processor/ </a:t>
            </a:r>
            <a:r>
              <a:rPr sz="2000" spc="-10" dirty="0">
                <a:latin typeface="Times New Roman"/>
                <a:cs typeface="Times New Roman"/>
              </a:rPr>
              <a:t>controller. </a:t>
            </a:r>
            <a:r>
              <a:rPr sz="2000" spc="-5" dirty="0">
                <a:latin typeface="Times New Roman"/>
                <a:cs typeface="Times New Roman"/>
              </a:rPr>
              <a:t>A transistor is </a:t>
            </a:r>
            <a:r>
              <a:rPr sz="2000" spc="-10" dirty="0">
                <a:latin typeface="Times New Roman"/>
                <a:cs typeface="Times New Roman"/>
              </a:rPr>
              <a:t>used for </a:t>
            </a:r>
            <a:r>
              <a:rPr sz="2000" spc="-5" dirty="0">
                <a:latin typeface="Times New Roman"/>
                <a:cs typeface="Times New Roman"/>
              </a:rPr>
              <a:t>building </a:t>
            </a:r>
            <a:r>
              <a:rPr sz="2000" spc="-10" dirty="0">
                <a:latin typeface="Times New Roman"/>
                <a:cs typeface="Times New Roman"/>
              </a:rPr>
              <a:t>the </a:t>
            </a:r>
            <a:r>
              <a:rPr sz="2000" dirty="0">
                <a:latin typeface="Times New Roman"/>
                <a:cs typeface="Times New Roman"/>
              </a:rPr>
              <a:t>relay </a:t>
            </a:r>
            <a:r>
              <a:rPr sz="2000" spc="-5" dirty="0">
                <a:latin typeface="Times New Roman"/>
                <a:cs typeface="Times New Roman"/>
              </a:rPr>
              <a:t>driver  circuit.</a:t>
            </a:r>
            <a:endParaRPr sz="2000">
              <a:latin typeface="Times New Roman"/>
              <a:cs typeface="Times New Roman"/>
            </a:endParaRPr>
          </a:p>
          <a:p>
            <a:pPr marL="12700" algn="just">
              <a:lnSpc>
                <a:spcPct val="100000"/>
              </a:lnSpc>
              <a:spcBef>
                <a:spcPts val="1680"/>
              </a:spcBef>
            </a:pPr>
            <a:r>
              <a:rPr sz="2000" spc="-5" dirty="0">
                <a:solidFill>
                  <a:srgbClr val="C00000"/>
                </a:solidFill>
                <a:latin typeface="Times New Roman"/>
                <a:cs typeface="Times New Roman"/>
              </a:rPr>
              <a:t>» </a:t>
            </a:r>
            <a:r>
              <a:rPr sz="2000" dirty="0">
                <a:latin typeface="Times New Roman"/>
                <a:cs typeface="Times New Roman"/>
              </a:rPr>
              <a:t>The </a:t>
            </a:r>
            <a:r>
              <a:rPr sz="2000" spc="-15" dirty="0">
                <a:latin typeface="Times New Roman"/>
                <a:cs typeface="Times New Roman"/>
              </a:rPr>
              <a:t>following </a:t>
            </a:r>
            <a:r>
              <a:rPr sz="2000" spc="-10" dirty="0">
                <a:latin typeface="Times New Roman"/>
                <a:cs typeface="Times New Roman"/>
              </a:rPr>
              <a:t>Figure illustrates the</a:t>
            </a:r>
            <a:r>
              <a:rPr sz="2000" spc="-130" dirty="0">
                <a:latin typeface="Times New Roman"/>
                <a:cs typeface="Times New Roman"/>
              </a:rPr>
              <a:t> </a:t>
            </a:r>
            <a:r>
              <a:rPr sz="2000" spc="-15" dirty="0">
                <a:latin typeface="Times New Roman"/>
                <a:cs typeface="Times New Roman"/>
              </a:rPr>
              <a:t>same.</a:t>
            </a:r>
            <a:endParaRPr sz="2000">
              <a:latin typeface="Times New Roman"/>
              <a:cs typeface="Times New Roman"/>
            </a:endParaRPr>
          </a:p>
        </p:txBody>
      </p:sp>
      <p:sp>
        <p:nvSpPr>
          <p:cNvPr id="4" name="object 4"/>
          <p:cNvSpPr/>
          <p:nvPr/>
        </p:nvSpPr>
        <p:spPr>
          <a:xfrm>
            <a:off x="1219200" y="2286000"/>
            <a:ext cx="6781800" cy="3429000"/>
          </a:xfrm>
          <a:prstGeom prst="rect">
            <a:avLst/>
          </a:prstGeom>
          <a:blipFill>
            <a:blip r:embed="rId2" cstate="print"/>
            <a:stretch>
              <a:fillRect/>
            </a:stretch>
          </a:blipFill>
        </p:spPr>
        <p:txBody>
          <a:bodyPr wrap="square" lIns="0" tIns="0" rIns="0" bIns="0" rtlCol="0"/>
          <a:lstStyle/>
          <a:p>
            <a:endParaRPr/>
          </a:p>
        </p:txBody>
      </p:sp>
      <p:sp>
        <p:nvSpPr>
          <p:cNvPr id="6" name="object 6"/>
          <p:cNvSpPr txBox="1">
            <a:spLocks noGrp="1"/>
          </p:cNvSpPr>
          <p:nvPr>
            <p:ph type="sldNum" sz="quarter" idx="7"/>
          </p:nvPr>
        </p:nvSpPr>
        <p:spPr>
          <a:prstGeom prst="rect">
            <a:avLst/>
          </a:prstGeom>
        </p:spPr>
        <p:txBody>
          <a:bodyPr vert="horz" wrap="square" lIns="0" tIns="0" rIns="0" bIns="0" rtlCol="0">
            <a:spAutoFit/>
          </a:bodyPr>
          <a:lstStyle/>
          <a:p>
            <a:pPr marL="38100">
              <a:lnSpc>
                <a:spcPts val="1375"/>
              </a:lnSpc>
            </a:pPr>
            <a:fld id="{81D60167-4931-47E6-BA6A-407CBD079E47}" type="slidenum">
              <a:rPr spc="-40" dirty="0"/>
              <a:t>111</a:t>
            </a:fld>
            <a:endParaRPr spc="-40" dirty="0"/>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60044" y="199374"/>
            <a:ext cx="8458835" cy="5818068"/>
          </a:xfrm>
          <a:prstGeom prst="rect">
            <a:avLst/>
          </a:prstGeom>
        </p:spPr>
        <p:txBody>
          <a:bodyPr vert="horz" wrap="square" lIns="0" tIns="12700" rIns="0" bIns="0" rtlCol="0">
            <a:spAutoFit/>
          </a:bodyPr>
          <a:lstStyle/>
          <a:p>
            <a:pPr marL="356870" marR="8890" indent="-344805">
              <a:lnSpc>
                <a:spcPct val="150100"/>
              </a:lnSpc>
              <a:spcBef>
                <a:spcPts val="100"/>
              </a:spcBef>
              <a:tabLst>
                <a:tab pos="356870" algn="l"/>
                <a:tab pos="1055370" algn="l"/>
                <a:tab pos="1988185" algn="l"/>
                <a:tab pos="2686685" algn="l"/>
                <a:tab pos="3481704" algn="l"/>
                <a:tab pos="3783965" algn="l"/>
                <a:tab pos="4027804" algn="l"/>
                <a:tab pos="5454650" algn="l"/>
                <a:tab pos="6250940" algn="l"/>
                <a:tab pos="6680200" algn="l"/>
                <a:tab pos="7878445" algn="l"/>
              </a:tabLst>
            </a:pPr>
            <a:r>
              <a:rPr sz="2000" spc="-5" dirty="0">
                <a:solidFill>
                  <a:srgbClr val="C00000"/>
                </a:solidFill>
                <a:latin typeface="Times New Roman"/>
                <a:cs typeface="Times New Roman"/>
              </a:rPr>
              <a:t>»	</a:t>
            </a:r>
            <a:r>
              <a:rPr sz="2000" b="1" i="1" spc="-5" dirty="0">
                <a:solidFill>
                  <a:srgbClr val="FF0000"/>
                </a:solidFill>
                <a:latin typeface="Times New Roman"/>
                <a:cs typeface="Times New Roman"/>
              </a:rPr>
              <a:t>Piezo	</a:t>
            </a:r>
            <a:r>
              <a:rPr sz="2000" b="1" i="1" spc="-15" dirty="0">
                <a:solidFill>
                  <a:srgbClr val="FF0000"/>
                </a:solidFill>
                <a:latin typeface="Times New Roman"/>
                <a:cs typeface="Times New Roman"/>
              </a:rPr>
              <a:t>B</a:t>
            </a:r>
            <a:r>
              <a:rPr sz="2000" b="1" i="1" spc="-5" dirty="0">
                <a:solidFill>
                  <a:srgbClr val="FF0000"/>
                </a:solidFill>
                <a:latin typeface="Times New Roman"/>
                <a:cs typeface="Times New Roman"/>
              </a:rPr>
              <a:t>u</a:t>
            </a:r>
            <a:r>
              <a:rPr sz="2000" b="1" i="1" spc="-20" dirty="0">
                <a:solidFill>
                  <a:srgbClr val="FF0000"/>
                </a:solidFill>
                <a:latin typeface="Times New Roman"/>
                <a:cs typeface="Times New Roman"/>
              </a:rPr>
              <a:t>z</a:t>
            </a:r>
            <a:r>
              <a:rPr sz="2000" b="1" i="1" spc="-15" dirty="0">
                <a:solidFill>
                  <a:srgbClr val="FF0000"/>
                </a:solidFill>
                <a:latin typeface="Times New Roman"/>
                <a:cs typeface="Times New Roman"/>
              </a:rPr>
              <a:t>z</a:t>
            </a:r>
            <a:r>
              <a:rPr sz="2000" b="1" i="1" spc="-5" dirty="0">
                <a:solidFill>
                  <a:srgbClr val="FF0000"/>
                </a:solidFill>
                <a:latin typeface="Times New Roman"/>
                <a:cs typeface="Times New Roman"/>
              </a:rPr>
              <a:t>e</a:t>
            </a:r>
            <a:r>
              <a:rPr sz="2000" b="1" i="1" spc="-10" dirty="0">
                <a:solidFill>
                  <a:srgbClr val="FF0000"/>
                </a:solidFill>
                <a:latin typeface="Times New Roman"/>
                <a:cs typeface="Times New Roman"/>
              </a:rPr>
              <a:t>r</a:t>
            </a:r>
            <a:r>
              <a:rPr sz="2000" b="1" i="1" spc="-5" dirty="0">
                <a:solidFill>
                  <a:srgbClr val="FF0000"/>
                </a:solidFill>
                <a:latin typeface="Times New Roman"/>
                <a:cs typeface="Times New Roman"/>
              </a:rPr>
              <a:t>:</a:t>
            </a:r>
            <a:r>
              <a:rPr sz="2000" b="1" i="1" dirty="0">
                <a:solidFill>
                  <a:srgbClr val="FF0000"/>
                </a:solidFill>
                <a:latin typeface="Times New Roman"/>
                <a:cs typeface="Times New Roman"/>
              </a:rPr>
              <a:t>	</a:t>
            </a:r>
            <a:r>
              <a:rPr sz="2000" i="1" spc="-5" dirty="0">
                <a:solidFill>
                  <a:srgbClr val="FF0000"/>
                </a:solidFill>
                <a:latin typeface="Times New Roman"/>
                <a:cs typeface="Times New Roman"/>
              </a:rPr>
              <a:t>Piezo</a:t>
            </a:r>
            <a:r>
              <a:rPr sz="2000" i="1" dirty="0">
                <a:solidFill>
                  <a:srgbClr val="FF0000"/>
                </a:solidFill>
                <a:latin typeface="Times New Roman"/>
                <a:cs typeface="Times New Roman"/>
              </a:rPr>
              <a:t>	bu</a:t>
            </a:r>
            <a:r>
              <a:rPr sz="2000" i="1" spc="-15" dirty="0">
                <a:solidFill>
                  <a:srgbClr val="FF0000"/>
                </a:solidFill>
                <a:latin typeface="Times New Roman"/>
                <a:cs typeface="Times New Roman"/>
              </a:rPr>
              <a:t>zz</a:t>
            </a:r>
            <a:r>
              <a:rPr sz="2000" i="1" spc="-5" dirty="0">
                <a:solidFill>
                  <a:srgbClr val="FF0000"/>
                </a:solidFill>
                <a:latin typeface="Times New Roman"/>
                <a:cs typeface="Times New Roman"/>
              </a:rPr>
              <a:t>er</a:t>
            </a:r>
            <a:r>
              <a:rPr sz="2000" i="1" dirty="0">
                <a:solidFill>
                  <a:srgbClr val="FF0000"/>
                </a:solidFill>
                <a:latin typeface="Times New Roman"/>
                <a:cs typeface="Times New Roman"/>
              </a:rPr>
              <a:t>	</a:t>
            </a:r>
            <a:r>
              <a:rPr sz="2000" spc="-10" dirty="0">
                <a:latin typeface="Times New Roman"/>
                <a:cs typeface="Times New Roman"/>
              </a:rPr>
              <a:t>i</a:t>
            </a:r>
            <a:r>
              <a:rPr sz="2000" spc="-5" dirty="0">
                <a:latin typeface="Times New Roman"/>
                <a:cs typeface="Times New Roman"/>
              </a:rPr>
              <a:t>s</a:t>
            </a:r>
            <a:r>
              <a:rPr sz="2000" dirty="0">
                <a:latin typeface="Times New Roman"/>
                <a:cs typeface="Times New Roman"/>
              </a:rPr>
              <a:t>	</a:t>
            </a:r>
            <a:r>
              <a:rPr sz="2000" spc="-5" dirty="0">
                <a:solidFill>
                  <a:srgbClr val="C00000"/>
                </a:solidFill>
                <a:latin typeface="Times New Roman"/>
                <a:cs typeface="Times New Roman"/>
              </a:rPr>
              <a:t>a</a:t>
            </a:r>
            <a:r>
              <a:rPr sz="2000" dirty="0">
                <a:solidFill>
                  <a:srgbClr val="C00000"/>
                </a:solidFill>
                <a:latin typeface="Times New Roman"/>
                <a:cs typeface="Times New Roman"/>
              </a:rPr>
              <a:t>	p</a:t>
            </a:r>
            <a:r>
              <a:rPr sz="2000" spc="-5" dirty="0">
                <a:solidFill>
                  <a:srgbClr val="C00000"/>
                </a:solidFill>
                <a:latin typeface="Times New Roman"/>
                <a:cs typeface="Times New Roman"/>
              </a:rPr>
              <a:t>iez</a:t>
            </a:r>
            <a:r>
              <a:rPr sz="2000" spc="5" dirty="0">
                <a:solidFill>
                  <a:srgbClr val="C00000"/>
                </a:solidFill>
                <a:latin typeface="Times New Roman"/>
                <a:cs typeface="Times New Roman"/>
              </a:rPr>
              <a:t>o</a:t>
            </a:r>
            <a:r>
              <a:rPr sz="2000" spc="-5" dirty="0">
                <a:solidFill>
                  <a:srgbClr val="C00000"/>
                </a:solidFill>
                <a:latin typeface="Times New Roman"/>
                <a:cs typeface="Times New Roman"/>
              </a:rPr>
              <a:t>elec</a:t>
            </a:r>
            <a:r>
              <a:rPr sz="2000" spc="-30" dirty="0">
                <a:solidFill>
                  <a:srgbClr val="C00000"/>
                </a:solidFill>
                <a:latin typeface="Times New Roman"/>
                <a:cs typeface="Times New Roman"/>
              </a:rPr>
              <a:t>t</a:t>
            </a:r>
            <a:r>
              <a:rPr sz="2000" dirty="0">
                <a:solidFill>
                  <a:srgbClr val="C00000"/>
                </a:solidFill>
                <a:latin typeface="Times New Roman"/>
                <a:cs typeface="Times New Roman"/>
              </a:rPr>
              <a:t>r</a:t>
            </a:r>
            <a:r>
              <a:rPr sz="2000" spc="-5" dirty="0">
                <a:solidFill>
                  <a:srgbClr val="C00000"/>
                </a:solidFill>
                <a:latin typeface="Times New Roman"/>
                <a:cs typeface="Times New Roman"/>
              </a:rPr>
              <a:t>ic</a:t>
            </a:r>
            <a:r>
              <a:rPr sz="2000" dirty="0">
                <a:solidFill>
                  <a:srgbClr val="C00000"/>
                </a:solidFill>
                <a:latin typeface="Times New Roman"/>
                <a:cs typeface="Times New Roman"/>
              </a:rPr>
              <a:t>	d</a:t>
            </a:r>
            <a:r>
              <a:rPr sz="2000" spc="-5" dirty="0">
                <a:solidFill>
                  <a:srgbClr val="C00000"/>
                </a:solidFill>
                <a:latin typeface="Times New Roman"/>
                <a:cs typeface="Times New Roman"/>
              </a:rPr>
              <a:t>e</a:t>
            </a:r>
            <a:r>
              <a:rPr sz="2000" spc="-15" dirty="0">
                <a:solidFill>
                  <a:srgbClr val="C00000"/>
                </a:solidFill>
                <a:latin typeface="Times New Roman"/>
                <a:cs typeface="Times New Roman"/>
              </a:rPr>
              <a:t>v</a:t>
            </a:r>
            <a:r>
              <a:rPr sz="2000" spc="-5" dirty="0">
                <a:solidFill>
                  <a:srgbClr val="C00000"/>
                </a:solidFill>
                <a:latin typeface="Times New Roman"/>
                <a:cs typeface="Times New Roman"/>
              </a:rPr>
              <a:t>ice</a:t>
            </a:r>
            <a:r>
              <a:rPr sz="2000" dirty="0">
                <a:solidFill>
                  <a:srgbClr val="C00000"/>
                </a:solidFill>
                <a:latin typeface="Times New Roman"/>
                <a:cs typeface="Times New Roman"/>
              </a:rPr>
              <a:t>	</a:t>
            </a:r>
            <a:r>
              <a:rPr sz="2000" spc="-25" dirty="0">
                <a:solidFill>
                  <a:srgbClr val="C00000"/>
                </a:solidFill>
                <a:latin typeface="Times New Roman"/>
                <a:cs typeface="Times New Roman"/>
              </a:rPr>
              <a:t>f</a:t>
            </a:r>
            <a:r>
              <a:rPr sz="2000" dirty="0">
                <a:solidFill>
                  <a:srgbClr val="C00000"/>
                </a:solidFill>
                <a:latin typeface="Times New Roman"/>
                <a:cs typeface="Times New Roman"/>
              </a:rPr>
              <a:t>o</a:t>
            </a:r>
            <a:r>
              <a:rPr sz="2000" spc="-5" dirty="0">
                <a:solidFill>
                  <a:srgbClr val="C00000"/>
                </a:solidFill>
                <a:latin typeface="Times New Roman"/>
                <a:cs typeface="Times New Roman"/>
              </a:rPr>
              <a:t>r</a:t>
            </a:r>
            <a:r>
              <a:rPr sz="2000" dirty="0">
                <a:solidFill>
                  <a:srgbClr val="C00000"/>
                </a:solidFill>
                <a:latin typeface="Times New Roman"/>
                <a:cs typeface="Times New Roman"/>
              </a:rPr>
              <a:t>	</a:t>
            </a:r>
            <a:r>
              <a:rPr sz="2000" spc="-20" dirty="0">
                <a:solidFill>
                  <a:srgbClr val="C00000"/>
                </a:solidFill>
                <a:latin typeface="Times New Roman"/>
                <a:cs typeface="Times New Roman"/>
              </a:rPr>
              <a:t>g</a:t>
            </a:r>
            <a:r>
              <a:rPr sz="2000" spc="-5" dirty="0">
                <a:solidFill>
                  <a:srgbClr val="C00000"/>
                </a:solidFill>
                <a:latin typeface="Times New Roman"/>
                <a:cs typeface="Times New Roman"/>
              </a:rPr>
              <a:t>e</a:t>
            </a:r>
            <a:r>
              <a:rPr sz="2000" spc="-15" dirty="0">
                <a:solidFill>
                  <a:srgbClr val="C00000"/>
                </a:solidFill>
                <a:latin typeface="Times New Roman"/>
                <a:cs typeface="Times New Roman"/>
              </a:rPr>
              <a:t>n</a:t>
            </a:r>
            <a:r>
              <a:rPr sz="2000" spc="-5" dirty="0">
                <a:solidFill>
                  <a:srgbClr val="C00000"/>
                </a:solidFill>
                <a:latin typeface="Times New Roman"/>
                <a:cs typeface="Times New Roman"/>
              </a:rPr>
              <a:t>e</a:t>
            </a:r>
            <a:r>
              <a:rPr sz="2000" dirty="0">
                <a:solidFill>
                  <a:srgbClr val="C00000"/>
                </a:solidFill>
                <a:latin typeface="Times New Roman"/>
                <a:cs typeface="Times New Roman"/>
              </a:rPr>
              <a:t>r</a:t>
            </a:r>
            <a:r>
              <a:rPr sz="2000" spc="-5" dirty="0">
                <a:solidFill>
                  <a:srgbClr val="C00000"/>
                </a:solidFill>
                <a:latin typeface="Times New Roman"/>
                <a:cs typeface="Times New Roman"/>
              </a:rPr>
              <a:t>ati</a:t>
            </a:r>
            <a:r>
              <a:rPr sz="2000" spc="-25" dirty="0">
                <a:solidFill>
                  <a:srgbClr val="C00000"/>
                </a:solidFill>
                <a:latin typeface="Times New Roman"/>
                <a:cs typeface="Times New Roman"/>
              </a:rPr>
              <a:t>n</a:t>
            </a:r>
            <a:r>
              <a:rPr sz="2000" spc="-5" dirty="0">
                <a:solidFill>
                  <a:srgbClr val="C00000"/>
                </a:solidFill>
                <a:latin typeface="Times New Roman"/>
                <a:cs typeface="Times New Roman"/>
              </a:rPr>
              <a:t>g</a:t>
            </a:r>
            <a:r>
              <a:rPr sz="2000" dirty="0">
                <a:solidFill>
                  <a:srgbClr val="C00000"/>
                </a:solidFill>
                <a:latin typeface="Times New Roman"/>
                <a:cs typeface="Times New Roman"/>
              </a:rPr>
              <a:t>	</a:t>
            </a:r>
            <a:r>
              <a:rPr sz="2000" spc="-5" dirty="0">
                <a:solidFill>
                  <a:srgbClr val="C00000"/>
                </a:solidFill>
                <a:latin typeface="Times New Roman"/>
                <a:cs typeface="Times New Roman"/>
              </a:rPr>
              <a:t>a</a:t>
            </a:r>
            <a:r>
              <a:rPr sz="2000" spc="-15" dirty="0">
                <a:solidFill>
                  <a:srgbClr val="C00000"/>
                </a:solidFill>
                <a:latin typeface="Times New Roman"/>
                <a:cs typeface="Times New Roman"/>
              </a:rPr>
              <a:t>u</a:t>
            </a:r>
            <a:r>
              <a:rPr sz="2000" dirty="0">
                <a:solidFill>
                  <a:srgbClr val="C00000"/>
                </a:solidFill>
                <a:latin typeface="Times New Roman"/>
                <a:cs typeface="Times New Roman"/>
              </a:rPr>
              <a:t>d</a:t>
            </a:r>
            <a:r>
              <a:rPr sz="2000" spc="-5" dirty="0">
                <a:solidFill>
                  <a:srgbClr val="C00000"/>
                </a:solidFill>
                <a:latin typeface="Times New Roman"/>
                <a:cs typeface="Times New Roman"/>
              </a:rPr>
              <a:t>io  indications </a:t>
            </a:r>
            <a:r>
              <a:rPr sz="2000" spc="-5" dirty="0">
                <a:latin typeface="Times New Roman"/>
                <a:cs typeface="Times New Roman"/>
              </a:rPr>
              <a:t>in </a:t>
            </a:r>
            <a:r>
              <a:rPr sz="2000" spc="-10" dirty="0">
                <a:latin typeface="Times New Roman"/>
                <a:cs typeface="Times New Roman"/>
              </a:rPr>
              <a:t>embedded</a:t>
            </a:r>
            <a:r>
              <a:rPr sz="2000" spc="25" dirty="0">
                <a:latin typeface="Times New Roman"/>
                <a:cs typeface="Times New Roman"/>
              </a:rPr>
              <a:t> </a:t>
            </a:r>
            <a:r>
              <a:rPr sz="2000" spc="-5" dirty="0">
                <a:latin typeface="Times New Roman"/>
                <a:cs typeface="Times New Roman"/>
              </a:rPr>
              <a:t>application.</a:t>
            </a:r>
            <a:endParaRPr sz="2000" dirty="0">
              <a:latin typeface="Times New Roman"/>
              <a:cs typeface="Times New Roman"/>
            </a:endParaRPr>
          </a:p>
          <a:p>
            <a:pPr marL="356870" marR="5080" indent="-344805">
              <a:lnSpc>
                <a:spcPct val="150100"/>
              </a:lnSpc>
              <a:spcBef>
                <a:spcPts val="480"/>
              </a:spcBef>
              <a:tabLst>
                <a:tab pos="356870" algn="l"/>
                <a:tab pos="670560" algn="l"/>
                <a:tab pos="2100580" algn="l"/>
                <a:tab pos="2912110" algn="l"/>
                <a:tab pos="3884295" algn="l"/>
                <a:tab pos="4131310" algn="l"/>
                <a:tab pos="5558790" algn="l"/>
                <a:tab pos="6774815" algn="l"/>
                <a:tab pos="7527925" algn="l"/>
              </a:tabLst>
            </a:pPr>
            <a:r>
              <a:rPr sz="2000" spc="-5" dirty="0">
                <a:solidFill>
                  <a:srgbClr val="C00000"/>
                </a:solidFill>
                <a:latin typeface="Times New Roman"/>
                <a:cs typeface="Times New Roman"/>
              </a:rPr>
              <a:t>»	</a:t>
            </a:r>
            <a:r>
              <a:rPr sz="2000" spc="-10" dirty="0">
                <a:latin typeface="Times New Roman"/>
                <a:cs typeface="Times New Roman"/>
              </a:rPr>
              <a:t>A	</a:t>
            </a:r>
            <a:r>
              <a:rPr sz="2000" spc="5" dirty="0">
                <a:latin typeface="Times New Roman"/>
                <a:cs typeface="Times New Roman"/>
              </a:rPr>
              <a:t>p</a:t>
            </a:r>
            <a:r>
              <a:rPr sz="2000" spc="-5" dirty="0">
                <a:latin typeface="Times New Roman"/>
                <a:cs typeface="Times New Roman"/>
              </a:rPr>
              <a:t>iez</a:t>
            </a:r>
            <a:r>
              <a:rPr sz="2000" spc="10" dirty="0">
                <a:latin typeface="Times New Roman"/>
                <a:cs typeface="Times New Roman"/>
              </a:rPr>
              <a:t>o</a:t>
            </a:r>
            <a:r>
              <a:rPr sz="2000" spc="-5" dirty="0">
                <a:latin typeface="Times New Roman"/>
                <a:cs typeface="Times New Roman"/>
              </a:rPr>
              <a:t>ele</a:t>
            </a:r>
            <a:r>
              <a:rPr sz="2000" dirty="0">
                <a:latin typeface="Times New Roman"/>
                <a:cs typeface="Times New Roman"/>
              </a:rPr>
              <a:t>c</a:t>
            </a:r>
            <a:r>
              <a:rPr sz="2000" spc="-5" dirty="0">
                <a:latin typeface="Times New Roman"/>
                <a:cs typeface="Times New Roman"/>
              </a:rPr>
              <a:t>tric</a:t>
            </a:r>
            <a:r>
              <a:rPr sz="2000" dirty="0">
                <a:latin typeface="Times New Roman"/>
                <a:cs typeface="Times New Roman"/>
              </a:rPr>
              <a:t>	</a:t>
            </a:r>
            <a:r>
              <a:rPr sz="2000" spc="5" dirty="0">
                <a:latin typeface="Times New Roman"/>
                <a:cs typeface="Times New Roman"/>
              </a:rPr>
              <a:t>b</a:t>
            </a:r>
            <a:r>
              <a:rPr sz="2000" spc="-20" dirty="0">
                <a:latin typeface="Times New Roman"/>
                <a:cs typeface="Times New Roman"/>
              </a:rPr>
              <a:t>u</a:t>
            </a:r>
            <a:r>
              <a:rPr sz="2000" spc="-5" dirty="0">
                <a:latin typeface="Times New Roman"/>
                <a:cs typeface="Times New Roman"/>
              </a:rPr>
              <a:t>z</a:t>
            </a:r>
            <a:r>
              <a:rPr sz="2000" dirty="0">
                <a:latin typeface="Times New Roman"/>
                <a:cs typeface="Times New Roman"/>
              </a:rPr>
              <a:t>z</a:t>
            </a:r>
            <a:r>
              <a:rPr sz="2000" spc="-5" dirty="0">
                <a:latin typeface="Times New Roman"/>
                <a:cs typeface="Times New Roman"/>
              </a:rPr>
              <a:t>er</a:t>
            </a:r>
            <a:r>
              <a:rPr sz="2000" dirty="0">
                <a:latin typeface="Times New Roman"/>
                <a:cs typeface="Times New Roman"/>
              </a:rPr>
              <a:t>	</a:t>
            </a:r>
            <a:r>
              <a:rPr sz="2000" spc="-5" dirty="0">
                <a:solidFill>
                  <a:srgbClr val="6F2F9F"/>
                </a:solidFill>
                <a:latin typeface="Times New Roman"/>
                <a:cs typeface="Times New Roman"/>
              </a:rPr>
              <a:t>c</a:t>
            </a:r>
            <a:r>
              <a:rPr sz="2000" spc="5" dirty="0">
                <a:solidFill>
                  <a:srgbClr val="6F2F9F"/>
                </a:solidFill>
                <a:latin typeface="Times New Roman"/>
                <a:cs typeface="Times New Roman"/>
              </a:rPr>
              <a:t>o</a:t>
            </a:r>
            <a:r>
              <a:rPr sz="2000" spc="-20" dirty="0">
                <a:solidFill>
                  <a:srgbClr val="6F2F9F"/>
                </a:solidFill>
                <a:latin typeface="Times New Roman"/>
                <a:cs typeface="Times New Roman"/>
              </a:rPr>
              <a:t>n</a:t>
            </a:r>
            <a:r>
              <a:rPr sz="2000" spc="-5" dirty="0">
                <a:solidFill>
                  <a:srgbClr val="6F2F9F"/>
                </a:solidFill>
                <a:latin typeface="Times New Roman"/>
                <a:cs typeface="Times New Roman"/>
              </a:rPr>
              <a:t>t</a:t>
            </a:r>
            <a:r>
              <a:rPr sz="2000" spc="-30" dirty="0">
                <a:solidFill>
                  <a:srgbClr val="6F2F9F"/>
                </a:solidFill>
                <a:latin typeface="Times New Roman"/>
                <a:cs typeface="Times New Roman"/>
              </a:rPr>
              <a:t>a</a:t>
            </a:r>
            <a:r>
              <a:rPr sz="2000" spc="-5" dirty="0">
                <a:solidFill>
                  <a:srgbClr val="6F2F9F"/>
                </a:solidFill>
                <a:latin typeface="Times New Roman"/>
                <a:cs typeface="Times New Roman"/>
              </a:rPr>
              <a:t>i</a:t>
            </a:r>
            <a:r>
              <a:rPr sz="2000" spc="-20" dirty="0">
                <a:solidFill>
                  <a:srgbClr val="6F2F9F"/>
                </a:solidFill>
                <a:latin typeface="Times New Roman"/>
                <a:cs typeface="Times New Roman"/>
              </a:rPr>
              <a:t>n</a:t>
            </a:r>
            <a:r>
              <a:rPr sz="2000" spc="-5" dirty="0">
                <a:solidFill>
                  <a:srgbClr val="6F2F9F"/>
                </a:solidFill>
                <a:latin typeface="Times New Roman"/>
                <a:cs typeface="Times New Roman"/>
              </a:rPr>
              <a:t>s</a:t>
            </a:r>
            <a:r>
              <a:rPr sz="2000" dirty="0">
                <a:solidFill>
                  <a:srgbClr val="6F2F9F"/>
                </a:solidFill>
                <a:latin typeface="Times New Roman"/>
                <a:cs typeface="Times New Roman"/>
              </a:rPr>
              <a:t>	</a:t>
            </a:r>
            <a:r>
              <a:rPr sz="2000" spc="-5" dirty="0">
                <a:solidFill>
                  <a:srgbClr val="6F2F9F"/>
                </a:solidFill>
                <a:latin typeface="Times New Roman"/>
                <a:cs typeface="Times New Roman"/>
              </a:rPr>
              <a:t>a</a:t>
            </a:r>
            <a:r>
              <a:rPr sz="2000" dirty="0">
                <a:solidFill>
                  <a:srgbClr val="6F2F9F"/>
                </a:solidFill>
                <a:latin typeface="Times New Roman"/>
                <a:cs typeface="Times New Roman"/>
              </a:rPr>
              <a:t>	</a:t>
            </a:r>
            <a:r>
              <a:rPr sz="2000" spc="5" dirty="0">
                <a:solidFill>
                  <a:srgbClr val="6F2F9F"/>
                </a:solidFill>
                <a:latin typeface="Times New Roman"/>
                <a:cs typeface="Times New Roman"/>
              </a:rPr>
              <a:t>p</a:t>
            </a:r>
            <a:r>
              <a:rPr sz="2000" spc="-5" dirty="0">
                <a:solidFill>
                  <a:srgbClr val="6F2F9F"/>
                </a:solidFill>
                <a:latin typeface="Times New Roman"/>
                <a:cs typeface="Times New Roman"/>
              </a:rPr>
              <a:t>iez</a:t>
            </a:r>
            <a:r>
              <a:rPr sz="2000" spc="10" dirty="0">
                <a:solidFill>
                  <a:srgbClr val="6F2F9F"/>
                </a:solidFill>
                <a:latin typeface="Times New Roman"/>
                <a:cs typeface="Times New Roman"/>
              </a:rPr>
              <a:t>o</a:t>
            </a:r>
            <a:r>
              <a:rPr sz="2000" spc="-5" dirty="0">
                <a:solidFill>
                  <a:srgbClr val="6F2F9F"/>
                </a:solidFill>
                <a:latin typeface="Times New Roman"/>
                <a:cs typeface="Times New Roman"/>
              </a:rPr>
              <a:t>ele</a:t>
            </a:r>
            <a:r>
              <a:rPr sz="2000" dirty="0">
                <a:solidFill>
                  <a:srgbClr val="6F2F9F"/>
                </a:solidFill>
                <a:latin typeface="Times New Roman"/>
                <a:cs typeface="Times New Roman"/>
              </a:rPr>
              <a:t>c</a:t>
            </a:r>
            <a:r>
              <a:rPr sz="2000" spc="-35" dirty="0">
                <a:solidFill>
                  <a:srgbClr val="6F2F9F"/>
                </a:solidFill>
                <a:latin typeface="Times New Roman"/>
                <a:cs typeface="Times New Roman"/>
              </a:rPr>
              <a:t>t</a:t>
            </a:r>
            <a:r>
              <a:rPr sz="2000" dirty="0">
                <a:solidFill>
                  <a:srgbClr val="6F2F9F"/>
                </a:solidFill>
                <a:latin typeface="Times New Roman"/>
                <a:cs typeface="Times New Roman"/>
              </a:rPr>
              <a:t>r</a:t>
            </a:r>
            <a:r>
              <a:rPr sz="2000" spc="-5" dirty="0">
                <a:solidFill>
                  <a:srgbClr val="6F2F9F"/>
                </a:solidFill>
                <a:latin typeface="Times New Roman"/>
                <a:cs typeface="Times New Roman"/>
              </a:rPr>
              <a:t>ic</a:t>
            </a:r>
            <a:r>
              <a:rPr sz="2000" dirty="0">
                <a:solidFill>
                  <a:srgbClr val="6F2F9F"/>
                </a:solidFill>
                <a:latin typeface="Times New Roman"/>
                <a:cs typeface="Times New Roman"/>
              </a:rPr>
              <a:t>	</a:t>
            </a:r>
            <a:r>
              <a:rPr sz="2000" spc="5" dirty="0">
                <a:solidFill>
                  <a:srgbClr val="6F2F9F"/>
                </a:solidFill>
                <a:latin typeface="Times New Roman"/>
                <a:cs typeface="Times New Roman"/>
              </a:rPr>
              <a:t>d</a:t>
            </a:r>
            <a:r>
              <a:rPr sz="2000" spc="-5" dirty="0">
                <a:solidFill>
                  <a:srgbClr val="6F2F9F"/>
                </a:solidFill>
                <a:latin typeface="Times New Roman"/>
                <a:cs typeface="Times New Roman"/>
              </a:rPr>
              <a:t>ia</a:t>
            </a:r>
            <a:r>
              <a:rPr sz="2000" spc="5" dirty="0">
                <a:solidFill>
                  <a:srgbClr val="6F2F9F"/>
                </a:solidFill>
                <a:latin typeface="Times New Roman"/>
                <a:cs typeface="Times New Roman"/>
              </a:rPr>
              <a:t>p</a:t>
            </a:r>
            <a:r>
              <a:rPr sz="2000" spc="-20" dirty="0">
                <a:solidFill>
                  <a:srgbClr val="6F2F9F"/>
                </a:solidFill>
                <a:latin typeface="Times New Roman"/>
                <a:cs typeface="Times New Roman"/>
              </a:rPr>
              <a:t>h</a:t>
            </a:r>
            <a:r>
              <a:rPr sz="2000" dirty="0">
                <a:solidFill>
                  <a:srgbClr val="6F2F9F"/>
                </a:solidFill>
                <a:latin typeface="Times New Roman"/>
                <a:cs typeface="Times New Roman"/>
              </a:rPr>
              <a:t>r</a:t>
            </a:r>
            <a:r>
              <a:rPr sz="2000" spc="-5" dirty="0">
                <a:solidFill>
                  <a:srgbClr val="6F2F9F"/>
                </a:solidFill>
                <a:latin typeface="Times New Roman"/>
                <a:cs typeface="Times New Roman"/>
              </a:rPr>
              <a:t>a</a:t>
            </a:r>
            <a:r>
              <a:rPr sz="2000" spc="-15" dirty="0">
                <a:solidFill>
                  <a:srgbClr val="6F2F9F"/>
                </a:solidFill>
                <a:latin typeface="Times New Roman"/>
                <a:cs typeface="Times New Roman"/>
              </a:rPr>
              <a:t>g</a:t>
            </a:r>
            <a:r>
              <a:rPr sz="2000" spc="-10" dirty="0">
                <a:solidFill>
                  <a:srgbClr val="6F2F9F"/>
                </a:solidFill>
                <a:latin typeface="Times New Roman"/>
                <a:cs typeface="Times New Roman"/>
              </a:rPr>
              <a:t>m</a:t>
            </a:r>
            <a:r>
              <a:rPr sz="2000" dirty="0">
                <a:solidFill>
                  <a:srgbClr val="6F2F9F"/>
                </a:solidFill>
                <a:latin typeface="Times New Roman"/>
                <a:cs typeface="Times New Roman"/>
              </a:rPr>
              <a:t>	</a:t>
            </a:r>
            <a:r>
              <a:rPr sz="2000" spc="-35" dirty="0">
                <a:latin typeface="Times New Roman"/>
                <a:cs typeface="Times New Roman"/>
              </a:rPr>
              <a:t>w</a:t>
            </a:r>
            <a:r>
              <a:rPr sz="2000" spc="5" dirty="0">
                <a:latin typeface="Times New Roman"/>
                <a:cs typeface="Times New Roman"/>
              </a:rPr>
              <a:t>h</a:t>
            </a:r>
            <a:r>
              <a:rPr sz="2000" spc="-5" dirty="0">
                <a:latin typeface="Times New Roman"/>
                <a:cs typeface="Times New Roman"/>
              </a:rPr>
              <a:t>i</a:t>
            </a:r>
            <a:r>
              <a:rPr sz="2000" spc="15" dirty="0">
                <a:latin typeface="Times New Roman"/>
                <a:cs typeface="Times New Roman"/>
              </a:rPr>
              <a:t>c</a:t>
            </a:r>
            <a:r>
              <a:rPr sz="2000" spc="-5" dirty="0">
                <a:latin typeface="Times New Roman"/>
                <a:cs typeface="Times New Roman"/>
              </a:rPr>
              <a:t>h</a:t>
            </a:r>
            <a:r>
              <a:rPr sz="2000" dirty="0">
                <a:latin typeface="Times New Roman"/>
                <a:cs typeface="Times New Roman"/>
              </a:rPr>
              <a:t>	</a:t>
            </a:r>
            <a:r>
              <a:rPr sz="2000" spc="5" dirty="0">
                <a:solidFill>
                  <a:srgbClr val="006FC0"/>
                </a:solidFill>
                <a:latin typeface="Times New Roman"/>
                <a:cs typeface="Times New Roman"/>
              </a:rPr>
              <a:t>p</a:t>
            </a:r>
            <a:r>
              <a:rPr sz="2000" dirty="0">
                <a:solidFill>
                  <a:srgbClr val="006FC0"/>
                </a:solidFill>
                <a:latin typeface="Times New Roman"/>
                <a:cs typeface="Times New Roman"/>
              </a:rPr>
              <a:t>r</a:t>
            </a:r>
            <a:r>
              <a:rPr sz="2000" spc="5" dirty="0">
                <a:solidFill>
                  <a:srgbClr val="006FC0"/>
                </a:solidFill>
                <a:latin typeface="Times New Roman"/>
                <a:cs typeface="Times New Roman"/>
              </a:rPr>
              <a:t>od</a:t>
            </a:r>
            <a:r>
              <a:rPr sz="2000" spc="-20" dirty="0">
                <a:solidFill>
                  <a:srgbClr val="006FC0"/>
                </a:solidFill>
                <a:latin typeface="Times New Roman"/>
                <a:cs typeface="Times New Roman"/>
              </a:rPr>
              <a:t>u</a:t>
            </a:r>
            <a:r>
              <a:rPr sz="2000" spc="-5" dirty="0">
                <a:solidFill>
                  <a:srgbClr val="006FC0"/>
                </a:solidFill>
                <a:latin typeface="Times New Roman"/>
                <a:cs typeface="Times New Roman"/>
              </a:rPr>
              <a:t>c</a:t>
            </a:r>
            <a:r>
              <a:rPr sz="2000" dirty="0">
                <a:solidFill>
                  <a:srgbClr val="006FC0"/>
                </a:solidFill>
                <a:latin typeface="Times New Roman"/>
                <a:cs typeface="Times New Roman"/>
              </a:rPr>
              <a:t>e</a:t>
            </a:r>
            <a:r>
              <a:rPr sz="2000" spc="-5" dirty="0">
                <a:solidFill>
                  <a:srgbClr val="006FC0"/>
                </a:solidFill>
                <a:latin typeface="Times New Roman"/>
                <a:cs typeface="Times New Roman"/>
              </a:rPr>
              <a:t>s  audible </a:t>
            </a:r>
            <a:r>
              <a:rPr sz="2000" spc="-10" dirty="0">
                <a:solidFill>
                  <a:srgbClr val="006FC0"/>
                </a:solidFill>
                <a:latin typeface="Times New Roman"/>
                <a:cs typeface="Times New Roman"/>
              </a:rPr>
              <a:t>sound in </a:t>
            </a:r>
            <a:r>
              <a:rPr sz="2000" spc="-5" dirty="0">
                <a:solidFill>
                  <a:srgbClr val="006FC0"/>
                </a:solidFill>
                <a:latin typeface="Times New Roman"/>
                <a:cs typeface="Times New Roman"/>
              </a:rPr>
              <a:t>response </a:t>
            </a:r>
            <a:r>
              <a:rPr sz="2000" spc="-10" dirty="0">
                <a:solidFill>
                  <a:srgbClr val="006FC0"/>
                </a:solidFill>
                <a:latin typeface="Times New Roman"/>
                <a:cs typeface="Times New Roman"/>
              </a:rPr>
              <a:t>to the voltage </a:t>
            </a:r>
            <a:r>
              <a:rPr sz="2000" spc="-5" dirty="0">
                <a:solidFill>
                  <a:srgbClr val="006FC0"/>
                </a:solidFill>
                <a:latin typeface="Times New Roman"/>
                <a:cs typeface="Times New Roman"/>
              </a:rPr>
              <a:t>applied </a:t>
            </a:r>
            <a:r>
              <a:rPr sz="2000" spc="-10" dirty="0">
                <a:solidFill>
                  <a:srgbClr val="006FC0"/>
                </a:solidFill>
                <a:latin typeface="Times New Roman"/>
                <a:cs typeface="Times New Roman"/>
              </a:rPr>
              <a:t>to</a:t>
            </a:r>
            <a:r>
              <a:rPr sz="2000" spc="110" dirty="0">
                <a:solidFill>
                  <a:srgbClr val="006FC0"/>
                </a:solidFill>
                <a:latin typeface="Times New Roman"/>
                <a:cs typeface="Times New Roman"/>
              </a:rPr>
              <a:t> </a:t>
            </a:r>
            <a:r>
              <a:rPr sz="2000" spc="-10" dirty="0">
                <a:solidFill>
                  <a:srgbClr val="006FC0"/>
                </a:solidFill>
                <a:latin typeface="Times New Roman"/>
                <a:cs typeface="Times New Roman"/>
              </a:rPr>
              <a:t>it</a:t>
            </a:r>
            <a:r>
              <a:rPr sz="2000" spc="-10" dirty="0">
                <a:latin typeface="Times New Roman"/>
                <a:cs typeface="Times New Roman"/>
              </a:rPr>
              <a:t>.</a:t>
            </a:r>
            <a:endParaRPr sz="2000" dirty="0">
              <a:latin typeface="Times New Roman"/>
              <a:cs typeface="Times New Roman"/>
            </a:endParaRPr>
          </a:p>
          <a:p>
            <a:pPr marL="12700">
              <a:lnSpc>
                <a:spcPct val="100000"/>
              </a:lnSpc>
              <a:spcBef>
                <a:spcPts val="1680"/>
              </a:spcBef>
              <a:tabLst>
                <a:tab pos="356870" algn="l"/>
              </a:tabLst>
            </a:pPr>
            <a:r>
              <a:rPr sz="2000" spc="-5" dirty="0">
                <a:solidFill>
                  <a:srgbClr val="C00000"/>
                </a:solidFill>
                <a:latin typeface="Times New Roman"/>
                <a:cs typeface="Times New Roman"/>
              </a:rPr>
              <a:t>»	</a:t>
            </a:r>
            <a:r>
              <a:rPr sz="2000" spc="-5" dirty="0">
                <a:latin typeface="Times New Roman"/>
                <a:cs typeface="Times New Roman"/>
              </a:rPr>
              <a:t>Piezoelectric buzzers are </a:t>
            </a:r>
            <a:r>
              <a:rPr sz="2000" spc="-5" dirty="0">
                <a:solidFill>
                  <a:srgbClr val="C00000"/>
                </a:solidFill>
                <a:latin typeface="Times New Roman"/>
                <a:cs typeface="Times New Roman"/>
              </a:rPr>
              <a:t>available</a:t>
            </a:r>
            <a:r>
              <a:rPr sz="2000" spc="90" dirty="0">
                <a:solidFill>
                  <a:srgbClr val="C00000"/>
                </a:solidFill>
                <a:latin typeface="Times New Roman"/>
                <a:cs typeface="Times New Roman"/>
              </a:rPr>
              <a:t> </a:t>
            </a:r>
            <a:r>
              <a:rPr sz="2000" spc="-5" dirty="0">
                <a:solidFill>
                  <a:srgbClr val="C00000"/>
                </a:solidFill>
                <a:latin typeface="Times New Roman"/>
                <a:cs typeface="Times New Roman"/>
              </a:rPr>
              <a:t>in two types</a:t>
            </a:r>
            <a:r>
              <a:rPr sz="2000" spc="-5" dirty="0">
                <a:latin typeface="Times New Roman"/>
                <a:cs typeface="Times New Roman"/>
              </a:rPr>
              <a:t>. </a:t>
            </a:r>
            <a:r>
              <a:rPr sz="2000" spc="-10" dirty="0">
                <a:latin typeface="Times New Roman"/>
                <a:cs typeface="Times New Roman"/>
              </a:rPr>
              <a:t>'</a:t>
            </a:r>
            <a:r>
              <a:rPr sz="2000" spc="-10" dirty="0">
                <a:solidFill>
                  <a:srgbClr val="C00000"/>
                </a:solidFill>
                <a:latin typeface="Times New Roman"/>
                <a:cs typeface="Times New Roman"/>
              </a:rPr>
              <a:t>Self• </a:t>
            </a:r>
            <a:r>
              <a:rPr sz="2000" spc="-5" dirty="0">
                <a:solidFill>
                  <a:srgbClr val="C00000"/>
                </a:solidFill>
                <a:latin typeface="Times New Roman"/>
                <a:cs typeface="Times New Roman"/>
              </a:rPr>
              <a:t>driving</a:t>
            </a:r>
            <a:r>
              <a:rPr sz="2000" spc="-5" dirty="0">
                <a:latin typeface="Times New Roman"/>
                <a:cs typeface="Times New Roman"/>
              </a:rPr>
              <a:t>' and '</a:t>
            </a:r>
            <a:r>
              <a:rPr sz="2000" spc="-5" dirty="0">
                <a:solidFill>
                  <a:srgbClr val="C00000"/>
                </a:solidFill>
                <a:latin typeface="Times New Roman"/>
                <a:cs typeface="Times New Roman"/>
              </a:rPr>
              <a:t>External</a:t>
            </a:r>
            <a:endParaRPr sz="2000" dirty="0">
              <a:latin typeface="Times New Roman"/>
              <a:cs typeface="Times New Roman"/>
            </a:endParaRPr>
          </a:p>
          <a:p>
            <a:pPr marL="356870">
              <a:lnSpc>
                <a:spcPct val="100000"/>
              </a:lnSpc>
              <a:spcBef>
                <a:spcPts val="1205"/>
              </a:spcBef>
            </a:pPr>
            <a:r>
              <a:rPr sz="2000" spc="-10" dirty="0">
                <a:solidFill>
                  <a:srgbClr val="C00000"/>
                </a:solidFill>
                <a:latin typeface="Times New Roman"/>
                <a:cs typeface="Times New Roman"/>
              </a:rPr>
              <a:t>driving</a:t>
            </a:r>
            <a:r>
              <a:rPr sz="2000" spc="-10" dirty="0">
                <a:latin typeface="Times New Roman"/>
                <a:cs typeface="Times New Roman"/>
              </a:rPr>
              <a:t>’.</a:t>
            </a:r>
            <a:r>
              <a:rPr lang="en-US" sz="2000" spc="-10" dirty="0">
                <a:latin typeface="Times New Roman"/>
                <a:cs typeface="Times New Roman"/>
              </a:rPr>
              <a:t>     </a:t>
            </a:r>
            <a:endParaRPr sz="2000" dirty="0">
              <a:latin typeface="Times New Roman"/>
              <a:cs typeface="Times New Roman"/>
            </a:endParaRPr>
          </a:p>
          <a:p>
            <a:pPr marL="356870" marR="8890" indent="-344805" algn="just">
              <a:lnSpc>
                <a:spcPct val="150100"/>
              </a:lnSpc>
              <a:spcBef>
                <a:spcPts val="475"/>
              </a:spcBef>
            </a:pPr>
            <a:r>
              <a:rPr sz="2000" spc="-5" dirty="0">
                <a:solidFill>
                  <a:srgbClr val="C00000"/>
                </a:solidFill>
                <a:latin typeface="Times New Roman"/>
                <a:cs typeface="Times New Roman"/>
              </a:rPr>
              <a:t>» </a:t>
            </a:r>
            <a:r>
              <a:rPr sz="2000" dirty="0">
                <a:latin typeface="Times New Roman"/>
                <a:cs typeface="Times New Roman"/>
              </a:rPr>
              <a:t>The </a:t>
            </a:r>
            <a:r>
              <a:rPr sz="2000" spc="-5" dirty="0">
                <a:latin typeface="Times New Roman"/>
                <a:cs typeface="Times New Roman"/>
              </a:rPr>
              <a:t>'</a:t>
            </a:r>
            <a:r>
              <a:rPr sz="2000" i="1" spc="-5" dirty="0">
                <a:solidFill>
                  <a:srgbClr val="C00000"/>
                </a:solidFill>
                <a:latin typeface="Times New Roman"/>
                <a:cs typeface="Times New Roman"/>
              </a:rPr>
              <a:t>Self-driving</a:t>
            </a:r>
            <a:r>
              <a:rPr sz="2000" spc="-5" dirty="0">
                <a:latin typeface="Times New Roman"/>
                <a:cs typeface="Times New Roman"/>
              </a:rPr>
              <a:t>' circuit </a:t>
            </a:r>
            <a:r>
              <a:rPr sz="2000" spc="-10" dirty="0">
                <a:solidFill>
                  <a:srgbClr val="6F2F9F"/>
                </a:solidFill>
                <a:latin typeface="Times New Roman"/>
                <a:cs typeface="Times New Roman"/>
              </a:rPr>
              <a:t>contains </a:t>
            </a:r>
            <a:r>
              <a:rPr sz="2000" spc="-5" dirty="0">
                <a:solidFill>
                  <a:srgbClr val="6F2F9F"/>
                </a:solidFill>
                <a:latin typeface="Times New Roman"/>
                <a:cs typeface="Times New Roman"/>
              </a:rPr>
              <a:t>all </a:t>
            </a:r>
            <a:r>
              <a:rPr sz="2000" spc="-10" dirty="0">
                <a:solidFill>
                  <a:srgbClr val="6F2F9F"/>
                </a:solidFill>
                <a:latin typeface="Times New Roman"/>
                <a:cs typeface="Times New Roman"/>
              </a:rPr>
              <a:t>the </a:t>
            </a:r>
            <a:r>
              <a:rPr sz="2000" spc="-5" dirty="0">
                <a:solidFill>
                  <a:srgbClr val="6F2F9F"/>
                </a:solidFill>
                <a:latin typeface="Times New Roman"/>
                <a:cs typeface="Times New Roman"/>
              </a:rPr>
              <a:t>necessary </a:t>
            </a:r>
            <a:r>
              <a:rPr sz="2000" spc="-10" dirty="0">
                <a:solidFill>
                  <a:srgbClr val="6F2F9F"/>
                </a:solidFill>
                <a:latin typeface="Times New Roman"/>
                <a:cs typeface="Times New Roman"/>
              </a:rPr>
              <a:t>components to generate  sound </a:t>
            </a:r>
            <a:r>
              <a:rPr sz="2000" spc="-5" dirty="0">
                <a:solidFill>
                  <a:srgbClr val="6F2F9F"/>
                </a:solidFill>
                <a:latin typeface="Times New Roman"/>
                <a:cs typeface="Times New Roman"/>
              </a:rPr>
              <a:t>at a predefined</a:t>
            </a:r>
            <a:r>
              <a:rPr sz="2000" spc="35" dirty="0">
                <a:solidFill>
                  <a:srgbClr val="6F2F9F"/>
                </a:solidFill>
                <a:latin typeface="Times New Roman"/>
                <a:cs typeface="Times New Roman"/>
              </a:rPr>
              <a:t> </a:t>
            </a:r>
            <a:r>
              <a:rPr sz="2000" spc="-5" dirty="0">
                <a:solidFill>
                  <a:srgbClr val="6F2F9F"/>
                </a:solidFill>
                <a:latin typeface="Times New Roman"/>
                <a:cs typeface="Times New Roman"/>
              </a:rPr>
              <a:t>tone</a:t>
            </a:r>
            <a:r>
              <a:rPr sz="2000" spc="-5" dirty="0">
                <a:latin typeface="Times New Roman"/>
                <a:cs typeface="Times New Roman"/>
              </a:rPr>
              <a:t>.</a:t>
            </a:r>
            <a:endParaRPr sz="2000" dirty="0">
              <a:latin typeface="Times New Roman"/>
              <a:cs typeface="Times New Roman"/>
            </a:endParaRPr>
          </a:p>
          <a:p>
            <a:pPr marL="12700" algn="just">
              <a:lnSpc>
                <a:spcPct val="100000"/>
              </a:lnSpc>
              <a:spcBef>
                <a:spcPts val="1685"/>
              </a:spcBef>
            </a:pPr>
            <a:r>
              <a:rPr sz="2000" spc="-5" dirty="0">
                <a:solidFill>
                  <a:srgbClr val="C00000"/>
                </a:solidFill>
                <a:latin typeface="Times New Roman"/>
                <a:cs typeface="Times New Roman"/>
              </a:rPr>
              <a:t>» External </a:t>
            </a:r>
            <a:r>
              <a:rPr sz="2000" spc="-10" dirty="0">
                <a:solidFill>
                  <a:srgbClr val="C00000"/>
                </a:solidFill>
                <a:latin typeface="Times New Roman"/>
                <a:cs typeface="Times New Roman"/>
              </a:rPr>
              <a:t>driving </a:t>
            </a:r>
            <a:r>
              <a:rPr sz="2000" spc="-5" dirty="0">
                <a:latin typeface="Times New Roman"/>
                <a:cs typeface="Times New Roman"/>
              </a:rPr>
              <a:t>piezo buzzers </a:t>
            </a:r>
            <a:r>
              <a:rPr sz="2000" spc="-5" dirty="0">
                <a:solidFill>
                  <a:srgbClr val="6F2F9F"/>
                </a:solidFill>
                <a:latin typeface="Times New Roman"/>
                <a:cs typeface="Times New Roman"/>
              </a:rPr>
              <a:t>supports </a:t>
            </a:r>
            <a:r>
              <a:rPr sz="2000" spc="-10" dirty="0">
                <a:solidFill>
                  <a:srgbClr val="6F2F9F"/>
                </a:solidFill>
                <a:latin typeface="Times New Roman"/>
                <a:cs typeface="Times New Roman"/>
              </a:rPr>
              <a:t>the </a:t>
            </a:r>
            <a:r>
              <a:rPr sz="2000" spc="-5" dirty="0">
                <a:solidFill>
                  <a:srgbClr val="6F2F9F"/>
                </a:solidFill>
                <a:latin typeface="Times New Roman"/>
                <a:cs typeface="Times New Roman"/>
              </a:rPr>
              <a:t>generation </a:t>
            </a:r>
            <a:r>
              <a:rPr sz="2000" dirty="0">
                <a:solidFill>
                  <a:srgbClr val="6F2F9F"/>
                </a:solidFill>
                <a:latin typeface="Times New Roman"/>
                <a:cs typeface="Times New Roman"/>
              </a:rPr>
              <a:t>of </a:t>
            </a:r>
            <a:r>
              <a:rPr sz="2000" spc="-10" dirty="0">
                <a:solidFill>
                  <a:srgbClr val="6F2F9F"/>
                </a:solidFill>
                <a:latin typeface="Times New Roman"/>
                <a:cs typeface="Times New Roman"/>
              </a:rPr>
              <a:t>different</a:t>
            </a:r>
            <a:r>
              <a:rPr sz="2000" spc="-160" dirty="0">
                <a:solidFill>
                  <a:srgbClr val="6F2F9F"/>
                </a:solidFill>
                <a:latin typeface="Times New Roman"/>
                <a:cs typeface="Times New Roman"/>
              </a:rPr>
              <a:t> </a:t>
            </a:r>
            <a:r>
              <a:rPr sz="2000" spc="-5" dirty="0">
                <a:solidFill>
                  <a:srgbClr val="6F2F9F"/>
                </a:solidFill>
                <a:latin typeface="Times New Roman"/>
                <a:cs typeface="Times New Roman"/>
              </a:rPr>
              <a:t>tones</a:t>
            </a:r>
            <a:r>
              <a:rPr sz="2000" spc="-5" dirty="0">
                <a:latin typeface="Times New Roman"/>
                <a:cs typeface="Times New Roman"/>
              </a:rPr>
              <a:t>.</a:t>
            </a:r>
            <a:endParaRPr sz="2000" dirty="0">
              <a:latin typeface="Times New Roman"/>
              <a:cs typeface="Times New Roman"/>
            </a:endParaRPr>
          </a:p>
          <a:p>
            <a:pPr marL="356870" marR="5080" indent="-344805" algn="just">
              <a:lnSpc>
                <a:spcPct val="150100"/>
              </a:lnSpc>
              <a:spcBef>
                <a:spcPts val="480"/>
              </a:spcBef>
            </a:pPr>
            <a:r>
              <a:rPr sz="2000" spc="-5" dirty="0">
                <a:solidFill>
                  <a:srgbClr val="C00000"/>
                </a:solidFill>
                <a:latin typeface="Times New Roman"/>
                <a:cs typeface="Times New Roman"/>
              </a:rPr>
              <a:t>» </a:t>
            </a:r>
            <a:r>
              <a:rPr sz="2000" spc="-10" dirty="0">
                <a:latin typeface="Times New Roman"/>
                <a:cs typeface="Times New Roman"/>
              </a:rPr>
              <a:t>A </a:t>
            </a:r>
            <a:r>
              <a:rPr sz="2000" spc="-5" dirty="0">
                <a:latin typeface="Times New Roman"/>
                <a:cs typeface="Times New Roman"/>
              </a:rPr>
              <a:t>piezo buzzer can </a:t>
            </a:r>
            <a:r>
              <a:rPr sz="2000" dirty="0">
                <a:latin typeface="Times New Roman"/>
                <a:cs typeface="Times New Roman"/>
              </a:rPr>
              <a:t>be </a:t>
            </a:r>
            <a:r>
              <a:rPr sz="2000" spc="-5" dirty="0">
                <a:latin typeface="Times New Roman"/>
                <a:cs typeface="Times New Roman"/>
              </a:rPr>
              <a:t>directly </a:t>
            </a:r>
            <a:r>
              <a:rPr sz="2000" spc="-10" dirty="0">
                <a:latin typeface="Times New Roman"/>
                <a:cs typeface="Times New Roman"/>
              </a:rPr>
              <a:t>interfaced to the </a:t>
            </a:r>
            <a:r>
              <a:rPr sz="2000" dirty="0">
                <a:latin typeface="Times New Roman"/>
                <a:cs typeface="Times New Roman"/>
              </a:rPr>
              <a:t>port </a:t>
            </a:r>
            <a:r>
              <a:rPr sz="2000" spc="-5" dirty="0">
                <a:latin typeface="Times New Roman"/>
                <a:cs typeface="Times New Roman"/>
              </a:rPr>
              <a:t>pin </a:t>
            </a:r>
            <a:r>
              <a:rPr sz="2000" dirty="0">
                <a:latin typeface="Times New Roman"/>
                <a:cs typeface="Times New Roman"/>
              </a:rPr>
              <a:t>of </a:t>
            </a:r>
            <a:r>
              <a:rPr sz="2000" spc="-10" dirty="0">
                <a:latin typeface="Times New Roman"/>
                <a:cs typeface="Times New Roman"/>
              </a:rPr>
              <a:t>the </a:t>
            </a:r>
            <a:r>
              <a:rPr sz="2000" spc="-5" dirty="0">
                <a:latin typeface="Times New Roman"/>
                <a:cs typeface="Times New Roman"/>
              </a:rPr>
              <a:t>processor/  control. Depending </a:t>
            </a:r>
            <a:r>
              <a:rPr sz="2000" dirty="0">
                <a:latin typeface="Times New Roman"/>
                <a:cs typeface="Times New Roman"/>
              </a:rPr>
              <a:t>on </a:t>
            </a:r>
            <a:r>
              <a:rPr sz="2000" spc="-10" dirty="0">
                <a:latin typeface="Times New Roman"/>
                <a:cs typeface="Times New Roman"/>
              </a:rPr>
              <a:t>the driving </a:t>
            </a:r>
            <a:r>
              <a:rPr sz="2000" spc="-5" dirty="0">
                <a:latin typeface="Times New Roman"/>
                <a:cs typeface="Times New Roman"/>
              </a:rPr>
              <a:t>current </a:t>
            </a:r>
            <a:r>
              <a:rPr sz="2000" spc="-10" dirty="0">
                <a:latin typeface="Times New Roman"/>
                <a:cs typeface="Times New Roman"/>
              </a:rPr>
              <a:t>requirements, </a:t>
            </a:r>
            <a:r>
              <a:rPr sz="2000" spc="-5" dirty="0">
                <a:latin typeface="Times New Roman"/>
                <a:cs typeface="Times New Roman"/>
              </a:rPr>
              <a:t>the piezo buzzer can  also </a:t>
            </a:r>
            <a:r>
              <a:rPr sz="2000" dirty="0">
                <a:latin typeface="Times New Roman"/>
                <a:cs typeface="Times New Roman"/>
              </a:rPr>
              <a:t>be </a:t>
            </a:r>
            <a:r>
              <a:rPr sz="2000" spc="-10" dirty="0">
                <a:latin typeface="Times New Roman"/>
                <a:cs typeface="Times New Roman"/>
              </a:rPr>
              <a:t>interfaced </a:t>
            </a:r>
            <a:r>
              <a:rPr sz="2000" spc="-15" dirty="0">
                <a:latin typeface="Times New Roman"/>
                <a:cs typeface="Times New Roman"/>
              </a:rPr>
              <a:t>using </a:t>
            </a:r>
            <a:r>
              <a:rPr sz="2000" spc="-5" dirty="0">
                <a:latin typeface="Times New Roman"/>
                <a:cs typeface="Times New Roman"/>
              </a:rPr>
              <a:t>a transistor based </a:t>
            </a:r>
            <a:r>
              <a:rPr sz="2000" spc="-10" dirty="0">
                <a:latin typeface="Times New Roman"/>
                <a:cs typeface="Times New Roman"/>
              </a:rPr>
              <a:t>driver circuit </a:t>
            </a:r>
            <a:r>
              <a:rPr sz="2000" spc="-5" dirty="0">
                <a:latin typeface="Times New Roman"/>
                <a:cs typeface="Times New Roman"/>
              </a:rPr>
              <a:t>as in </a:t>
            </a:r>
            <a:r>
              <a:rPr sz="2000" spc="-10" dirty="0">
                <a:latin typeface="Times New Roman"/>
                <a:cs typeface="Times New Roman"/>
              </a:rPr>
              <a:t>the </a:t>
            </a:r>
            <a:r>
              <a:rPr sz="2000" spc="-5" dirty="0">
                <a:latin typeface="Times New Roman"/>
                <a:cs typeface="Times New Roman"/>
              </a:rPr>
              <a:t>case </a:t>
            </a:r>
            <a:r>
              <a:rPr sz="2000" dirty="0">
                <a:latin typeface="Times New Roman"/>
                <a:cs typeface="Times New Roman"/>
              </a:rPr>
              <a:t>of </a:t>
            </a:r>
            <a:r>
              <a:rPr sz="2000" spc="-5" dirty="0">
                <a:latin typeface="Times New Roman"/>
                <a:cs typeface="Times New Roman"/>
              </a:rPr>
              <a:t>a  </a:t>
            </a:r>
            <a:r>
              <a:rPr sz="2000" spc="-15" dirty="0">
                <a:latin typeface="Times New Roman"/>
                <a:cs typeface="Times New Roman"/>
              </a:rPr>
              <a:t>'Relay'.</a:t>
            </a:r>
            <a:endParaRPr sz="2000" dirty="0">
              <a:latin typeface="Times New Roman"/>
              <a:cs typeface="Times New Roman"/>
            </a:endParaRPr>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38100">
              <a:lnSpc>
                <a:spcPts val="1375"/>
              </a:lnSpc>
            </a:pPr>
            <a:fld id="{81D60167-4931-47E6-BA6A-407CBD079E47}" type="slidenum">
              <a:rPr spc="-40" dirty="0"/>
              <a:t>112</a:t>
            </a:fld>
            <a:endParaRPr spc="-40" dirty="0"/>
          </a:p>
        </p:txBody>
      </p:sp>
      <p:pic>
        <p:nvPicPr>
          <p:cNvPr id="4" name="Picture 3">
            <a:extLst>
              <a:ext uri="{FF2B5EF4-FFF2-40B4-BE49-F238E27FC236}">
                <a16:creationId xmlns:a16="http://schemas.microsoft.com/office/drawing/2014/main" xmlns="" id="{D9B6C4D0-2558-6D36-D11C-03BB49749505}"/>
              </a:ext>
            </a:extLst>
          </p:cNvPr>
          <p:cNvPicPr>
            <a:picLocks noChangeAspect="1"/>
          </p:cNvPicPr>
          <p:nvPr/>
        </p:nvPicPr>
        <p:blipFill>
          <a:blip r:embed="rId2"/>
          <a:stretch>
            <a:fillRect/>
          </a:stretch>
        </p:blipFill>
        <p:spPr>
          <a:xfrm>
            <a:off x="5181600" y="5026679"/>
            <a:ext cx="2619375" cy="1447801"/>
          </a:xfrm>
          <a:prstGeom prst="rect">
            <a:avLst/>
          </a:prstGeom>
        </p:spPr>
      </p:pic>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57200" y="6172200"/>
            <a:ext cx="8229600" cy="0"/>
          </a:xfrm>
          <a:custGeom>
            <a:avLst/>
            <a:gdLst/>
            <a:ahLst/>
            <a:cxnLst/>
            <a:rect l="l" t="t" r="r" b="b"/>
            <a:pathLst>
              <a:path w="8229600">
                <a:moveTo>
                  <a:pt x="0" y="0"/>
                </a:moveTo>
                <a:lnTo>
                  <a:pt x="8229600" y="0"/>
                </a:lnTo>
              </a:path>
            </a:pathLst>
          </a:custGeom>
          <a:ln w="19050">
            <a:solidFill>
              <a:srgbClr val="CC9900"/>
            </a:solidFill>
          </a:ln>
        </p:spPr>
        <p:txBody>
          <a:bodyPr wrap="square" lIns="0" tIns="0" rIns="0" bIns="0" rtlCol="0"/>
          <a:lstStyle/>
          <a:p>
            <a:endParaRPr/>
          </a:p>
        </p:txBody>
      </p:sp>
      <p:sp>
        <p:nvSpPr>
          <p:cNvPr id="3" name="object 3"/>
          <p:cNvSpPr txBox="1"/>
          <p:nvPr/>
        </p:nvSpPr>
        <p:spPr>
          <a:xfrm>
            <a:off x="8375142" y="6450279"/>
            <a:ext cx="236220" cy="208279"/>
          </a:xfrm>
          <a:prstGeom prst="rect">
            <a:avLst/>
          </a:prstGeom>
        </p:spPr>
        <p:txBody>
          <a:bodyPr vert="horz" wrap="square" lIns="0" tIns="12700" rIns="0" bIns="0" rtlCol="0">
            <a:spAutoFit/>
          </a:bodyPr>
          <a:lstStyle/>
          <a:p>
            <a:pPr marL="12700">
              <a:lnSpc>
                <a:spcPct val="100000"/>
              </a:lnSpc>
              <a:spcBef>
                <a:spcPts val="100"/>
              </a:spcBef>
            </a:pPr>
            <a:r>
              <a:rPr sz="1200" spc="-55" dirty="0">
                <a:latin typeface="Times New Roman"/>
                <a:cs typeface="Times New Roman"/>
              </a:rPr>
              <a:t>108</a:t>
            </a:r>
            <a:endParaRPr sz="1200">
              <a:latin typeface="Times New Roman"/>
              <a:cs typeface="Times New Roman"/>
            </a:endParaRPr>
          </a:p>
        </p:txBody>
      </p:sp>
      <p:sp>
        <p:nvSpPr>
          <p:cNvPr id="4" name="object 4"/>
          <p:cNvSpPr txBox="1">
            <a:spLocks noGrp="1"/>
          </p:cNvSpPr>
          <p:nvPr>
            <p:ph type="title"/>
          </p:nvPr>
        </p:nvSpPr>
        <p:spPr>
          <a:prstGeom prst="rect">
            <a:avLst/>
          </a:prstGeom>
        </p:spPr>
        <p:txBody>
          <a:bodyPr vert="horz" wrap="square" lIns="0" tIns="12700" rIns="0" bIns="0" rtlCol="0">
            <a:spAutoFit/>
          </a:bodyPr>
          <a:lstStyle/>
          <a:p>
            <a:pPr marL="584835" marR="5080" indent="-344805">
              <a:lnSpc>
                <a:spcPct val="150100"/>
              </a:lnSpc>
              <a:spcBef>
                <a:spcPts val="100"/>
              </a:spcBef>
              <a:tabLst>
                <a:tab pos="585470" algn="l"/>
              </a:tabLst>
            </a:pPr>
            <a:r>
              <a:rPr spc="-5" dirty="0">
                <a:solidFill>
                  <a:srgbClr val="C00000"/>
                </a:solidFill>
              </a:rPr>
              <a:t>»	</a:t>
            </a:r>
            <a:r>
              <a:rPr b="1" i="1" spc="-10" dirty="0">
                <a:solidFill>
                  <a:srgbClr val="FF0000"/>
                </a:solidFill>
                <a:latin typeface="Times New Roman"/>
                <a:cs typeface="Times New Roman"/>
              </a:rPr>
              <a:t>Push Button </a:t>
            </a:r>
            <a:r>
              <a:rPr b="1" i="1" spc="-5" dirty="0">
                <a:solidFill>
                  <a:srgbClr val="FF0000"/>
                </a:solidFill>
                <a:latin typeface="Times New Roman"/>
                <a:cs typeface="Times New Roman"/>
              </a:rPr>
              <a:t>Switch: </a:t>
            </a:r>
            <a:r>
              <a:rPr i="1" spc="-5" dirty="0">
                <a:solidFill>
                  <a:srgbClr val="FF0000"/>
                </a:solidFill>
                <a:latin typeface="Times New Roman"/>
                <a:cs typeface="Times New Roman"/>
              </a:rPr>
              <a:t>Push button </a:t>
            </a:r>
            <a:r>
              <a:rPr i="1" spc="-10" dirty="0">
                <a:solidFill>
                  <a:srgbClr val="FF0000"/>
                </a:solidFill>
                <a:latin typeface="Times New Roman"/>
                <a:cs typeface="Times New Roman"/>
              </a:rPr>
              <a:t>switch </a:t>
            </a:r>
            <a:r>
              <a:rPr spc="-5" dirty="0"/>
              <a:t>is an input device. </a:t>
            </a:r>
            <a:r>
              <a:rPr spc="-10" dirty="0"/>
              <a:t>Push </a:t>
            </a:r>
            <a:r>
              <a:rPr dirty="0"/>
              <a:t>button </a:t>
            </a:r>
            <a:r>
              <a:rPr spc="-5" dirty="0"/>
              <a:t>switch  </a:t>
            </a:r>
            <a:r>
              <a:rPr spc="-10" dirty="0"/>
              <a:t>comes </a:t>
            </a:r>
            <a:r>
              <a:rPr spc="-5" dirty="0"/>
              <a:t>in </a:t>
            </a:r>
            <a:r>
              <a:rPr spc="-20" dirty="0">
                <a:solidFill>
                  <a:srgbClr val="C00000"/>
                </a:solidFill>
              </a:rPr>
              <a:t>two </a:t>
            </a:r>
            <a:r>
              <a:rPr spc="-10" dirty="0">
                <a:solidFill>
                  <a:srgbClr val="C00000"/>
                </a:solidFill>
              </a:rPr>
              <a:t>configurations</a:t>
            </a:r>
            <a:r>
              <a:rPr spc="-10" dirty="0"/>
              <a:t>, </a:t>
            </a:r>
            <a:r>
              <a:rPr spc="-15" dirty="0"/>
              <a:t>namely </a:t>
            </a:r>
            <a:r>
              <a:rPr spc="-10" dirty="0"/>
              <a:t>'</a:t>
            </a:r>
            <a:r>
              <a:rPr spc="-10" dirty="0">
                <a:solidFill>
                  <a:srgbClr val="C00000"/>
                </a:solidFill>
              </a:rPr>
              <a:t>Push </a:t>
            </a:r>
            <a:r>
              <a:rPr spc="-5" dirty="0">
                <a:solidFill>
                  <a:srgbClr val="C00000"/>
                </a:solidFill>
              </a:rPr>
              <a:t>to Make</a:t>
            </a:r>
            <a:r>
              <a:rPr spc="-5" dirty="0"/>
              <a:t>' </a:t>
            </a:r>
            <a:r>
              <a:rPr spc="-10" dirty="0"/>
              <a:t>and '</a:t>
            </a:r>
            <a:r>
              <a:rPr spc="-10" dirty="0">
                <a:solidFill>
                  <a:srgbClr val="C00000"/>
                </a:solidFill>
              </a:rPr>
              <a:t>Push </a:t>
            </a:r>
            <a:r>
              <a:rPr spc="-5" dirty="0">
                <a:solidFill>
                  <a:srgbClr val="C00000"/>
                </a:solidFill>
              </a:rPr>
              <a:t>to</a:t>
            </a:r>
            <a:r>
              <a:rPr spc="370" dirty="0">
                <a:solidFill>
                  <a:srgbClr val="C00000"/>
                </a:solidFill>
              </a:rPr>
              <a:t> </a:t>
            </a:r>
            <a:r>
              <a:rPr spc="-5" dirty="0">
                <a:solidFill>
                  <a:srgbClr val="C00000"/>
                </a:solidFill>
              </a:rPr>
              <a:t>Break</a:t>
            </a:r>
            <a:r>
              <a:rPr spc="-5" dirty="0"/>
              <a:t>'.</a:t>
            </a:r>
          </a:p>
        </p:txBody>
      </p:sp>
      <p:sp>
        <p:nvSpPr>
          <p:cNvPr id="5" name="object 5"/>
          <p:cNvSpPr txBox="1"/>
          <p:nvPr/>
        </p:nvSpPr>
        <p:spPr>
          <a:xfrm>
            <a:off x="460044" y="1175182"/>
            <a:ext cx="8459470" cy="5301615"/>
          </a:xfrm>
          <a:prstGeom prst="rect">
            <a:avLst/>
          </a:prstGeom>
        </p:spPr>
        <p:txBody>
          <a:bodyPr vert="horz" wrap="square" lIns="0" tIns="12700" rIns="0" bIns="0" rtlCol="0">
            <a:spAutoFit/>
          </a:bodyPr>
          <a:lstStyle/>
          <a:p>
            <a:pPr marL="356870" marR="10160" indent="-344805" algn="just">
              <a:lnSpc>
                <a:spcPct val="150100"/>
              </a:lnSpc>
              <a:spcBef>
                <a:spcPts val="100"/>
              </a:spcBef>
            </a:pPr>
            <a:r>
              <a:rPr sz="2000" spc="-5" dirty="0">
                <a:solidFill>
                  <a:srgbClr val="FF0000"/>
                </a:solidFill>
                <a:latin typeface="Times New Roman"/>
                <a:cs typeface="Times New Roman"/>
              </a:rPr>
              <a:t>» </a:t>
            </a:r>
            <a:r>
              <a:rPr sz="2000" spc="-5" dirty="0">
                <a:latin typeface="Times New Roman"/>
                <a:cs typeface="Times New Roman"/>
              </a:rPr>
              <a:t>In </a:t>
            </a:r>
            <a:r>
              <a:rPr sz="2000" spc="-10" dirty="0">
                <a:latin typeface="Times New Roman"/>
                <a:cs typeface="Times New Roman"/>
              </a:rPr>
              <a:t>the '</a:t>
            </a:r>
            <a:r>
              <a:rPr sz="2000" i="1" spc="-10" dirty="0">
                <a:solidFill>
                  <a:srgbClr val="C00000"/>
                </a:solidFill>
                <a:latin typeface="Times New Roman"/>
                <a:cs typeface="Times New Roman"/>
              </a:rPr>
              <a:t>Push to </a:t>
            </a:r>
            <a:r>
              <a:rPr sz="2000" i="1" dirty="0">
                <a:solidFill>
                  <a:srgbClr val="C00000"/>
                </a:solidFill>
                <a:latin typeface="Times New Roman"/>
                <a:cs typeface="Times New Roman"/>
              </a:rPr>
              <a:t>Make</a:t>
            </a:r>
            <a:r>
              <a:rPr sz="2000" dirty="0">
                <a:latin typeface="Times New Roman"/>
                <a:cs typeface="Times New Roman"/>
              </a:rPr>
              <a:t>' </a:t>
            </a:r>
            <a:r>
              <a:rPr sz="2000" spc="-5" dirty="0">
                <a:latin typeface="Times New Roman"/>
                <a:cs typeface="Times New Roman"/>
              </a:rPr>
              <a:t>configuration, </a:t>
            </a:r>
            <a:r>
              <a:rPr sz="2000" spc="-10" dirty="0">
                <a:solidFill>
                  <a:srgbClr val="6F2F9F"/>
                </a:solidFill>
                <a:latin typeface="Times New Roman"/>
                <a:cs typeface="Times New Roman"/>
              </a:rPr>
              <a:t>the </a:t>
            </a:r>
            <a:r>
              <a:rPr sz="2000" spc="-5" dirty="0">
                <a:solidFill>
                  <a:srgbClr val="6F2F9F"/>
                </a:solidFill>
                <a:latin typeface="Times New Roman"/>
                <a:cs typeface="Times New Roman"/>
              </a:rPr>
              <a:t>switch </a:t>
            </a:r>
            <a:r>
              <a:rPr sz="2000" spc="5" dirty="0">
                <a:solidFill>
                  <a:srgbClr val="6F2F9F"/>
                </a:solidFill>
                <a:latin typeface="Times New Roman"/>
                <a:cs typeface="Times New Roman"/>
              </a:rPr>
              <a:t>is </a:t>
            </a:r>
            <a:r>
              <a:rPr sz="2000" spc="-10" dirty="0">
                <a:solidFill>
                  <a:srgbClr val="6F2F9F"/>
                </a:solidFill>
                <a:latin typeface="Times New Roman"/>
                <a:cs typeface="Times New Roman"/>
              </a:rPr>
              <a:t>in the </a:t>
            </a:r>
            <a:r>
              <a:rPr sz="2000" dirty="0">
                <a:solidFill>
                  <a:srgbClr val="6F2F9F"/>
                </a:solidFill>
                <a:latin typeface="Times New Roman"/>
                <a:cs typeface="Times New Roman"/>
              </a:rPr>
              <a:t>open </a:t>
            </a:r>
            <a:r>
              <a:rPr sz="2000" spc="-5" dirty="0">
                <a:solidFill>
                  <a:srgbClr val="6F2F9F"/>
                </a:solidFill>
                <a:latin typeface="Times New Roman"/>
                <a:cs typeface="Times New Roman"/>
              </a:rPr>
              <a:t>state </a:t>
            </a:r>
            <a:r>
              <a:rPr sz="2000" spc="-10" dirty="0">
                <a:solidFill>
                  <a:srgbClr val="6F2F9F"/>
                </a:solidFill>
                <a:latin typeface="Times New Roman"/>
                <a:cs typeface="Times New Roman"/>
              </a:rPr>
              <a:t>and </a:t>
            </a:r>
            <a:r>
              <a:rPr sz="2000" spc="-5" dirty="0">
                <a:solidFill>
                  <a:srgbClr val="6F2F9F"/>
                </a:solidFill>
                <a:latin typeface="Times New Roman"/>
                <a:cs typeface="Times New Roman"/>
              </a:rPr>
              <a:t>it makes  a circuit contact </a:t>
            </a:r>
            <a:r>
              <a:rPr sz="2000" spc="-25" dirty="0">
                <a:solidFill>
                  <a:srgbClr val="6F2F9F"/>
                </a:solidFill>
                <a:latin typeface="Times New Roman"/>
                <a:cs typeface="Times New Roman"/>
              </a:rPr>
              <a:t>when </a:t>
            </a:r>
            <a:r>
              <a:rPr sz="2000" spc="-5" dirty="0">
                <a:solidFill>
                  <a:srgbClr val="6F2F9F"/>
                </a:solidFill>
                <a:latin typeface="Times New Roman"/>
                <a:cs typeface="Times New Roman"/>
              </a:rPr>
              <a:t>it </a:t>
            </a:r>
            <a:r>
              <a:rPr sz="2000" spc="-10" dirty="0">
                <a:solidFill>
                  <a:srgbClr val="6F2F9F"/>
                </a:solidFill>
                <a:latin typeface="Times New Roman"/>
                <a:cs typeface="Times New Roman"/>
              </a:rPr>
              <a:t>is pushed </a:t>
            </a:r>
            <a:r>
              <a:rPr sz="2000" dirty="0">
                <a:solidFill>
                  <a:srgbClr val="6F2F9F"/>
                </a:solidFill>
                <a:latin typeface="Times New Roman"/>
                <a:cs typeface="Times New Roman"/>
              </a:rPr>
              <a:t>or</a:t>
            </a:r>
            <a:r>
              <a:rPr sz="2000" spc="150" dirty="0">
                <a:solidFill>
                  <a:srgbClr val="6F2F9F"/>
                </a:solidFill>
                <a:latin typeface="Times New Roman"/>
                <a:cs typeface="Times New Roman"/>
              </a:rPr>
              <a:t> </a:t>
            </a:r>
            <a:r>
              <a:rPr sz="2000" spc="-5" dirty="0">
                <a:solidFill>
                  <a:srgbClr val="6F2F9F"/>
                </a:solidFill>
                <a:latin typeface="Times New Roman"/>
                <a:cs typeface="Times New Roman"/>
              </a:rPr>
              <a:t>pressed</a:t>
            </a:r>
            <a:r>
              <a:rPr sz="2000" spc="-5" dirty="0">
                <a:latin typeface="Times New Roman"/>
                <a:cs typeface="Times New Roman"/>
              </a:rPr>
              <a:t>.</a:t>
            </a:r>
            <a:endParaRPr sz="2000" dirty="0">
              <a:latin typeface="Times New Roman"/>
              <a:cs typeface="Times New Roman"/>
            </a:endParaRPr>
          </a:p>
          <a:p>
            <a:pPr marL="12700" algn="just">
              <a:lnSpc>
                <a:spcPct val="100000"/>
              </a:lnSpc>
              <a:spcBef>
                <a:spcPts val="1685"/>
              </a:spcBef>
            </a:pPr>
            <a:r>
              <a:rPr sz="2000" spc="-5" dirty="0">
                <a:solidFill>
                  <a:srgbClr val="FF0000"/>
                </a:solidFill>
                <a:latin typeface="Times New Roman"/>
                <a:cs typeface="Times New Roman"/>
              </a:rPr>
              <a:t>» </a:t>
            </a:r>
            <a:r>
              <a:rPr sz="2000" dirty="0">
                <a:latin typeface="Times New Roman"/>
                <a:cs typeface="Times New Roman"/>
              </a:rPr>
              <a:t>In </a:t>
            </a:r>
            <a:r>
              <a:rPr sz="2000" spc="-10" dirty="0">
                <a:latin typeface="Times New Roman"/>
                <a:cs typeface="Times New Roman"/>
              </a:rPr>
              <a:t>the '</a:t>
            </a:r>
            <a:r>
              <a:rPr sz="2000" i="1" spc="-10" dirty="0">
                <a:solidFill>
                  <a:srgbClr val="C00000"/>
                </a:solidFill>
                <a:latin typeface="Times New Roman"/>
                <a:cs typeface="Times New Roman"/>
              </a:rPr>
              <a:t>Push </a:t>
            </a:r>
            <a:r>
              <a:rPr sz="2000" i="1" spc="-5" dirty="0">
                <a:solidFill>
                  <a:srgbClr val="C00000"/>
                </a:solidFill>
                <a:latin typeface="Times New Roman"/>
                <a:cs typeface="Times New Roman"/>
              </a:rPr>
              <a:t>to Break</a:t>
            </a:r>
            <a:r>
              <a:rPr sz="2000" spc="-5" dirty="0">
                <a:latin typeface="Times New Roman"/>
                <a:cs typeface="Times New Roman"/>
              </a:rPr>
              <a:t>' </a:t>
            </a:r>
            <a:r>
              <a:rPr sz="2000" spc="-10" dirty="0">
                <a:latin typeface="Times New Roman"/>
                <a:cs typeface="Times New Roman"/>
              </a:rPr>
              <a:t>configuration, </a:t>
            </a:r>
            <a:r>
              <a:rPr sz="2000" spc="-10" dirty="0">
                <a:solidFill>
                  <a:srgbClr val="6F2F9F"/>
                </a:solidFill>
                <a:latin typeface="Times New Roman"/>
                <a:cs typeface="Times New Roman"/>
              </a:rPr>
              <a:t>the switch </a:t>
            </a:r>
            <a:r>
              <a:rPr sz="2000" spc="-5" dirty="0">
                <a:solidFill>
                  <a:srgbClr val="6F2F9F"/>
                </a:solidFill>
                <a:latin typeface="Times New Roman"/>
                <a:cs typeface="Times New Roman"/>
              </a:rPr>
              <a:t>is in </a:t>
            </a:r>
            <a:r>
              <a:rPr sz="2000" spc="-10" dirty="0">
                <a:solidFill>
                  <a:srgbClr val="6F2F9F"/>
                </a:solidFill>
                <a:latin typeface="Times New Roman"/>
                <a:cs typeface="Times New Roman"/>
              </a:rPr>
              <a:t>the </a:t>
            </a:r>
            <a:r>
              <a:rPr sz="2000" spc="-5" dirty="0">
                <a:solidFill>
                  <a:srgbClr val="6F2F9F"/>
                </a:solidFill>
                <a:latin typeface="Times New Roman"/>
                <a:cs typeface="Times New Roman"/>
              </a:rPr>
              <a:t>closed state </a:t>
            </a:r>
            <a:r>
              <a:rPr sz="2000" spc="-10" dirty="0">
                <a:solidFill>
                  <a:srgbClr val="6F2F9F"/>
                </a:solidFill>
                <a:latin typeface="Times New Roman"/>
                <a:cs typeface="Times New Roman"/>
              </a:rPr>
              <a:t>and</a:t>
            </a:r>
            <a:r>
              <a:rPr sz="2000" spc="220" dirty="0">
                <a:solidFill>
                  <a:srgbClr val="6F2F9F"/>
                </a:solidFill>
                <a:latin typeface="Times New Roman"/>
                <a:cs typeface="Times New Roman"/>
              </a:rPr>
              <a:t> </a:t>
            </a:r>
            <a:r>
              <a:rPr sz="2000" spc="-35" dirty="0">
                <a:solidFill>
                  <a:srgbClr val="6F2F9F"/>
                </a:solidFill>
                <a:latin typeface="Times New Roman"/>
                <a:cs typeface="Times New Roman"/>
              </a:rPr>
              <a:t>it</a:t>
            </a:r>
            <a:endParaRPr sz="2000" dirty="0">
              <a:latin typeface="Times New Roman"/>
              <a:cs typeface="Times New Roman"/>
            </a:endParaRPr>
          </a:p>
          <a:p>
            <a:pPr marL="356870" algn="just">
              <a:lnSpc>
                <a:spcPct val="100000"/>
              </a:lnSpc>
              <a:spcBef>
                <a:spcPts val="1200"/>
              </a:spcBef>
            </a:pPr>
            <a:r>
              <a:rPr sz="2000" spc="-5" dirty="0">
                <a:solidFill>
                  <a:srgbClr val="6F2F9F"/>
                </a:solidFill>
                <a:latin typeface="Times New Roman"/>
                <a:cs typeface="Times New Roman"/>
              </a:rPr>
              <a:t>breaks </a:t>
            </a:r>
            <a:r>
              <a:rPr sz="2000" spc="-10" dirty="0">
                <a:solidFill>
                  <a:srgbClr val="6F2F9F"/>
                </a:solidFill>
                <a:latin typeface="Times New Roman"/>
                <a:cs typeface="Times New Roman"/>
              </a:rPr>
              <a:t>the </a:t>
            </a:r>
            <a:r>
              <a:rPr sz="2000" spc="-5" dirty="0">
                <a:solidFill>
                  <a:srgbClr val="6F2F9F"/>
                </a:solidFill>
                <a:latin typeface="Times New Roman"/>
                <a:cs typeface="Times New Roman"/>
              </a:rPr>
              <a:t>circuit contact </a:t>
            </a:r>
            <a:r>
              <a:rPr sz="2000" spc="-25" dirty="0">
                <a:solidFill>
                  <a:srgbClr val="6F2F9F"/>
                </a:solidFill>
                <a:latin typeface="Times New Roman"/>
                <a:cs typeface="Times New Roman"/>
              </a:rPr>
              <a:t>when </a:t>
            </a:r>
            <a:r>
              <a:rPr sz="2000" spc="-5" dirty="0">
                <a:solidFill>
                  <a:srgbClr val="6F2F9F"/>
                </a:solidFill>
                <a:latin typeface="Times New Roman"/>
                <a:cs typeface="Times New Roman"/>
              </a:rPr>
              <a:t>it </a:t>
            </a:r>
            <a:r>
              <a:rPr sz="2000" spc="-10" dirty="0">
                <a:solidFill>
                  <a:srgbClr val="6F2F9F"/>
                </a:solidFill>
                <a:latin typeface="Times New Roman"/>
                <a:cs typeface="Times New Roman"/>
              </a:rPr>
              <a:t>is pushed </a:t>
            </a:r>
            <a:r>
              <a:rPr sz="2000" dirty="0">
                <a:solidFill>
                  <a:srgbClr val="6F2F9F"/>
                </a:solidFill>
                <a:latin typeface="Times New Roman"/>
                <a:cs typeface="Times New Roman"/>
              </a:rPr>
              <a:t>or</a:t>
            </a:r>
            <a:r>
              <a:rPr sz="2000" spc="165" dirty="0">
                <a:solidFill>
                  <a:srgbClr val="6F2F9F"/>
                </a:solidFill>
                <a:latin typeface="Times New Roman"/>
                <a:cs typeface="Times New Roman"/>
              </a:rPr>
              <a:t> </a:t>
            </a:r>
            <a:r>
              <a:rPr sz="2000" spc="-5" dirty="0">
                <a:solidFill>
                  <a:srgbClr val="6F2F9F"/>
                </a:solidFill>
                <a:latin typeface="Times New Roman"/>
                <a:cs typeface="Times New Roman"/>
              </a:rPr>
              <a:t>pressed</a:t>
            </a:r>
            <a:r>
              <a:rPr sz="2000" spc="-5" dirty="0">
                <a:latin typeface="Times New Roman"/>
                <a:cs typeface="Times New Roman"/>
              </a:rPr>
              <a:t>.</a:t>
            </a:r>
            <a:endParaRPr sz="2000" dirty="0">
              <a:latin typeface="Times New Roman"/>
              <a:cs typeface="Times New Roman"/>
            </a:endParaRPr>
          </a:p>
          <a:p>
            <a:pPr marL="356870" marR="9525" indent="-344805" algn="just">
              <a:lnSpc>
                <a:spcPct val="150100"/>
              </a:lnSpc>
              <a:spcBef>
                <a:spcPts val="475"/>
              </a:spcBef>
            </a:pPr>
            <a:r>
              <a:rPr sz="2000" spc="-5" dirty="0">
                <a:solidFill>
                  <a:srgbClr val="FF0000"/>
                </a:solidFill>
                <a:latin typeface="Times New Roman"/>
                <a:cs typeface="Times New Roman"/>
              </a:rPr>
              <a:t>» </a:t>
            </a:r>
            <a:r>
              <a:rPr sz="2000" dirty="0">
                <a:latin typeface="Times New Roman"/>
                <a:cs typeface="Times New Roman"/>
              </a:rPr>
              <a:t>The </a:t>
            </a:r>
            <a:r>
              <a:rPr sz="2000" spc="-10" dirty="0">
                <a:latin typeface="Times New Roman"/>
                <a:cs typeface="Times New Roman"/>
              </a:rPr>
              <a:t>push </a:t>
            </a:r>
            <a:r>
              <a:rPr sz="2000" spc="-5" dirty="0">
                <a:latin typeface="Times New Roman"/>
                <a:cs typeface="Times New Roman"/>
              </a:rPr>
              <a:t>button stays </a:t>
            </a:r>
            <a:r>
              <a:rPr sz="2000" spc="-10" dirty="0">
                <a:latin typeface="Times New Roman"/>
                <a:cs typeface="Times New Roman"/>
              </a:rPr>
              <a:t>in </a:t>
            </a:r>
            <a:r>
              <a:rPr sz="2000" spc="-5" dirty="0">
                <a:latin typeface="Times New Roman"/>
                <a:cs typeface="Times New Roman"/>
              </a:rPr>
              <a:t>the '</a:t>
            </a:r>
            <a:r>
              <a:rPr sz="2000" spc="-5" dirty="0">
                <a:solidFill>
                  <a:srgbClr val="C00000"/>
                </a:solidFill>
                <a:latin typeface="Times New Roman"/>
                <a:cs typeface="Times New Roman"/>
              </a:rPr>
              <a:t>closed</a:t>
            </a:r>
            <a:r>
              <a:rPr sz="2000" spc="-5" dirty="0">
                <a:latin typeface="Times New Roman"/>
                <a:cs typeface="Times New Roman"/>
              </a:rPr>
              <a:t>' (for </a:t>
            </a:r>
            <a:r>
              <a:rPr sz="2000" spc="-10" dirty="0">
                <a:solidFill>
                  <a:srgbClr val="C00000"/>
                </a:solidFill>
                <a:latin typeface="Times New Roman"/>
                <a:cs typeface="Times New Roman"/>
              </a:rPr>
              <a:t>Push to Make </a:t>
            </a:r>
            <a:r>
              <a:rPr sz="2000" spc="-10" dirty="0">
                <a:latin typeface="Times New Roman"/>
                <a:cs typeface="Times New Roman"/>
              </a:rPr>
              <a:t>type) </a:t>
            </a:r>
            <a:r>
              <a:rPr sz="2000" dirty="0">
                <a:latin typeface="Times New Roman"/>
                <a:cs typeface="Times New Roman"/>
              </a:rPr>
              <a:t>or </a:t>
            </a:r>
            <a:r>
              <a:rPr sz="2000" spc="-5" dirty="0">
                <a:latin typeface="Times New Roman"/>
                <a:cs typeface="Times New Roman"/>
              </a:rPr>
              <a:t>'</a:t>
            </a:r>
            <a:r>
              <a:rPr sz="2000" spc="-5" dirty="0">
                <a:solidFill>
                  <a:srgbClr val="C00000"/>
                </a:solidFill>
                <a:latin typeface="Times New Roman"/>
                <a:cs typeface="Times New Roman"/>
              </a:rPr>
              <a:t>open</a:t>
            </a:r>
            <a:r>
              <a:rPr sz="2000" spc="-5" dirty="0">
                <a:latin typeface="Times New Roman"/>
                <a:cs typeface="Times New Roman"/>
              </a:rPr>
              <a:t>' (For  </a:t>
            </a:r>
            <a:r>
              <a:rPr sz="2000" spc="-10" dirty="0">
                <a:solidFill>
                  <a:srgbClr val="C00000"/>
                </a:solidFill>
                <a:latin typeface="Times New Roman"/>
                <a:cs typeface="Times New Roman"/>
              </a:rPr>
              <a:t>Push to </a:t>
            </a:r>
            <a:r>
              <a:rPr sz="2000" dirty="0">
                <a:solidFill>
                  <a:srgbClr val="C00000"/>
                </a:solidFill>
                <a:latin typeface="Times New Roman"/>
                <a:cs typeface="Times New Roman"/>
              </a:rPr>
              <a:t>Break </a:t>
            </a:r>
            <a:r>
              <a:rPr sz="2000" spc="-10" dirty="0">
                <a:latin typeface="Times New Roman"/>
                <a:cs typeface="Times New Roman"/>
              </a:rPr>
              <a:t>type)</a:t>
            </a:r>
            <a:r>
              <a:rPr sz="2000" spc="35" dirty="0">
                <a:latin typeface="Times New Roman"/>
                <a:cs typeface="Times New Roman"/>
              </a:rPr>
              <a:t> </a:t>
            </a:r>
            <a:r>
              <a:rPr sz="2000" spc="-5" dirty="0">
                <a:latin typeface="Times New Roman"/>
                <a:cs typeface="Times New Roman"/>
              </a:rPr>
              <a:t>state.</a:t>
            </a:r>
            <a:endParaRPr sz="2000" dirty="0">
              <a:latin typeface="Times New Roman"/>
              <a:cs typeface="Times New Roman"/>
            </a:endParaRPr>
          </a:p>
          <a:p>
            <a:pPr marL="356870" marR="5080" indent="-344805" algn="just">
              <a:lnSpc>
                <a:spcPct val="150100"/>
              </a:lnSpc>
              <a:spcBef>
                <a:spcPts val="484"/>
              </a:spcBef>
            </a:pPr>
            <a:r>
              <a:rPr sz="2000" spc="-5" dirty="0">
                <a:solidFill>
                  <a:srgbClr val="FF0000"/>
                </a:solidFill>
                <a:latin typeface="Times New Roman"/>
                <a:cs typeface="Times New Roman"/>
              </a:rPr>
              <a:t>» </a:t>
            </a:r>
            <a:r>
              <a:rPr sz="2000" spc="-10" dirty="0">
                <a:latin typeface="Times New Roman"/>
                <a:cs typeface="Times New Roman"/>
              </a:rPr>
              <a:t>Push </a:t>
            </a:r>
            <a:r>
              <a:rPr sz="2000" spc="-5" dirty="0">
                <a:latin typeface="Times New Roman"/>
                <a:cs typeface="Times New Roman"/>
              </a:rPr>
              <a:t>button is </a:t>
            </a:r>
            <a:r>
              <a:rPr sz="2000" spc="-10" dirty="0">
                <a:latin typeface="Times New Roman"/>
                <a:cs typeface="Times New Roman"/>
              </a:rPr>
              <a:t>used for </a:t>
            </a:r>
            <a:r>
              <a:rPr sz="2000" spc="-5" dirty="0">
                <a:latin typeface="Times New Roman"/>
                <a:cs typeface="Times New Roman"/>
              </a:rPr>
              <a:t>generating a momentary pulse. </a:t>
            </a:r>
            <a:r>
              <a:rPr sz="2000" dirty="0">
                <a:latin typeface="Times New Roman"/>
                <a:cs typeface="Times New Roman"/>
              </a:rPr>
              <a:t>In </a:t>
            </a:r>
            <a:r>
              <a:rPr sz="2000" spc="-5" dirty="0">
                <a:latin typeface="Times New Roman"/>
                <a:cs typeface="Times New Roman"/>
              </a:rPr>
              <a:t>embedded application  </a:t>
            </a:r>
            <a:r>
              <a:rPr sz="2000" spc="-10" dirty="0">
                <a:latin typeface="Times New Roman"/>
                <a:cs typeface="Times New Roman"/>
              </a:rPr>
              <a:t>push </a:t>
            </a:r>
            <a:r>
              <a:rPr sz="2000" spc="-5" dirty="0">
                <a:latin typeface="Times New Roman"/>
                <a:cs typeface="Times New Roman"/>
              </a:rPr>
              <a:t>button </a:t>
            </a:r>
            <a:r>
              <a:rPr sz="2000" spc="-10" dirty="0">
                <a:latin typeface="Times New Roman"/>
                <a:cs typeface="Times New Roman"/>
              </a:rPr>
              <a:t>is </a:t>
            </a:r>
            <a:r>
              <a:rPr sz="2000" spc="-5" dirty="0">
                <a:latin typeface="Times New Roman"/>
                <a:cs typeface="Times New Roman"/>
              </a:rPr>
              <a:t>generally </a:t>
            </a:r>
            <a:r>
              <a:rPr sz="2000" spc="-10" dirty="0">
                <a:latin typeface="Times New Roman"/>
                <a:cs typeface="Times New Roman"/>
              </a:rPr>
              <a:t>used </a:t>
            </a:r>
            <a:r>
              <a:rPr sz="2000" spc="-5" dirty="0">
                <a:latin typeface="Times New Roman"/>
                <a:cs typeface="Times New Roman"/>
              </a:rPr>
              <a:t>as reset </a:t>
            </a:r>
            <a:r>
              <a:rPr sz="2000" spc="-10" dirty="0">
                <a:latin typeface="Times New Roman"/>
                <a:cs typeface="Times New Roman"/>
              </a:rPr>
              <a:t>and </a:t>
            </a:r>
            <a:r>
              <a:rPr sz="2000" spc="-5" dirty="0">
                <a:latin typeface="Times New Roman"/>
                <a:cs typeface="Times New Roman"/>
              </a:rPr>
              <a:t>start </a:t>
            </a:r>
            <a:r>
              <a:rPr sz="2000" spc="-10" dirty="0">
                <a:latin typeface="Times New Roman"/>
                <a:cs typeface="Times New Roman"/>
              </a:rPr>
              <a:t>switch </a:t>
            </a:r>
            <a:r>
              <a:rPr sz="2000" spc="-5" dirty="0">
                <a:latin typeface="Times New Roman"/>
                <a:cs typeface="Times New Roman"/>
              </a:rPr>
              <a:t>and </a:t>
            </a:r>
            <a:r>
              <a:rPr sz="2000" spc="-10" dirty="0">
                <a:latin typeface="Times New Roman"/>
                <a:cs typeface="Times New Roman"/>
              </a:rPr>
              <a:t>pulse </a:t>
            </a:r>
            <a:r>
              <a:rPr sz="2000" spc="-5" dirty="0">
                <a:latin typeface="Times New Roman"/>
                <a:cs typeface="Times New Roman"/>
              </a:rPr>
              <a:t>generator. </a:t>
            </a:r>
            <a:r>
              <a:rPr sz="2000" dirty="0">
                <a:latin typeface="Times New Roman"/>
                <a:cs typeface="Times New Roman"/>
              </a:rPr>
              <a:t>The  </a:t>
            </a:r>
            <a:r>
              <a:rPr sz="2000" spc="-10" dirty="0">
                <a:latin typeface="Times New Roman"/>
                <a:cs typeface="Times New Roman"/>
              </a:rPr>
              <a:t>Push </a:t>
            </a:r>
            <a:r>
              <a:rPr sz="2000" spc="-5" dirty="0">
                <a:latin typeface="Times New Roman"/>
                <a:cs typeface="Times New Roman"/>
              </a:rPr>
              <a:t>button </a:t>
            </a:r>
            <a:r>
              <a:rPr sz="2000" spc="5" dirty="0">
                <a:latin typeface="Times New Roman"/>
                <a:cs typeface="Times New Roman"/>
              </a:rPr>
              <a:t>is </a:t>
            </a:r>
            <a:r>
              <a:rPr sz="2000" spc="-5" dirty="0">
                <a:latin typeface="Times New Roman"/>
                <a:cs typeface="Times New Roman"/>
              </a:rPr>
              <a:t>normally </a:t>
            </a:r>
            <a:r>
              <a:rPr sz="2000" spc="-10" dirty="0">
                <a:latin typeface="Times New Roman"/>
                <a:cs typeface="Times New Roman"/>
              </a:rPr>
              <a:t>connected to the </a:t>
            </a:r>
            <a:r>
              <a:rPr sz="2000" dirty="0">
                <a:latin typeface="Times New Roman"/>
                <a:cs typeface="Times New Roman"/>
              </a:rPr>
              <a:t>port </a:t>
            </a:r>
            <a:r>
              <a:rPr sz="2000" spc="-5" dirty="0">
                <a:latin typeface="Times New Roman"/>
                <a:cs typeface="Times New Roman"/>
              </a:rPr>
              <a:t>pin </a:t>
            </a:r>
            <a:r>
              <a:rPr sz="2000" dirty="0">
                <a:latin typeface="Times New Roman"/>
                <a:cs typeface="Times New Roman"/>
              </a:rPr>
              <a:t>of </a:t>
            </a:r>
            <a:r>
              <a:rPr sz="2000" spc="-10" dirty="0">
                <a:latin typeface="Times New Roman"/>
                <a:cs typeface="Times New Roman"/>
              </a:rPr>
              <a:t>the host </a:t>
            </a:r>
            <a:r>
              <a:rPr sz="2000" spc="-5" dirty="0">
                <a:latin typeface="Times New Roman"/>
                <a:cs typeface="Times New Roman"/>
              </a:rPr>
              <a:t>processor/  controller.</a:t>
            </a:r>
            <a:endParaRPr sz="2000" dirty="0">
              <a:latin typeface="Times New Roman"/>
              <a:cs typeface="Times New Roman"/>
            </a:endParaRPr>
          </a:p>
          <a:p>
            <a:pPr marL="12700" algn="just">
              <a:lnSpc>
                <a:spcPct val="100000"/>
              </a:lnSpc>
              <a:spcBef>
                <a:spcPts val="1680"/>
              </a:spcBef>
            </a:pPr>
            <a:r>
              <a:rPr sz="2000" spc="-5" dirty="0">
                <a:solidFill>
                  <a:srgbClr val="FF0000"/>
                </a:solidFill>
                <a:latin typeface="Times New Roman"/>
                <a:cs typeface="Times New Roman"/>
              </a:rPr>
              <a:t>»</a:t>
            </a:r>
            <a:r>
              <a:rPr sz="2000" spc="225" dirty="0">
                <a:solidFill>
                  <a:srgbClr val="FF0000"/>
                </a:solidFill>
                <a:latin typeface="Times New Roman"/>
                <a:cs typeface="Times New Roman"/>
              </a:rPr>
              <a:t> </a:t>
            </a:r>
            <a:r>
              <a:rPr sz="2000" spc="-5" dirty="0">
                <a:latin typeface="Times New Roman"/>
                <a:cs typeface="Times New Roman"/>
              </a:rPr>
              <a:t>Depending</a:t>
            </a:r>
            <a:r>
              <a:rPr sz="2000" spc="125" dirty="0">
                <a:latin typeface="Times New Roman"/>
                <a:cs typeface="Times New Roman"/>
              </a:rPr>
              <a:t> </a:t>
            </a:r>
            <a:r>
              <a:rPr sz="2000" dirty="0">
                <a:latin typeface="Times New Roman"/>
                <a:cs typeface="Times New Roman"/>
              </a:rPr>
              <a:t>on</a:t>
            </a:r>
            <a:r>
              <a:rPr sz="2000" spc="110" dirty="0">
                <a:latin typeface="Times New Roman"/>
                <a:cs typeface="Times New Roman"/>
              </a:rPr>
              <a:t> </a:t>
            </a:r>
            <a:r>
              <a:rPr sz="2000" spc="-10" dirty="0">
                <a:latin typeface="Times New Roman"/>
                <a:cs typeface="Times New Roman"/>
              </a:rPr>
              <a:t>the</a:t>
            </a:r>
            <a:r>
              <a:rPr sz="2000" spc="150" dirty="0">
                <a:latin typeface="Times New Roman"/>
                <a:cs typeface="Times New Roman"/>
              </a:rPr>
              <a:t> </a:t>
            </a:r>
            <a:r>
              <a:rPr sz="2000" spc="-5" dirty="0">
                <a:latin typeface="Times New Roman"/>
                <a:cs typeface="Times New Roman"/>
              </a:rPr>
              <a:t>way</a:t>
            </a:r>
            <a:r>
              <a:rPr sz="2000" spc="120" dirty="0">
                <a:latin typeface="Times New Roman"/>
                <a:cs typeface="Times New Roman"/>
              </a:rPr>
              <a:t> </a:t>
            </a:r>
            <a:r>
              <a:rPr sz="2000" spc="-10" dirty="0">
                <a:latin typeface="Times New Roman"/>
                <a:cs typeface="Times New Roman"/>
              </a:rPr>
              <a:t>in</a:t>
            </a:r>
            <a:r>
              <a:rPr sz="2000" spc="135" dirty="0">
                <a:latin typeface="Times New Roman"/>
                <a:cs typeface="Times New Roman"/>
              </a:rPr>
              <a:t> </a:t>
            </a:r>
            <a:r>
              <a:rPr sz="2000" spc="-5" dirty="0">
                <a:latin typeface="Times New Roman"/>
                <a:cs typeface="Times New Roman"/>
              </a:rPr>
              <a:t>which</a:t>
            </a:r>
            <a:r>
              <a:rPr sz="2000" spc="120" dirty="0">
                <a:latin typeface="Times New Roman"/>
                <a:cs typeface="Times New Roman"/>
              </a:rPr>
              <a:t> </a:t>
            </a:r>
            <a:r>
              <a:rPr sz="2000" spc="-10" dirty="0">
                <a:latin typeface="Times New Roman"/>
                <a:cs typeface="Times New Roman"/>
              </a:rPr>
              <a:t>the</a:t>
            </a:r>
            <a:r>
              <a:rPr sz="2000" spc="130" dirty="0">
                <a:latin typeface="Times New Roman"/>
                <a:cs typeface="Times New Roman"/>
              </a:rPr>
              <a:t> </a:t>
            </a:r>
            <a:r>
              <a:rPr sz="2000" spc="-5" dirty="0">
                <a:latin typeface="Times New Roman"/>
                <a:cs typeface="Times New Roman"/>
              </a:rPr>
              <a:t>push</a:t>
            </a:r>
            <a:r>
              <a:rPr sz="2000" spc="114" dirty="0">
                <a:latin typeface="Times New Roman"/>
                <a:cs typeface="Times New Roman"/>
              </a:rPr>
              <a:t> </a:t>
            </a:r>
            <a:r>
              <a:rPr sz="2000" spc="-5" dirty="0">
                <a:latin typeface="Times New Roman"/>
                <a:cs typeface="Times New Roman"/>
              </a:rPr>
              <a:t>button</a:t>
            </a:r>
            <a:r>
              <a:rPr sz="2000" spc="114" dirty="0">
                <a:latin typeface="Times New Roman"/>
                <a:cs typeface="Times New Roman"/>
              </a:rPr>
              <a:t> </a:t>
            </a:r>
            <a:r>
              <a:rPr sz="2000" spc="-5" dirty="0">
                <a:latin typeface="Times New Roman"/>
                <a:cs typeface="Times New Roman"/>
              </a:rPr>
              <a:t>interfaced</a:t>
            </a:r>
            <a:r>
              <a:rPr sz="2000" spc="150" dirty="0">
                <a:latin typeface="Times New Roman"/>
                <a:cs typeface="Times New Roman"/>
              </a:rPr>
              <a:t> </a:t>
            </a:r>
            <a:r>
              <a:rPr sz="2000" spc="-10" dirty="0">
                <a:latin typeface="Times New Roman"/>
                <a:cs typeface="Times New Roman"/>
              </a:rPr>
              <a:t>to</a:t>
            </a:r>
            <a:r>
              <a:rPr sz="2000" spc="135" dirty="0">
                <a:latin typeface="Times New Roman"/>
                <a:cs typeface="Times New Roman"/>
              </a:rPr>
              <a:t> </a:t>
            </a:r>
            <a:r>
              <a:rPr sz="2000" spc="-10" dirty="0">
                <a:latin typeface="Times New Roman"/>
                <a:cs typeface="Times New Roman"/>
              </a:rPr>
              <a:t>the</a:t>
            </a:r>
            <a:r>
              <a:rPr sz="2000" spc="130" dirty="0">
                <a:latin typeface="Times New Roman"/>
                <a:cs typeface="Times New Roman"/>
              </a:rPr>
              <a:t> </a:t>
            </a:r>
            <a:r>
              <a:rPr sz="2000" spc="-5" dirty="0">
                <a:latin typeface="Times New Roman"/>
                <a:cs typeface="Times New Roman"/>
              </a:rPr>
              <a:t>controller,</a:t>
            </a:r>
            <a:r>
              <a:rPr sz="2000" spc="140" dirty="0">
                <a:latin typeface="Times New Roman"/>
                <a:cs typeface="Times New Roman"/>
              </a:rPr>
              <a:t> </a:t>
            </a:r>
            <a:r>
              <a:rPr sz="2000" spc="-10" dirty="0">
                <a:latin typeface="Times New Roman"/>
                <a:cs typeface="Times New Roman"/>
              </a:rPr>
              <a:t>it</a:t>
            </a:r>
            <a:endParaRPr sz="2000" dirty="0">
              <a:latin typeface="Times New Roman"/>
              <a:cs typeface="Times New Roman"/>
            </a:endParaRPr>
          </a:p>
        </p:txBody>
      </p:sp>
      <p:sp>
        <p:nvSpPr>
          <p:cNvPr id="6" name="object 6"/>
          <p:cNvSpPr txBox="1"/>
          <p:nvPr/>
        </p:nvSpPr>
        <p:spPr>
          <a:xfrm>
            <a:off x="838200" y="6436009"/>
            <a:ext cx="5351780" cy="329565"/>
          </a:xfrm>
          <a:prstGeom prst="rect">
            <a:avLst/>
          </a:prstGeom>
        </p:spPr>
        <p:txBody>
          <a:bodyPr vert="horz" wrap="square" lIns="0" tIns="11430" rIns="0" bIns="0" rtlCol="0">
            <a:spAutoFit/>
          </a:bodyPr>
          <a:lstStyle/>
          <a:p>
            <a:pPr marL="12700">
              <a:lnSpc>
                <a:spcPct val="100000"/>
              </a:lnSpc>
              <a:spcBef>
                <a:spcPts val="90"/>
              </a:spcBef>
            </a:pPr>
            <a:r>
              <a:rPr sz="2000" spc="-5" dirty="0">
                <a:latin typeface="Times New Roman"/>
                <a:cs typeface="Times New Roman"/>
              </a:rPr>
              <a:t>can </a:t>
            </a:r>
            <a:r>
              <a:rPr sz="2000" spc="-10" dirty="0">
                <a:latin typeface="Times New Roman"/>
                <a:cs typeface="Times New Roman"/>
              </a:rPr>
              <a:t>generate either </a:t>
            </a:r>
            <a:r>
              <a:rPr sz="2000" spc="-5" dirty="0">
                <a:latin typeface="Times New Roman"/>
                <a:cs typeface="Times New Roman"/>
              </a:rPr>
              <a:t>a </a:t>
            </a:r>
            <a:r>
              <a:rPr sz="2000" spc="-10" dirty="0">
                <a:latin typeface="Times New Roman"/>
                <a:cs typeface="Times New Roman"/>
              </a:rPr>
              <a:t>'HIGH' pulse </a:t>
            </a:r>
            <a:r>
              <a:rPr sz="2000" dirty="0">
                <a:latin typeface="Times New Roman"/>
                <a:cs typeface="Times New Roman"/>
              </a:rPr>
              <a:t>or </a:t>
            </a:r>
            <a:r>
              <a:rPr sz="2000" spc="-5" dirty="0">
                <a:latin typeface="Times New Roman"/>
                <a:cs typeface="Times New Roman"/>
              </a:rPr>
              <a:t>a </a:t>
            </a:r>
            <a:r>
              <a:rPr sz="2000" spc="-15" dirty="0">
                <a:latin typeface="Times New Roman"/>
                <a:cs typeface="Times New Roman"/>
              </a:rPr>
              <a:t>'LOW'</a:t>
            </a:r>
            <a:r>
              <a:rPr sz="2000" spc="220" dirty="0">
                <a:latin typeface="Times New Roman"/>
                <a:cs typeface="Times New Roman"/>
              </a:rPr>
              <a:t> </a:t>
            </a:r>
            <a:r>
              <a:rPr sz="2000" spc="-5" dirty="0">
                <a:latin typeface="Times New Roman"/>
                <a:cs typeface="Times New Roman"/>
              </a:rPr>
              <a:t>pulse.</a:t>
            </a:r>
            <a:endParaRPr sz="2000" dirty="0">
              <a:latin typeface="Times New Roman"/>
              <a:cs typeface="Times New Roman"/>
            </a:endParaRPr>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60044" y="353009"/>
            <a:ext cx="8462645" cy="1316194"/>
          </a:xfrm>
          <a:prstGeom prst="rect">
            <a:avLst/>
          </a:prstGeom>
        </p:spPr>
        <p:txBody>
          <a:bodyPr vert="horz" wrap="square" lIns="0" tIns="12065" rIns="0" bIns="0" rtlCol="0">
            <a:spAutoFit/>
          </a:bodyPr>
          <a:lstStyle/>
          <a:p>
            <a:pPr marL="12700" algn="just">
              <a:lnSpc>
                <a:spcPct val="100000"/>
              </a:lnSpc>
              <a:spcBef>
                <a:spcPts val="95"/>
              </a:spcBef>
            </a:pPr>
            <a:r>
              <a:rPr sz="2000" spc="-5" dirty="0">
                <a:solidFill>
                  <a:srgbClr val="FF0000"/>
                </a:solidFill>
                <a:latin typeface="Times New Roman"/>
                <a:cs typeface="Times New Roman"/>
              </a:rPr>
              <a:t>» </a:t>
            </a:r>
            <a:r>
              <a:rPr sz="2000" spc="-10" dirty="0">
                <a:latin typeface="Times New Roman"/>
                <a:cs typeface="Times New Roman"/>
              </a:rPr>
              <a:t>Push </a:t>
            </a:r>
            <a:r>
              <a:rPr sz="2000" spc="-5" dirty="0">
                <a:latin typeface="Times New Roman"/>
                <a:cs typeface="Times New Roman"/>
              </a:rPr>
              <a:t>button is </a:t>
            </a:r>
            <a:r>
              <a:rPr sz="2000" spc="-10" dirty="0">
                <a:solidFill>
                  <a:srgbClr val="C00000"/>
                </a:solidFill>
                <a:latin typeface="Times New Roman"/>
                <a:cs typeface="Times New Roman"/>
              </a:rPr>
              <a:t>used for generating </a:t>
            </a:r>
            <a:r>
              <a:rPr sz="2000" spc="-5" dirty="0">
                <a:solidFill>
                  <a:srgbClr val="C00000"/>
                </a:solidFill>
                <a:latin typeface="Times New Roman"/>
                <a:cs typeface="Times New Roman"/>
              </a:rPr>
              <a:t>a </a:t>
            </a:r>
            <a:r>
              <a:rPr sz="2000" spc="-10" dirty="0">
                <a:solidFill>
                  <a:srgbClr val="C00000"/>
                </a:solidFill>
                <a:latin typeface="Times New Roman"/>
                <a:cs typeface="Times New Roman"/>
              </a:rPr>
              <a:t>momentary</a:t>
            </a:r>
            <a:r>
              <a:rPr sz="2000" spc="-85" dirty="0">
                <a:solidFill>
                  <a:srgbClr val="C00000"/>
                </a:solidFill>
                <a:latin typeface="Times New Roman"/>
                <a:cs typeface="Times New Roman"/>
              </a:rPr>
              <a:t> </a:t>
            </a:r>
            <a:r>
              <a:rPr sz="2000" spc="-5" dirty="0">
                <a:solidFill>
                  <a:srgbClr val="C00000"/>
                </a:solidFill>
                <a:latin typeface="Times New Roman"/>
                <a:cs typeface="Times New Roman"/>
              </a:rPr>
              <a:t>pulse</a:t>
            </a:r>
            <a:r>
              <a:rPr sz="2000" spc="-5" dirty="0">
                <a:latin typeface="Times New Roman"/>
                <a:cs typeface="Times New Roman"/>
              </a:rPr>
              <a:t>.</a:t>
            </a:r>
            <a:endParaRPr sz="2000" dirty="0">
              <a:latin typeface="Times New Roman"/>
              <a:cs typeface="Times New Roman"/>
            </a:endParaRPr>
          </a:p>
          <a:p>
            <a:pPr marL="356870" marR="5080" indent="-344805" algn="just">
              <a:lnSpc>
                <a:spcPct val="150000"/>
              </a:lnSpc>
              <a:spcBef>
                <a:spcPts val="480"/>
              </a:spcBef>
            </a:pPr>
            <a:endParaRPr lang="en-US" sz="2000" spc="-5" dirty="0">
              <a:solidFill>
                <a:srgbClr val="FF0000"/>
              </a:solidFill>
              <a:latin typeface="Times New Roman"/>
              <a:cs typeface="Times New Roman"/>
            </a:endParaRPr>
          </a:p>
          <a:p>
            <a:pPr marL="356870" marR="5080" indent="-344805" algn="just">
              <a:lnSpc>
                <a:spcPct val="150000"/>
              </a:lnSpc>
              <a:spcBef>
                <a:spcPts val="480"/>
              </a:spcBef>
            </a:pPr>
            <a:endParaRPr sz="2000" dirty="0">
              <a:latin typeface="Times New Roman"/>
              <a:cs typeface="Times New Roman"/>
            </a:endParaRPr>
          </a:p>
        </p:txBody>
      </p:sp>
      <p:grpSp>
        <p:nvGrpSpPr>
          <p:cNvPr id="4" name="object 4"/>
          <p:cNvGrpSpPr/>
          <p:nvPr/>
        </p:nvGrpSpPr>
        <p:grpSpPr>
          <a:xfrm>
            <a:off x="3987800" y="3657600"/>
            <a:ext cx="4394200" cy="2286000"/>
            <a:chOff x="3987800" y="3657600"/>
            <a:chExt cx="4394200" cy="3086100"/>
          </a:xfrm>
        </p:grpSpPr>
        <p:sp>
          <p:nvSpPr>
            <p:cNvPr id="5" name="object 5"/>
            <p:cNvSpPr/>
            <p:nvPr/>
          </p:nvSpPr>
          <p:spPr>
            <a:xfrm>
              <a:off x="4648200" y="3657600"/>
              <a:ext cx="3733800" cy="2743200"/>
            </a:xfrm>
            <a:prstGeom prst="rect">
              <a:avLst/>
            </a:prstGeom>
            <a:blipFill>
              <a:blip r:embed="rId2" cstate="print"/>
              <a:stretch>
                <a:fillRect/>
              </a:stretch>
            </a:blipFill>
          </p:spPr>
          <p:txBody>
            <a:bodyPr wrap="square" lIns="0" tIns="0" rIns="0" bIns="0" rtlCol="0"/>
            <a:lstStyle/>
            <a:p>
              <a:endParaRPr/>
            </a:p>
          </p:txBody>
        </p:sp>
        <p:sp>
          <p:nvSpPr>
            <p:cNvPr id="6" name="object 6"/>
            <p:cNvSpPr/>
            <p:nvPr/>
          </p:nvSpPr>
          <p:spPr>
            <a:xfrm>
              <a:off x="3987800" y="6376393"/>
              <a:ext cx="1089025" cy="367665"/>
            </a:xfrm>
            <a:custGeom>
              <a:avLst/>
              <a:gdLst/>
              <a:ahLst/>
              <a:cxnLst/>
              <a:rect l="l" t="t" r="r" b="b"/>
              <a:pathLst>
                <a:path w="1089025" h="367665">
                  <a:moveTo>
                    <a:pt x="1089031" y="0"/>
                  </a:moveTo>
                  <a:lnTo>
                    <a:pt x="0" y="0"/>
                  </a:lnTo>
                  <a:lnTo>
                    <a:pt x="0" y="367306"/>
                  </a:lnTo>
                  <a:lnTo>
                    <a:pt x="1089031" y="367306"/>
                  </a:lnTo>
                  <a:lnTo>
                    <a:pt x="1089031" y="0"/>
                  </a:lnTo>
                  <a:close/>
                </a:path>
              </a:pathLst>
            </a:custGeom>
            <a:solidFill>
              <a:srgbClr val="FFFFFF"/>
            </a:solidFill>
          </p:spPr>
          <p:txBody>
            <a:bodyPr wrap="square" lIns="0" tIns="0" rIns="0" bIns="0" rtlCol="0"/>
            <a:lstStyle/>
            <a:p>
              <a:endParaRPr/>
            </a:p>
          </p:txBody>
        </p:sp>
      </p:grpSp>
      <p:sp>
        <p:nvSpPr>
          <p:cNvPr id="7" name="object 7"/>
          <p:cNvSpPr txBox="1">
            <a:spLocks noGrp="1"/>
          </p:cNvSpPr>
          <p:nvPr>
            <p:ph type="sldNum" sz="quarter" idx="7"/>
          </p:nvPr>
        </p:nvSpPr>
        <p:spPr>
          <a:prstGeom prst="rect">
            <a:avLst/>
          </a:prstGeom>
        </p:spPr>
        <p:txBody>
          <a:bodyPr vert="horz" wrap="square" lIns="0" tIns="0" rIns="0" bIns="0" rtlCol="0">
            <a:spAutoFit/>
          </a:bodyPr>
          <a:lstStyle/>
          <a:p>
            <a:pPr marL="38100">
              <a:lnSpc>
                <a:spcPts val="1375"/>
              </a:lnSpc>
            </a:pPr>
            <a:fld id="{81D60167-4931-47E6-BA6A-407CBD079E47}" type="slidenum">
              <a:rPr spc="-40" dirty="0"/>
              <a:t>114</a:t>
            </a:fld>
            <a:endParaRPr spc="-40" dirty="0"/>
          </a:p>
        </p:txBody>
      </p:sp>
    </p:spTree>
    <p:extLst>
      <p:ext uri="{BB962C8B-B14F-4D97-AF65-F5344CB8AC3E}">
        <p14:creationId xmlns:p14="http://schemas.microsoft.com/office/powerpoint/2010/main" val="1411620401"/>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60044" y="353009"/>
            <a:ext cx="8462645" cy="319959"/>
          </a:xfrm>
          <a:prstGeom prst="rect">
            <a:avLst/>
          </a:prstGeom>
        </p:spPr>
        <p:txBody>
          <a:bodyPr vert="horz" wrap="square" lIns="0" tIns="12065" rIns="0" bIns="0" rtlCol="0">
            <a:spAutoFit/>
          </a:bodyPr>
          <a:lstStyle/>
          <a:p>
            <a:pPr marL="12700" algn="just">
              <a:lnSpc>
                <a:spcPct val="100000"/>
              </a:lnSpc>
              <a:spcBef>
                <a:spcPts val="95"/>
              </a:spcBef>
            </a:pPr>
            <a:r>
              <a:rPr sz="2000" spc="-5" dirty="0">
                <a:solidFill>
                  <a:srgbClr val="FF0000"/>
                </a:solidFill>
                <a:latin typeface="Times New Roman"/>
                <a:cs typeface="Times New Roman"/>
              </a:rPr>
              <a:t>» </a:t>
            </a:r>
            <a:r>
              <a:rPr sz="2000" spc="-10" dirty="0">
                <a:latin typeface="Times New Roman"/>
                <a:cs typeface="Times New Roman"/>
              </a:rPr>
              <a:t>Push </a:t>
            </a:r>
            <a:r>
              <a:rPr sz="2000" spc="-5" dirty="0">
                <a:latin typeface="Times New Roman"/>
                <a:cs typeface="Times New Roman"/>
              </a:rPr>
              <a:t>button</a:t>
            </a:r>
            <a:endParaRPr sz="2000" dirty="0">
              <a:latin typeface="Times New Roman"/>
              <a:cs typeface="Times New Roman"/>
            </a:endParaRPr>
          </a:p>
        </p:txBody>
      </p:sp>
      <p:sp>
        <p:nvSpPr>
          <p:cNvPr id="7" name="object 7"/>
          <p:cNvSpPr txBox="1">
            <a:spLocks noGrp="1"/>
          </p:cNvSpPr>
          <p:nvPr>
            <p:ph type="sldNum" sz="quarter" idx="7"/>
          </p:nvPr>
        </p:nvSpPr>
        <p:spPr>
          <a:prstGeom prst="rect">
            <a:avLst/>
          </a:prstGeom>
        </p:spPr>
        <p:txBody>
          <a:bodyPr vert="horz" wrap="square" lIns="0" tIns="0" rIns="0" bIns="0" rtlCol="0">
            <a:spAutoFit/>
          </a:bodyPr>
          <a:lstStyle/>
          <a:p>
            <a:pPr marL="38100">
              <a:lnSpc>
                <a:spcPts val="1375"/>
              </a:lnSpc>
            </a:pPr>
            <a:fld id="{81D60167-4931-47E6-BA6A-407CBD079E47}" type="slidenum">
              <a:rPr spc="-40" dirty="0"/>
              <a:t>115</a:t>
            </a:fld>
            <a:endParaRPr spc="-40" dirty="0"/>
          </a:p>
        </p:txBody>
      </p:sp>
      <p:pic>
        <p:nvPicPr>
          <p:cNvPr id="8" name="Picture 7">
            <a:extLst>
              <a:ext uri="{FF2B5EF4-FFF2-40B4-BE49-F238E27FC236}">
                <a16:creationId xmlns:a16="http://schemas.microsoft.com/office/drawing/2014/main" xmlns="" id="{F1153934-97F9-AD85-3972-ADA506678573}"/>
              </a:ext>
            </a:extLst>
          </p:cNvPr>
          <p:cNvPicPr>
            <a:picLocks noChangeAspect="1"/>
          </p:cNvPicPr>
          <p:nvPr/>
        </p:nvPicPr>
        <p:blipFill>
          <a:blip r:embed="rId2"/>
          <a:stretch>
            <a:fillRect/>
          </a:stretch>
        </p:blipFill>
        <p:spPr>
          <a:xfrm>
            <a:off x="1052513" y="1371600"/>
            <a:ext cx="4281487" cy="2362200"/>
          </a:xfrm>
          <a:prstGeom prst="rect">
            <a:avLst/>
          </a:prstGeom>
        </p:spPr>
      </p:pic>
      <p:pic>
        <p:nvPicPr>
          <p:cNvPr id="10" name="Picture 9">
            <a:extLst>
              <a:ext uri="{FF2B5EF4-FFF2-40B4-BE49-F238E27FC236}">
                <a16:creationId xmlns:a16="http://schemas.microsoft.com/office/drawing/2014/main" xmlns="" id="{D9BDFE49-8E26-D4A1-874D-79AE9EDD2DB0}"/>
              </a:ext>
            </a:extLst>
          </p:cNvPr>
          <p:cNvPicPr>
            <a:picLocks noChangeAspect="1"/>
          </p:cNvPicPr>
          <p:nvPr/>
        </p:nvPicPr>
        <p:blipFill>
          <a:blip r:embed="rId3"/>
          <a:stretch>
            <a:fillRect/>
          </a:stretch>
        </p:blipFill>
        <p:spPr>
          <a:xfrm>
            <a:off x="5334000" y="1981200"/>
            <a:ext cx="3200400" cy="2362200"/>
          </a:xfrm>
          <a:prstGeom prst="rect">
            <a:avLst/>
          </a:prstGeom>
        </p:spPr>
      </p:pic>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60044" y="199374"/>
            <a:ext cx="8460740" cy="5300980"/>
          </a:xfrm>
          <a:prstGeom prst="rect">
            <a:avLst/>
          </a:prstGeom>
        </p:spPr>
        <p:txBody>
          <a:bodyPr vert="horz" wrap="square" lIns="0" tIns="12700" rIns="0" bIns="0" rtlCol="0">
            <a:spAutoFit/>
          </a:bodyPr>
          <a:lstStyle/>
          <a:p>
            <a:pPr marL="356870" marR="10795" indent="-344805">
              <a:lnSpc>
                <a:spcPct val="150100"/>
              </a:lnSpc>
              <a:spcBef>
                <a:spcPts val="100"/>
              </a:spcBef>
              <a:tabLst>
                <a:tab pos="356870" algn="l"/>
                <a:tab pos="1591310" algn="l"/>
                <a:tab pos="2738120" algn="l"/>
                <a:tab pos="3052445" algn="l"/>
                <a:tab pos="3433445" algn="l"/>
                <a:tab pos="4097654" algn="l"/>
                <a:tab pos="4906010" algn="l"/>
                <a:tab pos="5777865" algn="l"/>
                <a:tab pos="6476365" algn="l"/>
                <a:tab pos="7579995" algn="l"/>
                <a:tab pos="8021955" algn="l"/>
              </a:tabLst>
            </a:pPr>
            <a:r>
              <a:rPr sz="2000" spc="-5" dirty="0">
                <a:solidFill>
                  <a:srgbClr val="C00000"/>
                </a:solidFill>
                <a:latin typeface="Times New Roman"/>
                <a:cs typeface="Times New Roman"/>
              </a:rPr>
              <a:t>»	</a:t>
            </a:r>
            <a:r>
              <a:rPr sz="2000" b="1" i="1" spc="-15" dirty="0">
                <a:solidFill>
                  <a:srgbClr val="FF0000"/>
                </a:solidFill>
                <a:latin typeface="Times New Roman"/>
                <a:cs typeface="Times New Roman"/>
              </a:rPr>
              <a:t>K</a:t>
            </a:r>
            <a:r>
              <a:rPr sz="2000" b="1" i="1" spc="-5" dirty="0">
                <a:solidFill>
                  <a:srgbClr val="FF0000"/>
                </a:solidFill>
                <a:latin typeface="Times New Roman"/>
                <a:cs typeface="Times New Roman"/>
              </a:rPr>
              <a:t>ey</a:t>
            </a:r>
            <a:r>
              <a:rPr sz="2000" b="1" i="1" spc="5" dirty="0">
                <a:solidFill>
                  <a:srgbClr val="FF0000"/>
                </a:solidFill>
                <a:latin typeface="Times New Roman"/>
                <a:cs typeface="Times New Roman"/>
              </a:rPr>
              <a:t>b</a:t>
            </a:r>
            <a:r>
              <a:rPr sz="2000" b="1" i="1" dirty="0">
                <a:solidFill>
                  <a:srgbClr val="FF0000"/>
                </a:solidFill>
                <a:latin typeface="Times New Roman"/>
                <a:cs typeface="Times New Roman"/>
              </a:rPr>
              <a:t>oa</a:t>
            </a:r>
            <a:r>
              <a:rPr sz="2000" b="1" i="1" spc="-15" dirty="0">
                <a:solidFill>
                  <a:srgbClr val="FF0000"/>
                </a:solidFill>
                <a:latin typeface="Times New Roman"/>
                <a:cs typeface="Times New Roman"/>
              </a:rPr>
              <a:t>r</a:t>
            </a:r>
            <a:r>
              <a:rPr sz="2000" b="1" i="1" spc="15" dirty="0">
                <a:solidFill>
                  <a:srgbClr val="FF0000"/>
                </a:solidFill>
                <a:latin typeface="Times New Roman"/>
                <a:cs typeface="Times New Roman"/>
              </a:rPr>
              <a:t>d</a:t>
            </a:r>
            <a:r>
              <a:rPr sz="2000" b="1" i="1" spc="-5" dirty="0">
                <a:solidFill>
                  <a:srgbClr val="FF0000"/>
                </a:solidFill>
                <a:latin typeface="Times New Roman"/>
                <a:cs typeface="Times New Roman"/>
              </a:rPr>
              <a:t>:</a:t>
            </a:r>
            <a:r>
              <a:rPr sz="2000" b="1" i="1" dirty="0">
                <a:solidFill>
                  <a:srgbClr val="FF0000"/>
                </a:solidFill>
                <a:latin typeface="Times New Roman"/>
                <a:cs typeface="Times New Roman"/>
              </a:rPr>
              <a:t>	</a:t>
            </a:r>
            <a:r>
              <a:rPr sz="2000" i="1" spc="-15" dirty="0">
                <a:solidFill>
                  <a:srgbClr val="FF0000"/>
                </a:solidFill>
                <a:latin typeface="Times New Roman"/>
                <a:cs typeface="Times New Roman"/>
              </a:rPr>
              <a:t>K</a:t>
            </a:r>
            <a:r>
              <a:rPr sz="2000" i="1" spc="-5" dirty="0">
                <a:solidFill>
                  <a:srgbClr val="FF0000"/>
                </a:solidFill>
                <a:latin typeface="Times New Roman"/>
                <a:cs typeface="Times New Roman"/>
              </a:rPr>
              <a:t>ey</a:t>
            </a:r>
            <a:r>
              <a:rPr sz="2000" i="1" spc="5" dirty="0">
                <a:solidFill>
                  <a:srgbClr val="FF0000"/>
                </a:solidFill>
                <a:latin typeface="Times New Roman"/>
                <a:cs typeface="Times New Roman"/>
              </a:rPr>
              <a:t>b</a:t>
            </a:r>
            <a:r>
              <a:rPr sz="2000" i="1" dirty="0">
                <a:solidFill>
                  <a:srgbClr val="FF0000"/>
                </a:solidFill>
                <a:latin typeface="Times New Roman"/>
                <a:cs typeface="Times New Roman"/>
              </a:rPr>
              <a:t>oa</a:t>
            </a:r>
            <a:r>
              <a:rPr sz="2000" i="1" spc="-15" dirty="0">
                <a:solidFill>
                  <a:srgbClr val="FF0000"/>
                </a:solidFill>
                <a:latin typeface="Times New Roman"/>
                <a:cs typeface="Times New Roman"/>
              </a:rPr>
              <a:t>r</a:t>
            </a:r>
            <a:r>
              <a:rPr sz="2000" i="1" spc="-5" dirty="0">
                <a:solidFill>
                  <a:srgbClr val="FF0000"/>
                </a:solidFill>
                <a:latin typeface="Times New Roman"/>
                <a:cs typeface="Times New Roman"/>
              </a:rPr>
              <a:t>d</a:t>
            </a:r>
            <a:r>
              <a:rPr sz="2000" i="1" dirty="0">
                <a:solidFill>
                  <a:srgbClr val="FF0000"/>
                </a:solidFill>
                <a:latin typeface="Times New Roman"/>
                <a:cs typeface="Times New Roman"/>
              </a:rPr>
              <a:t>	</a:t>
            </a:r>
            <a:r>
              <a:rPr sz="2000" spc="-10" dirty="0">
                <a:latin typeface="Times New Roman"/>
                <a:cs typeface="Times New Roman"/>
              </a:rPr>
              <a:t>i</a:t>
            </a:r>
            <a:r>
              <a:rPr sz="2000" spc="-5" dirty="0">
                <a:latin typeface="Times New Roman"/>
                <a:cs typeface="Times New Roman"/>
              </a:rPr>
              <a:t>s</a:t>
            </a:r>
            <a:r>
              <a:rPr sz="2000" dirty="0">
                <a:latin typeface="Times New Roman"/>
                <a:cs typeface="Times New Roman"/>
              </a:rPr>
              <a:t>	</a:t>
            </a:r>
            <a:r>
              <a:rPr sz="2000" spc="-5" dirty="0">
                <a:latin typeface="Times New Roman"/>
                <a:cs typeface="Times New Roman"/>
              </a:rPr>
              <a:t>an</a:t>
            </a:r>
            <a:r>
              <a:rPr sz="2000" dirty="0">
                <a:latin typeface="Times New Roman"/>
                <a:cs typeface="Times New Roman"/>
              </a:rPr>
              <a:t>	</a:t>
            </a:r>
            <a:r>
              <a:rPr sz="2000" spc="-5" dirty="0">
                <a:latin typeface="Times New Roman"/>
                <a:cs typeface="Times New Roman"/>
              </a:rPr>
              <a:t>i</a:t>
            </a:r>
            <a:r>
              <a:rPr sz="2000" spc="-25" dirty="0">
                <a:latin typeface="Times New Roman"/>
                <a:cs typeface="Times New Roman"/>
              </a:rPr>
              <a:t>n</a:t>
            </a:r>
            <a:r>
              <a:rPr sz="2000" dirty="0">
                <a:latin typeface="Times New Roman"/>
                <a:cs typeface="Times New Roman"/>
              </a:rPr>
              <a:t>p</a:t>
            </a:r>
            <a:r>
              <a:rPr sz="2000" spc="-20" dirty="0">
                <a:latin typeface="Times New Roman"/>
                <a:cs typeface="Times New Roman"/>
              </a:rPr>
              <a:t>u</a:t>
            </a:r>
            <a:r>
              <a:rPr sz="2000" spc="-5" dirty="0">
                <a:latin typeface="Times New Roman"/>
                <a:cs typeface="Times New Roman"/>
              </a:rPr>
              <a:t>t</a:t>
            </a:r>
            <a:r>
              <a:rPr sz="2000" dirty="0">
                <a:latin typeface="Times New Roman"/>
                <a:cs typeface="Times New Roman"/>
              </a:rPr>
              <a:t>	d</a:t>
            </a:r>
            <a:r>
              <a:rPr sz="2000" spc="-5" dirty="0">
                <a:latin typeface="Times New Roman"/>
                <a:cs typeface="Times New Roman"/>
              </a:rPr>
              <a:t>e</a:t>
            </a:r>
            <a:r>
              <a:rPr sz="2000" spc="-15" dirty="0">
                <a:latin typeface="Times New Roman"/>
                <a:cs typeface="Times New Roman"/>
              </a:rPr>
              <a:t>v</a:t>
            </a:r>
            <a:r>
              <a:rPr sz="2000" spc="-5" dirty="0">
                <a:latin typeface="Times New Roman"/>
                <a:cs typeface="Times New Roman"/>
              </a:rPr>
              <a:t>ice</a:t>
            </a:r>
            <a:r>
              <a:rPr sz="2000" dirty="0">
                <a:latin typeface="Times New Roman"/>
                <a:cs typeface="Times New Roman"/>
              </a:rPr>
              <a:t>	</a:t>
            </a:r>
            <a:r>
              <a:rPr sz="2000" spc="-5" dirty="0">
                <a:latin typeface="Times New Roman"/>
                <a:cs typeface="Times New Roman"/>
              </a:rPr>
              <a:t>'H</a:t>
            </a:r>
            <a:r>
              <a:rPr sz="2000" dirty="0">
                <a:latin typeface="Times New Roman"/>
                <a:cs typeface="Times New Roman"/>
              </a:rPr>
              <a:t>I</a:t>
            </a:r>
            <a:r>
              <a:rPr sz="2000" spc="-5" dirty="0">
                <a:latin typeface="Times New Roman"/>
                <a:cs typeface="Times New Roman"/>
              </a:rPr>
              <a:t>G</a:t>
            </a:r>
            <a:r>
              <a:rPr sz="2000" spc="15" dirty="0">
                <a:latin typeface="Times New Roman"/>
                <a:cs typeface="Times New Roman"/>
              </a:rPr>
              <a:t>H</a:t>
            </a:r>
            <a:r>
              <a:rPr sz="2000" spc="-5" dirty="0">
                <a:latin typeface="Times New Roman"/>
                <a:cs typeface="Times New Roman"/>
              </a:rPr>
              <a:t>'</a:t>
            </a:r>
            <a:r>
              <a:rPr sz="2000" dirty="0">
                <a:latin typeface="Times New Roman"/>
                <a:cs typeface="Times New Roman"/>
              </a:rPr>
              <a:t>	</a:t>
            </a:r>
            <a:r>
              <a:rPr sz="2000" spc="10" dirty="0">
                <a:latin typeface="Times New Roman"/>
                <a:cs typeface="Times New Roman"/>
              </a:rPr>
              <a:t>P</a:t>
            </a:r>
            <a:r>
              <a:rPr sz="2000" spc="-20" dirty="0">
                <a:latin typeface="Times New Roman"/>
                <a:cs typeface="Times New Roman"/>
              </a:rPr>
              <a:t>u</a:t>
            </a:r>
            <a:r>
              <a:rPr sz="2000" spc="-5" dirty="0">
                <a:latin typeface="Times New Roman"/>
                <a:cs typeface="Times New Roman"/>
              </a:rPr>
              <a:t>l</a:t>
            </a:r>
            <a:r>
              <a:rPr sz="2000" spc="-15" dirty="0">
                <a:latin typeface="Times New Roman"/>
                <a:cs typeface="Times New Roman"/>
              </a:rPr>
              <a:t>s</a:t>
            </a:r>
            <a:r>
              <a:rPr sz="2000" spc="-5" dirty="0">
                <a:latin typeface="Times New Roman"/>
                <a:cs typeface="Times New Roman"/>
              </a:rPr>
              <a:t>e</a:t>
            </a:r>
            <a:r>
              <a:rPr sz="2000" dirty="0">
                <a:latin typeface="Times New Roman"/>
                <a:cs typeface="Times New Roman"/>
              </a:rPr>
              <a:t>	</a:t>
            </a:r>
            <a:r>
              <a:rPr sz="2000" spc="-20" dirty="0">
                <a:latin typeface="Times New Roman"/>
                <a:cs typeface="Times New Roman"/>
              </a:rPr>
              <a:t>g</a:t>
            </a:r>
            <a:r>
              <a:rPr sz="2000" spc="-5" dirty="0">
                <a:latin typeface="Times New Roman"/>
                <a:cs typeface="Times New Roman"/>
              </a:rPr>
              <a:t>e</a:t>
            </a:r>
            <a:r>
              <a:rPr sz="2000" spc="-15" dirty="0">
                <a:latin typeface="Times New Roman"/>
                <a:cs typeface="Times New Roman"/>
              </a:rPr>
              <a:t>n</a:t>
            </a:r>
            <a:r>
              <a:rPr sz="2000" spc="-5" dirty="0">
                <a:latin typeface="Times New Roman"/>
                <a:cs typeface="Times New Roman"/>
              </a:rPr>
              <a:t>e</a:t>
            </a:r>
            <a:r>
              <a:rPr sz="2000" dirty="0">
                <a:latin typeface="Times New Roman"/>
                <a:cs typeface="Times New Roman"/>
              </a:rPr>
              <a:t>r</a:t>
            </a:r>
            <a:r>
              <a:rPr sz="2000" spc="-5" dirty="0">
                <a:latin typeface="Times New Roman"/>
                <a:cs typeface="Times New Roman"/>
              </a:rPr>
              <a:t>at</a:t>
            </a:r>
            <a:r>
              <a:rPr sz="2000" dirty="0">
                <a:latin typeface="Times New Roman"/>
                <a:cs typeface="Times New Roman"/>
              </a:rPr>
              <a:t>o</a:t>
            </a:r>
            <a:r>
              <a:rPr sz="2000" spc="-5" dirty="0">
                <a:latin typeface="Times New Roman"/>
                <a:cs typeface="Times New Roman"/>
              </a:rPr>
              <a:t>r</a:t>
            </a:r>
            <a:r>
              <a:rPr sz="2000" dirty="0">
                <a:latin typeface="Times New Roman"/>
                <a:cs typeface="Times New Roman"/>
              </a:rPr>
              <a:t>	</a:t>
            </a:r>
            <a:r>
              <a:rPr sz="2000" spc="-25" dirty="0">
                <a:latin typeface="Times New Roman"/>
                <a:cs typeface="Times New Roman"/>
              </a:rPr>
              <a:t>f</a:t>
            </a:r>
            <a:r>
              <a:rPr sz="2000" dirty="0">
                <a:latin typeface="Times New Roman"/>
                <a:cs typeface="Times New Roman"/>
              </a:rPr>
              <a:t>o</a:t>
            </a:r>
            <a:r>
              <a:rPr sz="2000" spc="-5" dirty="0">
                <a:latin typeface="Times New Roman"/>
                <a:cs typeface="Times New Roman"/>
              </a:rPr>
              <a:t>r</a:t>
            </a:r>
            <a:r>
              <a:rPr sz="2000" dirty="0">
                <a:latin typeface="Times New Roman"/>
                <a:cs typeface="Times New Roman"/>
              </a:rPr>
              <a:t>	</a:t>
            </a:r>
            <a:r>
              <a:rPr sz="2000" spc="-20" dirty="0">
                <a:latin typeface="Times New Roman"/>
                <a:cs typeface="Times New Roman"/>
              </a:rPr>
              <a:t>u</a:t>
            </a:r>
            <a:r>
              <a:rPr sz="2000" spc="-15" dirty="0">
                <a:latin typeface="Times New Roman"/>
                <a:cs typeface="Times New Roman"/>
              </a:rPr>
              <a:t>s</a:t>
            </a:r>
            <a:r>
              <a:rPr sz="2000" spc="-5" dirty="0">
                <a:latin typeface="Times New Roman"/>
                <a:cs typeface="Times New Roman"/>
              </a:rPr>
              <a:t>er  </a:t>
            </a:r>
            <a:r>
              <a:rPr sz="2000" spc="-10" dirty="0">
                <a:latin typeface="Times New Roman"/>
                <a:cs typeface="Times New Roman"/>
              </a:rPr>
              <a:t>interfacing.</a:t>
            </a:r>
            <a:endParaRPr sz="2000">
              <a:latin typeface="Times New Roman"/>
              <a:cs typeface="Times New Roman"/>
            </a:endParaRPr>
          </a:p>
          <a:p>
            <a:pPr marL="356870" marR="11430" indent="-344805">
              <a:lnSpc>
                <a:spcPct val="150100"/>
              </a:lnSpc>
              <a:spcBef>
                <a:spcPts val="480"/>
              </a:spcBef>
              <a:tabLst>
                <a:tab pos="356870" algn="l"/>
              </a:tabLst>
            </a:pPr>
            <a:r>
              <a:rPr sz="2000" spc="-5" dirty="0">
                <a:solidFill>
                  <a:srgbClr val="C00000"/>
                </a:solidFill>
                <a:latin typeface="Times New Roman"/>
                <a:cs typeface="Times New Roman"/>
              </a:rPr>
              <a:t>»	</a:t>
            </a:r>
            <a:r>
              <a:rPr sz="2000" spc="-5" dirty="0">
                <a:solidFill>
                  <a:srgbClr val="6F2F9F"/>
                </a:solidFill>
                <a:latin typeface="Times New Roman"/>
                <a:cs typeface="Times New Roman"/>
              </a:rPr>
              <a:t>If </a:t>
            </a:r>
            <a:r>
              <a:rPr sz="2000" spc="-10" dirty="0">
                <a:solidFill>
                  <a:srgbClr val="6F2F9F"/>
                </a:solidFill>
                <a:latin typeface="Times New Roman"/>
                <a:cs typeface="Times New Roman"/>
              </a:rPr>
              <a:t>the number </a:t>
            </a:r>
            <a:r>
              <a:rPr sz="2000" dirty="0">
                <a:solidFill>
                  <a:srgbClr val="6F2F9F"/>
                </a:solidFill>
                <a:latin typeface="Times New Roman"/>
                <a:cs typeface="Times New Roman"/>
              </a:rPr>
              <a:t>of </a:t>
            </a:r>
            <a:r>
              <a:rPr sz="2000" spc="-5" dirty="0">
                <a:solidFill>
                  <a:srgbClr val="6F2F9F"/>
                </a:solidFill>
                <a:latin typeface="Times New Roman"/>
                <a:cs typeface="Times New Roman"/>
              </a:rPr>
              <a:t>keys </a:t>
            </a:r>
            <a:r>
              <a:rPr sz="2000" dirty="0">
                <a:solidFill>
                  <a:srgbClr val="6F2F9F"/>
                </a:solidFill>
                <a:latin typeface="Times New Roman"/>
                <a:cs typeface="Times New Roman"/>
              </a:rPr>
              <a:t>required </a:t>
            </a:r>
            <a:r>
              <a:rPr sz="2000" spc="-10" dirty="0">
                <a:solidFill>
                  <a:srgbClr val="6F2F9F"/>
                </a:solidFill>
                <a:latin typeface="Times New Roman"/>
                <a:cs typeface="Times New Roman"/>
              </a:rPr>
              <a:t>is </a:t>
            </a:r>
            <a:r>
              <a:rPr sz="2000" dirty="0">
                <a:solidFill>
                  <a:srgbClr val="6F2F9F"/>
                </a:solidFill>
                <a:latin typeface="Times New Roman"/>
                <a:cs typeface="Times New Roman"/>
              </a:rPr>
              <a:t>very </a:t>
            </a:r>
            <a:r>
              <a:rPr sz="2000" spc="-5" dirty="0">
                <a:solidFill>
                  <a:srgbClr val="6F2F9F"/>
                </a:solidFill>
                <a:latin typeface="Times New Roman"/>
                <a:cs typeface="Times New Roman"/>
              </a:rPr>
              <a:t>limited</a:t>
            </a:r>
            <a:r>
              <a:rPr sz="2000" spc="-5" dirty="0">
                <a:latin typeface="Times New Roman"/>
                <a:cs typeface="Times New Roman"/>
              </a:rPr>
              <a:t>, </a:t>
            </a:r>
            <a:r>
              <a:rPr sz="2000" spc="-5" dirty="0">
                <a:solidFill>
                  <a:srgbClr val="006FC0"/>
                </a:solidFill>
                <a:latin typeface="Times New Roman"/>
                <a:cs typeface="Times New Roman"/>
              </a:rPr>
              <a:t>push button switches </a:t>
            </a:r>
            <a:r>
              <a:rPr sz="2000" spc="5" dirty="0">
                <a:solidFill>
                  <a:srgbClr val="006FC0"/>
                </a:solidFill>
                <a:latin typeface="Times New Roman"/>
                <a:cs typeface="Times New Roman"/>
              </a:rPr>
              <a:t>can be  </a:t>
            </a:r>
            <a:r>
              <a:rPr sz="2000" spc="-10" dirty="0">
                <a:solidFill>
                  <a:srgbClr val="006FC0"/>
                </a:solidFill>
                <a:latin typeface="Times New Roman"/>
                <a:cs typeface="Times New Roman"/>
              </a:rPr>
              <a:t>used </a:t>
            </a:r>
            <a:r>
              <a:rPr sz="2000" spc="-10" dirty="0">
                <a:latin typeface="Times New Roman"/>
                <a:cs typeface="Times New Roman"/>
              </a:rPr>
              <a:t>and they </a:t>
            </a:r>
            <a:r>
              <a:rPr sz="2000" spc="-5" dirty="0">
                <a:latin typeface="Times New Roman"/>
                <a:cs typeface="Times New Roman"/>
              </a:rPr>
              <a:t>can </a:t>
            </a:r>
            <a:r>
              <a:rPr sz="2000" dirty="0">
                <a:latin typeface="Times New Roman"/>
                <a:cs typeface="Times New Roman"/>
              </a:rPr>
              <a:t>be </a:t>
            </a:r>
            <a:r>
              <a:rPr sz="2000" spc="-5" dirty="0">
                <a:latin typeface="Times New Roman"/>
                <a:cs typeface="Times New Roman"/>
              </a:rPr>
              <a:t>directly </a:t>
            </a:r>
            <a:r>
              <a:rPr sz="2000" spc="-10" dirty="0">
                <a:latin typeface="Times New Roman"/>
                <a:cs typeface="Times New Roman"/>
              </a:rPr>
              <a:t>interfaced to the </a:t>
            </a:r>
            <a:r>
              <a:rPr sz="2000" dirty="0">
                <a:latin typeface="Times New Roman"/>
                <a:cs typeface="Times New Roman"/>
              </a:rPr>
              <a:t>port </a:t>
            </a:r>
            <a:r>
              <a:rPr sz="2000" spc="-5" dirty="0">
                <a:latin typeface="Times New Roman"/>
                <a:cs typeface="Times New Roman"/>
              </a:rPr>
              <a:t>pins </a:t>
            </a:r>
            <a:r>
              <a:rPr sz="2000" spc="-10" dirty="0">
                <a:latin typeface="Times New Roman"/>
                <a:cs typeface="Times New Roman"/>
              </a:rPr>
              <a:t>for</a:t>
            </a:r>
            <a:r>
              <a:rPr sz="2000" spc="145" dirty="0">
                <a:latin typeface="Times New Roman"/>
                <a:cs typeface="Times New Roman"/>
              </a:rPr>
              <a:t> </a:t>
            </a:r>
            <a:r>
              <a:rPr sz="2000" spc="-5" dirty="0">
                <a:latin typeface="Times New Roman"/>
                <a:cs typeface="Times New Roman"/>
              </a:rPr>
              <a:t>reading.</a:t>
            </a:r>
            <a:endParaRPr sz="2000">
              <a:latin typeface="Times New Roman"/>
              <a:cs typeface="Times New Roman"/>
            </a:endParaRPr>
          </a:p>
          <a:p>
            <a:pPr marL="356870" indent="-344805">
              <a:lnSpc>
                <a:spcPct val="100000"/>
              </a:lnSpc>
              <a:spcBef>
                <a:spcPts val="1680"/>
              </a:spcBef>
              <a:buClr>
                <a:srgbClr val="CC9900"/>
              </a:buClr>
              <a:buSzPct val="65000"/>
              <a:buFont typeface="Wingdings"/>
              <a:buChar char=""/>
              <a:tabLst>
                <a:tab pos="356870" algn="l"/>
                <a:tab pos="357505" algn="l"/>
              </a:tabLst>
            </a:pPr>
            <a:r>
              <a:rPr sz="2000" spc="-5" dirty="0">
                <a:latin typeface="Times New Roman"/>
                <a:cs typeface="Times New Roman"/>
              </a:rPr>
              <a:t>However, </a:t>
            </a:r>
            <a:r>
              <a:rPr sz="2000" spc="-10" dirty="0">
                <a:latin typeface="Times New Roman"/>
                <a:cs typeface="Times New Roman"/>
              </a:rPr>
              <a:t>there may </a:t>
            </a:r>
            <a:r>
              <a:rPr sz="2000" dirty="0">
                <a:latin typeface="Times New Roman"/>
                <a:cs typeface="Times New Roman"/>
              </a:rPr>
              <a:t>be </a:t>
            </a:r>
            <a:r>
              <a:rPr sz="2000" spc="-5" dirty="0">
                <a:solidFill>
                  <a:srgbClr val="6F2F9F"/>
                </a:solidFill>
                <a:latin typeface="Times New Roman"/>
                <a:cs typeface="Times New Roman"/>
              </a:rPr>
              <a:t>situations demanding a large number </a:t>
            </a:r>
            <a:r>
              <a:rPr sz="2000" dirty="0">
                <a:solidFill>
                  <a:srgbClr val="6F2F9F"/>
                </a:solidFill>
                <a:latin typeface="Times New Roman"/>
                <a:cs typeface="Times New Roman"/>
              </a:rPr>
              <a:t>of </a:t>
            </a:r>
            <a:r>
              <a:rPr sz="2000" spc="-15" dirty="0">
                <a:solidFill>
                  <a:srgbClr val="6F2F9F"/>
                </a:solidFill>
                <a:latin typeface="Times New Roman"/>
                <a:cs typeface="Times New Roman"/>
              </a:rPr>
              <a:t>keys </a:t>
            </a:r>
            <a:r>
              <a:rPr sz="2000" spc="-10" dirty="0">
                <a:latin typeface="Times New Roman"/>
                <a:cs typeface="Times New Roman"/>
              </a:rPr>
              <a:t>for</a:t>
            </a:r>
            <a:r>
              <a:rPr sz="2000" spc="254" dirty="0">
                <a:latin typeface="Times New Roman"/>
                <a:cs typeface="Times New Roman"/>
              </a:rPr>
              <a:t> </a:t>
            </a:r>
            <a:r>
              <a:rPr sz="2000" spc="-10" dirty="0">
                <a:latin typeface="Times New Roman"/>
                <a:cs typeface="Times New Roman"/>
              </a:rPr>
              <a:t>user</a:t>
            </a:r>
            <a:endParaRPr sz="2000">
              <a:latin typeface="Times New Roman"/>
              <a:cs typeface="Times New Roman"/>
            </a:endParaRPr>
          </a:p>
          <a:p>
            <a:pPr marL="356870" algn="just">
              <a:lnSpc>
                <a:spcPct val="100000"/>
              </a:lnSpc>
              <a:spcBef>
                <a:spcPts val="1205"/>
              </a:spcBef>
            </a:pPr>
            <a:r>
              <a:rPr sz="2000" spc="-10" dirty="0">
                <a:latin typeface="Times New Roman"/>
                <a:cs typeface="Times New Roman"/>
              </a:rPr>
              <a:t>input </a:t>
            </a:r>
            <a:r>
              <a:rPr sz="2000" spc="-5" dirty="0">
                <a:latin typeface="Times New Roman"/>
                <a:cs typeface="Times New Roman"/>
              </a:rPr>
              <a:t>(e.g. PDA device </a:t>
            </a:r>
            <a:r>
              <a:rPr sz="2000" spc="-20" dirty="0">
                <a:latin typeface="Times New Roman"/>
                <a:cs typeface="Times New Roman"/>
              </a:rPr>
              <a:t>with </a:t>
            </a:r>
            <a:r>
              <a:rPr sz="2000" spc="-10" dirty="0">
                <a:latin typeface="Times New Roman"/>
                <a:cs typeface="Times New Roman"/>
              </a:rPr>
              <a:t>alpha-numeric </a:t>
            </a:r>
            <a:r>
              <a:rPr sz="2000" spc="-15" dirty="0">
                <a:latin typeface="Times New Roman"/>
                <a:cs typeface="Times New Roman"/>
              </a:rPr>
              <a:t>keypad </a:t>
            </a:r>
            <a:r>
              <a:rPr sz="2000" spc="-10" dirty="0">
                <a:latin typeface="Times New Roman"/>
                <a:cs typeface="Times New Roman"/>
              </a:rPr>
              <a:t>for user </a:t>
            </a:r>
            <a:r>
              <a:rPr sz="2000" spc="-5" dirty="0">
                <a:latin typeface="Times New Roman"/>
                <a:cs typeface="Times New Roman"/>
              </a:rPr>
              <a:t>data</a:t>
            </a:r>
            <a:r>
              <a:rPr sz="2000" spc="335" dirty="0">
                <a:latin typeface="Times New Roman"/>
                <a:cs typeface="Times New Roman"/>
              </a:rPr>
              <a:t> </a:t>
            </a:r>
            <a:r>
              <a:rPr sz="2000" spc="-10" dirty="0">
                <a:latin typeface="Times New Roman"/>
                <a:cs typeface="Times New Roman"/>
              </a:rPr>
              <a:t>entry).</a:t>
            </a:r>
            <a:endParaRPr sz="2000">
              <a:latin typeface="Times New Roman"/>
              <a:cs typeface="Times New Roman"/>
            </a:endParaRPr>
          </a:p>
          <a:p>
            <a:pPr marL="683260" marR="5080" lvl="1" indent="-326390" algn="just">
              <a:lnSpc>
                <a:spcPct val="150100"/>
              </a:lnSpc>
              <a:spcBef>
                <a:spcPts val="475"/>
              </a:spcBef>
              <a:buClr>
                <a:srgbClr val="3A812E"/>
              </a:buClr>
              <a:buSzPct val="60000"/>
              <a:buFont typeface="Wingdings"/>
              <a:buChar char=""/>
              <a:tabLst>
                <a:tab pos="683260" algn="l"/>
              </a:tabLst>
            </a:pPr>
            <a:r>
              <a:rPr sz="2000" spc="-5" dirty="0">
                <a:latin typeface="Times New Roman"/>
                <a:cs typeface="Times New Roman"/>
              </a:rPr>
              <a:t>In such situations it </a:t>
            </a:r>
            <a:r>
              <a:rPr sz="2000" spc="-10" dirty="0">
                <a:latin typeface="Times New Roman"/>
                <a:cs typeface="Times New Roman"/>
              </a:rPr>
              <a:t>may not </a:t>
            </a:r>
            <a:r>
              <a:rPr sz="2000" dirty="0">
                <a:latin typeface="Times New Roman"/>
                <a:cs typeface="Times New Roman"/>
              </a:rPr>
              <a:t>be </a:t>
            </a:r>
            <a:r>
              <a:rPr sz="2000" spc="-5" dirty="0">
                <a:latin typeface="Times New Roman"/>
                <a:cs typeface="Times New Roman"/>
              </a:rPr>
              <a:t>possible </a:t>
            </a:r>
            <a:r>
              <a:rPr sz="2000" spc="-20" dirty="0">
                <a:latin typeface="Times New Roman"/>
                <a:cs typeface="Times New Roman"/>
              </a:rPr>
              <a:t>to </a:t>
            </a:r>
            <a:r>
              <a:rPr sz="2000" spc="-10" dirty="0">
                <a:latin typeface="Times New Roman"/>
                <a:cs typeface="Times New Roman"/>
              </a:rPr>
              <a:t>interface </a:t>
            </a:r>
            <a:r>
              <a:rPr sz="2000" spc="-5" dirty="0">
                <a:latin typeface="Times New Roman"/>
                <a:cs typeface="Times New Roman"/>
              </a:rPr>
              <a:t>each keys </a:t>
            </a:r>
            <a:r>
              <a:rPr sz="2000" spc="-10" dirty="0">
                <a:latin typeface="Times New Roman"/>
                <a:cs typeface="Times New Roman"/>
              </a:rPr>
              <a:t>to </a:t>
            </a:r>
            <a:r>
              <a:rPr sz="2000" spc="-5" dirty="0">
                <a:latin typeface="Times New Roman"/>
                <a:cs typeface="Times New Roman"/>
              </a:rPr>
              <a:t>a </a:t>
            </a:r>
            <a:r>
              <a:rPr sz="2000" dirty="0">
                <a:latin typeface="Times New Roman"/>
                <a:cs typeface="Times New Roman"/>
              </a:rPr>
              <a:t>port </a:t>
            </a:r>
            <a:r>
              <a:rPr sz="2000" spc="-5" dirty="0">
                <a:latin typeface="Times New Roman"/>
                <a:cs typeface="Times New Roman"/>
              </a:rPr>
              <a:t>pin  </a:t>
            </a:r>
            <a:r>
              <a:rPr sz="2000" spc="-10" dirty="0">
                <a:latin typeface="Times New Roman"/>
                <a:cs typeface="Times New Roman"/>
              </a:rPr>
              <a:t>due to the limitation in the number </a:t>
            </a:r>
            <a:r>
              <a:rPr sz="2000" dirty="0">
                <a:latin typeface="Times New Roman"/>
                <a:cs typeface="Times New Roman"/>
              </a:rPr>
              <a:t>of </a:t>
            </a:r>
            <a:r>
              <a:rPr sz="2000" spc="-10" dirty="0">
                <a:latin typeface="Times New Roman"/>
                <a:cs typeface="Times New Roman"/>
              </a:rPr>
              <a:t>general </a:t>
            </a:r>
            <a:r>
              <a:rPr sz="2000" spc="-5" dirty="0">
                <a:latin typeface="Times New Roman"/>
                <a:cs typeface="Times New Roman"/>
              </a:rPr>
              <a:t>purpose </a:t>
            </a:r>
            <a:r>
              <a:rPr sz="2000" spc="-10" dirty="0">
                <a:latin typeface="Times New Roman"/>
                <a:cs typeface="Times New Roman"/>
              </a:rPr>
              <a:t>port </a:t>
            </a:r>
            <a:r>
              <a:rPr sz="2000" spc="-5" dirty="0">
                <a:latin typeface="Times New Roman"/>
                <a:cs typeface="Times New Roman"/>
              </a:rPr>
              <a:t>pins available  </a:t>
            </a:r>
            <a:r>
              <a:rPr sz="2000" spc="-10" dirty="0">
                <a:latin typeface="Times New Roman"/>
                <a:cs typeface="Times New Roman"/>
              </a:rPr>
              <a:t>for the </a:t>
            </a:r>
            <a:r>
              <a:rPr sz="2000" spc="-5" dirty="0">
                <a:latin typeface="Times New Roman"/>
                <a:cs typeface="Times New Roman"/>
              </a:rPr>
              <a:t>processor/ controller in </a:t>
            </a:r>
            <a:r>
              <a:rPr sz="2000" spc="-15" dirty="0">
                <a:latin typeface="Times New Roman"/>
                <a:cs typeface="Times New Roman"/>
              </a:rPr>
              <a:t>use </a:t>
            </a:r>
            <a:r>
              <a:rPr sz="2000" spc="-10" dirty="0">
                <a:latin typeface="Times New Roman"/>
                <a:cs typeface="Times New Roman"/>
              </a:rPr>
              <a:t>and moreover </a:t>
            </a:r>
            <a:r>
              <a:rPr sz="2000" spc="-5" dirty="0">
                <a:latin typeface="Times New Roman"/>
                <a:cs typeface="Times New Roman"/>
              </a:rPr>
              <a:t>it is </a:t>
            </a:r>
            <a:r>
              <a:rPr sz="2000" spc="-15" dirty="0">
                <a:latin typeface="Times New Roman"/>
                <a:cs typeface="Times New Roman"/>
              </a:rPr>
              <a:t>wastage </a:t>
            </a:r>
            <a:r>
              <a:rPr sz="2000" dirty="0">
                <a:latin typeface="Times New Roman"/>
                <a:cs typeface="Times New Roman"/>
              </a:rPr>
              <a:t>of port</a:t>
            </a:r>
            <a:r>
              <a:rPr sz="2000" spc="245" dirty="0">
                <a:latin typeface="Times New Roman"/>
                <a:cs typeface="Times New Roman"/>
              </a:rPr>
              <a:t> </a:t>
            </a:r>
            <a:r>
              <a:rPr sz="2000" spc="-10" dirty="0">
                <a:latin typeface="Times New Roman"/>
                <a:cs typeface="Times New Roman"/>
              </a:rPr>
              <a:t>pins.</a:t>
            </a:r>
            <a:endParaRPr sz="2000">
              <a:latin typeface="Times New Roman"/>
              <a:cs typeface="Times New Roman"/>
            </a:endParaRPr>
          </a:p>
          <a:p>
            <a:pPr marL="683260" marR="13335" lvl="1" indent="-326390" algn="just">
              <a:lnSpc>
                <a:spcPct val="150100"/>
              </a:lnSpc>
              <a:spcBef>
                <a:spcPts val="480"/>
              </a:spcBef>
              <a:buClr>
                <a:srgbClr val="3A812E"/>
              </a:buClr>
              <a:buSzPct val="60000"/>
              <a:buFont typeface="Wingdings"/>
              <a:buChar char=""/>
              <a:tabLst>
                <a:tab pos="683260" algn="l"/>
              </a:tabLst>
            </a:pPr>
            <a:r>
              <a:rPr sz="2000" spc="-5" dirty="0">
                <a:solidFill>
                  <a:srgbClr val="006FC0"/>
                </a:solidFill>
                <a:latin typeface="Times New Roman"/>
                <a:cs typeface="Times New Roman"/>
              </a:rPr>
              <a:t>Matrix keyboard </a:t>
            </a:r>
            <a:r>
              <a:rPr sz="2000" spc="-10" dirty="0">
                <a:solidFill>
                  <a:srgbClr val="006FC0"/>
                </a:solidFill>
                <a:latin typeface="Times New Roman"/>
                <a:cs typeface="Times New Roman"/>
              </a:rPr>
              <a:t>is </a:t>
            </a:r>
            <a:r>
              <a:rPr sz="2000" spc="-5" dirty="0">
                <a:solidFill>
                  <a:srgbClr val="006FC0"/>
                </a:solidFill>
                <a:latin typeface="Times New Roman"/>
                <a:cs typeface="Times New Roman"/>
              </a:rPr>
              <a:t>an optimum solution </a:t>
            </a:r>
            <a:r>
              <a:rPr sz="2000" spc="-10" dirty="0">
                <a:latin typeface="Times New Roman"/>
                <a:cs typeface="Times New Roman"/>
              </a:rPr>
              <a:t>for handling </a:t>
            </a:r>
            <a:r>
              <a:rPr sz="2000" spc="-5" dirty="0">
                <a:latin typeface="Times New Roman"/>
                <a:cs typeface="Times New Roman"/>
              </a:rPr>
              <a:t>large key requirement.  </a:t>
            </a:r>
            <a:r>
              <a:rPr sz="2000" dirty="0">
                <a:latin typeface="Times New Roman"/>
                <a:cs typeface="Times New Roman"/>
              </a:rPr>
              <a:t>It </a:t>
            </a:r>
            <a:r>
              <a:rPr sz="2000" spc="-5" dirty="0">
                <a:latin typeface="Times New Roman"/>
                <a:cs typeface="Times New Roman"/>
              </a:rPr>
              <a:t>greatly reduces </a:t>
            </a:r>
            <a:r>
              <a:rPr sz="2000" spc="-10" dirty="0">
                <a:latin typeface="Times New Roman"/>
                <a:cs typeface="Times New Roman"/>
              </a:rPr>
              <a:t>the </a:t>
            </a:r>
            <a:r>
              <a:rPr sz="2000" spc="-15" dirty="0">
                <a:latin typeface="Times New Roman"/>
                <a:cs typeface="Times New Roman"/>
              </a:rPr>
              <a:t>number </a:t>
            </a:r>
            <a:r>
              <a:rPr sz="2000" dirty="0">
                <a:latin typeface="Times New Roman"/>
                <a:cs typeface="Times New Roman"/>
              </a:rPr>
              <a:t>of </a:t>
            </a:r>
            <a:r>
              <a:rPr sz="2000" spc="-10" dirty="0">
                <a:latin typeface="Times New Roman"/>
                <a:cs typeface="Times New Roman"/>
              </a:rPr>
              <a:t>interface</a:t>
            </a:r>
            <a:r>
              <a:rPr sz="2000" spc="100" dirty="0">
                <a:latin typeface="Times New Roman"/>
                <a:cs typeface="Times New Roman"/>
              </a:rPr>
              <a:t> </a:t>
            </a:r>
            <a:r>
              <a:rPr sz="2000" spc="-10" dirty="0">
                <a:latin typeface="Times New Roman"/>
                <a:cs typeface="Times New Roman"/>
              </a:rPr>
              <a:t>connections.</a:t>
            </a:r>
            <a:endParaRPr sz="2000">
              <a:latin typeface="Times New Roman"/>
              <a:cs typeface="Times New Roman"/>
            </a:endParaRPr>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38100">
              <a:lnSpc>
                <a:spcPts val="1375"/>
              </a:lnSpc>
            </a:pPr>
            <a:fld id="{81D60167-4931-47E6-BA6A-407CBD079E47}" type="slidenum">
              <a:rPr spc="-40" dirty="0"/>
              <a:t>116</a:t>
            </a:fld>
            <a:endParaRPr spc="-40" dirty="0"/>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60044" y="199374"/>
            <a:ext cx="8456295" cy="2374265"/>
          </a:xfrm>
          <a:prstGeom prst="rect">
            <a:avLst/>
          </a:prstGeom>
        </p:spPr>
        <p:txBody>
          <a:bodyPr vert="horz" wrap="square" lIns="0" tIns="12700" rIns="0" bIns="0" rtlCol="0">
            <a:spAutoFit/>
          </a:bodyPr>
          <a:lstStyle/>
          <a:p>
            <a:pPr marL="356870" marR="5080" indent="-344805" algn="just">
              <a:lnSpc>
                <a:spcPct val="150100"/>
              </a:lnSpc>
              <a:spcBef>
                <a:spcPts val="100"/>
              </a:spcBef>
            </a:pPr>
            <a:r>
              <a:rPr sz="2000" spc="-5" dirty="0">
                <a:solidFill>
                  <a:srgbClr val="FF0000"/>
                </a:solidFill>
                <a:latin typeface="Times New Roman"/>
                <a:cs typeface="Times New Roman"/>
              </a:rPr>
              <a:t>» </a:t>
            </a:r>
            <a:r>
              <a:rPr sz="2000" spc="-5" dirty="0">
                <a:latin typeface="Times New Roman"/>
                <a:cs typeface="Times New Roman"/>
              </a:rPr>
              <a:t>For </a:t>
            </a:r>
            <a:r>
              <a:rPr sz="2000" spc="-10" dirty="0">
                <a:latin typeface="Times New Roman"/>
                <a:cs typeface="Times New Roman"/>
              </a:rPr>
              <a:t>example, </a:t>
            </a:r>
            <a:r>
              <a:rPr sz="2000" spc="-10" dirty="0">
                <a:solidFill>
                  <a:srgbClr val="6F2F9F"/>
                </a:solidFill>
                <a:latin typeface="Times New Roman"/>
                <a:cs typeface="Times New Roman"/>
              </a:rPr>
              <a:t>for </a:t>
            </a:r>
            <a:r>
              <a:rPr sz="2000" spc="-5" dirty="0">
                <a:solidFill>
                  <a:srgbClr val="6F2F9F"/>
                </a:solidFill>
                <a:latin typeface="Times New Roman"/>
                <a:cs typeface="Times New Roman"/>
              </a:rPr>
              <a:t>interfacing </a:t>
            </a:r>
            <a:r>
              <a:rPr sz="2000" dirty="0">
                <a:solidFill>
                  <a:srgbClr val="6F2F9F"/>
                </a:solidFill>
                <a:latin typeface="Times New Roman"/>
                <a:cs typeface="Times New Roman"/>
              </a:rPr>
              <a:t>16 </a:t>
            </a:r>
            <a:r>
              <a:rPr sz="2000" spc="-15" dirty="0">
                <a:solidFill>
                  <a:srgbClr val="6F2F9F"/>
                </a:solidFill>
                <a:latin typeface="Times New Roman"/>
                <a:cs typeface="Times New Roman"/>
              </a:rPr>
              <a:t>keys</a:t>
            </a:r>
            <a:r>
              <a:rPr sz="2000" spc="-15" dirty="0">
                <a:latin typeface="Times New Roman"/>
                <a:cs typeface="Times New Roman"/>
              </a:rPr>
              <a:t>, </a:t>
            </a:r>
            <a:r>
              <a:rPr sz="2000" spc="-5" dirty="0">
                <a:latin typeface="Times New Roman"/>
                <a:cs typeface="Times New Roman"/>
              </a:rPr>
              <a:t>in </a:t>
            </a:r>
            <a:r>
              <a:rPr sz="2000" spc="-10" dirty="0">
                <a:latin typeface="Times New Roman"/>
                <a:cs typeface="Times New Roman"/>
              </a:rPr>
              <a:t>the </a:t>
            </a:r>
            <a:r>
              <a:rPr sz="2000" spc="-5" dirty="0">
                <a:latin typeface="Times New Roman"/>
                <a:cs typeface="Times New Roman"/>
              </a:rPr>
              <a:t>direct </a:t>
            </a:r>
            <a:r>
              <a:rPr sz="2000" spc="-10" dirty="0">
                <a:latin typeface="Times New Roman"/>
                <a:cs typeface="Times New Roman"/>
              </a:rPr>
              <a:t>interfacing </a:t>
            </a:r>
            <a:r>
              <a:rPr sz="2000" spc="-5" dirty="0">
                <a:latin typeface="Times New Roman"/>
                <a:cs typeface="Times New Roman"/>
              </a:rPr>
              <a:t>technique, </a:t>
            </a:r>
            <a:r>
              <a:rPr sz="2000" spc="5" dirty="0">
                <a:latin typeface="Times New Roman"/>
                <a:cs typeface="Times New Roman"/>
              </a:rPr>
              <a:t>16  </a:t>
            </a:r>
            <a:r>
              <a:rPr sz="2000" dirty="0">
                <a:latin typeface="Times New Roman"/>
                <a:cs typeface="Times New Roman"/>
              </a:rPr>
              <a:t>port </a:t>
            </a:r>
            <a:r>
              <a:rPr sz="2000" spc="-10" dirty="0">
                <a:latin typeface="Times New Roman"/>
                <a:cs typeface="Times New Roman"/>
              </a:rPr>
              <a:t>pins </a:t>
            </a:r>
            <a:r>
              <a:rPr sz="2000" spc="-5" dirty="0">
                <a:latin typeface="Times New Roman"/>
                <a:cs typeface="Times New Roman"/>
              </a:rPr>
              <a:t>are required, whereas in </a:t>
            </a:r>
            <a:r>
              <a:rPr sz="2000" spc="-10" dirty="0">
                <a:latin typeface="Times New Roman"/>
                <a:cs typeface="Times New Roman"/>
              </a:rPr>
              <a:t>the </a:t>
            </a:r>
            <a:r>
              <a:rPr sz="2000" spc="-10" dirty="0">
                <a:solidFill>
                  <a:srgbClr val="6F2F9F"/>
                </a:solidFill>
                <a:latin typeface="Times New Roman"/>
                <a:cs typeface="Times New Roman"/>
              </a:rPr>
              <a:t>matrix </a:t>
            </a:r>
            <a:r>
              <a:rPr sz="2000" spc="-5" dirty="0">
                <a:solidFill>
                  <a:srgbClr val="6F2F9F"/>
                </a:solidFill>
                <a:latin typeface="Times New Roman"/>
                <a:cs typeface="Times New Roman"/>
              </a:rPr>
              <a:t>keyboard </a:t>
            </a:r>
            <a:r>
              <a:rPr sz="2000" dirty="0">
                <a:solidFill>
                  <a:srgbClr val="6F2F9F"/>
                </a:solidFill>
                <a:latin typeface="Times New Roman"/>
                <a:cs typeface="Times New Roman"/>
              </a:rPr>
              <a:t>only </a:t>
            </a:r>
            <a:r>
              <a:rPr sz="2000" spc="-5" dirty="0">
                <a:solidFill>
                  <a:srgbClr val="6F2F9F"/>
                </a:solidFill>
                <a:latin typeface="Times New Roman"/>
                <a:cs typeface="Times New Roman"/>
              </a:rPr>
              <a:t>8 lines are  required</a:t>
            </a:r>
            <a:r>
              <a:rPr sz="2000" spc="-5" dirty="0">
                <a:latin typeface="Times New Roman"/>
                <a:cs typeface="Times New Roman"/>
              </a:rPr>
              <a:t>.</a:t>
            </a:r>
            <a:endParaRPr sz="2000" dirty="0">
              <a:latin typeface="Times New Roman"/>
              <a:cs typeface="Times New Roman"/>
            </a:endParaRPr>
          </a:p>
          <a:p>
            <a:pPr marL="12700" algn="just">
              <a:lnSpc>
                <a:spcPct val="100000"/>
              </a:lnSpc>
              <a:spcBef>
                <a:spcPts val="1680"/>
              </a:spcBef>
            </a:pPr>
            <a:r>
              <a:rPr sz="2000" spc="-5" dirty="0">
                <a:solidFill>
                  <a:srgbClr val="FF0000"/>
                </a:solidFill>
                <a:latin typeface="Times New Roman"/>
                <a:cs typeface="Times New Roman"/>
              </a:rPr>
              <a:t>»</a:t>
            </a:r>
            <a:r>
              <a:rPr sz="2000" spc="229" dirty="0">
                <a:solidFill>
                  <a:srgbClr val="FF0000"/>
                </a:solidFill>
                <a:latin typeface="Times New Roman"/>
                <a:cs typeface="Times New Roman"/>
              </a:rPr>
              <a:t> </a:t>
            </a:r>
            <a:r>
              <a:rPr sz="2000" dirty="0">
                <a:latin typeface="Times New Roman"/>
                <a:cs typeface="Times New Roman"/>
              </a:rPr>
              <a:t>The</a:t>
            </a:r>
            <a:r>
              <a:rPr sz="2000" spc="80" dirty="0">
                <a:latin typeface="Times New Roman"/>
                <a:cs typeface="Times New Roman"/>
              </a:rPr>
              <a:t> </a:t>
            </a:r>
            <a:r>
              <a:rPr sz="2000" spc="-15" dirty="0">
                <a:solidFill>
                  <a:srgbClr val="6F2F9F"/>
                </a:solidFill>
                <a:latin typeface="Times New Roman"/>
                <a:cs typeface="Times New Roman"/>
              </a:rPr>
              <a:t>16</a:t>
            </a:r>
            <a:r>
              <a:rPr sz="2000" spc="95" dirty="0">
                <a:solidFill>
                  <a:srgbClr val="6F2F9F"/>
                </a:solidFill>
                <a:latin typeface="Times New Roman"/>
                <a:cs typeface="Times New Roman"/>
              </a:rPr>
              <a:t> </a:t>
            </a:r>
            <a:r>
              <a:rPr sz="2000" spc="-10" dirty="0">
                <a:solidFill>
                  <a:srgbClr val="6F2F9F"/>
                </a:solidFill>
                <a:latin typeface="Times New Roman"/>
                <a:cs typeface="Times New Roman"/>
              </a:rPr>
              <a:t>keys</a:t>
            </a:r>
            <a:r>
              <a:rPr sz="2000" spc="65" dirty="0">
                <a:solidFill>
                  <a:srgbClr val="6F2F9F"/>
                </a:solidFill>
                <a:latin typeface="Times New Roman"/>
                <a:cs typeface="Times New Roman"/>
              </a:rPr>
              <a:t> </a:t>
            </a:r>
            <a:r>
              <a:rPr sz="2000" dirty="0">
                <a:solidFill>
                  <a:srgbClr val="6F2F9F"/>
                </a:solidFill>
                <a:latin typeface="Times New Roman"/>
                <a:cs typeface="Times New Roman"/>
              </a:rPr>
              <a:t>are</a:t>
            </a:r>
            <a:r>
              <a:rPr sz="2000" spc="80" dirty="0">
                <a:solidFill>
                  <a:srgbClr val="6F2F9F"/>
                </a:solidFill>
                <a:latin typeface="Times New Roman"/>
                <a:cs typeface="Times New Roman"/>
              </a:rPr>
              <a:t> </a:t>
            </a:r>
            <a:r>
              <a:rPr sz="2000" spc="-10" dirty="0">
                <a:solidFill>
                  <a:srgbClr val="6F2F9F"/>
                </a:solidFill>
                <a:latin typeface="Times New Roman"/>
                <a:cs typeface="Times New Roman"/>
              </a:rPr>
              <a:t>arranged</a:t>
            </a:r>
            <a:r>
              <a:rPr sz="2000" spc="100" dirty="0">
                <a:solidFill>
                  <a:srgbClr val="6F2F9F"/>
                </a:solidFill>
                <a:latin typeface="Times New Roman"/>
                <a:cs typeface="Times New Roman"/>
              </a:rPr>
              <a:t> </a:t>
            </a:r>
            <a:r>
              <a:rPr sz="2000" spc="-10" dirty="0">
                <a:solidFill>
                  <a:srgbClr val="6F2F9F"/>
                </a:solidFill>
                <a:latin typeface="Times New Roman"/>
                <a:cs typeface="Times New Roman"/>
              </a:rPr>
              <a:t>in</a:t>
            </a:r>
            <a:r>
              <a:rPr sz="2000" spc="60" dirty="0">
                <a:solidFill>
                  <a:srgbClr val="6F2F9F"/>
                </a:solidFill>
                <a:latin typeface="Times New Roman"/>
                <a:cs typeface="Times New Roman"/>
              </a:rPr>
              <a:t> </a:t>
            </a:r>
            <a:r>
              <a:rPr sz="2000" spc="-5" dirty="0">
                <a:solidFill>
                  <a:srgbClr val="6F2F9F"/>
                </a:solidFill>
                <a:latin typeface="Times New Roman"/>
                <a:cs typeface="Times New Roman"/>
              </a:rPr>
              <a:t>a</a:t>
            </a:r>
            <a:r>
              <a:rPr sz="2000" spc="80" dirty="0">
                <a:solidFill>
                  <a:srgbClr val="6F2F9F"/>
                </a:solidFill>
                <a:latin typeface="Times New Roman"/>
                <a:cs typeface="Times New Roman"/>
              </a:rPr>
              <a:t> </a:t>
            </a:r>
            <a:r>
              <a:rPr sz="2000" spc="-5" dirty="0">
                <a:solidFill>
                  <a:srgbClr val="6F2F9F"/>
                </a:solidFill>
                <a:latin typeface="Times New Roman"/>
                <a:cs typeface="Times New Roman"/>
              </a:rPr>
              <a:t>4</a:t>
            </a:r>
            <a:r>
              <a:rPr sz="2000" spc="90" dirty="0">
                <a:solidFill>
                  <a:srgbClr val="6F2F9F"/>
                </a:solidFill>
                <a:latin typeface="Times New Roman"/>
                <a:cs typeface="Times New Roman"/>
              </a:rPr>
              <a:t> </a:t>
            </a:r>
            <a:r>
              <a:rPr sz="2000" spc="-15" dirty="0">
                <a:solidFill>
                  <a:srgbClr val="6F2F9F"/>
                </a:solidFill>
                <a:latin typeface="Times New Roman"/>
                <a:cs typeface="Times New Roman"/>
              </a:rPr>
              <a:t>column</a:t>
            </a:r>
            <a:r>
              <a:rPr sz="2000" spc="70" dirty="0">
                <a:solidFill>
                  <a:srgbClr val="6F2F9F"/>
                </a:solidFill>
                <a:latin typeface="Times New Roman"/>
                <a:cs typeface="Times New Roman"/>
              </a:rPr>
              <a:t> </a:t>
            </a:r>
            <a:r>
              <a:rPr sz="2000" spc="-5" dirty="0">
                <a:solidFill>
                  <a:srgbClr val="6F2F9F"/>
                </a:solidFill>
                <a:latin typeface="Times New Roman"/>
                <a:cs typeface="Times New Roman"/>
              </a:rPr>
              <a:t>x</a:t>
            </a:r>
            <a:r>
              <a:rPr sz="2000" spc="60" dirty="0">
                <a:solidFill>
                  <a:srgbClr val="6F2F9F"/>
                </a:solidFill>
                <a:latin typeface="Times New Roman"/>
                <a:cs typeface="Times New Roman"/>
              </a:rPr>
              <a:t> </a:t>
            </a:r>
            <a:r>
              <a:rPr sz="2000" spc="-5" dirty="0">
                <a:solidFill>
                  <a:srgbClr val="6F2F9F"/>
                </a:solidFill>
                <a:latin typeface="Times New Roman"/>
                <a:cs typeface="Times New Roman"/>
              </a:rPr>
              <a:t>4</a:t>
            </a:r>
            <a:r>
              <a:rPr sz="2000" spc="85" dirty="0">
                <a:solidFill>
                  <a:srgbClr val="6F2F9F"/>
                </a:solidFill>
                <a:latin typeface="Times New Roman"/>
                <a:cs typeface="Times New Roman"/>
              </a:rPr>
              <a:t> </a:t>
            </a:r>
            <a:r>
              <a:rPr sz="2000" dirty="0">
                <a:solidFill>
                  <a:srgbClr val="6F2F9F"/>
                </a:solidFill>
                <a:latin typeface="Times New Roman"/>
                <a:cs typeface="Times New Roman"/>
              </a:rPr>
              <a:t>Row</a:t>
            </a:r>
            <a:r>
              <a:rPr sz="2000" spc="60" dirty="0">
                <a:solidFill>
                  <a:srgbClr val="6F2F9F"/>
                </a:solidFill>
                <a:latin typeface="Times New Roman"/>
                <a:cs typeface="Times New Roman"/>
              </a:rPr>
              <a:t> </a:t>
            </a:r>
            <a:r>
              <a:rPr sz="2000" spc="-10" dirty="0">
                <a:solidFill>
                  <a:srgbClr val="6F2F9F"/>
                </a:solidFill>
                <a:latin typeface="Times New Roman"/>
                <a:cs typeface="Times New Roman"/>
              </a:rPr>
              <a:t>matrix</a:t>
            </a:r>
            <a:r>
              <a:rPr sz="2000" spc="-10" dirty="0">
                <a:latin typeface="Times New Roman"/>
                <a:cs typeface="Times New Roman"/>
              </a:rPr>
              <a:t>.</a:t>
            </a:r>
            <a:r>
              <a:rPr sz="2000" spc="80" dirty="0">
                <a:latin typeface="Times New Roman"/>
                <a:cs typeface="Times New Roman"/>
              </a:rPr>
              <a:t> </a:t>
            </a:r>
            <a:r>
              <a:rPr sz="2000" spc="-10" dirty="0">
                <a:latin typeface="Times New Roman"/>
                <a:cs typeface="Times New Roman"/>
              </a:rPr>
              <a:t>The</a:t>
            </a:r>
            <a:r>
              <a:rPr sz="2000" spc="85" dirty="0">
                <a:latin typeface="Times New Roman"/>
                <a:cs typeface="Times New Roman"/>
              </a:rPr>
              <a:t> </a:t>
            </a:r>
            <a:r>
              <a:rPr sz="2000" spc="-5" dirty="0">
                <a:latin typeface="Times New Roman"/>
                <a:cs typeface="Times New Roman"/>
              </a:rPr>
              <a:t>following</a:t>
            </a:r>
            <a:r>
              <a:rPr sz="2000" spc="75" dirty="0">
                <a:latin typeface="Times New Roman"/>
                <a:cs typeface="Times New Roman"/>
              </a:rPr>
              <a:t> </a:t>
            </a:r>
            <a:r>
              <a:rPr sz="2000" spc="-10" dirty="0">
                <a:latin typeface="Times New Roman"/>
                <a:cs typeface="Times New Roman"/>
              </a:rPr>
              <a:t>Figure</a:t>
            </a:r>
            <a:endParaRPr sz="2000" dirty="0">
              <a:latin typeface="Times New Roman"/>
              <a:cs typeface="Times New Roman"/>
            </a:endParaRPr>
          </a:p>
          <a:p>
            <a:pPr marL="356870">
              <a:lnSpc>
                <a:spcPct val="100000"/>
              </a:lnSpc>
              <a:spcBef>
                <a:spcPts val="1205"/>
              </a:spcBef>
            </a:pPr>
            <a:r>
              <a:rPr sz="2000" spc="-5" dirty="0">
                <a:latin typeface="Times New Roman"/>
                <a:cs typeface="Times New Roman"/>
              </a:rPr>
              <a:t>illustrates </a:t>
            </a:r>
            <a:r>
              <a:rPr sz="2000" spc="-10" dirty="0">
                <a:latin typeface="Times New Roman"/>
                <a:cs typeface="Times New Roman"/>
              </a:rPr>
              <a:t>the </a:t>
            </a:r>
            <a:r>
              <a:rPr sz="2000" spc="-5" dirty="0">
                <a:latin typeface="Times New Roman"/>
                <a:cs typeface="Times New Roman"/>
              </a:rPr>
              <a:t>connection o </a:t>
            </a:r>
            <a:r>
              <a:rPr sz="2000" spc="-20" dirty="0">
                <a:latin typeface="Times New Roman"/>
                <a:cs typeface="Times New Roman"/>
              </a:rPr>
              <a:t>keys </a:t>
            </a:r>
            <a:r>
              <a:rPr sz="2000" spc="-5" dirty="0">
                <a:latin typeface="Times New Roman"/>
                <a:cs typeface="Times New Roman"/>
              </a:rPr>
              <a:t>in a </a:t>
            </a:r>
            <a:r>
              <a:rPr sz="2000" spc="-10" dirty="0">
                <a:latin typeface="Times New Roman"/>
                <a:cs typeface="Times New Roman"/>
              </a:rPr>
              <a:t>matrix</a:t>
            </a:r>
            <a:r>
              <a:rPr sz="2000" spc="140" dirty="0">
                <a:latin typeface="Times New Roman"/>
                <a:cs typeface="Times New Roman"/>
              </a:rPr>
              <a:t> </a:t>
            </a:r>
            <a:r>
              <a:rPr sz="2000" spc="-5" dirty="0">
                <a:latin typeface="Times New Roman"/>
                <a:cs typeface="Times New Roman"/>
              </a:rPr>
              <a:t>keyboard.</a:t>
            </a:r>
            <a:endParaRPr sz="2000" dirty="0">
              <a:latin typeface="Times New Roman"/>
              <a:cs typeface="Times New Roman"/>
            </a:endParaRPr>
          </a:p>
        </p:txBody>
      </p:sp>
      <p:sp>
        <p:nvSpPr>
          <p:cNvPr id="6" name="object 6"/>
          <p:cNvSpPr txBox="1">
            <a:spLocks noGrp="1"/>
          </p:cNvSpPr>
          <p:nvPr>
            <p:ph type="sldNum" sz="quarter" idx="7"/>
          </p:nvPr>
        </p:nvSpPr>
        <p:spPr>
          <a:prstGeom prst="rect">
            <a:avLst/>
          </a:prstGeom>
        </p:spPr>
        <p:txBody>
          <a:bodyPr vert="horz" wrap="square" lIns="0" tIns="0" rIns="0" bIns="0" rtlCol="0">
            <a:spAutoFit/>
          </a:bodyPr>
          <a:lstStyle/>
          <a:p>
            <a:pPr marL="38100">
              <a:lnSpc>
                <a:spcPts val="1375"/>
              </a:lnSpc>
            </a:pPr>
            <a:fld id="{81D60167-4931-47E6-BA6A-407CBD079E47}" type="slidenum">
              <a:rPr spc="-40" dirty="0"/>
              <a:t>117</a:t>
            </a:fld>
            <a:endParaRPr spc="-40" dirty="0"/>
          </a:p>
        </p:txBody>
      </p:sp>
      <p:pic>
        <p:nvPicPr>
          <p:cNvPr id="5" name="Picture 4">
            <a:extLst>
              <a:ext uri="{FF2B5EF4-FFF2-40B4-BE49-F238E27FC236}">
                <a16:creationId xmlns:a16="http://schemas.microsoft.com/office/drawing/2014/main" xmlns="" id="{951F8CEA-77BC-A28D-6ED4-E095D69B3F1D}"/>
              </a:ext>
            </a:extLst>
          </p:cNvPr>
          <p:cNvPicPr>
            <a:picLocks noChangeAspect="1"/>
          </p:cNvPicPr>
          <p:nvPr/>
        </p:nvPicPr>
        <p:blipFill>
          <a:blip r:embed="rId2"/>
          <a:stretch>
            <a:fillRect/>
          </a:stretch>
        </p:blipFill>
        <p:spPr>
          <a:xfrm>
            <a:off x="4844745" y="2895600"/>
            <a:ext cx="4038600" cy="3124200"/>
          </a:xfrm>
          <a:prstGeom prst="rect">
            <a:avLst/>
          </a:prstGeom>
        </p:spPr>
      </p:pic>
      <p:pic>
        <p:nvPicPr>
          <p:cNvPr id="8" name="Picture 7">
            <a:extLst>
              <a:ext uri="{FF2B5EF4-FFF2-40B4-BE49-F238E27FC236}">
                <a16:creationId xmlns:a16="http://schemas.microsoft.com/office/drawing/2014/main" xmlns="" id="{34B60489-9556-4A9E-FE74-00F728F2ED8A}"/>
              </a:ext>
            </a:extLst>
          </p:cNvPr>
          <p:cNvPicPr>
            <a:picLocks noChangeAspect="1"/>
          </p:cNvPicPr>
          <p:nvPr/>
        </p:nvPicPr>
        <p:blipFill>
          <a:blip r:embed="rId3"/>
          <a:stretch>
            <a:fillRect/>
          </a:stretch>
        </p:blipFill>
        <p:spPr>
          <a:xfrm>
            <a:off x="838200" y="3031824"/>
            <a:ext cx="3581400" cy="2505075"/>
          </a:xfrm>
          <a:prstGeom prst="rect">
            <a:avLst/>
          </a:prstGeom>
        </p:spPr>
      </p:pic>
    </p:spTree>
    <p:extLst>
      <p:ext uri="{BB962C8B-B14F-4D97-AF65-F5344CB8AC3E}">
        <p14:creationId xmlns:p14="http://schemas.microsoft.com/office/powerpoint/2010/main" val="159177325"/>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60044" y="199374"/>
            <a:ext cx="8456295" cy="2374265"/>
          </a:xfrm>
          <a:prstGeom prst="rect">
            <a:avLst/>
          </a:prstGeom>
        </p:spPr>
        <p:txBody>
          <a:bodyPr vert="horz" wrap="square" lIns="0" tIns="12700" rIns="0" bIns="0" rtlCol="0">
            <a:spAutoFit/>
          </a:bodyPr>
          <a:lstStyle/>
          <a:p>
            <a:pPr marL="356870" marR="5080" indent="-344805" algn="just">
              <a:lnSpc>
                <a:spcPct val="150100"/>
              </a:lnSpc>
              <a:spcBef>
                <a:spcPts val="100"/>
              </a:spcBef>
            </a:pPr>
            <a:r>
              <a:rPr sz="2000" spc="-5" dirty="0">
                <a:solidFill>
                  <a:srgbClr val="FF0000"/>
                </a:solidFill>
                <a:latin typeface="Times New Roman"/>
                <a:cs typeface="Times New Roman"/>
              </a:rPr>
              <a:t>» </a:t>
            </a:r>
            <a:r>
              <a:rPr sz="2000" spc="-5" dirty="0">
                <a:latin typeface="Times New Roman"/>
                <a:cs typeface="Times New Roman"/>
              </a:rPr>
              <a:t>For </a:t>
            </a:r>
            <a:r>
              <a:rPr sz="2000" spc="-10" dirty="0">
                <a:latin typeface="Times New Roman"/>
                <a:cs typeface="Times New Roman"/>
              </a:rPr>
              <a:t>example, </a:t>
            </a:r>
            <a:r>
              <a:rPr sz="2000" spc="-10" dirty="0">
                <a:solidFill>
                  <a:srgbClr val="6F2F9F"/>
                </a:solidFill>
                <a:latin typeface="Times New Roman"/>
                <a:cs typeface="Times New Roman"/>
              </a:rPr>
              <a:t>for </a:t>
            </a:r>
            <a:r>
              <a:rPr sz="2000" spc="-5" dirty="0">
                <a:solidFill>
                  <a:srgbClr val="6F2F9F"/>
                </a:solidFill>
                <a:latin typeface="Times New Roman"/>
                <a:cs typeface="Times New Roman"/>
              </a:rPr>
              <a:t>interfacing </a:t>
            </a:r>
            <a:r>
              <a:rPr sz="2000" dirty="0">
                <a:solidFill>
                  <a:srgbClr val="6F2F9F"/>
                </a:solidFill>
                <a:latin typeface="Times New Roman"/>
                <a:cs typeface="Times New Roman"/>
              </a:rPr>
              <a:t>16 </a:t>
            </a:r>
            <a:r>
              <a:rPr sz="2000" spc="-15" dirty="0">
                <a:solidFill>
                  <a:srgbClr val="6F2F9F"/>
                </a:solidFill>
                <a:latin typeface="Times New Roman"/>
                <a:cs typeface="Times New Roman"/>
              </a:rPr>
              <a:t>keys</a:t>
            </a:r>
            <a:r>
              <a:rPr sz="2000" spc="-15" dirty="0">
                <a:latin typeface="Times New Roman"/>
                <a:cs typeface="Times New Roman"/>
              </a:rPr>
              <a:t>, </a:t>
            </a:r>
            <a:r>
              <a:rPr sz="2000" spc="-5" dirty="0">
                <a:latin typeface="Times New Roman"/>
                <a:cs typeface="Times New Roman"/>
              </a:rPr>
              <a:t>in </a:t>
            </a:r>
            <a:r>
              <a:rPr sz="2000" spc="-10" dirty="0">
                <a:latin typeface="Times New Roman"/>
                <a:cs typeface="Times New Roman"/>
              </a:rPr>
              <a:t>the </a:t>
            </a:r>
            <a:r>
              <a:rPr sz="2000" spc="-5" dirty="0">
                <a:latin typeface="Times New Roman"/>
                <a:cs typeface="Times New Roman"/>
              </a:rPr>
              <a:t>direct </a:t>
            </a:r>
            <a:r>
              <a:rPr sz="2000" spc="-10" dirty="0">
                <a:latin typeface="Times New Roman"/>
                <a:cs typeface="Times New Roman"/>
              </a:rPr>
              <a:t>interfacing </a:t>
            </a:r>
            <a:r>
              <a:rPr sz="2000" spc="-5" dirty="0">
                <a:latin typeface="Times New Roman"/>
                <a:cs typeface="Times New Roman"/>
              </a:rPr>
              <a:t>technique, </a:t>
            </a:r>
            <a:r>
              <a:rPr sz="2000" spc="5" dirty="0">
                <a:latin typeface="Times New Roman"/>
                <a:cs typeface="Times New Roman"/>
              </a:rPr>
              <a:t>16  </a:t>
            </a:r>
            <a:r>
              <a:rPr sz="2000" dirty="0">
                <a:latin typeface="Times New Roman"/>
                <a:cs typeface="Times New Roman"/>
              </a:rPr>
              <a:t>port </a:t>
            </a:r>
            <a:r>
              <a:rPr sz="2000" spc="-10" dirty="0">
                <a:latin typeface="Times New Roman"/>
                <a:cs typeface="Times New Roman"/>
              </a:rPr>
              <a:t>pins </a:t>
            </a:r>
            <a:r>
              <a:rPr sz="2000" spc="-5" dirty="0">
                <a:latin typeface="Times New Roman"/>
                <a:cs typeface="Times New Roman"/>
              </a:rPr>
              <a:t>are required, whereas in </a:t>
            </a:r>
            <a:r>
              <a:rPr sz="2000" spc="-10" dirty="0">
                <a:latin typeface="Times New Roman"/>
                <a:cs typeface="Times New Roman"/>
              </a:rPr>
              <a:t>the </a:t>
            </a:r>
            <a:r>
              <a:rPr sz="2000" spc="-10" dirty="0">
                <a:solidFill>
                  <a:srgbClr val="6F2F9F"/>
                </a:solidFill>
                <a:latin typeface="Times New Roman"/>
                <a:cs typeface="Times New Roman"/>
              </a:rPr>
              <a:t>matrix </a:t>
            </a:r>
            <a:r>
              <a:rPr sz="2000" spc="-5" dirty="0">
                <a:solidFill>
                  <a:srgbClr val="6F2F9F"/>
                </a:solidFill>
                <a:latin typeface="Times New Roman"/>
                <a:cs typeface="Times New Roman"/>
              </a:rPr>
              <a:t>keyboard </a:t>
            </a:r>
            <a:r>
              <a:rPr sz="2000" dirty="0">
                <a:solidFill>
                  <a:srgbClr val="6F2F9F"/>
                </a:solidFill>
                <a:latin typeface="Times New Roman"/>
                <a:cs typeface="Times New Roman"/>
              </a:rPr>
              <a:t>only </a:t>
            </a:r>
            <a:r>
              <a:rPr sz="2000" spc="-5" dirty="0">
                <a:solidFill>
                  <a:srgbClr val="6F2F9F"/>
                </a:solidFill>
                <a:latin typeface="Times New Roman"/>
                <a:cs typeface="Times New Roman"/>
              </a:rPr>
              <a:t>8 lines are  required</a:t>
            </a:r>
            <a:r>
              <a:rPr sz="2000" spc="-5" dirty="0">
                <a:latin typeface="Times New Roman"/>
                <a:cs typeface="Times New Roman"/>
              </a:rPr>
              <a:t>.</a:t>
            </a:r>
            <a:endParaRPr sz="2000" dirty="0">
              <a:latin typeface="Times New Roman"/>
              <a:cs typeface="Times New Roman"/>
            </a:endParaRPr>
          </a:p>
          <a:p>
            <a:pPr marL="12700" algn="just">
              <a:lnSpc>
                <a:spcPct val="100000"/>
              </a:lnSpc>
              <a:spcBef>
                <a:spcPts val="1680"/>
              </a:spcBef>
            </a:pPr>
            <a:r>
              <a:rPr sz="2000" spc="-5" dirty="0">
                <a:solidFill>
                  <a:srgbClr val="FF0000"/>
                </a:solidFill>
                <a:latin typeface="Times New Roman"/>
                <a:cs typeface="Times New Roman"/>
              </a:rPr>
              <a:t>»</a:t>
            </a:r>
            <a:r>
              <a:rPr sz="2000" spc="229" dirty="0">
                <a:solidFill>
                  <a:srgbClr val="FF0000"/>
                </a:solidFill>
                <a:latin typeface="Times New Roman"/>
                <a:cs typeface="Times New Roman"/>
              </a:rPr>
              <a:t> </a:t>
            </a:r>
            <a:r>
              <a:rPr sz="2000" dirty="0">
                <a:latin typeface="Times New Roman"/>
                <a:cs typeface="Times New Roman"/>
              </a:rPr>
              <a:t>The</a:t>
            </a:r>
            <a:r>
              <a:rPr sz="2000" spc="80" dirty="0">
                <a:latin typeface="Times New Roman"/>
                <a:cs typeface="Times New Roman"/>
              </a:rPr>
              <a:t> </a:t>
            </a:r>
            <a:r>
              <a:rPr sz="2000" spc="-15" dirty="0">
                <a:solidFill>
                  <a:srgbClr val="6F2F9F"/>
                </a:solidFill>
                <a:latin typeface="Times New Roman"/>
                <a:cs typeface="Times New Roman"/>
              </a:rPr>
              <a:t>16</a:t>
            </a:r>
            <a:r>
              <a:rPr sz="2000" spc="95" dirty="0">
                <a:solidFill>
                  <a:srgbClr val="6F2F9F"/>
                </a:solidFill>
                <a:latin typeface="Times New Roman"/>
                <a:cs typeface="Times New Roman"/>
              </a:rPr>
              <a:t> </a:t>
            </a:r>
            <a:r>
              <a:rPr sz="2000" spc="-10" dirty="0">
                <a:solidFill>
                  <a:srgbClr val="6F2F9F"/>
                </a:solidFill>
                <a:latin typeface="Times New Roman"/>
                <a:cs typeface="Times New Roman"/>
              </a:rPr>
              <a:t>keys</a:t>
            </a:r>
            <a:r>
              <a:rPr sz="2000" spc="65" dirty="0">
                <a:solidFill>
                  <a:srgbClr val="6F2F9F"/>
                </a:solidFill>
                <a:latin typeface="Times New Roman"/>
                <a:cs typeface="Times New Roman"/>
              </a:rPr>
              <a:t> </a:t>
            </a:r>
            <a:r>
              <a:rPr sz="2000" dirty="0">
                <a:solidFill>
                  <a:srgbClr val="6F2F9F"/>
                </a:solidFill>
                <a:latin typeface="Times New Roman"/>
                <a:cs typeface="Times New Roman"/>
              </a:rPr>
              <a:t>are</a:t>
            </a:r>
            <a:r>
              <a:rPr sz="2000" spc="80" dirty="0">
                <a:solidFill>
                  <a:srgbClr val="6F2F9F"/>
                </a:solidFill>
                <a:latin typeface="Times New Roman"/>
                <a:cs typeface="Times New Roman"/>
              </a:rPr>
              <a:t> </a:t>
            </a:r>
            <a:r>
              <a:rPr sz="2000" spc="-10" dirty="0">
                <a:solidFill>
                  <a:srgbClr val="6F2F9F"/>
                </a:solidFill>
                <a:latin typeface="Times New Roman"/>
                <a:cs typeface="Times New Roman"/>
              </a:rPr>
              <a:t>arranged</a:t>
            </a:r>
            <a:r>
              <a:rPr sz="2000" spc="100" dirty="0">
                <a:solidFill>
                  <a:srgbClr val="6F2F9F"/>
                </a:solidFill>
                <a:latin typeface="Times New Roman"/>
                <a:cs typeface="Times New Roman"/>
              </a:rPr>
              <a:t> </a:t>
            </a:r>
            <a:r>
              <a:rPr sz="2000" spc="-10" dirty="0">
                <a:solidFill>
                  <a:srgbClr val="6F2F9F"/>
                </a:solidFill>
                <a:latin typeface="Times New Roman"/>
                <a:cs typeface="Times New Roman"/>
              </a:rPr>
              <a:t>in</a:t>
            </a:r>
            <a:r>
              <a:rPr sz="2000" spc="60" dirty="0">
                <a:solidFill>
                  <a:srgbClr val="6F2F9F"/>
                </a:solidFill>
                <a:latin typeface="Times New Roman"/>
                <a:cs typeface="Times New Roman"/>
              </a:rPr>
              <a:t> </a:t>
            </a:r>
            <a:r>
              <a:rPr sz="2000" spc="-5" dirty="0">
                <a:solidFill>
                  <a:srgbClr val="6F2F9F"/>
                </a:solidFill>
                <a:latin typeface="Times New Roman"/>
                <a:cs typeface="Times New Roman"/>
              </a:rPr>
              <a:t>a</a:t>
            </a:r>
            <a:r>
              <a:rPr sz="2000" spc="80" dirty="0">
                <a:solidFill>
                  <a:srgbClr val="6F2F9F"/>
                </a:solidFill>
                <a:latin typeface="Times New Roman"/>
                <a:cs typeface="Times New Roman"/>
              </a:rPr>
              <a:t> </a:t>
            </a:r>
            <a:r>
              <a:rPr sz="2000" spc="-5" dirty="0">
                <a:solidFill>
                  <a:srgbClr val="6F2F9F"/>
                </a:solidFill>
                <a:latin typeface="Times New Roman"/>
                <a:cs typeface="Times New Roman"/>
              </a:rPr>
              <a:t>4</a:t>
            </a:r>
            <a:r>
              <a:rPr sz="2000" spc="90" dirty="0">
                <a:solidFill>
                  <a:srgbClr val="6F2F9F"/>
                </a:solidFill>
                <a:latin typeface="Times New Roman"/>
                <a:cs typeface="Times New Roman"/>
              </a:rPr>
              <a:t> </a:t>
            </a:r>
            <a:r>
              <a:rPr sz="2000" spc="-15" dirty="0">
                <a:solidFill>
                  <a:srgbClr val="6F2F9F"/>
                </a:solidFill>
                <a:latin typeface="Times New Roman"/>
                <a:cs typeface="Times New Roman"/>
              </a:rPr>
              <a:t>column</a:t>
            </a:r>
            <a:r>
              <a:rPr sz="2000" spc="70" dirty="0">
                <a:solidFill>
                  <a:srgbClr val="6F2F9F"/>
                </a:solidFill>
                <a:latin typeface="Times New Roman"/>
                <a:cs typeface="Times New Roman"/>
              </a:rPr>
              <a:t> </a:t>
            </a:r>
            <a:r>
              <a:rPr sz="2000" spc="-5" dirty="0">
                <a:solidFill>
                  <a:srgbClr val="6F2F9F"/>
                </a:solidFill>
                <a:latin typeface="Times New Roman"/>
                <a:cs typeface="Times New Roman"/>
              </a:rPr>
              <a:t>x</a:t>
            </a:r>
            <a:r>
              <a:rPr sz="2000" spc="60" dirty="0">
                <a:solidFill>
                  <a:srgbClr val="6F2F9F"/>
                </a:solidFill>
                <a:latin typeface="Times New Roman"/>
                <a:cs typeface="Times New Roman"/>
              </a:rPr>
              <a:t> </a:t>
            </a:r>
            <a:r>
              <a:rPr sz="2000" spc="-5" dirty="0">
                <a:solidFill>
                  <a:srgbClr val="6F2F9F"/>
                </a:solidFill>
                <a:latin typeface="Times New Roman"/>
                <a:cs typeface="Times New Roman"/>
              </a:rPr>
              <a:t>4</a:t>
            </a:r>
            <a:r>
              <a:rPr sz="2000" spc="85" dirty="0">
                <a:solidFill>
                  <a:srgbClr val="6F2F9F"/>
                </a:solidFill>
                <a:latin typeface="Times New Roman"/>
                <a:cs typeface="Times New Roman"/>
              </a:rPr>
              <a:t> </a:t>
            </a:r>
            <a:r>
              <a:rPr sz="2000" dirty="0">
                <a:solidFill>
                  <a:srgbClr val="6F2F9F"/>
                </a:solidFill>
                <a:latin typeface="Times New Roman"/>
                <a:cs typeface="Times New Roman"/>
              </a:rPr>
              <a:t>Row</a:t>
            </a:r>
            <a:r>
              <a:rPr sz="2000" spc="60" dirty="0">
                <a:solidFill>
                  <a:srgbClr val="6F2F9F"/>
                </a:solidFill>
                <a:latin typeface="Times New Roman"/>
                <a:cs typeface="Times New Roman"/>
              </a:rPr>
              <a:t> </a:t>
            </a:r>
            <a:r>
              <a:rPr sz="2000" spc="-10" dirty="0">
                <a:solidFill>
                  <a:srgbClr val="6F2F9F"/>
                </a:solidFill>
                <a:latin typeface="Times New Roman"/>
                <a:cs typeface="Times New Roman"/>
              </a:rPr>
              <a:t>matrix</a:t>
            </a:r>
            <a:r>
              <a:rPr sz="2000" spc="-10" dirty="0">
                <a:latin typeface="Times New Roman"/>
                <a:cs typeface="Times New Roman"/>
              </a:rPr>
              <a:t>.</a:t>
            </a:r>
            <a:r>
              <a:rPr sz="2000" spc="80" dirty="0">
                <a:latin typeface="Times New Roman"/>
                <a:cs typeface="Times New Roman"/>
              </a:rPr>
              <a:t> </a:t>
            </a:r>
            <a:r>
              <a:rPr sz="2000" spc="-10" dirty="0">
                <a:latin typeface="Times New Roman"/>
                <a:cs typeface="Times New Roman"/>
              </a:rPr>
              <a:t>The</a:t>
            </a:r>
            <a:r>
              <a:rPr sz="2000" spc="85" dirty="0">
                <a:latin typeface="Times New Roman"/>
                <a:cs typeface="Times New Roman"/>
              </a:rPr>
              <a:t> </a:t>
            </a:r>
            <a:r>
              <a:rPr sz="2000" spc="-5" dirty="0">
                <a:latin typeface="Times New Roman"/>
                <a:cs typeface="Times New Roman"/>
              </a:rPr>
              <a:t>following</a:t>
            </a:r>
            <a:r>
              <a:rPr sz="2000" spc="75" dirty="0">
                <a:latin typeface="Times New Roman"/>
                <a:cs typeface="Times New Roman"/>
              </a:rPr>
              <a:t> </a:t>
            </a:r>
            <a:r>
              <a:rPr sz="2000" spc="-10" dirty="0">
                <a:latin typeface="Times New Roman"/>
                <a:cs typeface="Times New Roman"/>
              </a:rPr>
              <a:t>Figure</a:t>
            </a:r>
            <a:endParaRPr sz="2000" dirty="0">
              <a:latin typeface="Times New Roman"/>
              <a:cs typeface="Times New Roman"/>
            </a:endParaRPr>
          </a:p>
          <a:p>
            <a:pPr marL="356870">
              <a:lnSpc>
                <a:spcPct val="100000"/>
              </a:lnSpc>
              <a:spcBef>
                <a:spcPts val="1205"/>
              </a:spcBef>
            </a:pPr>
            <a:r>
              <a:rPr sz="2000" spc="-5" dirty="0">
                <a:latin typeface="Times New Roman"/>
                <a:cs typeface="Times New Roman"/>
              </a:rPr>
              <a:t>illustrates </a:t>
            </a:r>
            <a:r>
              <a:rPr sz="2000" spc="-10" dirty="0">
                <a:latin typeface="Times New Roman"/>
                <a:cs typeface="Times New Roman"/>
              </a:rPr>
              <a:t>the </a:t>
            </a:r>
            <a:r>
              <a:rPr sz="2000" spc="-5" dirty="0">
                <a:latin typeface="Times New Roman"/>
                <a:cs typeface="Times New Roman"/>
              </a:rPr>
              <a:t>connection o </a:t>
            </a:r>
            <a:r>
              <a:rPr sz="2000" spc="-20" dirty="0">
                <a:latin typeface="Times New Roman"/>
                <a:cs typeface="Times New Roman"/>
              </a:rPr>
              <a:t>keys </a:t>
            </a:r>
            <a:r>
              <a:rPr sz="2000" spc="-5" dirty="0">
                <a:latin typeface="Times New Roman"/>
                <a:cs typeface="Times New Roman"/>
              </a:rPr>
              <a:t>in a </a:t>
            </a:r>
            <a:r>
              <a:rPr sz="2000" spc="-10" dirty="0">
                <a:latin typeface="Times New Roman"/>
                <a:cs typeface="Times New Roman"/>
              </a:rPr>
              <a:t>matrix</a:t>
            </a:r>
            <a:r>
              <a:rPr sz="2000" spc="140" dirty="0">
                <a:latin typeface="Times New Roman"/>
                <a:cs typeface="Times New Roman"/>
              </a:rPr>
              <a:t> </a:t>
            </a:r>
            <a:r>
              <a:rPr sz="2000" spc="-5" dirty="0">
                <a:latin typeface="Times New Roman"/>
                <a:cs typeface="Times New Roman"/>
              </a:rPr>
              <a:t>keyboard.</a:t>
            </a:r>
            <a:endParaRPr sz="2000" dirty="0">
              <a:latin typeface="Times New Roman"/>
              <a:cs typeface="Times New Roman"/>
            </a:endParaRPr>
          </a:p>
        </p:txBody>
      </p:sp>
      <p:sp>
        <p:nvSpPr>
          <p:cNvPr id="4" name="object 4"/>
          <p:cNvSpPr/>
          <p:nvPr/>
        </p:nvSpPr>
        <p:spPr>
          <a:xfrm>
            <a:off x="2209800" y="2667000"/>
            <a:ext cx="5410200" cy="3389376"/>
          </a:xfrm>
          <a:prstGeom prst="rect">
            <a:avLst/>
          </a:prstGeom>
          <a:blipFill>
            <a:blip r:embed="rId2" cstate="print"/>
            <a:stretch>
              <a:fillRect/>
            </a:stretch>
          </a:blipFill>
        </p:spPr>
        <p:txBody>
          <a:bodyPr wrap="square" lIns="0" tIns="0" rIns="0" bIns="0" rtlCol="0"/>
          <a:lstStyle/>
          <a:p>
            <a:endParaRPr/>
          </a:p>
        </p:txBody>
      </p:sp>
      <p:sp>
        <p:nvSpPr>
          <p:cNvPr id="6" name="object 6"/>
          <p:cNvSpPr txBox="1">
            <a:spLocks noGrp="1"/>
          </p:cNvSpPr>
          <p:nvPr>
            <p:ph type="sldNum" sz="quarter" idx="7"/>
          </p:nvPr>
        </p:nvSpPr>
        <p:spPr>
          <a:prstGeom prst="rect">
            <a:avLst/>
          </a:prstGeom>
        </p:spPr>
        <p:txBody>
          <a:bodyPr vert="horz" wrap="square" lIns="0" tIns="0" rIns="0" bIns="0" rtlCol="0">
            <a:spAutoFit/>
          </a:bodyPr>
          <a:lstStyle/>
          <a:p>
            <a:pPr marL="38100">
              <a:lnSpc>
                <a:spcPts val="1375"/>
              </a:lnSpc>
            </a:pPr>
            <a:fld id="{81D60167-4931-47E6-BA6A-407CBD079E47}" type="slidenum">
              <a:rPr spc="-40" dirty="0"/>
              <a:t>118</a:t>
            </a:fld>
            <a:endParaRPr spc="-40" dirty="0"/>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60044" y="428403"/>
            <a:ext cx="8460105" cy="4203065"/>
          </a:xfrm>
          <a:prstGeom prst="rect">
            <a:avLst/>
          </a:prstGeom>
        </p:spPr>
        <p:txBody>
          <a:bodyPr vert="horz" wrap="square" lIns="0" tIns="12065" rIns="0" bIns="0" rtlCol="0">
            <a:spAutoFit/>
          </a:bodyPr>
          <a:lstStyle/>
          <a:p>
            <a:pPr marL="356870" marR="5080" indent="-344805" algn="just">
              <a:lnSpc>
                <a:spcPct val="150100"/>
              </a:lnSpc>
              <a:spcBef>
                <a:spcPts val="95"/>
              </a:spcBef>
            </a:pPr>
            <a:r>
              <a:rPr sz="2000" spc="-5" dirty="0">
                <a:solidFill>
                  <a:srgbClr val="C00000"/>
                </a:solidFill>
                <a:latin typeface="Times New Roman"/>
                <a:cs typeface="Times New Roman"/>
              </a:rPr>
              <a:t>» </a:t>
            </a:r>
            <a:r>
              <a:rPr sz="2000" spc="-5" dirty="0">
                <a:latin typeface="Times New Roman"/>
                <a:cs typeface="Times New Roman"/>
              </a:rPr>
              <a:t>In a </a:t>
            </a:r>
            <a:r>
              <a:rPr sz="2000" spc="-10" dirty="0">
                <a:latin typeface="Times New Roman"/>
                <a:cs typeface="Times New Roman"/>
              </a:rPr>
              <a:t>matrix </a:t>
            </a:r>
            <a:r>
              <a:rPr sz="2000" spc="-5" dirty="0">
                <a:latin typeface="Times New Roman"/>
                <a:cs typeface="Times New Roman"/>
              </a:rPr>
              <a:t>keyboard, </a:t>
            </a:r>
            <a:r>
              <a:rPr sz="2000" spc="-10" dirty="0">
                <a:latin typeface="Times New Roman"/>
                <a:cs typeface="Times New Roman"/>
              </a:rPr>
              <a:t>the </a:t>
            </a:r>
            <a:r>
              <a:rPr sz="2000" spc="-5" dirty="0">
                <a:latin typeface="Times New Roman"/>
                <a:cs typeface="Times New Roman"/>
              </a:rPr>
              <a:t>keys </a:t>
            </a:r>
            <a:r>
              <a:rPr sz="2000" dirty="0">
                <a:latin typeface="Times New Roman"/>
                <a:cs typeface="Times New Roman"/>
              </a:rPr>
              <a:t>are </a:t>
            </a:r>
            <a:r>
              <a:rPr sz="2000" spc="-10" dirty="0">
                <a:latin typeface="Times New Roman"/>
                <a:cs typeface="Times New Roman"/>
              </a:rPr>
              <a:t>arranged in matrix fashion. </a:t>
            </a:r>
            <a:r>
              <a:rPr sz="2000" spc="-5" dirty="0">
                <a:solidFill>
                  <a:srgbClr val="6F2F9F"/>
                </a:solidFill>
                <a:latin typeface="Times New Roman"/>
                <a:cs typeface="Times New Roman"/>
              </a:rPr>
              <a:t>For detecting a  key press, </a:t>
            </a:r>
            <a:r>
              <a:rPr sz="2000" spc="-10" dirty="0">
                <a:solidFill>
                  <a:srgbClr val="6F2F9F"/>
                </a:solidFill>
                <a:latin typeface="Times New Roman"/>
                <a:cs typeface="Times New Roman"/>
              </a:rPr>
              <a:t>the keyboard </a:t>
            </a:r>
            <a:r>
              <a:rPr sz="2000" spc="-5" dirty="0">
                <a:solidFill>
                  <a:srgbClr val="6F2F9F"/>
                </a:solidFill>
                <a:latin typeface="Times New Roman"/>
                <a:cs typeface="Times New Roman"/>
              </a:rPr>
              <a:t>uses </a:t>
            </a:r>
            <a:r>
              <a:rPr sz="2000" spc="-10" dirty="0">
                <a:solidFill>
                  <a:srgbClr val="6F2F9F"/>
                </a:solidFill>
                <a:latin typeface="Times New Roman"/>
                <a:cs typeface="Times New Roman"/>
              </a:rPr>
              <a:t>the </a:t>
            </a:r>
            <a:r>
              <a:rPr sz="2000" spc="-5" dirty="0">
                <a:solidFill>
                  <a:srgbClr val="6F2F9F"/>
                </a:solidFill>
                <a:latin typeface="Times New Roman"/>
                <a:cs typeface="Times New Roman"/>
              </a:rPr>
              <a:t>scanning technique, where each </a:t>
            </a:r>
            <a:r>
              <a:rPr sz="2000" spc="5" dirty="0">
                <a:solidFill>
                  <a:srgbClr val="6F2F9F"/>
                </a:solidFill>
                <a:latin typeface="Times New Roman"/>
                <a:cs typeface="Times New Roman"/>
              </a:rPr>
              <a:t>row </a:t>
            </a:r>
            <a:r>
              <a:rPr sz="2000" dirty="0">
                <a:solidFill>
                  <a:srgbClr val="6F2F9F"/>
                </a:solidFill>
                <a:latin typeface="Times New Roman"/>
                <a:cs typeface="Times New Roman"/>
              </a:rPr>
              <a:t>of </a:t>
            </a:r>
            <a:r>
              <a:rPr sz="2000" spc="-5" dirty="0">
                <a:solidFill>
                  <a:srgbClr val="6F2F9F"/>
                </a:solidFill>
                <a:latin typeface="Times New Roman"/>
                <a:cs typeface="Times New Roman"/>
              </a:rPr>
              <a:t>the  matrix is pulled </a:t>
            </a:r>
            <a:r>
              <a:rPr sz="2000" spc="5" dirty="0">
                <a:solidFill>
                  <a:srgbClr val="6F2F9F"/>
                </a:solidFill>
                <a:latin typeface="Times New Roman"/>
                <a:cs typeface="Times New Roman"/>
              </a:rPr>
              <a:t>low </a:t>
            </a:r>
            <a:r>
              <a:rPr sz="2000" spc="-10" dirty="0">
                <a:solidFill>
                  <a:srgbClr val="6F2F9F"/>
                </a:solidFill>
                <a:latin typeface="Times New Roman"/>
                <a:cs typeface="Times New Roman"/>
              </a:rPr>
              <a:t>and the columns </a:t>
            </a:r>
            <a:r>
              <a:rPr sz="2000" spc="-5" dirty="0">
                <a:solidFill>
                  <a:srgbClr val="6F2F9F"/>
                </a:solidFill>
                <a:latin typeface="Times New Roman"/>
                <a:cs typeface="Times New Roman"/>
              </a:rPr>
              <a:t>are read. </a:t>
            </a:r>
            <a:r>
              <a:rPr sz="2000" spc="-15" dirty="0">
                <a:solidFill>
                  <a:srgbClr val="6F2F9F"/>
                </a:solidFill>
                <a:latin typeface="Times New Roman"/>
                <a:cs typeface="Times New Roman"/>
              </a:rPr>
              <a:t>After </a:t>
            </a:r>
            <a:r>
              <a:rPr sz="2000" spc="-5" dirty="0">
                <a:solidFill>
                  <a:srgbClr val="6F2F9F"/>
                </a:solidFill>
                <a:latin typeface="Times New Roman"/>
                <a:cs typeface="Times New Roman"/>
              </a:rPr>
              <a:t>reading </a:t>
            </a:r>
            <a:r>
              <a:rPr sz="2000" spc="-10" dirty="0">
                <a:solidFill>
                  <a:srgbClr val="6F2F9F"/>
                </a:solidFill>
                <a:latin typeface="Times New Roman"/>
                <a:cs typeface="Times New Roman"/>
              </a:rPr>
              <a:t>the status </a:t>
            </a:r>
            <a:r>
              <a:rPr sz="2000" dirty="0">
                <a:solidFill>
                  <a:srgbClr val="6F2F9F"/>
                </a:solidFill>
                <a:latin typeface="Times New Roman"/>
                <a:cs typeface="Times New Roman"/>
              </a:rPr>
              <a:t>of </a:t>
            </a:r>
            <a:r>
              <a:rPr sz="2000" spc="-5" dirty="0">
                <a:solidFill>
                  <a:srgbClr val="6F2F9F"/>
                </a:solidFill>
                <a:latin typeface="Times New Roman"/>
                <a:cs typeface="Times New Roman"/>
              </a:rPr>
              <a:t>each  </a:t>
            </a:r>
            <a:r>
              <a:rPr sz="2000" spc="-10" dirty="0">
                <a:solidFill>
                  <a:srgbClr val="6F2F9F"/>
                </a:solidFill>
                <a:latin typeface="Times New Roman"/>
                <a:cs typeface="Times New Roman"/>
              </a:rPr>
              <a:t>columns </a:t>
            </a:r>
            <a:r>
              <a:rPr sz="2000" spc="-5" dirty="0">
                <a:solidFill>
                  <a:srgbClr val="6F2F9F"/>
                </a:solidFill>
                <a:latin typeface="Times New Roman"/>
                <a:cs typeface="Times New Roman"/>
              </a:rPr>
              <a:t>corresponding </a:t>
            </a:r>
            <a:r>
              <a:rPr sz="2000" spc="-10" dirty="0">
                <a:solidFill>
                  <a:srgbClr val="6F2F9F"/>
                </a:solidFill>
                <a:latin typeface="Times New Roman"/>
                <a:cs typeface="Times New Roman"/>
              </a:rPr>
              <a:t>to </a:t>
            </a:r>
            <a:r>
              <a:rPr sz="2000" spc="-5" dirty="0">
                <a:solidFill>
                  <a:srgbClr val="6F2F9F"/>
                </a:solidFill>
                <a:latin typeface="Times New Roman"/>
                <a:cs typeface="Times New Roman"/>
              </a:rPr>
              <a:t>a row, the </a:t>
            </a:r>
            <a:r>
              <a:rPr sz="2000" spc="5" dirty="0">
                <a:solidFill>
                  <a:srgbClr val="6F2F9F"/>
                </a:solidFill>
                <a:latin typeface="Times New Roman"/>
                <a:cs typeface="Times New Roman"/>
              </a:rPr>
              <a:t>row </a:t>
            </a:r>
            <a:r>
              <a:rPr sz="2000" spc="-10" dirty="0">
                <a:solidFill>
                  <a:srgbClr val="6F2F9F"/>
                </a:solidFill>
                <a:latin typeface="Times New Roman"/>
                <a:cs typeface="Times New Roman"/>
              </a:rPr>
              <a:t>is </a:t>
            </a:r>
            <a:r>
              <a:rPr sz="2000" spc="-5" dirty="0">
                <a:solidFill>
                  <a:srgbClr val="6F2F9F"/>
                </a:solidFill>
                <a:latin typeface="Times New Roman"/>
                <a:cs typeface="Times New Roman"/>
              </a:rPr>
              <a:t>pulled </a:t>
            </a:r>
            <a:r>
              <a:rPr sz="2000" spc="-10" dirty="0">
                <a:solidFill>
                  <a:srgbClr val="6F2F9F"/>
                </a:solidFill>
                <a:latin typeface="Times New Roman"/>
                <a:cs typeface="Times New Roman"/>
              </a:rPr>
              <a:t>high </a:t>
            </a:r>
            <a:r>
              <a:rPr sz="2000" spc="-5" dirty="0">
                <a:solidFill>
                  <a:srgbClr val="6F2F9F"/>
                </a:solidFill>
                <a:latin typeface="Times New Roman"/>
                <a:cs typeface="Times New Roman"/>
              </a:rPr>
              <a:t>and </a:t>
            </a:r>
            <a:r>
              <a:rPr sz="2000" spc="-10" dirty="0">
                <a:solidFill>
                  <a:srgbClr val="6F2F9F"/>
                </a:solidFill>
                <a:latin typeface="Times New Roman"/>
                <a:cs typeface="Times New Roman"/>
              </a:rPr>
              <a:t>the </a:t>
            </a:r>
            <a:r>
              <a:rPr sz="2000" spc="-5" dirty="0">
                <a:solidFill>
                  <a:srgbClr val="6F2F9F"/>
                </a:solidFill>
                <a:latin typeface="Times New Roman"/>
                <a:cs typeface="Times New Roman"/>
              </a:rPr>
              <a:t>next </a:t>
            </a:r>
            <a:r>
              <a:rPr sz="2000" spc="5" dirty="0">
                <a:solidFill>
                  <a:srgbClr val="6F2F9F"/>
                </a:solidFill>
                <a:latin typeface="Times New Roman"/>
                <a:cs typeface="Times New Roman"/>
              </a:rPr>
              <a:t>row </a:t>
            </a:r>
            <a:r>
              <a:rPr sz="2000" spc="15" dirty="0">
                <a:solidFill>
                  <a:srgbClr val="6F2F9F"/>
                </a:solidFill>
                <a:latin typeface="Times New Roman"/>
                <a:cs typeface="Times New Roman"/>
              </a:rPr>
              <a:t>is  </a:t>
            </a:r>
            <a:r>
              <a:rPr sz="2000" spc="-5" dirty="0">
                <a:solidFill>
                  <a:srgbClr val="6F2F9F"/>
                </a:solidFill>
                <a:latin typeface="Times New Roman"/>
                <a:cs typeface="Times New Roman"/>
              </a:rPr>
              <a:t>pulled low </a:t>
            </a:r>
            <a:r>
              <a:rPr sz="2000" spc="-10" dirty="0">
                <a:solidFill>
                  <a:srgbClr val="6F2F9F"/>
                </a:solidFill>
                <a:latin typeface="Times New Roman"/>
                <a:cs typeface="Times New Roman"/>
              </a:rPr>
              <a:t>and the status </a:t>
            </a:r>
            <a:r>
              <a:rPr sz="2000" dirty="0">
                <a:solidFill>
                  <a:srgbClr val="6F2F9F"/>
                </a:solidFill>
                <a:latin typeface="Times New Roman"/>
                <a:cs typeface="Times New Roman"/>
              </a:rPr>
              <a:t>of </a:t>
            </a:r>
            <a:r>
              <a:rPr sz="2000" spc="-10" dirty="0">
                <a:solidFill>
                  <a:srgbClr val="6F2F9F"/>
                </a:solidFill>
                <a:latin typeface="Times New Roman"/>
                <a:cs typeface="Times New Roman"/>
              </a:rPr>
              <a:t>the </a:t>
            </a:r>
            <a:r>
              <a:rPr sz="2000" spc="-15" dirty="0">
                <a:solidFill>
                  <a:srgbClr val="6F2F9F"/>
                </a:solidFill>
                <a:latin typeface="Times New Roman"/>
                <a:cs typeface="Times New Roman"/>
              </a:rPr>
              <a:t>columns </a:t>
            </a:r>
            <a:r>
              <a:rPr sz="2000" dirty="0">
                <a:solidFill>
                  <a:srgbClr val="6F2F9F"/>
                </a:solidFill>
                <a:latin typeface="Times New Roman"/>
                <a:cs typeface="Times New Roman"/>
              </a:rPr>
              <a:t>are</a:t>
            </a:r>
            <a:r>
              <a:rPr sz="2000" spc="150" dirty="0">
                <a:solidFill>
                  <a:srgbClr val="6F2F9F"/>
                </a:solidFill>
                <a:latin typeface="Times New Roman"/>
                <a:cs typeface="Times New Roman"/>
              </a:rPr>
              <a:t> </a:t>
            </a:r>
            <a:r>
              <a:rPr sz="2000" dirty="0">
                <a:solidFill>
                  <a:srgbClr val="6F2F9F"/>
                </a:solidFill>
                <a:latin typeface="Times New Roman"/>
                <a:cs typeface="Times New Roman"/>
              </a:rPr>
              <a:t>read</a:t>
            </a:r>
            <a:r>
              <a:rPr sz="2000" dirty="0">
                <a:latin typeface="Times New Roman"/>
                <a:cs typeface="Times New Roman"/>
              </a:rPr>
              <a:t>.</a:t>
            </a:r>
            <a:endParaRPr sz="2000">
              <a:latin typeface="Times New Roman"/>
              <a:cs typeface="Times New Roman"/>
            </a:endParaRPr>
          </a:p>
          <a:p>
            <a:pPr marL="356870" marR="9525" indent="-344805" algn="just">
              <a:lnSpc>
                <a:spcPct val="150100"/>
              </a:lnSpc>
              <a:spcBef>
                <a:spcPts val="480"/>
              </a:spcBef>
            </a:pPr>
            <a:r>
              <a:rPr sz="2000" spc="-5" dirty="0">
                <a:solidFill>
                  <a:srgbClr val="C00000"/>
                </a:solidFill>
                <a:latin typeface="Times New Roman"/>
                <a:cs typeface="Times New Roman"/>
              </a:rPr>
              <a:t>» </a:t>
            </a:r>
            <a:r>
              <a:rPr sz="2000" spc="-5" dirty="0">
                <a:solidFill>
                  <a:srgbClr val="006FC0"/>
                </a:solidFill>
                <a:latin typeface="Times New Roman"/>
                <a:cs typeface="Times New Roman"/>
              </a:rPr>
              <a:t>This process is repeated </a:t>
            </a:r>
            <a:r>
              <a:rPr sz="2000" spc="-10" dirty="0">
                <a:solidFill>
                  <a:srgbClr val="006FC0"/>
                </a:solidFill>
                <a:latin typeface="Times New Roman"/>
                <a:cs typeface="Times New Roman"/>
              </a:rPr>
              <a:t>until the </a:t>
            </a:r>
            <a:r>
              <a:rPr sz="2000" spc="-5" dirty="0">
                <a:solidFill>
                  <a:srgbClr val="006FC0"/>
                </a:solidFill>
                <a:latin typeface="Times New Roman"/>
                <a:cs typeface="Times New Roman"/>
              </a:rPr>
              <a:t>scanning </a:t>
            </a:r>
            <a:r>
              <a:rPr sz="2000" spc="-10" dirty="0">
                <a:solidFill>
                  <a:srgbClr val="006FC0"/>
                </a:solidFill>
                <a:latin typeface="Times New Roman"/>
                <a:cs typeface="Times New Roman"/>
              </a:rPr>
              <a:t>for </a:t>
            </a:r>
            <a:r>
              <a:rPr sz="2000" spc="-5" dirty="0">
                <a:solidFill>
                  <a:srgbClr val="006FC0"/>
                </a:solidFill>
                <a:latin typeface="Times New Roman"/>
                <a:cs typeface="Times New Roman"/>
              </a:rPr>
              <a:t>all </a:t>
            </a:r>
            <a:r>
              <a:rPr sz="2000" spc="-15" dirty="0">
                <a:solidFill>
                  <a:srgbClr val="006FC0"/>
                </a:solidFill>
                <a:latin typeface="Times New Roman"/>
                <a:cs typeface="Times New Roman"/>
              </a:rPr>
              <a:t>rows </a:t>
            </a:r>
            <a:r>
              <a:rPr sz="2000" spc="-5" dirty="0">
                <a:solidFill>
                  <a:srgbClr val="006FC0"/>
                </a:solidFill>
                <a:latin typeface="Times New Roman"/>
                <a:cs typeface="Times New Roman"/>
              </a:rPr>
              <a:t>are completed. When a  </a:t>
            </a:r>
            <a:r>
              <a:rPr sz="2000" spc="5" dirty="0">
                <a:solidFill>
                  <a:srgbClr val="006FC0"/>
                </a:solidFill>
                <a:latin typeface="Times New Roman"/>
                <a:cs typeface="Times New Roman"/>
              </a:rPr>
              <a:t>row </a:t>
            </a:r>
            <a:r>
              <a:rPr sz="2000" spc="-10" dirty="0">
                <a:solidFill>
                  <a:srgbClr val="006FC0"/>
                </a:solidFill>
                <a:latin typeface="Times New Roman"/>
                <a:cs typeface="Times New Roman"/>
              </a:rPr>
              <a:t>is </a:t>
            </a:r>
            <a:r>
              <a:rPr sz="2000" spc="-5" dirty="0">
                <a:solidFill>
                  <a:srgbClr val="006FC0"/>
                </a:solidFill>
                <a:latin typeface="Times New Roman"/>
                <a:cs typeface="Times New Roman"/>
              </a:rPr>
              <a:t>pulled </a:t>
            </a:r>
            <a:r>
              <a:rPr sz="2000" spc="5" dirty="0">
                <a:solidFill>
                  <a:srgbClr val="006FC0"/>
                </a:solidFill>
                <a:latin typeface="Times New Roman"/>
                <a:cs typeface="Times New Roman"/>
              </a:rPr>
              <a:t>low </a:t>
            </a:r>
            <a:r>
              <a:rPr sz="2000" spc="-5" dirty="0">
                <a:solidFill>
                  <a:srgbClr val="006FC0"/>
                </a:solidFill>
                <a:latin typeface="Times New Roman"/>
                <a:cs typeface="Times New Roman"/>
              </a:rPr>
              <a:t>and if a </a:t>
            </a:r>
            <a:r>
              <a:rPr sz="2000" spc="5" dirty="0">
                <a:solidFill>
                  <a:srgbClr val="006FC0"/>
                </a:solidFill>
                <a:latin typeface="Times New Roman"/>
                <a:cs typeface="Times New Roman"/>
              </a:rPr>
              <a:t>key </a:t>
            </a:r>
            <a:r>
              <a:rPr sz="2000" spc="-5" dirty="0">
                <a:solidFill>
                  <a:srgbClr val="006FC0"/>
                </a:solidFill>
                <a:latin typeface="Times New Roman"/>
                <a:cs typeface="Times New Roman"/>
              </a:rPr>
              <a:t>connected </a:t>
            </a:r>
            <a:r>
              <a:rPr sz="2000" spc="-10" dirty="0">
                <a:solidFill>
                  <a:srgbClr val="006FC0"/>
                </a:solidFill>
                <a:latin typeface="Times New Roman"/>
                <a:cs typeface="Times New Roman"/>
              </a:rPr>
              <a:t>to the </a:t>
            </a:r>
            <a:r>
              <a:rPr sz="2000" spc="5" dirty="0">
                <a:solidFill>
                  <a:srgbClr val="006FC0"/>
                </a:solidFill>
                <a:latin typeface="Times New Roman"/>
                <a:cs typeface="Times New Roman"/>
              </a:rPr>
              <a:t>row is </a:t>
            </a:r>
            <a:r>
              <a:rPr sz="2000" spc="-5" dirty="0">
                <a:solidFill>
                  <a:srgbClr val="006FC0"/>
                </a:solidFill>
                <a:latin typeface="Times New Roman"/>
                <a:cs typeface="Times New Roman"/>
              </a:rPr>
              <a:t>pressed, reading </a:t>
            </a:r>
            <a:r>
              <a:rPr sz="2000" spc="-10" dirty="0">
                <a:solidFill>
                  <a:srgbClr val="006FC0"/>
                </a:solidFill>
                <a:latin typeface="Times New Roman"/>
                <a:cs typeface="Times New Roman"/>
              </a:rPr>
              <a:t>the  column to which the </a:t>
            </a:r>
            <a:r>
              <a:rPr sz="2000" spc="-5" dirty="0">
                <a:solidFill>
                  <a:srgbClr val="006FC0"/>
                </a:solidFill>
                <a:latin typeface="Times New Roman"/>
                <a:cs typeface="Times New Roman"/>
              </a:rPr>
              <a:t>key </a:t>
            </a:r>
            <a:r>
              <a:rPr sz="2000" spc="-10" dirty="0">
                <a:solidFill>
                  <a:srgbClr val="006FC0"/>
                </a:solidFill>
                <a:latin typeface="Times New Roman"/>
                <a:cs typeface="Times New Roman"/>
              </a:rPr>
              <a:t>is connected </a:t>
            </a:r>
            <a:r>
              <a:rPr sz="2000" spc="-20" dirty="0">
                <a:solidFill>
                  <a:srgbClr val="006FC0"/>
                </a:solidFill>
                <a:latin typeface="Times New Roman"/>
                <a:cs typeface="Times New Roman"/>
              </a:rPr>
              <a:t>will </a:t>
            </a:r>
            <a:r>
              <a:rPr sz="2000" spc="-10" dirty="0">
                <a:solidFill>
                  <a:srgbClr val="006FC0"/>
                </a:solidFill>
                <a:latin typeface="Times New Roman"/>
                <a:cs typeface="Times New Roman"/>
              </a:rPr>
              <a:t>give logic </a:t>
            </a:r>
            <a:r>
              <a:rPr sz="2000" dirty="0">
                <a:solidFill>
                  <a:srgbClr val="006FC0"/>
                </a:solidFill>
                <a:latin typeface="Times New Roman"/>
                <a:cs typeface="Times New Roman"/>
              </a:rPr>
              <a:t>0</a:t>
            </a:r>
            <a:r>
              <a:rPr sz="2000" dirty="0">
                <a:latin typeface="Times New Roman"/>
                <a:cs typeface="Times New Roman"/>
              </a:rPr>
              <a:t>. </a:t>
            </a:r>
            <a:r>
              <a:rPr sz="2000" spc="-10" dirty="0">
                <a:latin typeface="Times New Roman"/>
                <a:cs typeface="Times New Roman"/>
              </a:rPr>
              <a:t>Since </a:t>
            </a:r>
            <a:r>
              <a:rPr sz="2000" spc="-15" dirty="0">
                <a:latin typeface="Times New Roman"/>
                <a:cs typeface="Times New Roman"/>
              </a:rPr>
              <a:t>keys </a:t>
            </a:r>
            <a:r>
              <a:rPr sz="2000" dirty="0">
                <a:latin typeface="Times New Roman"/>
                <a:cs typeface="Times New Roman"/>
              </a:rPr>
              <a:t>are  </a:t>
            </a:r>
            <a:r>
              <a:rPr sz="2000" spc="-10" dirty="0">
                <a:latin typeface="Times New Roman"/>
                <a:cs typeface="Times New Roman"/>
              </a:rPr>
              <a:t>mechanical </a:t>
            </a:r>
            <a:r>
              <a:rPr sz="2000" spc="-5" dirty="0">
                <a:latin typeface="Times New Roman"/>
                <a:cs typeface="Times New Roman"/>
              </a:rPr>
              <a:t>devices, </a:t>
            </a:r>
            <a:r>
              <a:rPr sz="2000" dirty="0">
                <a:latin typeface="Times New Roman"/>
                <a:cs typeface="Times New Roman"/>
              </a:rPr>
              <a:t>proper </a:t>
            </a:r>
            <a:r>
              <a:rPr sz="2000" spc="-10" dirty="0">
                <a:latin typeface="Times New Roman"/>
                <a:cs typeface="Times New Roman"/>
              </a:rPr>
              <a:t>key de-bouncing technique should </a:t>
            </a:r>
            <a:r>
              <a:rPr sz="2000" dirty="0">
                <a:latin typeface="Times New Roman"/>
                <a:cs typeface="Times New Roman"/>
              </a:rPr>
              <a:t>be</a:t>
            </a:r>
            <a:r>
              <a:rPr sz="2000" spc="229" dirty="0">
                <a:latin typeface="Times New Roman"/>
                <a:cs typeface="Times New Roman"/>
              </a:rPr>
              <a:t> </a:t>
            </a:r>
            <a:r>
              <a:rPr sz="2000" dirty="0">
                <a:latin typeface="Times New Roman"/>
                <a:cs typeface="Times New Roman"/>
              </a:rPr>
              <a:t>applied.</a:t>
            </a:r>
            <a:endParaRPr sz="2000">
              <a:latin typeface="Times New Roman"/>
              <a:cs typeface="Times New Roman"/>
            </a:endParaRPr>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38100">
              <a:lnSpc>
                <a:spcPts val="1375"/>
              </a:lnSpc>
            </a:pPr>
            <a:fld id="{81D60167-4931-47E6-BA6A-407CBD079E47}" type="slidenum">
              <a:rPr spc="-40" dirty="0"/>
              <a:t>119</a:t>
            </a:fld>
            <a:endParaRPr spc="-4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60044" y="368249"/>
            <a:ext cx="7124700" cy="391795"/>
          </a:xfrm>
          <a:prstGeom prst="rect">
            <a:avLst/>
          </a:prstGeom>
        </p:spPr>
        <p:txBody>
          <a:bodyPr vert="horz" wrap="square" lIns="0" tIns="12700" rIns="0" bIns="0" rtlCol="0">
            <a:spAutoFit/>
          </a:bodyPr>
          <a:lstStyle/>
          <a:p>
            <a:pPr marL="12700">
              <a:lnSpc>
                <a:spcPct val="100000"/>
              </a:lnSpc>
              <a:spcBef>
                <a:spcPts val="100"/>
              </a:spcBef>
              <a:tabLst>
                <a:tab pos="356870" algn="l"/>
              </a:tabLst>
            </a:pPr>
            <a:r>
              <a:rPr sz="2350" spc="10" dirty="0">
                <a:solidFill>
                  <a:srgbClr val="C00000"/>
                </a:solidFill>
              </a:rPr>
              <a:t>»	</a:t>
            </a:r>
            <a:r>
              <a:rPr sz="2400" b="1" dirty="0">
                <a:solidFill>
                  <a:srgbClr val="FF0000"/>
                </a:solidFill>
                <a:latin typeface="Times New Roman"/>
                <a:cs typeface="Times New Roman"/>
              </a:rPr>
              <a:t>Classification </a:t>
            </a:r>
            <a:r>
              <a:rPr sz="2400" b="1" spc="-5" dirty="0">
                <a:solidFill>
                  <a:srgbClr val="FF0000"/>
                </a:solidFill>
                <a:latin typeface="Times New Roman"/>
                <a:cs typeface="Times New Roman"/>
              </a:rPr>
              <a:t>based on Complexity </a:t>
            </a:r>
            <a:r>
              <a:rPr sz="2400" b="1" dirty="0">
                <a:solidFill>
                  <a:srgbClr val="FF0000"/>
                </a:solidFill>
                <a:latin typeface="Times New Roman"/>
                <a:cs typeface="Times New Roman"/>
              </a:rPr>
              <a:t>&amp;</a:t>
            </a:r>
            <a:r>
              <a:rPr sz="2400" b="1" spc="-5" dirty="0">
                <a:solidFill>
                  <a:srgbClr val="FF0000"/>
                </a:solidFill>
                <a:latin typeface="Times New Roman"/>
                <a:cs typeface="Times New Roman"/>
              </a:rPr>
              <a:t> </a:t>
            </a:r>
            <a:r>
              <a:rPr sz="2400" b="1" spc="-10" dirty="0">
                <a:solidFill>
                  <a:srgbClr val="FF0000"/>
                </a:solidFill>
                <a:latin typeface="Times New Roman"/>
                <a:cs typeface="Times New Roman"/>
              </a:rPr>
              <a:t>Performance:</a:t>
            </a:r>
            <a:endParaRPr sz="2400">
              <a:latin typeface="Times New Roman"/>
              <a:cs typeface="Times New Roman"/>
            </a:endParaRPr>
          </a:p>
        </p:txBody>
      </p:sp>
      <p:sp>
        <p:nvSpPr>
          <p:cNvPr id="3" name="object 3"/>
          <p:cNvSpPr txBox="1"/>
          <p:nvPr/>
        </p:nvSpPr>
        <p:spPr>
          <a:xfrm>
            <a:off x="444500" y="1481708"/>
            <a:ext cx="8472805" cy="4689475"/>
          </a:xfrm>
          <a:prstGeom prst="rect">
            <a:avLst/>
          </a:prstGeom>
        </p:spPr>
        <p:txBody>
          <a:bodyPr vert="horz" wrap="square" lIns="0" tIns="11430" rIns="0" bIns="0" rtlCol="0">
            <a:spAutoFit/>
          </a:bodyPr>
          <a:lstStyle/>
          <a:p>
            <a:pPr marL="27940">
              <a:lnSpc>
                <a:spcPct val="100000"/>
              </a:lnSpc>
              <a:spcBef>
                <a:spcPts val="90"/>
              </a:spcBef>
              <a:tabLst>
                <a:tab pos="372110" algn="l"/>
              </a:tabLst>
            </a:pPr>
            <a:r>
              <a:rPr sz="2000" spc="-5" dirty="0">
                <a:solidFill>
                  <a:srgbClr val="C00000"/>
                </a:solidFill>
                <a:latin typeface="Times New Roman"/>
                <a:cs typeface="Times New Roman"/>
              </a:rPr>
              <a:t>»	</a:t>
            </a:r>
            <a:r>
              <a:rPr sz="2000" b="1" i="1" spc="-5" dirty="0">
                <a:solidFill>
                  <a:srgbClr val="AC1285"/>
                </a:solidFill>
                <a:latin typeface="Times New Roman"/>
                <a:cs typeface="Times New Roman"/>
              </a:rPr>
              <a:t>Large-Scale </a:t>
            </a:r>
            <a:r>
              <a:rPr sz="2000" b="1" i="1" dirty="0">
                <a:solidFill>
                  <a:srgbClr val="AC1285"/>
                </a:solidFill>
                <a:latin typeface="Times New Roman"/>
                <a:cs typeface="Times New Roman"/>
              </a:rPr>
              <a:t>Embedded </a:t>
            </a:r>
            <a:r>
              <a:rPr sz="2000" b="1" i="1" spc="-5" dirty="0">
                <a:solidFill>
                  <a:srgbClr val="AC1285"/>
                </a:solidFill>
                <a:latin typeface="Times New Roman"/>
                <a:cs typeface="Times New Roman"/>
              </a:rPr>
              <a:t>Systems/ </a:t>
            </a:r>
            <a:r>
              <a:rPr sz="2000" b="1" i="1" dirty="0">
                <a:solidFill>
                  <a:srgbClr val="AC1285"/>
                </a:solidFill>
                <a:latin typeface="Times New Roman"/>
                <a:cs typeface="Times New Roman"/>
              </a:rPr>
              <a:t>Complex</a:t>
            </a:r>
            <a:r>
              <a:rPr sz="2000" b="1" i="1" spc="-95" dirty="0">
                <a:solidFill>
                  <a:srgbClr val="AC1285"/>
                </a:solidFill>
                <a:latin typeface="Times New Roman"/>
                <a:cs typeface="Times New Roman"/>
              </a:rPr>
              <a:t> </a:t>
            </a:r>
            <a:r>
              <a:rPr sz="2000" b="1" i="1" spc="-5" dirty="0">
                <a:solidFill>
                  <a:srgbClr val="AC1285"/>
                </a:solidFill>
                <a:latin typeface="Times New Roman"/>
                <a:cs typeface="Times New Roman"/>
              </a:rPr>
              <a:t>Systems:</a:t>
            </a:r>
            <a:endParaRPr sz="2000" dirty="0">
              <a:latin typeface="Times New Roman"/>
              <a:cs typeface="Times New Roman"/>
            </a:endParaRPr>
          </a:p>
          <a:p>
            <a:pPr marL="698500" indent="-327025" algn="just">
              <a:lnSpc>
                <a:spcPct val="100000"/>
              </a:lnSpc>
              <a:spcBef>
                <a:spcPts val="1680"/>
              </a:spcBef>
              <a:buClr>
                <a:srgbClr val="3A812E"/>
              </a:buClr>
              <a:buSzPct val="60000"/>
              <a:buFont typeface="Wingdings"/>
              <a:buChar char=""/>
              <a:tabLst>
                <a:tab pos="699135" algn="l"/>
              </a:tabLst>
            </a:pPr>
            <a:r>
              <a:rPr sz="2000" spc="-10" dirty="0">
                <a:latin typeface="Times New Roman"/>
                <a:cs typeface="Times New Roman"/>
              </a:rPr>
              <a:t>Embedded </a:t>
            </a:r>
            <a:r>
              <a:rPr sz="2000" spc="-20" dirty="0">
                <a:latin typeface="Times New Roman"/>
                <a:cs typeface="Times New Roman"/>
              </a:rPr>
              <a:t>systems which </a:t>
            </a:r>
            <a:r>
              <a:rPr sz="2000" spc="-10" dirty="0">
                <a:latin typeface="Times New Roman"/>
                <a:cs typeface="Times New Roman"/>
              </a:rPr>
              <a:t>involve </a:t>
            </a:r>
            <a:r>
              <a:rPr sz="2000" spc="-15" dirty="0">
                <a:solidFill>
                  <a:srgbClr val="6F2F9F"/>
                </a:solidFill>
                <a:latin typeface="Times New Roman"/>
                <a:cs typeface="Times New Roman"/>
              </a:rPr>
              <a:t>highly </a:t>
            </a:r>
            <a:r>
              <a:rPr sz="2000" spc="-10" dirty="0">
                <a:solidFill>
                  <a:srgbClr val="6F2F9F"/>
                </a:solidFill>
                <a:latin typeface="Times New Roman"/>
                <a:cs typeface="Times New Roman"/>
              </a:rPr>
              <a:t>complex hardware and</a:t>
            </a:r>
            <a:r>
              <a:rPr sz="2000" spc="5" dirty="0">
                <a:solidFill>
                  <a:srgbClr val="6F2F9F"/>
                </a:solidFill>
                <a:latin typeface="Times New Roman"/>
                <a:cs typeface="Times New Roman"/>
              </a:rPr>
              <a:t> </a:t>
            </a:r>
            <a:r>
              <a:rPr sz="2000" spc="-15" dirty="0">
                <a:solidFill>
                  <a:srgbClr val="6F2F9F"/>
                </a:solidFill>
                <a:latin typeface="Times New Roman"/>
                <a:cs typeface="Times New Roman"/>
              </a:rPr>
              <a:t>firmware</a:t>
            </a:r>
            <a:r>
              <a:rPr sz="2000" spc="-15" dirty="0">
                <a:latin typeface="Times New Roman"/>
                <a:cs typeface="Times New Roman"/>
              </a:rPr>
              <a:t>.</a:t>
            </a:r>
            <a:endParaRPr sz="2000" dirty="0">
              <a:latin typeface="Times New Roman"/>
              <a:cs typeface="Times New Roman"/>
            </a:endParaRPr>
          </a:p>
          <a:p>
            <a:pPr marL="698500" indent="-327025" algn="just">
              <a:lnSpc>
                <a:spcPct val="100000"/>
              </a:lnSpc>
              <a:spcBef>
                <a:spcPts val="1685"/>
              </a:spcBef>
              <a:buClr>
                <a:srgbClr val="3A812E"/>
              </a:buClr>
              <a:buSzPct val="60000"/>
              <a:buFont typeface="Wingdings"/>
              <a:buChar char=""/>
              <a:tabLst>
                <a:tab pos="699135" algn="l"/>
              </a:tabLst>
            </a:pPr>
            <a:r>
              <a:rPr sz="2000" spc="-5" dirty="0">
                <a:latin typeface="Times New Roman"/>
                <a:cs typeface="Times New Roman"/>
              </a:rPr>
              <a:t>They </a:t>
            </a:r>
            <a:r>
              <a:rPr sz="2000" dirty="0">
                <a:latin typeface="Times New Roman"/>
                <a:cs typeface="Times New Roman"/>
              </a:rPr>
              <a:t>are </a:t>
            </a:r>
            <a:r>
              <a:rPr sz="2000" spc="-10" dirty="0">
                <a:solidFill>
                  <a:srgbClr val="6F2F9F"/>
                </a:solidFill>
                <a:latin typeface="Times New Roman"/>
                <a:cs typeface="Times New Roman"/>
              </a:rPr>
              <a:t>employed in mission </a:t>
            </a:r>
            <a:r>
              <a:rPr sz="2000" spc="-5" dirty="0">
                <a:solidFill>
                  <a:srgbClr val="6F2F9F"/>
                </a:solidFill>
                <a:latin typeface="Times New Roman"/>
                <a:cs typeface="Times New Roman"/>
              </a:rPr>
              <a:t>critical applications </a:t>
            </a:r>
            <a:r>
              <a:rPr sz="2000" spc="-5" dirty="0">
                <a:latin typeface="Times New Roman"/>
                <a:cs typeface="Times New Roman"/>
              </a:rPr>
              <a:t>demanding</a:t>
            </a:r>
            <a:r>
              <a:rPr sz="2000" spc="50" dirty="0">
                <a:latin typeface="Times New Roman"/>
                <a:cs typeface="Times New Roman"/>
              </a:rPr>
              <a:t> </a:t>
            </a:r>
            <a:r>
              <a:rPr sz="2000" spc="-10" dirty="0">
                <a:latin typeface="Times New Roman"/>
                <a:cs typeface="Times New Roman"/>
              </a:rPr>
              <a:t>high</a:t>
            </a:r>
            <a:endParaRPr sz="2000" dirty="0">
              <a:latin typeface="Times New Roman"/>
              <a:cs typeface="Times New Roman"/>
            </a:endParaRPr>
          </a:p>
          <a:p>
            <a:pPr marL="698500">
              <a:lnSpc>
                <a:spcPct val="100000"/>
              </a:lnSpc>
              <a:spcBef>
                <a:spcPts val="1200"/>
              </a:spcBef>
            </a:pPr>
            <a:r>
              <a:rPr sz="2000" spc="-10" dirty="0">
                <a:latin typeface="Times New Roman"/>
                <a:cs typeface="Times New Roman"/>
              </a:rPr>
              <a:t>performance.</a:t>
            </a:r>
            <a:endParaRPr sz="2000" dirty="0">
              <a:latin typeface="Times New Roman"/>
              <a:cs typeface="Times New Roman"/>
            </a:endParaRPr>
          </a:p>
          <a:p>
            <a:pPr marL="698500" marR="6985" indent="-326390" algn="just">
              <a:lnSpc>
                <a:spcPct val="150100"/>
              </a:lnSpc>
              <a:spcBef>
                <a:spcPts val="480"/>
              </a:spcBef>
              <a:buClr>
                <a:srgbClr val="3A812E"/>
              </a:buClr>
              <a:buSzPct val="60000"/>
              <a:buFont typeface="Wingdings"/>
              <a:buChar char=""/>
              <a:tabLst>
                <a:tab pos="699135" algn="l"/>
              </a:tabLst>
            </a:pPr>
            <a:r>
              <a:rPr sz="2000" spc="-10" dirty="0">
                <a:latin typeface="Times New Roman"/>
                <a:cs typeface="Times New Roman"/>
              </a:rPr>
              <a:t>Large-scale </a:t>
            </a:r>
            <a:r>
              <a:rPr sz="2000" spc="-5" dirty="0">
                <a:latin typeface="Times New Roman"/>
                <a:cs typeface="Times New Roman"/>
              </a:rPr>
              <a:t>embedded </a:t>
            </a:r>
            <a:r>
              <a:rPr sz="2000" spc="-15" dirty="0">
                <a:latin typeface="Times New Roman"/>
                <a:cs typeface="Times New Roman"/>
              </a:rPr>
              <a:t>systems </a:t>
            </a:r>
            <a:r>
              <a:rPr sz="2000" dirty="0">
                <a:latin typeface="Times New Roman"/>
                <a:cs typeface="Times New Roman"/>
              </a:rPr>
              <a:t>are </a:t>
            </a:r>
            <a:r>
              <a:rPr sz="2000" spc="-10" dirty="0">
                <a:latin typeface="Times New Roman"/>
                <a:cs typeface="Times New Roman"/>
              </a:rPr>
              <a:t>commonly </a:t>
            </a:r>
            <a:r>
              <a:rPr sz="2000" dirty="0">
                <a:solidFill>
                  <a:srgbClr val="6F2F9F"/>
                </a:solidFill>
                <a:latin typeface="Times New Roman"/>
                <a:cs typeface="Times New Roman"/>
              </a:rPr>
              <a:t>built </a:t>
            </a:r>
            <a:r>
              <a:rPr sz="2000" spc="-10" dirty="0">
                <a:solidFill>
                  <a:srgbClr val="6F2F9F"/>
                </a:solidFill>
                <a:latin typeface="Times New Roman"/>
                <a:cs typeface="Times New Roman"/>
              </a:rPr>
              <a:t>around </a:t>
            </a:r>
            <a:r>
              <a:rPr sz="2000" spc="-15" dirty="0">
                <a:solidFill>
                  <a:srgbClr val="6F2F9F"/>
                </a:solidFill>
                <a:latin typeface="Times New Roman"/>
                <a:cs typeface="Times New Roman"/>
              </a:rPr>
              <a:t>high  </a:t>
            </a:r>
            <a:r>
              <a:rPr sz="2000" spc="-10" dirty="0">
                <a:solidFill>
                  <a:srgbClr val="6F2F9F"/>
                </a:solidFill>
                <a:latin typeface="Times New Roman"/>
                <a:cs typeface="Times New Roman"/>
              </a:rPr>
              <a:t>performance </a:t>
            </a:r>
            <a:r>
              <a:rPr sz="2000" dirty="0">
                <a:solidFill>
                  <a:srgbClr val="6F2F9F"/>
                </a:solidFill>
                <a:latin typeface="Times New Roman"/>
                <a:cs typeface="Times New Roman"/>
              </a:rPr>
              <a:t>32 or 64 bit </a:t>
            </a:r>
            <a:r>
              <a:rPr sz="2000" spc="-15" dirty="0">
                <a:solidFill>
                  <a:srgbClr val="6F2F9F"/>
                </a:solidFill>
                <a:latin typeface="Times New Roman"/>
                <a:cs typeface="Times New Roman"/>
              </a:rPr>
              <a:t>RISC </a:t>
            </a:r>
            <a:r>
              <a:rPr sz="2000" spc="-5" dirty="0">
                <a:solidFill>
                  <a:srgbClr val="6F2F9F"/>
                </a:solidFill>
                <a:latin typeface="Times New Roman"/>
                <a:cs typeface="Times New Roman"/>
              </a:rPr>
              <a:t>processors/ controllers </a:t>
            </a:r>
            <a:r>
              <a:rPr sz="2000" dirty="0">
                <a:latin typeface="Times New Roman"/>
                <a:cs typeface="Times New Roman"/>
              </a:rPr>
              <a:t>or </a:t>
            </a:r>
            <a:r>
              <a:rPr sz="2000" spc="-5" dirty="0">
                <a:solidFill>
                  <a:srgbClr val="6F2F9F"/>
                </a:solidFill>
                <a:latin typeface="Times New Roman"/>
                <a:cs typeface="Times New Roman"/>
              </a:rPr>
              <a:t>Reconfigurable  </a:t>
            </a:r>
            <a:r>
              <a:rPr sz="2000" spc="-10" dirty="0">
                <a:solidFill>
                  <a:srgbClr val="6F2F9F"/>
                </a:solidFill>
                <a:latin typeface="Times New Roman"/>
                <a:cs typeface="Times New Roman"/>
              </a:rPr>
              <a:t>System </a:t>
            </a:r>
            <a:r>
              <a:rPr sz="2000" dirty="0">
                <a:solidFill>
                  <a:srgbClr val="6F2F9F"/>
                </a:solidFill>
                <a:latin typeface="Times New Roman"/>
                <a:cs typeface="Times New Roman"/>
              </a:rPr>
              <a:t>on </a:t>
            </a:r>
            <a:r>
              <a:rPr sz="2000" spc="-10" dirty="0">
                <a:solidFill>
                  <a:srgbClr val="6F2F9F"/>
                </a:solidFill>
                <a:latin typeface="Times New Roman"/>
                <a:cs typeface="Times New Roman"/>
              </a:rPr>
              <a:t>Chip </a:t>
            </a:r>
            <a:r>
              <a:rPr sz="2000" spc="-5" dirty="0">
                <a:solidFill>
                  <a:srgbClr val="6F2F9F"/>
                </a:solidFill>
                <a:latin typeface="Times New Roman"/>
                <a:cs typeface="Times New Roman"/>
              </a:rPr>
              <a:t>(RSoC) </a:t>
            </a:r>
            <a:r>
              <a:rPr sz="2000" dirty="0">
                <a:latin typeface="Times New Roman"/>
                <a:cs typeface="Times New Roman"/>
              </a:rPr>
              <a:t>or </a:t>
            </a:r>
            <a:r>
              <a:rPr sz="2000" spc="-10" dirty="0">
                <a:solidFill>
                  <a:srgbClr val="6F2F9F"/>
                </a:solidFill>
                <a:latin typeface="Times New Roman"/>
                <a:cs typeface="Times New Roman"/>
              </a:rPr>
              <a:t>multi-core </a:t>
            </a:r>
            <a:r>
              <a:rPr sz="2000" spc="-5" dirty="0">
                <a:solidFill>
                  <a:srgbClr val="6F2F9F"/>
                </a:solidFill>
                <a:latin typeface="Times New Roman"/>
                <a:cs typeface="Times New Roman"/>
              </a:rPr>
              <a:t>processors </a:t>
            </a:r>
            <a:r>
              <a:rPr sz="2000" spc="-10" dirty="0">
                <a:latin typeface="Times New Roman"/>
                <a:cs typeface="Times New Roman"/>
              </a:rPr>
              <a:t>and </a:t>
            </a:r>
            <a:r>
              <a:rPr sz="2000" spc="-10" dirty="0">
                <a:solidFill>
                  <a:srgbClr val="6F2F9F"/>
                </a:solidFill>
                <a:latin typeface="Times New Roman"/>
                <a:cs typeface="Times New Roman"/>
              </a:rPr>
              <a:t>programmable logic  </a:t>
            </a:r>
            <a:r>
              <a:rPr sz="2000" spc="-5" dirty="0">
                <a:solidFill>
                  <a:srgbClr val="6F2F9F"/>
                </a:solidFill>
                <a:latin typeface="Times New Roman"/>
                <a:cs typeface="Times New Roman"/>
              </a:rPr>
              <a:t>devices</a:t>
            </a:r>
            <a:r>
              <a:rPr sz="2000" spc="-5" dirty="0">
                <a:latin typeface="Times New Roman"/>
                <a:cs typeface="Times New Roman"/>
              </a:rPr>
              <a:t>.</a:t>
            </a:r>
            <a:endParaRPr sz="2000" dirty="0">
              <a:latin typeface="Times New Roman"/>
              <a:cs typeface="Times New Roman"/>
            </a:endParaRPr>
          </a:p>
          <a:p>
            <a:pPr marL="698500" indent="-327025" algn="just">
              <a:lnSpc>
                <a:spcPct val="100000"/>
              </a:lnSpc>
              <a:spcBef>
                <a:spcPts val="1680"/>
              </a:spcBef>
              <a:buClr>
                <a:srgbClr val="3A812E"/>
              </a:buClr>
              <a:buSzPct val="60000"/>
              <a:buFont typeface="Wingdings"/>
              <a:buChar char=""/>
              <a:tabLst>
                <a:tab pos="699135" algn="l"/>
              </a:tabLst>
            </a:pPr>
            <a:r>
              <a:rPr sz="2000" spc="-5" dirty="0">
                <a:latin typeface="Times New Roman"/>
                <a:cs typeface="Times New Roman"/>
              </a:rPr>
              <a:t>They usually </a:t>
            </a:r>
            <a:r>
              <a:rPr sz="2000" spc="-5" dirty="0">
                <a:solidFill>
                  <a:srgbClr val="6F2F9F"/>
                </a:solidFill>
                <a:latin typeface="Times New Roman"/>
                <a:cs typeface="Times New Roman"/>
              </a:rPr>
              <a:t>contain a </a:t>
            </a:r>
            <a:r>
              <a:rPr sz="2000" spc="-10" dirty="0">
                <a:solidFill>
                  <a:srgbClr val="6F2F9F"/>
                </a:solidFill>
                <a:latin typeface="Times New Roman"/>
                <a:cs typeface="Times New Roman"/>
              </a:rPr>
              <a:t>high performance </a:t>
            </a:r>
            <a:r>
              <a:rPr sz="2000" spc="-5" dirty="0">
                <a:solidFill>
                  <a:srgbClr val="6F2F9F"/>
                </a:solidFill>
                <a:latin typeface="Times New Roman"/>
                <a:cs typeface="Times New Roman"/>
              </a:rPr>
              <a:t>Real </a:t>
            </a:r>
            <a:r>
              <a:rPr sz="2000" spc="-10" dirty="0">
                <a:solidFill>
                  <a:srgbClr val="6F2F9F"/>
                </a:solidFill>
                <a:latin typeface="Times New Roman"/>
                <a:cs typeface="Times New Roman"/>
              </a:rPr>
              <a:t>Time </a:t>
            </a:r>
            <a:r>
              <a:rPr sz="2000" spc="-5" dirty="0">
                <a:solidFill>
                  <a:srgbClr val="6F2F9F"/>
                </a:solidFill>
                <a:latin typeface="Times New Roman"/>
                <a:cs typeface="Times New Roman"/>
              </a:rPr>
              <a:t>Operating</a:t>
            </a:r>
            <a:r>
              <a:rPr sz="2000" spc="290" dirty="0">
                <a:solidFill>
                  <a:srgbClr val="6F2F9F"/>
                </a:solidFill>
                <a:latin typeface="Times New Roman"/>
                <a:cs typeface="Times New Roman"/>
              </a:rPr>
              <a:t> </a:t>
            </a:r>
            <a:r>
              <a:rPr sz="2000" dirty="0">
                <a:solidFill>
                  <a:srgbClr val="6F2F9F"/>
                </a:solidFill>
                <a:latin typeface="Times New Roman"/>
                <a:cs typeface="Times New Roman"/>
              </a:rPr>
              <a:t>System</a:t>
            </a:r>
            <a:endParaRPr sz="2000" dirty="0">
              <a:latin typeface="Times New Roman"/>
              <a:cs typeface="Times New Roman"/>
            </a:endParaRPr>
          </a:p>
          <a:p>
            <a:pPr marL="12700">
              <a:lnSpc>
                <a:spcPct val="100000"/>
              </a:lnSpc>
              <a:spcBef>
                <a:spcPts val="1205"/>
              </a:spcBef>
              <a:tabLst>
                <a:tab pos="698500" algn="l"/>
                <a:tab pos="8241665" algn="l"/>
              </a:tabLst>
            </a:pPr>
            <a:r>
              <a:rPr sz="2000" u="heavy" spc="-5" dirty="0">
                <a:solidFill>
                  <a:srgbClr val="6F2F9F"/>
                </a:solidFill>
                <a:uFill>
                  <a:solidFill>
                    <a:srgbClr val="CC9900"/>
                  </a:solidFill>
                </a:uFill>
                <a:latin typeface="Times New Roman"/>
                <a:cs typeface="Times New Roman"/>
              </a:rPr>
              <a:t> 	(RTOS) </a:t>
            </a:r>
            <a:r>
              <a:rPr sz="2000" u="heavy" spc="-10" dirty="0">
                <a:uFill>
                  <a:solidFill>
                    <a:srgbClr val="CC9900"/>
                  </a:solidFill>
                </a:uFill>
                <a:latin typeface="Times New Roman"/>
                <a:cs typeface="Times New Roman"/>
              </a:rPr>
              <a:t>for </a:t>
            </a:r>
            <a:r>
              <a:rPr sz="2000" u="heavy" spc="-5" dirty="0">
                <a:solidFill>
                  <a:srgbClr val="006FC0"/>
                </a:solidFill>
                <a:uFill>
                  <a:solidFill>
                    <a:srgbClr val="CC9900"/>
                  </a:solidFill>
                </a:uFill>
                <a:latin typeface="Times New Roman"/>
                <a:cs typeface="Times New Roman"/>
              </a:rPr>
              <a:t>task </a:t>
            </a:r>
            <a:r>
              <a:rPr sz="2000" u="heavy" spc="-10" dirty="0">
                <a:solidFill>
                  <a:srgbClr val="006FC0"/>
                </a:solidFill>
                <a:uFill>
                  <a:solidFill>
                    <a:srgbClr val="CC9900"/>
                  </a:solidFill>
                </a:uFill>
                <a:latin typeface="Times New Roman"/>
                <a:cs typeface="Times New Roman"/>
              </a:rPr>
              <a:t>scheduling</a:t>
            </a:r>
            <a:r>
              <a:rPr sz="2000" u="heavy" spc="-10" dirty="0">
                <a:uFill>
                  <a:solidFill>
                    <a:srgbClr val="CC9900"/>
                  </a:solidFill>
                </a:uFill>
                <a:latin typeface="Times New Roman"/>
                <a:cs typeface="Times New Roman"/>
              </a:rPr>
              <a:t>, </a:t>
            </a:r>
            <a:r>
              <a:rPr sz="2000" u="heavy" spc="-5" dirty="0">
                <a:solidFill>
                  <a:srgbClr val="006FC0"/>
                </a:solidFill>
                <a:uFill>
                  <a:solidFill>
                    <a:srgbClr val="CC9900"/>
                  </a:solidFill>
                </a:uFill>
                <a:latin typeface="Times New Roman"/>
                <a:cs typeface="Times New Roman"/>
              </a:rPr>
              <a:t>prioritization</a:t>
            </a:r>
            <a:r>
              <a:rPr sz="2000" u="heavy" spc="-5" dirty="0">
                <a:uFill>
                  <a:solidFill>
                    <a:srgbClr val="CC9900"/>
                  </a:solidFill>
                </a:uFill>
                <a:latin typeface="Times New Roman"/>
                <a:cs typeface="Times New Roman"/>
              </a:rPr>
              <a:t>, </a:t>
            </a:r>
            <a:r>
              <a:rPr sz="2000" u="heavy" spc="-10" dirty="0">
                <a:uFill>
                  <a:solidFill>
                    <a:srgbClr val="CC9900"/>
                  </a:solidFill>
                </a:uFill>
                <a:latin typeface="Times New Roman"/>
                <a:cs typeface="Times New Roman"/>
              </a:rPr>
              <a:t>and</a:t>
            </a:r>
            <a:r>
              <a:rPr sz="2000" u="heavy" spc="130" dirty="0">
                <a:uFill>
                  <a:solidFill>
                    <a:srgbClr val="CC9900"/>
                  </a:solidFill>
                </a:uFill>
                <a:latin typeface="Times New Roman"/>
                <a:cs typeface="Times New Roman"/>
              </a:rPr>
              <a:t> </a:t>
            </a:r>
            <a:r>
              <a:rPr sz="2000" u="heavy" spc="-15" dirty="0">
                <a:solidFill>
                  <a:srgbClr val="006FC0"/>
                </a:solidFill>
                <a:uFill>
                  <a:solidFill>
                    <a:srgbClr val="CC9900"/>
                  </a:solidFill>
                </a:uFill>
                <a:latin typeface="Times New Roman"/>
                <a:cs typeface="Times New Roman"/>
              </a:rPr>
              <a:t>management</a:t>
            </a:r>
            <a:r>
              <a:rPr sz="2000" u="heavy" spc="-15" dirty="0">
                <a:uFill>
                  <a:solidFill>
                    <a:srgbClr val="CC9900"/>
                  </a:solidFill>
                </a:uFill>
                <a:latin typeface="Times New Roman"/>
                <a:cs typeface="Times New Roman"/>
              </a:rPr>
              <a:t>.	</a:t>
            </a:r>
            <a:endParaRPr sz="2000" dirty="0">
              <a:latin typeface="Times New Roman"/>
              <a:cs typeface="Times New Roman"/>
            </a:endParaRPr>
          </a:p>
        </p:txBody>
      </p:sp>
      <p:sp>
        <p:nvSpPr>
          <p:cNvPr id="7" name="object 7"/>
          <p:cNvSpPr txBox="1"/>
          <p:nvPr/>
        </p:nvSpPr>
        <p:spPr>
          <a:xfrm>
            <a:off x="8420100" y="6471338"/>
            <a:ext cx="216535" cy="196850"/>
          </a:xfrm>
          <a:prstGeom prst="rect">
            <a:avLst/>
          </a:prstGeom>
        </p:spPr>
        <p:txBody>
          <a:bodyPr vert="horz" wrap="square" lIns="0" tIns="0" rIns="0" bIns="0" rtlCol="0">
            <a:spAutoFit/>
          </a:bodyPr>
          <a:lstStyle/>
          <a:p>
            <a:pPr marL="38100">
              <a:lnSpc>
                <a:spcPts val="1375"/>
              </a:lnSpc>
            </a:pPr>
            <a:fld id="{81D60167-4931-47E6-BA6A-407CBD079E47}" type="slidenum">
              <a:rPr sz="1200" spc="-40" dirty="0">
                <a:latin typeface="Times New Roman"/>
                <a:cs typeface="Times New Roman"/>
              </a:rPr>
              <a:t>12</a:t>
            </a:fld>
            <a:endParaRPr sz="1200">
              <a:latin typeface="Times New Roman"/>
              <a:cs typeface="Times New Roman"/>
            </a:endParaRPr>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60044" y="353009"/>
            <a:ext cx="3241040" cy="329565"/>
          </a:xfrm>
          <a:prstGeom prst="rect">
            <a:avLst/>
          </a:prstGeom>
        </p:spPr>
        <p:txBody>
          <a:bodyPr vert="horz" wrap="square" lIns="0" tIns="12065" rIns="0" bIns="0" rtlCol="0">
            <a:spAutoFit/>
          </a:bodyPr>
          <a:lstStyle/>
          <a:p>
            <a:pPr marL="12700">
              <a:lnSpc>
                <a:spcPct val="100000"/>
              </a:lnSpc>
              <a:spcBef>
                <a:spcPts val="95"/>
              </a:spcBef>
              <a:tabLst>
                <a:tab pos="356870" algn="l"/>
                <a:tab pos="2115820" algn="l"/>
              </a:tabLst>
            </a:pPr>
            <a:r>
              <a:rPr sz="2000" spc="-5" dirty="0">
                <a:solidFill>
                  <a:srgbClr val="C00000"/>
                </a:solidFill>
                <a:latin typeface="Times New Roman"/>
                <a:cs typeface="Times New Roman"/>
              </a:rPr>
              <a:t>»	</a:t>
            </a:r>
            <a:r>
              <a:rPr sz="2000" b="1" i="1" spc="-5" dirty="0">
                <a:solidFill>
                  <a:srgbClr val="FF0000"/>
                </a:solidFill>
                <a:latin typeface="Times New Roman"/>
                <a:cs typeface="Times New Roman"/>
              </a:rPr>
              <a:t>Pr</a:t>
            </a:r>
            <a:r>
              <a:rPr sz="2000" b="1" i="1" dirty="0">
                <a:solidFill>
                  <a:srgbClr val="FF0000"/>
                </a:solidFill>
                <a:latin typeface="Times New Roman"/>
                <a:cs typeface="Times New Roman"/>
              </a:rPr>
              <a:t>og</a:t>
            </a:r>
            <a:r>
              <a:rPr sz="2000" b="1" i="1" spc="-15" dirty="0">
                <a:solidFill>
                  <a:srgbClr val="FF0000"/>
                </a:solidFill>
                <a:latin typeface="Times New Roman"/>
                <a:cs typeface="Times New Roman"/>
              </a:rPr>
              <a:t>r</a:t>
            </a:r>
            <a:r>
              <a:rPr sz="2000" b="1" i="1" spc="-20" dirty="0">
                <a:solidFill>
                  <a:srgbClr val="FF0000"/>
                </a:solidFill>
                <a:latin typeface="Times New Roman"/>
                <a:cs typeface="Times New Roman"/>
              </a:rPr>
              <a:t>a</a:t>
            </a:r>
            <a:r>
              <a:rPr sz="2000" b="1" i="1" dirty="0">
                <a:solidFill>
                  <a:srgbClr val="FF0000"/>
                </a:solidFill>
                <a:latin typeface="Times New Roman"/>
                <a:cs typeface="Times New Roman"/>
              </a:rPr>
              <a:t>mmab</a:t>
            </a:r>
            <a:r>
              <a:rPr sz="2000" b="1" i="1" spc="-5" dirty="0">
                <a:solidFill>
                  <a:srgbClr val="FF0000"/>
                </a:solidFill>
                <a:latin typeface="Times New Roman"/>
                <a:cs typeface="Times New Roman"/>
              </a:rPr>
              <a:t>le</a:t>
            </a:r>
            <a:r>
              <a:rPr sz="2000" b="1" i="1" dirty="0">
                <a:solidFill>
                  <a:srgbClr val="FF0000"/>
                </a:solidFill>
                <a:latin typeface="Times New Roman"/>
                <a:cs typeface="Times New Roman"/>
              </a:rPr>
              <a:t>	</a:t>
            </a:r>
            <a:r>
              <a:rPr sz="2000" b="1" i="1" spc="-5" dirty="0">
                <a:solidFill>
                  <a:srgbClr val="FF0000"/>
                </a:solidFill>
                <a:latin typeface="Times New Roman"/>
                <a:cs typeface="Times New Roman"/>
              </a:rPr>
              <a:t>P</a:t>
            </a:r>
            <a:r>
              <a:rPr sz="2000" b="1" i="1" dirty="0">
                <a:solidFill>
                  <a:srgbClr val="FF0000"/>
                </a:solidFill>
                <a:latin typeface="Times New Roman"/>
                <a:cs typeface="Times New Roman"/>
              </a:rPr>
              <a:t>e</a:t>
            </a:r>
            <a:r>
              <a:rPr sz="2000" b="1" i="1" spc="-15" dirty="0">
                <a:solidFill>
                  <a:srgbClr val="FF0000"/>
                </a:solidFill>
                <a:latin typeface="Times New Roman"/>
                <a:cs typeface="Times New Roman"/>
              </a:rPr>
              <a:t>r</a:t>
            </a:r>
            <a:r>
              <a:rPr sz="2000" b="1" i="1" spc="-5" dirty="0">
                <a:solidFill>
                  <a:srgbClr val="FF0000"/>
                </a:solidFill>
                <a:latin typeface="Times New Roman"/>
                <a:cs typeface="Times New Roman"/>
              </a:rPr>
              <a:t>i</a:t>
            </a:r>
            <a:r>
              <a:rPr sz="2000" b="1" i="1" dirty="0">
                <a:solidFill>
                  <a:srgbClr val="FF0000"/>
                </a:solidFill>
                <a:latin typeface="Times New Roman"/>
                <a:cs typeface="Times New Roman"/>
              </a:rPr>
              <a:t>p</a:t>
            </a:r>
            <a:r>
              <a:rPr sz="2000" b="1" i="1" spc="-5" dirty="0">
                <a:solidFill>
                  <a:srgbClr val="FF0000"/>
                </a:solidFill>
                <a:latin typeface="Times New Roman"/>
                <a:cs typeface="Times New Roman"/>
              </a:rPr>
              <a:t>he</a:t>
            </a:r>
            <a:r>
              <a:rPr sz="2000" b="1" i="1" spc="-15" dirty="0">
                <a:solidFill>
                  <a:srgbClr val="FF0000"/>
                </a:solidFill>
                <a:latin typeface="Times New Roman"/>
                <a:cs typeface="Times New Roman"/>
              </a:rPr>
              <a:t>r</a:t>
            </a:r>
            <a:r>
              <a:rPr sz="2000" b="1" i="1" dirty="0">
                <a:solidFill>
                  <a:srgbClr val="FF0000"/>
                </a:solidFill>
                <a:latin typeface="Times New Roman"/>
                <a:cs typeface="Times New Roman"/>
              </a:rPr>
              <a:t>a</a:t>
            </a:r>
            <a:r>
              <a:rPr sz="2000" b="1" i="1" spc="-5" dirty="0">
                <a:solidFill>
                  <a:srgbClr val="FF0000"/>
                </a:solidFill>
                <a:latin typeface="Times New Roman"/>
                <a:cs typeface="Times New Roman"/>
              </a:rPr>
              <a:t>l</a:t>
            </a:r>
            <a:endParaRPr sz="2000">
              <a:latin typeface="Times New Roman"/>
              <a:cs typeface="Times New Roman"/>
            </a:endParaRPr>
          </a:p>
        </p:txBody>
      </p:sp>
      <p:sp>
        <p:nvSpPr>
          <p:cNvPr id="3" name="object 3"/>
          <p:cNvSpPr txBox="1"/>
          <p:nvPr/>
        </p:nvSpPr>
        <p:spPr>
          <a:xfrm>
            <a:off x="3865626" y="353009"/>
            <a:ext cx="5052060" cy="329565"/>
          </a:xfrm>
          <a:prstGeom prst="rect">
            <a:avLst/>
          </a:prstGeom>
        </p:spPr>
        <p:txBody>
          <a:bodyPr vert="horz" wrap="square" lIns="0" tIns="12065" rIns="0" bIns="0" rtlCol="0">
            <a:spAutoFit/>
          </a:bodyPr>
          <a:lstStyle/>
          <a:p>
            <a:pPr marL="12700">
              <a:lnSpc>
                <a:spcPct val="100000"/>
              </a:lnSpc>
              <a:spcBef>
                <a:spcPts val="95"/>
              </a:spcBef>
              <a:tabLst>
                <a:tab pos="1162050" algn="l"/>
                <a:tab pos="2211070" algn="l"/>
                <a:tab pos="3939540" algn="l"/>
              </a:tabLst>
            </a:pPr>
            <a:r>
              <a:rPr sz="2000" b="1" i="1" spc="-5" dirty="0">
                <a:solidFill>
                  <a:srgbClr val="FF0000"/>
                </a:solidFill>
                <a:latin typeface="Times New Roman"/>
                <a:cs typeface="Times New Roman"/>
              </a:rPr>
              <a:t>Interface	(PPI):	</a:t>
            </a:r>
            <a:r>
              <a:rPr sz="2000" i="1" spc="-5" dirty="0">
                <a:solidFill>
                  <a:srgbClr val="FF0000"/>
                </a:solidFill>
                <a:latin typeface="Times New Roman"/>
                <a:cs typeface="Times New Roman"/>
              </a:rPr>
              <a:t>Programmable	Peripheral</a:t>
            </a:r>
            <a:endParaRPr sz="2000">
              <a:latin typeface="Times New Roman"/>
              <a:cs typeface="Times New Roman"/>
            </a:endParaRPr>
          </a:p>
        </p:txBody>
      </p:sp>
      <p:sp>
        <p:nvSpPr>
          <p:cNvPr id="4" name="object 4"/>
          <p:cNvSpPr txBox="1"/>
          <p:nvPr/>
        </p:nvSpPr>
        <p:spPr>
          <a:xfrm>
            <a:off x="421944" y="656846"/>
            <a:ext cx="8509000" cy="5819775"/>
          </a:xfrm>
          <a:prstGeom prst="rect">
            <a:avLst/>
          </a:prstGeom>
        </p:spPr>
        <p:txBody>
          <a:bodyPr vert="horz" wrap="square" lIns="0" tIns="165735" rIns="0" bIns="0" rtlCol="0">
            <a:spAutoFit/>
          </a:bodyPr>
          <a:lstStyle/>
          <a:p>
            <a:pPr marL="394970">
              <a:lnSpc>
                <a:spcPct val="100000"/>
              </a:lnSpc>
              <a:spcBef>
                <a:spcPts val="1305"/>
              </a:spcBef>
            </a:pPr>
            <a:r>
              <a:rPr sz="2000" i="1" spc="-5" dirty="0">
                <a:solidFill>
                  <a:srgbClr val="FF0000"/>
                </a:solidFill>
                <a:latin typeface="Times New Roman"/>
                <a:cs typeface="Times New Roman"/>
              </a:rPr>
              <a:t>Interface </a:t>
            </a:r>
            <a:r>
              <a:rPr sz="2000" spc="-5" dirty="0">
                <a:latin typeface="Times New Roman"/>
                <a:cs typeface="Times New Roman"/>
              </a:rPr>
              <a:t>devices are </a:t>
            </a:r>
            <a:r>
              <a:rPr sz="2000" spc="-10" dirty="0">
                <a:solidFill>
                  <a:srgbClr val="C00000"/>
                </a:solidFill>
                <a:latin typeface="Times New Roman"/>
                <a:cs typeface="Times New Roman"/>
              </a:rPr>
              <a:t>used for extending </a:t>
            </a:r>
            <a:r>
              <a:rPr sz="2000" spc="-5" dirty="0">
                <a:solidFill>
                  <a:srgbClr val="C00000"/>
                </a:solidFill>
                <a:latin typeface="Times New Roman"/>
                <a:cs typeface="Times New Roman"/>
              </a:rPr>
              <a:t>the I/O capabilities </a:t>
            </a:r>
            <a:r>
              <a:rPr sz="2000" dirty="0">
                <a:solidFill>
                  <a:srgbClr val="C00000"/>
                </a:solidFill>
                <a:latin typeface="Times New Roman"/>
                <a:cs typeface="Times New Roman"/>
              </a:rPr>
              <a:t>of</a:t>
            </a:r>
            <a:r>
              <a:rPr sz="2000" spc="90" dirty="0">
                <a:solidFill>
                  <a:srgbClr val="C00000"/>
                </a:solidFill>
                <a:latin typeface="Times New Roman"/>
                <a:cs typeface="Times New Roman"/>
              </a:rPr>
              <a:t> </a:t>
            </a:r>
            <a:r>
              <a:rPr sz="2000" spc="-5" dirty="0">
                <a:solidFill>
                  <a:srgbClr val="C00000"/>
                </a:solidFill>
                <a:latin typeface="Times New Roman"/>
                <a:cs typeface="Times New Roman"/>
              </a:rPr>
              <a:t>processors/</a:t>
            </a:r>
            <a:endParaRPr sz="2000">
              <a:latin typeface="Times New Roman"/>
              <a:cs typeface="Times New Roman"/>
            </a:endParaRPr>
          </a:p>
          <a:p>
            <a:pPr marL="394970">
              <a:lnSpc>
                <a:spcPct val="100000"/>
              </a:lnSpc>
              <a:spcBef>
                <a:spcPts val="1200"/>
              </a:spcBef>
            </a:pPr>
            <a:r>
              <a:rPr sz="2000" spc="-5" dirty="0">
                <a:solidFill>
                  <a:srgbClr val="C00000"/>
                </a:solidFill>
                <a:latin typeface="Times New Roman"/>
                <a:cs typeface="Times New Roman"/>
              </a:rPr>
              <a:t>controllers</a:t>
            </a:r>
            <a:r>
              <a:rPr sz="2000" spc="-5" dirty="0">
                <a:latin typeface="Times New Roman"/>
                <a:cs typeface="Times New Roman"/>
              </a:rPr>
              <a:t>.</a:t>
            </a:r>
            <a:endParaRPr sz="2000">
              <a:latin typeface="Times New Roman"/>
              <a:cs typeface="Times New Roman"/>
            </a:endParaRPr>
          </a:p>
          <a:p>
            <a:pPr marL="50800" algn="just">
              <a:lnSpc>
                <a:spcPct val="100000"/>
              </a:lnSpc>
              <a:spcBef>
                <a:spcPts val="1680"/>
              </a:spcBef>
            </a:pPr>
            <a:r>
              <a:rPr sz="2000" spc="-5" dirty="0">
                <a:solidFill>
                  <a:srgbClr val="C00000"/>
                </a:solidFill>
                <a:latin typeface="Times New Roman"/>
                <a:cs typeface="Times New Roman"/>
              </a:rPr>
              <a:t>» </a:t>
            </a:r>
            <a:r>
              <a:rPr sz="2000" spc="-5" dirty="0">
                <a:solidFill>
                  <a:srgbClr val="6F2F9F"/>
                </a:solidFill>
                <a:latin typeface="Times New Roman"/>
                <a:cs typeface="Times New Roman"/>
              </a:rPr>
              <a:t>Most </a:t>
            </a:r>
            <a:r>
              <a:rPr sz="2000" dirty="0">
                <a:solidFill>
                  <a:srgbClr val="6F2F9F"/>
                </a:solidFill>
                <a:latin typeface="Times New Roman"/>
                <a:cs typeface="Times New Roman"/>
              </a:rPr>
              <a:t>of </a:t>
            </a:r>
            <a:r>
              <a:rPr sz="2000" spc="-10" dirty="0">
                <a:solidFill>
                  <a:srgbClr val="6F2F9F"/>
                </a:solidFill>
                <a:latin typeface="Times New Roman"/>
                <a:cs typeface="Times New Roman"/>
              </a:rPr>
              <a:t>the </a:t>
            </a:r>
            <a:r>
              <a:rPr sz="2000" spc="-5" dirty="0">
                <a:solidFill>
                  <a:srgbClr val="6F2F9F"/>
                </a:solidFill>
                <a:latin typeface="Times New Roman"/>
                <a:cs typeface="Times New Roman"/>
              </a:rPr>
              <a:t>processors/ controllers provide very </a:t>
            </a:r>
            <a:r>
              <a:rPr sz="2000" spc="-10" dirty="0">
                <a:solidFill>
                  <a:srgbClr val="6F2F9F"/>
                </a:solidFill>
                <a:latin typeface="Times New Roman"/>
                <a:cs typeface="Times New Roman"/>
              </a:rPr>
              <a:t>limited </a:t>
            </a:r>
            <a:r>
              <a:rPr sz="2000" spc="-5" dirty="0">
                <a:solidFill>
                  <a:srgbClr val="6F2F9F"/>
                </a:solidFill>
                <a:latin typeface="Times New Roman"/>
                <a:cs typeface="Times New Roman"/>
              </a:rPr>
              <a:t>number </a:t>
            </a:r>
            <a:r>
              <a:rPr sz="2000" dirty="0">
                <a:solidFill>
                  <a:srgbClr val="6F2F9F"/>
                </a:solidFill>
                <a:latin typeface="Times New Roman"/>
                <a:cs typeface="Times New Roman"/>
              </a:rPr>
              <a:t>of </a:t>
            </a:r>
            <a:r>
              <a:rPr sz="2000" spc="-5" dirty="0">
                <a:solidFill>
                  <a:srgbClr val="6F2F9F"/>
                </a:solidFill>
                <a:latin typeface="Times New Roman"/>
                <a:cs typeface="Times New Roman"/>
              </a:rPr>
              <a:t>I/O </a:t>
            </a:r>
            <a:r>
              <a:rPr sz="2000" spc="-10" dirty="0">
                <a:solidFill>
                  <a:srgbClr val="6F2F9F"/>
                </a:solidFill>
                <a:latin typeface="Times New Roman"/>
                <a:cs typeface="Times New Roman"/>
              </a:rPr>
              <a:t>and</a:t>
            </a:r>
            <a:r>
              <a:rPr sz="2000" spc="-105" dirty="0">
                <a:solidFill>
                  <a:srgbClr val="6F2F9F"/>
                </a:solidFill>
                <a:latin typeface="Times New Roman"/>
                <a:cs typeface="Times New Roman"/>
              </a:rPr>
              <a:t> </a:t>
            </a:r>
            <a:r>
              <a:rPr sz="2000" spc="-5" dirty="0">
                <a:solidFill>
                  <a:srgbClr val="6F2F9F"/>
                </a:solidFill>
                <a:latin typeface="Times New Roman"/>
                <a:cs typeface="Times New Roman"/>
              </a:rPr>
              <a:t>data</a:t>
            </a:r>
            <a:endParaRPr sz="2000">
              <a:latin typeface="Times New Roman"/>
              <a:cs typeface="Times New Roman"/>
            </a:endParaRPr>
          </a:p>
          <a:p>
            <a:pPr marL="394970">
              <a:lnSpc>
                <a:spcPct val="100000"/>
              </a:lnSpc>
              <a:spcBef>
                <a:spcPts val="1205"/>
              </a:spcBef>
            </a:pPr>
            <a:r>
              <a:rPr sz="2000" dirty="0">
                <a:solidFill>
                  <a:srgbClr val="6F2F9F"/>
                </a:solidFill>
                <a:latin typeface="Times New Roman"/>
                <a:cs typeface="Times New Roman"/>
              </a:rPr>
              <a:t>ports</a:t>
            </a:r>
            <a:r>
              <a:rPr sz="2000" dirty="0">
                <a:latin typeface="Times New Roman"/>
                <a:cs typeface="Times New Roman"/>
              </a:rPr>
              <a:t>.</a:t>
            </a:r>
            <a:endParaRPr sz="2000">
              <a:latin typeface="Times New Roman"/>
              <a:cs typeface="Times New Roman"/>
            </a:endParaRPr>
          </a:p>
          <a:p>
            <a:pPr marL="394970" marR="17780" indent="-344805" algn="just">
              <a:lnSpc>
                <a:spcPct val="150000"/>
              </a:lnSpc>
              <a:spcBef>
                <a:spcPts val="480"/>
              </a:spcBef>
            </a:pPr>
            <a:r>
              <a:rPr sz="2000" spc="-5" dirty="0">
                <a:solidFill>
                  <a:srgbClr val="C00000"/>
                </a:solidFill>
                <a:latin typeface="Times New Roman"/>
                <a:cs typeface="Times New Roman"/>
              </a:rPr>
              <a:t>» </a:t>
            </a:r>
            <a:r>
              <a:rPr sz="2000" spc="-10" dirty="0">
                <a:solidFill>
                  <a:srgbClr val="C00000"/>
                </a:solidFill>
                <a:latin typeface="Times New Roman"/>
                <a:cs typeface="Times New Roman"/>
              </a:rPr>
              <a:t>A </a:t>
            </a:r>
            <a:r>
              <a:rPr sz="2000" spc="-5" dirty="0">
                <a:solidFill>
                  <a:srgbClr val="C00000"/>
                </a:solidFill>
                <a:latin typeface="Times New Roman"/>
                <a:cs typeface="Times New Roman"/>
              </a:rPr>
              <a:t>programmable peripheral </a:t>
            </a:r>
            <a:r>
              <a:rPr sz="2000" spc="-10" dirty="0">
                <a:solidFill>
                  <a:srgbClr val="C00000"/>
                </a:solidFill>
                <a:latin typeface="Times New Roman"/>
                <a:cs typeface="Times New Roman"/>
              </a:rPr>
              <a:t>interface </a:t>
            </a:r>
            <a:r>
              <a:rPr sz="2000" spc="-5" dirty="0">
                <a:solidFill>
                  <a:srgbClr val="6F2F9F"/>
                </a:solidFill>
                <a:latin typeface="Times New Roman"/>
                <a:cs typeface="Times New Roman"/>
              </a:rPr>
              <a:t>device expands </a:t>
            </a:r>
            <a:r>
              <a:rPr sz="2000" spc="-10" dirty="0">
                <a:solidFill>
                  <a:srgbClr val="6F2F9F"/>
                </a:solidFill>
                <a:latin typeface="Times New Roman"/>
                <a:cs typeface="Times New Roman"/>
              </a:rPr>
              <a:t>the </a:t>
            </a:r>
            <a:r>
              <a:rPr sz="2000" spc="-5" dirty="0">
                <a:solidFill>
                  <a:srgbClr val="6F2F9F"/>
                </a:solidFill>
                <a:latin typeface="Times New Roman"/>
                <a:cs typeface="Times New Roman"/>
              </a:rPr>
              <a:t>I/O capabilities </a:t>
            </a:r>
            <a:r>
              <a:rPr sz="2000" dirty="0">
                <a:solidFill>
                  <a:srgbClr val="6F2F9F"/>
                </a:solidFill>
                <a:latin typeface="Times New Roman"/>
                <a:cs typeface="Times New Roman"/>
              </a:rPr>
              <a:t>of </a:t>
            </a:r>
            <a:r>
              <a:rPr sz="2000" spc="-10" dirty="0">
                <a:solidFill>
                  <a:srgbClr val="6F2F9F"/>
                </a:solidFill>
                <a:latin typeface="Times New Roman"/>
                <a:cs typeface="Times New Roman"/>
              </a:rPr>
              <a:t>the  </a:t>
            </a:r>
            <a:r>
              <a:rPr sz="2000" spc="-5" dirty="0">
                <a:solidFill>
                  <a:srgbClr val="6F2F9F"/>
                </a:solidFill>
                <a:latin typeface="Times New Roman"/>
                <a:cs typeface="Times New Roman"/>
              </a:rPr>
              <a:t>processor/ controller</a:t>
            </a:r>
            <a:r>
              <a:rPr sz="2000" spc="-5" dirty="0">
                <a:latin typeface="Times New Roman"/>
                <a:cs typeface="Times New Roman"/>
              </a:rPr>
              <a:t>. </a:t>
            </a:r>
            <a:r>
              <a:rPr sz="2000" b="1" i="1" spc="-5" dirty="0">
                <a:solidFill>
                  <a:srgbClr val="C00000"/>
                </a:solidFill>
                <a:latin typeface="Times New Roman"/>
                <a:cs typeface="Times New Roman"/>
              </a:rPr>
              <a:t>8255A </a:t>
            </a:r>
            <a:r>
              <a:rPr sz="2000" spc="-10" dirty="0">
                <a:latin typeface="Times New Roman"/>
                <a:cs typeface="Times New Roman"/>
              </a:rPr>
              <a:t>is </a:t>
            </a:r>
            <a:r>
              <a:rPr sz="2000" spc="-5" dirty="0">
                <a:latin typeface="Times New Roman"/>
                <a:cs typeface="Times New Roman"/>
              </a:rPr>
              <a:t>a popular </a:t>
            </a:r>
            <a:r>
              <a:rPr sz="2000" spc="5" dirty="0">
                <a:latin typeface="Times New Roman"/>
                <a:cs typeface="Times New Roman"/>
              </a:rPr>
              <a:t>PPI </a:t>
            </a:r>
            <a:r>
              <a:rPr sz="2000" spc="-5" dirty="0">
                <a:latin typeface="Times New Roman"/>
                <a:cs typeface="Times New Roman"/>
              </a:rPr>
              <a:t>device </a:t>
            </a:r>
            <a:r>
              <a:rPr sz="2000" spc="-10" dirty="0">
                <a:latin typeface="Times New Roman"/>
                <a:cs typeface="Times New Roman"/>
              </a:rPr>
              <a:t>for </a:t>
            </a:r>
            <a:r>
              <a:rPr sz="2000" spc="-5" dirty="0">
                <a:latin typeface="Times New Roman"/>
                <a:cs typeface="Times New Roman"/>
              </a:rPr>
              <a:t>8-bit processors/  controllers.</a:t>
            </a:r>
            <a:endParaRPr sz="2000">
              <a:latin typeface="Times New Roman"/>
              <a:cs typeface="Times New Roman"/>
            </a:endParaRPr>
          </a:p>
          <a:p>
            <a:pPr marL="394970" marR="19685" indent="-344805" algn="just">
              <a:lnSpc>
                <a:spcPct val="150000"/>
              </a:lnSpc>
              <a:spcBef>
                <a:spcPts val="484"/>
              </a:spcBef>
            </a:pPr>
            <a:r>
              <a:rPr sz="2000" spc="-5" dirty="0">
                <a:solidFill>
                  <a:srgbClr val="C00000"/>
                </a:solidFill>
                <a:latin typeface="Times New Roman"/>
                <a:cs typeface="Times New Roman"/>
              </a:rPr>
              <a:t>» </a:t>
            </a:r>
            <a:r>
              <a:rPr sz="2000" b="1" i="1" spc="5" dirty="0">
                <a:solidFill>
                  <a:srgbClr val="C00000"/>
                </a:solidFill>
                <a:latin typeface="Times New Roman"/>
                <a:cs typeface="Times New Roman"/>
              </a:rPr>
              <a:t>8255A </a:t>
            </a:r>
            <a:r>
              <a:rPr sz="2000" spc="-5" dirty="0">
                <a:solidFill>
                  <a:srgbClr val="6F2F9F"/>
                </a:solidFill>
                <a:latin typeface="Times New Roman"/>
                <a:cs typeface="Times New Roman"/>
              </a:rPr>
              <a:t>supports </a:t>
            </a:r>
            <a:r>
              <a:rPr sz="2000" spc="-15" dirty="0">
                <a:solidFill>
                  <a:srgbClr val="6F2F9F"/>
                </a:solidFill>
                <a:latin typeface="Times New Roman"/>
                <a:cs typeface="Times New Roman"/>
              </a:rPr>
              <a:t>24 </a:t>
            </a:r>
            <a:r>
              <a:rPr sz="2000" spc="-5" dirty="0">
                <a:solidFill>
                  <a:srgbClr val="6F2F9F"/>
                </a:solidFill>
                <a:latin typeface="Times New Roman"/>
                <a:cs typeface="Times New Roman"/>
              </a:rPr>
              <a:t>I/O </a:t>
            </a:r>
            <a:r>
              <a:rPr sz="2000" spc="-15" dirty="0">
                <a:solidFill>
                  <a:srgbClr val="6F2F9F"/>
                </a:solidFill>
                <a:latin typeface="Times New Roman"/>
                <a:cs typeface="Times New Roman"/>
              </a:rPr>
              <a:t>pins</a:t>
            </a:r>
            <a:r>
              <a:rPr sz="2000" spc="-15" dirty="0">
                <a:latin typeface="Times New Roman"/>
                <a:cs typeface="Times New Roman"/>
              </a:rPr>
              <a:t>, </a:t>
            </a:r>
            <a:r>
              <a:rPr sz="2000" spc="-10" dirty="0">
                <a:latin typeface="Times New Roman"/>
                <a:cs typeface="Times New Roman"/>
              </a:rPr>
              <a:t>and these </a:t>
            </a:r>
            <a:r>
              <a:rPr sz="2000" spc="-5" dirty="0">
                <a:solidFill>
                  <a:srgbClr val="6F2F9F"/>
                </a:solidFill>
                <a:latin typeface="Times New Roman"/>
                <a:cs typeface="Times New Roman"/>
              </a:rPr>
              <a:t>I/O </a:t>
            </a:r>
            <a:r>
              <a:rPr sz="2000" spc="-10" dirty="0">
                <a:solidFill>
                  <a:srgbClr val="6F2F9F"/>
                </a:solidFill>
                <a:latin typeface="Times New Roman"/>
                <a:cs typeface="Times New Roman"/>
              </a:rPr>
              <a:t>pins </a:t>
            </a:r>
            <a:r>
              <a:rPr sz="2000" spc="5" dirty="0">
                <a:solidFill>
                  <a:srgbClr val="6F2F9F"/>
                </a:solidFill>
                <a:latin typeface="Times New Roman"/>
                <a:cs typeface="Times New Roman"/>
              </a:rPr>
              <a:t>can </a:t>
            </a:r>
            <a:r>
              <a:rPr sz="2000" dirty="0">
                <a:solidFill>
                  <a:srgbClr val="6F2F9F"/>
                </a:solidFill>
                <a:latin typeface="Times New Roman"/>
                <a:cs typeface="Times New Roman"/>
              </a:rPr>
              <a:t>be </a:t>
            </a:r>
            <a:r>
              <a:rPr sz="2000" spc="-5" dirty="0">
                <a:solidFill>
                  <a:srgbClr val="6F2F9F"/>
                </a:solidFill>
                <a:latin typeface="Times New Roman"/>
                <a:cs typeface="Times New Roman"/>
              </a:rPr>
              <a:t>grouped as </a:t>
            </a:r>
            <a:r>
              <a:rPr sz="2000" spc="-10" dirty="0">
                <a:solidFill>
                  <a:srgbClr val="6F2F9F"/>
                </a:solidFill>
                <a:latin typeface="Times New Roman"/>
                <a:cs typeface="Times New Roman"/>
              </a:rPr>
              <a:t>either three  </a:t>
            </a:r>
            <a:r>
              <a:rPr sz="2000" spc="-5" dirty="0">
                <a:solidFill>
                  <a:srgbClr val="6F2F9F"/>
                </a:solidFill>
                <a:latin typeface="Times New Roman"/>
                <a:cs typeface="Times New Roman"/>
              </a:rPr>
              <a:t>8-bit parallel </a:t>
            </a:r>
            <a:r>
              <a:rPr sz="2000" dirty="0">
                <a:solidFill>
                  <a:srgbClr val="6F2F9F"/>
                </a:solidFill>
                <a:latin typeface="Times New Roman"/>
                <a:cs typeface="Times New Roman"/>
              </a:rPr>
              <a:t>ports </a:t>
            </a:r>
            <a:r>
              <a:rPr sz="2000" spc="-10" dirty="0">
                <a:latin typeface="Times New Roman"/>
                <a:cs typeface="Times New Roman"/>
              </a:rPr>
              <a:t>(</a:t>
            </a:r>
            <a:r>
              <a:rPr sz="2000" i="1" spc="-10" dirty="0">
                <a:solidFill>
                  <a:srgbClr val="006FC0"/>
                </a:solidFill>
                <a:latin typeface="Times New Roman"/>
                <a:cs typeface="Times New Roman"/>
              </a:rPr>
              <a:t>Port </a:t>
            </a:r>
            <a:r>
              <a:rPr sz="2000" i="1" spc="-5" dirty="0">
                <a:solidFill>
                  <a:srgbClr val="006FC0"/>
                </a:solidFill>
                <a:latin typeface="Times New Roman"/>
                <a:cs typeface="Times New Roman"/>
              </a:rPr>
              <a:t>A, </a:t>
            </a:r>
            <a:r>
              <a:rPr sz="2000" i="1" spc="-10" dirty="0">
                <a:solidFill>
                  <a:srgbClr val="006FC0"/>
                </a:solidFill>
                <a:latin typeface="Times New Roman"/>
                <a:cs typeface="Times New Roman"/>
              </a:rPr>
              <a:t>Port </a:t>
            </a:r>
            <a:r>
              <a:rPr sz="2000" i="1" spc="-5" dirty="0">
                <a:solidFill>
                  <a:srgbClr val="006FC0"/>
                </a:solidFill>
                <a:latin typeface="Times New Roman"/>
                <a:cs typeface="Times New Roman"/>
              </a:rPr>
              <a:t>B </a:t>
            </a:r>
            <a:r>
              <a:rPr sz="2000" i="1" dirty="0">
                <a:solidFill>
                  <a:srgbClr val="006FC0"/>
                </a:solidFill>
                <a:latin typeface="Times New Roman"/>
                <a:cs typeface="Times New Roman"/>
              </a:rPr>
              <a:t>and </a:t>
            </a:r>
            <a:r>
              <a:rPr sz="2000" i="1" spc="-5" dirty="0">
                <a:solidFill>
                  <a:srgbClr val="006FC0"/>
                </a:solidFill>
                <a:latin typeface="Times New Roman"/>
                <a:cs typeface="Times New Roman"/>
              </a:rPr>
              <a:t>Port </a:t>
            </a:r>
            <a:r>
              <a:rPr sz="2000" i="1" spc="-10" dirty="0">
                <a:solidFill>
                  <a:srgbClr val="006FC0"/>
                </a:solidFill>
                <a:latin typeface="Times New Roman"/>
                <a:cs typeface="Times New Roman"/>
              </a:rPr>
              <a:t>C</a:t>
            </a:r>
            <a:r>
              <a:rPr sz="2000" spc="-10" dirty="0">
                <a:latin typeface="Times New Roman"/>
                <a:cs typeface="Times New Roman"/>
              </a:rPr>
              <a:t>) </a:t>
            </a:r>
            <a:r>
              <a:rPr sz="2000" dirty="0">
                <a:latin typeface="Times New Roman"/>
                <a:cs typeface="Times New Roman"/>
              </a:rPr>
              <a:t>or </a:t>
            </a:r>
            <a:r>
              <a:rPr sz="2000" spc="-15" dirty="0">
                <a:solidFill>
                  <a:srgbClr val="6F2F9F"/>
                </a:solidFill>
                <a:latin typeface="Times New Roman"/>
                <a:cs typeface="Times New Roman"/>
              </a:rPr>
              <a:t>two </a:t>
            </a:r>
            <a:r>
              <a:rPr sz="2000" spc="-5" dirty="0">
                <a:solidFill>
                  <a:srgbClr val="6F2F9F"/>
                </a:solidFill>
                <a:latin typeface="Times New Roman"/>
                <a:cs typeface="Times New Roman"/>
              </a:rPr>
              <a:t>8-bit parallel ports </a:t>
            </a:r>
            <a:r>
              <a:rPr sz="2000" spc="-10" dirty="0">
                <a:latin typeface="Times New Roman"/>
                <a:cs typeface="Times New Roman"/>
              </a:rPr>
              <a:t>(</a:t>
            </a:r>
            <a:r>
              <a:rPr sz="2000" spc="-10" dirty="0">
                <a:solidFill>
                  <a:srgbClr val="006FC0"/>
                </a:solidFill>
                <a:latin typeface="Times New Roman"/>
                <a:cs typeface="Times New Roman"/>
              </a:rPr>
              <a:t>Port  A and </a:t>
            </a:r>
            <a:r>
              <a:rPr sz="2000" dirty="0">
                <a:solidFill>
                  <a:srgbClr val="006FC0"/>
                </a:solidFill>
                <a:latin typeface="Times New Roman"/>
                <a:cs typeface="Times New Roman"/>
              </a:rPr>
              <a:t>Port B</a:t>
            </a:r>
            <a:r>
              <a:rPr sz="2000" dirty="0">
                <a:latin typeface="Times New Roman"/>
                <a:cs typeface="Times New Roman"/>
              </a:rPr>
              <a:t>) </a:t>
            </a:r>
            <a:r>
              <a:rPr sz="2000" spc="-20" dirty="0">
                <a:latin typeface="Times New Roman"/>
                <a:cs typeface="Times New Roman"/>
              </a:rPr>
              <a:t>with </a:t>
            </a:r>
            <a:r>
              <a:rPr sz="2000" dirty="0">
                <a:solidFill>
                  <a:srgbClr val="6F2F9F"/>
                </a:solidFill>
                <a:latin typeface="Times New Roman"/>
                <a:cs typeface="Times New Roman"/>
              </a:rPr>
              <a:t>Port </a:t>
            </a:r>
            <a:r>
              <a:rPr sz="2000" spc="-10" dirty="0">
                <a:solidFill>
                  <a:srgbClr val="6F2F9F"/>
                </a:solidFill>
                <a:latin typeface="Times New Roman"/>
                <a:cs typeface="Times New Roman"/>
              </a:rPr>
              <a:t>C in any one </a:t>
            </a:r>
            <a:r>
              <a:rPr sz="2000" dirty="0">
                <a:solidFill>
                  <a:srgbClr val="6F2F9F"/>
                </a:solidFill>
                <a:latin typeface="Times New Roman"/>
                <a:cs typeface="Times New Roman"/>
              </a:rPr>
              <a:t>of </a:t>
            </a:r>
            <a:r>
              <a:rPr sz="2000" spc="-10" dirty="0">
                <a:solidFill>
                  <a:srgbClr val="6F2F9F"/>
                </a:solidFill>
                <a:latin typeface="Times New Roman"/>
                <a:cs typeface="Times New Roman"/>
              </a:rPr>
              <a:t>the </a:t>
            </a:r>
            <a:r>
              <a:rPr sz="2000" spc="-15" dirty="0">
                <a:solidFill>
                  <a:srgbClr val="6F2F9F"/>
                </a:solidFill>
                <a:latin typeface="Times New Roman"/>
                <a:cs typeface="Times New Roman"/>
              </a:rPr>
              <a:t>following</a:t>
            </a:r>
            <a:r>
              <a:rPr sz="2000" spc="235" dirty="0">
                <a:solidFill>
                  <a:srgbClr val="6F2F9F"/>
                </a:solidFill>
                <a:latin typeface="Times New Roman"/>
                <a:cs typeface="Times New Roman"/>
              </a:rPr>
              <a:t> </a:t>
            </a:r>
            <a:r>
              <a:rPr sz="2000" spc="-10" dirty="0">
                <a:solidFill>
                  <a:srgbClr val="6F2F9F"/>
                </a:solidFill>
                <a:latin typeface="Times New Roman"/>
                <a:cs typeface="Times New Roman"/>
              </a:rPr>
              <a:t>configurations</a:t>
            </a:r>
            <a:r>
              <a:rPr sz="2000" spc="-10" dirty="0">
                <a:latin typeface="Times New Roman"/>
                <a:cs typeface="Times New Roman"/>
              </a:rPr>
              <a:t>:</a:t>
            </a:r>
            <a:endParaRPr sz="2000">
              <a:latin typeface="Times New Roman"/>
              <a:cs typeface="Times New Roman"/>
            </a:endParaRPr>
          </a:p>
          <a:p>
            <a:pPr marL="50800" algn="just">
              <a:lnSpc>
                <a:spcPct val="100000"/>
              </a:lnSpc>
              <a:spcBef>
                <a:spcPts val="1680"/>
              </a:spcBef>
            </a:pPr>
            <a:r>
              <a:rPr sz="2000" spc="-5" dirty="0">
                <a:solidFill>
                  <a:srgbClr val="C00000"/>
                </a:solidFill>
                <a:latin typeface="Times New Roman"/>
                <a:cs typeface="Times New Roman"/>
              </a:rPr>
              <a:t>» </a:t>
            </a:r>
            <a:r>
              <a:rPr sz="2000" dirty="0">
                <a:latin typeface="Times New Roman"/>
                <a:cs typeface="Times New Roman"/>
              </a:rPr>
              <a:t>(1) </a:t>
            </a:r>
            <a:r>
              <a:rPr sz="2000" spc="-20" dirty="0">
                <a:latin typeface="Times New Roman"/>
                <a:cs typeface="Times New Roman"/>
              </a:rPr>
              <a:t>As </a:t>
            </a:r>
            <a:r>
              <a:rPr sz="2000" spc="-5" dirty="0">
                <a:latin typeface="Times New Roman"/>
                <a:cs typeface="Times New Roman"/>
              </a:rPr>
              <a:t>8 </a:t>
            </a:r>
            <a:r>
              <a:rPr sz="2000" spc="-10" dirty="0">
                <a:latin typeface="Times New Roman"/>
                <a:cs typeface="Times New Roman"/>
              </a:rPr>
              <a:t>individual </a:t>
            </a:r>
            <a:r>
              <a:rPr sz="2000" spc="-5" dirty="0">
                <a:latin typeface="Times New Roman"/>
                <a:cs typeface="Times New Roman"/>
              </a:rPr>
              <a:t>I/O</a:t>
            </a:r>
            <a:r>
              <a:rPr sz="2000" spc="-235" dirty="0">
                <a:latin typeface="Times New Roman"/>
                <a:cs typeface="Times New Roman"/>
              </a:rPr>
              <a:t> </a:t>
            </a:r>
            <a:r>
              <a:rPr sz="2000" spc="-10" dirty="0">
                <a:latin typeface="Times New Roman"/>
                <a:cs typeface="Times New Roman"/>
              </a:rPr>
              <a:t>pins</a:t>
            </a:r>
            <a:endParaRPr sz="2000">
              <a:latin typeface="Times New Roman"/>
              <a:cs typeface="Times New Roman"/>
            </a:endParaRPr>
          </a:p>
          <a:p>
            <a:pPr marL="50800" algn="just">
              <a:lnSpc>
                <a:spcPct val="100000"/>
              </a:lnSpc>
              <a:spcBef>
                <a:spcPts val="1685"/>
              </a:spcBef>
            </a:pPr>
            <a:r>
              <a:rPr sz="2000" spc="-5" dirty="0">
                <a:solidFill>
                  <a:srgbClr val="C00000"/>
                </a:solidFill>
                <a:latin typeface="Times New Roman"/>
                <a:cs typeface="Times New Roman"/>
              </a:rPr>
              <a:t>» </a:t>
            </a:r>
            <a:r>
              <a:rPr sz="2000" dirty="0">
                <a:latin typeface="Times New Roman"/>
                <a:cs typeface="Times New Roman"/>
              </a:rPr>
              <a:t>(2) </a:t>
            </a:r>
            <a:r>
              <a:rPr sz="2000" spc="-15" dirty="0">
                <a:latin typeface="Times New Roman"/>
                <a:cs typeface="Times New Roman"/>
              </a:rPr>
              <a:t>Two </a:t>
            </a:r>
            <a:r>
              <a:rPr sz="2000" spc="-5" dirty="0">
                <a:latin typeface="Times New Roman"/>
                <a:cs typeface="Times New Roman"/>
              </a:rPr>
              <a:t>4-bit </a:t>
            </a:r>
            <a:r>
              <a:rPr sz="2000" dirty="0">
                <a:latin typeface="Times New Roman"/>
                <a:cs typeface="Times New Roman"/>
              </a:rPr>
              <a:t>ports; </a:t>
            </a:r>
            <a:r>
              <a:rPr sz="2000" spc="-15" dirty="0">
                <a:latin typeface="Times New Roman"/>
                <a:cs typeface="Times New Roman"/>
              </a:rPr>
              <a:t>namely </a:t>
            </a:r>
            <a:r>
              <a:rPr sz="2000" dirty="0">
                <a:latin typeface="Times New Roman"/>
                <a:cs typeface="Times New Roman"/>
              </a:rPr>
              <a:t>Port </a:t>
            </a:r>
            <a:r>
              <a:rPr sz="2000" spc="-5" dirty="0">
                <a:latin typeface="Times New Roman"/>
                <a:cs typeface="Times New Roman"/>
              </a:rPr>
              <a:t>C</a:t>
            </a:r>
            <a:r>
              <a:rPr sz="2025" spc="-7" baseline="-20576" dirty="0">
                <a:latin typeface="Times New Roman"/>
                <a:cs typeface="Times New Roman"/>
              </a:rPr>
              <a:t>UPPER </a:t>
            </a:r>
            <a:r>
              <a:rPr sz="2000" spc="-10" dirty="0">
                <a:latin typeface="Times New Roman"/>
                <a:cs typeface="Times New Roman"/>
              </a:rPr>
              <a:t>(Cu) and </a:t>
            </a:r>
            <a:r>
              <a:rPr sz="2000" dirty="0">
                <a:latin typeface="Times New Roman"/>
                <a:cs typeface="Times New Roman"/>
              </a:rPr>
              <a:t>Port </a:t>
            </a:r>
            <a:r>
              <a:rPr sz="2000" spc="-20" dirty="0">
                <a:latin typeface="Times New Roman"/>
                <a:cs typeface="Times New Roman"/>
              </a:rPr>
              <a:t>C</a:t>
            </a:r>
            <a:r>
              <a:rPr sz="2025" spc="-30" baseline="-20576" dirty="0">
                <a:latin typeface="Times New Roman"/>
                <a:cs typeface="Times New Roman"/>
              </a:rPr>
              <a:t>LOWER</a:t>
            </a:r>
            <a:r>
              <a:rPr sz="2025" spc="165" baseline="-20576" dirty="0">
                <a:latin typeface="Times New Roman"/>
                <a:cs typeface="Times New Roman"/>
              </a:rPr>
              <a:t> </a:t>
            </a:r>
            <a:r>
              <a:rPr sz="2000" spc="-10" dirty="0">
                <a:latin typeface="Times New Roman"/>
                <a:cs typeface="Times New Roman"/>
              </a:rPr>
              <a:t>(CL).</a:t>
            </a:r>
            <a:endParaRPr sz="2000">
              <a:latin typeface="Times New Roman"/>
              <a:cs typeface="Times New Roman"/>
            </a:endParaRPr>
          </a:p>
        </p:txBody>
      </p:sp>
      <p:sp>
        <p:nvSpPr>
          <p:cNvPr id="7" name="object 7"/>
          <p:cNvSpPr txBox="1">
            <a:spLocks noGrp="1"/>
          </p:cNvSpPr>
          <p:nvPr>
            <p:ph type="sldNum" sz="quarter" idx="7"/>
          </p:nvPr>
        </p:nvSpPr>
        <p:spPr>
          <a:prstGeom prst="rect">
            <a:avLst/>
          </a:prstGeom>
        </p:spPr>
        <p:txBody>
          <a:bodyPr vert="horz" wrap="square" lIns="0" tIns="0" rIns="0" bIns="0" rtlCol="0">
            <a:spAutoFit/>
          </a:bodyPr>
          <a:lstStyle/>
          <a:p>
            <a:pPr marL="38100">
              <a:lnSpc>
                <a:spcPts val="1375"/>
              </a:lnSpc>
            </a:pPr>
            <a:fld id="{81D60167-4931-47E6-BA6A-407CBD079E47}" type="slidenum">
              <a:rPr spc="-40" dirty="0"/>
              <a:t>120</a:t>
            </a:fld>
            <a:endParaRPr spc="-40" dirty="0"/>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57200" y="6172200"/>
            <a:ext cx="8229600" cy="0"/>
          </a:xfrm>
          <a:custGeom>
            <a:avLst/>
            <a:gdLst/>
            <a:ahLst/>
            <a:cxnLst/>
            <a:rect l="l" t="t" r="r" b="b"/>
            <a:pathLst>
              <a:path w="8229600">
                <a:moveTo>
                  <a:pt x="0" y="0"/>
                </a:moveTo>
                <a:lnTo>
                  <a:pt x="8229600" y="0"/>
                </a:lnTo>
              </a:path>
            </a:pathLst>
          </a:custGeom>
          <a:ln w="19050">
            <a:solidFill>
              <a:srgbClr val="CC9900"/>
            </a:solidFill>
          </a:ln>
        </p:spPr>
        <p:txBody>
          <a:bodyPr wrap="square" lIns="0" tIns="0" rIns="0" bIns="0" rtlCol="0"/>
          <a:lstStyle/>
          <a:p>
            <a:endParaRPr/>
          </a:p>
        </p:txBody>
      </p:sp>
      <p:sp>
        <p:nvSpPr>
          <p:cNvPr id="3" name="object 3"/>
          <p:cNvSpPr txBox="1"/>
          <p:nvPr/>
        </p:nvSpPr>
        <p:spPr>
          <a:xfrm>
            <a:off x="460044" y="885682"/>
            <a:ext cx="8300720" cy="3410585"/>
          </a:xfrm>
          <a:prstGeom prst="rect">
            <a:avLst/>
          </a:prstGeom>
        </p:spPr>
        <p:txBody>
          <a:bodyPr vert="horz" wrap="square" lIns="0" tIns="12700" rIns="0" bIns="0" rtlCol="0">
            <a:spAutoFit/>
          </a:bodyPr>
          <a:lstStyle/>
          <a:p>
            <a:pPr marL="356870" marR="5080" indent="-344805">
              <a:lnSpc>
                <a:spcPct val="150100"/>
              </a:lnSpc>
              <a:spcBef>
                <a:spcPts val="100"/>
              </a:spcBef>
              <a:tabLst>
                <a:tab pos="356870" algn="l"/>
                <a:tab pos="2216785" algn="l"/>
                <a:tab pos="3342004" algn="l"/>
                <a:tab pos="3677285" algn="l"/>
                <a:tab pos="4716780" algn="l"/>
                <a:tab pos="5180330" algn="l"/>
                <a:tab pos="6927215" algn="l"/>
                <a:tab pos="7543165" algn="l"/>
              </a:tabLst>
            </a:pPr>
            <a:r>
              <a:rPr sz="2000" spc="-5" dirty="0">
                <a:solidFill>
                  <a:srgbClr val="C00000"/>
                </a:solidFill>
                <a:latin typeface="Times New Roman"/>
                <a:cs typeface="Times New Roman"/>
              </a:rPr>
              <a:t>»	</a:t>
            </a:r>
            <a:r>
              <a:rPr sz="2000" b="1" i="1" spc="-15" dirty="0">
                <a:solidFill>
                  <a:srgbClr val="FF0000"/>
                </a:solidFill>
                <a:latin typeface="Times New Roman"/>
                <a:cs typeface="Times New Roman"/>
              </a:rPr>
              <a:t>C</a:t>
            </a:r>
            <a:r>
              <a:rPr sz="2000" b="1" i="1" dirty="0">
                <a:solidFill>
                  <a:srgbClr val="FF0000"/>
                </a:solidFill>
                <a:latin typeface="Times New Roman"/>
                <a:cs typeface="Times New Roman"/>
              </a:rPr>
              <a:t>om</a:t>
            </a:r>
            <a:r>
              <a:rPr sz="2000" b="1" i="1" spc="25" dirty="0">
                <a:solidFill>
                  <a:srgbClr val="FF0000"/>
                </a:solidFill>
                <a:latin typeface="Times New Roman"/>
                <a:cs typeface="Times New Roman"/>
              </a:rPr>
              <a:t>m</a:t>
            </a:r>
            <a:r>
              <a:rPr sz="2000" b="1" i="1" spc="-5" dirty="0">
                <a:solidFill>
                  <a:srgbClr val="FF0000"/>
                </a:solidFill>
                <a:latin typeface="Times New Roman"/>
                <a:cs typeface="Times New Roman"/>
              </a:rPr>
              <a:t>u</a:t>
            </a:r>
            <a:r>
              <a:rPr sz="2000" b="1" i="1" spc="-15" dirty="0">
                <a:solidFill>
                  <a:srgbClr val="FF0000"/>
                </a:solidFill>
                <a:latin typeface="Times New Roman"/>
                <a:cs typeface="Times New Roman"/>
              </a:rPr>
              <a:t>n</a:t>
            </a:r>
            <a:r>
              <a:rPr sz="2000" b="1" i="1" spc="-5" dirty="0">
                <a:solidFill>
                  <a:srgbClr val="FF0000"/>
                </a:solidFill>
                <a:latin typeface="Times New Roman"/>
                <a:cs typeface="Times New Roman"/>
              </a:rPr>
              <a:t>ic</a:t>
            </a:r>
            <a:r>
              <a:rPr sz="2000" b="1" i="1" dirty="0">
                <a:solidFill>
                  <a:srgbClr val="FF0000"/>
                </a:solidFill>
                <a:latin typeface="Times New Roman"/>
                <a:cs typeface="Times New Roman"/>
              </a:rPr>
              <a:t>a</a:t>
            </a:r>
            <a:r>
              <a:rPr sz="2000" b="1" i="1" spc="-5" dirty="0">
                <a:solidFill>
                  <a:srgbClr val="FF0000"/>
                </a:solidFill>
                <a:latin typeface="Times New Roman"/>
                <a:cs typeface="Times New Roman"/>
              </a:rPr>
              <a:t>t</a:t>
            </a:r>
            <a:r>
              <a:rPr sz="2000" b="1" i="1" spc="-35" dirty="0">
                <a:solidFill>
                  <a:srgbClr val="FF0000"/>
                </a:solidFill>
                <a:latin typeface="Times New Roman"/>
                <a:cs typeface="Times New Roman"/>
              </a:rPr>
              <a:t>i</a:t>
            </a:r>
            <a:r>
              <a:rPr sz="2000" b="1" i="1" dirty="0">
                <a:solidFill>
                  <a:srgbClr val="FF0000"/>
                </a:solidFill>
                <a:latin typeface="Times New Roman"/>
                <a:cs typeface="Times New Roman"/>
              </a:rPr>
              <a:t>o</a:t>
            </a:r>
            <a:r>
              <a:rPr sz="2000" b="1" i="1" spc="-5" dirty="0">
                <a:solidFill>
                  <a:srgbClr val="FF0000"/>
                </a:solidFill>
                <a:latin typeface="Times New Roman"/>
                <a:cs typeface="Times New Roman"/>
              </a:rPr>
              <a:t>n</a:t>
            </a:r>
            <a:r>
              <a:rPr sz="2000" b="1" i="1" dirty="0">
                <a:solidFill>
                  <a:srgbClr val="FF0000"/>
                </a:solidFill>
                <a:latin typeface="Times New Roman"/>
                <a:cs typeface="Times New Roman"/>
              </a:rPr>
              <a:t>	</a:t>
            </a:r>
            <a:r>
              <a:rPr sz="2000" b="1" i="1" spc="-15" dirty="0">
                <a:solidFill>
                  <a:srgbClr val="FF0000"/>
                </a:solidFill>
                <a:latin typeface="Times New Roman"/>
                <a:cs typeface="Times New Roman"/>
              </a:rPr>
              <a:t>I</a:t>
            </a:r>
            <a:r>
              <a:rPr sz="2000" b="1" i="1" spc="-5" dirty="0">
                <a:solidFill>
                  <a:srgbClr val="FF0000"/>
                </a:solidFill>
                <a:latin typeface="Times New Roman"/>
                <a:cs typeface="Times New Roman"/>
              </a:rPr>
              <a:t>n</a:t>
            </a:r>
            <a:r>
              <a:rPr sz="2000" b="1" i="1" spc="-15" dirty="0">
                <a:solidFill>
                  <a:srgbClr val="FF0000"/>
                </a:solidFill>
                <a:latin typeface="Times New Roman"/>
                <a:cs typeface="Times New Roman"/>
              </a:rPr>
              <a:t>t</a:t>
            </a:r>
            <a:r>
              <a:rPr sz="2000" b="1" i="1" spc="-5" dirty="0">
                <a:solidFill>
                  <a:srgbClr val="FF0000"/>
                </a:solidFill>
                <a:latin typeface="Times New Roman"/>
                <a:cs typeface="Times New Roman"/>
              </a:rPr>
              <a:t>erf</a:t>
            </a:r>
            <a:r>
              <a:rPr sz="2000" b="1" i="1" spc="5" dirty="0">
                <a:solidFill>
                  <a:srgbClr val="FF0000"/>
                </a:solidFill>
                <a:latin typeface="Times New Roman"/>
                <a:cs typeface="Times New Roman"/>
              </a:rPr>
              <a:t>a</a:t>
            </a:r>
            <a:r>
              <a:rPr sz="2000" b="1" i="1" spc="-5" dirty="0">
                <a:solidFill>
                  <a:srgbClr val="FF0000"/>
                </a:solidFill>
                <a:latin typeface="Times New Roman"/>
                <a:cs typeface="Times New Roman"/>
              </a:rPr>
              <a:t>ce</a:t>
            </a:r>
            <a:r>
              <a:rPr sz="2000" b="1" i="1" dirty="0">
                <a:solidFill>
                  <a:srgbClr val="FF0000"/>
                </a:solidFill>
                <a:latin typeface="Times New Roman"/>
                <a:cs typeface="Times New Roman"/>
              </a:rPr>
              <a:t>	</a:t>
            </a:r>
            <a:r>
              <a:rPr sz="2000" spc="-10" dirty="0">
                <a:latin typeface="Times New Roman"/>
                <a:cs typeface="Times New Roman"/>
              </a:rPr>
              <a:t>i</a:t>
            </a:r>
            <a:r>
              <a:rPr sz="2000" spc="-5" dirty="0">
                <a:latin typeface="Times New Roman"/>
                <a:cs typeface="Times New Roman"/>
              </a:rPr>
              <a:t>s</a:t>
            </a:r>
            <a:r>
              <a:rPr sz="2000" dirty="0">
                <a:latin typeface="Times New Roman"/>
                <a:cs typeface="Times New Roman"/>
              </a:rPr>
              <a:t>	</a:t>
            </a:r>
            <a:r>
              <a:rPr sz="2000" spc="-5" dirty="0">
                <a:solidFill>
                  <a:srgbClr val="C00000"/>
                </a:solidFill>
                <a:latin typeface="Times New Roman"/>
                <a:cs typeface="Times New Roman"/>
              </a:rPr>
              <a:t>es</a:t>
            </a:r>
            <a:r>
              <a:rPr sz="2000" spc="-20" dirty="0">
                <a:solidFill>
                  <a:srgbClr val="C00000"/>
                </a:solidFill>
                <a:latin typeface="Times New Roman"/>
                <a:cs typeface="Times New Roman"/>
              </a:rPr>
              <a:t>s</a:t>
            </a:r>
            <a:r>
              <a:rPr sz="2000" spc="15" dirty="0">
                <a:solidFill>
                  <a:srgbClr val="C00000"/>
                </a:solidFill>
                <a:latin typeface="Times New Roman"/>
                <a:cs typeface="Times New Roman"/>
              </a:rPr>
              <a:t>e</a:t>
            </a:r>
            <a:r>
              <a:rPr sz="2000" spc="-20" dirty="0">
                <a:solidFill>
                  <a:srgbClr val="C00000"/>
                </a:solidFill>
                <a:latin typeface="Times New Roman"/>
                <a:cs typeface="Times New Roman"/>
              </a:rPr>
              <a:t>n</a:t>
            </a:r>
            <a:r>
              <a:rPr sz="2000" spc="-5" dirty="0">
                <a:solidFill>
                  <a:srgbClr val="C00000"/>
                </a:solidFill>
                <a:latin typeface="Times New Roman"/>
                <a:cs typeface="Times New Roman"/>
              </a:rPr>
              <a:t>tial</a:t>
            </a:r>
            <a:r>
              <a:rPr sz="2000" dirty="0">
                <a:solidFill>
                  <a:srgbClr val="C00000"/>
                </a:solidFill>
                <a:latin typeface="Times New Roman"/>
                <a:cs typeface="Times New Roman"/>
              </a:rPr>
              <a:t>	</a:t>
            </a:r>
            <a:r>
              <a:rPr sz="2000" spc="-25" dirty="0">
                <a:solidFill>
                  <a:srgbClr val="C00000"/>
                </a:solidFill>
                <a:latin typeface="Times New Roman"/>
                <a:cs typeface="Times New Roman"/>
              </a:rPr>
              <a:t>f</a:t>
            </a:r>
            <a:r>
              <a:rPr sz="2000" dirty="0">
                <a:solidFill>
                  <a:srgbClr val="C00000"/>
                </a:solidFill>
                <a:latin typeface="Times New Roman"/>
                <a:cs typeface="Times New Roman"/>
              </a:rPr>
              <a:t>o</a:t>
            </a:r>
            <a:r>
              <a:rPr sz="2000" spc="-5" dirty="0">
                <a:solidFill>
                  <a:srgbClr val="C00000"/>
                </a:solidFill>
                <a:latin typeface="Times New Roman"/>
                <a:cs typeface="Times New Roman"/>
              </a:rPr>
              <a:t>r</a:t>
            </a:r>
            <a:r>
              <a:rPr sz="2000" dirty="0">
                <a:solidFill>
                  <a:srgbClr val="C00000"/>
                </a:solidFill>
                <a:latin typeface="Times New Roman"/>
                <a:cs typeface="Times New Roman"/>
              </a:rPr>
              <a:t>	</a:t>
            </a:r>
            <a:r>
              <a:rPr sz="2000" spc="-5" dirty="0">
                <a:solidFill>
                  <a:srgbClr val="C00000"/>
                </a:solidFill>
                <a:latin typeface="Times New Roman"/>
                <a:cs typeface="Times New Roman"/>
              </a:rPr>
              <a:t>c</a:t>
            </a:r>
            <a:r>
              <a:rPr sz="2000" spc="30" dirty="0">
                <a:solidFill>
                  <a:srgbClr val="C00000"/>
                </a:solidFill>
                <a:latin typeface="Times New Roman"/>
                <a:cs typeface="Times New Roman"/>
              </a:rPr>
              <a:t>o</a:t>
            </a:r>
            <a:r>
              <a:rPr sz="2000" spc="-25" dirty="0">
                <a:solidFill>
                  <a:srgbClr val="C00000"/>
                </a:solidFill>
                <a:latin typeface="Times New Roman"/>
                <a:cs typeface="Times New Roman"/>
              </a:rPr>
              <a:t>mm</a:t>
            </a:r>
            <a:r>
              <a:rPr sz="2000" spc="-20" dirty="0">
                <a:solidFill>
                  <a:srgbClr val="C00000"/>
                </a:solidFill>
                <a:latin typeface="Times New Roman"/>
                <a:cs typeface="Times New Roman"/>
              </a:rPr>
              <a:t>un</a:t>
            </a:r>
            <a:r>
              <a:rPr sz="2000" spc="-5" dirty="0">
                <a:solidFill>
                  <a:srgbClr val="C00000"/>
                </a:solidFill>
                <a:latin typeface="Times New Roman"/>
                <a:cs typeface="Times New Roman"/>
              </a:rPr>
              <a:t>icat</a:t>
            </a:r>
            <a:r>
              <a:rPr sz="2000" spc="15" dirty="0">
                <a:solidFill>
                  <a:srgbClr val="C00000"/>
                </a:solidFill>
                <a:latin typeface="Times New Roman"/>
                <a:cs typeface="Times New Roman"/>
              </a:rPr>
              <a:t>i</a:t>
            </a:r>
            <a:r>
              <a:rPr sz="2000" spc="-20" dirty="0">
                <a:solidFill>
                  <a:srgbClr val="C00000"/>
                </a:solidFill>
                <a:latin typeface="Times New Roman"/>
                <a:cs typeface="Times New Roman"/>
              </a:rPr>
              <a:t>n</a:t>
            </a:r>
            <a:r>
              <a:rPr sz="2000" spc="-5" dirty="0">
                <a:solidFill>
                  <a:srgbClr val="C00000"/>
                </a:solidFill>
                <a:latin typeface="Times New Roman"/>
                <a:cs typeface="Times New Roman"/>
              </a:rPr>
              <a:t>g</a:t>
            </a:r>
            <a:r>
              <a:rPr sz="2000" dirty="0">
                <a:solidFill>
                  <a:srgbClr val="C00000"/>
                </a:solidFill>
                <a:latin typeface="Times New Roman"/>
                <a:cs typeface="Times New Roman"/>
              </a:rPr>
              <a:t>	</a:t>
            </a:r>
            <a:r>
              <a:rPr sz="2000" spc="-30" dirty="0">
                <a:solidFill>
                  <a:srgbClr val="C00000"/>
                </a:solidFill>
                <a:latin typeface="Times New Roman"/>
                <a:cs typeface="Times New Roman"/>
              </a:rPr>
              <a:t>w</a:t>
            </a:r>
            <a:r>
              <a:rPr sz="2000" spc="-5" dirty="0">
                <a:solidFill>
                  <a:srgbClr val="C00000"/>
                </a:solidFill>
                <a:latin typeface="Times New Roman"/>
                <a:cs typeface="Times New Roman"/>
              </a:rPr>
              <a:t>ith</a:t>
            </a:r>
            <a:r>
              <a:rPr sz="2000" dirty="0">
                <a:solidFill>
                  <a:srgbClr val="C00000"/>
                </a:solidFill>
                <a:latin typeface="Times New Roman"/>
                <a:cs typeface="Times New Roman"/>
              </a:rPr>
              <a:t>	</a:t>
            </a:r>
            <a:r>
              <a:rPr sz="2000" spc="-20" dirty="0">
                <a:solidFill>
                  <a:srgbClr val="C00000"/>
                </a:solidFill>
                <a:latin typeface="Times New Roman"/>
                <a:cs typeface="Times New Roman"/>
              </a:rPr>
              <a:t>v</a:t>
            </a:r>
            <a:r>
              <a:rPr sz="2000" spc="-5" dirty="0">
                <a:solidFill>
                  <a:srgbClr val="C00000"/>
                </a:solidFill>
                <a:latin typeface="Times New Roman"/>
                <a:cs typeface="Times New Roman"/>
              </a:rPr>
              <a:t>a</a:t>
            </a:r>
            <a:r>
              <a:rPr sz="2000" dirty="0">
                <a:solidFill>
                  <a:srgbClr val="C00000"/>
                </a:solidFill>
                <a:latin typeface="Times New Roman"/>
                <a:cs typeface="Times New Roman"/>
              </a:rPr>
              <a:t>r</a:t>
            </a:r>
            <a:r>
              <a:rPr sz="2000" spc="-5" dirty="0">
                <a:solidFill>
                  <a:srgbClr val="C00000"/>
                </a:solidFill>
                <a:latin typeface="Times New Roman"/>
                <a:cs typeface="Times New Roman"/>
              </a:rPr>
              <a:t>i</a:t>
            </a:r>
            <a:r>
              <a:rPr sz="2000" dirty="0">
                <a:solidFill>
                  <a:srgbClr val="C00000"/>
                </a:solidFill>
                <a:latin typeface="Times New Roman"/>
                <a:cs typeface="Times New Roman"/>
              </a:rPr>
              <a:t>o</a:t>
            </a:r>
            <a:r>
              <a:rPr sz="2000" spc="-20" dirty="0">
                <a:solidFill>
                  <a:srgbClr val="C00000"/>
                </a:solidFill>
                <a:latin typeface="Times New Roman"/>
                <a:cs typeface="Times New Roman"/>
              </a:rPr>
              <a:t>u</a:t>
            </a:r>
            <a:r>
              <a:rPr sz="2000" spc="-5" dirty="0">
                <a:solidFill>
                  <a:srgbClr val="C00000"/>
                </a:solidFill>
                <a:latin typeface="Times New Roman"/>
                <a:cs typeface="Times New Roman"/>
              </a:rPr>
              <a:t>s  </a:t>
            </a:r>
            <a:r>
              <a:rPr sz="2000" spc="-15" dirty="0">
                <a:solidFill>
                  <a:srgbClr val="C00000"/>
                </a:solidFill>
                <a:latin typeface="Times New Roman"/>
                <a:cs typeface="Times New Roman"/>
              </a:rPr>
              <a:t>subsystems </a:t>
            </a:r>
            <a:r>
              <a:rPr sz="2000" dirty="0">
                <a:solidFill>
                  <a:srgbClr val="C00000"/>
                </a:solidFill>
                <a:latin typeface="Times New Roman"/>
                <a:cs typeface="Times New Roman"/>
              </a:rPr>
              <a:t>of </a:t>
            </a:r>
            <a:r>
              <a:rPr sz="2000" spc="-10" dirty="0">
                <a:solidFill>
                  <a:srgbClr val="C00000"/>
                </a:solidFill>
                <a:latin typeface="Times New Roman"/>
                <a:cs typeface="Times New Roman"/>
              </a:rPr>
              <a:t>the embedded </a:t>
            </a:r>
            <a:r>
              <a:rPr sz="2000" spc="-15" dirty="0">
                <a:solidFill>
                  <a:srgbClr val="C00000"/>
                </a:solidFill>
                <a:latin typeface="Times New Roman"/>
                <a:cs typeface="Times New Roman"/>
              </a:rPr>
              <a:t>system </a:t>
            </a:r>
            <a:r>
              <a:rPr sz="2000" spc="-10" dirty="0">
                <a:solidFill>
                  <a:srgbClr val="C00000"/>
                </a:solidFill>
                <a:latin typeface="Times New Roman"/>
                <a:cs typeface="Times New Roman"/>
              </a:rPr>
              <a:t>and </a:t>
            </a:r>
            <a:r>
              <a:rPr sz="2000" spc="-20" dirty="0">
                <a:solidFill>
                  <a:srgbClr val="C00000"/>
                </a:solidFill>
                <a:latin typeface="Times New Roman"/>
                <a:cs typeface="Times New Roman"/>
              </a:rPr>
              <a:t>with </a:t>
            </a:r>
            <a:r>
              <a:rPr sz="2000" spc="-10" dirty="0">
                <a:solidFill>
                  <a:srgbClr val="C00000"/>
                </a:solidFill>
                <a:latin typeface="Times New Roman"/>
                <a:cs typeface="Times New Roman"/>
              </a:rPr>
              <a:t>the </a:t>
            </a:r>
            <a:r>
              <a:rPr sz="2000" spc="-5" dirty="0">
                <a:solidFill>
                  <a:srgbClr val="C00000"/>
                </a:solidFill>
                <a:latin typeface="Times New Roman"/>
                <a:cs typeface="Times New Roman"/>
              </a:rPr>
              <a:t>external</a:t>
            </a:r>
            <a:r>
              <a:rPr sz="2000" spc="345" dirty="0">
                <a:solidFill>
                  <a:srgbClr val="C00000"/>
                </a:solidFill>
                <a:latin typeface="Times New Roman"/>
                <a:cs typeface="Times New Roman"/>
              </a:rPr>
              <a:t> </a:t>
            </a:r>
            <a:r>
              <a:rPr sz="2000" spc="-10" dirty="0">
                <a:solidFill>
                  <a:srgbClr val="C00000"/>
                </a:solidFill>
                <a:latin typeface="Times New Roman"/>
                <a:cs typeface="Times New Roman"/>
              </a:rPr>
              <a:t>world</a:t>
            </a:r>
            <a:r>
              <a:rPr sz="2000" spc="-10" dirty="0">
                <a:latin typeface="Times New Roman"/>
                <a:cs typeface="Times New Roman"/>
              </a:rPr>
              <a:t>.</a:t>
            </a:r>
            <a:endParaRPr sz="2000">
              <a:latin typeface="Times New Roman"/>
              <a:cs typeface="Times New Roman"/>
            </a:endParaRPr>
          </a:p>
          <a:p>
            <a:pPr marL="356870" marR="6985" indent="-344805">
              <a:lnSpc>
                <a:spcPct val="150100"/>
              </a:lnSpc>
              <a:spcBef>
                <a:spcPts val="475"/>
              </a:spcBef>
              <a:tabLst>
                <a:tab pos="356870" algn="l"/>
              </a:tabLst>
            </a:pPr>
            <a:r>
              <a:rPr sz="2000" spc="-5" dirty="0">
                <a:solidFill>
                  <a:srgbClr val="C00000"/>
                </a:solidFill>
                <a:latin typeface="Times New Roman"/>
                <a:cs typeface="Times New Roman"/>
              </a:rPr>
              <a:t>»	</a:t>
            </a:r>
            <a:r>
              <a:rPr sz="2000" spc="-5" dirty="0">
                <a:latin typeface="Times New Roman"/>
                <a:cs typeface="Times New Roman"/>
              </a:rPr>
              <a:t>For an embedded product, </a:t>
            </a:r>
            <a:r>
              <a:rPr sz="2000" spc="-10" dirty="0">
                <a:latin typeface="Times New Roman"/>
                <a:cs typeface="Times New Roman"/>
              </a:rPr>
              <a:t>the </a:t>
            </a:r>
            <a:r>
              <a:rPr sz="2000" spc="-5" dirty="0">
                <a:latin typeface="Times New Roman"/>
                <a:cs typeface="Times New Roman"/>
              </a:rPr>
              <a:t>communication </a:t>
            </a:r>
            <a:r>
              <a:rPr sz="2000" spc="-10" dirty="0">
                <a:latin typeface="Times New Roman"/>
                <a:cs typeface="Times New Roman"/>
              </a:rPr>
              <a:t>interface </a:t>
            </a:r>
            <a:r>
              <a:rPr sz="2000" spc="-5" dirty="0">
                <a:latin typeface="Times New Roman"/>
                <a:cs typeface="Times New Roman"/>
              </a:rPr>
              <a:t>can </a:t>
            </a:r>
            <a:r>
              <a:rPr sz="2000" dirty="0">
                <a:latin typeface="Times New Roman"/>
                <a:cs typeface="Times New Roman"/>
              </a:rPr>
              <a:t>be </a:t>
            </a:r>
            <a:r>
              <a:rPr sz="2000" spc="-15" dirty="0">
                <a:latin typeface="Times New Roman"/>
                <a:cs typeface="Times New Roman"/>
              </a:rPr>
              <a:t>viewed </a:t>
            </a:r>
            <a:r>
              <a:rPr sz="2000" spc="-10" dirty="0">
                <a:latin typeface="Times New Roman"/>
                <a:cs typeface="Times New Roman"/>
              </a:rPr>
              <a:t>in </a:t>
            </a:r>
            <a:r>
              <a:rPr sz="2000" spc="-15" dirty="0">
                <a:latin typeface="Times New Roman"/>
                <a:cs typeface="Times New Roman"/>
              </a:rPr>
              <a:t>two  </a:t>
            </a:r>
            <a:r>
              <a:rPr sz="2000" spc="-10" dirty="0">
                <a:latin typeface="Times New Roman"/>
                <a:cs typeface="Times New Roman"/>
              </a:rPr>
              <a:t>different </a:t>
            </a:r>
            <a:r>
              <a:rPr sz="2000" spc="-5" dirty="0">
                <a:latin typeface="Times New Roman"/>
                <a:cs typeface="Times New Roman"/>
              </a:rPr>
              <a:t>perspectives</a:t>
            </a:r>
            <a:r>
              <a:rPr sz="2000" spc="25" dirty="0">
                <a:latin typeface="Times New Roman"/>
                <a:cs typeface="Times New Roman"/>
              </a:rPr>
              <a:t> </a:t>
            </a:r>
            <a:r>
              <a:rPr sz="2000" spc="-5" dirty="0">
                <a:latin typeface="Times New Roman"/>
                <a:cs typeface="Times New Roman"/>
              </a:rPr>
              <a:t>–</a:t>
            </a:r>
            <a:endParaRPr sz="2000">
              <a:latin typeface="Times New Roman"/>
              <a:cs typeface="Times New Roman"/>
            </a:endParaRPr>
          </a:p>
          <a:p>
            <a:pPr marL="12700">
              <a:lnSpc>
                <a:spcPct val="100000"/>
              </a:lnSpc>
              <a:spcBef>
                <a:spcPts val="1685"/>
              </a:spcBef>
              <a:tabLst>
                <a:tab pos="356870" algn="l"/>
                <a:tab pos="1304925" algn="l"/>
                <a:tab pos="2088514" algn="l"/>
                <a:tab pos="2741295" algn="l"/>
                <a:tab pos="4472940" algn="l"/>
                <a:tab pos="5521960" algn="l"/>
                <a:tab pos="6659245" algn="l"/>
              </a:tabLst>
            </a:pPr>
            <a:r>
              <a:rPr sz="2000" spc="-5" dirty="0">
                <a:solidFill>
                  <a:srgbClr val="C00000"/>
                </a:solidFill>
                <a:latin typeface="Times New Roman"/>
                <a:cs typeface="Times New Roman"/>
              </a:rPr>
              <a:t>»	</a:t>
            </a:r>
            <a:r>
              <a:rPr sz="2000" u="sng" spc="-5" dirty="0">
                <a:solidFill>
                  <a:srgbClr val="6F2F9F"/>
                </a:solidFill>
                <a:uFill>
                  <a:solidFill>
                    <a:srgbClr val="6F2F9F"/>
                  </a:solidFill>
                </a:uFill>
                <a:latin typeface="Times New Roman"/>
                <a:cs typeface="Times New Roman"/>
              </a:rPr>
              <a:t>Device/	</a:t>
            </a:r>
            <a:r>
              <a:rPr sz="2000" u="sng" dirty="0">
                <a:solidFill>
                  <a:srgbClr val="6F2F9F"/>
                </a:solidFill>
                <a:uFill>
                  <a:solidFill>
                    <a:srgbClr val="6F2F9F"/>
                  </a:solidFill>
                </a:uFill>
                <a:latin typeface="Times New Roman"/>
                <a:cs typeface="Times New Roman"/>
              </a:rPr>
              <a:t>Board	</a:t>
            </a:r>
            <a:r>
              <a:rPr sz="2000" u="sng" spc="-10" dirty="0">
                <a:solidFill>
                  <a:srgbClr val="6F2F9F"/>
                </a:solidFill>
                <a:uFill>
                  <a:solidFill>
                    <a:srgbClr val="6F2F9F"/>
                  </a:solidFill>
                </a:uFill>
                <a:latin typeface="Times New Roman"/>
                <a:cs typeface="Times New Roman"/>
              </a:rPr>
              <a:t>level	communication	</a:t>
            </a:r>
            <a:r>
              <a:rPr sz="2000" u="sng" spc="-5" dirty="0">
                <a:solidFill>
                  <a:srgbClr val="6F2F9F"/>
                </a:solidFill>
                <a:uFill>
                  <a:solidFill>
                    <a:srgbClr val="6F2F9F"/>
                  </a:solidFill>
                </a:uFill>
                <a:latin typeface="Times New Roman"/>
                <a:cs typeface="Times New Roman"/>
              </a:rPr>
              <a:t>interface	(Onboard	</a:t>
            </a:r>
            <a:r>
              <a:rPr sz="2000" u="sng" spc="-10" dirty="0">
                <a:solidFill>
                  <a:srgbClr val="6F2F9F"/>
                </a:solidFill>
                <a:uFill>
                  <a:solidFill>
                    <a:srgbClr val="6F2F9F"/>
                  </a:solidFill>
                </a:uFill>
                <a:latin typeface="Times New Roman"/>
                <a:cs typeface="Times New Roman"/>
              </a:rPr>
              <a:t>Communication</a:t>
            </a:r>
            <a:endParaRPr sz="2000">
              <a:latin typeface="Times New Roman"/>
              <a:cs typeface="Times New Roman"/>
            </a:endParaRPr>
          </a:p>
          <a:p>
            <a:pPr marL="356870">
              <a:lnSpc>
                <a:spcPct val="100000"/>
              </a:lnSpc>
              <a:spcBef>
                <a:spcPts val="1200"/>
              </a:spcBef>
            </a:pPr>
            <a:r>
              <a:rPr sz="2000" u="sng" spc="-10" dirty="0">
                <a:solidFill>
                  <a:srgbClr val="6F2F9F"/>
                </a:solidFill>
                <a:uFill>
                  <a:solidFill>
                    <a:srgbClr val="6F2F9F"/>
                  </a:solidFill>
                </a:uFill>
                <a:latin typeface="Times New Roman"/>
                <a:cs typeface="Times New Roman"/>
              </a:rPr>
              <a:t>Interface)</a:t>
            </a:r>
            <a:endParaRPr sz="2000">
              <a:latin typeface="Times New Roman"/>
              <a:cs typeface="Times New Roman"/>
            </a:endParaRPr>
          </a:p>
          <a:p>
            <a:pPr marL="12700">
              <a:lnSpc>
                <a:spcPct val="100000"/>
              </a:lnSpc>
              <a:spcBef>
                <a:spcPts val="1680"/>
              </a:spcBef>
              <a:tabLst>
                <a:tab pos="356870" algn="l"/>
              </a:tabLst>
            </a:pPr>
            <a:r>
              <a:rPr sz="2000" spc="-5" dirty="0">
                <a:solidFill>
                  <a:srgbClr val="C00000"/>
                </a:solidFill>
                <a:latin typeface="Times New Roman"/>
                <a:cs typeface="Times New Roman"/>
              </a:rPr>
              <a:t>»	</a:t>
            </a:r>
            <a:r>
              <a:rPr sz="2000" u="sng" dirty="0">
                <a:solidFill>
                  <a:srgbClr val="6F2F9F"/>
                </a:solidFill>
                <a:uFill>
                  <a:solidFill>
                    <a:srgbClr val="6F2F9F"/>
                  </a:solidFill>
                </a:uFill>
                <a:latin typeface="Times New Roman"/>
                <a:cs typeface="Times New Roman"/>
              </a:rPr>
              <a:t>Product </a:t>
            </a:r>
            <a:r>
              <a:rPr sz="2000" u="sng" spc="-10" dirty="0">
                <a:solidFill>
                  <a:srgbClr val="6F2F9F"/>
                </a:solidFill>
                <a:uFill>
                  <a:solidFill>
                    <a:srgbClr val="6F2F9F"/>
                  </a:solidFill>
                </a:uFill>
                <a:latin typeface="Times New Roman"/>
                <a:cs typeface="Times New Roman"/>
              </a:rPr>
              <a:t>level </a:t>
            </a:r>
            <a:r>
              <a:rPr sz="2000" u="sng" spc="-15" dirty="0">
                <a:solidFill>
                  <a:srgbClr val="6F2F9F"/>
                </a:solidFill>
                <a:uFill>
                  <a:solidFill>
                    <a:srgbClr val="6F2F9F"/>
                  </a:solidFill>
                </a:uFill>
                <a:latin typeface="Times New Roman"/>
                <a:cs typeface="Times New Roman"/>
              </a:rPr>
              <a:t>communication </a:t>
            </a:r>
            <a:r>
              <a:rPr sz="2000" u="sng" spc="-10" dirty="0">
                <a:solidFill>
                  <a:srgbClr val="6F2F9F"/>
                </a:solidFill>
                <a:uFill>
                  <a:solidFill>
                    <a:srgbClr val="6F2F9F"/>
                  </a:solidFill>
                </a:uFill>
                <a:latin typeface="Times New Roman"/>
                <a:cs typeface="Times New Roman"/>
              </a:rPr>
              <a:t>interface (External Communication</a:t>
            </a:r>
            <a:r>
              <a:rPr sz="2000" u="sng" spc="300" dirty="0">
                <a:solidFill>
                  <a:srgbClr val="6F2F9F"/>
                </a:solidFill>
                <a:uFill>
                  <a:solidFill>
                    <a:srgbClr val="6F2F9F"/>
                  </a:solidFill>
                </a:uFill>
                <a:latin typeface="Times New Roman"/>
                <a:cs typeface="Times New Roman"/>
              </a:rPr>
              <a:t> </a:t>
            </a:r>
            <a:r>
              <a:rPr sz="2000" u="sng" spc="-10" dirty="0">
                <a:solidFill>
                  <a:srgbClr val="6F2F9F"/>
                </a:solidFill>
                <a:uFill>
                  <a:solidFill>
                    <a:srgbClr val="6F2F9F"/>
                  </a:solidFill>
                </a:uFill>
                <a:latin typeface="Times New Roman"/>
                <a:cs typeface="Times New Roman"/>
              </a:rPr>
              <a:t>Interface)</a:t>
            </a:r>
            <a:endParaRPr sz="2000">
              <a:latin typeface="Times New Roman"/>
              <a:cs typeface="Times New Roman"/>
            </a:endParaRPr>
          </a:p>
        </p:txBody>
      </p:sp>
      <p:sp>
        <p:nvSpPr>
          <p:cNvPr id="5" name="object 5"/>
          <p:cNvSpPr txBox="1">
            <a:spLocks noGrp="1"/>
          </p:cNvSpPr>
          <p:nvPr>
            <p:ph type="title"/>
          </p:nvPr>
        </p:nvSpPr>
        <p:spPr>
          <a:xfrm>
            <a:off x="1128166" y="246329"/>
            <a:ext cx="7041515" cy="574675"/>
          </a:xfrm>
          <a:prstGeom prst="rect">
            <a:avLst/>
          </a:prstGeom>
        </p:spPr>
        <p:txBody>
          <a:bodyPr vert="horz" wrap="square" lIns="0" tIns="12700" rIns="0" bIns="0" rtlCol="0">
            <a:spAutoFit/>
          </a:bodyPr>
          <a:lstStyle/>
          <a:p>
            <a:pPr marL="12700">
              <a:lnSpc>
                <a:spcPct val="100000"/>
              </a:lnSpc>
              <a:spcBef>
                <a:spcPts val="100"/>
              </a:spcBef>
            </a:pPr>
            <a:r>
              <a:rPr sz="3600" b="1" spc="-5" dirty="0">
                <a:solidFill>
                  <a:srgbClr val="FF0000"/>
                </a:solidFill>
                <a:latin typeface="Times New Roman"/>
                <a:cs typeface="Times New Roman"/>
              </a:rPr>
              <a:t>COMMUNICATION</a:t>
            </a:r>
            <a:r>
              <a:rPr sz="3600" b="1" spc="-65" dirty="0">
                <a:solidFill>
                  <a:srgbClr val="FF0000"/>
                </a:solidFill>
                <a:latin typeface="Times New Roman"/>
                <a:cs typeface="Times New Roman"/>
              </a:rPr>
              <a:t> </a:t>
            </a:r>
            <a:r>
              <a:rPr sz="3600" b="1" spc="-5" dirty="0">
                <a:solidFill>
                  <a:srgbClr val="FF0000"/>
                </a:solidFill>
                <a:latin typeface="Times New Roman"/>
                <a:cs typeface="Times New Roman"/>
              </a:rPr>
              <a:t>INTERFACE</a:t>
            </a:r>
            <a:endParaRPr sz="3600">
              <a:latin typeface="Times New Roman"/>
              <a:cs typeface="Times New Roman"/>
            </a:endParaRPr>
          </a:p>
        </p:txBody>
      </p:sp>
      <p:sp>
        <p:nvSpPr>
          <p:cNvPr id="7" name="object 7"/>
          <p:cNvSpPr txBox="1">
            <a:spLocks noGrp="1"/>
          </p:cNvSpPr>
          <p:nvPr>
            <p:ph type="sldNum" sz="quarter" idx="7"/>
          </p:nvPr>
        </p:nvSpPr>
        <p:spPr>
          <a:prstGeom prst="rect">
            <a:avLst/>
          </a:prstGeom>
        </p:spPr>
        <p:txBody>
          <a:bodyPr vert="horz" wrap="square" lIns="0" tIns="0" rIns="0" bIns="0" rtlCol="0">
            <a:spAutoFit/>
          </a:bodyPr>
          <a:lstStyle/>
          <a:p>
            <a:pPr marL="38100">
              <a:lnSpc>
                <a:spcPts val="1375"/>
              </a:lnSpc>
            </a:pPr>
            <a:fld id="{81D60167-4931-47E6-BA6A-407CBD079E47}" type="slidenum">
              <a:rPr spc="-40" dirty="0"/>
              <a:t>121</a:t>
            </a:fld>
            <a:endParaRPr spc="-40" dirty="0"/>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60044" y="353009"/>
            <a:ext cx="8453120" cy="4354830"/>
          </a:xfrm>
          <a:prstGeom prst="rect">
            <a:avLst/>
          </a:prstGeom>
        </p:spPr>
        <p:txBody>
          <a:bodyPr vert="horz" wrap="square" lIns="0" tIns="12065" rIns="0" bIns="0" rtlCol="0">
            <a:spAutoFit/>
          </a:bodyPr>
          <a:lstStyle/>
          <a:p>
            <a:pPr marL="12700" algn="just">
              <a:lnSpc>
                <a:spcPct val="100000"/>
              </a:lnSpc>
              <a:spcBef>
                <a:spcPts val="95"/>
              </a:spcBef>
            </a:pPr>
            <a:r>
              <a:rPr sz="2000" spc="-5" dirty="0">
                <a:solidFill>
                  <a:srgbClr val="C00000"/>
                </a:solidFill>
                <a:latin typeface="Times New Roman"/>
                <a:cs typeface="Times New Roman"/>
              </a:rPr>
              <a:t>» </a:t>
            </a:r>
            <a:r>
              <a:rPr sz="2000" b="1" i="1" u="heavy" spc="-5" dirty="0">
                <a:solidFill>
                  <a:srgbClr val="FF0000"/>
                </a:solidFill>
                <a:uFill>
                  <a:solidFill>
                    <a:srgbClr val="FF0000"/>
                  </a:solidFill>
                </a:uFill>
                <a:latin typeface="Times New Roman"/>
                <a:cs typeface="Times New Roman"/>
              </a:rPr>
              <a:t>Onboard </a:t>
            </a:r>
            <a:r>
              <a:rPr sz="2000" b="1" i="1" u="heavy" dirty="0">
                <a:solidFill>
                  <a:srgbClr val="FF0000"/>
                </a:solidFill>
                <a:uFill>
                  <a:solidFill>
                    <a:srgbClr val="FF0000"/>
                  </a:solidFill>
                </a:uFill>
                <a:latin typeface="Times New Roman"/>
                <a:cs typeface="Times New Roman"/>
              </a:rPr>
              <a:t>Communication</a:t>
            </a:r>
            <a:r>
              <a:rPr sz="2000" b="1" i="1" u="heavy" spc="-330" dirty="0">
                <a:solidFill>
                  <a:srgbClr val="FF0000"/>
                </a:solidFill>
                <a:uFill>
                  <a:solidFill>
                    <a:srgbClr val="FF0000"/>
                  </a:solidFill>
                </a:uFill>
                <a:latin typeface="Times New Roman"/>
                <a:cs typeface="Times New Roman"/>
              </a:rPr>
              <a:t> </a:t>
            </a:r>
            <a:r>
              <a:rPr sz="2000" b="1" i="1" u="heavy" spc="-5" dirty="0">
                <a:solidFill>
                  <a:srgbClr val="FF0000"/>
                </a:solidFill>
                <a:uFill>
                  <a:solidFill>
                    <a:srgbClr val="FF0000"/>
                  </a:solidFill>
                </a:uFill>
                <a:latin typeface="Times New Roman"/>
                <a:cs typeface="Times New Roman"/>
              </a:rPr>
              <a:t>Interfaces:</a:t>
            </a:r>
            <a:endParaRPr sz="2000">
              <a:latin typeface="Times New Roman"/>
              <a:cs typeface="Times New Roman"/>
            </a:endParaRPr>
          </a:p>
          <a:p>
            <a:pPr marL="356870" marR="5080" indent="-344805" algn="just">
              <a:lnSpc>
                <a:spcPct val="150000"/>
              </a:lnSpc>
              <a:spcBef>
                <a:spcPts val="480"/>
              </a:spcBef>
            </a:pPr>
            <a:r>
              <a:rPr sz="2000" spc="-5" dirty="0">
                <a:solidFill>
                  <a:srgbClr val="C00000"/>
                </a:solidFill>
                <a:latin typeface="Times New Roman"/>
                <a:cs typeface="Times New Roman"/>
              </a:rPr>
              <a:t>» </a:t>
            </a:r>
            <a:r>
              <a:rPr sz="2000" i="1" spc="-5" dirty="0">
                <a:solidFill>
                  <a:srgbClr val="FF0000"/>
                </a:solidFill>
                <a:latin typeface="Times New Roman"/>
                <a:cs typeface="Times New Roman"/>
              </a:rPr>
              <a:t>Onboard Communication Interface </a:t>
            </a:r>
            <a:r>
              <a:rPr sz="2000" spc="-5" dirty="0">
                <a:solidFill>
                  <a:srgbClr val="6F2F9F"/>
                </a:solidFill>
                <a:latin typeface="Times New Roman"/>
                <a:cs typeface="Times New Roman"/>
              </a:rPr>
              <a:t>refers </a:t>
            </a:r>
            <a:r>
              <a:rPr sz="2000" spc="-20" dirty="0">
                <a:solidFill>
                  <a:srgbClr val="6F2F9F"/>
                </a:solidFill>
                <a:latin typeface="Times New Roman"/>
                <a:cs typeface="Times New Roman"/>
              </a:rPr>
              <a:t>to </a:t>
            </a:r>
            <a:r>
              <a:rPr sz="2000" spc="-10" dirty="0">
                <a:solidFill>
                  <a:srgbClr val="6F2F9F"/>
                </a:solidFill>
                <a:latin typeface="Times New Roman"/>
                <a:cs typeface="Times New Roman"/>
              </a:rPr>
              <a:t>the different communication  channels/ </a:t>
            </a:r>
            <a:r>
              <a:rPr sz="2000" spc="-5" dirty="0">
                <a:solidFill>
                  <a:srgbClr val="6F2F9F"/>
                </a:solidFill>
                <a:latin typeface="Times New Roman"/>
                <a:cs typeface="Times New Roman"/>
              </a:rPr>
              <a:t>buses </a:t>
            </a:r>
            <a:r>
              <a:rPr sz="2000" spc="-10" dirty="0">
                <a:solidFill>
                  <a:srgbClr val="6F2F9F"/>
                </a:solidFill>
                <a:latin typeface="Times New Roman"/>
                <a:cs typeface="Times New Roman"/>
              </a:rPr>
              <a:t>for </a:t>
            </a:r>
            <a:r>
              <a:rPr sz="2000" spc="-5" dirty="0">
                <a:solidFill>
                  <a:srgbClr val="6F2F9F"/>
                </a:solidFill>
                <a:latin typeface="Times New Roman"/>
                <a:cs typeface="Times New Roman"/>
              </a:rPr>
              <a:t>interconnecting the </a:t>
            </a:r>
            <a:r>
              <a:rPr sz="2000" spc="-10" dirty="0">
                <a:solidFill>
                  <a:srgbClr val="6F2F9F"/>
                </a:solidFill>
                <a:latin typeface="Times New Roman"/>
                <a:cs typeface="Times New Roman"/>
              </a:rPr>
              <a:t>various </a:t>
            </a:r>
            <a:r>
              <a:rPr sz="2000" spc="-5" dirty="0">
                <a:solidFill>
                  <a:srgbClr val="6F2F9F"/>
                </a:solidFill>
                <a:latin typeface="Times New Roman"/>
                <a:cs typeface="Times New Roman"/>
              </a:rPr>
              <a:t>integrated circuits </a:t>
            </a:r>
            <a:r>
              <a:rPr sz="2000" spc="-10" dirty="0">
                <a:solidFill>
                  <a:srgbClr val="6F2F9F"/>
                </a:solidFill>
                <a:latin typeface="Times New Roman"/>
                <a:cs typeface="Times New Roman"/>
              </a:rPr>
              <a:t>and </a:t>
            </a:r>
            <a:r>
              <a:rPr sz="2000" spc="-5" dirty="0">
                <a:solidFill>
                  <a:srgbClr val="6F2F9F"/>
                </a:solidFill>
                <a:latin typeface="Times New Roman"/>
                <a:cs typeface="Times New Roman"/>
              </a:rPr>
              <a:t>other  peripherals </a:t>
            </a:r>
            <a:r>
              <a:rPr sz="2000" spc="-20" dirty="0">
                <a:solidFill>
                  <a:srgbClr val="6F2F9F"/>
                </a:solidFill>
                <a:latin typeface="Times New Roman"/>
                <a:cs typeface="Times New Roman"/>
              </a:rPr>
              <a:t>within </a:t>
            </a:r>
            <a:r>
              <a:rPr sz="2000" spc="-10" dirty="0">
                <a:solidFill>
                  <a:srgbClr val="6F2F9F"/>
                </a:solidFill>
                <a:latin typeface="Times New Roman"/>
                <a:cs typeface="Times New Roman"/>
              </a:rPr>
              <a:t>the </a:t>
            </a:r>
            <a:r>
              <a:rPr sz="2000" spc="-5" dirty="0">
                <a:solidFill>
                  <a:srgbClr val="6F2F9F"/>
                </a:solidFill>
                <a:latin typeface="Times New Roman"/>
                <a:cs typeface="Times New Roman"/>
              </a:rPr>
              <a:t>embedded</a:t>
            </a:r>
            <a:r>
              <a:rPr sz="2000" spc="110" dirty="0">
                <a:solidFill>
                  <a:srgbClr val="6F2F9F"/>
                </a:solidFill>
                <a:latin typeface="Times New Roman"/>
                <a:cs typeface="Times New Roman"/>
              </a:rPr>
              <a:t> </a:t>
            </a:r>
            <a:r>
              <a:rPr sz="2000" spc="-20" dirty="0">
                <a:solidFill>
                  <a:srgbClr val="6F2F9F"/>
                </a:solidFill>
                <a:latin typeface="Times New Roman"/>
                <a:cs typeface="Times New Roman"/>
              </a:rPr>
              <a:t>system</a:t>
            </a:r>
            <a:r>
              <a:rPr sz="2000" spc="-20" dirty="0">
                <a:latin typeface="Times New Roman"/>
                <a:cs typeface="Times New Roman"/>
              </a:rPr>
              <a:t>.</a:t>
            </a:r>
            <a:endParaRPr sz="2000">
              <a:latin typeface="Times New Roman"/>
              <a:cs typeface="Times New Roman"/>
            </a:endParaRPr>
          </a:p>
          <a:p>
            <a:pPr marL="683260" algn="just">
              <a:lnSpc>
                <a:spcPct val="100000"/>
              </a:lnSpc>
              <a:spcBef>
                <a:spcPts val="1685"/>
              </a:spcBef>
            </a:pPr>
            <a:r>
              <a:rPr sz="2000" spc="-5" dirty="0">
                <a:solidFill>
                  <a:srgbClr val="C00000"/>
                </a:solidFill>
                <a:latin typeface="Times New Roman"/>
                <a:cs typeface="Times New Roman"/>
              </a:rPr>
              <a:t>» </a:t>
            </a:r>
            <a:r>
              <a:rPr sz="2000" spc="-5" dirty="0">
                <a:latin typeface="Times New Roman"/>
                <a:cs typeface="Times New Roman"/>
              </a:rPr>
              <a:t>Inter Integrated </a:t>
            </a:r>
            <a:r>
              <a:rPr sz="2000" spc="-10" dirty="0">
                <a:latin typeface="Times New Roman"/>
                <a:cs typeface="Times New Roman"/>
              </a:rPr>
              <a:t>Circuit </a:t>
            </a:r>
            <a:r>
              <a:rPr sz="2000" spc="-5" dirty="0">
                <a:latin typeface="Times New Roman"/>
                <a:cs typeface="Times New Roman"/>
              </a:rPr>
              <a:t>(I2C)</a:t>
            </a:r>
            <a:r>
              <a:rPr sz="2000" spc="-200" dirty="0">
                <a:latin typeface="Times New Roman"/>
                <a:cs typeface="Times New Roman"/>
              </a:rPr>
              <a:t> </a:t>
            </a:r>
            <a:r>
              <a:rPr sz="2000" spc="-5" dirty="0">
                <a:latin typeface="Times New Roman"/>
                <a:cs typeface="Times New Roman"/>
              </a:rPr>
              <a:t>Interfaces</a:t>
            </a:r>
            <a:endParaRPr sz="2000">
              <a:latin typeface="Times New Roman"/>
              <a:cs typeface="Times New Roman"/>
            </a:endParaRPr>
          </a:p>
          <a:p>
            <a:pPr marL="683260" algn="just">
              <a:lnSpc>
                <a:spcPct val="100000"/>
              </a:lnSpc>
              <a:spcBef>
                <a:spcPts val="1680"/>
              </a:spcBef>
            </a:pPr>
            <a:r>
              <a:rPr sz="2000" spc="-5" dirty="0">
                <a:solidFill>
                  <a:srgbClr val="C00000"/>
                </a:solidFill>
                <a:latin typeface="Times New Roman"/>
                <a:cs typeface="Times New Roman"/>
              </a:rPr>
              <a:t>» </a:t>
            </a:r>
            <a:r>
              <a:rPr sz="2000" spc="-5" dirty="0">
                <a:latin typeface="Times New Roman"/>
                <a:cs typeface="Times New Roman"/>
              </a:rPr>
              <a:t>Serial Peripheral </a:t>
            </a:r>
            <a:r>
              <a:rPr sz="2000" spc="-10" dirty="0">
                <a:latin typeface="Times New Roman"/>
                <a:cs typeface="Times New Roman"/>
              </a:rPr>
              <a:t>Interface </a:t>
            </a:r>
            <a:r>
              <a:rPr sz="2000" dirty="0">
                <a:latin typeface="Times New Roman"/>
                <a:cs typeface="Times New Roman"/>
              </a:rPr>
              <a:t>(SPI)</a:t>
            </a:r>
            <a:r>
              <a:rPr sz="2000" spc="-235" dirty="0">
                <a:latin typeface="Times New Roman"/>
                <a:cs typeface="Times New Roman"/>
              </a:rPr>
              <a:t> </a:t>
            </a:r>
            <a:r>
              <a:rPr sz="2000" spc="-10" dirty="0">
                <a:latin typeface="Times New Roman"/>
                <a:cs typeface="Times New Roman"/>
              </a:rPr>
              <a:t>Bus</a:t>
            </a:r>
            <a:endParaRPr sz="2000">
              <a:latin typeface="Times New Roman"/>
              <a:cs typeface="Times New Roman"/>
            </a:endParaRPr>
          </a:p>
          <a:p>
            <a:pPr marL="683260">
              <a:lnSpc>
                <a:spcPct val="100000"/>
              </a:lnSpc>
              <a:spcBef>
                <a:spcPts val="1680"/>
              </a:spcBef>
              <a:tabLst>
                <a:tab pos="1033780" algn="l"/>
              </a:tabLst>
            </a:pPr>
            <a:r>
              <a:rPr sz="2000" spc="-5" dirty="0">
                <a:solidFill>
                  <a:srgbClr val="C00000"/>
                </a:solidFill>
                <a:latin typeface="Times New Roman"/>
                <a:cs typeface="Times New Roman"/>
              </a:rPr>
              <a:t>»	</a:t>
            </a:r>
            <a:r>
              <a:rPr sz="2000" spc="-10" dirty="0">
                <a:latin typeface="Times New Roman"/>
                <a:cs typeface="Times New Roman"/>
              </a:rPr>
              <a:t>Universal Asynchronous Receiver Transmitter</a:t>
            </a:r>
            <a:r>
              <a:rPr sz="2000" spc="170" dirty="0">
                <a:latin typeface="Times New Roman"/>
                <a:cs typeface="Times New Roman"/>
              </a:rPr>
              <a:t> </a:t>
            </a:r>
            <a:r>
              <a:rPr sz="2000" spc="-5" dirty="0">
                <a:latin typeface="Times New Roman"/>
                <a:cs typeface="Times New Roman"/>
              </a:rPr>
              <a:t>(UART)</a:t>
            </a:r>
            <a:endParaRPr sz="2000">
              <a:latin typeface="Times New Roman"/>
              <a:cs typeface="Times New Roman"/>
            </a:endParaRPr>
          </a:p>
          <a:p>
            <a:pPr marL="683260">
              <a:lnSpc>
                <a:spcPct val="100000"/>
              </a:lnSpc>
              <a:spcBef>
                <a:spcPts val="1685"/>
              </a:spcBef>
              <a:tabLst>
                <a:tab pos="1033780" algn="l"/>
              </a:tabLst>
            </a:pPr>
            <a:r>
              <a:rPr sz="2000" spc="-5" dirty="0">
                <a:solidFill>
                  <a:srgbClr val="C00000"/>
                </a:solidFill>
                <a:latin typeface="Times New Roman"/>
                <a:cs typeface="Times New Roman"/>
              </a:rPr>
              <a:t>»	</a:t>
            </a:r>
            <a:r>
              <a:rPr sz="2000" spc="-5" dirty="0">
                <a:latin typeface="Times New Roman"/>
                <a:cs typeface="Times New Roman"/>
              </a:rPr>
              <a:t>1-Wire</a:t>
            </a:r>
            <a:r>
              <a:rPr sz="2000" spc="-40" dirty="0">
                <a:latin typeface="Times New Roman"/>
                <a:cs typeface="Times New Roman"/>
              </a:rPr>
              <a:t> </a:t>
            </a:r>
            <a:r>
              <a:rPr sz="2000" spc="-10" dirty="0">
                <a:latin typeface="Times New Roman"/>
                <a:cs typeface="Times New Roman"/>
              </a:rPr>
              <a:t>Interface</a:t>
            </a:r>
            <a:endParaRPr sz="2000">
              <a:latin typeface="Times New Roman"/>
              <a:cs typeface="Times New Roman"/>
            </a:endParaRPr>
          </a:p>
          <a:p>
            <a:pPr marL="683260">
              <a:lnSpc>
                <a:spcPct val="100000"/>
              </a:lnSpc>
              <a:spcBef>
                <a:spcPts val="1680"/>
              </a:spcBef>
              <a:tabLst>
                <a:tab pos="1033780" algn="l"/>
              </a:tabLst>
            </a:pPr>
            <a:r>
              <a:rPr sz="2000" spc="-5" dirty="0">
                <a:solidFill>
                  <a:srgbClr val="C00000"/>
                </a:solidFill>
                <a:latin typeface="Times New Roman"/>
                <a:cs typeface="Times New Roman"/>
              </a:rPr>
              <a:t>»	</a:t>
            </a:r>
            <a:r>
              <a:rPr sz="2000" dirty="0">
                <a:latin typeface="Times New Roman"/>
                <a:cs typeface="Times New Roman"/>
              </a:rPr>
              <a:t>Parallel</a:t>
            </a:r>
            <a:r>
              <a:rPr sz="2000" spc="-70" dirty="0">
                <a:latin typeface="Times New Roman"/>
                <a:cs typeface="Times New Roman"/>
              </a:rPr>
              <a:t> </a:t>
            </a:r>
            <a:r>
              <a:rPr sz="2000" spc="-5" dirty="0">
                <a:latin typeface="Times New Roman"/>
                <a:cs typeface="Times New Roman"/>
              </a:rPr>
              <a:t>Interface</a:t>
            </a:r>
            <a:endParaRPr sz="2000">
              <a:latin typeface="Times New Roman"/>
              <a:cs typeface="Times New Roman"/>
            </a:endParaRPr>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38100">
              <a:lnSpc>
                <a:spcPts val="1375"/>
              </a:lnSpc>
            </a:pPr>
            <a:fld id="{81D60167-4931-47E6-BA6A-407CBD079E47}" type="slidenum">
              <a:rPr spc="-40" dirty="0"/>
              <a:t>122</a:t>
            </a:fld>
            <a:endParaRPr spc="-40" dirty="0"/>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60044" y="199374"/>
            <a:ext cx="8457565" cy="5758815"/>
          </a:xfrm>
          <a:prstGeom prst="rect">
            <a:avLst/>
          </a:prstGeom>
        </p:spPr>
        <p:txBody>
          <a:bodyPr vert="horz" wrap="square" lIns="0" tIns="12700" rIns="0" bIns="0" rtlCol="0">
            <a:spAutoFit/>
          </a:bodyPr>
          <a:lstStyle/>
          <a:p>
            <a:pPr marL="356870" marR="6985" indent="-344805" algn="just">
              <a:lnSpc>
                <a:spcPct val="150100"/>
              </a:lnSpc>
              <a:spcBef>
                <a:spcPts val="100"/>
              </a:spcBef>
            </a:pPr>
            <a:r>
              <a:rPr sz="2000" spc="-5" dirty="0">
                <a:solidFill>
                  <a:srgbClr val="C00000"/>
                </a:solidFill>
                <a:latin typeface="Times New Roman"/>
                <a:cs typeface="Times New Roman"/>
              </a:rPr>
              <a:t>» </a:t>
            </a:r>
            <a:r>
              <a:rPr sz="2000" b="1" i="1" spc="-10" dirty="0">
                <a:solidFill>
                  <a:srgbClr val="FF0000"/>
                </a:solidFill>
                <a:latin typeface="Times New Roman"/>
                <a:cs typeface="Times New Roman"/>
              </a:rPr>
              <a:t>Inter </a:t>
            </a:r>
            <a:r>
              <a:rPr sz="2000" b="1" i="1" spc="-5" dirty="0">
                <a:solidFill>
                  <a:srgbClr val="FF0000"/>
                </a:solidFill>
                <a:latin typeface="Times New Roman"/>
                <a:cs typeface="Times New Roman"/>
              </a:rPr>
              <a:t>Integrated </a:t>
            </a:r>
            <a:r>
              <a:rPr sz="2000" b="1" i="1" spc="-10" dirty="0">
                <a:solidFill>
                  <a:srgbClr val="FF0000"/>
                </a:solidFill>
                <a:latin typeface="Times New Roman"/>
                <a:cs typeface="Times New Roman"/>
              </a:rPr>
              <a:t>Circuit </a:t>
            </a:r>
            <a:r>
              <a:rPr sz="2000" b="1" i="1" spc="-5" dirty="0">
                <a:solidFill>
                  <a:srgbClr val="FF0000"/>
                </a:solidFill>
                <a:latin typeface="Times New Roman"/>
                <a:cs typeface="Times New Roman"/>
              </a:rPr>
              <a:t>(I2C) Bus: </a:t>
            </a:r>
            <a:r>
              <a:rPr sz="2000" dirty="0">
                <a:latin typeface="Times New Roman"/>
                <a:cs typeface="Times New Roman"/>
              </a:rPr>
              <a:t>The </a:t>
            </a:r>
            <a:r>
              <a:rPr sz="2000" i="1" spc="-5" dirty="0">
                <a:solidFill>
                  <a:srgbClr val="FF0000"/>
                </a:solidFill>
                <a:latin typeface="Times New Roman"/>
                <a:cs typeface="Times New Roman"/>
              </a:rPr>
              <a:t>Inter </a:t>
            </a:r>
            <a:r>
              <a:rPr sz="2000" i="1" spc="-10" dirty="0">
                <a:solidFill>
                  <a:srgbClr val="FF0000"/>
                </a:solidFill>
                <a:latin typeface="Times New Roman"/>
                <a:cs typeface="Times New Roman"/>
              </a:rPr>
              <a:t>Integrated </a:t>
            </a:r>
            <a:r>
              <a:rPr sz="2000" i="1" spc="-5" dirty="0">
                <a:solidFill>
                  <a:srgbClr val="FF0000"/>
                </a:solidFill>
                <a:latin typeface="Times New Roman"/>
                <a:cs typeface="Times New Roman"/>
              </a:rPr>
              <a:t>Circuit </a:t>
            </a:r>
            <a:r>
              <a:rPr sz="2000" i="1" dirty="0">
                <a:solidFill>
                  <a:srgbClr val="FF0000"/>
                </a:solidFill>
                <a:latin typeface="Times New Roman"/>
                <a:cs typeface="Times New Roman"/>
              </a:rPr>
              <a:t>Bus </a:t>
            </a:r>
            <a:r>
              <a:rPr sz="2000" spc="-5" dirty="0">
                <a:solidFill>
                  <a:srgbClr val="FF0000"/>
                </a:solidFill>
                <a:latin typeface="Times New Roman"/>
                <a:cs typeface="Times New Roman"/>
              </a:rPr>
              <a:t>(I2C-  Pronounced </a:t>
            </a:r>
            <a:r>
              <a:rPr sz="2000" spc="-15" dirty="0">
                <a:solidFill>
                  <a:srgbClr val="FF0000"/>
                </a:solidFill>
                <a:latin typeface="Times New Roman"/>
                <a:cs typeface="Times New Roman"/>
              </a:rPr>
              <a:t>'I </a:t>
            </a:r>
            <a:r>
              <a:rPr sz="2000" spc="-5" dirty="0">
                <a:solidFill>
                  <a:srgbClr val="FF0000"/>
                </a:solidFill>
                <a:latin typeface="Times New Roman"/>
                <a:cs typeface="Times New Roman"/>
              </a:rPr>
              <a:t>square </a:t>
            </a:r>
            <a:r>
              <a:rPr sz="2000" spc="-10" dirty="0">
                <a:solidFill>
                  <a:srgbClr val="FF0000"/>
                </a:solidFill>
                <a:latin typeface="Times New Roman"/>
                <a:cs typeface="Times New Roman"/>
              </a:rPr>
              <a:t>C') </a:t>
            </a:r>
            <a:r>
              <a:rPr sz="2000" spc="-5" dirty="0">
                <a:latin typeface="Times New Roman"/>
                <a:cs typeface="Times New Roman"/>
              </a:rPr>
              <a:t>is </a:t>
            </a:r>
            <a:r>
              <a:rPr sz="2000" spc="-5" dirty="0">
                <a:solidFill>
                  <a:srgbClr val="6F2F9F"/>
                </a:solidFill>
                <a:latin typeface="Times New Roman"/>
                <a:cs typeface="Times New Roman"/>
              </a:rPr>
              <a:t>a </a:t>
            </a:r>
            <a:r>
              <a:rPr sz="2000" spc="-10" dirty="0">
                <a:solidFill>
                  <a:srgbClr val="6F2F9F"/>
                </a:solidFill>
                <a:latin typeface="Times New Roman"/>
                <a:cs typeface="Times New Roman"/>
              </a:rPr>
              <a:t>synchronous </a:t>
            </a:r>
            <a:r>
              <a:rPr sz="2000" spc="-5" dirty="0">
                <a:solidFill>
                  <a:srgbClr val="6F2F9F"/>
                </a:solidFill>
                <a:latin typeface="Times New Roman"/>
                <a:cs typeface="Times New Roman"/>
              </a:rPr>
              <a:t>bidirectional </a:t>
            </a:r>
            <a:r>
              <a:rPr sz="2000" spc="-10" dirty="0">
                <a:solidFill>
                  <a:srgbClr val="6F2F9F"/>
                </a:solidFill>
                <a:latin typeface="Times New Roman"/>
                <a:cs typeface="Times New Roman"/>
              </a:rPr>
              <a:t>half </a:t>
            </a:r>
            <a:r>
              <a:rPr sz="2000" spc="-5" dirty="0">
                <a:solidFill>
                  <a:srgbClr val="6F2F9F"/>
                </a:solidFill>
                <a:latin typeface="Times New Roman"/>
                <a:cs typeface="Times New Roman"/>
              </a:rPr>
              <a:t>duplex </a:t>
            </a:r>
            <a:r>
              <a:rPr sz="2000" dirty="0">
                <a:latin typeface="Times New Roman"/>
                <a:cs typeface="Times New Roman"/>
              </a:rPr>
              <a:t>(one-  </a:t>
            </a:r>
            <a:r>
              <a:rPr sz="2000" spc="-5" dirty="0">
                <a:latin typeface="Times New Roman"/>
                <a:cs typeface="Times New Roman"/>
              </a:rPr>
              <a:t>directional </a:t>
            </a:r>
            <a:r>
              <a:rPr sz="2000" spc="-10" dirty="0">
                <a:latin typeface="Times New Roman"/>
                <a:cs typeface="Times New Roman"/>
              </a:rPr>
              <a:t>communication </a:t>
            </a:r>
            <a:r>
              <a:rPr sz="2000" spc="-5" dirty="0">
                <a:latin typeface="Times New Roman"/>
                <a:cs typeface="Times New Roman"/>
              </a:rPr>
              <a:t>at a given point </a:t>
            </a:r>
            <a:r>
              <a:rPr sz="2000" dirty="0">
                <a:latin typeface="Times New Roman"/>
                <a:cs typeface="Times New Roman"/>
              </a:rPr>
              <a:t>of </a:t>
            </a:r>
            <a:r>
              <a:rPr sz="2000" spc="-10" dirty="0">
                <a:latin typeface="Times New Roman"/>
                <a:cs typeface="Times New Roman"/>
              </a:rPr>
              <a:t>time) </a:t>
            </a:r>
            <a:r>
              <a:rPr sz="2000" spc="-15" dirty="0">
                <a:solidFill>
                  <a:srgbClr val="6F2F9F"/>
                </a:solidFill>
                <a:latin typeface="Times New Roman"/>
                <a:cs typeface="Times New Roman"/>
              </a:rPr>
              <a:t>two </a:t>
            </a:r>
            <a:r>
              <a:rPr sz="2000" spc="-10" dirty="0">
                <a:solidFill>
                  <a:srgbClr val="6F2F9F"/>
                </a:solidFill>
                <a:latin typeface="Times New Roman"/>
                <a:cs typeface="Times New Roman"/>
              </a:rPr>
              <a:t>wire </a:t>
            </a:r>
            <a:r>
              <a:rPr sz="2000" spc="-5" dirty="0">
                <a:solidFill>
                  <a:srgbClr val="6F2F9F"/>
                </a:solidFill>
                <a:latin typeface="Times New Roman"/>
                <a:cs typeface="Times New Roman"/>
              </a:rPr>
              <a:t>serial </a:t>
            </a:r>
            <a:r>
              <a:rPr sz="2000" spc="-10" dirty="0">
                <a:solidFill>
                  <a:srgbClr val="6F2F9F"/>
                </a:solidFill>
                <a:latin typeface="Times New Roman"/>
                <a:cs typeface="Times New Roman"/>
              </a:rPr>
              <a:t>interface  bus</a:t>
            </a:r>
            <a:r>
              <a:rPr sz="2000" spc="-10" dirty="0">
                <a:latin typeface="Times New Roman"/>
                <a:cs typeface="Times New Roman"/>
              </a:rPr>
              <a:t>.</a:t>
            </a:r>
            <a:endParaRPr sz="2000">
              <a:latin typeface="Times New Roman"/>
              <a:cs typeface="Times New Roman"/>
            </a:endParaRPr>
          </a:p>
          <a:p>
            <a:pPr marL="356870" marR="5080" indent="-344805" algn="just">
              <a:lnSpc>
                <a:spcPct val="150100"/>
              </a:lnSpc>
              <a:spcBef>
                <a:spcPts val="480"/>
              </a:spcBef>
            </a:pPr>
            <a:r>
              <a:rPr sz="2000" spc="-5" dirty="0">
                <a:solidFill>
                  <a:srgbClr val="C00000"/>
                </a:solidFill>
                <a:latin typeface="Times New Roman"/>
                <a:cs typeface="Times New Roman"/>
              </a:rPr>
              <a:t>» </a:t>
            </a:r>
            <a:r>
              <a:rPr sz="2000" dirty="0">
                <a:latin typeface="Times New Roman"/>
                <a:cs typeface="Times New Roman"/>
              </a:rPr>
              <a:t>The </a:t>
            </a:r>
            <a:r>
              <a:rPr sz="2000" spc="-5" dirty="0">
                <a:latin typeface="Times New Roman"/>
                <a:cs typeface="Times New Roman"/>
              </a:rPr>
              <a:t>concept </a:t>
            </a:r>
            <a:r>
              <a:rPr sz="2000" dirty="0">
                <a:latin typeface="Times New Roman"/>
                <a:cs typeface="Times New Roman"/>
              </a:rPr>
              <a:t>of I2C </a:t>
            </a:r>
            <a:r>
              <a:rPr sz="2000" spc="-10" dirty="0">
                <a:latin typeface="Times New Roman"/>
                <a:cs typeface="Times New Roman"/>
              </a:rPr>
              <a:t>bus </a:t>
            </a:r>
            <a:r>
              <a:rPr sz="2000" spc="-15" dirty="0">
                <a:latin typeface="Times New Roman"/>
                <a:cs typeface="Times New Roman"/>
              </a:rPr>
              <a:t>was </a:t>
            </a:r>
            <a:r>
              <a:rPr sz="2000" dirty="0">
                <a:latin typeface="Times New Roman"/>
                <a:cs typeface="Times New Roman"/>
              </a:rPr>
              <a:t>developed by </a:t>
            </a:r>
            <a:r>
              <a:rPr sz="2000" i="1" spc="-5" dirty="0">
                <a:solidFill>
                  <a:srgbClr val="6F2F9F"/>
                </a:solidFill>
                <a:latin typeface="Times New Roman"/>
                <a:cs typeface="Times New Roman"/>
              </a:rPr>
              <a:t>'Philips Semiconductors</a:t>
            </a:r>
            <a:r>
              <a:rPr sz="2000" spc="-5" dirty="0">
                <a:latin typeface="Times New Roman"/>
                <a:cs typeface="Times New Roman"/>
              </a:rPr>
              <a:t>' in </a:t>
            </a:r>
            <a:r>
              <a:rPr sz="2000" spc="-10" dirty="0">
                <a:latin typeface="Times New Roman"/>
                <a:cs typeface="Times New Roman"/>
              </a:rPr>
              <a:t>the </a:t>
            </a:r>
            <a:r>
              <a:rPr sz="2000" dirty="0">
                <a:latin typeface="Times New Roman"/>
                <a:cs typeface="Times New Roman"/>
              </a:rPr>
              <a:t>early  1980s. The </a:t>
            </a:r>
            <a:r>
              <a:rPr sz="2000" spc="-5" dirty="0">
                <a:solidFill>
                  <a:srgbClr val="006FC0"/>
                </a:solidFill>
                <a:latin typeface="Times New Roman"/>
                <a:cs typeface="Times New Roman"/>
              </a:rPr>
              <a:t>original </a:t>
            </a:r>
            <a:r>
              <a:rPr sz="2000" spc="-10" dirty="0">
                <a:solidFill>
                  <a:srgbClr val="006FC0"/>
                </a:solidFill>
                <a:latin typeface="Times New Roman"/>
                <a:cs typeface="Times New Roman"/>
              </a:rPr>
              <a:t>intention </a:t>
            </a:r>
            <a:r>
              <a:rPr sz="2000" dirty="0">
                <a:solidFill>
                  <a:srgbClr val="006FC0"/>
                </a:solidFill>
                <a:latin typeface="Times New Roman"/>
                <a:cs typeface="Times New Roman"/>
              </a:rPr>
              <a:t>of I2C </a:t>
            </a:r>
            <a:r>
              <a:rPr sz="2000" spc="-25" dirty="0">
                <a:solidFill>
                  <a:srgbClr val="006FC0"/>
                </a:solidFill>
                <a:latin typeface="Times New Roman"/>
                <a:cs typeface="Times New Roman"/>
              </a:rPr>
              <a:t>was </a:t>
            </a:r>
            <a:r>
              <a:rPr sz="2000" spc="-10" dirty="0">
                <a:solidFill>
                  <a:srgbClr val="006FC0"/>
                </a:solidFill>
                <a:latin typeface="Times New Roman"/>
                <a:cs typeface="Times New Roman"/>
              </a:rPr>
              <a:t>to </a:t>
            </a:r>
            <a:r>
              <a:rPr sz="2000" spc="-5" dirty="0">
                <a:solidFill>
                  <a:srgbClr val="006FC0"/>
                </a:solidFill>
                <a:latin typeface="Times New Roman"/>
                <a:cs typeface="Times New Roman"/>
              </a:rPr>
              <a:t>provide an easy </a:t>
            </a:r>
            <a:r>
              <a:rPr sz="2000" spc="-15" dirty="0">
                <a:solidFill>
                  <a:srgbClr val="006FC0"/>
                </a:solidFill>
                <a:latin typeface="Times New Roman"/>
                <a:cs typeface="Times New Roman"/>
              </a:rPr>
              <a:t>way </a:t>
            </a:r>
            <a:r>
              <a:rPr sz="2000" dirty="0">
                <a:solidFill>
                  <a:srgbClr val="006FC0"/>
                </a:solidFill>
                <a:latin typeface="Times New Roman"/>
                <a:cs typeface="Times New Roman"/>
              </a:rPr>
              <a:t>of </a:t>
            </a:r>
            <a:r>
              <a:rPr sz="2000" spc="-5" dirty="0">
                <a:solidFill>
                  <a:srgbClr val="006FC0"/>
                </a:solidFill>
                <a:latin typeface="Times New Roman"/>
                <a:cs typeface="Times New Roman"/>
              </a:rPr>
              <a:t>connection  between a microprocessor/ microcontroller </a:t>
            </a:r>
            <a:r>
              <a:rPr sz="2000" spc="-15" dirty="0">
                <a:solidFill>
                  <a:srgbClr val="006FC0"/>
                </a:solidFill>
                <a:latin typeface="Times New Roman"/>
                <a:cs typeface="Times New Roman"/>
              </a:rPr>
              <a:t>system </a:t>
            </a:r>
            <a:r>
              <a:rPr sz="2000" spc="-10" dirty="0">
                <a:solidFill>
                  <a:srgbClr val="006FC0"/>
                </a:solidFill>
                <a:latin typeface="Times New Roman"/>
                <a:cs typeface="Times New Roman"/>
              </a:rPr>
              <a:t>and the </a:t>
            </a:r>
            <a:r>
              <a:rPr sz="2000" spc="-5" dirty="0">
                <a:solidFill>
                  <a:srgbClr val="006FC0"/>
                </a:solidFill>
                <a:latin typeface="Times New Roman"/>
                <a:cs typeface="Times New Roman"/>
              </a:rPr>
              <a:t>peripheral chips </a:t>
            </a:r>
            <a:r>
              <a:rPr sz="2000" spc="-10" dirty="0">
                <a:solidFill>
                  <a:srgbClr val="006FC0"/>
                </a:solidFill>
                <a:latin typeface="Times New Roman"/>
                <a:cs typeface="Times New Roman"/>
              </a:rPr>
              <a:t>in  </a:t>
            </a:r>
            <a:r>
              <a:rPr sz="2000" spc="-5" dirty="0">
                <a:solidFill>
                  <a:srgbClr val="006FC0"/>
                </a:solidFill>
                <a:latin typeface="Times New Roman"/>
                <a:cs typeface="Times New Roman"/>
              </a:rPr>
              <a:t>television</a:t>
            </a:r>
            <a:r>
              <a:rPr sz="2000" spc="-10" dirty="0">
                <a:solidFill>
                  <a:srgbClr val="006FC0"/>
                </a:solidFill>
                <a:latin typeface="Times New Roman"/>
                <a:cs typeface="Times New Roman"/>
              </a:rPr>
              <a:t> sets</a:t>
            </a:r>
            <a:r>
              <a:rPr sz="2000" spc="-10" dirty="0">
                <a:latin typeface="Times New Roman"/>
                <a:cs typeface="Times New Roman"/>
              </a:rPr>
              <a:t>.</a:t>
            </a:r>
            <a:endParaRPr sz="2000">
              <a:latin typeface="Times New Roman"/>
              <a:cs typeface="Times New Roman"/>
            </a:endParaRPr>
          </a:p>
          <a:p>
            <a:pPr marL="356870" marR="6985" indent="-344805" algn="just">
              <a:lnSpc>
                <a:spcPct val="150000"/>
              </a:lnSpc>
              <a:spcBef>
                <a:spcPts val="484"/>
              </a:spcBef>
            </a:pPr>
            <a:r>
              <a:rPr sz="2000" spc="-5" dirty="0">
                <a:solidFill>
                  <a:srgbClr val="C00000"/>
                </a:solidFill>
                <a:latin typeface="Times New Roman"/>
                <a:cs typeface="Times New Roman"/>
              </a:rPr>
              <a:t>» </a:t>
            </a:r>
            <a:r>
              <a:rPr sz="2000" dirty="0">
                <a:latin typeface="Times New Roman"/>
                <a:cs typeface="Times New Roman"/>
              </a:rPr>
              <a:t>The </a:t>
            </a:r>
            <a:r>
              <a:rPr sz="2000" dirty="0">
                <a:solidFill>
                  <a:srgbClr val="AC1285"/>
                </a:solidFill>
                <a:latin typeface="Times New Roman"/>
                <a:cs typeface="Times New Roman"/>
              </a:rPr>
              <a:t>I2C </a:t>
            </a:r>
            <a:r>
              <a:rPr sz="2000" spc="-10" dirty="0">
                <a:solidFill>
                  <a:srgbClr val="AC1285"/>
                </a:solidFill>
                <a:latin typeface="Times New Roman"/>
                <a:cs typeface="Times New Roman"/>
              </a:rPr>
              <a:t>bus </a:t>
            </a:r>
            <a:r>
              <a:rPr sz="2000" spc="-5" dirty="0">
                <a:solidFill>
                  <a:srgbClr val="AC1285"/>
                </a:solidFill>
                <a:latin typeface="Times New Roman"/>
                <a:cs typeface="Times New Roman"/>
              </a:rPr>
              <a:t>comprise </a:t>
            </a:r>
            <a:r>
              <a:rPr sz="2000" dirty="0">
                <a:solidFill>
                  <a:srgbClr val="AC1285"/>
                </a:solidFill>
                <a:latin typeface="Times New Roman"/>
                <a:cs typeface="Times New Roman"/>
              </a:rPr>
              <a:t>of </a:t>
            </a:r>
            <a:r>
              <a:rPr sz="2000" spc="-10" dirty="0">
                <a:solidFill>
                  <a:srgbClr val="AC1285"/>
                </a:solidFill>
                <a:latin typeface="Times New Roman"/>
                <a:cs typeface="Times New Roman"/>
              </a:rPr>
              <a:t>two bus </a:t>
            </a:r>
            <a:r>
              <a:rPr sz="2000" spc="-5" dirty="0">
                <a:solidFill>
                  <a:srgbClr val="AC1285"/>
                </a:solidFill>
                <a:latin typeface="Times New Roman"/>
                <a:cs typeface="Times New Roman"/>
              </a:rPr>
              <a:t>lines</a:t>
            </a:r>
            <a:r>
              <a:rPr sz="2000" spc="-5" dirty="0">
                <a:latin typeface="Times New Roman"/>
                <a:cs typeface="Times New Roman"/>
              </a:rPr>
              <a:t>, </a:t>
            </a:r>
            <a:r>
              <a:rPr sz="2000" spc="-10" dirty="0">
                <a:latin typeface="Times New Roman"/>
                <a:cs typeface="Times New Roman"/>
              </a:rPr>
              <a:t>namely; </a:t>
            </a:r>
            <a:r>
              <a:rPr sz="2000" i="1" spc="-5" dirty="0">
                <a:solidFill>
                  <a:srgbClr val="C00000"/>
                </a:solidFill>
                <a:latin typeface="Times New Roman"/>
                <a:cs typeface="Times New Roman"/>
              </a:rPr>
              <a:t>Serial Clock-SCL </a:t>
            </a:r>
            <a:r>
              <a:rPr sz="2000" spc="-10" dirty="0">
                <a:latin typeface="Times New Roman"/>
                <a:cs typeface="Times New Roman"/>
              </a:rPr>
              <a:t>and </a:t>
            </a:r>
            <a:r>
              <a:rPr sz="2000" i="1" spc="-5" dirty="0">
                <a:solidFill>
                  <a:srgbClr val="C00000"/>
                </a:solidFill>
                <a:latin typeface="Times New Roman"/>
                <a:cs typeface="Times New Roman"/>
              </a:rPr>
              <a:t>Serial  </a:t>
            </a:r>
            <a:r>
              <a:rPr sz="2000" i="1" dirty="0">
                <a:solidFill>
                  <a:srgbClr val="C00000"/>
                </a:solidFill>
                <a:latin typeface="Times New Roman"/>
                <a:cs typeface="Times New Roman"/>
              </a:rPr>
              <a:t>Data-SDA</a:t>
            </a:r>
            <a:r>
              <a:rPr sz="2000" dirty="0">
                <a:latin typeface="Times New Roman"/>
                <a:cs typeface="Times New Roman"/>
              </a:rPr>
              <a:t>.</a:t>
            </a:r>
            <a:endParaRPr sz="2000">
              <a:latin typeface="Times New Roman"/>
              <a:cs typeface="Times New Roman"/>
            </a:endParaRPr>
          </a:p>
          <a:p>
            <a:pPr marL="683260" indent="-326390">
              <a:lnSpc>
                <a:spcPct val="100000"/>
              </a:lnSpc>
              <a:spcBef>
                <a:spcPts val="1680"/>
              </a:spcBef>
              <a:buClr>
                <a:srgbClr val="3A812E"/>
              </a:buClr>
              <a:buSzPct val="60000"/>
              <a:buFont typeface="Wingdings"/>
              <a:buChar char=""/>
              <a:tabLst>
                <a:tab pos="682625" algn="l"/>
                <a:tab pos="683260" algn="l"/>
              </a:tabLst>
            </a:pPr>
            <a:r>
              <a:rPr sz="2000" i="1" spc="-5" dirty="0">
                <a:solidFill>
                  <a:srgbClr val="6F2F9F"/>
                </a:solidFill>
                <a:latin typeface="Times New Roman"/>
                <a:cs typeface="Times New Roman"/>
              </a:rPr>
              <a:t>SCL </a:t>
            </a:r>
            <a:r>
              <a:rPr sz="2000" spc="-10" dirty="0">
                <a:solidFill>
                  <a:srgbClr val="6F2F9F"/>
                </a:solidFill>
                <a:latin typeface="Times New Roman"/>
                <a:cs typeface="Times New Roman"/>
              </a:rPr>
              <a:t>line is </a:t>
            </a:r>
            <a:r>
              <a:rPr sz="2000" spc="-5" dirty="0">
                <a:solidFill>
                  <a:srgbClr val="6F2F9F"/>
                </a:solidFill>
                <a:latin typeface="Times New Roman"/>
                <a:cs typeface="Times New Roman"/>
              </a:rPr>
              <a:t>responsible </a:t>
            </a:r>
            <a:r>
              <a:rPr sz="2000" spc="-10" dirty="0">
                <a:solidFill>
                  <a:srgbClr val="6F2F9F"/>
                </a:solidFill>
                <a:latin typeface="Times New Roman"/>
                <a:cs typeface="Times New Roman"/>
              </a:rPr>
              <a:t>for generating synchronization </a:t>
            </a:r>
            <a:r>
              <a:rPr sz="2000" spc="-5" dirty="0">
                <a:solidFill>
                  <a:srgbClr val="6F2F9F"/>
                </a:solidFill>
                <a:latin typeface="Times New Roman"/>
                <a:cs typeface="Times New Roman"/>
              </a:rPr>
              <a:t>clock</a:t>
            </a:r>
            <a:r>
              <a:rPr sz="2000" spc="195" dirty="0">
                <a:solidFill>
                  <a:srgbClr val="6F2F9F"/>
                </a:solidFill>
                <a:latin typeface="Times New Roman"/>
                <a:cs typeface="Times New Roman"/>
              </a:rPr>
              <a:t> </a:t>
            </a:r>
            <a:r>
              <a:rPr sz="2000" spc="-10" dirty="0">
                <a:solidFill>
                  <a:srgbClr val="6F2F9F"/>
                </a:solidFill>
                <a:latin typeface="Times New Roman"/>
                <a:cs typeface="Times New Roman"/>
              </a:rPr>
              <a:t>pulses</a:t>
            </a:r>
            <a:r>
              <a:rPr sz="2000" spc="-10" dirty="0">
                <a:latin typeface="Times New Roman"/>
                <a:cs typeface="Times New Roman"/>
              </a:rPr>
              <a:t>.</a:t>
            </a:r>
            <a:endParaRPr sz="2000">
              <a:latin typeface="Times New Roman"/>
              <a:cs typeface="Times New Roman"/>
            </a:endParaRPr>
          </a:p>
          <a:p>
            <a:pPr marL="683260" indent="-326390">
              <a:lnSpc>
                <a:spcPct val="100000"/>
              </a:lnSpc>
              <a:spcBef>
                <a:spcPts val="1685"/>
              </a:spcBef>
              <a:buClr>
                <a:srgbClr val="3A812E"/>
              </a:buClr>
              <a:buSzPct val="60000"/>
              <a:buFont typeface="Wingdings"/>
              <a:buChar char=""/>
              <a:tabLst>
                <a:tab pos="682625" algn="l"/>
                <a:tab pos="683260" algn="l"/>
              </a:tabLst>
            </a:pPr>
            <a:r>
              <a:rPr sz="2000" i="1" spc="-5" dirty="0">
                <a:solidFill>
                  <a:srgbClr val="006FC0"/>
                </a:solidFill>
                <a:latin typeface="Times New Roman"/>
                <a:cs typeface="Times New Roman"/>
              </a:rPr>
              <a:t>SDA </a:t>
            </a:r>
            <a:r>
              <a:rPr sz="2000" spc="-5" dirty="0">
                <a:solidFill>
                  <a:srgbClr val="006FC0"/>
                </a:solidFill>
                <a:latin typeface="Times New Roman"/>
                <a:cs typeface="Times New Roman"/>
              </a:rPr>
              <a:t>is responsible </a:t>
            </a:r>
            <a:r>
              <a:rPr sz="2000" spc="-10" dirty="0">
                <a:solidFill>
                  <a:srgbClr val="006FC0"/>
                </a:solidFill>
                <a:latin typeface="Times New Roman"/>
                <a:cs typeface="Times New Roman"/>
              </a:rPr>
              <a:t>for transmitting the </a:t>
            </a:r>
            <a:r>
              <a:rPr sz="2000" spc="-5" dirty="0">
                <a:solidFill>
                  <a:srgbClr val="006FC0"/>
                </a:solidFill>
                <a:latin typeface="Times New Roman"/>
                <a:cs typeface="Times New Roman"/>
              </a:rPr>
              <a:t>serial data across</a:t>
            </a:r>
            <a:r>
              <a:rPr sz="2000" spc="100" dirty="0">
                <a:solidFill>
                  <a:srgbClr val="006FC0"/>
                </a:solidFill>
                <a:latin typeface="Times New Roman"/>
                <a:cs typeface="Times New Roman"/>
              </a:rPr>
              <a:t> </a:t>
            </a:r>
            <a:r>
              <a:rPr sz="2000" spc="-5" dirty="0">
                <a:solidFill>
                  <a:srgbClr val="006FC0"/>
                </a:solidFill>
                <a:latin typeface="Times New Roman"/>
                <a:cs typeface="Times New Roman"/>
              </a:rPr>
              <a:t>devices</a:t>
            </a:r>
            <a:r>
              <a:rPr sz="2000" spc="-5" dirty="0">
                <a:latin typeface="Times New Roman"/>
                <a:cs typeface="Times New Roman"/>
              </a:rPr>
              <a:t>.</a:t>
            </a:r>
            <a:endParaRPr sz="2000">
              <a:latin typeface="Times New Roman"/>
              <a:cs typeface="Times New Roman"/>
            </a:endParaRPr>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38100">
              <a:lnSpc>
                <a:spcPts val="1375"/>
              </a:lnSpc>
            </a:pPr>
            <a:fld id="{81D60167-4931-47E6-BA6A-407CBD079E47}" type="slidenum">
              <a:rPr spc="-40" dirty="0"/>
              <a:t>123</a:t>
            </a:fld>
            <a:endParaRPr spc="-40" dirty="0"/>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57200" y="6172200"/>
            <a:ext cx="8229600" cy="0"/>
          </a:xfrm>
          <a:custGeom>
            <a:avLst/>
            <a:gdLst/>
            <a:ahLst/>
            <a:cxnLst/>
            <a:rect l="l" t="t" r="r" b="b"/>
            <a:pathLst>
              <a:path w="8229600">
                <a:moveTo>
                  <a:pt x="0" y="0"/>
                </a:moveTo>
                <a:lnTo>
                  <a:pt x="8229600" y="0"/>
                </a:lnTo>
              </a:path>
            </a:pathLst>
          </a:custGeom>
          <a:ln w="19050">
            <a:solidFill>
              <a:srgbClr val="CC9900"/>
            </a:solidFill>
          </a:ln>
        </p:spPr>
        <p:txBody>
          <a:bodyPr wrap="square" lIns="0" tIns="0" rIns="0" bIns="0" rtlCol="0"/>
          <a:lstStyle/>
          <a:p>
            <a:endParaRPr/>
          </a:p>
        </p:txBody>
      </p:sp>
      <p:sp>
        <p:nvSpPr>
          <p:cNvPr id="3" name="object 3"/>
          <p:cNvSpPr txBox="1"/>
          <p:nvPr/>
        </p:nvSpPr>
        <p:spPr>
          <a:xfrm>
            <a:off x="8375142" y="6450279"/>
            <a:ext cx="236220" cy="208279"/>
          </a:xfrm>
          <a:prstGeom prst="rect">
            <a:avLst/>
          </a:prstGeom>
        </p:spPr>
        <p:txBody>
          <a:bodyPr vert="horz" wrap="square" lIns="0" tIns="12700" rIns="0" bIns="0" rtlCol="0">
            <a:spAutoFit/>
          </a:bodyPr>
          <a:lstStyle/>
          <a:p>
            <a:pPr marL="12700">
              <a:lnSpc>
                <a:spcPct val="100000"/>
              </a:lnSpc>
              <a:spcBef>
                <a:spcPts val="100"/>
              </a:spcBef>
            </a:pPr>
            <a:r>
              <a:rPr sz="1200" spc="-55" dirty="0">
                <a:latin typeface="Times New Roman"/>
                <a:cs typeface="Times New Roman"/>
              </a:rPr>
              <a:t>121</a:t>
            </a:r>
            <a:endParaRPr sz="1200">
              <a:latin typeface="Times New Roman"/>
              <a:cs typeface="Times New Roman"/>
            </a:endParaRPr>
          </a:p>
        </p:txBody>
      </p:sp>
      <p:sp>
        <p:nvSpPr>
          <p:cNvPr id="4" name="object 4"/>
          <p:cNvSpPr txBox="1">
            <a:spLocks noGrp="1"/>
          </p:cNvSpPr>
          <p:nvPr>
            <p:ph type="title"/>
          </p:nvPr>
        </p:nvSpPr>
        <p:spPr>
          <a:prstGeom prst="rect">
            <a:avLst/>
          </a:prstGeom>
        </p:spPr>
        <p:txBody>
          <a:bodyPr vert="horz" wrap="square" lIns="0" tIns="12700" rIns="0" bIns="0" rtlCol="0">
            <a:spAutoFit/>
          </a:bodyPr>
          <a:lstStyle/>
          <a:p>
            <a:pPr marL="584835" marR="5080" indent="-344805">
              <a:lnSpc>
                <a:spcPct val="150100"/>
              </a:lnSpc>
              <a:spcBef>
                <a:spcPts val="100"/>
              </a:spcBef>
              <a:tabLst>
                <a:tab pos="585470" algn="l"/>
              </a:tabLst>
            </a:pPr>
            <a:r>
              <a:rPr spc="-5" dirty="0">
                <a:solidFill>
                  <a:srgbClr val="C00000"/>
                </a:solidFill>
              </a:rPr>
              <a:t>»	</a:t>
            </a:r>
            <a:r>
              <a:rPr dirty="0">
                <a:solidFill>
                  <a:srgbClr val="6F2F9F"/>
                </a:solidFill>
              </a:rPr>
              <a:t>I2C </a:t>
            </a:r>
            <a:r>
              <a:rPr spc="-10" dirty="0">
                <a:solidFill>
                  <a:srgbClr val="6F2F9F"/>
                </a:solidFill>
              </a:rPr>
              <a:t>bus </a:t>
            </a:r>
            <a:r>
              <a:rPr spc="-5" dirty="0">
                <a:solidFill>
                  <a:srgbClr val="6F2F9F"/>
                </a:solidFill>
              </a:rPr>
              <a:t>is a </a:t>
            </a:r>
            <a:r>
              <a:rPr spc="-10" dirty="0">
                <a:solidFill>
                  <a:srgbClr val="6F2F9F"/>
                </a:solidFill>
              </a:rPr>
              <a:t>shared bus system </a:t>
            </a:r>
            <a:r>
              <a:rPr spc="-5" dirty="0">
                <a:solidFill>
                  <a:srgbClr val="6F2F9F"/>
                </a:solidFill>
              </a:rPr>
              <a:t>to </a:t>
            </a:r>
            <a:r>
              <a:rPr spc="-10" dirty="0">
                <a:solidFill>
                  <a:srgbClr val="6F2F9F"/>
                </a:solidFill>
              </a:rPr>
              <a:t>which many number </a:t>
            </a:r>
            <a:r>
              <a:rPr dirty="0">
                <a:solidFill>
                  <a:srgbClr val="6F2F9F"/>
                </a:solidFill>
              </a:rPr>
              <a:t>of I2C </a:t>
            </a:r>
            <a:r>
              <a:rPr spc="-5" dirty="0">
                <a:solidFill>
                  <a:srgbClr val="6F2F9F"/>
                </a:solidFill>
              </a:rPr>
              <a:t>devices can </a:t>
            </a:r>
            <a:r>
              <a:rPr spc="5" dirty="0">
                <a:solidFill>
                  <a:srgbClr val="6F2F9F"/>
                </a:solidFill>
              </a:rPr>
              <a:t>be  </a:t>
            </a:r>
            <a:r>
              <a:rPr spc="-5" dirty="0">
                <a:solidFill>
                  <a:srgbClr val="6F2F9F"/>
                </a:solidFill>
              </a:rPr>
              <a:t>connected</a:t>
            </a:r>
            <a:r>
              <a:rPr spc="-5" dirty="0"/>
              <a:t>.</a:t>
            </a:r>
          </a:p>
        </p:txBody>
      </p:sp>
      <p:sp>
        <p:nvSpPr>
          <p:cNvPr id="5" name="object 5"/>
          <p:cNvSpPr txBox="1"/>
          <p:nvPr/>
        </p:nvSpPr>
        <p:spPr>
          <a:xfrm>
            <a:off x="460044" y="1175182"/>
            <a:ext cx="8462010" cy="5301615"/>
          </a:xfrm>
          <a:prstGeom prst="rect">
            <a:avLst/>
          </a:prstGeom>
        </p:spPr>
        <p:txBody>
          <a:bodyPr vert="horz" wrap="square" lIns="0" tIns="12700" rIns="0" bIns="0" rtlCol="0">
            <a:spAutoFit/>
          </a:bodyPr>
          <a:lstStyle/>
          <a:p>
            <a:pPr marL="356870" marR="9525" indent="-344805" algn="just">
              <a:lnSpc>
                <a:spcPct val="150100"/>
              </a:lnSpc>
              <a:spcBef>
                <a:spcPts val="100"/>
              </a:spcBef>
            </a:pPr>
            <a:r>
              <a:rPr sz="2000" spc="-5" dirty="0">
                <a:solidFill>
                  <a:srgbClr val="C00000"/>
                </a:solidFill>
                <a:latin typeface="Times New Roman"/>
                <a:cs typeface="Times New Roman"/>
              </a:rPr>
              <a:t>» </a:t>
            </a:r>
            <a:r>
              <a:rPr sz="2000" spc="-10" dirty="0">
                <a:latin typeface="Times New Roman"/>
                <a:cs typeface="Times New Roman"/>
              </a:rPr>
              <a:t>Devices </a:t>
            </a:r>
            <a:r>
              <a:rPr sz="2000" spc="-5" dirty="0">
                <a:latin typeface="Times New Roman"/>
                <a:cs typeface="Times New Roman"/>
              </a:rPr>
              <a:t>connected </a:t>
            </a:r>
            <a:r>
              <a:rPr sz="2000" spc="-10" dirty="0">
                <a:latin typeface="Times New Roman"/>
                <a:cs typeface="Times New Roman"/>
              </a:rPr>
              <a:t>to the </a:t>
            </a:r>
            <a:r>
              <a:rPr sz="2000" dirty="0">
                <a:latin typeface="Times New Roman"/>
                <a:cs typeface="Times New Roman"/>
              </a:rPr>
              <a:t>I2C </a:t>
            </a:r>
            <a:r>
              <a:rPr sz="2000" spc="-10" dirty="0">
                <a:latin typeface="Times New Roman"/>
                <a:cs typeface="Times New Roman"/>
              </a:rPr>
              <a:t>bus </a:t>
            </a:r>
            <a:r>
              <a:rPr sz="2000" spc="-5" dirty="0">
                <a:latin typeface="Times New Roman"/>
                <a:cs typeface="Times New Roman"/>
              </a:rPr>
              <a:t>can act as </a:t>
            </a:r>
            <a:r>
              <a:rPr sz="2000" spc="-10" dirty="0">
                <a:latin typeface="Times New Roman"/>
                <a:cs typeface="Times New Roman"/>
              </a:rPr>
              <a:t>either </a:t>
            </a:r>
            <a:r>
              <a:rPr sz="2000" i="1" spc="-5" dirty="0">
                <a:latin typeface="Times New Roman"/>
                <a:cs typeface="Times New Roman"/>
              </a:rPr>
              <a:t>'</a:t>
            </a:r>
            <a:r>
              <a:rPr sz="2000" i="1" spc="-5" dirty="0">
                <a:solidFill>
                  <a:srgbClr val="C00000"/>
                </a:solidFill>
                <a:latin typeface="Times New Roman"/>
                <a:cs typeface="Times New Roman"/>
              </a:rPr>
              <a:t>Master</a:t>
            </a:r>
            <a:r>
              <a:rPr sz="2000" i="1" spc="-5" dirty="0">
                <a:latin typeface="Times New Roman"/>
                <a:cs typeface="Times New Roman"/>
              </a:rPr>
              <a:t>' device </a:t>
            </a:r>
            <a:r>
              <a:rPr sz="2000" spc="-15" dirty="0">
                <a:latin typeface="Times New Roman"/>
                <a:cs typeface="Times New Roman"/>
              </a:rPr>
              <a:t>or </a:t>
            </a:r>
            <a:r>
              <a:rPr sz="2000" i="1" spc="-5" dirty="0">
                <a:latin typeface="Times New Roman"/>
                <a:cs typeface="Times New Roman"/>
              </a:rPr>
              <a:t>'</a:t>
            </a:r>
            <a:r>
              <a:rPr sz="2000" i="1" spc="-5" dirty="0">
                <a:solidFill>
                  <a:srgbClr val="C00000"/>
                </a:solidFill>
                <a:latin typeface="Times New Roman"/>
                <a:cs typeface="Times New Roman"/>
              </a:rPr>
              <a:t>Slave</a:t>
            </a:r>
            <a:r>
              <a:rPr sz="2000" i="1" spc="-5" dirty="0">
                <a:latin typeface="Times New Roman"/>
                <a:cs typeface="Times New Roman"/>
              </a:rPr>
              <a:t>'  </a:t>
            </a:r>
            <a:r>
              <a:rPr sz="2000" i="1" dirty="0">
                <a:latin typeface="Times New Roman"/>
                <a:cs typeface="Times New Roman"/>
              </a:rPr>
              <a:t>device</a:t>
            </a:r>
            <a:r>
              <a:rPr sz="2000" dirty="0">
                <a:latin typeface="Times New Roman"/>
                <a:cs typeface="Times New Roman"/>
              </a:rPr>
              <a:t>.</a:t>
            </a:r>
          </a:p>
          <a:p>
            <a:pPr marL="683260" marR="5080" indent="-326390" algn="just">
              <a:lnSpc>
                <a:spcPct val="150000"/>
              </a:lnSpc>
              <a:spcBef>
                <a:spcPts val="484"/>
              </a:spcBef>
              <a:buClr>
                <a:srgbClr val="3A812E"/>
              </a:buClr>
              <a:buSzPct val="60000"/>
              <a:buFont typeface="Wingdings"/>
              <a:buChar char=""/>
              <a:tabLst>
                <a:tab pos="683260" algn="l"/>
              </a:tabLst>
            </a:pPr>
            <a:r>
              <a:rPr sz="2000" dirty="0">
                <a:latin typeface="Times New Roman"/>
                <a:cs typeface="Times New Roman"/>
              </a:rPr>
              <a:t>The </a:t>
            </a:r>
            <a:r>
              <a:rPr sz="2000" i="1" spc="-5" dirty="0">
                <a:solidFill>
                  <a:srgbClr val="C00000"/>
                </a:solidFill>
                <a:latin typeface="Times New Roman"/>
                <a:cs typeface="Times New Roman"/>
              </a:rPr>
              <a:t>'Master' device </a:t>
            </a:r>
            <a:r>
              <a:rPr sz="2000" spc="-5" dirty="0">
                <a:latin typeface="Times New Roman"/>
                <a:cs typeface="Times New Roman"/>
              </a:rPr>
              <a:t>is </a:t>
            </a:r>
            <a:r>
              <a:rPr sz="2000" spc="-5" dirty="0">
                <a:solidFill>
                  <a:srgbClr val="6F2F9F"/>
                </a:solidFill>
                <a:latin typeface="Times New Roman"/>
                <a:cs typeface="Times New Roman"/>
              </a:rPr>
              <a:t>responsible </a:t>
            </a:r>
            <a:r>
              <a:rPr sz="2000" spc="-10" dirty="0">
                <a:solidFill>
                  <a:srgbClr val="6F2F9F"/>
                </a:solidFill>
                <a:latin typeface="Times New Roman"/>
                <a:cs typeface="Times New Roman"/>
              </a:rPr>
              <a:t>for </a:t>
            </a:r>
            <a:r>
              <a:rPr sz="2000" spc="-5" dirty="0">
                <a:solidFill>
                  <a:srgbClr val="6F2F9F"/>
                </a:solidFill>
                <a:latin typeface="Times New Roman"/>
                <a:cs typeface="Times New Roman"/>
              </a:rPr>
              <a:t>controlling the communication </a:t>
            </a:r>
            <a:r>
              <a:rPr sz="2000" spc="25" dirty="0">
                <a:solidFill>
                  <a:srgbClr val="001F5F"/>
                </a:solidFill>
                <a:latin typeface="Times New Roman"/>
                <a:cs typeface="Times New Roman"/>
              </a:rPr>
              <a:t>by  </a:t>
            </a:r>
            <a:r>
              <a:rPr sz="2000" spc="-10" dirty="0">
                <a:solidFill>
                  <a:srgbClr val="001F5F"/>
                </a:solidFill>
                <a:latin typeface="Times New Roman"/>
                <a:cs typeface="Times New Roman"/>
              </a:rPr>
              <a:t>initiating/ </a:t>
            </a:r>
            <a:r>
              <a:rPr sz="2000" spc="-5" dirty="0">
                <a:solidFill>
                  <a:srgbClr val="001F5F"/>
                </a:solidFill>
                <a:latin typeface="Times New Roman"/>
                <a:cs typeface="Times New Roman"/>
              </a:rPr>
              <a:t>terminating data transfer, sending data </a:t>
            </a:r>
            <a:r>
              <a:rPr sz="2000" spc="-5" dirty="0">
                <a:solidFill>
                  <a:srgbClr val="006FC0"/>
                </a:solidFill>
                <a:latin typeface="Times New Roman"/>
                <a:cs typeface="Times New Roman"/>
              </a:rPr>
              <a:t>and generating necessary  </a:t>
            </a:r>
            <a:r>
              <a:rPr sz="2000" spc="-10" dirty="0">
                <a:solidFill>
                  <a:srgbClr val="006FC0"/>
                </a:solidFill>
                <a:latin typeface="Times New Roman"/>
                <a:cs typeface="Times New Roman"/>
              </a:rPr>
              <a:t>synchronization </a:t>
            </a:r>
            <a:r>
              <a:rPr sz="2000" spc="-5" dirty="0">
                <a:solidFill>
                  <a:srgbClr val="006FC0"/>
                </a:solidFill>
                <a:latin typeface="Times New Roman"/>
                <a:cs typeface="Times New Roman"/>
              </a:rPr>
              <a:t>clock</a:t>
            </a:r>
            <a:r>
              <a:rPr sz="2000" spc="55" dirty="0">
                <a:solidFill>
                  <a:srgbClr val="006FC0"/>
                </a:solidFill>
                <a:latin typeface="Times New Roman"/>
                <a:cs typeface="Times New Roman"/>
              </a:rPr>
              <a:t> </a:t>
            </a:r>
            <a:r>
              <a:rPr sz="2000" spc="-10" dirty="0">
                <a:solidFill>
                  <a:srgbClr val="006FC0"/>
                </a:solidFill>
                <a:latin typeface="Times New Roman"/>
                <a:cs typeface="Times New Roman"/>
              </a:rPr>
              <a:t>pulses</a:t>
            </a:r>
            <a:r>
              <a:rPr sz="2000" spc="-10" dirty="0">
                <a:latin typeface="Times New Roman"/>
                <a:cs typeface="Times New Roman"/>
              </a:rPr>
              <a:t>.</a:t>
            </a:r>
            <a:endParaRPr sz="2000" dirty="0">
              <a:latin typeface="Times New Roman"/>
              <a:cs typeface="Times New Roman"/>
            </a:endParaRPr>
          </a:p>
          <a:p>
            <a:pPr marL="683260" marR="10160" indent="-326390" algn="just">
              <a:lnSpc>
                <a:spcPct val="150100"/>
              </a:lnSpc>
              <a:spcBef>
                <a:spcPts val="475"/>
              </a:spcBef>
              <a:buClr>
                <a:srgbClr val="3A812E"/>
              </a:buClr>
              <a:buSzPct val="60000"/>
              <a:buFont typeface="Wingdings"/>
              <a:buChar char=""/>
              <a:tabLst>
                <a:tab pos="683260" algn="l"/>
              </a:tabLst>
            </a:pPr>
            <a:r>
              <a:rPr sz="2000" i="1" dirty="0">
                <a:solidFill>
                  <a:srgbClr val="C00000"/>
                </a:solidFill>
                <a:latin typeface="Times New Roman"/>
                <a:cs typeface="Times New Roman"/>
              </a:rPr>
              <a:t>'Slave' </a:t>
            </a:r>
            <a:r>
              <a:rPr sz="2000" i="1" spc="-5" dirty="0">
                <a:solidFill>
                  <a:srgbClr val="C00000"/>
                </a:solidFill>
                <a:latin typeface="Times New Roman"/>
                <a:cs typeface="Times New Roman"/>
              </a:rPr>
              <a:t>devices </a:t>
            </a:r>
            <a:r>
              <a:rPr sz="2000" spc="-15" dirty="0">
                <a:solidFill>
                  <a:srgbClr val="6F2F9F"/>
                </a:solidFill>
                <a:latin typeface="Times New Roman"/>
                <a:cs typeface="Times New Roman"/>
              </a:rPr>
              <a:t>wait </a:t>
            </a:r>
            <a:r>
              <a:rPr sz="2000" spc="-10" dirty="0">
                <a:solidFill>
                  <a:srgbClr val="6F2F9F"/>
                </a:solidFill>
                <a:latin typeface="Times New Roman"/>
                <a:cs typeface="Times New Roman"/>
              </a:rPr>
              <a:t>for the commands from </a:t>
            </a:r>
            <a:r>
              <a:rPr sz="2000" spc="-5" dirty="0">
                <a:solidFill>
                  <a:srgbClr val="6F2F9F"/>
                </a:solidFill>
                <a:latin typeface="Times New Roman"/>
                <a:cs typeface="Times New Roman"/>
              </a:rPr>
              <a:t>the </a:t>
            </a:r>
            <a:r>
              <a:rPr sz="2000" spc="-15" dirty="0">
                <a:solidFill>
                  <a:srgbClr val="6F2F9F"/>
                </a:solidFill>
                <a:latin typeface="Times New Roman"/>
                <a:cs typeface="Times New Roman"/>
              </a:rPr>
              <a:t>master </a:t>
            </a:r>
            <a:r>
              <a:rPr sz="2000" dirty="0">
                <a:solidFill>
                  <a:srgbClr val="001F5F"/>
                </a:solidFill>
                <a:latin typeface="Times New Roman"/>
                <a:cs typeface="Times New Roman"/>
              </a:rPr>
              <a:t>and </a:t>
            </a:r>
            <a:r>
              <a:rPr sz="2000" spc="-10" dirty="0">
                <a:solidFill>
                  <a:srgbClr val="001F5F"/>
                </a:solidFill>
                <a:latin typeface="Times New Roman"/>
                <a:cs typeface="Times New Roman"/>
              </a:rPr>
              <a:t>respond </a:t>
            </a:r>
            <a:r>
              <a:rPr sz="2000" spc="-5" dirty="0">
                <a:solidFill>
                  <a:srgbClr val="001F5F"/>
                </a:solidFill>
                <a:latin typeface="Times New Roman"/>
                <a:cs typeface="Times New Roman"/>
              </a:rPr>
              <a:t>upon   </a:t>
            </a:r>
            <a:r>
              <a:rPr sz="2000" spc="-10" dirty="0">
                <a:solidFill>
                  <a:srgbClr val="001F5F"/>
                </a:solidFill>
                <a:latin typeface="Times New Roman"/>
                <a:cs typeface="Times New Roman"/>
              </a:rPr>
              <a:t>receiving the</a:t>
            </a:r>
            <a:r>
              <a:rPr sz="2000" spc="30" dirty="0">
                <a:solidFill>
                  <a:srgbClr val="001F5F"/>
                </a:solidFill>
                <a:latin typeface="Times New Roman"/>
                <a:cs typeface="Times New Roman"/>
              </a:rPr>
              <a:t> </a:t>
            </a:r>
            <a:r>
              <a:rPr sz="2000" spc="-15" dirty="0">
                <a:solidFill>
                  <a:srgbClr val="001F5F"/>
                </a:solidFill>
                <a:latin typeface="Times New Roman"/>
                <a:cs typeface="Times New Roman"/>
              </a:rPr>
              <a:t>commands</a:t>
            </a:r>
            <a:r>
              <a:rPr sz="2000" spc="-15" dirty="0">
                <a:latin typeface="Times New Roman"/>
                <a:cs typeface="Times New Roman"/>
              </a:rPr>
              <a:t>.</a:t>
            </a:r>
            <a:endParaRPr sz="2000" dirty="0">
              <a:latin typeface="Times New Roman"/>
              <a:cs typeface="Times New Roman"/>
            </a:endParaRPr>
          </a:p>
          <a:p>
            <a:pPr marL="356870" marR="10160" indent="-344805" algn="just">
              <a:lnSpc>
                <a:spcPct val="150100"/>
              </a:lnSpc>
              <a:spcBef>
                <a:spcPts val="480"/>
              </a:spcBef>
            </a:pPr>
            <a:r>
              <a:rPr sz="2000" spc="-5" dirty="0">
                <a:solidFill>
                  <a:srgbClr val="C00000"/>
                </a:solidFill>
                <a:latin typeface="Times New Roman"/>
                <a:cs typeface="Times New Roman"/>
              </a:rPr>
              <a:t>» </a:t>
            </a:r>
            <a:r>
              <a:rPr sz="2000" spc="-5" dirty="0">
                <a:solidFill>
                  <a:srgbClr val="6F2F9F"/>
                </a:solidFill>
                <a:latin typeface="Times New Roman"/>
                <a:cs typeface="Times New Roman"/>
              </a:rPr>
              <a:t>'Master' </a:t>
            </a:r>
            <a:r>
              <a:rPr sz="2000" spc="-10" dirty="0">
                <a:solidFill>
                  <a:srgbClr val="6F2F9F"/>
                </a:solidFill>
                <a:latin typeface="Times New Roman"/>
                <a:cs typeface="Times New Roman"/>
              </a:rPr>
              <a:t>and </a:t>
            </a:r>
            <a:r>
              <a:rPr sz="2000" spc="-5" dirty="0">
                <a:solidFill>
                  <a:srgbClr val="6F2F9F"/>
                </a:solidFill>
                <a:latin typeface="Times New Roman"/>
                <a:cs typeface="Times New Roman"/>
              </a:rPr>
              <a:t>'Slave' devices can act as </a:t>
            </a:r>
            <a:r>
              <a:rPr sz="2000" spc="-10" dirty="0">
                <a:solidFill>
                  <a:srgbClr val="6F2F9F"/>
                </a:solidFill>
                <a:latin typeface="Times New Roman"/>
                <a:cs typeface="Times New Roman"/>
              </a:rPr>
              <a:t>either transmitter </a:t>
            </a:r>
            <a:r>
              <a:rPr sz="2000" dirty="0">
                <a:solidFill>
                  <a:srgbClr val="6F2F9F"/>
                </a:solidFill>
                <a:latin typeface="Times New Roman"/>
                <a:cs typeface="Times New Roman"/>
              </a:rPr>
              <a:t>or </a:t>
            </a:r>
            <a:r>
              <a:rPr sz="2000" spc="-5" dirty="0">
                <a:solidFill>
                  <a:srgbClr val="6F2F9F"/>
                </a:solidFill>
                <a:latin typeface="Times New Roman"/>
                <a:cs typeface="Times New Roman"/>
              </a:rPr>
              <a:t>receiver</a:t>
            </a:r>
            <a:r>
              <a:rPr sz="2000" spc="-5" dirty="0">
                <a:latin typeface="Times New Roman"/>
                <a:cs typeface="Times New Roman"/>
              </a:rPr>
              <a:t>; regardless  </a:t>
            </a:r>
            <a:r>
              <a:rPr sz="2000" spc="-10" dirty="0">
                <a:latin typeface="Times New Roman"/>
                <a:cs typeface="Times New Roman"/>
              </a:rPr>
              <a:t>whether </a:t>
            </a:r>
            <a:r>
              <a:rPr sz="2000" spc="-5" dirty="0">
                <a:latin typeface="Times New Roman"/>
                <a:cs typeface="Times New Roman"/>
              </a:rPr>
              <a:t>a </a:t>
            </a:r>
            <a:r>
              <a:rPr sz="2000" spc="-15" dirty="0">
                <a:latin typeface="Times New Roman"/>
                <a:cs typeface="Times New Roman"/>
              </a:rPr>
              <a:t>master </a:t>
            </a:r>
            <a:r>
              <a:rPr sz="2000" spc="-10" dirty="0">
                <a:latin typeface="Times New Roman"/>
                <a:cs typeface="Times New Roman"/>
              </a:rPr>
              <a:t>is acting </a:t>
            </a:r>
            <a:r>
              <a:rPr sz="2000" spc="-5" dirty="0">
                <a:latin typeface="Times New Roman"/>
                <a:cs typeface="Times New Roman"/>
              </a:rPr>
              <a:t>as </a:t>
            </a:r>
            <a:r>
              <a:rPr sz="2000" spc="-10" dirty="0">
                <a:latin typeface="Times New Roman"/>
                <a:cs typeface="Times New Roman"/>
              </a:rPr>
              <a:t>transmitter </a:t>
            </a:r>
            <a:r>
              <a:rPr sz="2000" dirty="0">
                <a:latin typeface="Times New Roman"/>
                <a:cs typeface="Times New Roman"/>
              </a:rPr>
              <a:t>or </a:t>
            </a:r>
            <a:r>
              <a:rPr sz="2000" spc="-5" dirty="0">
                <a:latin typeface="Times New Roman"/>
                <a:cs typeface="Times New Roman"/>
              </a:rPr>
              <a:t>receiver, </a:t>
            </a:r>
            <a:r>
              <a:rPr sz="2000" spc="-10" dirty="0">
                <a:latin typeface="Times New Roman"/>
                <a:cs typeface="Times New Roman"/>
              </a:rPr>
              <a:t>the </a:t>
            </a:r>
            <a:r>
              <a:rPr sz="2000" spc="-5" dirty="0">
                <a:solidFill>
                  <a:srgbClr val="6F2F9F"/>
                </a:solidFill>
                <a:latin typeface="Times New Roman"/>
                <a:cs typeface="Times New Roman"/>
              </a:rPr>
              <a:t>synchronization clock  </a:t>
            </a:r>
            <a:r>
              <a:rPr sz="2000" spc="-10" dirty="0">
                <a:solidFill>
                  <a:srgbClr val="6F2F9F"/>
                </a:solidFill>
                <a:latin typeface="Times New Roman"/>
                <a:cs typeface="Times New Roman"/>
              </a:rPr>
              <a:t>signal </a:t>
            </a:r>
            <a:r>
              <a:rPr sz="2000" spc="-5" dirty="0">
                <a:solidFill>
                  <a:srgbClr val="6F2F9F"/>
                </a:solidFill>
                <a:latin typeface="Times New Roman"/>
                <a:cs typeface="Times New Roman"/>
              </a:rPr>
              <a:t>is generated </a:t>
            </a:r>
            <a:r>
              <a:rPr sz="2000" dirty="0">
                <a:solidFill>
                  <a:srgbClr val="6F2F9F"/>
                </a:solidFill>
                <a:latin typeface="Times New Roman"/>
                <a:cs typeface="Times New Roman"/>
              </a:rPr>
              <a:t>by </a:t>
            </a:r>
            <a:r>
              <a:rPr sz="2000" spc="-10" dirty="0">
                <a:solidFill>
                  <a:srgbClr val="6F2F9F"/>
                </a:solidFill>
                <a:latin typeface="Times New Roman"/>
                <a:cs typeface="Times New Roman"/>
              </a:rPr>
              <a:t>the 'Master' </a:t>
            </a:r>
            <a:r>
              <a:rPr sz="2000" spc="-5" dirty="0">
                <a:solidFill>
                  <a:srgbClr val="6F2F9F"/>
                </a:solidFill>
                <a:latin typeface="Times New Roman"/>
                <a:cs typeface="Times New Roman"/>
              </a:rPr>
              <a:t>device</a:t>
            </a:r>
            <a:r>
              <a:rPr sz="2000" spc="120" dirty="0">
                <a:solidFill>
                  <a:srgbClr val="6F2F9F"/>
                </a:solidFill>
                <a:latin typeface="Times New Roman"/>
                <a:cs typeface="Times New Roman"/>
              </a:rPr>
              <a:t> </a:t>
            </a:r>
            <a:r>
              <a:rPr sz="2000" spc="-15" dirty="0">
                <a:solidFill>
                  <a:srgbClr val="6F2F9F"/>
                </a:solidFill>
                <a:latin typeface="Times New Roman"/>
                <a:cs typeface="Times New Roman"/>
              </a:rPr>
              <a:t>only</a:t>
            </a:r>
            <a:r>
              <a:rPr sz="2000" spc="-15" dirty="0">
                <a:latin typeface="Times New Roman"/>
                <a:cs typeface="Times New Roman"/>
              </a:rPr>
              <a:t>.</a:t>
            </a:r>
            <a:endParaRPr sz="2000" dirty="0">
              <a:latin typeface="Times New Roman"/>
              <a:cs typeface="Times New Roman"/>
            </a:endParaRPr>
          </a:p>
          <a:p>
            <a:pPr marL="356870" indent="-344805" algn="just">
              <a:lnSpc>
                <a:spcPct val="100000"/>
              </a:lnSpc>
              <a:spcBef>
                <a:spcPts val="1680"/>
              </a:spcBef>
              <a:buClr>
                <a:srgbClr val="CC9900"/>
              </a:buClr>
              <a:buSzPct val="65000"/>
              <a:buFont typeface="Wingdings"/>
              <a:buChar char=""/>
              <a:tabLst>
                <a:tab pos="357505" algn="l"/>
              </a:tabLst>
            </a:pPr>
            <a:r>
              <a:rPr sz="2000" dirty="0">
                <a:latin typeface="Times New Roman"/>
                <a:cs typeface="Times New Roman"/>
              </a:rPr>
              <a:t>I2C </a:t>
            </a:r>
            <a:r>
              <a:rPr sz="2000" spc="-5" dirty="0">
                <a:latin typeface="Times New Roman"/>
                <a:cs typeface="Times New Roman"/>
              </a:rPr>
              <a:t>supports </a:t>
            </a:r>
            <a:r>
              <a:rPr sz="2000" spc="-15" dirty="0">
                <a:latin typeface="Times New Roman"/>
                <a:cs typeface="Times New Roman"/>
              </a:rPr>
              <a:t>multi-masters </a:t>
            </a:r>
            <a:r>
              <a:rPr sz="2000" dirty="0">
                <a:latin typeface="Times New Roman"/>
                <a:cs typeface="Times New Roman"/>
              </a:rPr>
              <a:t>on </a:t>
            </a:r>
            <a:r>
              <a:rPr sz="2000" spc="-10" dirty="0">
                <a:latin typeface="Times New Roman"/>
                <a:cs typeface="Times New Roman"/>
              </a:rPr>
              <a:t>the </a:t>
            </a:r>
            <a:r>
              <a:rPr sz="2000" spc="-20" dirty="0">
                <a:latin typeface="Times New Roman"/>
                <a:cs typeface="Times New Roman"/>
              </a:rPr>
              <a:t>same</a:t>
            </a:r>
            <a:r>
              <a:rPr sz="2000" spc="125" dirty="0">
                <a:latin typeface="Times New Roman"/>
                <a:cs typeface="Times New Roman"/>
              </a:rPr>
              <a:t> </a:t>
            </a:r>
            <a:r>
              <a:rPr sz="2000" spc="-10" dirty="0">
                <a:latin typeface="Times New Roman"/>
                <a:cs typeface="Times New Roman"/>
              </a:rPr>
              <a:t>bus.</a:t>
            </a:r>
            <a:endParaRPr sz="2000" dirty="0">
              <a:latin typeface="Times New Roman"/>
              <a:cs typeface="Times New Roman"/>
            </a:endParaRPr>
          </a:p>
        </p:txBody>
      </p:sp>
      <p:sp>
        <p:nvSpPr>
          <p:cNvPr id="6" name="object 6"/>
          <p:cNvSpPr txBox="1"/>
          <p:nvPr/>
        </p:nvSpPr>
        <p:spPr>
          <a:xfrm>
            <a:off x="484695" y="6493775"/>
            <a:ext cx="8111490" cy="329565"/>
          </a:xfrm>
          <a:prstGeom prst="rect">
            <a:avLst/>
          </a:prstGeom>
        </p:spPr>
        <p:txBody>
          <a:bodyPr vert="horz" wrap="square" lIns="0" tIns="11430" rIns="0" bIns="0" rtlCol="0">
            <a:spAutoFit/>
          </a:bodyPr>
          <a:lstStyle/>
          <a:p>
            <a:pPr marL="12700">
              <a:lnSpc>
                <a:spcPct val="100000"/>
              </a:lnSpc>
              <a:spcBef>
                <a:spcPts val="90"/>
              </a:spcBef>
              <a:tabLst>
                <a:tab pos="561340" algn="l"/>
                <a:tab pos="1695450" algn="l"/>
                <a:tab pos="2509520" algn="l"/>
                <a:tab pos="3296285" algn="l"/>
                <a:tab pos="3799204" algn="l"/>
                <a:tab pos="4835525" algn="l"/>
                <a:tab pos="5885180" algn="l"/>
                <a:tab pos="6652895" algn="l"/>
                <a:tab pos="7790815" algn="l"/>
              </a:tabLst>
            </a:pPr>
            <a:r>
              <a:rPr sz="2000" spc="25" dirty="0">
                <a:latin typeface="Times New Roman"/>
                <a:cs typeface="Times New Roman"/>
              </a:rPr>
              <a:t>T</a:t>
            </a:r>
            <a:r>
              <a:rPr sz="2000" spc="-20" dirty="0">
                <a:latin typeface="Times New Roman"/>
                <a:cs typeface="Times New Roman"/>
              </a:rPr>
              <a:t>h</a:t>
            </a:r>
            <a:r>
              <a:rPr sz="2000" spc="-5" dirty="0">
                <a:latin typeface="Times New Roman"/>
                <a:cs typeface="Times New Roman"/>
              </a:rPr>
              <a:t>e</a:t>
            </a:r>
            <a:r>
              <a:rPr sz="2000" dirty="0">
                <a:latin typeface="Times New Roman"/>
                <a:cs typeface="Times New Roman"/>
              </a:rPr>
              <a:t>	</a:t>
            </a:r>
            <a:r>
              <a:rPr sz="2000" spc="-25" dirty="0">
                <a:latin typeface="Times New Roman"/>
                <a:cs typeface="Times New Roman"/>
              </a:rPr>
              <a:t>f</a:t>
            </a:r>
            <a:r>
              <a:rPr sz="2000" spc="5" dirty="0">
                <a:latin typeface="Times New Roman"/>
                <a:cs typeface="Times New Roman"/>
              </a:rPr>
              <a:t>o</a:t>
            </a:r>
            <a:r>
              <a:rPr sz="2000" spc="-5" dirty="0">
                <a:latin typeface="Times New Roman"/>
                <a:cs typeface="Times New Roman"/>
              </a:rPr>
              <a:t>ll</a:t>
            </a:r>
            <a:r>
              <a:rPr sz="2000" dirty="0">
                <a:latin typeface="Times New Roman"/>
                <a:cs typeface="Times New Roman"/>
              </a:rPr>
              <a:t>o</a:t>
            </a:r>
            <a:r>
              <a:rPr sz="2000" spc="-60" dirty="0">
                <a:latin typeface="Times New Roman"/>
                <a:cs typeface="Times New Roman"/>
              </a:rPr>
              <a:t>w</a:t>
            </a:r>
            <a:r>
              <a:rPr sz="2000" spc="15" dirty="0">
                <a:latin typeface="Times New Roman"/>
                <a:cs typeface="Times New Roman"/>
              </a:rPr>
              <a:t>i</a:t>
            </a:r>
            <a:r>
              <a:rPr sz="2000" spc="5" dirty="0">
                <a:latin typeface="Times New Roman"/>
                <a:cs typeface="Times New Roman"/>
              </a:rPr>
              <a:t>n</a:t>
            </a:r>
            <a:r>
              <a:rPr sz="2000" spc="-5" dirty="0">
                <a:latin typeface="Times New Roman"/>
                <a:cs typeface="Times New Roman"/>
              </a:rPr>
              <a:t>g</a:t>
            </a:r>
            <a:r>
              <a:rPr sz="2000" dirty="0">
                <a:latin typeface="Times New Roman"/>
                <a:cs typeface="Times New Roman"/>
              </a:rPr>
              <a:t>	</a:t>
            </a:r>
            <a:r>
              <a:rPr sz="2000" spc="-5" dirty="0">
                <a:latin typeface="Times New Roman"/>
                <a:cs typeface="Times New Roman"/>
              </a:rPr>
              <a:t>Fig</a:t>
            </a:r>
            <a:r>
              <a:rPr sz="2000" spc="-20" dirty="0">
                <a:latin typeface="Times New Roman"/>
                <a:cs typeface="Times New Roman"/>
              </a:rPr>
              <a:t>u</a:t>
            </a:r>
            <a:r>
              <a:rPr sz="2000" dirty="0">
                <a:latin typeface="Times New Roman"/>
                <a:cs typeface="Times New Roman"/>
              </a:rPr>
              <a:t>r</a:t>
            </a:r>
            <a:r>
              <a:rPr sz="2000" spc="-5" dirty="0">
                <a:latin typeface="Times New Roman"/>
                <a:cs typeface="Times New Roman"/>
              </a:rPr>
              <a:t>e</a:t>
            </a:r>
            <a:r>
              <a:rPr sz="2000" dirty="0">
                <a:latin typeface="Times New Roman"/>
                <a:cs typeface="Times New Roman"/>
              </a:rPr>
              <a:t>	</a:t>
            </a:r>
            <a:r>
              <a:rPr sz="2000" spc="-15" dirty="0">
                <a:latin typeface="Times New Roman"/>
                <a:cs typeface="Times New Roman"/>
              </a:rPr>
              <a:t>s</a:t>
            </a:r>
            <a:r>
              <a:rPr sz="2000" spc="-20" dirty="0">
                <a:latin typeface="Times New Roman"/>
                <a:cs typeface="Times New Roman"/>
              </a:rPr>
              <a:t>h</a:t>
            </a:r>
            <a:r>
              <a:rPr sz="2000" spc="25" dirty="0">
                <a:latin typeface="Times New Roman"/>
                <a:cs typeface="Times New Roman"/>
              </a:rPr>
              <a:t>o</a:t>
            </a:r>
            <a:r>
              <a:rPr sz="2000" spc="-5" dirty="0">
                <a:latin typeface="Times New Roman"/>
                <a:cs typeface="Times New Roman"/>
              </a:rPr>
              <a:t>ws</a:t>
            </a:r>
            <a:r>
              <a:rPr sz="2000" dirty="0">
                <a:latin typeface="Times New Roman"/>
                <a:cs typeface="Times New Roman"/>
              </a:rPr>
              <a:t>	</a:t>
            </a:r>
            <a:r>
              <a:rPr sz="2000" spc="5" dirty="0">
                <a:latin typeface="Times New Roman"/>
                <a:cs typeface="Times New Roman"/>
              </a:rPr>
              <a:t>b</a:t>
            </a:r>
            <a:r>
              <a:rPr sz="2000" spc="-20" dirty="0">
                <a:latin typeface="Times New Roman"/>
                <a:cs typeface="Times New Roman"/>
              </a:rPr>
              <a:t>u</a:t>
            </a:r>
            <a:r>
              <a:rPr sz="2000" spc="-5" dirty="0">
                <a:latin typeface="Times New Roman"/>
                <a:cs typeface="Times New Roman"/>
              </a:rPr>
              <a:t>s</a:t>
            </a:r>
            <a:r>
              <a:rPr sz="2000" dirty="0">
                <a:latin typeface="Times New Roman"/>
                <a:cs typeface="Times New Roman"/>
              </a:rPr>
              <a:t>	</a:t>
            </a:r>
            <a:r>
              <a:rPr sz="2000" spc="-5" dirty="0">
                <a:latin typeface="Times New Roman"/>
                <a:cs typeface="Times New Roman"/>
              </a:rPr>
              <a:t>i</a:t>
            </a:r>
            <a:r>
              <a:rPr sz="2000" spc="-20" dirty="0">
                <a:latin typeface="Times New Roman"/>
                <a:cs typeface="Times New Roman"/>
              </a:rPr>
              <a:t>n</a:t>
            </a:r>
            <a:r>
              <a:rPr sz="2000" spc="-5" dirty="0">
                <a:latin typeface="Times New Roman"/>
                <a:cs typeface="Times New Roman"/>
              </a:rPr>
              <a:t>te</a:t>
            </a:r>
            <a:r>
              <a:rPr sz="2000" dirty="0">
                <a:latin typeface="Times New Roman"/>
                <a:cs typeface="Times New Roman"/>
              </a:rPr>
              <a:t>r</a:t>
            </a:r>
            <a:r>
              <a:rPr sz="2000" spc="-25" dirty="0">
                <a:latin typeface="Times New Roman"/>
                <a:cs typeface="Times New Roman"/>
              </a:rPr>
              <a:t>f</a:t>
            </a:r>
            <a:r>
              <a:rPr sz="2000" spc="-5" dirty="0">
                <a:latin typeface="Times New Roman"/>
                <a:cs typeface="Times New Roman"/>
              </a:rPr>
              <a:t>a</a:t>
            </a:r>
            <a:r>
              <a:rPr sz="2000" dirty="0">
                <a:latin typeface="Times New Roman"/>
                <a:cs typeface="Times New Roman"/>
              </a:rPr>
              <a:t>c</a:t>
            </a:r>
            <a:r>
              <a:rPr sz="2000" spc="-5" dirty="0">
                <a:latin typeface="Times New Roman"/>
                <a:cs typeface="Times New Roman"/>
              </a:rPr>
              <a:t>e</a:t>
            </a:r>
            <a:r>
              <a:rPr sz="2000" dirty="0">
                <a:latin typeface="Times New Roman"/>
                <a:cs typeface="Times New Roman"/>
              </a:rPr>
              <a:t>	</a:t>
            </a:r>
            <a:r>
              <a:rPr sz="2000" spc="5" dirty="0">
                <a:latin typeface="Times New Roman"/>
                <a:cs typeface="Times New Roman"/>
              </a:rPr>
              <a:t>d</a:t>
            </a:r>
            <a:r>
              <a:rPr sz="2000" spc="-5" dirty="0">
                <a:latin typeface="Times New Roman"/>
                <a:cs typeface="Times New Roman"/>
              </a:rPr>
              <a:t>ia</a:t>
            </a:r>
            <a:r>
              <a:rPr sz="2000" spc="-15" dirty="0">
                <a:latin typeface="Times New Roman"/>
                <a:cs typeface="Times New Roman"/>
              </a:rPr>
              <a:t>g</a:t>
            </a:r>
            <a:r>
              <a:rPr sz="2000" dirty="0">
                <a:latin typeface="Times New Roman"/>
                <a:cs typeface="Times New Roman"/>
              </a:rPr>
              <a:t>r</a:t>
            </a:r>
            <a:r>
              <a:rPr sz="2000" spc="20" dirty="0">
                <a:latin typeface="Times New Roman"/>
                <a:cs typeface="Times New Roman"/>
              </a:rPr>
              <a:t>a</a:t>
            </a:r>
            <a:r>
              <a:rPr sz="2000" spc="-50" dirty="0">
                <a:latin typeface="Times New Roman"/>
                <a:cs typeface="Times New Roman"/>
              </a:rPr>
              <a:t>m</a:t>
            </a:r>
            <a:r>
              <a:rPr sz="2000" spc="-5" dirty="0">
                <a:latin typeface="Times New Roman"/>
                <a:cs typeface="Times New Roman"/>
              </a:rPr>
              <a:t>,</a:t>
            </a:r>
            <a:r>
              <a:rPr sz="2000" dirty="0">
                <a:latin typeface="Times New Roman"/>
                <a:cs typeface="Times New Roman"/>
              </a:rPr>
              <a:t>	</a:t>
            </a:r>
            <a:r>
              <a:rPr sz="2000" spc="-10" dirty="0">
                <a:latin typeface="Times New Roman"/>
                <a:cs typeface="Times New Roman"/>
              </a:rPr>
              <a:t>w</a:t>
            </a:r>
            <a:r>
              <a:rPr sz="2000" spc="-15" dirty="0">
                <a:latin typeface="Times New Roman"/>
                <a:cs typeface="Times New Roman"/>
              </a:rPr>
              <a:t>h</a:t>
            </a:r>
            <a:r>
              <a:rPr sz="2000" spc="-5" dirty="0">
                <a:latin typeface="Times New Roman"/>
                <a:cs typeface="Times New Roman"/>
              </a:rPr>
              <a:t>ich</a:t>
            </a:r>
            <a:r>
              <a:rPr sz="2000" dirty="0">
                <a:latin typeface="Times New Roman"/>
                <a:cs typeface="Times New Roman"/>
              </a:rPr>
              <a:t>	</a:t>
            </a:r>
            <a:r>
              <a:rPr sz="2000" spc="-5" dirty="0">
                <a:latin typeface="Times New Roman"/>
                <a:cs typeface="Times New Roman"/>
              </a:rPr>
              <a:t>illu</a:t>
            </a:r>
            <a:r>
              <a:rPr sz="2000" spc="-15" dirty="0">
                <a:latin typeface="Times New Roman"/>
                <a:cs typeface="Times New Roman"/>
              </a:rPr>
              <a:t>s</a:t>
            </a:r>
            <a:r>
              <a:rPr sz="2000" spc="-5" dirty="0">
                <a:latin typeface="Times New Roman"/>
                <a:cs typeface="Times New Roman"/>
              </a:rPr>
              <a:t>trates</a:t>
            </a:r>
            <a:r>
              <a:rPr sz="2000" dirty="0">
                <a:latin typeface="Times New Roman"/>
                <a:cs typeface="Times New Roman"/>
              </a:rPr>
              <a:t>	</a:t>
            </a:r>
            <a:r>
              <a:rPr sz="2000" spc="-5" dirty="0">
                <a:latin typeface="Times New Roman"/>
                <a:cs typeface="Times New Roman"/>
              </a:rPr>
              <a:t>t</a:t>
            </a:r>
            <a:r>
              <a:rPr sz="2000" spc="-20" dirty="0">
                <a:latin typeface="Times New Roman"/>
                <a:cs typeface="Times New Roman"/>
              </a:rPr>
              <a:t>h</a:t>
            </a:r>
            <a:r>
              <a:rPr sz="2000" spc="-5" dirty="0">
                <a:latin typeface="Times New Roman"/>
                <a:cs typeface="Times New Roman"/>
              </a:rPr>
              <a:t>e</a:t>
            </a:r>
            <a:endParaRPr sz="2000" dirty="0">
              <a:latin typeface="Times New Roman"/>
              <a:cs typeface="Times New Roman"/>
            </a:endParaRPr>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524000" y="1676336"/>
            <a:ext cx="6400800" cy="4459351"/>
          </a:xfrm>
          <a:prstGeom prst="rect">
            <a:avLst/>
          </a:prstGeom>
          <a:blipFill>
            <a:blip r:embed="rId2" cstate="print"/>
            <a:stretch>
              <a:fillRect/>
            </a:stretch>
          </a:blipFill>
        </p:spPr>
        <p:txBody>
          <a:bodyPr wrap="square" lIns="0" tIns="0" rIns="0" bIns="0" rtlCol="0"/>
          <a:lstStyle/>
          <a:p>
            <a:endParaRPr/>
          </a:p>
        </p:txBody>
      </p:sp>
      <p:sp>
        <p:nvSpPr>
          <p:cNvPr id="3" name="object 3"/>
          <p:cNvSpPr txBox="1"/>
          <p:nvPr/>
        </p:nvSpPr>
        <p:spPr>
          <a:xfrm>
            <a:off x="460044" y="353009"/>
            <a:ext cx="8455660" cy="1305560"/>
          </a:xfrm>
          <a:prstGeom prst="rect">
            <a:avLst/>
          </a:prstGeom>
        </p:spPr>
        <p:txBody>
          <a:bodyPr vert="horz" wrap="square" lIns="0" tIns="12065" rIns="0" bIns="0" rtlCol="0">
            <a:spAutoFit/>
          </a:bodyPr>
          <a:lstStyle/>
          <a:p>
            <a:pPr marL="12700">
              <a:lnSpc>
                <a:spcPct val="100000"/>
              </a:lnSpc>
              <a:spcBef>
                <a:spcPts val="95"/>
              </a:spcBef>
              <a:tabLst>
                <a:tab pos="356870" algn="l"/>
              </a:tabLst>
            </a:pPr>
            <a:r>
              <a:rPr sz="2000" spc="-5" dirty="0">
                <a:solidFill>
                  <a:srgbClr val="C00000"/>
                </a:solidFill>
                <a:latin typeface="Times New Roman"/>
                <a:cs typeface="Times New Roman"/>
              </a:rPr>
              <a:t>»	</a:t>
            </a:r>
            <a:r>
              <a:rPr sz="2000" dirty="0">
                <a:solidFill>
                  <a:srgbClr val="6F2F9F"/>
                </a:solidFill>
                <a:latin typeface="Times New Roman"/>
                <a:cs typeface="Times New Roman"/>
              </a:rPr>
              <a:t>I2C </a:t>
            </a:r>
            <a:r>
              <a:rPr sz="2000" spc="-5" dirty="0">
                <a:solidFill>
                  <a:srgbClr val="6F2F9F"/>
                </a:solidFill>
                <a:latin typeface="Times New Roman"/>
                <a:cs typeface="Times New Roman"/>
              </a:rPr>
              <a:t>supports </a:t>
            </a:r>
            <a:r>
              <a:rPr sz="2000" spc="-15" dirty="0">
                <a:solidFill>
                  <a:srgbClr val="6F2F9F"/>
                </a:solidFill>
                <a:latin typeface="Times New Roman"/>
                <a:cs typeface="Times New Roman"/>
              </a:rPr>
              <a:t>multi-masters </a:t>
            </a:r>
            <a:r>
              <a:rPr sz="2000" dirty="0">
                <a:solidFill>
                  <a:srgbClr val="6F2F9F"/>
                </a:solidFill>
                <a:latin typeface="Times New Roman"/>
                <a:cs typeface="Times New Roman"/>
              </a:rPr>
              <a:t>on </a:t>
            </a:r>
            <a:r>
              <a:rPr sz="2000" spc="-10" dirty="0">
                <a:solidFill>
                  <a:srgbClr val="6F2F9F"/>
                </a:solidFill>
                <a:latin typeface="Times New Roman"/>
                <a:cs typeface="Times New Roman"/>
              </a:rPr>
              <a:t>the </a:t>
            </a:r>
            <a:r>
              <a:rPr sz="2000" spc="-20" dirty="0">
                <a:solidFill>
                  <a:srgbClr val="6F2F9F"/>
                </a:solidFill>
                <a:latin typeface="Times New Roman"/>
                <a:cs typeface="Times New Roman"/>
              </a:rPr>
              <a:t>same</a:t>
            </a:r>
            <a:r>
              <a:rPr sz="2000" spc="120" dirty="0">
                <a:solidFill>
                  <a:srgbClr val="6F2F9F"/>
                </a:solidFill>
                <a:latin typeface="Times New Roman"/>
                <a:cs typeface="Times New Roman"/>
              </a:rPr>
              <a:t> </a:t>
            </a:r>
            <a:r>
              <a:rPr sz="2000" spc="-10" dirty="0">
                <a:solidFill>
                  <a:srgbClr val="6F2F9F"/>
                </a:solidFill>
                <a:latin typeface="Times New Roman"/>
                <a:cs typeface="Times New Roman"/>
              </a:rPr>
              <a:t>bus</a:t>
            </a:r>
            <a:r>
              <a:rPr sz="2000" spc="-10" dirty="0">
                <a:latin typeface="Times New Roman"/>
                <a:cs typeface="Times New Roman"/>
              </a:rPr>
              <a:t>.</a:t>
            </a:r>
            <a:endParaRPr sz="2000">
              <a:latin typeface="Times New Roman"/>
              <a:cs typeface="Times New Roman"/>
            </a:endParaRPr>
          </a:p>
          <a:p>
            <a:pPr marL="12700">
              <a:lnSpc>
                <a:spcPct val="100000"/>
              </a:lnSpc>
              <a:spcBef>
                <a:spcPts val="1680"/>
              </a:spcBef>
              <a:tabLst>
                <a:tab pos="356870" algn="l"/>
                <a:tab pos="905510" algn="l"/>
                <a:tab pos="2039620" algn="l"/>
                <a:tab pos="2854325" algn="l"/>
                <a:tab pos="3640454" algn="l"/>
                <a:tab pos="4143375" algn="l"/>
                <a:tab pos="5180330" algn="l"/>
                <a:tab pos="6229350" algn="l"/>
                <a:tab pos="6997700" algn="l"/>
                <a:tab pos="8134984" algn="l"/>
              </a:tabLst>
            </a:pPr>
            <a:r>
              <a:rPr sz="2000" spc="-5" dirty="0">
                <a:solidFill>
                  <a:srgbClr val="C00000"/>
                </a:solidFill>
                <a:latin typeface="Times New Roman"/>
                <a:cs typeface="Times New Roman"/>
              </a:rPr>
              <a:t>»	</a:t>
            </a:r>
            <a:r>
              <a:rPr sz="2000" spc="20" dirty="0">
                <a:latin typeface="Times New Roman"/>
                <a:cs typeface="Times New Roman"/>
              </a:rPr>
              <a:t>T</a:t>
            </a:r>
            <a:r>
              <a:rPr sz="2000" spc="-20" dirty="0">
                <a:latin typeface="Times New Roman"/>
                <a:cs typeface="Times New Roman"/>
              </a:rPr>
              <a:t>h</a:t>
            </a:r>
            <a:r>
              <a:rPr sz="2000" spc="-5" dirty="0">
                <a:latin typeface="Times New Roman"/>
                <a:cs typeface="Times New Roman"/>
              </a:rPr>
              <a:t>e</a:t>
            </a:r>
            <a:r>
              <a:rPr sz="2000" dirty="0">
                <a:latin typeface="Times New Roman"/>
                <a:cs typeface="Times New Roman"/>
              </a:rPr>
              <a:t>	</a:t>
            </a:r>
            <a:r>
              <a:rPr sz="2000" spc="-25" dirty="0">
                <a:latin typeface="Times New Roman"/>
                <a:cs typeface="Times New Roman"/>
              </a:rPr>
              <a:t>f</a:t>
            </a:r>
            <a:r>
              <a:rPr sz="2000" dirty="0">
                <a:latin typeface="Times New Roman"/>
                <a:cs typeface="Times New Roman"/>
              </a:rPr>
              <a:t>o</a:t>
            </a:r>
            <a:r>
              <a:rPr sz="2000" spc="-5" dirty="0">
                <a:latin typeface="Times New Roman"/>
                <a:cs typeface="Times New Roman"/>
              </a:rPr>
              <a:t>llo</a:t>
            </a:r>
            <a:r>
              <a:rPr sz="2000" spc="-50" dirty="0">
                <a:latin typeface="Times New Roman"/>
                <a:cs typeface="Times New Roman"/>
              </a:rPr>
              <a:t>w</a:t>
            </a:r>
            <a:r>
              <a:rPr sz="2000" spc="15" dirty="0">
                <a:latin typeface="Times New Roman"/>
                <a:cs typeface="Times New Roman"/>
              </a:rPr>
              <a:t>i</a:t>
            </a:r>
            <a:r>
              <a:rPr sz="2000" dirty="0">
                <a:latin typeface="Times New Roman"/>
                <a:cs typeface="Times New Roman"/>
              </a:rPr>
              <a:t>n</a:t>
            </a:r>
            <a:r>
              <a:rPr sz="2000" spc="-5" dirty="0">
                <a:latin typeface="Times New Roman"/>
                <a:cs typeface="Times New Roman"/>
              </a:rPr>
              <a:t>g</a:t>
            </a:r>
            <a:r>
              <a:rPr sz="2000" dirty="0">
                <a:latin typeface="Times New Roman"/>
                <a:cs typeface="Times New Roman"/>
              </a:rPr>
              <a:t>	</a:t>
            </a:r>
            <a:r>
              <a:rPr sz="2000" spc="-5" dirty="0">
                <a:latin typeface="Times New Roman"/>
                <a:cs typeface="Times New Roman"/>
              </a:rPr>
              <a:t>F</a:t>
            </a:r>
            <a:r>
              <a:rPr sz="2000" spc="-15" dirty="0">
                <a:latin typeface="Times New Roman"/>
                <a:cs typeface="Times New Roman"/>
              </a:rPr>
              <a:t>i</a:t>
            </a:r>
            <a:r>
              <a:rPr sz="2000" dirty="0">
                <a:latin typeface="Times New Roman"/>
                <a:cs typeface="Times New Roman"/>
              </a:rPr>
              <a:t>g</a:t>
            </a:r>
            <a:r>
              <a:rPr sz="2000" spc="-20" dirty="0">
                <a:latin typeface="Times New Roman"/>
                <a:cs typeface="Times New Roman"/>
              </a:rPr>
              <a:t>u</a:t>
            </a:r>
            <a:r>
              <a:rPr sz="2000" dirty="0">
                <a:latin typeface="Times New Roman"/>
                <a:cs typeface="Times New Roman"/>
              </a:rPr>
              <a:t>r</a:t>
            </a:r>
            <a:r>
              <a:rPr sz="2000" spc="-5" dirty="0">
                <a:latin typeface="Times New Roman"/>
                <a:cs typeface="Times New Roman"/>
              </a:rPr>
              <a:t>e</a:t>
            </a:r>
            <a:r>
              <a:rPr sz="2000" dirty="0">
                <a:latin typeface="Times New Roman"/>
                <a:cs typeface="Times New Roman"/>
              </a:rPr>
              <a:t>	</a:t>
            </a:r>
            <a:r>
              <a:rPr sz="2000" spc="-15" dirty="0">
                <a:latin typeface="Times New Roman"/>
                <a:cs typeface="Times New Roman"/>
              </a:rPr>
              <a:t>s</a:t>
            </a:r>
            <a:r>
              <a:rPr sz="2000" spc="-20" dirty="0">
                <a:latin typeface="Times New Roman"/>
                <a:cs typeface="Times New Roman"/>
              </a:rPr>
              <a:t>h</a:t>
            </a:r>
            <a:r>
              <a:rPr sz="2000" spc="25" dirty="0">
                <a:latin typeface="Times New Roman"/>
                <a:cs typeface="Times New Roman"/>
              </a:rPr>
              <a:t>o</a:t>
            </a:r>
            <a:r>
              <a:rPr sz="2000" spc="-5" dirty="0">
                <a:latin typeface="Times New Roman"/>
                <a:cs typeface="Times New Roman"/>
              </a:rPr>
              <a:t>ws</a:t>
            </a:r>
            <a:r>
              <a:rPr sz="2000" dirty="0">
                <a:latin typeface="Times New Roman"/>
                <a:cs typeface="Times New Roman"/>
              </a:rPr>
              <a:t>	</a:t>
            </a:r>
            <a:r>
              <a:rPr sz="2000" dirty="0">
                <a:solidFill>
                  <a:srgbClr val="C00000"/>
                </a:solidFill>
                <a:latin typeface="Times New Roman"/>
                <a:cs typeface="Times New Roman"/>
              </a:rPr>
              <a:t>b</a:t>
            </a:r>
            <a:r>
              <a:rPr sz="2000" spc="-20" dirty="0">
                <a:solidFill>
                  <a:srgbClr val="C00000"/>
                </a:solidFill>
                <a:latin typeface="Times New Roman"/>
                <a:cs typeface="Times New Roman"/>
              </a:rPr>
              <a:t>u</a:t>
            </a:r>
            <a:r>
              <a:rPr sz="2000" spc="-5" dirty="0">
                <a:solidFill>
                  <a:srgbClr val="C00000"/>
                </a:solidFill>
                <a:latin typeface="Times New Roman"/>
                <a:cs typeface="Times New Roman"/>
              </a:rPr>
              <a:t>s</a:t>
            </a:r>
            <a:r>
              <a:rPr sz="2000" dirty="0">
                <a:solidFill>
                  <a:srgbClr val="C00000"/>
                </a:solidFill>
                <a:latin typeface="Times New Roman"/>
                <a:cs typeface="Times New Roman"/>
              </a:rPr>
              <a:t>	</a:t>
            </a:r>
            <a:r>
              <a:rPr sz="2000" spc="-5" dirty="0">
                <a:solidFill>
                  <a:srgbClr val="C00000"/>
                </a:solidFill>
                <a:latin typeface="Times New Roman"/>
                <a:cs typeface="Times New Roman"/>
              </a:rPr>
              <a:t>i</a:t>
            </a:r>
            <a:r>
              <a:rPr sz="2000" spc="-25" dirty="0">
                <a:solidFill>
                  <a:srgbClr val="C00000"/>
                </a:solidFill>
                <a:latin typeface="Times New Roman"/>
                <a:cs typeface="Times New Roman"/>
              </a:rPr>
              <a:t>n</a:t>
            </a:r>
            <a:r>
              <a:rPr sz="2000" spc="-5" dirty="0">
                <a:solidFill>
                  <a:srgbClr val="C00000"/>
                </a:solidFill>
                <a:latin typeface="Times New Roman"/>
                <a:cs typeface="Times New Roman"/>
              </a:rPr>
              <a:t>te</a:t>
            </a:r>
            <a:r>
              <a:rPr sz="2000" dirty="0">
                <a:solidFill>
                  <a:srgbClr val="C00000"/>
                </a:solidFill>
                <a:latin typeface="Times New Roman"/>
                <a:cs typeface="Times New Roman"/>
              </a:rPr>
              <a:t>r</a:t>
            </a:r>
            <a:r>
              <a:rPr sz="2000" spc="-25" dirty="0">
                <a:solidFill>
                  <a:srgbClr val="C00000"/>
                </a:solidFill>
                <a:latin typeface="Times New Roman"/>
                <a:cs typeface="Times New Roman"/>
              </a:rPr>
              <a:t>f</a:t>
            </a:r>
            <a:r>
              <a:rPr sz="2000" spc="-5" dirty="0">
                <a:solidFill>
                  <a:srgbClr val="C00000"/>
                </a:solidFill>
                <a:latin typeface="Times New Roman"/>
                <a:cs typeface="Times New Roman"/>
              </a:rPr>
              <a:t>ace</a:t>
            </a:r>
            <a:r>
              <a:rPr sz="2000" dirty="0">
                <a:solidFill>
                  <a:srgbClr val="C00000"/>
                </a:solidFill>
                <a:latin typeface="Times New Roman"/>
                <a:cs typeface="Times New Roman"/>
              </a:rPr>
              <a:t>	d</a:t>
            </a:r>
            <a:r>
              <a:rPr sz="2000" spc="-5" dirty="0">
                <a:solidFill>
                  <a:srgbClr val="C00000"/>
                </a:solidFill>
                <a:latin typeface="Times New Roman"/>
                <a:cs typeface="Times New Roman"/>
              </a:rPr>
              <a:t>ia</a:t>
            </a:r>
            <a:r>
              <a:rPr sz="2000" spc="-20" dirty="0">
                <a:solidFill>
                  <a:srgbClr val="C00000"/>
                </a:solidFill>
                <a:latin typeface="Times New Roman"/>
                <a:cs typeface="Times New Roman"/>
              </a:rPr>
              <a:t>g</a:t>
            </a:r>
            <a:r>
              <a:rPr sz="2000" dirty="0">
                <a:solidFill>
                  <a:srgbClr val="C00000"/>
                </a:solidFill>
                <a:latin typeface="Times New Roman"/>
                <a:cs typeface="Times New Roman"/>
              </a:rPr>
              <a:t>r</a:t>
            </a:r>
            <a:r>
              <a:rPr sz="2000" spc="15" dirty="0">
                <a:solidFill>
                  <a:srgbClr val="C00000"/>
                </a:solidFill>
                <a:latin typeface="Times New Roman"/>
                <a:cs typeface="Times New Roman"/>
              </a:rPr>
              <a:t>a</a:t>
            </a:r>
            <a:r>
              <a:rPr sz="2000" spc="-35" dirty="0">
                <a:solidFill>
                  <a:srgbClr val="C00000"/>
                </a:solidFill>
                <a:latin typeface="Times New Roman"/>
                <a:cs typeface="Times New Roman"/>
              </a:rPr>
              <a:t>m</a:t>
            </a:r>
            <a:r>
              <a:rPr sz="2000" spc="-5" dirty="0">
                <a:latin typeface="Times New Roman"/>
                <a:cs typeface="Times New Roman"/>
              </a:rPr>
              <a:t>,</a:t>
            </a:r>
            <a:r>
              <a:rPr sz="2000" dirty="0">
                <a:latin typeface="Times New Roman"/>
                <a:cs typeface="Times New Roman"/>
              </a:rPr>
              <a:t>	</a:t>
            </a:r>
            <a:r>
              <a:rPr sz="2000" spc="-5" dirty="0">
                <a:latin typeface="Times New Roman"/>
                <a:cs typeface="Times New Roman"/>
              </a:rPr>
              <a:t>w</a:t>
            </a:r>
            <a:r>
              <a:rPr sz="2000" spc="-20" dirty="0">
                <a:latin typeface="Times New Roman"/>
                <a:cs typeface="Times New Roman"/>
              </a:rPr>
              <a:t>h</a:t>
            </a:r>
            <a:r>
              <a:rPr sz="2000" spc="-5" dirty="0">
                <a:latin typeface="Times New Roman"/>
                <a:cs typeface="Times New Roman"/>
              </a:rPr>
              <a:t>ich</a:t>
            </a:r>
            <a:r>
              <a:rPr sz="2000" dirty="0">
                <a:latin typeface="Times New Roman"/>
                <a:cs typeface="Times New Roman"/>
              </a:rPr>
              <a:t>	</a:t>
            </a:r>
            <a:r>
              <a:rPr sz="2000" spc="-5" dirty="0">
                <a:latin typeface="Times New Roman"/>
                <a:cs typeface="Times New Roman"/>
              </a:rPr>
              <a:t>il</a:t>
            </a:r>
            <a:r>
              <a:rPr sz="2000" spc="-15" dirty="0">
                <a:latin typeface="Times New Roman"/>
                <a:cs typeface="Times New Roman"/>
              </a:rPr>
              <a:t>l</a:t>
            </a:r>
            <a:r>
              <a:rPr sz="2000" dirty="0">
                <a:latin typeface="Times New Roman"/>
                <a:cs typeface="Times New Roman"/>
              </a:rPr>
              <a:t>u</a:t>
            </a:r>
            <a:r>
              <a:rPr sz="2000" spc="-15" dirty="0">
                <a:latin typeface="Times New Roman"/>
                <a:cs typeface="Times New Roman"/>
              </a:rPr>
              <a:t>s</a:t>
            </a:r>
            <a:r>
              <a:rPr sz="2000" spc="-5" dirty="0">
                <a:latin typeface="Times New Roman"/>
                <a:cs typeface="Times New Roman"/>
              </a:rPr>
              <a:t>tr</a:t>
            </a:r>
            <a:r>
              <a:rPr sz="2000" dirty="0">
                <a:latin typeface="Times New Roman"/>
                <a:cs typeface="Times New Roman"/>
              </a:rPr>
              <a:t>a</a:t>
            </a:r>
            <a:r>
              <a:rPr sz="2000" spc="-5" dirty="0">
                <a:latin typeface="Times New Roman"/>
                <a:cs typeface="Times New Roman"/>
              </a:rPr>
              <a:t>tes</a:t>
            </a:r>
            <a:r>
              <a:rPr sz="2000" dirty="0">
                <a:latin typeface="Times New Roman"/>
                <a:cs typeface="Times New Roman"/>
              </a:rPr>
              <a:t>	</a:t>
            </a:r>
            <a:r>
              <a:rPr sz="2000" spc="-5" dirty="0">
                <a:latin typeface="Times New Roman"/>
                <a:cs typeface="Times New Roman"/>
              </a:rPr>
              <a:t>t</a:t>
            </a:r>
            <a:r>
              <a:rPr sz="2000" spc="-25" dirty="0">
                <a:latin typeface="Times New Roman"/>
                <a:cs typeface="Times New Roman"/>
              </a:rPr>
              <a:t>h</a:t>
            </a:r>
            <a:r>
              <a:rPr sz="2000" spc="-5" dirty="0">
                <a:latin typeface="Times New Roman"/>
                <a:cs typeface="Times New Roman"/>
              </a:rPr>
              <a:t>e</a:t>
            </a:r>
            <a:endParaRPr sz="2000">
              <a:latin typeface="Times New Roman"/>
              <a:cs typeface="Times New Roman"/>
            </a:endParaRPr>
          </a:p>
          <a:p>
            <a:pPr marL="356870">
              <a:lnSpc>
                <a:spcPct val="100000"/>
              </a:lnSpc>
              <a:spcBef>
                <a:spcPts val="1200"/>
              </a:spcBef>
            </a:pPr>
            <a:r>
              <a:rPr sz="2000" spc="-5" dirty="0">
                <a:latin typeface="Times New Roman"/>
                <a:cs typeface="Times New Roman"/>
              </a:rPr>
              <a:t>connection </a:t>
            </a:r>
            <a:r>
              <a:rPr sz="2000" dirty="0">
                <a:latin typeface="Times New Roman"/>
                <a:cs typeface="Times New Roman"/>
              </a:rPr>
              <a:t>of </a:t>
            </a:r>
            <a:r>
              <a:rPr sz="2000" spc="-15" dirty="0">
                <a:latin typeface="Times New Roman"/>
                <a:cs typeface="Times New Roman"/>
              </a:rPr>
              <a:t>master </a:t>
            </a:r>
            <a:r>
              <a:rPr sz="2000" spc="-10" dirty="0">
                <a:latin typeface="Times New Roman"/>
                <a:cs typeface="Times New Roman"/>
              </a:rPr>
              <a:t>and slave </a:t>
            </a:r>
            <a:r>
              <a:rPr sz="2000" spc="-5" dirty="0">
                <a:latin typeface="Times New Roman"/>
                <a:cs typeface="Times New Roman"/>
              </a:rPr>
              <a:t>devices </a:t>
            </a:r>
            <a:r>
              <a:rPr sz="2000" dirty="0">
                <a:latin typeface="Times New Roman"/>
                <a:cs typeface="Times New Roman"/>
              </a:rPr>
              <a:t>on </a:t>
            </a:r>
            <a:r>
              <a:rPr sz="2000" spc="-10" dirty="0">
                <a:latin typeface="Times New Roman"/>
                <a:cs typeface="Times New Roman"/>
              </a:rPr>
              <a:t>the </a:t>
            </a:r>
            <a:r>
              <a:rPr sz="2000" dirty="0">
                <a:latin typeface="Times New Roman"/>
                <a:cs typeface="Times New Roman"/>
              </a:rPr>
              <a:t>I2C</a:t>
            </a:r>
            <a:r>
              <a:rPr sz="2000" spc="145" dirty="0">
                <a:latin typeface="Times New Roman"/>
                <a:cs typeface="Times New Roman"/>
              </a:rPr>
              <a:t> </a:t>
            </a:r>
            <a:r>
              <a:rPr sz="2000" spc="-10" dirty="0">
                <a:latin typeface="Times New Roman"/>
                <a:cs typeface="Times New Roman"/>
              </a:rPr>
              <a:t>bus.</a:t>
            </a:r>
            <a:endParaRPr sz="2000">
              <a:latin typeface="Times New Roman"/>
              <a:cs typeface="Times New Roman"/>
            </a:endParaRPr>
          </a:p>
        </p:txBody>
      </p:sp>
      <p:sp>
        <p:nvSpPr>
          <p:cNvPr id="6" name="object 6"/>
          <p:cNvSpPr txBox="1">
            <a:spLocks noGrp="1"/>
          </p:cNvSpPr>
          <p:nvPr>
            <p:ph type="sldNum" sz="quarter" idx="7"/>
          </p:nvPr>
        </p:nvSpPr>
        <p:spPr>
          <a:prstGeom prst="rect">
            <a:avLst/>
          </a:prstGeom>
        </p:spPr>
        <p:txBody>
          <a:bodyPr vert="horz" wrap="square" lIns="0" tIns="0" rIns="0" bIns="0" rtlCol="0">
            <a:spAutoFit/>
          </a:bodyPr>
          <a:lstStyle/>
          <a:p>
            <a:pPr marL="38100">
              <a:lnSpc>
                <a:spcPts val="1375"/>
              </a:lnSpc>
            </a:pPr>
            <a:fld id="{81D60167-4931-47E6-BA6A-407CBD079E47}" type="slidenum">
              <a:rPr spc="-40" dirty="0"/>
              <a:t>125</a:t>
            </a:fld>
            <a:endParaRPr spc="-40" dirty="0"/>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60044" y="199374"/>
            <a:ext cx="8459470" cy="5758815"/>
          </a:xfrm>
          <a:prstGeom prst="rect">
            <a:avLst/>
          </a:prstGeom>
        </p:spPr>
        <p:txBody>
          <a:bodyPr vert="horz" wrap="square" lIns="0" tIns="12700" rIns="0" bIns="0" rtlCol="0">
            <a:spAutoFit/>
          </a:bodyPr>
          <a:lstStyle/>
          <a:p>
            <a:pPr marL="356870" marR="10160" indent="-344805">
              <a:lnSpc>
                <a:spcPct val="150100"/>
              </a:lnSpc>
              <a:spcBef>
                <a:spcPts val="100"/>
              </a:spcBef>
              <a:tabLst>
                <a:tab pos="356870" algn="l"/>
              </a:tabLst>
            </a:pPr>
            <a:r>
              <a:rPr sz="2000" spc="-5" dirty="0">
                <a:solidFill>
                  <a:srgbClr val="C00000"/>
                </a:solidFill>
                <a:latin typeface="Times New Roman"/>
                <a:cs typeface="Times New Roman"/>
              </a:rPr>
              <a:t>»	</a:t>
            </a:r>
            <a:r>
              <a:rPr sz="2000" dirty="0">
                <a:latin typeface="Times New Roman"/>
                <a:cs typeface="Times New Roman"/>
              </a:rPr>
              <a:t>The </a:t>
            </a:r>
            <a:r>
              <a:rPr sz="2000" spc="-10" dirty="0">
                <a:solidFill>
                  <a:srgbClr val="C00000"/>
                </a:solidFill>
                <a:latin typeface="Times New Roman"/>
                <a:cs typeface="Times New Roman"/>
              </a:rPr>
              <a:t>sequence </a:t>
            </a:r>
            <a:r>
              <a:rPr sz="2000" dirty="0">
                <a:solidFill>
                  <a:srgbClr val="C00000"/>
                </a:solidFill>
                <a:latin typeface="Times New Roman"/>
                <a:cs typeface="Times New Roman"/>
              </a:rPr>
              <a:t>of </a:t>
            </a:r>
            <a:r>
              <a:rPr sz="2000" spc="-5" dirty="0">
                <a:solidFill>
                  <a:srgbClr val="C00000"/>
                </a:solidFill>
                <a:latin typeface="Times New Roman"/>
                <a:cs typeface="Times New Roman"/>
              </a:rPr>
              <a:t>operations </a:t>
            </a:r>
            <a:r>
              <a:rPr sz="2000" spc="-10" dirty="0">
                <a:solidFill>
                  <a:srgbClr val="C00000"/>
                </a:solidFill>
                <a:latin typeface="Times New Roman"/>
                <a:cs typeface="Times New Roman"/>
              </a:rPr>
              <a:t>for communicating with </a:t>
            </a:r>
            <a:r>
              <a:rPr sz="2000" spc="-5" dirty="0">
                <a:solidFill>
                  <a:srgbClr val="C00000"/>
                </a:solidFill>
                <a:latin typeface="Times New Roman"/>
                <a:cs typeface="Times New Roman"/>
              </a:rPr>
              <a:t>an </a:t>
            </a:r>
            <a:r>
              <a:rPr sz="2000" dirty="0">
                <a:solidFill>
                  <a:srgbClr val="C00000"/>
                </a:solidFill>
                <a:latin typeface="Times New Roman"/>
                <a:cs typeface="Times New Roman"/>
              </a:rPr>
              <a:t>I2C </a:t>
            </a:r>
            <a:r>
              <a:rPr sz="2000" spc="-10" dirty="0">
                <a:solidFill>
                  <a:srgbClr val="C00000"/>
                </a:solidFill>
                <a:latin typeface="Times New Roman"/>
                <a:cs typeface="Times New Roman"/>
              </a:rPr>
              <a:t>slave </a:t>
            </a:r>
            <a:r>
              <a:rPr sz="2000" spc="-5" dirty="0">
                <a:solidFill>
                  <a:srgbClr val="C00000"/>
                </a:solidFill>
                <a:latin typeface="Times New Roman"/>
                <a:cs typeface="Times New Roman"/>
              </a:rPr>
              <a:t>device </a:t>
            </a:r>
            <a:r>
              <a:rPr sz="2000" spc="-10" dirty="0">
                <a:latin typeface="Times New Roman"/>
                <a:cs typeface="Times New Roman"/>
              </a:rPr>
              <a:t>is  </a:t>
            </a:r>
            <a:r>
              <a:rPr sz="2000" spc="-5" dirty="0">
                <a:latin typeface="Times New Roman"/>
                <a:cs typeface="Times New Roman"/>
              </a:rPr>
              <a:t>listed</a:t>
            </a:r>
            <a:r>
              <a:rPr sz="2000" spc="-15" dirty="0">
                <a:latin typeface="Times New Roman"/>
                <a:cs typeface="Times New Roman"/>
              </a:rPr>
              <a:t> </a:t>
            </a:r>
            <a:r>
              <a:rPr sz="2000" spc="-10" dirty="0">
                <a:latin typeface="Times New Roman"/>
                <a:cs typeface="Times New Roman"/>
              </a:rPr>
              <a:t>below:</a:t>
            </a:r>
            <a:endParaRPr sz="2000">
              <a:latin typeface="Times New Roman"/>
              <a:cs typeface="Times New Roman"/>
            </a:endParaRPr>
          </a:p>
          <a:p>
            <a:pPr marL="469900" indent="-457200" algn="just">
              <a:lnSpc>
                <a:spcPct val="100000"/>
              </a:lnSpc>
              <a:spcBef>
                <a:spcPts val="1680"/>
              </a:spcBef>
              <a:buClr>
                <a:srgbClr val="FF0000"/>
              </a:buClr>
              <a:buAutoNum type="arabicPeriod"/>
              <a:tabLst>
                <a:tab pos="469900" algn="l"/>
              </a:tabLst>
            </a:pPr>
            <a:r>
              <a:rPr sz="2000" dirty="0">
                <a:latin typeface="Times New Roman"/>
                <a:cs typeface="Times New Roman"/>
              </a:rPr>
              <a:t>The </a:t>
            </a:r>
            <a:r>
              <a:rPr sz="2000" spc="-15" dirty="0">
                <a:solidFill>
                  <a:srgbClr val="6F2F9F"/>
                </a:solidFill>
                <a:latin typeface="Times New Roman"/>
                <a:cs typeface="Times New Roman"/>
              </a:rPr>
              <a:t>master </a:t>
            </a:r>
            <a:r>
              <a:rPr sz="2000" spc="-5" dirty="0">
                <a:solidFill>
                  <a:srgbClr val="6F2F9F"/>
                </a:solidFill>
                <a:latin typeface="Times New Roman"/>
                <a:cs typeface="Times New Roman"/>
              </a:rPr>
              <a:t>device pulls </a:t>
            </a:r>
            <a:r>
              <a:rPr sz="2000" spc="-10" dirty="0">
                <a:solidFill>
                  <a:srgbClr val="6F2F9F"/>
                </a:solidFill>
                <a:latin typeface="Times New Roman"/>
                <a:cs typeface="Times New Roman"/>
              </a:rPr>
              <a:t>the </a:t>
            </a:r>
            <a:r>
              <a:rPr sz="2000" spc="-5" dirty="0">
                <a:solidFill>
                  <a:srgbClr val="6F2F9F"/>
                </a:solidFill>
                <a:latin typeface="Times New Roman"/>
                <a:cs typeface="Times New Roman"/>
              </a:rPr>
              <a:t>clock </a:t>
            </a:r>
            <a:r>
              <a:rPr sz="2000" spc="-10" dirty="0">
                <a:solidFill>
                  <a:srgbClr val="6F2F9F"/>
                </a:solidFill>
                <a:latin typeface="Times New Roman"/>
                <a:cs typeface="Times New Roman"/>
              </a:rPr>
              <a:t>line </a:t>
            </a:r>
            <a:r>
              <a:rPr sz="2000" spc="-15" dirty="0">
                <a:solidFill>
                  <a:srgbClr val="6F2F9F"/>
                </a:solidFill>
                <a:latin typeface="Times New Roman"/>
                <a:cs typeface="Times New Roman"/>
              </a:rPr>
              <a:t>(SCL) </a:t>
            </a:r>
            <a:r>
              <a:rPr sz="2000" dirty="0">
                <a:latin typeface="Times New Roman"/>
                <a:cs typeface="Times New Roman"/>
              </a:rPr>
              <a:t>of </a:t>
            </a:r>
            <a:r>
              <a:rPr sz="2000" spc="-10" dirty="0">
                <a:latin typeface="Times New Roman"/>
                <a:cs typeface="Times New Roman"/>
              </a:rPr>
              <a:t>the bus to 'HIGH</a:t>
            </a:r>
            <a:r>
              <a:rPr sz="2000" spc="270" dirty="0">
                <a:latin typeface="Times New Roman"/>
                <a:cs typeface="Times New Roman"/>
              </a:rPr>
              <a:t> </a:t>
            </a:r>
            <a:r>
              <a:rPr sz="2000" spc="-5" dirty="0">
                <a:latin typeface="Times New Roman"/>
                <a:cs typeface="Times New Roman"/>
              </a:rPr>
              <a:t>‘</a:t>
            </a:r>
            <a:endParaRPr sz="2000">
              <a:latin typeface="Times New Roman"/>
              <a:cs typeface="Times New Roman"/>
            </a:endParaRPr>
          </a:p>
          <a:p>
            <a:pPr marL="469900" indent="-457200" algn="just">
              <a:lnSpc>
                <a:spcPct val="100000"/>
              </a:lnSpc>
              <a:spcBef>
                <a:spcPts val="1680"/>
              </a:spcBef>
              <a:buClr>
                <a:srgbClr val="FF0000"/>
              </a:buClr>
              <a:buAutoNum type="arabicPeriod"/>
              <a:tabLst>
                <a:tab pos="469900" algn="l"/>
              </a:tabLst>
            </a:pPr>
            <a:r>
              <a:rPr sz="2000" dirty="0">
                <a:latin typeface="Times New Roman"/>
                <a:cs typeface="Times New Roman"/>
              </a:rPr>
              <a:t>The</a:t>
            </a:r>
            <a:r>
              <a:rPr sz="2000" spc="180" dirty="0">
                <a:latin typeface="Times New Roman"/>
                <a:cs typeface="Times New Roman"/>
              </a:rPr>
              <a:t> </a:t>
            </a:r>
            <a:r>
              <a:rPr sz="2000" spc="-15" dirty="0">
                <a:solidFill>
                  <a:srgbClr val="6F2F9F"/>
                </a:solidFill>
                <a:latin typeface="Times New Roman"/>
                <a:cs typeface="Times New Roman"/>
              </a:rPr>
              <a:t>master</a:t>
            </a:r>
            <a:r>
              <a:rPr sz="2000" spc="160" dirty="0">
                <a:solidFill>
                  <a:srgbClr val="6F2F9F"/>
                </a:solidFill>
                <a:latin typeface="Times New Roman"/>
                <a:cs typeface="Times New Roman"/>
              </a:rPr>
              <a:t> </a:t>
            </a:r>
            <a:r>
              <a:rPr sz="2000" spc="-5" dirty="0">
                <a:solidFill>
                  <a:srgbClr val="6F2F9F"/>
                </a:solidFill>
                <a:latin typeface="Times New Roman"/>
                <a:cs typeface="Times New Roman"/>
              </a:rPr>
              <a:t>device</a:t>
            </a:r>
            <a:r>
              <a:rPr sz="2000" spc="160" dirty="0">
                <a:solidFill>
                  <a:srgbClr val="6F2F9F"/>
                </a:solidFill>
                <a:latin typeface="Times New Roman"/>
                <a:cs typeface="Times New Roman"/>
              </a:rPr>
              <a:t> </a:t>
            </a:r>
            <a:r>
              <a:rPr sz="2000" spc="-5" dirty="0">
                <a:solidFill>
                  <a:srgbClr val="6F2F9F"/>
                </a:solidFill>
                <a:latin typeface="Times New Roman"/>
                <a:cs typeface="Times New Roman"/>
              </a:rPr>
              <a:t>pulls</a:t>
            </a:r>
            <a:r>
              <a:rPr sz="2000" spc="170" dirty="0">
                <a:solidFill>
                  <a:srgbClr val="6F2F9F"/>
                </a:solidFill>
                <a:latin typeface="Times New Roman"/>
                <a:cs typeface="Times New Roman"/>
              </a:rPr>
              <a:t> </a:t>
            </a:r>
            <a:r>
              <a:rPr sz="2000" spc="-10" dirty="0">
                <a:solidFill>
                  <a:srgbClr val="6F2F9F"/>
                </a:solidFill>
                <a:latin typeface="Times New Roman"/>
                <a:cs typeface="Times New Roman"/>
              </a:rPr>
              <a:t>the</a:t>
            </a:r>
            <a:r>
              <a:rPr sz="2000" spc="180" dirty="0">
                <a:solidFill>
                  <a:srgbClr val="6F2F9F"/>
                </a:solidFill>
                <a:latin typeface="Times New Roman"/>
                <a:cs typeface="Times New Roman"/>
              </a:rPr>
              <a:t> </a:t>
            </a:r>
            <a:r>
              <a:rPr sz="2000" spc="-5" dirty="0">
                <a:solidFill>
                  <a:srgbClr val="6F2F9F"/>
                </a:solidFill>
                <a:latin typeface="Times New Roman"/>
                <a:cs typeface="Times New Roman"/>
              </a:rPr>
              <a:t>data</a:t>
            </a:r>
            <a:r>
              <a:rPr sz="2000" spc="160" dirty="0">
                <a:solidFill>
                  <a:srgbClr val="6F2F9F"/>
                </a:solidFill>
                <a:latin typeface="Times New Roman"/>
                <a:cs typeface="Times New Roman"/>
              </a:rPr>
              <a:t> </a:t>
            </a:r>
            <a:r>
              <a:rPr sz="2000" spc="-10" dirty="0">
                <a:solidFill>
                  <a:srgbClr val="6F2F9F"/>
                </a:solidFill>
                <a:latin typeface="Times New Roman"/>
                <a:cs typeface="Times New Roman"/>
              </a:rPr>
              <a:t>line</a:t>
            </a:r>
            <a:r>
              <a:rPr sz="2000" spc="155" dirty="0">
                <a:solidFill>
                  <a:srgbClr val="6F2F9F"/>
                </a:solidFill>
                <a:latin typeface="Times New Roman"/>
                <a:cs typeface="Times New Roman"/>
              </a:rPr>
              <a:t> </a:t>
            </a:r>
            <a:r>
              <a:rPr sz="2000" spc="-10" dirty="0">
                <a:solidFill>
                  <a:srgbClr val="6F2F9F"/>
                </a:solidFill>
                <a:latin typeface="Times New Roman"/>
                <a:cs typeface="Times New Roman"/>
              </a:rPr>
              <a:t>(SDA)</a:t>
            </a:r>
            <a:r>
              <a:rPr sz="2000" spc="210" dirty="0">
                <a:solidFill>
                  <a:srgbClr val="6F2F9F"/>
                </a:solidFill>
                <a:latin typeface="Times New Roman"/>
                <a:cs typeface="Times New Roman"/>
              </a:rPr>
              <a:t> </a:t>
            </a:r>
            <a:r>
              <a:rPr sz="2000" spc="-10" dirty="0">
                <a:latin typeface="Times New Roman"/>
                <a:cs typeface="Times New Roman"/>
              </a:rPr>
              <a:t>'LOW',</a:t>
            </a:r>
            <a:r>
              <a:rPr sz="2000" spc="185" dirty="0">
                <a:latin typeface="Times New Roman"/>
                <a:cs typeface="Times New Roman"/>
              </a:rPr>
              <a:t> </a:t>
            </a:r>
            <a:r>
              <a:rPr sz="2000" spc="-5" dirty="0">
                <a:latin typeface="Times New Roman"/>
                <a:cs typeface="Times New Roman"/>
              </a:rPr>
              <a:t>when</a:t>
            </a:r>
            <a:r>
              <a:rPr sz="2000" spc="170" dirty="0">
                <a:latin typeface="Times New Roman"/>
                <a:cs typeface="Times New Roman"/>
              </a:rPr>
              <a:t> </a:t>
            </a:r>
            <a:r>
              <a:rPr sz="2000" spc="-10" dirty="0">
                <a:latin typeface="Times New Roman"/>
                <a:cs typeface="Times New Roman"/>
              </a:rPr>
              <a:t>the</a:t>
            </a:r>
            <a:r>
              <a:rPr sz="2000" spc="155" dirty="0">
                <a:latin typeface="Times New Roman"/>
                <a:cs typeface="Times New Roman"/>
              </a:rPr>
              <a:t> </a:t>
            </a:r>
            <a:r>
              <a:rPr sz="2000" dirty="0">
                <a:latin typeface="Times New Roman"/>
                <a:cs typeface="Times New Roman"/>
              </a:rPr>
              <a:t>SCL</a:t>
            </a:r>
            <a:r>
              <a:rPr sz="2000" spc="140" dirty="0">
                <a:latin typeface="Times New Roman"/>
                <a:cs typeface="Times New Roman"/>
              </a:rPr>
              <a:t> </a:t>
            </a:r>
            <a:r>
              <a:rPr sz="2000" spc="-5" dirty="0">
                <a:latin typeface="Times New Roman"/>
                <a:cs typeface="Times New Roman"/>
              </a:rPr>
              <a:t>line</a:t>
            </a:r>
            <a:r>
              <a:rPr sz="2000" spc="160" dirty="0">
                <a:latin typeface="Times New Roman"/>
                <a:cs typeface="Times New Roman"/>
              </a:rPr>
              <a:t> </a:t>
            </a:r>
            <a:r>
              <a:rPr sz="2000" spc="-10" dirty="0">
                <a:latin typeface="Times New Roman"/>
                <a:cs typeface="Times New Roman"/>
              </a:rPr>
              <a:t>is</a:t>
            </a:r>
            <a:r>
              <a:rPr sz="2000" spc="145" dirty="0">
                <a:latin typeface="Times New Roman"/>
                <a:cs typeface="Times New Roman"/>
              </a:rPr>
              <a:t> </a:t>
            </a:r>
            <a:r>
              <a:rPr sz="2000" spc="20" dirty="0">
                <a:latin typeface="Times New Roman"/>
                <a:cs typeface="Times New Roman"/>
              </a:rPr>
              <a:t>at</a:t>
            </a:r>
            <a:endParaRPr sz="2000">
              <a:latin typeface="Times New Roman"/>
              <a:cs typeface="Times New Roman"/>
            </a:endParaRPr>
          </a:p>
          <a:p>
            <a:pPr marL="469900" algn="just">
              <a:lnSpc>
                <a:spcPct val="100000"/>
              </a:lnSpc>
              <a:spcBef>
                <a:spcPts val="1205"/>
              </a:spcBef>
            </a:pPr>
            <a:r>
              <a:rPr sz="2000" spc="-5" dirty="0">
                <a:latin typeface="Times New Roman"/>
                <a:cs typeface="Times New Roman"/>
              </a:rPr>
              <a:t>logic </a:t>
            </a:r>
            <a:r>
              <a:rPr sz="2000" spc="-10" dirty="0">
                <a:latin typeface="Times New Roman"/>
                <a:cs typeface="Times New Roman"/>
              </a:rPr>
              <a:t>'HIGH' </a:t>
            </a:r>
            <a:r>
              <a:rPr sz="2000" dirty="0">
                <a:latin typeface="Times New Roman"/>
                <a:cs typeface="Times New Roman"/>
              </a:rPr>
              <a:t>(This </a:t>
            </a:r>
            <a:r>
              <a:rPr sz="2000" spc="-5" dirty="0">
                <a:latin typeface="Times New Roman"/>
                <a:cs typeface="Times New Roman"/>
              </a:rPr>
              <a:t>is </a:t>
            </a:r>
            <a:r>
              <a:rPr sz="2000" spc="-10" dirty="0">
                <a:latin typeface="Times New Roman"/>
                <a:cs typeface="Times New Roman"/>
              </a:rPr>
              <a:t>the '</a:t>
            </a:r>
            <a:r>
              <a:rPr sz="2000" spc="-10" dirty="0">
                <a:solidFill>
                  <a:srgbClr val="FF0000"/>
                </a:solidFill>
                <a:latin typeface="Times New Roman"/>
                <a:cs typeface="Times New Roman"/>
              </a:rPr>
              <a:t>Start</a:t>
            </a:r>
            <a:r>
              <a:rPr sz="2000" spc="-10" dirty="0">
                <a:latin typeface="Times New Roman"/>
                <a:cs typeface="Times New Roman"/>
              </a:rPr>
              <a:t>' </a:t>
            </a:r>
            <a:r>
              <a:rPr sz="2000" spc="-5" dirty="0">
                <a:latin typeface="Times New Roman"/>
                <a:cs typeface="Times New Roman"/>
              </a:rPr>
              <a:t>condition </a:t>
            </a:r>
            <a:r>
              <a:rPr sz="2000" spc="-10" dirty="0">
                <a:latin typeface="Times New Roman"/>
                <a:cs typeface="Times New Roman"/>
              </a:rPr>
              <a:t>for </a:t>
            </a:r>
            <a:r>
              <a:rPr sz="2000" spc="-5" dirty="0">
                <a:latin typeface="Times New Roman"/>
                <a:cs typeface="Times New Roman"/>
              </a:rPr>
              <a:t>data</a:t>
            </a:r>
            <a:r>
              <a:rPr sz="2000" spc="95" dirty="0">
                <a:latin typeface="Times New Roman"/>
                <a:cs typeface="Times New Roman"/>
              </a:rPr>
              <a:t> </a:t>
            </a:r>
            <a:r>
              <a:rPr sz="2000" spc="-10" dirty="0">
                <a:latin typeface="Times New Roman"/>
                <a:cs typeface="Times New Roman"/>
              </a:rPr>
              <a:t>transfer)</a:t>
            </a:r>
            <a:endParaRPr sz="2000">
              <a:latin typeface="Times New Roman"/>
              <a:cs typeface="Times New Roman"/>
            </a:endParaRPr>
          </a:p>
          <a:p>
            <a:pPr marL="469900" marR="10160" indent="-457200" algn="just">
              <a:lnSpc>
                <a:spcPct val="150100"/>
              </a:lnSpc>
              <a:spcBef>
                <a:spcPts val="480"/>
              </a:spcBef>
              <a:buClr>
                <a:srgbClr val="FF0000"/>
              </a:buClr>
              <a:buAutoNum type="arabicPeriod" startAt="3"/>
              <a:tabLst>
                <a:tab pos="469900" algn="l"/>
              </a:tabLst>
            </a:pPr>
            <a:r>
              <a:rPr sz="2000" dirty="0">
                <a:latin typeface="Times New Roman"/>
                <a:cs typeface="Times New Roman"/>
              </a:rPr>
              <a:t>The </a:t>
            </a:r>
            <a:r>
              <a:rPr sz="2000" spc="-15" dirty="0">
                <a:solidFill>
                  <a:srgbClr val="6F2F9F"/>
                </a:solidFill>
                <a:latin typeface="Times New Roman"/>
                <a:cs typeface="Times New Roman"/>
              </a:rPr>
              <a:t>master </a:t>
            </a:r>
            <a:r>
              <a:rPr sz="2000" spc="-5" dirty="0">
                <a:solidFill>
                  <a:srgbClr val="6F2F9F"/>
                </a:solidFill>
                <a:latin typeface="Times New Roman"/>
                <a:cs typeface="Times New Roman"/>
              </a:rPr>
              <a:t>device </a:t>
            </a:r>
            <a:r>
              <a:rPr sz="2000" spc="-10" dirty="0">
                <a:solidFill>
                  <a:srgbClr val="6F2F9F"/>
                </a:solidFill>
                <a:latin typeface="Times New Roman"/>
                <a:cs typeface="Times New Roman"/>
              </a:rPr>
              <a:t>sends the </a:t>
            </a:r>
            <a:r>
              <a:rPr sz="2000" dirty="0">
                <a:solidFill>
                  <a:srgbClr val="6F2F9F"/>
                </a:solidFill>
                <a:latin typeface="Times New Roman"/>
                <a:cs typeface="Times New Roman"/>
              </a:rPr>
              <a:t>address </a:t>
            </a:r>
            <a:r>
              <a:rPr sz="2000" spc="-10" dirty="0">
                <a:latin typeface="Times New Roman"/>
                <a:cs typeface="Times New Roman"/>
              </a:rPr>
              <a:t>(7-bit </a:t>
            </a:r>
            <a:r>
              <a:rPr sz="2000" spc="-15" dirty="0">
                <a:latin typeface="Times New Roman"/>
                <a:cs typeface="Times New Roman"/>
              </a:rPr>
              <a:t>or </a:t>
            </a:r>
            <a:r>
              <a:rPr sz="2000" spc="-5" dirty="0">
                <a:latin typeface="Times New Roman"/>
                <a:cs typeface="Times New Roman"/>
              </a:rPr>
              <a:t>10-bit </a:t>
            </a:r>
            <a:r>
              <a:rPr sz="2000" spc="-15" dirty="0">
                <a:latin typeface="Times New Roman"/>
                <a:cs typeface="Times New Roman"/>
              </a:rPr>
              <a:t>wide) of </a:t>
            </a:r>
            <a:r>
              <a:rPr sz="2000" spc="-10" dirty="0">
                <a:latin typeface="Times New Roman"/>
                <a:cs typeface="Times New Roman"/>
              </a:rPr>
              <a:t>the </a:t>
            </a:r>
            <a:r>
              <a:rPr sz="2000" spc="-5" dirty="0">
                <a:latin typeface="Times New Roman"/>
                <a:cs typeface="Times New Roman"/>
              </a:rPr>
              <a:t>'slave' device  </a:t>
            </a:r>
            <a:r>
              <a:rPr sz="2000" spc="-10" dirty="0">
                <a:latin typeface="Times New Roman"/>
                <a:cs typeface="Times New Roman"/>
              </a:rPr>
              <a:t>to </a:t>
            </a:r>
            <a:r>
              <a:rPr sz="2000" spc="-15" dirty="0">
                <a:latin typeface="Times New Roman"/>
                <a:cs typeface="Times New Roman"/>
              </a:rPr>
              <a:t>which </a:t>
            </a:r>
            <a:r>
              <a:rPr sz="2000" spc="-5" dirty="0">
                <a:latin typeface="Times New Roman"/>
                <a:cs typeface="Times New Roman"/>
              </a:rPr>
              <a:t>it </a:t>
            </a:r>
            <a:r>
              <a:rPr sz="2000" spc="-10" dirty="0">
                <a:latin typeface="Times New Roman"/>
                <a:cs typeface="Times New Roman"/>
              </a:rPr>
              <a:t>wants to communicate, </a:t>
            </a:r>
            <a:r>
              <a:rPr sz="2000" spc="-5" dirty="0">
                <a:latin typeface="Times New Roman"/>
                <a:cs typeface="Times New Roman"/>
              </a:rPr>
              <a:t>over </a:t>
            </a:r>
            <a:r>
              <a:rPr sz="2000" spc="-10" dirty="0">
                <a:latin typeface="Times New Roman"/>
                <a:cs typeface="Times New Roman"/>
              </a:rPr>
              <a:t>the </a:t>
            </a:r>
            <a:r>
              <a:rPr sz="2000" spc="5" dirty="0">
                <a:latin typeface="Times New Roman"/>
                <a:cs typeface="Times New Roman"/>
              </a:rPr>
              <a:t>SDA </a:t>
            </a:r>
            <a:r>
              <a:rPr sz="2000" spc="-5" dirty="0">
                <a:latin typeface="Times New Roman"/>
                <a:cs typeface="Times New Roman"/>
              </a:rPr>
              <a:t>line. </a:t>
            </a:r>
            <a:r>
              <a:rPr sz="2000" spc="-5" dirty="0">
                <a:solidFill>
                  <a:srgbClr val="006FC0"/>
                </a:solidFill>
                <a:latin typeface="Times New Roman"/>
                <a:cs typeface="Times New Roman"/>
              </a:rPr>
              <a:t>Clock pulses </a:t>
            </a:r>
            <a:r>
              <a:rPr sz="2000" dirty="0">
                <a:solidFill>
                  <a:srgbClr val="006FC0"/>
                </a:solidFill>
                <a:latin typeface="Times New Roman"/>
                <a:cs typeface="Times New Roman"/>
              </a:rPr>
              <a:t>are  </a:t>
            </a:r>
            <a:r>
              <a:rPr sz="2000" spc="-10" dirty="0">
                <a:solidFill>
                  <a:srgbClr val="006FC0"/>
                </a:solidFill>
                <a:latin typeface="Times New Roman"/>
                <a:cs typeface="Times New Roman"/>
              </a:rPr>
              <a:t>generated </a:t>
            </a:r>
            <a:r>
              <a:rPr sz="2000" spc="-5" dirty="0">
                <a:solidFill>
                  <a:srgbClr val="006FC0"/>
                </a:solidFill>
                <a:latin typeface="Times New Roman"/>
                <a:cs typeface="Times New Roman"/>
              </a:rPr>
              <a:t>at </a:t>
            </a:r>
            <a:r>
              <a:rPr sz="2000" spc="-10" dirty="0">
                <a:solidFill>
                  <a:srgbClr val="006FC0"/>
                </a:solidFill>
                <a:latin typeface="Times New Roman"/>
                <a:cs typeface="Times New Roman"/>
              </a:rPr>
              <a:t>the </a:t>
            </a:r>
            <a:r>
              <a:rPr sz="2000" spc="-5" dirty="0">
                <a:solidFill>
                  <a:srgbClr val="006FC0"/>
                </a:solidFill>
                <a:latin typeface="Times New Roman"/>
                <a:cs typeface="Times New Roman"/>
              </a:rPr>
              <a:t>SCL line </a:t>
            </a:r>
            <a:r>
              <a:rPr sz="2000" dirty="0">
                <a:solidFill>
                  <a:srgbClr val="006FC0"/>
                </a:solidFill>
                <a:latin typeface="Times New Roman"/>
                <a:cs typeface="Times New Roman"/>
              </a:rPr>
              <a:t>for </a:t>
            </a:r>
            <a:r>
              <a:rPr sz="2000" spc="-5" dirty="0">
                <a:solidFill>
                  <a:srgbClr val="006FC0"/>
                </a:solidFill>
                <a:latin typeface="Times New Roman"/>
                <a:cs typeface="Times New Roman"/>
              </a:rPr>
              <a:t>synchronizing </a:t>
            </a:r>
            <a:r>
              <a:rPr sz="2000" spc="-10" dirty="0">
                <a:solidFill>
                  <a:srgbClr val="006FC0"/>
                </a:solidFill>
                <a:latin typeface="Times New Roman"/>
                <a:cs typeface="Times New Roman"/>
              </a:rPr>
              <a:t>the </a:t>
            </a:r>
            <a:r>
              <a:rPr sz="2000" dirty="0">
                <a:solidFill>
                  <a:srgbClr val="006FC0"/>
                </a:solidFill>
                <a:latin typeface="Times New Roman"/>
                <a:cs typeface="Times New Roman"/>
              </a:rPr>
              <a:t>bit </a:t>
            </a:r>
            <a:r>
              <a:rPr sz="2000" spc="-5" dirty="0">
                <a:latin typeface="Times New Roman"/>
                <a:cs typeface="Times New Roman"/>
              </a:rPr>
              <a:t>reception </a:t>
            </a:r>
            <a:r>
              <a:rPr sz="2000" dirty="0">
                <a:latin typeface="Times New Roman"/>
                <a:cs typeface="Times New Roman"/>
              </a:rPr>
              <a:t>by </a:t>
            </a:r>
            <a:r>
              <a:rPr sz="2000" spc="-5" dirty="0">
                <a:latin typeface="Times New Roman"/>
                <a:cs typeface="Times New Roman"/>
              </a:rPr>
              <a:t>the slave  device. </a:t>
            </a:r>
            <a:r>
              <a:rPr sz="2000" dirty="0">
                <a:latin typeface="Times New Roman"/>
                <a:cs typeface="Times New Roman"/>
              </a:rPr>
              <a:t>The </a:t>
            </a:r>
            <a:r>
              <a:rPr sz="2000" spc="-5" dirty="0">
                <a:solidFill>
                  <a:srgbClr val="006FC0"/>
                </a:solidFill>
                <a:latin typeface="Times New Roman"/>
                <a:cs typeface="Times New Roman"/>
              </a:rPr>
              <a:t>MSB </a:t>
            </a:r>
            <a:r>
              <a:rPr sz="2000" dirty="0">
                <a:solidFill>
                  <a:srgbClr val="006FC0"/>
                </a:solidFill>
                <a:latin typeface="Times New Roman"/>
                <a:cs typeface="Times New Roman"/>
              </a:rPr>
              <a:t>of </a:t>
            </a:r>
            <a:r>
              <a:rPr sz="2000" spc="-10" dirty="0">
                <a:solidFill>
                  <a:srgbClr val="006FC0"/>
                </a:solidFill>
                <a:latin typeface="Times New Roman"/>
                <a:cs typeface="Times New Roman"/>
              </a:rPr>
              <a:t>the </a:t>
            </a:r>
            <a:r>
              <a:rPr sz="2000" spc="-5" dirty="0">
                <a:solidFill>
                  <a:srgbClr val="006FC0"/>
                </a:solidFill>
                <a:latin typeface="Times New Roman"/>
                <a:cs typeface="Times New Roman"/>
              </a:rPr>
              <a:t>data </a:t>
            </a:r>
            <a:r>
              <a:rPr sz="2000" spc="-20" dirty="0">
                <a:solidFill>
                  <a:srgbClr val="006FC0"/>
                </a:solidFill>
                <a:latin typeface="Times New Roman"/>
                <a:cs typeface="Times New Roman"/>
              </a:rPr>
              <a:t>is </a:t>
            </a:r>
            <a:r>
              <a:rPr sz="2000" spc="-10" dirty="0">
                <a:solidFill>
                  <a:srgbClr val="006FC0"/>
                </a:solidFill>
                <a:latin typeface="Times New Roman"/>
                <a:cs typeface="Times New Roman"/>
              </a:rPr>
              <a:t>always </a:t>
            </a:r>
            <a:r>
              <a:rPr sz="2000" spc="-5" dirty="0">
                <a:solidFill>
                  <a:srgbClr val="006FC0"/>
                </a:solidFill>
                <a:latin typeface="Times New Roman"/>
                <a:cs typeface="Times New Roman"/>
              </a:rPr>
              <a:t>transmitted </a:t>
            </a:r>
            <a:r>
              <a:rPr sz="2000" spc="-10" dirty="0">
                <a:solidFill>
                  <a:srgbClr val="006FC0"/>
                </a:solidFill>
                <a:latin typeface="Times New Roman"/>
                <a:cs typeface="Times New Roman"/>
              </a:rPr>
              <a:t>first</a:t>
            </a:r>
            <a:r>
              <a:rPr sz="2000" spc="-10" dirty="0">
                <a:latin typeface="Times New Roman"/>
                <a:cs typeface="Times New Roman"/>
              </a:rPr>
              <a:t>. </a:t>
            </a:r>
            <a:r>
              <a:rPr sz="2000" dirty="0">
                <a:latin typeface="Times New Roman"/>
                <a:cs typeface="Times New Roman"/>
              </a:rPr>
              <a:t>The </a:t>
            </a:r>
            <a:r>
              <a:rPr sz="2000" spc="-5" dirty="0">
                <a:solidFill>
                  <a:srgbClr val="006FC0"/>
                </a:solidFill>
                <a:latin typeface="Times New Roman"/>
                <a:cs typeface="Times New Roman"/>
              </a:rPr>
              <a:t>data in </a:t>
            </a:r>
            <a:r>
              <a:rPr sz="2000" spc="-10" dirty="0">
                <a:solidFill>
                  <a:srgbClr val="006FC0"/>
                </a:solidFill>
                <a:latin typeface="Times New Roman"/>
                <a:cs typeface="Times New Roman"/>
              </a:rPr>
              <a:t>the bus is  valid during the 'HIGH' </a:t>
            </a:r>
            <a:r>
              <a:rPr sz="2000" dirty="0">
                <a:solidFill>
                  <a:srgbClr val="006FC0"/>
                </a:solidFill>
                <a:latin typeface="Times New Roman"/>
                <a:cs typeface="Times New Roman"/>
              </a:rPr>
              <a:t>period of </a:t>
            </a:r>
            <a:r>
              <a:rPr sz="2000" spc="-10" dirty="0">
                <a:solidFill>
                  <a:srgbClr val="006FC0"/>
                </a:solidFill>
                <a:latin typeface="Times New Roman"/>
                <a:cs typeface="Times New Roman"/>
              </a:rPr>
              <a:t>the </a:t>
            </a:r>
            <a:r>
              <a:rPr sz="2000" spc="-5" dirty="0">
                <a:solidFill>
                  <a:srgbClr val="006FC0"/>
                </a:solidFill>
                <a:latin typeface="Times New Roman"/>
                <a:cs typeface="Times New Roman"/>
              </a:rPr>
              <a:t>clock</a:t>
            </a:r>
            <a:r>
              <a:rPr sz="2000" spc="110" dirty="0">
                <a:solidFill>
                  <a:srgbClr val="006FC0"/>
                </a:solidFill>
                <a:latin typeface="Times New Roman"/>
                <a:cs typeface="Times New Roman"/>
              </a:rPr>
              <a:t> </a:t>
            </a:r>
            <a:r>
              <a:rPr sz="2000" spc="-10" dirty="0">
                <a:solidFill>
                  <a:srgbClr val="006FC0"/>
                </a:solidFill>
                <a:latin typeface="Times New Roman"/>
                <a:cs typeface="Times New Roman"/>
              </a:rPr>
              <a:t>signal</a:t>
            </a:r>
            <a:endParaRPr sz="2000">
              <a:latin typeface="Times New Roman"/>
              <a:cs typeface="Times New Roman"/>
            </a:endParaRPr>
          </a:p>
          <a:p>
            <a:pPr marL="469900" indent="-457200" algn="just">
              <a:lnSpc>
                <a:spcPct val="100000"/>
              </a:lnSpc>
              <a:spcBef>
                <a:spcPts val="1680"/>
              </a:spcBef>
              <a:buClr>
                <a:srgbClr val="FF0000"/>
              </a:buClr>
              <a:buAutoNum type="arabicPeriod" startAt="3"/>
              <a:tabLst>
                <a:tab pos="469900" algn="l"/>
              </a:tabLst>
            </a:pPr>
            <a:r>
              <a:rPr sz="2000" dirty="0">
                <a:latin typeface="Times New Roman"/>
                <a:cs typeface="Times New Roman"/>
              </a:rPr>
              <a:t>The</a:t>
            </a:r>
            <a:r>
              <a:rPr sz="2000" spc="80" dirty="0">
                <a:latin typeface="Times New Roman"/>
                <a:cs typeface="Times New Roman"/>
              </a:rPr>
              <a:t> </a:t>
            </a:r>
            <a:r>
              <a:rPr sz="2000" spc="-10" dirty="0">
                <a:solidFill>
                  <a:srgbClr val="6F2F9F"/>
                </a:solidFill>
                <a:latin typeface="Times New Roman"/>
                <a:cs typeface="Times New Roman"/>
              </a:rPr>
              <a:t>master</a:t>
            </a:r>
            <a:r>
              <a:rPr sz="2000" spc="85" dirty="0">
                <a:solidFill>
                  <a:srgbClr val="6F2F9F"/>
                </a:solidFill>
                <a:latin typeface="Times New Roman"/>
                <a:cs typeface="Times New Roman"/>
              </a:rPr>
              <a:t> </a:t>
            </a:r>
            <a:r>
              <a:rPr sz="2000" spc="-5" dirty="0">
                <a:solidFill>
                  <a:srgbClr val="6F2F9F"/>
                </a:solidFill>
                <a:latin typeface="Times New Roman"/>
                <a:cs typeface="Times New Roman"/>
              </a:rPr>
              <a:t>device</a:t>
            </a:r>
            <a:r>
              <a:rPr sz="2000" spc="90" dirty="0">
                <a:solidFill>
                  <a:srgbClr val="6F2F9F"/>
                </a:solidFill>
                <a:latin typeface="Times New Roman"/>
                <a:cs typeface="Times New Roman"/>
              </a:rPr>
              <a:t> </a:t>
            </a:r>
            <a:r>
              <a:rPr sz="2000" spc="-10" dirty="0">
                <a:solidFill>
                  <a:srgbClr val="6F2F9F"/>
                </a:solidFill>
                <a:latin typeface="Times New Roman"/>
                <a:cs typeface="Times New Roman"/>
              </a:rPr>
              <a:t>sends</a:t>
            </a:r>
            <a:r>
              <a:rPr sz="2000" spc="70" dirty="0">
                <a:solidFill>
                  <a:srgbClr val="6F2F9F"/>
                </a:solidFill>
                <a:latin typeface="Times New Roman"/>
                <a:cs typeface="Times New Roman"/>
              </a:rPr>
              <a:t> </a:t>
            </a:r>
            <a:r>
              <a:rPr sz="2000" spc="-5" dirty="0">
                <a:solidFill>
                  <a:srgbClr val="6F2F9F"/>
                </a:solidFill>
                <a:latin typeface="Times New Roman"/>
                <a:cs typeface="Times New Roman"/>
              </a:rPr>
              <a:t>the</a:t>
            </a:r>
            <a:r>
              <a:rPr sz="2000" spc="110" dirty="0">
                <a:solidFill>
                  <a:srgbClr val="6F2F9F"/>
                </a:solidFill>
                <a:latin typeface="Times New Roman"/>
                <a:cs typeface="Times New Roman"/>
              </a:rPr>
              <a:t> </a:t>
            </a:r>
            <a:r>
              <a:rPr sz="2000" spc="-10" dirty="0">
                <a:solidFill>
                  <a:srgbClr val="6F2F9F"/>
                </a:solidFill>
                <a:latin typeface="Times New Roman"/>
                <a:cs typeface="Times New Roman"/>
              </a:rPr>
              <a:t>Read</a:t>
            </a:r>
            <a:r>
              <a:rPr sz="2000" spc="90" dirty="0">
                <a:solidFill>
                  <a:srgbClr val="6F2F9F"/>
                </a:solidFill>
                <a:latin typeface="Times New Roman"/>
                <a:cs typeface="Times New Roman"/>
              </a:rPr>
              <a:t> </a:t>
            </a:r>
            <a:r>
              <a:rPr sz="2000" dirty="0">
                <a:solidFill>
                  <a:srgbClr val="6F2F9F"/>
                </a:solidFill>
                <a:latin typeface="Times New Roman"/>
                <a:cs typeface="Times New Roman"/>
              </a:rPr>
              <a:t>or</a:t>
            </a:r>
            <a:r>
              <a:rPr sz="2000" spc="85" dirty="0">
                <a:solidFill>
                  <a:srgbClr val="6F2F9F"/>
                </a:solidFill>
                <a:latin typeface="Times New Roman"/>
                <a:cs typeface="Times New Roman"/>
              </a:rPr>
              <a:t> </a:t>
            </a:r>
            <a:r>
              <a:rPr sz="2000" spc="-5" dirty="0">
                <a:solidFill>
                  <a:srgbClr val="6F2F9F"/>
                </a:solidFill>
                <a:latin typeface="Times New Roman"/>
                <a:cs typeface="Times New Roman"/>
              </a:rPr>
              <a:t>Write</a:t>
            </a:r>
            <a:r>
              <a:rPr sz="2000" spc="55" dirty="0">
                <a:solidFill>
                  <a:srgbClr val="6F2F9F"/>
                </a:solidFill>
                <a:latin typeface="Times New Roman"/>
                <a:cs typeface="Times New Roman"/>
              </a:rPr>
              <a:t> </a:t>
            </a:r>
            <a:r>
              <a:rPr sz="2000" dirty="0">
                <a:solidFill>
                  <a:srgbClr val="6F2F9F"/>
                </a:solidFill>
                <a:latin typeface="Times New Roman"/>
                <a:cs typeface="Times New Roman"/>
              </a:rPr>
              <a:t>bit</a:t>
            </a:r>
            <a:r>
              <a:rPr sz="2000" spc="80" dirty="0">
                <a:solidFill>
                  <a:srgbClr val="6F2F9F"/>
                </a:solidFill>
                <a:latin typeface="Times New Roman"/>
                <a:cs typeface="Times New Roman"/>
              </a:rPr>
              <a:t> </a:t>
            </a:r>
            <a:r>
              <a:rPr sz="2000" dirty="0">
                <a:latin typeface="Times New Roman"/>
                <a:cs typeface="Times New Roman"/>
              </a:rPr>
              <a:t>(Bit</a:t>
            </a:r>
            <a:r>
              <a:rPr sz="2000" spc="75" dirty="0">
                <a:latin typeface="Times New Roman"/>
                <a:cs typeface="Times New Roman"/>
              </a:rPr>
              <a:t> </a:t>
            </a:r>
            <a:r>
              <a:rPr sz="2000" spc="-10" dirty="0">
                <a:latin typeface="Times New Roman"/>
                <a:cs typeface="Times New Roman"/>
              </a:rPr>
              <a:t>value</a:t>
            </a:r>
            <a:r>
              <a:rPr sz="2000" spc="85" dirty="0">
                <a:latin typeface="Times New Roman"/>
                <a:cs typeface="Times New Roman"/>
              </a:rPr>
              <a:t> </a:t>
            </a:r>
            <a:r>
              <a:rPr sz="2000" spc="-5" dirty="0">
                <a:latin typeface="Times New Roman"/>
                <a:cs typeface="Times New Roman"/>
              </a:rPr>
              <a:t>=</a:t>
            </a:r>
            <a:r>
              <a:rPr sz="2000" spc="80" dirty="0">
                <a:latin typeface="Times New Roman"/>
                <a:cs typeface="Times New Roman"/>
              </a:rPr>
              <a:t> </a:t>
            </a:r>
            <a:r>
              <a:rPr sz="2000" spc="-5" dirty="0">
                <a:latin typeface="Times New Roman"/>
                <a:cs typeface="Times New Roman"/>
              </a:rPr>
              <a:t>1</a:t>
            </a:r>
            <a:r>
              <a:rPr sz="2000" spc="90" dirty="0">
                <a:latin typeface="Times New Roman"/>
                <a:cs typeface="Times New Roman"/>
              </a:rPr>
              <a:t> </a:t>
            </a:r>
            <a:r>
              <a:rPr sz="2000" spc="-10" dirty="0">
                <a:latin typeface="Times New Roman"/>
                <a:cs typeface="Times New Roman"/>
              </a:rPr>
              <a:t>Read</a:t>
            </a:r>
            <a:r>
              <a:rPr sz="2000" spc="90" dirty="0">
                <a:latin typeface="Times New Roman"/>
                <a:cs typeface="Times New Roman"/>
              </a:rPr>
              <a:t> </a:t>
            </a:r>
            <a:r>
              <a:rPr sz="2000" dirty="0">
                <a:latin typeface="Times New Roman"/>
                <a:cs typeface="Times New Roman"/>
              </a:rPr>
              <a:t>operation;</a:t>
            </a:r>
            <a:endParaRPr sz="2000">
              <a:latin typeface="Times New Roman"/>
              <a:cs typeface="Times New Roman"/>
            </a:endParaRPr>
          </a:p>
          <a:p>
            <a:pPr marL="469900" algn="just">
              <a:lnSpc>
                <a:spcPct val="100000"/>
              </a:lnSpc>
              <a:spcBef>
                <a:spcPts val="1205"/>
              </a:spcBef>
            </a:pPr>
            <a:r>
              <a:rPr sz="2000" dirty="0">
                <a:latin typeface="Times New Roman"/>
                <a:cs typeface="Times New Roman"/>
              </a:rPr>
              <a:t>Bit </a:t>
            </a:r>
            <a:r>
              <a:rPr sz="2000" spc="-10" dirty="0">
                <a:latin typeface="Times New Roman"/>
                <a:cs typeface="Times New Roman"/>
              </a:rPr>
              <a:t>value </a:t>
            </a:r>
            <a:r>
              <a:rPr sz="2000" spc="-5" dirty="0">
                <a:latin typeface="Times New Roman"/>
                <a:cs typeface="Times New Roman"/>
              </a:rPr>
              <a:t>= 0 </a:t>
            </a:r>
            <a:r>
              <a:rPr sz="2000" dirty="0">
                <a:latin typeface="Times New Roman"/>
                <a:cs typeface="Times New Roman"/>
              </a:rPr>
              <a:t>Write </a:t>
            </a:r>
            <a:r>
              <a:rPr sz="2000" spc="-5" dirty="0">
                <a:latin typeface="Times New Roman"/>
                <a:cs typeface="Times New Roman"/>
              </a:rPr>
              <a:t>operation) according to </a:t>
            </a:r>
            <a:r>
              <a:rPr sz="2000" spc="-10" dirty="0">
                <a:latin typeface="Times New Roman"/>
                <a:cs typeface="Times New Roman"/>
              </a:rPr>
              <a:t>the</a:t>
            </a:r>
            <a:r>
              <a:rPr sz="2000" spc="20" dirty="0">
                <a:latin typeface="Times New Roman"/>
                <a:cs typeface="Times New Roman"/>
              </a:rPr>
              <a:t> </a:t>
            </a:r>
            <a:r>
              <a:rPr sz="2000" spc="-10" dirty="0">
                <a:latin typeface="Times New Roman"/>
                <a:cs typeface="Times New Roman"/>
              </a:rPr>
              <a:t>requirement</a:t>
            </a:r>
            <a:endParaRPr sz="2000">
              <a:latin typeface="Times New Roman"/>
              <a:cs typeface="Times New Roman"/>
            </a:endParaRPr>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38100">
              <a:lnSpc>
                <a:spcPts val="1375"/>
              </a:lnSpc>
            </a:pPr>
            <a:fld id="{81D60167-4931-47E6-BA6A-407CBD079E47}" type="slidenum">
              <a:rPr spc="-40" dirty="0"/>
              <a:t>126</a:t>
            </a:fld>
            <a:endParaRPr spc="-40" dirty="0"/>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60044" y="353009"/>
            <a:ext cx="8462010" cy="5605145"/>
          </a:xfrm>
          <a:prstGeom prst="rect">
            <a:avLst/>
          </a:prstGeom>
        </p:spPr>
        <p:txBody>
          <a:bodyPr vert="horz" wrap="square" lIns="0" tIns="12065" rIns="0" bIns="0" rtlCol="0">
            <a:spAutoFit/>
          </a:bodyPr>
          <a:lstStyle/>
          <a:p>
            <a:pPr marL="469900" indent="-457200" algn="just">
              <a:lnSpc>
                <a:spcPct val="100000"/>
              </a:lnSpc>
              <a:spcBef>
                <a:spcPts val="95"/>
              </a:spcBef>
              <a:buClr>
                <a:srgbClr val="FF0000"/>
              </a:buClr>
              <a:buAutoNum type="arabicPeriod" startAt="5"/>
              <a:tabLst>
                <a:tab pos="469900" algn="l"/>
              </a:tabLst>
            </a:pPr>
            <a:r>
              <a:rPr sz="2000" dirty="0">
                <a:latin typeface="Times New Roman"/>
                <a:cs typeface="Times New Roman"/>
              </a:rPr>
              <a:t>The </a:t>
            </a:r>
            <a:r>
              <a:rPr sz="2000" spc="-15" dirty="0">
                <a:solidFill>
                  <a:srgbClr val="6F2F9F"/>
                </a:solidFill>
                <a:latin typeface="Times New Roman"/>
                <a:cs typeface="Times New Roman"/>
              </a:rPr>
              <a:t>master </a:t>
            </a:r>
            <a:r>
              <a:rPr sz="2000" spc="-5" dirty="0">
                <a:solidFill>
                  <a:srgbClr val="6F2F9F"/>
                </a:solidFill>
                <a:latin typeface="Times New Roman"/>
                <a:cs typeface="Times New Roman"/>
              </a:rPr>
              <a:t>device </a:t>
            </a:r>
            <a:r>
              <a:rPr sz="2000" spc="-15" dirty="0">
                <a:solidFill>
                  <a:srgbClr val="6F2F9F"/>
                </a:solidFill>
                <a:latin typeface="Times New Roman"/>
                <a:cs typeface="Times New Roman"/>
              </a:rPr>
              <a:t>waits </a:t>
            </a:r>
            <a:r>
              <a:rPr sz="2000" spc="-10" dirty="0">
                <a:solidFill>
                  <a:srgbClr val="6F2F9F"/>
                </a:solidFill>
                <a:latin typeface="Times New Roman"/>
                <a:cs typeface="Times New Roman"/>
              </a:rPr>
              <a:t>for the acknowledgement </a:t>
            </a:r>
            <a:r>
              <a:rPr sz="2000" spc="-5" dirty="0">
                <a:solidFill>
                  <a:srgbClr val="6F2F9F"/>
                </a:solidFill>
                <a:latin typeface="Times New Roman"/>
                <a:cs typeface="Times New Roman"/>
              </a:rPr>
              <a:t>bit </a:t>
            </a:r>
            <a:r>
              <a:rPr sz="2000" spc="-10" dirty="0">
                <a:latin typeface="Times New Roman"/>
                <a:cs typeface="Times New Roman"/>
              </a:rPr>
              <a:t>from the slave</a:t>
            </a:r>
            <a:r>
              <a:rPr sz="2000" spc="325" dirty="0">
                <a:latin typeface="Times New Roman"/>
                <a:cs typeface="Times New Roman"/>
              </a:rPr>
              <a:t> </a:t>
            </a:r>
            <a:r>
              <a:rPr sz="2000" spc="-5" dirty="0">
                <a:latin typeface="Times New Roman"/>
                <a:cs typeface="Times New Roman"/>
              </a:rPr>
              <a:t>device</a:t>
            </a:r>
            <a:endParaRPr sz="2000">
              <a:latin typeface="Times New Roman"/>
              <a:cs typeface="Times New Roman"/>
            </a:endParaRPr>
          </a:p>
          <a:p>
            <a:pPr marL="469900" indent="-457200" algn="just">
              <a:lnSpc>
                <a:spcPct val="100000"/>
              </a:lnSpc>
              <a:spcBef>
                <a:spcPts val="1680"/>
              </a:spcBef>
              <a:buClr>
                <a:srgbClr val="FF0000"/>
              </a:buClr>
              <a:buAutoNum type="arabicPeriod" startAt="5"/>
              <a:tabLst>
                <a:tab pos="469900" algn="l"/>
              </a:tabLst>
            </a:pPr>
            <a:r>
              <a:rPr sz="2000" dirty="0">
                <a:latin typeface="Times New Roman"/>
                <a:cs typeface="Times New Roman"/>
              </a:rPr>
              <a:t>The</a:t>
            </a:r>
            <a:r>
              <a:rPr sz="2000" spc="55" dirty="0">
                <a:latin typeface="Times New Roman"/>
                <a:cs typeface="Times New Roman"/>
              </a:rPr>
              <a:t> </a:t>
            </a:r>
            <a:r>
              <a:rPr sz="2000" spc="-10" dirty="0">
                <a:solidFill>
                  <a:srgbClr val="6F2F9F"/>
                </a:solidFill>
                <a:latin typeface="Times New Roman"/>
                <a:cs typeface="Times New Roman"/>
              </a:rPr>
              <a:t>slave</a:t>
            </a:r>
            <a:r>
              <a:rPr sz="2000" spc="60" dirty="0">
                <a:solidFill>
                  <a:srgbClr val="6F2F9F"/>
                </a:solidFill>
                <a:latin typeface="Times New Roman"/>
                <a:cs typeface="Times New Roman"/>
              </a:rPr>
              <a:t> </a:t>
            </a:r>
            <a:r>
              <a:rPr sz="2000" spc="-5" dirty="0">
                <a:solidFill>
                  <a:srgbClr val="6F2F9F"/>
                </a:solidFill>
                <a:latin typeface="Times New Roman"/>
                <a:cs typeface="Times New Roman"/>
              </a:rPr>
              <a:t>device</a:t>
            </a:r>
            <a:r>
              <a:rPr sz="2000" spc="85" dirty="0">
                <a:solidFill>
                  <a:srgbClr val="6F2F9F"/>
                </a:solidFill>
                <a:latin typeface="Times New Roman"/>
                <a:cs typeface="Times New Roman"/>
              </a:rPr>
              <a:t> </a:t>
            </a:r>
            <a:r>
              <a:rPr sz="2000" spc="-10" dirty="0">
                <a:solidFill>
                  <a:srgbClr val="6F2F9F"/>
                </a:solidFill>
                <a:latin typeface="Times New Roman"/>
                <a:cs typeface="Times New Roman"/>
              </a:rPr>
              <a:t>with</a:t>
            </a:r>
            <a:r>
              <a:rPr sz="2000" spc="45" dirty="0">
                <a:solidFill>
                  <a:srgbClr val="6F2F9F"/>
                </a:solidFill>
                <a:latin typeface="Times New Roman"/>
                <a:cs typeface="Times New Roman"/>
              </a:rPr>
              <a:t> </a:t>
            </a:r>
            <a:r>
              <a:rPr sz="2000" spc="-10" dirty="0">
                <a:solidFill>
                  <a:srgbClr val="6F2F9F"/>
                </a:solidFill>
                <a:latin typeface="Times New Roman"/>
                <a:cs typeface="Times New Roman"/>
              </a:rPr>
              <a:t>the</a:t>
            </a:r>
            <a:r>
              <a:rPr sz="2000" spc="60" dirty="0">
                <a:solidFill>
                  <a:srgbClr val="6F2F9F"/>
                </a:solidFill>
                <a:latin typeface="Times New Roman"/>
                <a:cs typeface="Times New Roman"/>
              </a:rPr>
              <a:t> </a:t>
            </a:r>
            <a:r>
              <a:rPr sz="2000" dirty="0">
                <a:solidFill>
                  <a:srgbClr val="6F2F9F"/>
                </a:solidFill>
                <a:latin typeface="Times New Roman"/>
                <a:cs typeface="Times New Roman"/>
              </a:rPr>
              <a:t>address</a:t>
            </a:r>
            <a:r>
              <a:rPr sz="2000" spc="50" dirty="0">
                <a:solidFill>
                  <a:srgbClr val="6F2F9F"/>
                </a:solidFill>
                <a:latin typeface="Times New Roman"/>
                <a:cs typeface="Times New Roman"/>
              </a:rPr>
              <a:t> </a:t>
            </a:r>
            <a:r>
              <a:rPr sz="2000" spc="-5" dirty="0">
                <a:solidFill>
                  <a:srgbClr val="6F2F9F"/>
                </a:solidFill>
                <a:latin typeface="Times New Roman"/>
                <a:cs typeface="Times New Roman"/>
              </a:rPr>
              <a:t>requested</a:t>
            </a:r>
            <a:r>
              <a:rPr sz="2000" spc="75" dirty="0">
                <a:solidFill>
                  <a:srgbClr val="6F2F9F"/>
                </a:solidFill>
                <a:latin typeface="Times New Roman"/>
                <a:cs typeface="Times New Roman"/>
              </a:rPr>
              <a:t> </a:t>
            </a:r>
            <a:r>
              <a:rPr sz="2000" dirty="0">
                <a:solidFill>
                  <a:srgbClr val="6F2F9F"/>
                </a:solidFill>
                <a:latin typeface="Times New Roman"/>
                <a:cs typeface="Times New Roman"/>
              </a:rPr>
              <a:t>by</a:t>
            </a:r>
            <a:r>
              <a:rPr sz="2000" spc="20" dirty="0">
                <a:solidFill>
                  <a:srgbClr val="6F2F9F"/>
                </a:solidFill>
                <a:latin typeface="Times New Roman"/>
                <a:cs typeface="Times New Roman"/>
              </a:rPr>
              <a:t> </a:t>
            </a:r>
            <a:r>
              <a:rPr sz="2000" spc="-5" dirty="0">
                <a:solidFill>
                  <a:srgbClr val="6F2F9F"/>
                </a:solidFill>
                <a:latin typeface="Times New Roman"/>
                <a:cs typeface="Times New Roman"/>
              </a:rPr>
              <a:t>the</a:t>
            </a:r>
            <a:r>
              <a:rPr sz="2000" spc="85" dirty="0">
                <a:solidFill>
                  <a:srgbClr val="6F2F9F"/>
                </a:solidFill>
                <a:latin typeface="Times New Roman"/>
                <a:cs typeface="Times New Roman"/>
              </a:rPr>
              <a:t> </a:t>
            </a:r>
            <a:r>
              <a:rPr sz="2000" spc="-10" dirty="0">
                <a:solidFill>
                  <a:srgbClr val="6F2F9F"/>
                </a:solidFill>
                <a:latin typeface="Times New Roman"/>
                <a:cs typeface="Times New Roman"/>
              </a:rPr>
              <a:t>master</a:t>
            </a:r>
            <a:r>
              <a:rPr sz="2000" spc="70" dirty="0">
                <a:solidFill>
                  <a:srgbClr val="6F2F9F"/>
                </a:solidFill>
                <a:latin typeface="Times New Roman"/>
                <a:cs typeface="Times New Roman"/>
              </a:rPr>
              <a:t> </a:t>
            </a:r>
            <a:r>
              <a:rPr sz="2000" spc="-5" dirty="0">
                <a:solidFill>
                  <a:srgbClr val="6F2F9F"/>
                </a:solidFill>
                <a:latin typeface="Times New Roman"/>
                <a:cs typeface="Times New Roman"/>
              </a:rPr>
              <a:t>device</a:t>
            </a:r>
            <a:r>
              <a:rPr sz="2000" spc="65" dirty="0">
                <a:solidFill>
                  <a:srgbClr val="6F2F9F"/>
                </a:solidFill>
                <a:latin typeface="Times New Roman"/>
                <a:cs typeface="Times New Roman"/>
              </a:rPr>
              <a:t> </a:t>
            </a:r>
            <a:r>
              <a:rPr sz="2000" spc="-5" dirty="0">
                <a:solidFill>
                  <a:srgbClr val="6F2F9F"/>
                </a:solidFill>
                <a:latin typeface="Times New Roman"/>
                <a:cs typeface="Times New Roman"/>
              </a:rPr>
              <a:t>responds</a:t>
            </a:r>
            <a:r>
              <a:rPr sz="2000" spc="55" dirty="0">
                <a:solidFill>
                  <a:srgbClr val="6F2F9F"/>
                </a:solidFill>
                <a:latin typeface="Times New Roman"/>
                <a:cs typeface="Times New Roman"/>
              </a:rPr>
              <a:t> </a:t>
            </a:r>
            <a:r>
              <a:rPr sz="2000" spc="25" dirty="0">
                <a:solidFill>
                  <a:srgbClr val="6F2F9F"/>
                </a:solidFill>
                <a:latin typeface="Times New Roman"/>
                <a:cs typeface="Times New Roman"/>
              </a:rPr>
              <a:t>by</a:t>
            </a:r>
            <a:endParaRPr sz="2000">
              <a:latin typeface="Times New Roman"/>
              <a:cs typeface="Times New Roman"/>
            </a:endParaRPr>
          </a:p>
          <a:p>
            <a:pPr marL="469900" algn="just">
              <a:lnSpc>
                <a:spcPct val="100000"/>
              </a:lnSpc>
              <a:spcBef>
                <a:spcPts val="1200"/>
              </a:spcBef>
            </a:pPr>
            <a:r>
              <a:rPr sz="2000" spc="-10" dirty="0">
                <a:solidFill>
                  <a:srgbClr val="6F2F9F"/>
                </a:solidFill>
                <a:latin typeface="Times New Roman"/>
                <a:cs typeface="Times New Roman"/>
              </a:rPr>
              <a:t>sending </a:t>
            </a:r>
            <a:r>
              <a:rPr sz="2000" spc="-5" dirty="0">
                <a:solidFill>
                  <a:srgbClr val="6F2F9F"/>
                </a:solidFill>
                <a:latin typeface="Times New Roman"/>
                <a:cs typeface="Times New Roman"/>
              </a:rPr>
              <a:t>an </a:t>
            </a:r>
            <a:r>
              <a:rPr sz="2000" spc="-15" dirty="0">
                <a:solidFill>
                  <a:srgbClr val="6F2F9F"/>
                </a:solidFill>
                <a:latin typeface="Times New Roman"/>
                <a:cs typeface="Times New Roman"/>
              </a:rPr>
              <a:t>acknowledge </a:t>
            </a:r>
            <a:r>
              <a:rPr sz="2000" dirty="0">
                <a:solidFill>
                  <a:srgbClr val="6F2F9F"/>
                </a:solidFill>
                <a:latin typeface="Times New Roman"/>
                <a:cs typeface="Times New Roman"/>
              </a:rPr>
              <a:t>bit </a:t>
            </a:r>
            <a:r>
              <a:rPr sz="2000" dirty="0">
                <a:latin typeface="Times New Roman"/>
                <a:cs typeface="Times New Roman"/>
              </a:rPr>
              <a:t>(Bit </a:t>
            </a:r>
            <a:r>
              <a:rPr sz="2000" spc="-10" dirty="0">
                <a:latin typeface="Times New Roman"/>
                <a:cs typeface="Times New Roman"/>
              </a:rPr>
              <a:t>value </a:t>
            </a:r>
            <a:r>
              <a:rPr sz="2000" spc="-5" dirty="0">
                <a:latin typeface="Times New Roman"/>
                <a:cs typeface="Times New Roman"/>
              </a:rPr>
              <a:t>= </a:t>
            </a:r>
            <a:r>
              <a:rPr sz="2000" dirty="0">
                <a:latin typeface="Times New Roman"/>
                <a:cs typeface="Times New Roman"/>
              </a:rPr>
              <a:t>1) </a:t>
            </a:r>
            <a:r>
              <a:rPr sz="2000" spc="-5" dirty="0">
                <a:latin typeface="Times New Roman"/>
                <a:cs typeface="Times New Roman"/>
              </a:rPr>
              <a:t>over </a:t>
            </a:r>
            <a:r>
              <a:rPr sz="2000" spc="-10" dirty="0">
                <a:latin typeface="Times New Roman"/>
                <a:cs typeface="Times New Roman"/>
              </a:rPr>
              <a:t>the SDA</a:t>
            </a:r>
            <a:r>
              <a:rPr sz="2000" spc="220" dirty="0">
                <a:latin typeface="Times New Roman"/>
                <a:cs typeface="Times New Roman"/>
              </a:rPr>
              <a:t> </a:t>
            </a:r>
            <a:r>
              <a:rPr sz="2000" spc="-10" dirty="0">
                <a:latin typeface="Times New Roman"/>
                <a:cs typeface="Times New Roman"/>
              </a:rPr>
              <a:t>line</a:t>
            </a:r>
            <a:endParaRPr sz="2000">
              <a:latin typeface="Times New Roman"/>
              <a:cs typeface="Times New Roman"/>
            </a:endParaRPr>
          </a:p>
          <a:p>
            <a:pPr marL="469900" marR="9525" indent="-457200" algn="just">
              <a:lnSpc>
                <a:spcPct val="150100"/>
              </a:lnSpc>
              <a:spcBef>
                <a:spcPts val="480"/>
              </a:spcBef>
              <a:buClr>
                <a:srgbClr val="FF0000"/>
              </a:buClr>
              <a:buAutoNum type="arabicPeriod" startAt="7"/>
              <a:tabLst>
                <a:tab pos="469900" algn="l"/>
              </a:tabLst>
            </a:pPr>
            <a:r>
              <a:rPr sz="2000" dirty="0">
                <a:latin typeface="Times New Roman"/>
                <a:cs typeface="Times New Roman"/>
              </a:rPr>
              <a:t>Upon </a:t>
            </a:r>
            <a:r>
              <a:rPr sz="2000" spc="-5" dirty="0">
                <a:latin typeface="Times New Roman"/>
                <a:cs typeface="Times New Roman"/>
              </a:rPr>
              <a:t>receiving the acknowledge bit, </a:t>
            </a:r>
            <a:r>
              <a:rPr sz="2000" spc="-10" dirty="0">
                <a:latin typeface="Times New Roman"/>
                <a:cs typeface="Times New Roman"/>
              </a:rPr>
              <a:t>the </a:t>
            </a:r>
            <a:r>
              <a:rPr sz="2000" spc="-15" dirty="0">
                <a:solidFill>
                  <a:srgbClr val="6F2F9F"/>
                </a:solidFill>
                <a:latin typeface="Times New Roman"/>
                <a:cs typeface="Times New Roman"/>
              </a:rPr>
              <a:t>master </a:t>
            </a:r>
            <a:r>
              <a:rPr sz="2000" spc="-5" dirty="0">
                <a:solidFill>
                  <a:srgbClr val="6F2F9F"/>
                </a:solidFill>
                <a:latin typeface="Times New Roman"/>
                <a:cs typeface="Times New Roman"/>
              </a:rPr>
              <a:t>device sends </a:t>
            </a:r>
            <a:r>
              <a:rPr sz="2000" spc="-10" dirty="0">
                <a:solidFill>
                  <a:srgbClr val="6F2F9F"/>
                </a:solidFill>
                <a:latin typeface="Times New Roman"/>
                <a:cs typeface="Times New Roman"/>
              </a:rPr>
              <a:t>the </a:t>
            </a:r>
            <a:r>
              <a:rPr sz="2000" spc="-5" dirty="0">
                <a:solidFill>
                  <a:srgbClr val="6F2F9F"/>
                </a:solidFill>
                <a:latin typeface="Times New Roman"/>
                <a:cs typeface="Times New Roman"/>
              </a:rPr>
              <a:t>8-bit data </a:t>
            </a:r>
            <a:r>
              <a:rPr sz="2000" spc="-10" dirty="0">
                <a:latin typeface="Times New Roman"/>
                <a:cs typeface="Times New Roman"/>
              </a:rPr>
              <a:t>to  the </a:t>
            </a:r>
            <a:r>
              <a:rPr sz="2000" spc="-5" dirty="0">
                <a:latin typeface="Times New Roman"/>
                <a:cs typeface="Times New Roman"/>
              </a:rPr>
              <a:t>slave device </a:t>
            </a:r>
            <a:r>
              <a:rPr sz="2000" dirty="0">
                <a:latin typeface="Times New Roman"/>
                <a:cs typeface="Times New Roman"/>
              </a:rPr>
              <a:t>over SDA line, </a:t>
            </a:r>
            <a:r>
              <a:rPr sz="2000" spc="-5" dirty="0">
                <a:latin typeface="Times New Roman"/>
                <a:cs typeface="Times New Roman"/>
              </a:rPr>
              <a:t>if </a:t>
            </a:r>
            <a:r>
              <a:rPr sz="2000" spc="-10" dirty="0">
                <a:latin typeface="Times New Roman"/>
                <a:cs typeface="Times New Roman"/>
              </a:rPr>
              <a:t>the </a:t>
            </a:r>
            <a:r>
              <a:rPr sz="2000" spc="-5" dirty="0">
                <a:latin typeface="Times New Roman"/>
                <a:cs typeface="Times New Roman"/>
              </a:rPr>
              <a:t>requested operation is </a:t>
            </a:r>
            <a:r>
              <a:rPr sz="2000" spc="-5" dirty="0">
                <a:solidFill>
                  <a:srgbClr val="6F2F9F"/>
                </a:solidFill>
                <a:latin typeface="Times New Roman"/>
                <a:cs typeface="Times New Roman"/>
              </a:rPr>
              <a:t>'Write to device</a:t>
            </a:r>
            <a:r>
              <a:rPr sz="2000" spc="-5" dirty="0">
                <a:latin typeface="Times New Roman"/>
                <a:cs typeface="Times New Roman"/>
              </a:rPr>
              <a:t>'.  If </a:t>
            </a:r>
            <a:r>
              <a:rPr sz="2000" spc="-10" dirty="0">
                <a:latin typeface="Times New Roman"/>
                <a:cs typeface="Times New Roman"/>
              </a:rPr>
              <a:t>the </a:t>
            </a:r>
            <a:r>
              <a:rPr sz="2000" spc="-5" dirty="0">
                <a:latin typeface="Times New Roman"/>
                <a:cs typeface="Times New Roman"/>
              </a:rPr>
              <a:t>requested operation </a:t>
            </a:r>
            <a:r>
              <a:rPr sz="2000" spc="-10" dirty="0">
                <a:latin typeface="Times New Roman"/>
                <a:cs typeface="Times New Roman"/>
              </a:rPr>
              <a:t>is </a:t>
            </a:r>
            <a:r>
              <a:rPr sz="2000" spc="-10" dirty="0">
                <a:solidFill>
                  <a:srgbClr val="6F2F9F"/>
                </a:solidFill>
                <a:latin typeface="Times New Roman"/>
                <a:cs typeface="Times New Roman"/>
              </a:rPr>
              <a:t>'Read from </a:t>
            </a:r>
            <a:r>
              <a:rPr sz="2000" spc="-5" dirty="0">
                <a:solidFill>
                  <a:srgbClr val="6F2F9F"/>
                </a:solidFill>
                <a:latin typeface="Times New Roman"/>
                <a:cs typeface="Times New Roman"/>
              </a:rPr>
              <a:t>device</a:t>
            </a:r>
            <a:r>
              <a:rPr sz="2000" spc="-5" dirty="0">
                <a:latin typeface="Times New Roman"/>
                <a:cs typeface="Times New Roman"/>
              </a:rPr>
              <a:t>', </a:t>
            </a:r>
            <a:r>
              <a:rPr sz="2000" spc="-10" dirty="0">
                <a:latin typeface="Times New Roman"/>
                <a:cs typeface="Times New Roman"/>
              </a:rPr>
              <a:t>the </a:t>
            </a:r>
            <a:r>
              <a:rPr sz="2000" spc="-10" dirty="0">
                <a:solidFill>
                  <a:srgbClr val="6F2F9F"/>
                </a:solidFill>
                <a:latin typeface="Times New Roman"/>
                <a:cs typeface="Times New Roman"/>
              </a:rPr>
              <a:t>slave </a:t>
            </a:r>
            <a:r>
              <a:rPr sz="2000" spc="-5" dirty="0">
                <a:solidFill>
                  <a:srgbClr val="6F2F9F"/>
                </a:solidFill>
                <a:latin typeface="Times New Roman"/>
                <a:cs typeface="Times New Roman"/>
              </a:rPr>
              <a:t>device </a:t>
            </a:r>
            <a:r>
              <a:rPr sz="2000" spc="-10" dirty="0">
                <a:solidFill>
                  <a:srgbClr val="6F2F9F"/>
                </a:solidFill>
                <a:latin typeface="Times New Roman"/>
                <a:cs typeface="Times New Roman"/>
              </a:rPr>
              <a:t>sends </a:t>
            </a:r>
            <a:r>
              <a:rPr sz="2000" spc="-5" dirty="0">
                <a:solidFill>
                  <a:srgbClr val="6F2F9F"/>
                </a:solidFill>
                <a:latin typeface="Times New Roman"/>
                <a:cs typeface="Times New Roman"/>
              </a:rPr>
              <a:t>data </a:t>
            </a:r>
            <a:r>
              <a:rPr sz="2000" spc="-10" dirty="0">
                <a:solidFill>
                  <a:srgbClr val="6F2F9F"/>
                </a:solidFill>
                <a:latin typeface="Times New Roman"/>
                <a:cs typeface="Times New Roman"/>
              </a:rPr>
              <a:t>to  the </a:t>
            </a:r>
            <a:r>
              <a:rPr sz="2000" spc="-15" dirty="0">
                <a:solidFill>
                  <a:srgbClr val="6F2F9F"/>
                </a:solidFill>
                <a:latin typeface="Times New Roman"/>
                <a:cs typeface="Times New Roman"/>
              </a:rPr>
              <a:t>master </a:t>
            </a:r>
            <a:r>
              <a:rPr sz="2000" spc="-5" dirty="0">
                <a:latin typeface="Times New Roman"/>
                <a:cs typeface="Times New Roman"/>
              </a:rPr>
              <a:t>over </a:t>
            </a:r>
            <a:r>
              <a:rPr sz="2000" spc="-10" dirty="0">
                <a:latin typeface="Times New Roman"/>
                <a:cs typeface="Times New Roman"/>
              </a:rPr>
              <a:t>the SDA</a:t>
            </a:r>
            <a:r>
              <a:rPr sz="2000" spc="130" dirty="0">
                <a:latin typeface="Times New Roman"/>
                <a:cs typeface="Times New Roman"/>
              </a:rPr>
              <a:t> </a:t>
            </a:r>
            <a:r>
              <a:rPr sz="2000" spc="-10" dirty="0">
                <a:latin typeface="Times New Roman"/>
                <a:cs typeface="Times New Roman"/>
              </a:rPr>
              <a:t>line</a:t>
            </a:r>
            <a:endParaRPr sz="2000">
              <a:latin typeface="Times New Roman"/>
              <a:cs typeface="Times New Roman"/>
            </a:endParaRPr>
          </a:p>
          <a:p>
            <a:pPr marL="469900" marR="9525" indent="-457200" algn="just">
              <a:lnSpc>
                <a:spcPct val="150100"/>
              </a:lnSpc>
              <a:spcBef>
                <a:spcPts val="480"/>
              </a:spcBef>
              <a:buClr>
                <a:srgbClr val="FF0000"/>
              </a:buClr>
              <a:buAutoNum type="arabicPeriod" startAt="7"/>
              <a:tabLst>
                <a:tab pos="469900" algn="l"/>
              </a:tabLst>
            </a:pPr>
            <a:r>
              <a:rPr sz="2000" dirty="0">
                <a:latin typeface="Times New Roman"/>
                <a:cs typeface="Times New Roman"/>
              </a:rPr>
              <a:t>The </a:t>
            </a:r>
            <a:r>
              <a:rPr sz="2000" spc="-15" dirty="0">
                <a:solidFill>
                  <a:srgbClr val="6F2F9F"/>
                </a:solidFill>
                <a:latin typeface="Times New Roman"/>
                <a:cs typeface="Times New Roman"/>
              </a:rPr>
              <a:t>master </a:t>
            </a:r>
            <a:r>
              <a:rPr sz="2000" spc="-5" dirty="0">
                <a:solidFill>
                  <a:srgbClr val="6F2F9F"/>
                </a:solidFill>
                <a:latin typeface="Times New Roman"/>
                <a:cs typeface="Times New Roman"/>
              </a:rPr>
              <a:t>device </a:t>
            </a:r>
            <a:r>
              <a:rPr sz="2000" spc="-10" dirty="0">
                <a:solidFill>
                  <a:srgbClr val="6F2F9F"/>
                </a:solidFill>
                <a:latin typeface="Times New Roman"/>
                <a:cs typeface="Times New Roman"/>
              </a:rPr>
              <a:t>waits for the </a:t>
            </a:r>
            <a:r>
              <a:rPr sz="2000" spc="-5" dirty="0">
                <a:solidFill>
                  <a:srgbClr val="6F2F9F"/>
                </a:solidFill>
                <a:latin typeface="Times New Roman"/>
                <a:cs typeface="Times New Roman"/>
              </a:rPr>
              <a:t>acknowledgement bit </a:t>
            </a:r>
            <a:r>
              <a:rPr sz="2000" spc="-10" dirty="0">
                <a:latin typeface="Times New Roman"/>
                <a:cs typeface="Times New Roman"/>
              </a:rPr>
              <a:t>from the </a:t>
            </a:r>
            <a:r>
              <a:rPr sz="2000" spc="-5" dirty="0">
                <a:latin typeface="Times New Roman"/>
                <a:cs typeface="Times New Roman"/>
              </a:rPr>
              <a:t>device upon  </a:t>
            </a:r>
            <a:r>
              <a:rPr sz="2000" spc="-15" dirty="0">
                <a:latin typeface="Times New Roman"/>
                <a:cs typeface="Times New Roman"/>
              </a:rPr>
              <a:t>byte </a:t>
            </a:r>
            <a:r>
              <a:rPr sz="2000" spc="-5" dirty="0">
                <a:latin typeface="Times New Roman"/>
                <a:cs typeface="Times New Roman"/>
              </a:rPr>
              <a:t>transfer </a:t>
            </a:r>
            <a:r>
              <a:rPr sz="2000" spc="-10" dirty="0">
                <a:latin typeface="Times New Roman"/>
                <a:cs typeface="Times New Roman"/>
              </a:rPr>
              <a:t>complete </a:t>
            </a:r>
            <a:r>
              <a:rPr sz="2000" spc="-10" dirty="0">
                <a:solidFill>
                  <a:srgbClr val="6F2F9F"/>
                </a:solidFill>
                <a:latin typeface="Times New Roman"/>
                <a:cs typeface="Times New Roman"/>
              </a:rPr>
              <a:t>for </a:t>
            </a:r>
            <a:r>
              <a:rPr sz="2000" spc="-5" dirty="0">
                <a:solidFill>
                  <a:srgbClr val="6F2F9F"/>
                </a:solidFill>
                <a:latin typeface="Times New Roman"/>
                <a:cs typeface="Times New Roman"/>
              </a:rPr>
              <a:t>a </a:t>
            </a:r>
            <a:r>
              <a:rPr sz="2000" spc="-10" dirty="0">
                <a:solidFill>
                  <a:srgbClr val="6F2F9F"/>
                </a:solidFill>
                <a:latin typeface="Times New Roman"/>
                <a:cs typeface="Times New Roman"/>
              </a:rPr>
              <a:t>write </a:t>
            </a:r>
            <a:r>
              <a:rPr sz="2000" spc="-5" dirty="0">
                <a:solidFill>
                  <a:srgbClr val="6F2F9F"/>
                </a:solidFill>
                <a:latin typeface="Times New Roman"/>
                <a:cs typeface="Times New Roman"/>
              </a:rPr>
              <a:t>operation </a:t>
            </a:r>
            <a:r>
              <a:rPr sz="2000" spc="-10" dirty="0">
                <a:latin typeface="Times New Roman"/>
                <a:cs typeface="Times New Roman"/>
              </a:rPr>
              <a:t>and </a:t>
            </a:r>
            <a:r>
              <a:rPr sz="2000" spc="-10" dirty="0">
                <a:solidFill>
                  <a:srgbClr val="6F2F9F"/>
                </a:solidFill>
                <a:latin typeface="Times New Roman"/>
                <a:cs typeface="Times New Roman"/>
              </a:rPr>
              <a:t>sends </a:t>
            </a:r>
            <a:r>
              <a:rPr sz="2000" spc="-5" dirty="0">
                <a:solidFill>
                  <a:srgbClr val="6F2F9F"/>
                </a:solidFill>
                <a:latin typeface="Times New Roman"/>
                <a:cs typeface="Times New Roman"/>
              </a:rPr>
              <a:t>an acknowledge bit </a:t>
            </a:r>
            <a:r>
              <a:rPr sz="2000" spc="-10" dirty="0">
                <a:solidFill>
                  <a:srgbClr val="6F2F9F"/>
                </a:solidFill>
                <a:latin typeface="Times New Roman"/>
                <a:cs typeface="Times New Roman"/>
              </a:rPr>
              <a:t>to  the Slave </a:t>
            </a:r>
            <a:r>
              <a:rPr sz="2000" spc="-5" dirty="0">
                <a:solidFill>
                  <a:srgbClr val="6F2F9F"/>
                </a:solidFill>
                <a:latin typeface="Times New Roman"/>
                <a:cs typeface="Times New Roman"/>
              </a:rPr>
              <a:t>device </a:t>
            </a:r>
            <a:r>
              <a:rPr sz="2000" spc="-10" dirty="0">
                <a:solidFill>
                  <a:srgbClr val="6F2F9F"/>
                </a:solidFill>
                <a:latin typeface="Times New Roman"/>
                <a:cs typeface="Times New Roman"/>
              </a:rPr>
              <a:t>for </a:t>
            </a:r>
            <a:r>
              <a:rPr sz="2000" spc="-5" dirty="0">
                <a:solidFill>
                  <a:srgbClr val="6F2F9F"/>
                </a:solidFill>
                <a:latin typeface="Times New Roman"/>
                <a:cs typeface="Times New Roman"/>
              </a:rPr>
              <a:t>a read</a:t>
            </a:r>
            <a:r>
              <a:rPr sz="2000" spc="80" dirty="0">
                <a:solidFill>
                  <a:srgbClr val="6F2F9F"/>
                </a:solidFill>
                <a:latin typeface="Times New Roman"/>
                <a:cs typeface="Times New Roman"/>
              </a:rPr>
              <a:t> </a:t>
            </a:r>
            <a:r>
              <a:rPr sz="2000" dirty="0">
                <a:solidFill>
                  <a:srgbClr val="6F2F9F"/>
                </a:solidFill>
                <a:latin typeface="Times New Roman"/>
                <a:cs typeface="Times New Roman"/>
              </a:rPr>
              <a:t>operation</a:t>
            </a:r>
            <a:endParaRPr sz="2000">
              <a:latin typeface="Times New Roman"/>
              <a:cs typeface="Times New Roman"/>
            </a:endParaRPr>
          </a:p>
          <a:p>
            <a:pPr marL="469900" indent="-457200" algn="just">
              <a:lnSpc>
                <a:spcPct val="100000"/>
              </a:lnSpc>
              <a:spcBef>
                <a:spcPts val="1680"/>
              </a:spcBef>
              <a:buClr>
                <a:srgbClr val="FF0000"/>
              </a:buClr>
              <a:buAutoNum type="arabicPeriod" startAt="7"/>
              <a:tabLst>
                <a:tab pos="469900" algn="l"/>
              </a:tabLst>
            </a:pPr>
            <a:r>
              <a:rPr sz="2000" dirty="0">
                <a:latin typeface="Times New Roman"/>
                <a:cs typeface="Times New Roman"/>
              </a:rPr>
              <a:t>The </a:t>
            </a:r>
            <a:r>
              <a:rPr sz="2000" spc="-15" dirty="0">
                <a:solidFill>
                  <a:srgbClr val="6F2F9F"/>
                </a:solidFill>
                <a:latin typeface="Times New Roman"/>
                <a:cs typeface="Times New Roman"/>
              </a:rPr>
              <a:t>master </a:t>
            </a:r>
            <a:r>
              <a:rPr sz="2000" spc="-5" dirty="0">
                <a:solidFill>
                  <a:srgbClr val="6F2F9F"/>
                </a:solidFill>
                <a:latin typeface="Times New Roman"/>
                <a:cs typeface="Times New Roman"/>
              </a:rPr>
              <a:t>device </a:t>
            </a:r>
            <a:r>
              <a:rPr sz="2000" spc="-10" dirty="0">
                <a:solidFill>
                  <a:srgbClr val="6F2F9F"/>
                </a:solidFill>
                <a:latin typeface="Times New Roman"/>
                <a:cs typeface="Times New Roman"/>
              </a:rPr>
              <a:t>terminates the transfer </a:t>
            </a:r>
            <a:r>
              <a:rPr sz="2000" spc="10" dirty="0">
                <a:solidFill>
                  <a:srgbClr val="6F2F9F"/>
                </a:solidFill>
                <a:latin typeface="Times New Roman"/>
                <a:cs typeface="Times New Roman"/>
              </a:rPr>
              <a:t>by </a:t>
            </a:r>
            <a:r>
              <a:rPr sz="2000" spc="-5" dirty="0">
                <a:solidFill>
                  <a:srgbClr val="6F2F9F"/>
                </a:solidFill>
                <a:latin typeface="Times New Roman"/>
                <a:cs typeface="Times New Roman"/>
              </a:rPr>
              <a:t>pulling </a:t>
            </a:r>
            <a:r>
              <a:rPr sz="2000" spc="-10" dirty="0">
                <a:solidFill>
                  <a:srgbClr val="6F2F9F"/>
                </a:solidFill>
                <a:latin typeface="Times New Roman"/>
                <a:cs typeface="Times New Roman"/>
              </a:rPr>
              <a:t>the </a:t>
            </a:r>
            <a:r>
              <a:rPr sz="2000" spc="-5" dirty="0">
                <a:solidFill>
                  <a:srgbClr val="6F2F9F"/>
                </a:solidFill>
                <a:latin typeface="Times New Roman"/>
                <a:cs typeface="Times New Roman"/>
              </a:rPr>
              <a:t>SDA </a:t>
            </a:r>
            <a:r>
              <a:rPr sz="2000" spc="-10" dirty="0">
                <a:solidFill>
                  <a:srgbClr val="6F2F9F"/>
                </a:solidFill>
                <a:latin typeface="Times New Roman"/>
                <a:cs typeface="Times New Roman"/>
              </a:rPr>
              <a:t>line</a:t>
            </a:r>
            <a:r>
              <a:rPr sz="2000" spc="-25" dirty="0">
                <a:solidFill>
                  <a:srgbClr val="6F2F9F"/>
                </a:solidFill>
                <a:latin typeface="Times New Roman"/>
                <a:cs typeface="Times New Roman"/>
              </a:rPr>
              <a:t> </a:t>
            </a:r>
            <a:r>
              <a:rPr sz="2000" spc="-5" dirty="0">
                <a:latin typeface="Times New Roman"/>
                <a:cs typeface="Times New Roman"/>
              </a:rPr>
              <a:t>‘HIGH'</a:t>
            </a:r>
            <a:endParaRPr sz="2000">
              <a:latin typeface="Times New Roman"/>
              <a:cs typeface="Times New Roman"/>
            </a:endParaRPr>
          </a:p>
          <a:p>
            <a:pPr marL="469900" algn="just">
              <a:lnSpc>
                <a:spcPct val="100000"/>
              </a:lnSpc>
              <a:spcBef>
                <a:spcPts val="1205"/>
              </a:spcBef>
            </a:pPr>
            <a:r>
              <a:rPr sz="2000" spc="-20" dirty="0">
                <a:latin typeface="Times New Roman"/>
                <a:cs typeface="Times New Roman"/>
              </a:rPr>
              <a:t>when </a:t>
            </a:r>
            <a:r>
              <a:rPr sz="2000" spc="-10" dirty="0">
                <a:latin typeface="Times New Roman"/>
                <a:cs typeface="Times New Roman"/>
              </a:rPr>
              <a:t>the </a:t>
            </a:r>
            <a:r>
              <a:rPr sz="2000" spc="-5" dirty="0">
                <a:latin typeface="Times New Roman"/>
                <a:cs typeface="Times New Roman"/>
              </a:rPr>
              <a:t>clock </a:t>
            </a:r>
            <a:r>
              <a:rPr sz="2000" spc="-10" dirty="0">
                <a:latin typeface="Times New Roman"/>
                <a:cs typeface="Times New Roman"/>
              </a:rPr>
              <a:t>line </a:t>
            </a:r>
            <a:r>
              <a:rPr sz="2000" spc="-15" dirty="0">
                <a:latin typeface="Times New Roman"/>
                <a:cs typeface="Times New Roman"/>
              </a:rPr>
              <a:t>SCL </a:t>
            </a:r>
            <a:r>
              <a:rPr sz="2000" spc="-5" dirty="0">
                <a:latin typeface="Times New Roman"/>
                <a:cs typeface="Times New Roman"/>
              </a:rPr>
              <a:t>is at logic </a:t>
            </a:r>
            <a:r>
              <a:rPr sz="2000" spc="-10" dirty="0">
                <a:latin typeface="Times New Roman"/>
                <a:cs typeface="Times New Roman"/>
              </a:rPr>
              <a:t>'HIGH' </a:t>
            </a:r>
            <a:r>
              <a:rPr sz="2000" spc="-5" dirty="0">
                <a:latin typeface="Times New Roman"/>
                <a:cs typeface="Times New Roman"/>
              </a:rPr>
              <a:t>(Indicating </a:t>
            </a:r>
            <a:r>
              <a:rPr sz="2000" spc="-10" dirty="0">
                <a:latin typeface="Times New Roman"/>
                <a:cs typeface="Times New Roman"/>
              </a:rPr>
              <a:t>the </a:t>
            </a:r>
            <a:r>
              <a:rPr sz="2000" spc="-5" dirty="0">
                <a:latin typeface="Times New Roman"/>
                <a:cs typeface="Times New Roman"/>
              </a:rPr>
              <a:t>'STOP'</a:t>
            </a:r>
            <a:r>
              <a:rPr sz="2000" spc="335" dirty="0">
                <a:latin typeface="Times New Roman"/>
                <a:cs typeface="Times New Roman"/>
              </a:rPr>
              <a:t> </a:t>
            </a:r>
            <a:r>
              <a:rPr sz="2000" spc="-5" dirty="0">
                <a:latin typeface="Times New Roman"/>
                <a:cs typeface="Times New Roman"/>
              </a:rPr>
              <a:t>condition).</a:t>
            </a:r>
            <a:endParaRPr sz="2000">
              <a:latin typeface="Times New Roman"/>
              <a:cs typeface="Times New Roman"/>
            </a:endParaRPr>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38100">
              <a:lnSpc>
                <a:spcPts val="1375"/>
              </a:lnSpc>
            </a:pPr>
            <a:fld id="{81D60167-4931-47E6-BA6A-407CBD079E47}" type="slidenum">
              <a:rPr spc="-40" dirty="0"/>
              <a:t>127</a:t>
            </a:fld>
            <a:endParaRPr spc="-40" dirty="0"/>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60044" y="199374"/>
            <a:ext cx="8458835" cy="1398270"/>
          </a:xfrm>
          <a:prstGeom prst="rect">
            <a:avLst/>
          </a:prstGeom>
        </p:spPr>
        <p:txBody>
          <a:bodyPr vert="horz" wrap="square" lIns="0" tIns="12700" rIns="0" bIns="0" rtlCol="0">
            <a:spAutoFit/>
          </a:bodyPr>
          <a:lstStyle/>
          <a:p>
            <a:pPr marL="356870" marR="5080" indent="-344805" algn="just">
              <a:lnSpc>
                <a:spcPct val="150100"/>
              </a:lnSpc>
              <a:spcBef>
                <a:spcPts val="100"/>
              </a:spcBef>
            </a:pPr>
            <a:r>
              <a:rPr spc="-5" dirty="0">
                <a:solidFill>
                  <a:srgbClr val="C00000"/>
                </a:solidFill>
              </a:rPr>
              <a:t>» </a:t>
            </a:r>
            <a:r>
              <a:rPr b="1" i="1" spc="-5" dirty="0">
                <a:solidFill>
                  <a:srgbClr val="FF0000"/>
                </a:solidFill>
                <a:latin typeface="Times New Roman"/>
                <a:cs typeface="Times New Roman"/>
              </a:rPr>
              <a:t>Serial Peripheral Interface (SPI): </a:t>
            </a:r>
            <a:r>
              <a:rPr i="1" spc="-5" dirty="0">
                <a:solidFill>
                  <a:srgbClr val="FF0000"/>
                </a:solidFill>
                <a:latin typeface="Times New Roman"/>
                <a:cs typeface="Times New Roman"/>
              </a:rPr>
              <a:t>Serial Peripheral Interface </a:t>
            </a:r>
            <a:r>
              <a:rPr i="1" dirty="0">
                <a:solidFill>
                  <a:srgbClr val="FF0000"/>
                </a:solidFill>
                <a:latin typeface="Times New Roman"/>
                <a:cs typeface="Times New Roman"/>
              </a:rPr>
              <a:t>Bus </a:t>
            </a:r>
            <a:r>
              <a:rPr i="1" spc="-5" dirty="0">
                <a:solidFill>
                  <a:srgbClr val="FF0000"/>
                </a:solidFill>
                <a:latin typeface="Times New Roman"/>
                <a:cs typeface="Times New Roman"/>
              </a:rPr>
              <a:t>(SPI) </a:t>
            </a:r>
            <a:r>
              <a:rPr spc="-10" dirty="0"/>
              <a:t>is  </a:t>
            </a:r>
            <a:r>
              <a:rPr spc="-5" dirty="0">
                <a:solidFill>
                  <a:srgbClr val="C00000"/>
                </a:solidFill>
              </a:rPr>
              <a:t>asynchronous bi-directional </a:t>
            </a:r>
            <a:r>
              <a:rPr spc="-15" dirty="0">
                <a:solidFill>
                  <a:srgbClr val="C00000"/>
                </a:solidFill>
              </a:rPr>
              <a:t>full </a:t>
            </a:r>
            <a:r>
              <a:rPr spc="-5" dirty="0">
                <a:solidFill>
                  <a:srgbClr val="C00000"/>
                </a:solidFill>
              </a:rPr>
              <a:t>duplex </a:t>
            </a:r>
            <a:r>
              <a:rPr spc="-10" dirty="0">
                <a:solidFill>
                  <a:srgbClr val="C00000"/>
                </a:solidFill>
              </a:rPr>
              <a:t>four-wire </a:t>
            </a:r>
            <a:r>
              <a:rPr spc="-5" dirty="0">
                <a:solidFill>
                  <a:srgbClr val="C00000"/>
                </a:solidFill>
              </a:rPr>
              <a:t>serial </a:t>
            </a:r>
            <a:r>
              <a:rPr spc="-10" dirty="0">
                <a:solidFill>
                  <a:srgbClr val="C00000"/>
                </a:solidFill>
              </a:rPr>
              <a:t>interface bus</a:t>
            </a:r>
            <a:r>
              <a:rPr spc="-10" dirty="0"/>
              <a:t>. </a:t>
            </a:r>
            <a:r>
              <a:rPr dirty="0"/>
              <a:t>The  </a:t>
            </a:r>
            <a:r>
              <a:rPr spc="-5" dirty="0"/>
              <a:t>concept </a:t>
            </a:r>
            <a:r>
              <a:rPr dirty="0"/>
              <a:t>of </a:t>
            </a:r>
            <a:r>
              <a:rPr spc="-5" dirty="0"/>
              <a:t>SPI </a:t>
            </a:r>
            <a:r>
              <a:rPr spc="-25" dirty="0"/>
              <a:t>was </a:t>
            </a:r>
            <a:r>
              <a:rPr spc="-5" dirty="0"/>
              <a:t>introduced </a:t>
            </a:r>
            <a:r>
              <a:rPr dirty="0"/>
              <a:t>by</a:t>
            </a:r>
            <a:r>
              <a:rPr spc="55" dirty="0"/>
              <a:t> </a:t>
            </a:r>
            <a:r>
              <a:rPr dirty="0">
                <a:solidFill>
                  <a:srgbClr val="C00000"/>
                </a:solidFill>
              </a:rPr>
              <a:t>Motorola</a:t>
            </a:r>
            <a:r>
              <a:rPr dirty="0"/>
              <a:t>.</a:t>
            </a:r>
          </a:p>
        </p:txBody>
      </p:sp>
      <p:sp>
        <p:nvSpPr>
          <p:cNvPr id="3" name="object 3"/>
          <p:cNvSpPr txBox="1"/>
          <p:nvPr/>
        </p:nvSpPr>
        <p:spPr>
          <a:xfrm>
            <a:off x="444500" y="1632998"/>
            <a:ext cx="8470265" cy="4610100"/>
          </a:xfrm>
          <a:prstGeom prst="rect">
            <a:avLst/>
          </a:prstGeom>
        </p:spPr>
        <p:txBody>
          <a:bodyPr vert="horz" wrap="square" lIns="0" tIns="12065" rIns="0" bIns="0" rtlCol="0">
            <a:spAutoFit/>
          </a:bodyPr>
          <a:lstStyle/>
          <a:p>
            <a:pPr marL="372110" marR="5080" indent="-344805" algn="just">
              <a:lnSpc>
                <a:spcPct val="150100"/>
              </a:lnSpc>
              <a:spcBef>
                <a:spcPts val="95"/>
              </a:spcBef>
            </a:pPr>
            <a:r>
              <a:rPr sz="2000" spc="-5" dirty="0">
                <a:solidFill>
                  <a:srgbClr val="C00000"/>
                </a:solidFill>
                <a:latin typeface="Times New Roman"/>
                <a:cs typeface="Times New Roman"/>
              </a:rPr>
              <a:t>» </a:t>
            </a:r>
            <a:r>
              <a:rPr sz="2000" spc="-5" dirty="0">
                <a:latin typeface="Times New Roman"/>
                <a:cs typeface="Times New Roman"/>
              </a:rPr>
              <a:t>SPI </a:t>
            </a:r>
            <a:r>
              <a:rPr sz="2000" spc="-10" dirty="0">
                <a:solidFill>
                  <a:srgbClr val="6F2F9F"/>
                </a:solidFill>
                <a:latin typeface="Times New Roman"/>
                <a:cs typeface="Times New Roman"/>
              </a:rPr>
              <a:t>is </a:t>
            </a:r>
            <a:r>
              <a:rPr sz="2000" spc="-5" dirty="0">
                <a:solidFill>
                  <a:srgbClr val="6F2F9F"/>
                </a:solidFill>
                <a:latin typeface="Times New Roman"/>
                <a:cs typeface="Times New Roman"/>
              </a:rPr>
              <a:t>a </a:t>
            </a:r>
            <a:r>
              <a:rPr sz="2000" spc="-10" dirty="0">
                <a:solidFill>
                  <a:srgbClr val="6F2F9F"/>
                </a:solidFill>
                <a:latin typeface="Times New Roman"/>
                <a:cs typeface="Times New Roman"/>
              </a:rPr>
              <a:t>single master multi-slave system</a:t>
            </a:r>
            <a:r>
              <a:rPr sz="2000" spc="-10" dirty="0">
                <a:latin typeface="Times New Roman"/>
                <a:cs typeface="Times New Roman"/>
              </a:rPr>
              <a:t>. </a:t>
            </a:r>
            <a:r>
              <a:rPr sz="2000" dirty="0">
                <a:latin typeface="Times New Roman"/>
                <a:cs typeface="Times New Roman"/>
              </a:rPr>
              <a:t>It </a:t>
            </a:r>
            <a:r>
              <a:rPr sz="2000" spc="-10" dirty="0">
                <a:latin typeface="Times New Roman"/>
                <a:cs typeface="Times New Roman"/>
              </a:rPr>
              <a:t>is </a:t>
            </a:r>
            <a:r>
              <a:rPr sz="2000" spc="-5" dirty="0">
                <a:latin typeface="Times New Roman"/>
                <a:cs typeface="Times New Roman"/>
              </a:rPr>
              <a:t>possible </a:t>
            </a:r>
            <a:r>
              <a:rPr sz="2000" spc="-10" dirty="0">
                <a:latin typeface="Times New Roman"/>
                <a:cs typeface="Times New Roman"/>
              </a:rPr>
              <a:t>to </a:t>
            </a:r>
            <a:r>
              <a:rPr sz="2000" spc="-5" dirty="0">
                <a:latin typeface="Times New Roman"/>
                <a:cs typeface="Times New Roman"/>
              </a:rPr>
              <a:t>have a system where  </a:t>
            </a:r>
            <a:r>
              <a:rPr sz="2000" spc="-15" dirty="0">
                <a:solidFill>
                  <a:srgbClr val="6F2F9F"/>
                </a:solidFill>
                <a:latin typeface="Times New Roman"/>
                <a:cs typeface="Times New Roman"/>
              </a:rPr>
              <a:t>more </a:t>
            </a:r>
            <a:r>
              <a:rPr sz="2000" spc="-5" dirty="0">
                <a:solidFill>
                  <a:srgbClr val="6F2F9F"/>
                </a:solidFill>
                <a:latin typeface="Times New Roman"/>
                <a:cs typeface="Times New Roman"/>
              </a:rPr>
              <a:t>than </a:t>
            </a:r>
            <a:r>
              <a:rPr sz="2000" spc="-10" dirty="0">
                <a:solidFill>
                  <a:srgbClr val="6F2F9F"/>
                </a:solidFill>
                <a:latin typeface="Times New Roman"/>
                <a:cs typeface="Times New Roman"/>
              </a:rPr>
              <a:t>one </a:t>
            </a:r>
            <a:r>
              <a:rPr sz="2000" dirty="0">
                <a:solidFill>
                  <a:srgbClr val="6F2F9F"/>
                </a:solidFill>
                <a:latin typeface="Times New Roman"/>
                <a:cs typeface="Times New Roman"/>
              </a:rPr>
              <a:t>SPI </a:t>
            </a:r>
            <a:r>
              <a:rPr sz="2000" spc="-5" dirty="0">
                <a:solidFill>
                  <a:srgbClr val="6F2F9F"/>
                </a:solidFill>
                <a:latin typeface="Times New Roman"/>
                <a:cs typeface="Times New Roman"/>
              </a:rPr>
              <a:t>device </a:t>
            </a:r>
            <a:r>
              <a:rPr sz="2000" spc="-15" dirty="0">
                <a:solidFill>
                  <a:srgbClr val="6F2F9F"/>
                </a:solidFill>
                <a:latin typeface="Times New Roman"/>
                <a:cs typeface="Times New Roman"/>
              </a:rPr>
              <a:t>can </a:t>
            </a:r>
            <a:r>
              <a:rPr sz="2000" dirty="0">
                <a:solidFill>
                  <a:srgbClr val="6F2F9F"/>
                </a:solidFill>
                <a:latin typeface="Times New Roman"/>
                <a:cs typeface="Times New Roman"/>
              </a:rPr>
              <a:t>be </a:t>
            </a:r>
            <a:r>
              <a:rPr sz="2000" spc="-10" dirty="0">
                <a:solidFill>
                  <a:srgbClr val="6F2F9F"/>
                </a:solidFill>
                <a:latin typeface="Times New Roman"/>
                <a:cs typeface="Times New Roman"/>
              </a:rPr>
              <a:t>master</a:t>
            </a:r>
            <a:r>
              <a:rPr sz="2000" spc="-10" dirty="0">
                <a:latin typeface="Times New Roman"/>
                <a:cs typeface="Times New Roman"/>
              </a:rPr>
              <a:t>, </a:t>
            </a:r>
            <a:r>
              <a:rPr sz="2000" spc="-5" dirty="0">
                <a:latin typeface="Times New Roman"/>
                <a:cs typeface="Times New Roman"/>
              </a:rPr>
              <a:t>provided </a:t>
            </a:r>
            <a:r>
              <a:rPr sz="2000" spc="-10" dirty="0">
                <a:latin typeface="Times New Roman"/>
                <a:cs typeface="Times New Roman"/>
              </a:rPr>
              <a:t>the </a:t>
            </a:r>
            <a:r>
              <a:rPr sz="2000" spc="-5" dirty="0">
                <a:solidFill>
                  <a:srgbClr val="C00000"/>
                </a:solidFill>
                <a:latin typeface="Times New Roman"/>
                <a:cs typeface="Times New Roman"/>
              </a:rPr>
              <a:t>condition </a:t>
            </a:r>
            <a:r>
              <a:rPr sz="2000" dirty="0">
                <a:solidFill>
                  <a:srgbClr val="6F2F9F"/>
                </a:solidFill>
                <a:latin typeface="Times New Roman"/>
                <a:cs typeface="Times New Roman"/>
              </a:rPr>
              <a:t>only </a:t>
            </a:r>
            <a:r>
              <a:rPr sz="2000" spc="-10" dirty="0">
                <a:solidFill>
                  <a:srgbClr val="6F2F9F"/>
                </a:solidFill>
                <a:latin typeface="Times New Roman"/>
                <a:cs typeface="Times New Roman"/>
              </a:rPr>
              <a:t>one  </a:t>
            </a:r>
            <a:r>
              <a:rPr sz="2000" spc="-15" dirty="0">
                <a:solidFill>
                  <a:srgbClr val="6F2F9F"/>
                </a:solidFill>
                <a:latin typeface="Times New Roman"/>
                <a:cs typeface="Times New Roman"/>
              </a:rPr>
              <a:t>master </a:t>
            </a:r>
            <a:r>
              <a:rPr sz="2000" spc="-5" dirty="0">
                <a:solidFill>
                  <a:srgbClr val="6F2F9F"/>
                </a:solidFill>
                <a:latin typeface="Times New Roman"/>
                <a:cs typeface="Times New Roman"/>
              </a:rPr>
              <a:t>device </a:t>
            </a:r>
            <a:r>
              <a:rPr sz="2000" spc="-10" dirty="0">
                <a:solidFill>
                  <a:srgbClr val="6F2F9F"/>
                </a:solidFill>
                <a:latin typeface="Times New Roman"/>
                <a:cs typeface="Times New Roman"/>
              </a:rPr>
              <a:t>is active </a:t>
            </a:r>
            <a:r>
              <a:rPr sz="2000" spc="-5" dirty="0">
                <a:solidFill>
                  <a:srgbClr val="6F2F9F"/>
                </a:solidFill>
                <a:latin typeface="Times New Roman"/>
                <a:cs typeface="Times New Roman"/>
              </a:rPr>
              <a:t>at </a:t>
            </a:r>
            <a:r>
              <a:rPr sz="2000" spc="-10" dirty="0">
                <a:solidFill>
                  <a:srgbClr val="6F2F9F"/>
                </a:solidFill>
                <a:latin typeface="Times New Roman"/>
                <a:cs typeface="Times New Roman"/>
              </a:rPr>
              <a:t>any given </a:t>
            </a:r>
            <a:r>
              <a:rPr sz="2000" spc="-5" dirty="0">
                <a:solidFill>
                  <a:srgbClr val="6F2F9F"/>
                </a:solidFill>
                <a:latin typeface="Times New Roman"/>
                <a:cs typeface="Times New Roman"/>
              </a:rPr>
              <a:t>point </a:t>
            </a:r>
            <a:r>
              <a:rPr sz="2000" dirty="0">
                <a:solidFill>
                  <a:srgbClr val="6F2F9F"/>
                </a:solidFill>
                <a:latin typeface="Times New Roman"/>
                <a:cs typeface="Times New Roman"/>
              </a:rPr>
              <a:t>of </a:t>
            </a:r>
            <a:r>
              <a:rPr sz="2000" spc="-15" dirty="0">
                <a:solidFill>
                  <a:srgbClr val="6F2F9F"/>
                </a:solidFill>
                <a:latin typeface="Times New Roman"/>
                <a:cs typeface="Times New Roman"/>
              </a:rPr>
              <a:t>time</a:t>
            </a:r>
            <a:r>
              <a:rPr sz="2000" spc="-15" dirty="0">
                <a:latin typeface="Times New Roman"/>
                <a:cs typeface="Times New Roman"/>
              </a:rPr>
              <a:t>, </a:t>
            </a:r>
            <a:r>
              <a:rPr sz="2000" spc="-10" dirty="0">
                <a:latin typeface="Times New Roman"/>
                <a:cs typeface="Times New Roman"/>
              </a:rPr>
              <a:t>is</a:t>
            </a:r>
            <a:r>
              <a:rPr sz="2000" spc="204" dirty="0">
                <a:latin typeface="Times New Roman"/>
                <a:cs typeface="Times New Roman"/>
              </a:rPr>
              <a:t> </a:t>
            </a:r>
            <a:r>
              <a:rPr sz="2000" spc="-10" dirty="0">
                <a:latin typeface="Times New Roman"/>
                <a:cs typeface="Times New Roman"/>
              </a:rPr>
              <a:t>satisfied.</a:t>
            </a:r>
            <a:endParaRPr sz="2000">
              <a:latin typeface="Times New Roman"/>
              <a:cs typeface="Times New Roman"/>
            </a:endParaRPr>
          </a:p>
          <a:p>
            <a:pPr marL="27940" algn="just">
              <a:lnSpc>
                <a:spcPct val="100000"/>
              </a:lnSpc>
              <a:spcBef>
                <a:spcPts val="1685"/>
              </a:spcBef>
            </a:pPr>
            <a:r>
              <a:rPr sz="2000" spc="-5" dirty="0">
                <a:solidFill>
                  <a:srgbClr val="C00000"/>
                </a:solidFill>
                <a:latin typeface="Times New Roman"/>
                <a:cs typeface="Times New Roman"/>
              </a:rPr>
              <a:t>» </a:t>
            </a:r>
            <a:r>
              <a:rPr sz="2000" spc="-5" dirty="0">
                <a:latin typeface="Times New Roman"/>
                <a:cs typeface="Times New Roman"/>
              </a:rPr>
              <a:t>SPI </a:t>
            </a:r>
            <a:r>
              <a:rPr sz="2000" spc="-5" dirty="0">
                <a:solidFill>
                  <a:srgbClr val="6F2F9F"/>
                </a:solidFill>
                <a:latin typeface="Times New Roman"/>
                <a:cs typeface="Times New Roman"/>
              </a:rPr>
              <a:t>requires </a:t>
            </a:r>
            <a:r>
              <a:rPr sz="2000" spc="-10" dirty="0">
                <a:solidFill>
                  <a:srgbClr val="6F2F9F"/>
                </a:solidFill>
                <a:latin typeface="Times New Roman"/>
                <a:cs typeface="Times New Roman"/>
              </a:rPr>
              <a:t>four signal lines for </a:t>
            </a:r>
            <a:r>
              <a:rPr sz="2000" spc="-15" dirty="0">
                <a:solidFill>
                  <a:srgbClr val="6F2F9F"/>
                </a:solidFill>
                <a:latin typeface="Times New Roman"/>
                <a:cs typeface="Times New Roman"/>
              </a:rPr>
              <a:t>communication</a:t>
            </a:r>
            <a:r>
              <a:rPr sz="2000" spc="-15" dirty="0">
                <a:latin typeface="Times New Roman"/>
                <a:cs typeface="Times New Roman"/>
              </a:rPr>
              <a:t>. </a:t>
            </a:r>
            <a:r>
              <a:rPr sz="2000" spc="-5" dirty="0">
                <a:latin typeface="Times New Roman"/>
                <a:cs typeface="Times New Roman"/>
              </a:rPr>
              <a:t>They</a:t>
            </a:r>
            <a:r>
              <a:rPr sz="2000" spc="-30" dirty="0">
                <a:latin typeface="Times New Roman"/>
                <a:cs typeface="Times New Roman"/>
              </a:rPr>
              <a:t> </a:t>
            </a:r>
            <a:r>
              <a:rPr sz="2000" dirty="0">
                <a:latin typeface="Times New Roman"/>
                <a:cs typeface="Times New Roman"/>
              </a:rPr>
              <a:t>are:</a:t>
            </a:r>
            <a:endParaRPr sz="2000">
              <a:latin typeface="Times New Roman"/>
              <a:cs typeface="Times New Roman"/>
            </a:endParaRPr>
          </a:p>
          <a:p>
            <a:pPr marL="372110">
              <a:lnSpc>
                <a:spcPct val="100000"/>
              </a:lnSpc>
              <a:spcBef>
                <a:spcPts val="1545"/>
              </a:spcBef>
              <a:tabLst>
                <a:tab pos="698500" algn="l"/>
              </a:tabLst>
            </a:pPr>
            <a:r>
              <a:rPr sz="1750" spc="10" dirty="0">
                <a:solidFill>
                  <a:srgbClr val="C00000"/>
                </a:solidFill>
                <a:latin typeface="Times New Roman"/>
                <a:cs typeface="Times New Roman"/>
              </a:rPr>
              <a:t>»	</a:t>
            </a:r>
            <a:r>
              <a:rPr sz="1800" i="1" spc="-5" dirty="0">
                <a:solidFill>
                  <a:srgbClr val="AC1285"/>
                </a:solidFill>
                <a:latin typeface="Times New Roman"/>
                <a:cs typeface="Times New Roman"/>
              </a:rPr>
              <a:t>Master</a:t>
            </a:r>
            <a:r>
              <a:rPr sz="1800" i="1" spc="320" dirty="0">
                <a:solidFill>
                  <a:srgbClr val="AC1285"/>
                </a:solidFill>
                <a:latin typeface="Times New Roman"/>
                <a:cs typeface="Times New Roman"/>
              </a:rPr>
              <a:t> </a:t>
            </a:r>
            <a:r>
              <a:rPr sz="1800" i="1" dirty="0">
                <a:solidFill>
                  <a:srgbClr val="AC1285"/>
                </a:solidFill>
                <a:latin typeface="Times New Roman"/>
                <a:cs typeface="Times New Roman"/>
              </a:rPr>
              <a:t>Out</a:t>
            </a:r>
            <a:r>
              <a:rPr sz="1800" i="1" spc="335" dirty="0">
                <a:solidFill>
                  <a:srgbClr val="AC1285"/>
                </a:solidFill>
                <a:latin typeface="Times New Roman"/>
                <a:cs typeface="Times New Roman"/>
              </a:rPr>
              <a:t> </a:t>
            </a:r>
            <a:r>
              <a:rPr sz="1800" i="1" spc="-5" dirty="0">
                <a:solidFill>
                  <a:srgbClr val="AC1285"/>
                </a:solidFill>
                <a:latin typeface="Times New Roman"/>
                <a:cs typeface="Times New Roman"/>
              </a:rPr>
              <a:t>Slave</a:t>
            </a:r>
            <a:r>
              <a:rPr sz="1800" i="1" spc="325" dirty="0">
                <a:solidFill>
                  <a:srgbClr val="AC1285"/>
                </a:solidFill>
                <a:latin typeface="Times New Roman"/>
                <a:cs typeface="Times New Roman"/>
              </a:rPr>
              <a:t> </a:t>
            </a:r>
            <a:r>
              <a:rPr sz="1800" i="1" spc="-5" dirty="0">
                <a:solidFill>
                  <a:srgbClr val="AC1285"/>
                </a:solidFill>
                <a:latin typeface="Times New Roman"/>
                <a:cs typeface="Times New Roman"/>
              </a:rPr>
              <a:t>In</a:t>
            </a:r>
            <a:r>
              <a:rPr sz="1800" i="1" spc="340" dirty="0">
                <a:solidFill>
                  <a:srgbClr val="AC1285"/>
                </a:solidFill>
                <a:latin typeface="Times New Roman"/>
                <a:cs typeface="Times New Roman"/>
              </a:rPr>
              <a:t> </a:t>
            </a:r>
            <a:r>
              <a:rPr sz="1800" i="1" spc="-10" dirty="0">
                <a:solidFill>
                  <a:srgbClr val="AC1285"/>
                </a:solidFill>
                <a:latin typeface="Times New Roman"/>
                <a:cs typeface="Times New Roman"/>
              </a:rPr>
              <a:t>(MOSI):</a:t>
            </a:r>
            <a:r>
              <a:rPr sz="1800" i="1" spc="325" dirty="0">
                <a:solidFill>
                  <a:srgbClr val="AC1285"/>
                </a:solidFill>
                <a:latin typeface="Times New Roman"/>
                <a:cs typeface="Times New Roman"/>
              </a:rPr>
              <a:t> </a:t>
            </a:r>
            <a:r>
              <a:rPr sz="1800" spc="-10" dirty="0">
                <a:latin typeface="Times New Roman"/>
                <a:cs typeface="Times New Roman"/>
              </a:rPr>
              <a:t>Signal</a:t>
            </a:r>
            <a:r>
              <a:rPr sz="1800" spc="325" dirty="0">
                <a:latin typeface="Times New Roman"/>
                <a:cs typeface="Times New Roman"/>
              </a:rPr>
              <a:t> </a:t>
            </a:r>
            <a:r>
              <a:rPr sz="1800" dirty="0">
                <a:latin typeface="Times New Roman"/>
                <a:cs typeface="Times New Roman"/>
              </a:rPr>
              <a:t>line</a:t>
            </a:r>
            <a:r>
              <a:rPr sz="1800" spc="325" dirty="0">
                <a:latin typeface="Times New Roman"/>
                <a:cs typeface="Times New Roman"/>
              </a:rPr>
              <a:t> </a:t>
            </a:r>
            <a:r>
              <a:rPr sz="1800" spc="-10" dirty="0">
                <a:latin typeface="Times New Roman"/>
                <a:cs typeface="Times New Roman"/>
              </a:rPr>
              <a:t>carrying</a:t>
            </a:r>
            <a:r>
              <a:rPr sz="1800" spc="320" dirty="0">
                <a:latin typeface="Times New Roman"/>
                <a:cs typeface="Times New Roman"/>
              </a:rPr>
              <a:t> </a:t>
            </a:r>
            <a:r>
              <a:rPr sz="1800" dirty="0">
                <a:latin typeface="Times New Roman"/>
                <a:cs typeface="Times New Roman"/>
              </a:rPr>
              <a:t>the</a:t>
            </a:r>
            <a:r>
              <a:rPr sz="1800" spc="320" dirty="0">
                <a:latin typeface="Times New Roman"/>
                <a:cs typeface="Times New Roman"/>
              </a:rPr>
              <a:t> </a:t>
            </a:r>
            <a:r>
              <a:rPr sz="1800" spc="-5" dirty="0">
                <a:latin typeface="Times New Roman"/>
                <a:cs typeface="Times New Roman"/>
              </a:rPr>
              <a:t>data</a:t>
            </a:r>
            <a:r>
              <a:rPr sz="1800" spc="325" dirty="0">
                <a:latin typeface="Times New Roman"/>
                <a:cs typeface="Times New Roman"/>
              </a:rPr>
              <a:t> </a:t>
            </a:r>
            <a:r>
              <a:rPr sz="1800" spc="-5" dirty="0">
                <a:latin typeface="Times New Roman"/>
                <a:cs typeface="Times New Roman"/>
              </a:rPr>
              <a:t>from</a:t>
            </a:r>
            <a:r>
              <a:rPr sz="1800" spc="310" dirty="0">
                <a:latin typeface="Times New Roman"/>
                <a:cs typeface="Times New Roman"/>
              </a:rPr>
              <a:t> </a:t>
            </a:r>
            <a:r>
              <a:rPr sz="1800" spc="-10" dirty="0">
                <a:latin typeface="Times New Roman"/>
                <a:cs typeface="Times New Roman"/>
              </a:rPr>
              <a:t>master</a:t>
            </a:r>
            <a:r>
              <a:rPr sz="1800" spc="330" dirty="0">
                <a:latin typeface="Times New Roman"/>
                <a:cs typeface="Times New Roman"/>
              </a:rPr>
              <a:t> </a:t>
            </a:r>
            <a:r>
              <a:rPr sz="1800" dirty="0">
                <a:latin typeface="Times New Roman"/>
                <a:cs typeface="Times New Roman"/>
              </a:rPr>
              <a:t>to</a:t>
            </a:r>
            <a:r>
              <a:rPr sz="1800" spc="340" dirty="0">
                <a:latin typeface="Times New Roman"/>
                <a:cs typeface="Times New Roman"/>
              </a:rPr>
              <a:t> </a:t>
            </a:r>
            <a:r>
              <a:rPr sz="1800" spc="-10" dirty="0">
                <a:latin typeface="Times New Roman"/>
                <a:cs typeface="Times New Roman"/>
              </a:rPr>
              <a:t>slave</a:t>
            </a:r>
            <a:endParaRPr sz="1800">
              <a:latin typeface="Times New Roman"/>
              <a:cs typeface="Times New Roman"/>
            </a:endParaRPr>
          </a:p>
          <a:p>
            <a:pPr marL="698500">
              <a:lnSpc>
                <a:spcPct val="100000"/>
              </a:lnSpc>
              <a:spcBef>
                <a:spcPts val="1085"/>
              </a:spcBef>
            </a:pPr>
            <a:r>
              <a:rPr sz="1800" spc="-5" dirty="0">
                <a:latin typeface="Times New Roman"/>
                <a:cs typeface="Times New Roman"/>
              </a:rPr>
              <a:t>device. </a:t>
            </a:r>
            <a:r>
              <a:rPr sz="1800" dirty="0">
                <a:latin typeface="Times New Roman"/>
                <a:cs typeface="Times New Roman"/>
              </a:rPr>
              <a:t>It </a:t>
            </a:r>
            <a:r>
              <a:rPr sz="1800" spc="-5" dirty="0">
                <a:latin typeface="Times New Roman"/>
                <a:cs typeface="Times New Roman"/>
              </a:rPr>
              <a:t>is also </a:t>
            </a:r>
            <a:r>
              <a:rPr sz="1800" spc="-10" dirty="0">
                <a:latin typeface="Times New Roman"/>
                <a:cs typeface="Times New Roman"/>
              </a:rPr>
              <a:t>known as </a:t>
            </a:r>
            <a:r>
              <a:rPr sz="1800" spc="-5" dirty="0">
                <a:latin typeface="Times New Roman"/>
                <a:cs typeface="Times New Roman"/>
              </a:rPr>
              <a:t>Slave </a:t>
            </a:r>
            <a:r>
              <a:rPr sz="1800" dirty="0">
                <a:latin typeface="Times New Roman"/>
                <a:cs typeface="Times New Roman"/>
              </a:rPr>
              <a:t>Input/Slave </a:t>
            </a:r>
            <a:r>
              <a:rPr sz="1800" spc="-5" dirty="0">
                <a:latin typeface="Times New Roman"/>
                <a:cs typeface="Times New Roman"/>
              </a:rPr>
              <a:t>Data </a:t>
            </a:r>
            <a:r>
              <a:rPr sz="1800" dirty="0">
                <a:latin typeface="Times New Roman"/>
                <a:cs typeface="Times New Roman"/>
              </a:rPr>
              <a:t>In</a:t>
            </a:r>
            <a:r>
              <a:rPr sz="1800" spc="50" dirty="0">
                <a:latin typeface="Times New Roman"/>
                <a:cs typeface="Times New Roman"/>
              </a:rPr>
              <a:t> </a:t>
            </a:r>
            <a:r>
              <a:rPr sz="1800" dirty="0">
                <a:latin typeface="Times New Roman"/>
                <a:cs typeface="Times New Roman"/>
              </a:rPr>
              <a:t>(SI/SDI).</a:t>
            </a:r>
            <a:endParaRPr sz="1800">
              <a:latin typeface="Times New Roman"/>
              <a:cs typeface="Times New Roman"/>
            </a:endParaRPr>
          </a:p>
          <a:p>
            <a:pPr marL="372110">
              <a:lnSpc>
                <a:spcPct val="100000"/>
              </a:lnSpc>
              <a:spcBef>
                <a:spcPts val="1510"/>
              </a:spcBef>
              <a:tabLst>
                <a:tab pos="698500" algn="l"/>
              </a:tabLst>
            </a:pPr>
            <a:r>
              <a:rPr sz="1750" spc="10" dirty="0">
                <a:solidFill>
                  <a:srgbClr val="C00000"/>
                </a:solidFill>
                <a:latin typeface="Times New Roman"/>
                <a:cs typeface="Times New Roman"/>
              </a:rPr>
              <a:t>»	</a:t>
            </a:r>
            <a:r>
              <a:rPr sz="1800" i="1" spc="-5" dirty="0">
                <a:solidFill>
                  <a:srgbClr val="AC1285"/>
                </a:solidFill>
                <a:latin typeface="Times New Roman"/>
                <a:cs typeface="Times New Roman"/>
              </a:rPr>
              <a:t>Master</a:t>
            </a:r>
            <a:r>
              <a:rPr sz="1800" i="1" spc="315" dirty="0">
                <a:solidFill>
                  <a:srgbClr val="AC1285"/>
                </a:solidFill>
                <a:latin typeface="Times New Roman"/>
                <a:cs typeface="Times New Roman"/>
              </a:rPr>
              <a:t> </a:t>
            </a:r>
            <a:r>
              <a:rPr sz="1800" i="1" dirty="0">
                <a:solidFill>
                  <a:srgbClr val="AC1285"/>
                </a:solidFill>
                <a:latin typeface="Times New Roman"/>
                <a:cs typeface="Times New Roman"/>
              </a:rPr>
              <a:t>In</a:t>
            </a:r>
            <a:r>
              <a:rPr sz="1800" i="1" spc="330" dirty="0">
                <a:solidFill>
                  <a:srgbClr val="AC1285"/>
                </a:solidFill>
                <a:latin typeface="Times New Roman"/>
                <a:cs typeface="Times New Roman"/>
              </a:rPr>
              <a:t> </a:t>
            </a:r>
            <a:r>
              <a:rPr sz="1800" i="1" spc="-5" dirty="0">
                <a:solidFill>
                  <a:srgbClr val="AC1285"/>
                </a:solidFill>
                <a:latin typeface="Times New Roman"/>
                <a:cs typeface="Times New Roman"/>
              </a:rPr>
              <a:t>Slave</a:t>
            </a:r>
            <a:r>
              <a:rPr sz="1800" i="1" spc="315" dirty="0">
                <a:solidFill>
                  <a:srgbClr val="AC1285"/>
                </a:solidFill>
                <a:latin typeface="Times New Roman"/>
                <a:cs typeface="Times New Roman"/>
              </a:rPr>
              <a:t> </a:t>
            </a:r>
            <a:r>
              <a:rPr sz="1800" i="1" dirty="0">
                <a:solidFill>
                  <a:srgbClr val="AC1285"/>
                </a:solidFill>
                <a:latin typeface="Times New Roman"/>
                <a:cs typeface="Times New Roman"/>
              </a:rPr>
              <a:t>Out</a:t>
            </a:r>
            <a:r>
              <a:rPr sz="1800" i="1" spc="330" dirty="0">
                <a:solidFill>
                  <a:srgbClr val="AC1285"/>
                </a:solidFill>
                <a:latin typeface="Times New Roman"/>
                <a:cs typeface="Times New Roman"/>
              </a:rPr>
              <a:t> </a:t>
            </a:r>
            <a:r>
              <a:rPr sz="1800" i="1" spc="-5" dirty="0">
                <a:solidFill>
                  <a:srgbClr val="AC1285"/>
                </a:solidFill>
                <a:latin typeface="Times New Roman"/>
                <a:cs typeface="Times New Roman"/>
              </a:rPr>
              <a:t>(MISO):</a:t>
            </a:r>
            <a:r>
              <a:rPr sz="1800" i="1" spc="320" dirty="0">
                <a:solidFill>
                  <a:srgbClr val="AC1285"/>
                </a:solidFill>
                <a:latin typeface="Times New Roman"/>
                <a:cs typeface="Times New Roman"/>
              </a:rPr>
              <a:t> </a:t>
            </a:r>
            <a:r>
              <a:rPr sz="1800" spc="-5" dirty="0">
                <a:latin typeface="Times New Roman"/>
                <a:cs typeface="Times New Roman"/>
              </a:rPr>
              <a:t>Signal</a:t>
            </a:r>
            <a:r>
              <a:rPr sz="1800" spc="320" dirty="0">
                <a:latin typeface="Times New Roman"/>
                <a:cs typeface="Times New Roman"/>
              </a:rPr>
              <a:t> </a:t>
            </a:r>
            <a:r>
              <a:rPr sz="1800" dirty="0">
                <a:latin typeface="Times New Roman"/>
                <a:cs typeface="Times New Roman"/>
              </a:rPr>
              <a:t>line</a:t>
            </a:r>
            <a:r>
              <a:rPr sz="1800" spc="315" dirty="0">
                <a:latin typeface="Times New Roman"/>
                <a:cs typeface="Times New Roman"/>
              </a:rPr>
              <a:t> </a:t>
            </a:r>
            <a:r>
              <a:rPr sz="1800" spc="-10" dirty="0">
                <a:latin typeface="Times New Roman"/>
                <a:cs typeface="Times New Roman"/>
              </a:rPr>
              <a:t>carrying</a:t>
            </a:r>
            <a:r>
              <a:rPr sz="1800" spc="310" dirty="0">
                <a:latin typeface="Times New Roman"/>
                <a:cs typeface="Times New Roman"/>
              </a:rPr>
              <a:t> </a:t>
            </a:r>
            <a:r>
              <a:rPr sz="1800" dirty="0">
                <a:latin typeface="Times New Roman"/>
                <a:cs typeface="Times New Roman"/>
              </a:rPr>
              <a:t>the</a:t>
            </a:r>
            <a:r>
              <a:rPr sz="1800" spc="310" dirty="0">
                <a:latin typeface="Times New Roman"/>
                <a:cs typeface="Times New Roman"/>
              </a:rPr>
              <a:t> </a:t>
            </a:r>
            <a:r>
              <a:rPr sz="1800" dirty="0">
                <a:latin typeface="Times New Roman"/>
                <a:cs typeface="Times New Roman"/>
              </a:rPr>
              <a:t>data</a:t>
            </a:r>
            <a:r>
              <a:rPr sz="1800" spc="315" dirty="0">
                <a:latin typeface="Times New Roman"/>
                <a:cs typeface="Times New Roman"/>
              </a:rPr>
              <a:t> </a:t>
            </a:r>
            <a:r>
              <a:rPr sz="1800" spc="-5" dirty="0">
                <a:latin typeface="Times New Roman"/>
                <a:cs typeface="Times New Roman"/>
              </a:rPr>
              <a:t>from</a:t>
            </a:r>
            <a:r>
              <a:rPr sz="1800" spc="285" dirty="0">
                <a:latin typeface="Times New Roman"/>
                <a:cs typeface="Times New Roman"/>
              </a:rPr>
              <a:t> </a:t>
            </a:r>
            <a:r>
              <a:rPr sz="1800" spc="-5" dirty="0">
                <a:latin typeface="Times New Roman"/>
                <a:cs typeface="Times New Roman"/>
              </a:rPr>
              <a:t>slave</a:t>
            </a:r>
            <a:r>
              <a:rPr sz="1800" spc="320" dirty="0">
                <a:latin typeface="Times New Roman"/>
                <a:cs typeface="Times New Roman"/>
              </a:rPr>
              <a:t> </a:t>
            </a:r>
            <a:r>
              <a:rPr sz="1800" dirty="0">
                <a:latin typeface="Times New Roman"/>
                <a:cs typeface="Times New Roman"/>
              </a:rPr>
              <a:t>to</a:t>
            </a:r>
            <a:r>
              <a:rPr sz="1800" spc="330" dirty="0">
                <a:latin typeface="Times New Roman"/>
                <a:cs typeface="Times New Roman"/>
              </a:rPr>
              <a:t> </a:t>
            </a:r>
            <a:r>
              <a:rPr sz="1800" spc="-5" dirty="0">
                <a:latin typeface="Times New Roman"/>
                <a:cs typeface="Times New Roman"/>
              </a:rPr>
              <a:t>master</a:t>
            </a:r>
            <a:endParaRPr sz="1800">
              <a:latin typeface="Times New Roman"/>
              <a:cs typeface="Times New Roman"/>
            </a:endParaRPr>
          </a:p>
          <a:p>
            <a:pPr marL="698500">
              <a:lnSpc>
                <a:spcPct val="100000"/>
              </a:lnSpc>
              <a:spcBef>
                <a:spcPts val="1080"/>
              </a:spcBef>
            </a:pPr>
            <a:r>
              <a:rPr sz="1800" spc="-5" dirty="0">
                <a:latin typeface="Times New Roman"/>
                <a:cs typeface="Times New Roman"/>
              </a:rPr>
              <a:t>device. It </a:t>
            </a:r>
            <a:r>
              <a:rPr sz="1800" dirty="0">
                <a:latin typeface="Times New Roman"/>
                <a:cs typeface="Times New Roman"/>
              </a:rPr>
              <a:t>is </a:t>
            </a:r>
            <a:r>
              <a:rPr sz="1800" spc="-5" dirty="0">
                <a:latin typeface="Times New Roman"/>
                <a:cs typeface="Times New Roman"/>
              </a:rPr>
              <a:t>also </a:t>
            </a:r>
            <a:r>
              <a:rPr sz="1800" spc="-10" dirty="0">
                <a:latin typeface="Times New Roman"/>
                <a:cs typeface="Times New Roman"/>
              </a:rPr>
              <a:t>known </a:t>
            </a:r>
            <a:r>
              <a:rPr sz="1800" spc="-5" dirty="0">
                <a:latin typeface="Times New Roman"/>
                <a:cs typeface="Times New Roman"/>
              </a:rPr>
              <a:t>as Slave </a:t>
            </a:r>
            <a:r>
              <a:rPr sz="1800" dirty="0">
                <a:latin typeface="Times New Roman"/>
                <a:cs typeface="Times New Roman"/>
              </a:rPr>
              <a:t>Output (SO/</a:t>
            </a:r>
            <a:r>
              <a:rPr sz="1800" spc="5" dirty="0">
                <a:latin typeface="Times New Roman"/>
                <a:cs typeface="Times New Roman"/>
              </a:rPr>
              <a:t> </a:t>
            </a:r>
            <a:r>
              <a:rPr sz="1800" spc="-5" dirty="0">
                <a:latin typeface="Times New Roman"/>
                <a:cs typeface="Times New Roman"/>
              </a:rPr>
              <a:t>SDO).</a:t>
            </a:r>
            <a:endParaRPr sz="1800">
              <a:latin typeface="Times New Roman"/>
              <a:cs typeface="Times New Roman"/>
            </a:endParaRPr>
          </a:p>
          <a:p>
            <a:pPr marL="372110">
              <a:lnSpc>
                <a:spcPct val="100000"/>
              </a:lnSpc>
              <a:spcBef>
                <a:spcPts val="1515"/>
              </a:spcBef>
              <a:tabLst>
                <a:tab pos="698500" algn="l"/>
              </a:tabLst>
            </a:pPr>
            <a:r>
              <a:rPr sz="1750" spc="10" dirty="0">
                <a:solidFill>
                  <a:srgbClr val="C00000"/>
                </a:solidFill>
                <a:latin typeface="Times New Roman"/>
                <a:cs typeface="Times New Roman"/>
              </a:rPr>
              <a:t>»	</a:t>
            </a:r>
            <a:r>
              <a:rPr sz="1800" i="1" dirty="0">
                <a:solidFill>
                  <a:srgbClr val="AC1285"/>
                </a:solidFill>
                <a:latin typeface="Times New Roman"/>
                <a:cs typeface="Times New Roman"/>
              </a:rPr>
              <a:t>Serial Clock </a:t>
            </a:r>
            <a:r>
              <a:rPr sz="1800" i="1" spc="-5" dirty="0">
                <a:solidFill>
                  <a:srgbClr val="AC1285"/>
                </a:solidFill>
                <a:latin typeface="Times New Roman"/>
                <a:cs typeface="Times New Roman"/>
              </a:rPr>
              <a:t>(SCL): </a:t>
            </a:r>
            <a:r>
              <a:rPr sz="1800" spc="-5" dirty="0">
                <a:latin typeface="Times New Roman"/>
                <a:cs typeface="Times New Roman"/>
              </a:rPr>
              <a:t>Signal </a:t>
            </a:r>
            <a:r>
              <a:rPr sz="1800" dirty="0">
                <a:latin typeface="Times New Roman"/>
                <a:cs typeface="Times New Roman"/>
              </a:rPr>
              <a:t>line </a:t>
            </a:r>
            <a:r>
              <a:rPr sz="1800" spc="-10" dirty="0">
                <a:latin typeface="Times New Roman"/>
                <a:cs typeface="Times New Roman"/>
              </a:rPr>
              <a:t>carrying </a:t>
            </a:r>
            <a:r>
              <a:rPr sz="1800" dirty="0">
                <a:latin typeface="Times New Roman"/>
                <a:cs typeface="Times New Roman"/>
              </a:rPr>
              <a:t>the </a:t>
            </a:r>
            <a:r>
              <a:rPr sz="1800" spc="-5" dirty="0">
                <a:latin typeface="Times New Roman"/>
                <a:cs typeface="Times New Roman"/>
              </a:rPr>
              <a:t>clock</a:t>
            </a:r>
            <a:r>
              <a:rPr sz="1800" dirty="0">
                <a:latin typeface="Times New Roman"/>
                <a:cs typeface="Times New Roman"/>
              </a:rPr>
              <a:t> </a:t>
            </a:r>
            <a:r>
              <a:rPr sz="1800" spc="-5" dirty="0">
                <a:latin typeface="Times New Roman"/>
                <a:cs typeface="Times New Roman"/>
              </a:rPr>
              <a:t>signals</a:t>
            </a:r>
            <a:endParaRPr sz="1800">
              <a:latin typeface="Times New Roman"/>
              <a:cs typeface="Times New Roman"/>
            </a:endParaRPr>
          </a:p>
          <a:p>
            <a:pPr marL="12700" algn="just">
              <a:lnSpc>
                <a:spcPct val="100000"/>
              </a:lnSpc>
              <a:spcBef>
                <a:spcPts val="1515"/>
              </a:spcBef>
            </a:pPr>
            <a:r>
              <a:rPr sz="1750" u="heavy" spc="5" dirty="0">
                <a:solidFill>
                  <a:srgbClr val="C00000"/>
                </a:solidFill>
                <a:uFill>
                  <a:solidFill>
                    <a:srgbClr val="CC9900"/>
                  </a:solidFill>
                </a:uFill>
                <a:latin typeface="Times New Roman"/>
                <a:cs typeface="Times New Roman"/>
              </a:rPr>
              <a:t>     </a:t>
            </a:r>
            <a:r>
              <a:rPr sz="1750" u="heavy" spc="200" dirty="0">
                <a:solidFill>
                  <a:srgbClr val="C00000"/>
                </a:solidFill>
                <a:uFill>
                  <a:solidFill>
                    <a:srgbClr val="CC9900"/>
                  </a:solidFill>
                </a:uFill>
                <a:latin typeface="Times New Roman"/>
                <a:cs typeface="Times New Roman"/>
              </a:rPr>
              <a:t> </a:t>
            </a:r>
            <a:r>
              <a:rPr sz="1750" u="heavy" spc="10" dirty="0">
                <a:solidFill>
                  <a:srgbClr val="C00000"/>
                </a:solidFill>
                <a:uFill>
                  <a:solidFill>
                    <a:srgbClr val="CC9900"/>
                  </a:solidFill>
                </a:uFill>
                <a:latin typeface="Times New Roman"/>
                <a:cs typeface="Times New Roman"/>
              </a:rPr>
              <a:t>» </a:t>
            </a:r>
            <a:r>
              <a:rPr sz="1800" i="1" u="heavy" dirty="0">
                <a:solidFill>
                  <a:srgbClr val="AC1285"/>
                </a:solidFill>
                <a:uFill>
                  <a:solidFill>
                    <a:srgbClr val="CC9900"/>
                  </a:solidFill>
                </a:uFill>
                <a:latin typeface="Times New Roman"/>
                <a:cs typeface="Times New Roman"/>
              </a:rPr>
              <a:t>Slave </a:t>
            </a:r>
            <a:r>
              <a:rPr sz="1800" i="1" u="heavy" spc="-5" dirty="0">
                <a:solidFill>
                  <a:srgbClr val="AC1285"/>
                </a:solidFill>
                <a:uFill>
                  <a:solidFill>
                    <a:srgbClr val="CC9900"/>
                  </a:solidFill>
                </a:uFill>
                <a:latin typeface="Times New Roman"/>
                <a:cs typeface="Times New Roman"/>
              </a:rPr>
              <a:t>Select (SS): </a:t>
            </a:r>
            <a:r>
              <a:rPr sz="1800" u="heavy" spc="-5" dirty="0">
                <a:uFill>
                  <a:solidFill>
                    <a:srgbClr val="CC9900"/>
                  </a:solidFill>
                </a:uFill>
                <a:latin typeface="Times New Roman"/>
                <a:cs typeface="Times New Roman"/>
              </a:rPr>
              <a:t>Signal </a:t>
            </a:r>
            <a:r>
              <a:rPr sz="1800" u="heavy" dirty="0">
                <a:uFill>
                  <a:solidFill>
                    <a:srgbClr val="CC9900"/>
                  </a:solidFill>
                </a:uFill>
                <a:latin typeface="Times New Roman"/>
                <a:cs typeface="Times New Roman"/>
              </a:rPr>
              <a:t>line </a:t>
            </a:r>
            <a:r>
              <a:rPr sz="1800" u="heavy" spc="-5" dirty="0">
                <a:uFill>
                  <a:solidFill>
                    <a:srgbClr val="CC9900"/>
                  </a:solidFill>
                </a:uFill>
                <a:latin typeface="Times New Roman"/>
                <a:cs typeface="Times New Roman"/>
              </a:rPr>
              <a:t>for </a:t>
            </a:r>
            <a:r>
              <a:rPr sz="1800" u="heavy" spc="-10" dirty="0">
                <a:uFill>
                  <a:solidFill>
                    <a:srgbClr val="CC9900"/>
                  </a:solidFill>
                </a:uFill>
                <a:latin typeface="Times New Roman"/>
                <a:cs typeface="Times New Roman"/>
              </a:rPr>
              <a:t>slave </a:t>
            </a:r>
            <a:r>
              <a:rPr sz="1800" u="heavy" spc="-5" dirty="0">
                <a:uFill>
                  <a:solidFill>
                    <a:srgbClr val="CC9900"/>
                  </a:solidFill>
                </a:uFill>
                <a:latin typeface="Times New Roman"/>
                <a:cs typeface="Times New Roman"/>
              </a:rPr>
              <a:t>device select. </a:t>
            </a:r>
            <a:r>
              <a:rPr sz="1800" u="heavy" dirty="0">
                <a:uFill>
                  <a:solidFill>
                    <a:srgbClr val="CC9900"/>
                  </a:solidFill>
                </a:uFill>
                <a:latin typeface="Times New Roman"/>
                <a:cs typeface="Times New Roman"/>
              </a:rPr>
              <a:t>It </a:t>
            </a:r>
            <a:r>
              <a:rPr sz="1800" u="heavy" spc="-5" dirty="0">
                <a:uFill>
                  <a:solidFill>
                    <a:srgbClr val="CC9900"/>
                  </a:solidFill>
                </a:uFill>
                <a:latin typeface="Times New Roman"/>
                <a:cs typeface="Times New Roman"/>
              </a:rPr>
              <a:t>is an active </a:t>
            </a:r>
            <a:r>
              <a:rPr sz="1800" u="heavy" dirty="0">
                <a:uFill>
                  <a:solidFill>
                    <a:srgbClr val="CC9900"/>
                  </a:solidFill>
                </a:uFill>
                <a:latin typeface="Times New Roman"/>
                <a:cs typeface="Times New Roman"/>
              </a:rPr>
              <a:t>low</a:t>
            </a:r>
            <a:r>
              <a:rPr sz="1800" u="heavy" spc="15" dirty="0">
                <a:uFill>
                  <a:solidFill>
                    <a:srgbClr val="CC9900"/>
                  </a:solidFill>
                </a:uFill>
                <a:latin typeface="Times New Roman"/>
                <a:cs typeface="Times New Roman"/>
              </a:rPr>
              <a:t> </a:t>
            </a:r>
            <a:r>
              <a:rPr sz="1800" u="heavy" spc="-5" dirty="0">
                <a:uFill>
                  <a:solidFill>
                    <a:srgbClr val="CC9900"/>
                  </a:solidFill>
                </a:uFill>
                <a:latin typeface="Times New Roman"/>
                <a:cs typeface="Times New Roman"/>
              </a:rPr>
              <a:t>signal.      </a:t>
            </a:r>
            <a:r>
              <a:rPr sz="1800" u="heavy" spc="50" dirty="0">
                <a:uFill>
                  <a:solidFill>
                    <a:srgbClr val="CC9900"/>
                  </a:solidFill>
                </a:uFill>
                <a:latin typeface="Times New Roman"/>
                <a:cs typeface="Times New Roman"/>
              </a:rPr>
              <a:t> </a:t>
            </a:r>
            <a:endParaRPr sz="1800">
              <a:latin typeface="Times New Roman"/>
              <a:cs typeface="Times New Roman"/>
            </a:endParaRPr>
          </a:p>
        </p:txBody>
      </p:sp>
      <p:sp>
        <p:nvSpPr>
          <p:cNvPr id="6" name="object 6"/>
          <p:cNvSpPr txBox="1">
            <a:spLocks noGrp="1"/>
          </p:cNvSpPr>
          <p:nvPr>
            <p:ph type="sldNum" sz="quarter" idx="7"/>
          </p:nvPr>
        </p:nvSpPr>
        <p:spPr>
          <a:prstGeom prst="rect">
            <a:avLst/>
          </a:prstGeom>
        </p:spPr>
        <p:txBody>
          <a:bodyPr vert="horz" wrap="square" lIns="0" tIns="0" rIns="0" bIns="0" rtlCol="0">
            <a:spAutoFit/>
          </a:bodyPr>
          <a:lstStyle/>
          <a:p>
            <a:pPr marL="38100">
              <a:lnSpc>
                <a:spcPts val="1375"/>
              </a:lnSpc>
            </a:pPr>
            <a:fld id="{81D60167-4931-47E6-BA6A-407CBD079E47}" type="slidenum">
              <a:rPr spc="-40" dirty="0"/>
              <a:t>128</a:t>
            </a:fld>
            <a:endParaRPr spc="-40" dirty="0"/>
          </a:p>
        </p:txBody>
      </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2700" rIns="0" bIns="0" rtlCol="0">
            <a:spAutoFit/>
          </a:bodyPr>
          <a:lstStyle/>
          <a:p>
            <a:pPr marL="584835" marR="5080" indent="-344805">
              <a:lnSpc>
                <a:spcPct val="150100"/>
              </a:lnSpc>
              <a:spcBef>
                <a:spcPts val="100"/>
              </a:spcBef>
              <a:tabLst>
                <a:tab pos="585470" algn="l"/>
              </a:tabLst>
            </a:pPr>
            <a:r>
              <a:rPr spc="-5" dirty="0">
                <a:solidFill>
                  <a:srgbClr val="C00000"/>
                </a:solidFill>
              </a:rPr>
              <a:t>»	</a:t>
            </a:r>
            <a:r>
              <a:rPr dirty="0"/>
              <a:t>The </a:t>
            </a:r>
            <a:r>
              <a:rPr spc="-10" dirty="0">
                <a:solidFill>
                  <a:srgbClr val="FF0000"/>
                </a:solidFill>
              </a:rPr>
              <a:t>bus interface </a:t>
            </a:r>
            <a:r>
              <a:rPr spc="-5" dirty="0">
                <a:solidFill>
                  <a:srgbClr val="FF0000"/>
                </a:solidFill>
              </a:rPr>
              <a:t>diagram </a:t>
            </a:r>
            <a:r>
              <a:rPr spc="-5" dirty="0"/>
              <a:t>is </a:t>
            </a:r>
            <a:r>
              <a:rPr spc="-10" dirty="0"/>
              <a:t>shown </a:t>
            </a:r>
            <a:r>
              <a:rPr spc="5" dirty="0"/>
              <a:t>in </a:t>
            </a:r>
            <a:r>
              <a:rPr spc="-10" dirty="0"/>
              <a:t>the </a:t>
            </a:r>
            <a:r>
              <a:rPr spc="-5" dirty="0"/>
              <a:t>following Figure, illustrates </a:t>
            </a:r>
            <a:r>
              <a:rPr spc="-10" dirty="0"/>
              <a:t>the  </a:t>
            </a:r>
            <a:r>
              <a:rPr spc="-5" dirty="0"/>
              <a:t>connection </a:t>
            </a:r>
            <a:r>
              <a:rPr dirty="0"/>
              <a:t>of </a:t>
            </a:r>
            <a:r>
              <a:rPr spc="-15" dirty="0"/>
              <a:t>master </a:t>
            </a:r>
            <a:r>
              <a:rPr spc="-10" dirty="0"/>
              <a:t>and slave </a:t>
            </a:r>
            <a:r>
              <a:rPr spc="-5" dirty="0"/>
              <a:t>devices </a:t>
            </a:r>
            <a:r>
              <a:rPr dirty="0"/>
              <a:t>on </a:t>
            </a:r>
            <a:r>
              <a:rPr spc="-10" dirty="0"/>
              <a:t>the </a:t>
            </a:r>
            <a:r>
              <a:rPr dirty="0"/>
              <a:t>SPI</a:t>
            </a:r>
            <a:r>
              <a:rPr spc="120" dirty="0"/>
              <a:t> </a:t>
            </a:r>
            <a:r>
              <a:rPr spc="-10" dirty="0"/>
              <a:t>bus.</a:t>
            </a:r>
          </a:p>
        </p:txBody>
      </p:sp>
      <p:grpSp>
        <p:nvGrpSpPr>
          <p:cNvPr id="4" name="object 4"/>
          <p:cNvGrpSpPr/>
          <p:nvPr/>
        </p:nvGrpSpPr>
        <p:grpSpPr>
          <a:xfrm>
            <a:off x="1600200" y="1219200"/>
            <a:ext cx="6400800" cy="4800600"/>
            <a:chOff x="1600200" y="1219200"/>
            <a:chExt cx="6400800" cy="5575300"/>
          </a:xfrm>
        </p:grpSpPr>
        <p:sp>
          <p:nvSpPr>
            <p:cNvPr id="5" name="object 5"/>
            <p:cNvSpPr/>
            <p:nvPr/>
          </p:nvSpPr>
          <p:spPr>
            <a:xfrm>
              <a:off x="1600200" y="1219200"/>
              <a:ext cx="6400800" cy="5105400"/>
            </a:xfrm>
            <a:prstGeom prst="rect">
              <a:avLst/>
            </a:prstGeom>
            <a:blipFill>
              <a:blip r:embed="rId2" cstate="print"/>
              <a:stretch>
                <a:fillRect/>
              </a:stretch>
            </a:blipFill>
          </p:spPr>
          <p:txBody>
            <a:bodyPr wrap="square" lIns="0" tIns="0" rIns="0" bIns="0" rtlCol="0"/>
            <a:lstStyle/>
            <a:p>
              <a:endParaRPr/>
            </a:p>
          </p:txBody>
        </p:sp>
        <p:sp>
          <p:nvSpPr>
            <p:cNvPr id="6" name="object 6"/>
            <p:cNvSpPr/>
            <p:nvPr/>
          </p:nvSpPr>
          <p:spPr>
            <a:xfrm>
              <a:off x="3937000" y="6311201"/>
              <a:ext cx="1340485" cy="483870"/>
            </a:xfrm>
            <a:custGeom>
              <a:avLst/>
              <a:gdLst/>
              <a:ahLst/>
              <a:cxnLst/>
              <a:rect l="l" t="t" r="r" b="b"/>
              <a:pathLst>
                <a:path w="1340485" h="483870">
                  <a:moveTo>
                    <a:pt x="1340345" y="0"/>
                  </a:moveTo>
                  <a:lnTo>
                    <a:pt x="0" y="0"/>
                  </a:lnTo>
                  <a:lnTo>
                    <a:pt x="0" y="483298"/>
                  </a:lnTo>
                  <a:lnTo>
                    <a:pt x="1340345" y="483298"/>
                  </a:lnTo>
                  <a:lnTo>
                    <a:pt x="1340345" y="0"/>
                  </a:lnTo>
                  <a:close/>
                </a:path>
              </a:pathLst>
            </a:custGeom>
            <a:solidFill>
              <a:srgbClr val="FFFFFF"/>
            </a:solidFill>
          </p:spPr>
          <p:txBody>
            <a:bodyPr wrap="square" lIns="0" tIns="0" rIns="0" bIns="0" rtlCol="0"/>
            <a:lstStyle/>
            <a:p>
              <a:endParaRPr/>
            </a:p>
          </p:txBody>
        </p:sp>
      </p:grpSp>
      <p:sp>
        <p:nvSpPr>
          <p:cNvPr id="7" name="object 7"/>
          <p:cNvSpPr txBox="1">
            <a:spLocks noGrp="1"/>
          </p:cNvSpPr>
          <p:nvPr>
            <p:ph type="sldNum" sz="quarter" idx="7"/>
          </p:nvPr>
        </p:nvSpPr>
        <p:spPr>
          <a:prstGeom prst="rect">
            <a:avLst/>
          </a:prstGeom>
        </p:spPr>
        <p:txBody>
          <a:bodyPr vert="horz" wrap="square" lIns="0" tIns="0" rIns="0" bIns="0" rtlCol="0">
            <a:spAutoFit/>
          </a:bodyPr>
          <a:lstStyle/>
          <a:p>
            <a:pPr marL="38100">
              <a:lnSpc>
                <a:spcPts val="1375"/>
              </a:lnSpc>
            </a:pPr>
            <a:fld id="{81D60167-4931-47E6-BA6A-407CBD079E47}" type="slidenum">
              <a:rPr spc="-40" dirty="0"/>
              <a:t>129</a:t>
            </a:fld>
            <a:endParaRPr spc="-4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57200" y="6488915"/>
            <a:ext cx="8229600" cy="0"/>
          </a:xfrm>
          <a:custGeom>
            <a:avLst/>
            <a:gdLst/>
            <a:ahLst/>
            <a:cxnLst/>
            <a:rect l="l" t="t" r="r" b="b"/>
            <a:pathLst>
              <a:path w="8229600">
                <a:moveTo>
                  <a:pt x="0" y="0"/>
                </a:moveTo>
                <a:lnTo>
                  <a:pt x="8229600" y="0"/>
                </a:lnTo>
              </a:path>
            </a:pathLst>
          </a:custGeom>
          <a:ln w="19050">
            <a:solidFill>
              <a:srgbClr val="CC9900"/>
            </a:solidFill>
          </a:ln>
        </p:spPr>
        <p:txBody>
          <a:bodyPr wrap="square" lIns="0" tIns="0" rIns="0" bIns="0" rtlCol="0"/>
          <a:lstStyle/>
          <a:p>
            <a:endParaRPr/>
          </a:p>
        </p:txBody>
      </p:sp>
      <p:sp>
        <p:nvSpPr>
          <p:cNvPr id="3" name="object 3"/>
          <p:cNvSpPr txBox="1"/>
          <p:nvPr/>
        </p:nvSpPr>
        <p:spPr>
          <a:xfrm>
            <a:off x="383539" y="1342900"/>
            <a:ext cx="8681059" cy="3552896"/>
          </a:xfrm>
          <a:prstGeom prst="rect">
            <a:avLst/>
          </a:prstGeom>
        </p:spPr>
        <p:txBody>
          <a:bodyPr vert="horz" wrap="square" lIns="0" tIns="165735" rIns="0" bIns="0" rtlCol="0">
            <a:spAutoFit/>
          </a:bodyPr>
          <a:lstStyle/>
          <a:p>
            <a:pPr marL="12700">
              <a:lnSpc>
                <a:spcPct val="100000"/>
              </a:lnSpc>
              <a:spcBef>
                <a:spcPts val="1305"/>
              </a:spcBef>
              <a:tabLst>
                <a:tab pos="356870" algn="l"/>
              </a:tabLst>
            </a:pPr>
            <a:r>
              <a:rPr sz="2000" spc="-5" dirty="0">
                <a:solidFill>
                  <a:srgbClr val="C00000"/>
                </a:solidFill>
                <a:latin typeface="Times New Roman"/>
                <a:cs typeface="Times New Roman"/>
              </a:rPr>
              <a:t>»	</a:t>
            </a:r>
            <a:r>
              <a:rPr sz="2000" dirty="0">
                <a:latin typeface="Times New Roman"/>
                <a:cs typeface="Times New Roman"/>
              </a:rPr>
              <a:t>Embedded </a:t>
            </a:r>
            <a:r>
              <a:rPr sz="2000" spc="-10" dirty="0">
                <a:latin typeface="Times New Roman"/>
                <a:cs typeface="Times New Roman"/>
              </a:rPr>
              <a:t>systems </a:t>
            </a:r>
            <a:r>
              <a:rPr sz="2000" spc="5" dirty="0">
                <a:latin typeface="Times New Roman"/>
                <a:cs typeface="Times New Roman"/>
              </a:rPr>
              <a:t>play </a:t>
            </a:r>
            <a:r>
              <a:rPr sz="2000" spc="-5" dirty="0">
                <a:latin typeface="Times New Roman"/>
                <a:cs typeface="Times New Roman"/>
              </a:rPr>
              <a:t>a </a:t>
            </a:r>
            <a:r>
              <a:rPr sz="2000" dirty="0">
                <a:latin typeface="Times New Roman"/>
                <a:cs typeface="Times New Roman"/>
              </a:rPr>
              <a:t>vital role </a:t>
            </a:r>
            <a:r>
              <a:rPr sz="2000" spc="-5" dirty="0">
                <a:latin typeface="Times New Roman"/>
                <a:cs typeface="Times New Roman"/>
              </a:rPr>
              <a:t>in our day-to-day life, starting </a:t>
            </a:r>
            <a:r>
              <a:rPr sz="2000" dirty="0">
                <a:latin typeface="Times New Roman"/>
                <a:cs typeface="Times New Roman"/>
              </a:rPr>
              <a:t>from</a:t>
            </a:r>
            <a:r>
              <a:rPr sz="2000" spc="260" dirty="0">
                <a:latin typeface="Times New Roman"/>
                <a:cs typeface="Times New Roman"/>
              </a:rPr>
              <a:t> </a:t>
            </a:r>
            <a:r>
              <a:rPr sz="2000" spc="-10" dirty="0">
                <a:latin typeface="Times New Roman"/>
                <a:cs typeface="Times New Roman"/>
              </a:rPr>
              <a:t>home</a:t>
            </a:r>
            <a:endParaRPr sz="2000" dirty="0">
              <a:latin typeface="Times New Roman"/>
              <a:cs typeface="Times New Roman"/>
            </a:endParaRPr>
          </a:p>
          <a:p>
            <a:pPr marL="356870" algn="just">
              <a:lnSpc>
                <a:spcPct val="100000"/>
              </a:lnSpc>
              <a:spcBef>
                <a:spcPts val="1200"/>
              </a:spcBef>
            </a:pPr>
            <a:r>
              <a:rPr sz="2000" spc="-5" dirty="0">
                <a:latin typeface="Times New Roman"/>
                <a:cs typeface="Times New Roman"/>
              </a:rPr>
              <a:t>to </a:t>
            </a:r>
            <a:r>
              <a:rPr sz="2000" spc="-10" dirty="0">
                <a:latin typeface="Times New Roman"/>
                <a:cs typeface="Times New Roman"/>
              </a:rPr>
              <a:t>computer</a:t>
            </a:r>
            <a:r>
              <a:rPr sz="2000" spc="-5" dirty="0">
                <a:latin typeface="Times New Roman"/>
                <a:cs typeface="Times New Roman"/>
              </a:rPr>
              <a:t> </a:t>
            </a:r>
            <a:r>
              <a:rPr sz="2000" spc="-10" dirty="0">
                <a:latin typeface="Times New Roman"/>
                <a:cs typeface="Times New Roman"/>
              </a:rPr>
              <a:t>industry.</a:t>
            </a:r>
            <a:endParaRPr lang="en-IN" sz="2000" spc="-10" dirty="0">
              <a:latin typeface="Times New Roman"/>
              <a:cs typeface="Times New Roman"/>
            </a:endParaRPr>
          </a:p>
          <a:p>
            <a:pPr marL="12700">
              <a:lnSpc>
                <a:spcPct val="100000"/>
              </a:lnSpc>
              <a:tabLst>
                <a:tab pos="356870" algn="l"/>
              </a:tabLst>
            </a:pPr>
            <a:r>
              <a:rPr sz="2000" spc="-5" dirty="0">
                <a:solidFill>
                  <a:srgbClr val="C00000"/>
                </a:solidFill>
                <a:latin typeface="Times New Roman"/>
                <a:cs typeface="Times New Roman"/>
              </a:rPr>
              <a:t>»	</a:t>
            </a:r>
            <a:r>
              <a:rPr sz="2000" dirty="0">
                <a:latin typeface="Times New Roman"/>
                <a:cs typeface="Times New Roman"/>
              </a:rPr>
              <a:t>The application areas </a:t>
            </a:r>
            <a:r>
              <a:rPr sz="2000" spc="-5" dirty="0">
                <a:latin typeface="Times New Roman"/>
                <a:cs typeface="Times New Roman"/>
              </a:rPr>
              <a:t>and </a:t>
            </a:r>
            <a:r>
              <a:rPr sz="2000" spc="-10" dirty="0">
                <a:latin typeface="Times New Roman"/>
                <a:cs typeface="Times New Roman"/>
              </a:rPr>
              <a:t>the </a:t>
            </a:r>
            <a:r>
              <a:rPr sz="2000" dirty="0">
                <a:latin typeface="Times New Roman"/>
                <a:cs typeface="Times New Roman"/>
              </a:rPr>
              <a:t>products </a:t>
            </a:r>
            <a:r>
              <a:rPr sz="2000" spc="-5" dirty="0">
                <a:latin typeface="Times New Roman"/>
                <a:cs typeface="Times New Roman"/>
              </a:rPr>
              <a:t>in </a:t>
            </a:r>
            <a:r>
              <a:rPr sz="2000" spc="-10" dirty="0">
                <a:latin typeface="Times New Roman"/>
                <a:cs typeface="Times New Roman"/>
              </a:rPr>
              <a:t>the </a:t>
            </a:r>
            <a:r>
              <a:rPr sz="2000" spc="-5" dirty="0">
                <a:latin typeface="Times New Roman"/>
                <a:cs typeface="Times New Roman"/>
              </a:rPr>
              <a:t>embedded </a:t>
            </a:r>
            <a:r>
              <a:rPr sz="2000" spc="-10" dirty="0">
                <a:latin typeface="Times New Roman"/>
                <a:cs typeface="Times New Roman"/>
              </a:rPr>
              <a:t>domain </a:t>
            </a:r>
            <a:r>
              <a:rPr sz="2000" dirty="0">
                <a:latin typeface="Times New Roman"/>
                <a:cs typeface="Times New Roman"/>
              </a:rPr>
              <a:t>are</a:t>
            </a:r>
            <a:r>
              <a:rPr sz="2000" spc="120" dirty="0">
                <a:latin typeface="Times New Roman"/>
                <a:cs typeface="Times New Roman"/>
              </a:rPr>
              <a:t> </a:t>
            </a:r>
            <a:r>
              <a:rPr sz="2000" spc="-5" dirty="0">
                <a:latin typeface="Times New Roman"/>
                <a:cs typeface="Times New Roman"/>
              </a:rPr>
              <a:t>countless.</a:t>
            </a:r>
            <a:endParaRPr sz="2000" dirty="0">
              <a:latin typeface="Times New Roman"/>
              <a:cs typeface="Times New Roman"/>
            </a:endParaRPr>
          </a:p>
          <a:p>
            <a:pPr marL="356870" algn="just">
              <a:lnSpc>
                <a:spcPct val="100000"/>
              </a:lnSpc>
              <a:spcBef>
                <a:spcPts val="1200"/>
              </a:spcBef>
            </a:pPr>
            <a:r>
              <a:rPr sz="2000" spc="-10" dirty="0">
                <a:latin typeface="Times New Roman"/>
                <a:cs typeface="Times New Roman"/>
              </a:rPr>
              <a:t>A few </a:t>
            </a:r>
            <a:r>
              <a:rPr sz="2000" dirty="0">
                <a:latin typeface="Times New Roman"/>
                <a:cs typeface="Times New Roman"/>
              </a:rPr>
              <a:t>of </a:t>
            </a:r>
            <a:r>
              <a:rPr sz="2000" spc="-10" dirty="0">
                <a:latin typeface="Times New Roman"/>
                <a:cs typeface="Times New Roman"/>
              </a:rPr>
              <a:t>the important domains </a:t>
            </a:r>
            <a:r>
              <a:rPr sz="2000" spc="-5" dirty="0">
                <a:latin typeface="Times New Roman"/>
                <a:cs typeface="Times New Roman"/>
              </a:rPr>
              <a:t>and </a:t>
            </a:r>
            <a:r>
              <a:rPr sz="2000" dirty="0">
                <a:latin typeface="Times New Roman"/>
                <a:cs typeface="Times New Roman"/>
              </a:rPr>
              <a:t>products are </a:t>
            </a:r>
            <a:r>
              <a:rPr sz="2000" spc="-5" dirty="0">
                <a:latin typeface="Times New Roman"/>
                <a:cs typeface="Times New Roman"/>
              </a:rPr>
              <a:t>listed</a:t>
            </a:r>
            <a:r>
              <a:rPr sz="2000" spc="70" dirty="0">
                <a:latin typeface="Times New Roman"/>
                <a:cs typeface="Times New Roman"/>
              </a:rPr>
              <a:t> </a:t>
            </a:r>
            <a:r>
              <a:rPr sz="2000" spc="-10" dirty="0">
                <a:latin typeface="Times New Roman"/>
                <a:cs typeface="Times New Roman"/>
              </a:rPr>
              <a:t>below:</a:t>
            </a:r>
            <a:endParaRPr lang="en-IN" sz="2000" spc="-10" dirty="0">
              <a:latin typeface="Times New Roman"/>
              <a:cs typeface="Times New Roman"/>
            </a:endParaRPr>
          </a:p>
          <a:p>
            <a:pPr marL="356870" algn="just">
              <a:spcBef>
                <a:spcPts val="1200"/>
              </a:spcBef>
            </a:pPr>
            <a:r>
              <a:rPr lang="en-IN" sz="2000" i="1" spc="-5" dirty="0">
                <a:solidFill>
                  <a:srgbClr val="FF0000"/>
                </a:solidFill>
                <a:latin typeface="Times New Roman"/>
                <a:cs typeface="Times New Roman"/>
              </a:rPr>
              <a:t>1. </a:t>
            </a:r>
            <a:r>
              <a:rPr lang="en-IN" sz="2000" i="1" spc="-5" dirty="0">
                <a:latin typeface="Times New Roman"/>
                <a:cs typeface="Times New Roman"/>
              </a:rPr>
              <a:t>Consumer Electronics: </a:t>
            </a:r>
            <a:r>
              <a:rPr lang="en-IN" sz="2000" spc="-10" dirty="0">
                <a:latin typeface="Times New Roman"/>
                <a:cs typeface="Times New Roman"/>
              </a:rPr>
              <a:t>Camcorders, cameras,</a:t>
            </a:r>
            <a:r>
              <a:rPr lang="en-IN" sz="2000" spc="60" dirty="0">
                <a:latin typeface="Times New Roman"/>
                <a:cs typeface="Times New Roman"/>
              </a:rPr>
              <a:t> </a:t>
            </a:r>
            <a:r>
              <a:rPr lang="en-IN" sz="2000" spc="-5" dirty="0">
                <a:latin typeface="Times New Roman"/>
                <a:cs typeface="Times New Roman"/>
              </a:rPr>
              <a:t>etc.</a:t>
            </a:r>
            <a:endParaRPr lang="en-IN" sz="2000" dirty="0">
              <a:latin typeface="Times New Roman"/>
              <a:cs typeface="Times New Roman"/>
            </a:endParaRPr>
          </a:p>
          <a:p>
            <a:pPr marL="356870" algn="just">
              <a:lnSpc>
                <a:spcPct val="100000"/>
              </a:lnSpc>
              <a:spcBef>
                <a:spcPts val="1200"/>
              </a:spcBef>
            </a:pPr>
            <a:endParaRPr lang="en-IN" sz="2000" spc="-10" dirty="0">
              <a:latin typeface="Times New Roman"/>
              <a:cs typeface="Times New Roman"/>
            </a:endParaRPr>
          </a:p>
          <a:p>
            <a:pPr marL="356870" algn="just">
              <a:lnSpc>
                <a:spcPct val="100000"/>
              </a:lnSpc>
              <a:spcBef>
                <a:spcPts val="1200"/>
              </a:spcBef>
            </a:pPr>
            <a:endParaRPr lang="en-IN" sz="2000" spc="-10" dirty="0">
              <a:latin typeface="Times New Roman"/>
              <a:cs typeface="Times New Roman"/>
            </a:endParaRPr>
          </a:p>
          <a:p>
            <a:pPr marL="356870" algn="just">
              <a:lnSpc>
                <a:spcPct val="100000"/>
              </a:lnSpc>
              <a:spcBef>
                <a:spcPts val="1200"/>
              </a:spcBef>
            </a:pPr>
            <a:endParaRPr sz="2000" dirty="0">
              <a:latin typeface="Times New Roman"/>
              <a:cs typeface="Times New Roman"/>
            </a:endParaRPr>
          </a:p>
        </p:txBody>
      </p:sp>
      <p:sp>
        <p:nvSpPr>
          <p:cNvPr id="5" name="object 5"/>
          <p:cNvSpPr txBox="1">
            <a:spLocks noGrp="1"/>
          </p:cNvSpPr>
          <p:nvPr>
            <p:ph type="title"/>
          </p:nvPr>
        </p:nvSpPr>
        <p:spPr>
          <a:prstGeom prst="rect">
            <a:avLst/>
          </a:prstGeom>
        </p:spPr>
        <p:txBody>
          <a:bodyPr vert="horz" wrap="square" lIns="0" tIns="59654" rIns="0" bIns="0" rtlCol="0">
            <a:spAutoFit/>
          </a:bodyPr>
          <a:lstStyle/>
          <a:p>
            <a:pPr marL="1976120" marR="5080" indent="-1263015">
              <a:lnSpc>
                <a:spcPct val="100000"/>
              </a:lnSpc>
              <a:spcBef>
                <a:spcPts val="100"/>
              </a:spcBef>
            </a:pPr>
            <a:r>
              <a:rPr sz="3600" b="1" dirty="0">
                <a:solidFill>
                  <a:srgbClr val="FF0000"/>
                </a:solidFill>
                <a:latin typeface="Times New Roman"/>
                <a:cs typeface="Times New Roman"/>
              </a:rPr>
              <a:t>MAJOR </a:t>
            </a:r>
            <a:r>
              <a:rPr sz="3600" b="1" spc="-5" dirty="0">
                <a:solidFill>
                  <a:srgbClr val="FF0000"/>
                </a:solidFill>
                <a:latin typeface="Times New Roman"/>
                <a:cs typeface="Times New Roman"/>
              </a:rPr>
              <a:t>APPLICATION </a:t>
            </a:r>
            <a:r>
              <a:rPr sz="3600" b="1" spc="-10" dirty="0">
                <a:solidFill>
                  <a:srgbClr val="FF0000"/>
                </a:solidFill>
                <a:latin typeface="Times New Roman"/>
                <a:cs typeface="Times New Roman"/>
              </a:rPr>
              <a:t>AREAS </a:t>
            </a:r>
            <a:r>
              <a:rPr sz="3600" b="1" dirty="0">
                <a:solidFill>
                  <a:srgbClr val="FF0000"/>
                </a:solidFill>
                <a:latin typeface="Times New Roman"/>
                <a:cs typeface="Times New Roman"/>
              </a:rPr>
              <a:t>OF  </a:t>
            </a:r>
            <a:r>
              <a:rPr sz="3600" b="1" spc="-5" dirty="0">
                <a:solidFill>
                  <a:srgbClr val="FF0000"/>
                </a:solidFill>
                <a:latin typeface="Times New Roman"/>
                <a:cs typeface="Times New Roman"/>
              </a:rPr>
              <a:t>EMBEDDED</a:t>
            </a:r>
            <a:r>
              <a:rPr sz="3600" b="1" spc="-35" dirty="0">
                <a:solidFill>
                  <a:srgbClr val="FF0000"/>
                </a:solidFill>
                <a:latin typeface="Times New Roman"/>
                <a:cs typeface="Times New Roman"/>
              </a:rPr>
              <a:t> </a:t>
            </a:r>
            <a:r>
              <a:rPr sz="3600" b="1" spc="-5" dirty="0">
                <a:solidFill>
                  <a:srgbClr val="FF0000"/>
                </a:solidFill>
                <a:latin typeface="Times New Roman"/>
                <a:cs typeface="Times New Roman"/>
              </a:rPr>
              <a:t>SYSTEMS</a:t>
            </a:r>
            <a:endParaRPr sz="3600" dirty="0">
              <a:latin typeface="Times New Roman"/>
              <a:cs typeface="Times New Roman"/>
            </a:endParaRPr>
          </a:p>
        </p:txBody>
      </p:sp>
      <p:sp>
        <p:nvSpPr>
          <p:cNvPr id="7" name="object 7"/>
          <p:cNvSpPr txBox="1"/>
          <p:nvPr/>
        </p:nvSpPr>
        <p:spPr>
          <a:xfrm>
            <a:off x="8420100" y="6471338"/>
            <a:ext cx="216535" cy="196850"/>
          </a:xfrm>
          <a:prstGeom prst="rect">
            <a:avLst/>
          </a:prstGeom>
        </p:spPr>
        <p:txBody>
          <a:bodyPr vert="horz" wrap="square" lIns="0" tIns="0" rIns="0" bIns="0" rtlCol="0">
            <a:spAutoFit/>
          </a:bodyPr>
          <a:lstStyle/>
          <a:p>
            <a:pPr marL="38100">
              <a:lnSpc>
                <a:spcPts val="1375"/>
              </a:lnSpc>
            </a:pPr>
            <a:fld id="{81D60167-4931-47E6-BA6A-407CBD079E47}" type="slidenum">
              <a:rPr sz="1200" spc="-40" dirty="0">
                <a:latin typeface="Times New Roman"/>
                <a:cs typeface="Times New Roman"/>
              </a:rPr>
              <a:t>13</a:t>
            </a:fld>
            <a:endParaRPr sz="1200">
              <a:latin typeface="Times New Roman"/>
              <a:cs typeface="Times New Roman"/>
            </a:endParaRPr>
          </a:p>
        </p:txBody>
      </p:sp>
      <p:pic>
        <p:nvPicPr>
          <p:cNvPr id="9" name="Picture 8">
            <a:extLst>
              <a:ext uri="{FF2B5EF4-FFF2-40B4-BE49-F238E27FC236}">
                <a16:creationId xmlns:a16="http://schemas.microsoft.com/office/drawing/2014/main" xmlns="" id="{1D72CC93-F126-A1A6-0E81-7D9E0ED5181F}"/>
              </a:ext>
            </a:extLst>
          </p:cNvPr>
          <p:cNvPicPr>
            <a:picLocks noChangeAspect="1"/>
          </p:cNvPicPr>
          <p:nvPr/>
        </p:nvPicPr>
        <p:blipFill>
          <a:blip r:embed="rId2"/>
          <a:stretch>
            <a:fillRect/>
          </a:stretch>
        </p:blipFill>
        <p:spPr>
          <a:xfrm>
            <a:off x="5069966" y="3810000"/>
            <a:ext cx="3780569" cy="2582475"/>
          </a:xfrm>
          <a:prstGeom prst="rect">
            <a:avLst/>
          </a:prstGeom>
        </p:spPr>
      </p:pic>
      <p:pic>
        <p:nvPicPr>
          <p:cNvPr id="11" name="Picture 10">
            <a:extLst>
              <a:ext uri="{FF2B5EF4-FFF2-40B4-BE49-F238E27FC236}">
                <a16:creationId xmlns:a16="http://schemas.microsoft.com/office/drawing/2014/main" xmlns="" id="{1A26F9B7-AD16-808B-0AE5-033BEE875CAA}"/>
              </a:ext>
            </a:extLst>
          </p:cNvPr>
          <p:cNvPicPr>
            <a:picLocks noChangeAspect="1"/>
          </p:cNvPicPr>
          <p:nvPr/>
        </p:nvPicPr>
        <p:blipFill>
          <a:blip r:embed="rId3"/>
          <a:stretch>
            <a:fillRect/>
          </a:stretch>
        </p:blipFill>
        <p:spPr>
          <a:xfrm>
            <a:off x="178435" y="3620041"/>
            <a:ext cx="4314825" cy="2819400"/>
          </a:xfrm>
          <a:prstGeom prst="rect">
            <a:avLst/>
          </a:prstGeom>
        </p:spPr>
      </p:pic>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09600" y="-53287"/>
            <a:ext cx="8460740" cy="6365875"/>
          </a:xfrm>
          <a:prstGeom prst="rect">
            <a:avLst/>
          </a:prstGeom>
        </p:spPr>
        <p:txBody>
          <a:bodyPr vert="horz" wrap="square" lIns="0" tIns="13335" rIns="0" bIns="0" rtlCol="0">
            <a:spAutoFit/>
          </a:bodyPr>
          <a:lstStyle/>
          <a:p>
            <a:pPr marL="356870" marR="8255" indent="-344805" algn="just">
              <a:lnSpc>
                <a:spcPct val="150100"/>
              </a:lnSpc>
              <a:spcBef>
                <a:spcPts val="105"/>
              </a:spcBef>
            </a:pPr>
            <a:r>
              <a:rPr sz="1750" spc="10" dirty="0">
                <a:solidFill>
                  <a:srgbClr val="C00000"/>
                </a:solidFill>
                <a:latin typeface="Times New Roman"/>
                <a:cs typeface="Times New Roman"/>
              </a:rPr>
              <a:t>» </a:t>
            </a:r>
            <a:r>
              <a:rPr sz="1800" spc="-10" dirty="0">
                <a:latin typeface="Times New Roman"/>
                <a:cs typeface="Times New Roman"/>
              </a:rPr>
              <a:t>The </a:t>
            </a:r>
            <a:r>
              <a:rPr sz="1800" spc="-10" dirty="0">
                <a:solidFill>
                  <a:srgbClr val="6F2F9F"/>
                </a:solidFill>
                <a:latin typeface="Times New Roman"/>
                <a:cs typeface="Times New Roman"/>
              </a:rPr>
              <a:t>master </a:t>
            </a:r>
            <a:r>
              <a:rPr sz="1800" spc="-5" dirty="0">
                <a:solidFill>
                  <a:srgbClr val="6F2F9F"/>
                </a:solidFill>
                <a:latin typeface="Times New Roman"/>
                <a:cs typeface="Times New Roman"/>
              </a:rPr>
              <a:t>device </a:t>
            </a:r>
            <a:r>
              <a:rPr sz="1800" dirty="0">
                <a:solidFill>
                  <a:srgbClr val="6F2F9F"/>
                </a:solidFill>
                <a:latin typeface="Times New Roman"/>
                <a:cs typeface="Times New Roman"/>
              </a:rPr>
              <a:t>is </a:t>
            </a:r>
            <a:r>
              <a:rPr sz="1800" spc="-5" dirty="0">
                <a:solidFill>
                  <a:srgbClr val="6F2F9F"/>
                </a:solidFill>
                <a:latin typeface="Times New Roman"/>
                <a:cs typeface="Times New Roman"/>
              </a:rPr>
              <a:t>responsible </a:t>
            </a:r>
            <a:r>
              <a:rPr sz="1800" spc="-10" dirty="0">
                <a:solidFill>
                  <a:srgbClr val="6F2F9F"/>
                </a:solidFill>
                <a:latin typeface="Times New Roman"/>
                <a:cs typeface="Times New Roman"/>
              </a:rPr>
              <a:t>for </a:t>
            </a:r>
            <a:r>
              <a:rPr sz="1800" spc="-5" dirty="0">
                <a:solidFill>
                  <a:srgbClr val="6F2F9F"/>
                </a:solidFill>
                <a:latin typeface="Times New Roman"/>
                <a:cs typeface="Times New Roman"/>
              </a:rPr>
              <a:t>generating </a:t>
            </a:r>
            <a:r>
              <a:rPr sz="1800" dirty="0">
                <a:solidFill>
                  <a:srgbClr val="6F2F9F"/>
                </a:solidFill>
                <a:latin typeface="Times New Roman"/>
                <a:cs typeface="Times New Roman"/>
              </a:rPr>
              <a:t>the </a:t>
            </a:r>
            <a:r>
              <a:rPr sz="1800" spc="-5" dirty="0">
                <a:solidFill>
                  <a:srgbClr val="6F2F9F"/>
                </a:solidFill>
                <a:latin typeface="Times New Roman"/>
                <a:cs typeface="Times New Roman"/>
              </a:rPr>
              <a:t>clock signal</a:t>
            </a:r>
            <a:r>
              <a:rPr sz="1800" spc="-5" dirty="0">
                <a:latin typeface="Times New Roman"/>
                <a:cs typeface="Times New Roman"/>
              </a:rPr>
              <a:t>. It </a:t>
            </a:r>
            <a:r>
              <a:rPr sz="1800" spc="-5" dirty="0">
                <a:solidFill>
                  <a:srgbClr val="006FC0"/>
                </a:solidFill>
                <a:latin typeface="Times New Roman"/>
                <a:cs typeface="Times New Roman"/>
              </a:rPr>
              <a:t>selects </a:t>
            </a:r>
            <a:r>
              <a:rPr sz="1800" dirty="0">
                <a:solidFill>
                  <a:srgbClr val="006FC0"/>
                </a:solidFill>
                <a:latin typeface="Times New Roman"/>
                <a:cs typeface="Times New Roman"/>
              </a:rPr>
              <a:t>the </a:t>
            </a:r>
            <a:r>
              <a:rPr sz="1800" spc="-5" dirty="0">
                <a:solidFill>
                  <a:srgbClr val="006FC0"/>
                </a:solidFill>
                <a:latin typeface="Times New Roman"/>
                <a:cs typeface="Times New Roman"/>
              </a:rPr>
              <a:t>required  </a:t>
            </a:r>
            <a:r>
              <a:rPr sz="1800" spc="-10" dirty="0">
                <a:solidFill>
                  <a:srgbClr val="006FC0"/>
                </a:solidFill>
                <a:latin typeface="Times New Roman"/>
                <a:cs typeface="Times New Roman"/>
              </a:rPr>
              <a:t>slave </a:t>
            </a:r>
            <a:r>
              <a:rPr sz="1800" dirty="0">
                <a:solidFill>
                  <a:srgbClr val="006FC0"/>
                </a:solidFill>
                <a:latin typeface="Times New Roman"/>
                <a:cs typeface="Times New Roman"/>
              </a:rPr>
              <a:t>device </a:t>
            </a:r>
            <a:r>
              <a:rPr sz="1800" spc="5" dirty="0">
                <a:solidFill>
                  <a:srgbClr val="006FC0"/>
                </a:solidFill>
                <a:latin typeface="Times New Roman"/>
                <a:cs typeface="Times New Roman"/>
              </a:rPr>
              <a:t>by </a:t>
            </a:r>
            <a:r>
              <a:rPr sz="1800" dirty="0">
                <a:solidFill>
                  <a:srgbClr val="006FC0"/>
                </a:solidFill>
                <a:latin typeface="Times New Roman"/>
                <a:cs typeface="Times New Roman"/>
              </a:rPr>
              <a:t>asserting the </a:t>
            </a:r>
            <a:r>
              <a:rPr sz="1800" spc="-5" dirty="0">
                <a:solidFill>
                  <a:srgbClr val="006FC0"/>
                </a:solidFill>
                <a:latin typeface="Times New Roman"/>
                <a:cs typeface="Times New Roman"/>
              </a:rPr>
              <a:t>corresponding </a:t>
            </a:r>
            <a:r>
              <a:rPr sz="1800" spc="-10" dirty="0">
                <a:solidFill>
                  <a:srgbClr val="006FC0"/>
                </a:solidFill>
                <a:latin typeface="Times New Roman"/>
                <a:cs typeface="Times New Roman"/>
              </a:rPr>
              <a:t>slave device's </a:t>
            </a:r>
            <a:r>
              <a:rPr sz="1800" spc="-5" dirty="0">
                <a:solidFill>
                  <a:srgbClr val="006FC0"/>
                </a:solidFill>
                <a:latin typeface="Times New Roman"/>
                <a:cs typeface="Times New Roman"/>
              </a:rPr>
              <a:t>slave select signal 'LOW'</a:t>
            </a:r>
            <a:r>
              <a:rPr sz="1800" spc="-5" dirty="0">
                <a:latin typeface="Times New Roman"/>
                <a:cs typeface="Times New Roman"/>
              </a:rPr>
              <a:t>.  The </a:t>
            </a:r>
            <a:r>
              <a:rPr sz="1800" dirty="0">
                <a:latin typeface="Times New Roman"/>
                <a:cs typeface="Times New Roman"/>
              </a:rPr>
              <a:t>data </a:t>
            </a:r>
            <a:r>
              <a:rPr sz="1800" spc="-5" dirty="0">
                <a:latin typeface="Times New Roman"/>
                <a:cs typeface="Times New Roman"/>
              </a:rPr>
              <a:t>out line (MISO) </a:t>
            </a:r>
            <a:r>
              <a:rPr sz="1800" spc="5" dirty="0">
                <a:latin typeface="Times New Roman"/>
                <a:cs typeface="Times New Roman"/>
              </a:rPr>
              <a:t>of </a:t>
            </a:r>
            <a:r>
              <a:rPr sz="1800" spc="-5" dirty="0">
                <a:latin typeface="Times New Roman"/>
                <a:cs typeface="Times New Roman"/>
              </a:rPr>
              <a:t>all </a:t>
            </a:r>
            <a:r>
              <a:rPr sz="1800" dirty="0">
                <a:latin typeface="Times New Roman"/>
                <a:cs typeface="Times New Roman"/>
              </a:rPr>
              <a:t>the </a:t>
            </a:r>
            <a:r>
              <a:rPr sz="1800" spc="-10" dirty="0">
                <a:latin typeface="Times New Roman"/>
                <a:cs typeface="Times New Roman"/>
              </a:rPr>
              <a:t>slave </a:t>
            </a:r>
            <a:r>
              <a:rPr sz="1800" spc="-5" dirty="0">
                <a:latin typeface="Times New Roman"/>
                <a:cs typeface="Times New Roman"/>
              </a:rPr>
              <a:t>devices </a:t>
            </a:r>
            <a:r>
              <a:rPr sz="1800" spc="-10" dirty="0">
                <a:latin typeface="Times New Roman"/>
                <a:cs typeface="Times New Roman"/>
              </a:rPr>
              <a:t>when </a:t>
            </a:r>
            <a:r>
              <a:rPr sz="1800" spc="-5" dirty="0">
                <a:latin typeface="Times New Roman"/>
                <a:cs typeface="Times New Roman"/>
              </a:rPr>
              <a:t>not </a:t>
            </a:r>
            <a:r>
              <a:rPr sz="1800" spc="-10" dirty="0">
                <a:latin typeface="Times New Roman"/>
                <a:cs typeface="Times New Roman"/>
              </a:rPr>
              <a:t>selected </a:t>
            </a:r>
            <a:r>
              <a:rPr sz="1800" spc="-5" dirty="0">
                <a:latin typeface="Times New Roman"/>
                <a:cs typeface="Times New Roman"/>
              </a:rPr>
              <a:t>floats at </a:t>
            </a:r>
            <a:r>
              <a:rPr sz="1800" dirty="0">
                <a:latin typeface="Times New Roman"/>
                <a:cs typeface="Times New Roman"/>
              </a:rPr>
              <a:t>high  </a:t>
            </a:r>
            <a:r>
              <a:rPr sz="1800" spc="-5" dirty="0">
                <a:latin typeface="Times New Roman"/>
                <a:cs typeface="Times New Roman"/>
              </a:rPr>
              <a:t>impedance</a:t>
            </a:r>
            <a:r>
              <a:rPr sz="1800" dirty="0">
                <a:latin typeface="Times New Roman"/>
                <a:cs typeface="Times New Roman"/>
              </a:rPr>
              <a:t> </a:t>
            </a:r>
            <a:r>
              <a:rPr sz="1800" spc="-5" dirty="0">
                <a:latin typeface="Times New Roman"/>
                <a:cs typeface="Times New Roman"/>
              </a:rPr>
              <a:t>state.</a:t>
            </a:r>
            <a:endParaRPr sz="1800" dirty="0">
              <a:latin typeface="Times New Roman"/>
              <a:cs typeface="Times New Roman"/>
            </a:endParaRPr>
          </a:p>
          <a:p>
            <a:pPr marL="356870" marR="5080" indent="-344805" algn="just">
              <a:lnSpc>
                <a:spcPct val="150100"/>
              </a:lnSpc>
              <a:spcBef>
                <a:spcPts val="430"/>
              </a:spcBef>
            </a:pPr>
            <a:r>
              <a:rPr sz="1750" spc="10" dirty="0">
                <a:solidFill>
                  <a:srgbClr val="C00000"/>
                </a:solidFill>
                <a:latin typeface="Times New Roman"/>
                <a:cs typeface="Times New Roman"/>
              </a:rPr>
              <a:t>» </a:t>
            </a:r>
            <a:r>
              <a:rPr sz="1800" dirty="0">
                <a:solidFill>
                  <a:srgbClr val="6F2F9F"/>
                </a:solidFill>
                <a:latin typeface="Times New Roman"/>
                <a:cs typeface="Times New Roman"/>
              </a:rPr>
              <a:t>SPI </a:t>
            </a:r>
            <a:r>
              <a:rPr sz="1800" spc="-10" dirty="0">
                <a:solidFill>
                  <a:srgbClr val="6F2F9F"/>
                </a:solidFill>
                <a:latin typeface="Times New Roman"/>
                <a:cs typeface="Times New Roman"/>
              </a:rPr>
              <a:t>works </a:t>
            </a:r>
            <a:r>
              <a:rPr sz="1800" spc="5" dirty="0">
                <a:solidFill>
                  <a:srgbClr val="6F2F9F"/>
                </a:solidFill>
                <a:latin typeface="Times New Roman"/>
                <a:cs typeface="Times New Roman"/>
              </a:rPr>
              <a:t>on </a:t>
            </a:r>
            <a:r>
              <a:rPr sz="1800" dirty="0">
                <a:solidFill>
                  <a:srgbClr val="6F2F9F"/>
                </a:solidFill>
                <a:latin typeface="Times New Roman"/>
                <a:cs typeface="Times New Roman"/>
              </a:rPr>
              <a:t>the principle </a:t>
            </a:r>
            <a:r>
              <a:rPr sz="1800" spc="5" dirty="0">
                <a:solidFill>
                  <a:srgbClr val="6F2F9F"/>
                </a:solidFill>
                <a:latin typeface="Times New Roman"/>
                <a:cs typeface="Times New Roman"/>
              </a:rPr>
              <a:t>of </a:t>
            </a:r>
            <a:r>
              <a:rPr sz="1800" spc="-5" dirty="0">
                <a:solidFill>
                  <a:srgbClr val="6F2F9F"/>
                </a:solidFill>
                <a:latin typeface="Times New Roman"/>
                <a:cs typeface="Times New Roman"/>
              </a:rPr>
              <a:t>'Shift Register'</a:t>
            </a:r>
            <a:r>
              <a:rPr sz="1800" spc="-5" dirty="0">
                <a:latin typeface="Times New Roman"/>
                <a:cs typeface="Times New Roman"/>
              </a:rPr>
              <a:t>. The master </a:t>
            </a:r>
            <a:r>
              <a:rPr sz="1800" dirty="0">
                <a:latin typeface="Times New Roman"/>
                <a:cs typeface="Times New Roman"/>
              </a:rPr>
              <a:t>and </a:t>
            </a:r>
            <a:r>
              <a:rPr sz="1800" spc="-10" dirty="0">
                <a:latin typeface="Times New Roman"/>
                <a:cs typeface="Times New Roman"/>
              </a:rPr>
              <a:t>slave </a:t>
            </a:r>
            <a:r>
              <a:rPr sz="1800" spc="-5" dirty="0">
                <a:latin typeface="Times New Roman"/>
                <a:cs typeface="Times New Roman"/>
              </a:rPr>
              <a:t>devices </a:t>
            </a:r>
            <a:r>
              <a:rPr sz="1800" dirty="0">
                <a:latin typeface="Times New Roman"/>
                <a:cs typeface="Times New Roman"/>
              </a:rPr>
              <a:t>contain a  </a:t>
            </a:r>
            <a:r>
              <a:rPr sz="1800" spc="-5" dirty="0">
                <a:latin typeface="Times New Roman"/>
                <a:cs typeface="Times New Roman"/>
              </a:rPr>
              <a:t>special shift register for </a:t>
            </a:r>
            <a:r>
              <a:rPr sz="1800" dirty="0">
                <a:latin typeface="Times New Roman"/>
                <a:cs typeface="Times New Roman"/>
              </a:rPr>
              <a:t>the data to </a:t>
            </a:r>
            <a:r>
              <a:rPr sz="1800" spc="-5" dirty="0">
                <a:latin typeface="Times New Roman"/>
                <a:cs typeface="Times New Roman"/>
              </a:rPr>
              <a:t>transmit </a:t>
            </a:r>
            <a:r>
              <a:rPr sz="1800" spc="5" dirty="0">
                <a:latin typeface="Times New Roman"/>
                <a:cs typeface="Times New Roman"/>
              </a:rPr>
              <a:t>or </a:t>
            </a:r>
            <a:r>
              <a:rPr sz="1800" spc="-10" dirty="0">
                <a:latin typeface="Times New Roman"/>
                <a:cs typeface="Times New Roman"/>
              </a:rPr>
              <a:t>receive. </a:t>
            </a:r>
            <a:r>
              <a:rPr sz="1800" spc="-5" dirty="0">
                <a:latin typeface="Times New Roman"/>
                <a:cs typeface="Times New Roman"/>
              </a:rPr>
              <a:t>The size </a:t>
            </a:r>
            <a:r>
              <a:rPr sz="1800" spc="15" dirty="0">
                <a:latin typeface="Times New Roman"/>
                <a:cs typeface="Times New Roman"/>
              </a:rPr>
              <a:t>of </a:t>
            </a:r>
            <a:r>
              <a:rPr sz="1800" dirty="0">
                <a:latin typeface="Times New Roman"/>
                <a:cs typeface="Times New Roman"/>
              </a:rPr>
              <a:t>the </a:t>
            </a:r>
            <a:r>
              <a:rPr sz="1800" spc="-5" dirty="0">
                <a:latin typeface="Times New Roman"/>
                <a:cs typeface="Times New Roman"/>
              </a:rPr>
              <a:t>shift </a:t>
            </a:r>
            <a:r>
              <a:rPr sz="1800" dirty="0">
                <a:latin typeface="Times New Roman"/>
                <a:cs typeface="Times New Roman"/>
              </a:rPr>
              <a:t>register </a:t>
            </a:r>
            <a:r>
              <a:rPr sz="1800" spc="-5" dirty="0">
                <a:latin typeface="Times New Roman"/>
                <a:cs typeface="Times New Roman"/>
              </a:rPr>
              <a:t>is  device </a:t>
            </a:r>
            <a:r>
              <a:rPr sz="1800" dirty="0">
                <a:latin typeface="Times New Roman"/>
                <a:cs typeface="Times New Roman"/>
              </a:rPr>
              <a:t>dependent. </a:t>
            </a:r>
            <a:r>
              <a:rPr sz="1800" spc="-5" dirty="0">
                <a:latin typeface="Times New Roman"/>
                <a:cs typeface="Times New Roman"/>
              </a:rPr>
              <a:t>Normally </a:t>
            </a:r>
            <a:r>
              <a:rPr sz="1800" dirty="0">
                <a:latin typeface="Times New Roman"/>
                <a:cs typeface="Times New Roman"/>
              </a:rPr>
              <a:t>it is a </a:t>
            </a:r>
            <a:r>
              <a:rPr sz="1800" spc="-5" dirty="0">
                <a:latin typeface="Times New Roman"/>
                <a:cs typeface="Times New Roman"/>
              </a:rPr>
              <a:t>multiple </a:t>
            </a:r>
            <a:r>
              <a:rPr sz="1800" spc="5" dirty="0">
                <a:latin typeface="Times New Roman"/>
                <a:cs typeface="Times New Roman"/>
              </a:rPr>
              <a:t>of</a:t>
            </a:r>
            <a:r>
              <a:rPr sz="1800" spc="-45" dirty="0">
                <a:latin typeface="Times New Roman"/>
                <a:cs typeface="Times New Roman"/>
              </a:rPr>
              <a:t> </a:t>
            </a:r>
            <a:r>
              <a:rPr sz="1800" spc="5" dirty="0">
                <a:latin typeface="Times New Roman"/>
                <a:cs typeface="Times New Roman"/>
              </a:rPr>
              <a:t>8.</a:t>
            </a:r>
            <a:endParaRPr sz="1800" dirty="0">
              <a:latin typeface="Times New Roman"/>
              <a:cs typeface="Times New Roman"/>
            </a:endParaRPr>
          </a:p>
          <a:p>
            <a:pPr marL="356870" marR="6350" indent="-344805" algn="just">
              <a:lnSpc>
                <a:spcPct val="150100"/>
              </a:lnSpc>
              <a:spcBef>
                <a:spcPts val="425"/>
              </a:spcBef>
            </a:pPr>
            <a:r>
              <a:rPr sz="1750" spc="10" dirty="0">
                <a:solidFill>
                  <a:srgbClr val="C00000"/>
                </a:solidFill>
                <a:latin typeface="Times New Roman"/>
                <a:cs typeface="Times New Roman"/>
              </a:rPr>
              <a:t>» </a:t>
            </a:r>
            <a:r>
              <a:rPr sz="1800" dirty="0">
                <a:latin typeface="Times New Roman"/>
                <a:cs typeface="Times New Roman"/>
              </a:rPr>
              <a:t>During </a:t>
            </a:r>
            <a:r>
              <a:rPr sz="1800" spc="-5" dirty="0">
                <a:latin typeface="Times New Roman"/>
                <a:cs typeface="Times New Roman"/>
              </a:rPr>
              <a:t>transmission from </a:t>
            </a:r>
            <a:r>
              <a:rPr sz="1800" dirty="0">
                <a:latin typeface="Times New Roman"/>
                <a:cs typeface="Times New Roman"/>
              </a:rPr>
              <a:t>the </a:t>
            </a:r>
            <a:r>
              <a:rPr sz="1800" spc="-5" dirty="0">
                <a:latin typeface="Times New Roman"/>
                <a:cs typeface="Times New Roman"/>
              </a:rPr>
              <a:t>master </a:t>
            </a:r>
            <a:r>
              <a:rPr sz="1800" dirty="0">
                <a:latin typeface="Times New Roman"/>
                <a:cs typeface="Times New Roman"/>
              </a:rPr>
              <a:t>to </a:t>
            </a:r>
            <a:r>
              <a:rPr sz="1800" spc="-10" dirty="0">
                <a:latin typeface="Times New Roman"/>
                <a:cs typeface="Times New Roman"/>
              </a:rPr>
              <a:t>slave, </a:t>
            </a:r>
            <a:r>
              <a:rPr sz="1800" dirty="0">
                <a:latin typeface="Times New Roman"/>
                <a:cs typeface="Times New Roman"/>
              </a:rPr>
              <a:t>the </a:t>
            </a:r>
            <a:r>
              <a:rPr sz="1800" dirty="0">
                <a:solidFill>
                  <a:srgbClr val="6F2F9F"/>
                </a:solidFill>
                <a:latin typeface="Times New Roman"/>
                <a:cs typeface="Times New Roman"/>
              </a:rPr>
              <a:t>data </a:t>
            </a:r>
            <a:r>
              <a:rPr sz="1800" spc="-15" dirty="0">
                <a:solidFill>
                  <a:srgbClr val="6F2F9F"/>
                </a:solidFill>
                <a:latin typeface="Times New Roman"/>
                <a:cs typeface="Times New Roman"/>
              </a:rPr>
              <a:t>in </a:t>
            </a:r>
            <a:r>
              <a:rPr sz="1800" dirty="0">
                <a:solidFill>
                  <a:srgbClr val="6F2F9F"/>
                </a:solidFill>
                <a:latin typeface="Times New Roman"/>
                <a:cs typeface="Times New Roman"/>
              </a:rPr>
              <a:t>the </a:t>
            </a:r>
            <a:r>
              <a:rPr sz="1800" spc="-10" dirty="0">
                <a:solidFill>
                  <a:srgbClr val="6F2F9F"/>
                </a:solidFill>
                <a:latin typeface="Times New Roman"/>
                <a:cs typeface="Times New Roman"/>
              </a:rPr>
              <a:t>master's </a:t>
            </a:r>
            <a:r>
              <a:rPr sz="1800" spc="-5" dirty="0">
                <a:solidFill>
                  <a:srgbClr val="6F2F9F"/>
                </a:solidFill>
                <a:latin typeface="Times New Roman"/>
                <a:cs typeface="Times New Roman"/>
              </a:rPr>
              <a:t>shift </a:t>
            </a:r>
            <a:r>
              <a:rPr sz="1800" dirty="0">
                <a:solidFill>
                  <a:srgbClr val="6F2F9F"/>
                </a:solidFill>
                <a:latin typeface="Times New Roman"/>
                <a:cs typeface="Times New Roman"/>
              </a:rPr>
              <a:t>register </a:t>
            </a:r>
            <a:r>
              <a:rPr sz="1800" spc="-5" dirty="0">
                <a:solidFill>
                  <a:srgbClr val="6F2F9F"/>
                </a:solidFill>
                <a:latin typeface="Times New Roman"/>
                <a:cs typeface="Times New Roman"/>
              </a:rPr>
              <a:t>is  shifted </a:t>
            </a:r>
            <a:r>
              <a:rPr sz="1800" spc="5" dirty="0">
                <a:solidFill>
                  <a:srgbClr val="6F2F9F"/>
                </a:solidFill>
                <a:latin typeface="Times New Roman"/>
                <a:cs typeface="Times New Roman"/>
              </a:rPr>
              <a:t>out </a:t>
            </a:r>
            <a:r>
              <a:rPr sz="1800" dirty="0">
                <a:solidFill>
                  <a:srgbClr val="6F2F9F"/>
                </a:solidFill>
                <a:latin typeface="Times New Roman"/>
                <a:cs typeface="Times New Roman"/>
              </a:rPr>
              <a:t>to </a:t>
            </a:r>
            <a:r>
              <a:rPr sz="1800" spc="-5" dirty="0">
                <a:solidFill>
                  <a:srgbClr val="6F2F9F"/>
                </a:solidFill>
                <a:latin typeface="Times New Roman"/>
                <a:cs typeface="Times New Roman"/>
              </a:rPr>
              <a:t>the </a:t>
            </a:r>
            <a:r>
              <a:rPr sz="1800" dirty="0">
                <a:solidFill>
                  <a:srgbClr val="6F2F9F"/>
                </a:solidFill>
                <a:latin typeface="Times New Roman"/>
                <a:cs typeface="Times New Roman"/>
              </a:rPr>
              <a:t>MOSI </a:t>
            </a:r>
            <a:r>
              <a:rPr sz="1800" spc="-5" dirty="0">
                <a:solidFill>
                  <a:srgbClr val="6F2F9F"/>
                </a:solidFill>
                <a:latin typeface="Times New Roman"/>
                <a:cs typeface="Times New Roman"/>
              </a:rPr>
              <a:t>pin </a:t>
            </a:r>
            <a:r>
              <a:rPr sz="1800" spc="-10" dirty="0">
                <a:solidFill>
                  <a:srgbClr val="6F2F9F"/>
                </a:solidFill>
                <a:latin typeface="Times New Roman"/>
                <a:cs typeface="Times New Roman"/>
              </a:rPr>
              <a:t>and </a:t>
            </a:r>
            <a:r>
              <a:rPr sz="1800" dirty="0">
                <a:solidFill>
                  <a:srgbClr val="6F2F9F"/>
                </a:solidFill>
                <a:latin typeface="Times New Roman"/>
                <a:cs typeface="Times New Roman"/>
              </a:rPr>
              <a:t>it </a:t>
            </a:r>
            <a:r>
              <a:rPr sz="1800" spc="-5" dirty="0">
                <a:solidFill>
                  <a:srgbClr val="6F2F9F"/>
                </a:solidFill>
                <a:latin typeface="Times New Roman"/>
                <a:cs typeface="Times New Roman"/>
              </a:rPr>
              <a:t>enters </a:t>
            </a:r>
            <a:r>
              <a:rPr sz="1800" dirty="0">
                <a:solidFill>
                  <a:srgbClr val="6F2F9F"/>
                </a:solidFill>
                <a:latin typeface="Times New Roman"/>
                <a:cs typeface="Times New Roman"/>
              </a:rPr>
              <a:t>the </a:t>
            </a:r>
            <a:r>
              <a:rPr sz="1800" spc="-5" dirty="0">
                <a:solidFill>
                  <a:srgbClr val="6F2F9F"/>
                </a:solidFill>
                <a:latin typeface="Times New Roman"/>
                <a:cs typeface="Times New Roman"/>
              </a:rPr>
              <a:t>shift register </a:t>
            </a:r>
            <a:r>
              <a:rPr sz="1800" spc="15" dirty="0">
                <a:solidFill>
                  <a:srgbClr val="6F2F9F"/>
                </a:solidFill>
                <a:latin typeface="Times New Roman"/>
                <a:cs typeface="Times New Roman"/>
              </a:rPr>
              <a:t>of </a:t>
            </a:r>
            <a:r>
              <a:rPr sz="1800" dirty="0">
                <a:solidFill>
                  <a:srgbClr val="6F2F9F"/>
                </a:solidFill>
                <a:latin typeface="Times New Roman"/>
                <a:cs typeface="Times New Roman"/>
              </a:rPr>
              <a:t>the </a:t>
            </a:r>
            <a:r>
              <a:rPr sz="1800" spc="-10" dirty="0">
                <a:solidFill>
                  <a:srgbClr val="6F2F9F"/>
                </a:solidFill>
                <a:latin typeface="Times New Roman"/>
                <a:cs typeface="Times New Roman"/>
              </a:rPr>
              <a:t>slave </a:t>
            </a:r>
            <a:r>
              <a:rPr sz="1800" dirty="0">
                <a:solidFill>
                  <a:srgbClr val="6F2F9F"/>
                </a:solidFill>
                <a:latin typeface="Times New Roman"/>
                <a:cs typeface="Times New Roman"/>
              </a:rPr>
              <a:t>device through  the MOSI pin </a:t>
            </a:r>
            <a:r>
              <a:rPr sz="1800" spc="5" dirty="0">
                <a:solidFill>
                  <a:srgbClr val="6F2F9F"/>
                </a:solidFill>
                <a:latin typeface="Times New Roman"/>
                <a:cs typeface="Times New Roman"/>
              </a:rPr>
              <a:t>of </a:t>
            </a:r>
            <a:r>
              <a:rPr sz="1800" spc="-5" dirty="0">
                <a:solidFill>
                  <a:srgbClr val="6F2F9F"/>
                </a:solidFill>
                <a:latin typeface="Times New Roman"/>
                <a:cs typeface="Times New Roman"/>
              </a:rPr>
              <a:t>the </a:t>
            </a:r>
            <a:r>
              <a:rPr sz="1800" spc="-10" dirty="0">
                <a:solidFill>
                  <a:srgbClr val="6F2F9F"/>
                </a:solidFill>
                <a:latin typeface="Times New Roman"/>
                <a:cs typeface="Times New Roman"/>
              </a:rPr>
              <a:t>slave </a:t>
            </a:r>
            <a:r>
              <a:rPr sz="1800" spc="-5" dirty="0">
                <a:solidFill>
                  <a:srgbClr val="6F2F9F"/>
                </a:solidFill>
                <a:latin typeface="Times New Roman"/>
                <a:cs typeface="Times New Roman"/>
              </a:rPr>
              <a:t>device</a:t>
            </a:r>
            <a:r>
              <a:rPr sz="1800" spc="-5" dirty="0">
                <a:latin typeface="Times New Roman"/>
                <a:cs typeface="Times New Roman"/>
              </a:rPr>
              <a:t>. </a:t>
            </a:r>
            <a:r>
              <a:rPr sz="1800" spc="-20" dirty="0">
                <a:latin typeface="Times New Roman"/>
                <a:cs typeface="Times New Roman"/>
              </a:rPr>
              <a:t>At </a:t>
            </a:r>
            <a:r>
              <a:rPr sz="1800" dirty="0">
                <a:latin typeface="Times New Roman"/>
                <a:cs typeface="Times New Roman"/>
              </a:rPr>
              <a:t>the </a:t>
            </a:r>
            <a:r>
              <a:rPr sz="1800" spc="-15" dirty="0">
                <a:latin typeface="Times New Roman"/>
                <a:cs typeface="Times New Roman"/>
              </a:rPr>
              <a:t>same </a:t>
            </a:r>
            <a:r>
              <a:rPr sz="1800" spc="-5" dirty="0">
                <a:latin typeface="Times New Roman"/>
                <a:cs typeface="Times New Roman"/>
              </a:rPr>
              <a:t>time, </a:t>
            </a:r>
            <a:r>
              <a:rPr sz="1800" dirty="0">
                <a:latin typeface="Times New Roman"/>
                <a:cs typeface="Times New Roman"/>
              </a:rPr>
              <a:t>the </a:t>
            </a:r>
            <a:r>
              <a:rPr sz="1800" spc="-10" dirty="0">
                <a:solidFill>
                  <a:srgbClr val="6F2F9F"/>
                </a:solidFill>
                <a:latin typeface="Times New Roman"/>
                <a:cs typeface="Times New Roman"/>
              </a:rPr>
              <a:t>shifted </a:t>
            </a:r>
            <a:r>
              <a:rPr sz="1800" spc="5" dirty="0">
                <a:solidFill>
                  <a:srgbClr val="6F2F9F"/>
                </a:solidFill>
                <a:latin typeface="Times New Roman"/>
                <a:cs typeface="Times New Roman"/>
              </a:rPr>
              <a:t>out </a:t>
            </a:r>
            <a:r>
              <a:rPr sz="1800" dirty="0">
                <a:solidFill>
                  <a:srgbClr val="6F2F9F"/>
                </a:solidFill>
                <a:latin typeface="Times New Roman"/>
                <a:cs typeface="Times New Roman"/>
              </a:rPr>
              <a:t>data bit </a:t>
            </a:r>
            <a:r>
              <a:rPr sz="1800" spc="-5" dirty="0">
                <a:solidFill>
                  <a:srgbClr val="6F2F9F"/>
                </a:solidFill>
                <a:latin typeface="Times New Roman"/>
                <a:cs typeface="Times New Roman"/>
              </a:rPr>
              <a:t>from </a:t>
            </a:r>
            <a:r>
              <a:rPr sz="1800" dirty="0">
                <a:solidFill>
                  <a:srgbClr val="6F2F9F"/>
                </a:solidFill>
                <a:latin typeface="Times New Roman"/>
                <a:cs typeface="Times New Roman"/>
              </a:rPr>
              <a:t>the  </a:t>
            </a:r>
            <a:r>
              <a:rPr sz="1800" spc="-10" dirty="0">
                <a:solidFill>
                  <a:srgbClr val="6F2F9F"/>
                </a:solidFill>
                <a:latin typeface="Times New Roman"/>
                <a:cs typeface="Times New Roman"/>
              </a:rPr>
              <a:t>slave </a:t>
            </a:r>
            <a:r>
              <a:rPr sz="1800" spc="-5" dirty="0">
                <a:solidFill>
                  <a:srgbClr val="6F2F9F"/>
                </a:solidFill>
                <a:latin typeface="Times New Roman"/>
                <a:cs typeface="Times New Roman"/>
              </a:rPr>
              <a:t>device's </a:t>
            </a:r>
            <a:r>
              <a:rPr sz="1800" dirty="0">
                <a:solidFill>
                  <a:srgbClr val="6F2F9F"/>
                </a:solidFill>
                <a:latin typeface="Times New Roman"/>
                <a:cs typeface="Times New Roman"/>
              </a:rPr>
              <a:t>shift </a:t>
            </a:r>
            <a:r>
              <a:rPr sz="1800" spc="-5" dirty="0">
                <a:solidFill>
                  <a:srgbClr val="6F2F9F"/>
                </a:solidFill>
                <a:latin typeface="Times New Roman"/>
                <a:cs typeface="Times New Roman"/>
              </a:rPr>
              <a:t>register enters </a:t>
            </a:r>
            <a:r>
              <a:rPr sz="1800" dirty="0">
                <a:solidFill>
                  <a:srgbClr val="6F2F9F"/>
                </a:solidFill>
                <a:latin typeface="Times New Roman"/>
                <a:cs typeface="Times New Roman"/>
              </a:rPr>
              <a:t>the </a:t>
            </a:r>
            <a:r>
              <a:rPr sz="1800" spc="-5" dirty="0">
                <a:solidFill>
                  <a:srgbClr val="6F2F9F"/>
                </a:solidFill>
                <a:latin typeface="Times New Roman"/>
                <a:cs typeface="Times New Roman"/>
              </a:rPr>
              <a:t>shift register </a:t>
            </a:r>
            <a:r>
              <a:rPr sz="1800" spc="5" dirty="0">
                <a:solidFill>
                  <a:srgbClr val="6F2F9F"/>
                </a:solidFill>
                <a:latin typeface="Times New Roman"/>
                <a:cs typeface="Times New Roman"/>
              </a:rPr>
              <a:t>of </a:t>
            </a:r>
            <a:r>
              <a:rPr sz="1800" dirty="0">
                <a:solidFill>
                  <a:srgbClr val="6F2F9F"/>
                </a:solidFill>
                <a:latin typeface="Times New Roman"/>
                <a:cs typeface="Times New Roman"/>
              </a:rPr>
              <a:t>the </a:t>
            </a:r>
            <a:r>
              <a:rPr sz="1800" spc="-10" dirty="0">
                <a:solidFill>
                  <a:srgbClr val="6F2F9F"/>
                </a:solidFill>
                <a:latin typeface="Times New Roman"/>
                <a:cs typeface="Times New Roman"/>
              </a:rPr>
              <a:t>master </a:t>
            </a:r>
            <a:r>
              <a:rPr sz="1800" dirty="0">
                <a:solidFill>
                  <a:srgbClr val="6F2F9F"/>
                </a:solidFill>
                <a:latin typeface="Times New Roman"/>
                <a:cs typeface="Times New Roman"/>
              </a:rPr>
              <a:t>device through </a:t>
            </a:r>
            <a:r>
              <a:rPr sz="1800" spc="-5" dirty="0">
                <a:solidFill>
                  <a:srgbClr val="6F2F9F"/>
                </a:solidFill>
                <a:latin typeface="Times New Roman"/>
                <a:cs typeface="Times New Roman"/>
              </a:rPr>
              <a:t>MISO  </a:t>
            </a:r>
            <a:r>
              <a:rPr sz="1800" spc="5" dirty="0">
                <a:solidFill>
                  <a:srgbClr val="6F2F9F"/>
                </a:solidFill>
                <a:latin typeface="Times New Roman"/>
                <a:cs typeface="Times New Roman"/>
              </a:rPr>
              <a:t>pin</a:t>
            </a:r>
            <a:r>
              <a:rPr sz="1800" spc="5" dirty="0">
                <a:latin typeface="Times New Roman"/>
                <a:cs typeface="Times New Roman"/>
              </a:rPr>
              <a:t>. </a:t>
            </a:r>
            <a:r>
              <a:rPr sz="1800" spc="-5" dirty="0">
                <a:latin typeface="Times New Roman"/>
                <a:cs typeface="Times New Roman"/>
              </a:rPr>
              <a:t>In </a:t>
            </a:r>
            <a:r>
              <a:rPr sz="1800" spc="-15" dirty="0">
                <a:latin typeface="Times New Roman"/>
                <a:cs typeface="Times New Roman"/>
              </a:rPr>
              <a:t>summary, </a:t>
            </a:r>
            <a:r>
              <a:rPr sz="1800" dirty="0">
                <a:latin typeface="Times New Roman"/>
                <a:cs typeface="Times New Roman"/>
              </a:rPr>
              <a:t>the </a:t>
            </a:r>
            <a:r>
              <a:rPr sz="1800" spc="-5" dirty="0">
                <a:latin typeface="Times New Roman"/>
                <a:cs typeface="Times New Roman"/>
              </a:rPr>
              <a:t>shift registers </a:t>
            </a:r>
            <a:r>
              <a:rPr sz="1800" spc="5" dirty="0">
                <a:latin typeface="Times New Roman"/>
                <a:cs typeface="Times New Roman"/>
              </a:rPr>
              <a:t>of </a:t>
            </a:r>
            <a:r>
              <a:rPr sz="1800" spc="-10" dirty="0">
                <a:latin typeface="Times New Roman"/>
                <a:cs typeface="Times New Roman"/>
              </a:rPr>
              <a:t>'master' </a:t>
            </a:r>
            <a:r>
              <a:rPr sz="1800" spc="-5" dirty="0">
                <a:latin typeface="Times New Roman"/>
                <a:cs typeface="Times New Roman"/>
              </a:rPr>
              <a:t>and </a:t>
            </a:r>
            <a:r>
              <a:rPr sz="1800" spc="-10" dirty="0">
                <a:latin typeface="Times New Roman"/>
                <a:cs typeface="Times New Roman"/>
              </a:rPr>
              <a:t>'slave' </a:t>
            </a:r>
            <a:r>
              <a:rPr sz="1800" spc="-5" dirty="0">
                <a:latin typeface="Times New Roman"/>
                <a:cs typeface="Times New Roman"/>
              </a:rPr>
              <a:t>devices form </a:t>
            </a:r>
            <a:r>
              <a:rPr sz="1800" dirty="0">
                <a:latin typeface="Times New Roman"/>
                <a:cs typeface="Times New Roman"/>
              </a:rPr>
              <a:t>a </a:t>
            </a:r>
            <a:r>
              <a:rPr sz="1800" spc="-5" dirty="0">
                <a:latin typeface="Times New Roman"/>
                <a:cs typeface="Times New Roman"/>
              </a:rPr>
              <a:t>circular</a:t>
            </a:r>
            <a:r>
              <a:rPr sz="1800" spc="290" dirty="0">
                <a:latin typeface="Times New Roman"/>
                <a:cs typeface="Times New Roman"/>
              </a:rPr>
              <a:t> </a:t>
            </a:r>
            <a:r>
              <a:rPr sz="1800" spc="-10" dirty="0">
                <a:latin typeface="Times New Roman"/>
                <a:cs typeface="Times New Roman"/>
              </a:rPr>
              <a:t>buffer.</a:t>
            </a:r>
            <a:endParaRPr sz="1800" dirty="0">
              <a:latin typeface="Times New Roman"/>
              <a:cs typeface="Times New Roman"/>
            </a:endParaRPr>
          </a:p>
          <a:p>
            <a:pPr marL="356870" marR="5080" indent="-344805" algn="just">
              <a:lnSpc>
                <a:spcPct val="150100"/>
              </a:lnSpc>
              <a:spcBef>
                <a:spcPts val="434"/>
              </a:spcBef>
            </a:pPr>
            <a:r>
              <a:rPr sz="1750" spc="10" dirty="0">
                <a:solidFill>
                  <a:srgbClr val="C00000"/>
                </a:solidFill>
                <a:latin typeface="Times New Roman"/>
                <a:cs typeface="Times New Roman"/>
              </a:rPr>
              <a:t>» </a:t>
            </a:r>
            <a:r>
              <a:rPr sz="1800" spc="-5" dirty="0">
                <a:latin typeface="Times New Roman"/>
                <a:cs typeface="Times New Roman"/>
              </a:rPr>
              <a:t>When </a:t>
            </a:r>
            <a:r>
              <a:rPr sz="1800" spc="-10" dirty="0">
                <a:latin typeface="Times New Roman"/>
                <a:cs typeface="Times New Roman"/>
              </a:rPr>
              <a:t>compared </a:t>
            </a:r>
            <a:r>
              <a:rPr sz="1800" dirty="0">
                <a:latin typeface="Times New Roman"/>
                <a:cs typeface="Times New Roman"/>
              </a:rPr>
              <a:t>to I2C, </a:t>
            </a:r>
            <a:r>
              <a:rPr sz="1800" spc="-10" dirty="0">
                <a:solidFill>
                  <a:srgbClr val="AC1285"/>
                </a:solidFill>
                <a:latin typeface="Times New Roman"/>
                <a:cs typeface="Times New Roman"/>
              </a:rPr>
              <a:t>SPI </a:t>
            </a:r>
            <a:r>
              <a:rPr sz="1800" spc="-5" dirty="0">
                <a:solidFill>
                  <a:srgbClr val="AC1285"/>
                </a:solidFill>
                <a:latin typeface="Times New Roman"/>
                <a:cs typeface="Times New Roman"/>
              </a:rPr>
              <a:t>bus is </a:t>
            </a:r>
            <a:r>
              <a:rPr sz="1800" spc="-10" dirty="0">
                <a:solidFill>
                  <a:srgbClr val="AC1285"/>
                </a:solidFill>
                <a:latin typeface="Times New Roman"/>
                <a:cs typeface="Times New Roman"/>
              </a:rPr>
              <a:t>most </a:t>
            </a:r>
            <a:r>
              <a:rPr sz="1800" spc="-5" dirty="0">
                <a:solidFill>
                  <a:srgbClr val="AC1285"/>
                </a:solidFill>
                <a:latin typeface="Times New Roman"/>
                <a:cs typeface="Times New Roman"/>
              </a:rPr>
              <a:t>suitable for applications </a:t>
            </a:r>
            <a:r>
              <a:rPr sz="1800" dirty="0">
                <a:solidFill>
                  <a:srgbClr val="AC1285"/>
                </a:solidFill>
                <a:latin typeface="Times New Roman"/>
                <a:cs typeface="Times New Roman"/>
              </a:rPr>
              <a:t>requiring </a:t>
            </a:r>
            <a:r>
              <a:rPr sz="1800" spc="-10" dirty="0">
                <a:solidFill>
                  <a:srgbClr val="AC1285"/>
                </a:solidFill>
                <a:latin typeface="Times New Roman"/>
                <a:cs typeface="Times New Roman"/>
              </a:rPr>
              <a:t>transfer </a:t>
            </a:r>
            <a:r>
              <a:rPr sz="1800" spc="10" dirty="0">
                <a:solidFill>
                  <a:srgbClr val="AC1285"/>
                </a:solidFill>
                <a:latin typeface="Times New Roman"/>
                <a:cs typeface="Times New Roman"/>
              </a:rPr>
              <a:t>of  </a:t>
            </a:r>
            <a:r>
              <a:rPr sz="1800" dirty="0">
                <a:solidFill>
                  <a:srgbClr val="AC1285"/>
                </a:solidFill>
                <a:latin typeface="Times New Roman"/>
                <a:cs typeface="Times New Roman"/>
              </a:rPr>
              <a:t>data in </a:t>
            </a:r>
            <a:r>
              <a:rPr sz="1800" spc="-5" dirty="0">
                <a:solidFill>
                  <a:srgbClr val="AC1285"/>
                </a:solidFill>
                <a:latin typeface="Times New Roman"/>
                <a:cs typeface="Times New Roman"/>
              </a:rPr>
              <a:t>'streams'</a:t>
            </a:r>
            <a:r>
              <a:rPr sz="1800" spc="-5" dirty="0">
                <a:latin typeface="Times New Roman"/>
                <a:cs typeface="Times New Roman"/>
              </a:rPr>
              <a:t>. The </a:t>
            </a:r>
            <a:r>
              <a:rPr sz="1800" spc="5" dirty="0">
                <a:latin typeface="Times New Roman"/>
                <a:cs typeface="Times New Roman"/>
              </a:rPr>
              <a:t>only </a:t>
            </a:r>
            <a:r>
              <a:rPr sz="1800" dirty="0">
                <a:solidFill>
                  <a:srgbClr val="AC1285"/>
                </a:solidFill>
                <a:latin typeface="Times New Roman"/>
                <a:cs typeface="Times New Roman"/>
              </a:rPr>
              <a:t>limitation </a:t>
            </a:r>
            <a:r>
              <a:rPr sz="1800" spc="-5" dirty="0">
                <a:solidFill>
                  <a:srgbClr val="AC1285"/>
                </a:solidFill>
                <a:latin typeface="Times New Roman"/>
                <a:cs typeface="Times New Roman"/>
              </a:rPr>
              <a:t>is </a:t>
            </a:r>
            <a:r>
              <a:rPr sz="1800" spc="-10" dirty="0">
                <a:solidFill>
                  <a:srgbClr val="AC1285"/>
                </a:solidFill>
                <a:latin typeface="Times New Roman"/>
                <a:cs typeface="Times New Roman"/>
              </a:rPr>
              <a:t>SPI </a:t>
            </a:r>
            <a:r>
              <a:rPr sz="1800" spc="-5" dirty="0">
                <a:solidFill>
                  <a:srgbClr val="AC1285"/>
                </a:solidFill>
                <a:latin typeface="Times New Roman"/>
                <a:cs typeface="Times New Roman"/>
              </a:rPr>
              <a:t>doesn’t </a:t>
            </a:r>
            <a:r>
              <a:rPr sz="1800" dirty="0">
                <a:solidFill>
                  <a:srgbClr val="AC1285"/>
                </a:solidFill>
                <a:latin typeface="Times New Roman"/>
                <a:cs typeface="Times New Roman"/>
              </a:rPr>
              <a:t>support </a:t>
            </a:r>
            <a:r>
              <a:rPr sz="1800" spc="-5" dirty="0">
                <a:solidFill>
                  <a:srgbClr val="AC1285"/>
                </a:solidFill>
                <a:latin typeface="Times New Roman"/>
                <a:cs typeface="Times New Roman"/>
              </a:rPr>
              <a:t>an acknowledgement  </a:t>
            </a:r>
            <a:r>
              <a:rPr sz="1800" spc="-10" dirty="0">
                <a:solidFill>
                  <a:srgbClr val="AC1285"/>
                </a:solidFill>
                <a:latin typeface="Times New Roman"/>
                <a:cs typeface="Times New Roman"/>
              </a:rPr>
              <a:t>mechanism</a:t>
            </a:r>
            <a:r>
              <a:rPr sz="1800" spc="-10" dirty="0">
                <a:latin typeface="Times New Roman"/>
                <a:cs typeface="Times New Roman"/>
              </a:rPr>
              <a:t>.</a:t>
            </a:r>
            <a:endParaRPr sz="1800" dirty="0">
              <a:latin typeface="Times New Roman"/>
              <a:cs typeface="Times New Roman"/>
            </a:endParaRPr>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38100">
              <a:lnSpc>
                <a:spcPts val="1375"/>
              </a:lnSpc>
            </a:pPr>
            <a:fld id="{81D60167-4931-47E6-BA6A-407CBD079E47}" type="slidenum">
              <a:rPr spc="-40" dirty="0"/>
              <a:t>130</a:t>
            </a:fld>
            <a:endParaRPr spc="-40" dirty="0"/>
          </a:p>
        </p:txBody>
      </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60044" y="199374"/>
            <a:ext cx="8457565" cy="5697855"/>
          </a:xfrm>
          <a:prstGeom prst="rect">
            <a:avLst/>
          </a:prstGeom>
        </p:spPr>
        <p:txBody>
          <a:bodyPr vert="horz" wrap="square" lIns="0" tIns="12700" rIns="0" bIns="0" rtlCol="0">
            <a:spAutoFit/>
          </a:bodyPr>
          <a:lstStyle/>
          <a:p>
            <a:pPr marL="356870" marR="6985" indent="-344805" algn="just">
              <a:lnSpc>
                <a:spcPct val="150100"/>
              </a:lnSpc>
              <a:spcBef>
                <a:spcPts val="100"/>
              </a:spcBef>
            </a:pPr>
            <a:r>
              <a:rPr sz="2000" spc="-5" dirty="0">
                <a:solidFill>
                  <a:srgbClr val="C00000"/>
                </a:solidFill>
                <a:latin typeface="Times New Roman"/>
                <a:cs typeface="Times New Roman"/>
              </a:rPr>
              <a:t>» </a:t>
            </a:r>
            <a:r>
              <a:rPr sz="2000" b="1" i="1" spc="-5" dirty="0">
                <a:solidFill>
                  <a:srgbClr val="FF0000"/>
                </a:solidFill>
                <a:latin typeface="Times New Roman"/>
                <a:cs typeface="Times New Roman"/>
              </a:rPr>
              <a:t>Universal Asynchronous Receiver Transmitter (UART): </a:t>
            </a:r>
            <a:r>
              <a:rPr sz="2000" i="1" spc="-5" dirty="0">
                <a:solidFill>
                  <a:srgbClr val="FF0000"/>
                </a:solidFill>
                <a:latin typeface="Times New Roman"/>
                <a:cs typeface="Times New Roman"/>
              </a:rPr>
              <a:t>Universal  Asynchronous Receiver </a:t>
            </a:r>
            <a:r>
              <a:rPr sz="2000" i="1" spc="-10" dirty="0">
                <a:solidFill>
                  <a:srgbClr val="FF0000"/>
                </a:solidFill>
                <a:latin typeface="Times New Roman"/>
                <a:cs typeface="Times New Roman"/>
              </a:rPr>
              <a:t>Transmitter </a:t>
            </a:r>
            <a:r>
              <a:rPr sz="2000" i="1" dirty="0">
                <a:solidFill>
                  <a:srgbClr val="FF0000"/>
                </a:solidFill>
                <a:latin typeface="Times New Roman"/>
                <a:cs typeface="Times New Roman"/>
              </a:rPr>
              <a:t>(UART) </a:t>
            </a:r>
            <a:r>
              <a:rPr sz="2000" spc="-5" dirty="0">
                <a:latin typeface="Times New Roman"/>
                <a:cs typeface="Times New Roman"/>
              </a:rPr>
              <a:t>based </a:t>
            </a:r>
            <a:r>
              <a:rPr sz="2000" spc="-5" dirty="0">
                <a:solidFill>
                  <a:srgbClr val="C00000"/>
                </a:solidFill>
                <a:latin typeface="Times New Roman"/>
                <a:cs typeface="Times New Roman"/>
              </a:rPr>
              <a:t>data </a:t>
            </a:r>
            <a:r>
              <a:rPr sz="2000" spc="-10" dirty="0">
                <a:solidFill>
                  <a:srgbClr val="C00000"/>
                </a:solidFill>
                <a:latin typeface="Times New Roman"/>
                <a:cs typeface="Times New Roman"/>
              </a:rPr>
              <a:t>transmission </a:t>
            </a:r>
            <a:r>
              <a:rPr sz="2000" spc="-5" dirty="0">
                <a:solidFill>
                  <a:srgbClr val="C00000"/>
                </a:solidFill>
                <a:latin typeface="Times New Roman"/>
                <a:cs typeface="Times New Roman"/>
              </a:rPr>
              <a:t>is an  </a:t>
            </a:r>
            <a:r>
              <a:rPr sz="2000" spc="-10" dirty="0">
                <a:solidFill>
                  <a:srgbClr val="C00000"/>
                </a:solidFill>
                <a:latin typeface="Times New Roman"/>
                <a:cs typeface="Times New Roman"/>
              </a:rPr>
              <a:t>asynchronous form </a:t>
            </a:r>
            <a:r>
              <a:rPr sz="2000" dirty="0">
                <a:solidFill>
                  <a:srgbClr val="C00000"/>
                </a:solidFill>
                <a:latin typeface="Times New Roman"/>
                <a:cs typeface="Times New Roman"/>
              </a:rPr>
              <a:t>of </a:t>
            </a:r>
            <a:r>
              <a:rPr sz="2000" spc="-5" dirty="0">
                <a:solidFill>
                  <a:srgbClr val="C00000"/>
                </a:solidFill>
                <a:latin typeface="Times New Roman"/>
                <a:cs typeface="Times New Roman"/>
              </a:rPr>
              <a:t>serial data</a:t>
            </a:r>
            <a:r>
              <a:rPr sz="2000" spc="80" dirty="0">
                <a:solidFill>
                  <a:srgbClr val="C00000"/>
                </a:solidFill>
                <a:latin typeface="Times New Roman"/>
                <a:cs typeface="Times New Roman"/>
              </a:rPr>
              <a:t> </a:t>
            </a:r>
            <a:r>
              <a:rPr sz="2000" spc="-10" dirty="0">
                <a:solidFill>
                  <a:srgbClr val="C00000"/>
                </a:solidFill>
                <a:latin typeface="Times New Roman"/>
                <a:cs typeface="Times New Roman"/>
              </a:rPr>
              <a:t>transmission</a:t>
            </a:r>
            <a:r>
              <a:rPr sz="2000" spc="-10" dirty="0">
                <a:latin typeface="Times New Roman"/>
                <a:cs typeface="Times New Roman"/>
              </a:rPr>
              <a:t>.</a:t>
            </a:r>
            <a:endParaRPr sz="2000">
              <a:latin typeface="Times New Roman"/>
              <a:cs typeface="Times New Roman"/>
            </a:endParaRPr>
          </a:p>
          <a:p>
            <a:pPr marL="356870" marR="5080" indent="-344805" algn="just">
              <a:lnSpc>
                <a:spcPct val="150100"/>
              </a:lnSpc>
              <a:spcBef>
                <a:spcPts val="480"/>
              </a:spcBef>
            </a:pPr>
            <a:r>
              <a:rPr sz="2000" spc="-5" dirty="0">
                <a:solidFill>
                  <a:srgbClr val="C00000"/>
                </a:solidFill>
                <a:latin typeface="Times New Roman"/>
                <a:cs typeface="Times New Roman"/>
              </a:rPr>
              <a:t>» </a:t>
            </a:r>
            <a:r>
              <a:rPr sz="2000" spc="-5" dirty="0">
                <a:latin typeface="Times New Roman"/>
                <a:cs typeface="Times New Roman"/>
              </a:rPr>
              <a:t>UART based serial data </a:t>
            </a:r>
            <a:r>
              <a:rPr sz="2000" spc="-10" dirty="0">
                <a:latin typeface="Times New Roman"/>
                <a:cs typeface="Times New Roman"/>
              </a:rPr>
              <a:t>transmission </a:t>
            </a:r>
            <a:r>
              <a:rPr sz="2000" spc="-5" dirty="0">
                <a:solidFill>
                  <a:srgbClr val="6F2F9F"/>
                </a:solidFill>
                <a:latin typeface="Times New Roman"/>
                <a:cs typeface="Times New Roman"/>
              </a:rPr>
              <a:t>doesn't require a clock </a:t>
            </a:r>
            <a:r>
              <a:rPr sz="2000" spc="-10" dirty="0">
                <a:solidFill>
                  <a:srgbClr val="6F2F9F"/>
                </a:solidFill>
                <a:latin typeface="Times New Roman"/>
                <a:cs typeface="Times New Roman"/>
              </a:rPr>
              <a:t>signal </a:t>
            </a:r>
            <a:r>
              <a:rPr sz="2000" spc="-10" dirty="0">
                <a:latin typeface="Times New Roman"/>
                <a:cs typeface="Times New Roman"/>
              </a:rPr>
              <a:t>to  synchronize the </a:t>
            </a:r>
            <a:r>
              <a:rPr sz="2000" spc="-5" dirty="0">
                <a:latin typeface="Times New Roman"/>
                <a:cs typeface="Times New Roman"/>
              </a:rPr>
              <a:t>transmitting </a:t>
            </a:r>
            <a:r>
              <a:rPr sz="2000" spc="-10" dirty="0">
                <a:latin typeface="Times New Roman"/>
                <a:cs typeface="Times New Roman"/>
              </a:rPr>
              <a:t>end </a:t>
            </a:r>
            <a:r>
              <a:rPr sz="2000" spc="-5" dirty="0">
                <a:latin typeface="Times New Roman"/>
                <a:cs typeface="Times New Roman"/>
              </a:rPr>
              <a:t>arid </a:t>
            </a:r>
            <a:r>
              <a:rPr sz="2000" spc="-10" dirty="0">
                <a:latin typeface="Times New Roman"/>
                <a:cs typeface="Times New Roman"/>
              </a:rPr>
              <a:t>receiving end for transmission. Instead it  </a:t>
            </a:r>
            <a:r>
              <a:rPr sz="2000" spc="-5" dirty="0">
                <a:solidFill>
                  <a:srgbClr val="6F2F9F"/>
                </a:solidFill>
                <a:latin typeface="Times New Roman"/>
                <a:cs typeface="Times New Roman"/>
              </a:rPr>
              <a:t>relies upon </a:t>
            </a:r>
            <a:r>
              <a:rPr sz="2000" spc="-10" dirty="0">
                <a:solidFill>
                  <a:srgbClr val="6F2F9F"/>
                </a:solidFill>
                <a:latin typeface="Times New Roman"/>
                <a:cs typeface="Times New Roman"/>
              </a:rPr>
              <a:t>the pre-defined agreement </a:t>
            </a:r>
            <a:r>
              <a:rPr sz="2000" dirty="0">
                <a:solidFill>
                  <a:srgbClr val="6F2F9F"/>
                </a:solidFill>
                <a:latin typeface="Times New Roman"/>
                <a:cs typeface="Times New Roman"/>
              </a:rPr>
              <a:t>between </a:t>
            </a:r>
            <a:r>
              <a:rPr sz="2000" spc="-10" dirty="0">
                <a:solidFill>
                  <a:srgbClr val="6F2F9F"/>
                </a:solidFill>
                <a:latin typeface="Times New Roman"/>
                <a:cs typeface="Times New Roman"/>
              </a:rPr>
              <a:t>the </a:t>
            </a:r>
            <a:r>
              <a:rPr sz="2000" spc="-5" dirty="0">
                <a:solidFill>
                  <a:srgbClr val="6F2F9F"/>
                </a:solidFill>
                <a:latin typeface="Times New Roman"/>
                <a:cs typeface="Times New Roman"/>
              </a:rPr>
              <a:t>transmitting device </a:t>
            </a:r>
            <a:r>
              <a:rPr sz="2000" spc="-10" dirty="0">
                <a:solidFill>
                  <a:srgbClr val="6F2F9F"/>
                </a:solidFill>
                <a:latin typeface="Times New Roman"/>
                <a:cs typeface="Times New Roman"/>
              </a:rPr>
              <a:t>and  </a:t>
            </a:r>
            <a:r>
              <a:rPr sz="2000" spc="-5" dirty="0">
                <a:solidFill>
                  <a:srgbClr val="6F2F9F"/>
                </a:solidFill>
                <a:latin typeface="Times New Roman"/>
                <a:cs typeface="Times New Roman"/>
              </a:rPr>
              <a:t>receiving</a:t>
            </a:r>
            <a:r>
              <a:rPr sz="2000" spc="-10" dirty="0">
                <a:solidFill>
                  <a:srgbClr val="6F2F9F"/>
                </a:solidFill>
                <a:latin typeface="Times New Roman"/>
                <a:cs typeface="Times New Roman"/>
              </a:rPr>
              <a:t> </a:t>
            </a:r>
            <a:r>
              <a:rPr sz="2000" spc="-5" dirty="0">
                <a:solidFill>
                  <a:srgbClr val="6F2F9F"/>
                </a:solidFill>
                <a:latin typeface="Times New Roman"/>
                <a:cs typeface="Times New Roman"/>
              </a:rPr>
              <a:t>device</a:t>
            </a:r>
            <a:r>
              <a:rPr sz="2000" spc="-5" dirty="0">
                <a:latin typeface="Times New Roman"/>
                <a:cs typeface="Times New Roman"/>
              </a:rPr>
              <a:t>.</a:t>
            </a:r>
            <a:endParaRPr sz="2000">
              <a:latin typeface="Times New Roman"/>
              <a:cs typeface="Times New Roman"/>
            </a:endParaRPr>
          </a:p>
          <a:p>
            <a:pPr marL="356870" marR="7620" indent="-344805" algn="just">
              <a:lnSpc>
                <a:spcPct val="150100"/>
              </a:lnSpc>
              <a:spcBef>
                <a:spcPts val="480"/>
              </a:spcBef>
            </a:pPr>
            <a:r>
              <a:rPr sz="2000" spc="-5" dirty="0">
                <a:solidFill>
                  <a:srgbClr val="C00000"/>
                </a:solidFill>
                <a:latin typeface="Times New Roman"/>
                <a:cs typeface="Times New Roman"/>
              </a:rPr>
              <a:t>» </a:t>
            </a:r>
            <a:r>
              <a:rPr sz="2000" dirty="0">
                <a:latin typeface="Times New Roman"/>
                <a:cs typeface="Times New Roman"/>
              </a:rPr>
              <a:t>The </a:t>
            </a:r>
            <a:r>
              <a:rPr sz="2000" spc="-5" dirty="0">
                <a:solidFill>
                  <a:srgbClr val="C00000"/>
                </a:solidFill>
                <a:latin typeface="Times New Roman"/>
                <a:cs typeface="Times New Roman"/>
              </a:rPr>
              <a:t>serial </a:t>
            </a:r>
            <a:r>
              <a:rPr sz="2000" spc="-10" dirty="0">
                <a:solidFill>
                  <a:srgbClr val="C00000"/>
                </a:solidFill>
                <a:latin typeface="Times New Roman"/>
                <a:cs typeface="Times New Roman"/>
              </a:rPr>
              <a:t>communication </a:t>
            </a:r>
            <a:r>
              <a:rPr sz="2000" spc="-5" dirty="0">
                <a:solidFill>
                  <a:srgbClr val="C00000"/>
                </a:solidFill>
                <a:latin typeface="Times New Roman"/>
                <a:cs typeface="Times New Roman"/>
              </a:rPr>
              <a:t>settings </a:t>
            </a:r>
            <a:r>
              <a:rPr sz="2000" spc="-5" dirty="0">
                <a:latin typeface="Times New Roman"/>
                <a:cs typeface="Times New Roman"/>
              </a:rPr>
              <a:t>(</a:t>
            </a:r>
            <a:r>
              <a:rPr sz="2000" spc="-5" dirty="0">
                <a:solidFill>
                  <a:srgbClr val="6F2F9F"/>
                </a:solidFill>
                <a:latin typeface="Times New Roman"/>
                <a:cs typeface="Times New Roman"/>
              </a:rPr>
              <a:t>Baud rate, </a:t>
            </a:r>
            <a:r>
              <a:rPr sz="2000" spc="-15" dirty="0">
                <a:solidFill>
                  <a:srgbClr val="6F2F9F"/>
                </a:solidFill>
                <a:latin typeface="Times New Roman"/>
                <a:cs typeface="Times New Roman"/>
              </a:rPr>
              <a:t>number </a:t>
            </a:r>
            <a:r>
              <a:rPr sz="2000" dirty="0">
                <a:solidFill>
                  <a:srgbClr val="6F2F9F"/>
                </a:solidFill>
                <a:latin typeface="Times New Roman"/>
                <a:cs typeface="Times New Roman"/>
              </a:rPr>
              <a:t>of </a:t>
            </a:r>
            <a:r>
              <a:rPr sz="2000" spc="-5" dirty="0">
                <a:solidFill>
                  <a:srgbClr val="6F2F9F"/>
                </a:solidFill>
                <a:latin typeface="Times New Roman"/>
                <a:cs typeface="Times New Roman"/>
              </a:rPr>
              <a:t>bits per </a:t>
            </a:r>
            <a:r>
              <a:rPr sz="2000" spc="-10" dirty="0">
                <a:solidFill>
                  <a:srgbClr val="6F2F9F"/>
                </a:solidFill>
                <a:latin typeface="Times New Roman"/>
                <a:cs typeface="Times New Roman"/>
              </a:rPr>
              <a:t>byte, parity,  number </a:t>
            </a:r>
            <a:r>
              <a:rPr sz="2000" dirty="0">
                <a:solidFill>
                  <a:srgbClr val="6F2F9F"/>
                </a:solidFill>
                <a:latin typeface="Times New Roman"/>
                <a:cs typeface="Times New Roman"/>
              </a:rPr>
              <a:t>of </a:t>
            </a:r>
            <a:r>
              <a:rPr sz="2000" spc="-5" dirty="0">
                <a:solidFill>
                  <a:srgbClr val="6F2F9F"/>
                </a:solidFill>
                <a:latin typeface="Times New Roman"/>
                <a:cs typeface="Times New Roman"/>
              </a:rPr>
              <a:t>start bits </a:t>
            </a:r>
            <a:r>
              <a:rPr sz="2000" spc="-10" dirty="0">
                <a:solidFill>
                  <a:srgbClr val="6F2F9F"/>
                </a:solidFill>
                <a:latin typeface="Times New Roman"/>
                <a:cs typeface="Times New Roman"/>
              </a:rPr>
              <a:t>and stop </a:t>
            </a:r>
            <a:r>
              <a:rPr sz="2000" spc="-5" dirty="0">
                <a:solidFill>
                  <a:srgbClr val="6F2F9F"/>
                </a:solidFill>
                <a:latin typeface="Times New Roman"/>
                <a:cs typeface="Times New Roman"/>
              </a:rPr>
              <a:t>bit </a:t>
            </a:r>
            <a:r>
              <a:rPr sz="2000" spc="-10" dirty="0">
                <a:solidFill>
                  <a:srgbClr val="6F2F9F"/>
                </a:solidFill>
                <a:latin typeface="Times New Roman"/>
                <a:cs typeface="Times New Roman"/>
              </a:rPr>
              <a:t>and flow </a:t>
            </a:r>
            <a:r>
              <a:rPr sz="2000" spc="-5" dirty="0">
                <a:solidFill>
                  <a:srgbClr val="6F2F9F"/>
                </a:solidFill>
                <a:latin typeface="Times New Roman"/>
                <a:cs typeface="Times New Roman"/>
              </a:rPr>
              <a:t>control</a:t>
            </a:r>
            <a:r>
              <a:rPr sz="2000" spc="-5" dirty="0">
                <a:latin typeface="Times New Roman"/>
                <a:cs typeface="Times New Roman"/>
              </a:rPr>
              <a:t>) </a:t>
            </a:r>
            <a:r>
              <a:rPr sz="2000" spc="-10" dirty="0">
                <a:solidFill>
                  <a:srgbClr val="C00000"/>
                </a:solidFill>
                <a:latin typeface="Times New Roman"/>
                <a:cs typeface="Times New Roman"/>
              </a:rPr>
              <a:t>for </a:t>
            </a:r>
            <a:r>
              <a:rPr sz="2000" spc="-5" dirty="0">
                <a:solidFill>
                  <a:srgbClr val="C00000"/>
                </a:solidFill>
                <a:latin typeface="Times New Roman"/>
                <a:cs typeface="Times New Roman"/>
              </a:rPr>
              <a:t>both </a:t>
            </a:r>
            <a:r>
              <a:rPr sz="2000" spc="-10" dirty="0">
                <a:solidFill>
                  <a:srgbClr val="C00000"/>
                </a:solidFill>
                <a:latin typeface="Times New Roman"/>
                <a:cs typeface="Times New Roman"/>
              </a:rPr>
              <a:t>transmitter and  </a:t>
            </a:r>
            <a:r>
              <a:rPr sz="2000" spc="-5" dirty="0">
                <a:solidFill>
                  <a:srgbClr val="C00000"/>
                </a:solidFill>
                <a:latin typeface="Times New Roman"/>
                <a:cs typeface="Times New Roman"/>
              </a:rPr>
              <a:t>receiver </a:t>
            </a:r>
            <a:r>
              <a:rPr sz="2000" spc="-10" dirty="0">
                <a:solidFill>
                  <a:srgbClr val="C00000"/>
                </a:solidFill>
                <a:latin typeface="Times New Roman"/>
                <a:cs typeface="Times New Roman"/>
              </a:rPr>
              <a:t>should </a:t>
            </a:r>
            <a:r>
              <a:rPr sz="2000" dirty="0">
                <a:solidFill>
                  <a:srgbClr val="C00000"/>
                </a:solidFill>
                <a:latin typeface="Times New Roman"/>
                <a:cs typeface="Times New Roman"/>
              </a:rPr>
              <a:t>be </a:t>
            </a:r>
            <a:r>
              <a:rPr sz="2000" spc="-10" dirty="0">
                <a:solidFill>
                  <a:srgbClr val="C00000"/>
                </a:solidFill>
                <a:latin typeface="Times New Roman"/>
                <a:cs typeface="Times New Roman"/>
              </a:rPr>
              <a:t>set </a:t>
            </a:r>
            <a:r>
              <a:rPr sz="2000" spc="-5" dirty="0">
                <a:solidFill>
                  <a:srgbClr val="C00000"/>
                </a:solidFill>
                <a:latin typeface="Times New Roman"/>
                <a:cs typeface="Times New Roman"/>
              </a:rPr>
              <a:t>as</a:t>
            </a:r>
            <a:r>
              <a:rPr sz="2000" spc="35" dirty="0">
                <a:solidFill>
                  <a:srgbClr val="C00000"/>
                </a:solidFill>
                <a:latin typeface="Times New Roman"/>
                <a:cs typeface="Times New Roman"/>
              </a:rPr>
              <a:t> </a:t>
            </a:r>
            <a:r>
              <a:rPr sz="2000" spc="-5" dirty="0">
                <a:solidFill>
                  <a:srgbClr val="C00000"/>
                </a:solidFill>
                <a:latin typeface="Times New Roman"/>
                <a:cs typeface="Times New Roman"/>
              </a:rPr>
              <a:t>identical</a:t>
            </a:r>
            <a:r>
              <a:rPr sz="2000" spc="-5" dirty="0">
                <a:latin typeface="Times New Roman"/>
                <a:cs typeface="Times New Roman"/>
              </a:rPr>
              <a:t>.</a:t>
            </a:r>
            <a:endParaRPr sz="2000">
              <a:latin typeface="Times New Roman"/>
              <a:cs typeface="Times New Roman"/>
            </a:endParaRPr>
          </a:p>
          <a:p>
            <a:pPr marL="12700" algn="just">
              <a:lnSpc>
                <a:spcPct val="100000"/>
              </a:lnSpc>
              <a:spcBef>
                <a:spcPts val="1680"/>
              </a:spcBef>
            </a:pPr>
            <a:r>
              <a:rPr sz="2000" spc="-5" dirty="0">
                <a:solidFill>
                  <a:srgbClr val="C00000"/>
                </a:solidFill>
                <a:latin typeface="Times New Roman"/>
                <a:cs typeface="Times New Roman"/>
              </a:rPr>
              <a:t>»</a:t>
            </a:r>
            <a:r>
              <a:rPr sz="2000" spc="220" dirty="0">
                <a:solidFill>
                  <a:srgbClr val="C00000"/>
                </a:solidFill>
                <a:latin typeface="Times New Roman"/>
                <a:cs typeface="Times New Roman"/>
              </a:rPr>
              <a:t> </a:t>
            </a:r>
            <a:r>
              <a:rPr sz="2000" dirty="0">
                <a:latin typeface="Times New Roman"/>
                <a:cs typeface="Times New Roman"/>
              </a:rPr>
              <a:t>The</a:t>
            </a:r>
            <a:r>
              <a:rPr sz="2000" spc="100" dirty="0">
                <a:latin typeface="Times New Roman"/>
                <a:cs typeface="Times New Roman"/>
              </a:rPr>
              <a:t> </a:t>
            </a:r>
            <a:r>
              <a:rPr sz="2000" spc="-5" dirty="0">
                <a:solidFill>
                  <a:srgbClr val="6F2F9F"/>
                </a:solidFill>
                <a:latin typeface="Times New Roman"/>
                <a:cs typeface="Times New Roman"/>
              </a:rPr>
              <a:t>start</a:t>
            </a:r>
            <a:r>
              <a:rPr sz="2000" spc="100" dirty="0">
                <a:solidFill>
                  <a:srgbClr val="6F2F9F"/>
                </a:solidFill>
                <a:latin typeface="Times New Roman"/>
                <a:cs typeface="Times New Roman"/>
              </a:rPr>
              <a:t> </a:t>
            </a:r>
            <a:r>
              <a:rPr sz="2000" spc="-10" dirty="0">
                <a:solidFill>
                  <a:srgbClr val="6F2F9F"/>
                </a:solidFill>
                <a:latin typeface="Times New Roman"/>
                <a:cs typeface="Times New Roman"/>
              </a:rPr>
              <a:t>and</a:t>
            </a:r>
            <a:r>
              <a:rPr sz="2000" spc="110" dirty="0">
                <a:solidFill>
                  <a:srgbClr val="6F2F9F"/>
                </a:solidFill>
                <a:latin typeface="Times New Roman"/>
                <a:cs typeface="Times New Roman"/>
              </a:rPr>
              <a:t> </a:t>
            </a:r>
            <a:r>
              <a:rPr sz="2000" spc="-5" dirty="0">
                <a:solidFill>
                  <a:srgbClr val="6F2F9F"/>
                </a:solidFill>
                <a:latin typeface="Times New Roman"/>
                <a:cs typeface="Times New Roman"/>
              </a:rPr>
              <a:t>stop</a:t>
            </a:r>
            <a:r>
              <a:rPr sz="2000" spc="110" dirty="0">
                <a:solidFill>
                  <a:srgbClr val="6F2F9F"/>
                </a:solidFill>
                <a:latin typeface="Times New Roman"/>
                <a:cs typeface="Times New Roman"/>
              </a:rPr>
              <a:t> </a:t>
            </a:r>
            <a:r>
              <a:rPr sz="2000" dirty="0">
                <a:solidFill>
                  <a:srgbClr val="6F2F9F"/>
                </a:solidFill>
                <a:latin typeface="Times New Roman"/>
                <a:cs typeface="Times New Roman"/>
              </a:rPr>
              <a:t>of</a:t>
            </a:r>
            <a:r>
              <a:rPr sz="2000" spc="75" dirty="0">
                <a:solidFill>
                  <a:srgbClr val="6F2F9F"/>
                </a:solidFill>
                <a:latin typeface="Times New Roman"/>
                <a:cs typeface="Times New Roman"/>
              </a:rPr>
              <a:t> </a:t>
            </a:r>
            <a:r>
              <a:rPr sz="2000" spc="-5" dirty="0">
                <a:solidFill>
                  <a:srgbClr val="6F2F9F"/>
                </a:solidFill>
                <a:latin typeface="Times New Roman"/>
                <a:cs typeface="Times New Roman"/>
              </a:rPr>
              <a:t>communication</a:t>
            </a:r>
            <a:r>
              <a:rPr sz="2000" spc="95" dirty="0">
                <a:solidFill>
                  <a:srgbClr val="6F2F9F"/>
                </a:solidFill>
                <a:latin typeface="Times New Roman"/>
                <a:cs typeface="Times New Roman"/>
              </a:rPr>
              <a:t> </a:t>
            </a:r>
            <a:r>
              <a:rPr sz="2000" spc="-10" dirty="0">
                <a:solidFill>
                  <a:srgbClr val="6F2F9F"/>
                </a:solidFill>
                <a:latin typeface="Times New Roman"/>
                <a:cs typeface="Times New Roman"/>
              </a:rPr>
              <a:t>is</a:t>
            </a:r>
            <a:r>
              <a:rPr sz="2000" spc="95" dirty="0">
                <a:solidFill>
                  <a:srgbClr val="6F2F9F"/>
                </a:solidFill>
                <a:latin typeface="Times New Roman"/>
                <a:cs typeface="Times New Roman"/>
              </a:rPr>
              <a:t> </a:t>
            </a:r>
            <a:r>
              <a:rPr sz="2000" spc="-5" dirty="0">
                <a:solidFill>
                  <a:srgbClr val="6F2F9F"/>
                </a:solidFill>
                <a:latin typeface="Times New Roman"/>
                <a:cs typeface="Times New Roman"/>
              </a:rPr>
              <a:t>indicated</a:t>
            </a:r>
            <a:r>
              <a:rPr sz="2000" spc="114" dirty="0">
                <a:solidFill>
                  <a:srgbClr val="6F2F9F"/>
                </a:solidFill>
                <a:latin typeface="Times New Roman"/>
                <a:cs typeface="Times New Roman"/>
              </a:rPr>
              <a:t> </a:t>
            </a:r>
            <a:r>
              <a:rPr sz="2000" spc="-5" dirty="0">
                <a:solidFill>
                  <a:srgbClr val="6F2F9F"/>
                </a:solidFill>
                <a:latin typeface="Times New Roman"/>
                <a:cs typeface="Times New Roman"/>
              </a:rPr>
              <a:t>through</a:t>
            </a:r>
            <a:r>
              <a:rPr sz="2000" spc="95" dirty="0">
                <a:solidFill>
                  <a:srgbClr val="6F2F9F"/>
                </a:solidFill>
                <a:latin typeface="Times New Roman"/>
                <a:cs typeface="Times New Roman"/>
              </a:rPr>
              <a:t> </a:t>
            </a:r>
            <a:r>
              <a:rPr sz="2000" spc="-5" dirty="0">
                <a:solidFill>
                  <a:srgbClr val="6F2F9F"/>
                </a:solidFill>
                <a:latin typeface="Times New Roman"/>
                <a:cs typeface="Times New Roman"/>
              </a:rPr>
              <a:t>inserting</a:t>
            </a:r>
            <a:r>
              <a:rPr sz="2000" spc="95" dirty="0">
                <a:solidFill>
                  <a:srgbClr val="6F2F9F"/>
                </a:solidFill>
                <a:latin typeface="Times New Roman"/>
                <a:cs typeface="Times New Roman"/>
              </a:rPr>
              <a:t> </a:t>
            </a:r>
            <a:r>
              <a:rPr sz="2000" spc="-5" dirty="0">
                <a:solidFill>
                  <a:srgbClr val="6F2F9F"/>
                </a:solidFill>
                <a:latin typeface="Times New Roman"/>
                <a:cs typeface="Times New Roman"/>
              </a:rPr>
              <a:t>special</a:t>
            </a:r>
            <a:r>
              <a:rPr sz="2000" spc="105" dirty="0">
                <a:solidFill>
                  <a:srgbClr val="6F2F9F"/>
                </a:solidFill>
                <a:latin typeface="Times New Roman"/>
                <a:cs typeface="Times New Roman"/>
              </a:rPr>
              <a:t> </a:t>
            </a:r>
            <a:r>
              <a:rPr sz="2000" spc="-5" dirty="0">
                <a:solidFill>
                  <a:srgbClr val="6F2F9F"/>
                </a:solidFill>
                <a:latin typeface="Times New Roman"/>
                <a:cs typeface="Times New Roman"/>
              </a:rPr>
              <a:t>bits</a:t>
            </a:r>
            <a:endParaRPr sz="2000">
              <a:latin typeface="Times New Roman"/>
              <a:cs typeface="Times New Roman"/>
            </a:endParaRPr>
          </a:p>
          <a:p>
            <a:pPr marL="356870">
              <a:lnSpc>
                <a:spcPct val="100000"/>
              </a:lnSpc>
              <a:spcBef>
                <a:spcPts val="1205"/>
              </a:spcBef>
            </a:pPr>
            <a:r>
              <a:rPr sz="2000" spc="-5" dirty="0">
                <a:latin typeface="Times New Roman"/>
                <a:cs typeface="Times New Roman"/>
              </a:rPr>
              <a:t>in </a:t>
            </a:r>
            <a:r>
              <a:rPr sz="2000" spc="-10" dirty="0">
                <a:latin typeface="Times New Roman"/>
                <a:cs typeface="Times New Roman"/>
              </a:rPr>
              <a:t>the </a:t>
            </a:r>
            <a:r>
              <a:rPr sz="2000" spc="-5" dirty="0">
                <a:latin typeface="Times New Roman"/>
                <a:cs typeface="Times New Roman"/>
              </a:rPr>
              <a:t>data</a:t>
            </a:r>
            <a:r>
              <a:rPr sz="2000" spc="-10" dirty="0">
                <a:latin typeface="Times New Roman"/>
                <a:cs typeface="Times New Roman"/>
              </a:rPr>
              <a:t> stream.</a:t>
            </a:r>
            <a:endParaRPr sz="2000">
              <a:latin typeface="Times New Roman"/>
              <a:cs typeface="Times New Roman"/>
            </a:endParaRPr>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38100">
              <a:lnSpc>
                <a:spcPts val="1375"/>
              </a:lnSpc>
            </a:pPr>
            <a:fld id="{81D60167-4931-47E6-BA6A-407CBD079E47}" type="slidenum">
              <a:rPr spc="-40" dirty="0"/>
              <a:t>131</a:t>
            </a:fld>
            <a:endParaRPr spc="-40" dirty="0"/>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60044" y="199374"/>
            <a:ext cx="8458835" cy="4325620"/>
          </a:xfrm>
          <a:prstGeom prst="rect">
            <a:avLst/>
          </a:prstGeom>
        </p:spPr>
        <p:txBody>
          <a:bodyPr vert="horz" wrap="square" lIns="0" tIns="12700" rIns="0" bIns="0" rtlCol="0">
            <a:spAutoFit/>
          </a:bodyPr>
          <a:lstStyle/>
          <a:p>
            <a:pPr marL="356870" marR="6350" indent="-344805" algn="just">
              <a:lnSpc>
                <a:spcPct val="150100"/>
              </a:lnSpc>
              <a:spcBef>
                <a:spcPts val="100"/>
              </a:spcBef>
            </a:pPr>
            <a:r>
              <a:rPr sz="2000" spc="-5" dirty="0">
                <a:solidFill>
                  <a:srgbClr val="C00000"/>
                </a:solidFill>
                <a:latin typeface="Times New Roman"/>
                <a:cs typeface="Times New Roman"/>
              </a:rPr>
              <a:t>» </a:t>
            </a:r>
            <a:r>
              <a:rPr sz="2000" spc="-5" dirty="0">
                <a:solidFill>
                  <a:srgbClr val="6F2F9F"/>
                </a:solidFill>
                <a:latin typeface="Times New Roman"/>
                <a:cs typeface="Times New Roman"/>
              </a:rPr>
              <a:t>While sending a byte </a:t>
            </a:r>
            <a:r>
              <a:rPr sz="2000" dirty="0">
                <a:solidFill>
                  <a:srgbClr val="6F2F9F"/>
                </a:solidFill>
                <a:latin typeface="Times New Roman"/>
                <a:cs typeface="Times New Roman"/>
              </a:rPr>
              <a:t>of </a:t>
            </a:r>
            <a:r>
              <a:rPr sz="2000" spc="-5" dirty="0">
                <a:solidFill>
                  <a:srgbClr val="6F2F9F"/>
                </a:solidFill>
                <a:latin typeface="Times New Roman"/>
                <a:cs typeface="Times New Roman"/>
              </a:rPr>
              <a:t>data</a:t>
            </a:r>
            <a:r>
              <a:rPr sz="2000" spc="-5" dirty="0">
                <a:latin typeface="Times New Roman"/>
                <a:cs typeface="Times New Roman"/>
              </a:rPr>
              <a:t>, a </a:t>
            </a:r>
            <a:r>
              <a:rPr sz="2000" spc="-5" dirty="0">
                <a:solidFill>
                  <a:srgbClr val="6F2F9F"/>
                </a:solidFill>
                <a:latin typeface="Times New Roman"/>
                <a:cs typeface="Times New Roman"/>
              </a:rPr>
              <a:t>start bit </a:t>
            </a:r>
            <a:r>
              <a:rPr sz="2000" spc="-5" dirty="0">
                <a:latin typeface="Times New Roman"/>
                <a:cs typeface="Times New Roman"/>
              </a:rPr>
              <a:t>is </a:t>
            </a:r>
            <a:r>
              <a:rPr sz="2000" spc="-10" dirty="0">
                <a:latin typeface="Times New Roman"/>
                <a:cs typeface="Times New Roman"/>
              </a:rPr>
              <a:t>added first and </a:t>
            </a:r>
            <a:r>
              <a:rPr sz="2000" spc="-5" dirty="0">
                <a:latin typeface="Times New Roman"/>
                <a:cs typeface="Times New Roman"/>
              </a:rPr>
              <a:t>a </a:t>
            </a:r>
            <a:r>
              <a:rPr sz="2000" spc="-5" dirty="0">
                <a:solidFill>
                  <a:srgbClr val="6F2F9F"/>
                </a:solidFill>
                <a:latin typeface="Times New Roman"/>
                <a:cs typeface="Times New Roman"/>
              </a:rPr>
              <a:t>stop bit </a:t>
            </a:r>
            <a:r>
              <a:rPr sz="2000" spc="-5" dirty="0">
                <a:latin typeface="Times New Roman"/>
                <a:cs typeface="Times New Roman"/>
              </a:rPr>
              <a:t>is </a:t>
            </a:r>
            <a:r>
              <a:rPr sz="2000" spc="-10" dirty="0">
                <a:latin typeface="Times New Roman"/>
                <a:cs typeface="Times New Roman"/>
              </a:rPr>
              <a:t>added </a:t>
            </a:r>
            <a:r>
              <a:rPr sz="2000" spc="-30" dirty="0">
                <a:latin typeface="Times New Roman"/>
                <a:cs typeface="Times New Roman"/>
              </a:rPr>
              <a:t>at  </a:t>
            </a:r>
            <a:r>
              <a:rPr sz="2000" spc="-10" dirty="0">
                <a:latin typeface="Times New Roman"/>
                <a:cs typeface="Times New Roman"/>
              </a:rPr>
              <a:t>the end </a:t>
            </a:r>
            <a:r>
              <a:rPr sz="2000" dirty="0">
                <a:latin typeface="Times New Roman"/>
                <a:cs typeface="Times New Roman"/>
              </a:rPr>
              <a:t>of </a:t>
            </a:r>
            <a:r>
              <a:rPr sz="2000" spc="-5" dirty="0">
                <a:latin typeface="Times New Roman"/>
                <a:cs typeface="Times New Roman"/>
              </a:rPr>
              <a:t>the bit </a:t>
            </a:r>
            <a:r>
              <a:rPr sz="2000" spc="-10" dirty="0">
                <a:latin typeface="Times New Roman"/>
                <a:cs typeface="Times New Roman"/>
              </a:rPr>
              <a:t>stream. </a:t>
            </a:r>
            <a:r>
              <a:rPr sz="2000" dirty="0">
                <a:latin typeface="Times New Roman"/>
                <a:cs typeface="Times New Roman"/>
              </a:rPr>
              <a:t>The </a:t>
            </a:r>
            <a:r>
              <a:rPr sz="2000" spc="-5" dirty="0">
                <a:latin typeface="Times New Roman"/>
                <a:cs typeface="Times New Roman"/>
              </a:rPr>
              <a:t>least </a:t>
            </a:r>
            <a:r>
              <a:rPr sz="2000" spc="-10" dirty="0">
                <a:latin typeface="Times New Roman"/>
                <a:cs typeface="Times New Roman"/>
              </a:rPr>
              <a:t>significant </a:t>
            </a:r>
            <a:r>
              <a:rPr sz="2000" spc="-5" dirty="0">
                <a:latin typeface="Times New Roman"/>
                <a:cs typeface="Times New Roman"/>
              </a:rPr>
              <a:t>bit </a:t>
            </a:r>
            <a:r>
              <a:rPr sz="2000" dirty="0">
                <a:latin typeface="Times New Roman"/>
                <a:cs typeface="Times New Roman"/>
              </a:rPr>
              <a:t>of </a:t>
            </a:r>
            <a:r>
              <a:rPr sz="2000" spc="-10" dirty="0">
                <a:latin typeface="Times New Roman"/>
                <a:cs typeface="Times New Roman"/>
              </a:rPr>
              <a:t>the </a:t>
            </a:r>
            <a:r>
              <a:rPr sz="2000" dirty="0">
                <a:latin typeface="Times New Roman"/>
                <a:cs typeface="Times New Roman"/>
              </a:rPr>
              <a:t>data </a:t>
            </a:r>
            <a:r>
              <a:rPr sz="2000" spc="-15" dirty="0">
                <a:latin typeface="Times New Roman"/>
                <a:cs typeface="Times New Roman"/>
              </a:rPr>
              <a:t>byte </a:t>
            </a:r>
            <a:r>
              <a:rPr sz="2000" spc="-5" dirty="0">
                <a:latin typeface="Times New Roman"/>
                <a:cs typeface="Times New Roman"/>
              </a:rPr>
              <a:t>follows </a:t>
            </a:r>
            <a:r>
              <a:rPr sz="2000" spc="-10" dirty="0">
                <a:latin typeface="Times New Roman"/>
                <a:cs typeface="Times New Roman"/>
              </a:rPr>
              <a:t>the  'start'</a:t>
            </a:r>
            <a:r>
              <a:rPr sz="2000" dirty="0">
                <a:latin typeface="Times New Roman"/>
                <a:cs typeface="Times New Roman"/>
              </a:rPr>
              <a:t> </a:t>
            </a:r>
            <a:r>
              <a:rPr sz="2000" spc="-5" dirty="0">
                <a:latin typeface="Times New Roman"/>
                <a:cs typeface="Times New Roman"/>
              </a:rPr>
              <a:t>bit.</a:t>
            </a:r>
            <a:endParaRPr sz="2000">
              <a:latin typeface="Times New Roman"/>
              <a:cs typeface="Times New Roman"/>
            </a:endParaRPr>
          </a:p>
          <a:p>
            <a:pPr marL="12700" algn="just">
              <a:lnSpc>
                <a:spcPct val="100000"/>
              </a:lnSpc>
              <a:spcBef>
                <a:spcPts val="1680"/>
              </a:spcBef>
            </a:pPr>
            <a:r>
              <a:rPr sz="2000" spc="-5" dirty="0">
                <a:solidFill>
                  <a:srgbClr val="C00000"/>
                </a:solidFill>
                <a:latin typeface="Times New Roman"/>
                <a:cs typeface="Times New Roman"/>
              </a:rPr>
              <a:t>» </a:t>
            </a:r>
            <a:r>
              <a:rPr sz="2000" dirty="0">
                <a:latin typeface="Times New Roman"/>
                <a:cs typeface="Times New Roman"/>
              </a:rPr>
              <a:t>The </a:t>
            </a:r>
            <a:r>
              <a:rPr sz="2000" spc="-10" dirty="0">
                <a:solidFill>
                  <a:srgbClr val="6F2F9F"/>
                </a:solidFill>
                <a:latin typeface="Times New Roman"/>
                <a:cs typeface="Times New Roman"/>
              </a:rPr>
              <a:t>'start' </a:t>
            </a:r>
            <a:r>
              <a:rPr sz="2000" dirty="0">
                <a:solidFill>
                  <a:srgbClr val="6F2F9F"/>
                </a:solidFill>
                <a:latin typeface="Times New Roman"/>
                <a:cs typeface="Times New Roman"/>
              </a:rPr>
              <a:t>bit </a:t>
            </a:r>
            <a:r>
              <a:rPr sz="2000" spc="-10" dirty="0">
                <a:solidFill>
                  <a:srgbClr val="6F2F9F"/>
                </a:solidFill>
                <a:latin typeface="Times New Roman"/>
                <a:cs typeface="Times New Roman"/>
              </a:rPr>
              <a:t>informs the </a:t>
            </a:r>
            <a:r>
              <a:rPr sz="2000" spc="-5" dirty="0">
                <a:solidFill>
                  <a:srgbClr val="6F2F9F"/>
                </a:solidFill>
                <a:latin typeface="Times New Roman"/>
                <a:cs typeface="Times New Roman"/>
              </a:rPr>
              <a:t>receiver </a:t>
            </a:r>
            <a:r>
              <a:rPr sz="2000" spc="-10" dirty="0">
                <a:solidFill>
                  <a:srgbClr val="6F2F9F"/>
                </a:solidFill>
                <a:latin typeface="Times New Roman"/>
                <a:cs typeface="Times New Roman"/>
              </a:rPr>
              <a:t>that </a:t>
            </a:r>
            <a:r>
              <a:rPr sz="2000" spc="-5" dirty="0">
                <a:solidFill>
                  <a:srgbClr val="6F2F9F"/>
                </a:solidFill>
                <a:latin typeface="Times New Roman"/>
                <a:cs typeface="Times New Roman"/>
              </a:rPr>
              <a:t>a data </a:t>
            </a:r>
            <a:r>
              <a:rPr sz="2000" spc="-15" dirty="0">
                <a:solidFill>
                  <a:srgbClr val="6F2F9F"/>
                </a:solidFill>
                <a:latin typeface="Times New Roman"/>
                <a:cs typeface="Times New Roman"/>
              </a:rPr>
              <a:t>byte </a:t>
            </a:r>
            <a:r>
              <a:rPr sz="2000" spc="-10" dirty="0">
                <a:solidFill>
                  <a:srgbClr val="6F2F9F"/>
                </a:solidFill>
                <a:latin typeface="Times New Roman"/>
                <a:cs typeface="Times New Roman"/>
              </a:rPr>
              <a:t>is </a:t>
            </a:r>
            <a:r>
              <a:rPr sz="2000" spc="-5" dirty="0">
                <a:solidFill>
                  <a:srgbClr val="6F2F9F"/>
                </a:solidFill>
                <a:latin typeface="Times New Roman"/>
                <a:cs typeface="Times New Roman"/>
              </a:rPr>
              <a:t>about </a:t>
            </a:r>
            <a:r>
              <a:rPr sz="2000" spc="-10" dirty="0">
                <a:solidFill>
                  <a:srgbClr val="6F2F9F"/>
                </a:solidFill>
                <a:latin typeface="Times New Roman"/>
                <a:cs typeface="Times New Roman"/>
              </a:rPr>
              <a:t>to arrive</a:t>
            </a:r>
            <a:r>
              <a:rPr sz="2000" spc="-10" dirty="0">
                <a:latin typeface="Times New Roman"/>
                <a:cs typeface="Times New Roman"/>
              </a:rPr>
              <a:t>.</a:t>
            </a:r>
            <a:r>
              <a:rPr sz="2000" spc="130" dirty="0">
                <a:latin typeface="Times New Roman"/>
                <a:cs typeface="Times New Roman"/>
              </a:rPr>
              <a:t> </a:t>
            </a:r>
            <a:r>
              <a:rPr sz="2000" dirty="0">
                <a:latin typeface="Times New Roman"/>
                <a:cs typeface="Times New Roman"/>
              </a:rPr>
              <a:t>The</a:t>
            </a:r>
            <a:endParaRPr sz="2000">
              <a:latin typeface="Times New Roman"/>
              <a:cs typeface="Times New Roman"/>
            </a:endParaRPr>
          </a:p>
          <a:p>
            <a:pPr marL="356870">
              <a:lnSpc>
                <a:spcPct val="100000"/>
              </a:lnSpc>
              <a:spcBef>
                <a:spcPts val="1205"/>
              </a:spcBef>
            </a:pPr>
            <a:r>
              <a:rPr sz="2000" spc="-5" dirty="0">
                <a:solidFill>
                  <a:srgbClr val="006FC0"/>
                </a:solidFill>
                <a:latin typeface="Times New Roman"/>
                <a:cs typeface="Times New Roman"/>
              </a:rPr>
              <a:t>receiver device starts polling </a:t>
            </a:r>
            <a:r>
              <a:rPr sz="2000" spc="-10" dirty="0">
                <a:solidFill>
                  <a:srgbClr val="006FC0"/>
                </a:solidFill>
                <a:latin typeface="Times New Roman"/>
                <a:cs typeface="Times New Roman"/>
              </a:rPr>
              <a:t>its 'receive line' </a:t>
            </a:r>
            <a:r>
              <a:rPr sz="2000" spc="-5" dirty="0">
                <a:solidFill>
                  <a:srgbClr val="006FC0"/>
                </a:solidFill>
                <a:latin typeface="Times New Roman"/>
                <a:cs typeface="Times New Roman"/>
              </a:rPr>
              <a:t>as per </a:t>
            </a:r>
            <a:r>
              <a:rPr sz="2000" spc="-10" dirty="0">
                <a:solidFill>
                  <a:srgbClr val="006FC0"/>
                </a:solidFill>
                <a:latin typeface="Times New Roman"/>
                <a:cs typeface="Times New Roman"/>
              </a:rPr>
              <a:t>the </a:t>
            </a:r>
            <a:r>
              <a:rPr sz="2000" spc="-5" dirty="0">
                <a:solidFill>
                  <a:srgbClr val="006FC0"/>
                </a:solidFill>
                <a:latin typeface="Times New Roman"/>
                <a:cs typeface="Times New Roman"/>
              </a:rPr>
              <a:t>baud rate</a:t>
            </a:r>
            <a:r>
              <a:rPr sz="2000" spc="155" dirty="0">
                <a:solidFill>
                  <a:srgbClr val="006FC0"/>
                </a:solidFill>
                <a:latin typeface="Times New Roman"/>
                <a:cs typeface="Times New Roman"/>
              </a:rPr>
              <a:t> </a:t>
            </a:r>
            <a:r>
              <a:rPr sz="2000" spc="-10" dirty="0">
                <a:solidFill>
                  <a:srgbClr val="006FC0"/>
                </a:solidFill>
                <a:latin typeface="Times New Roman"/>
                <a:cs typeface="Times New Roman"/>
              </a:rPr>
              <a:t>settings</a:t>
            </a:r>
            <a:r>
              <a:rPr sz="2000" spc="-10" dirty="0">
                <a:latin typeface="Times New Roman"/>
                <a:cs typeface="Times New Roman"/>
              </a:rPr>
              <a:t>.</a:t>
            </a:r>
            <a:endParaRPr sz="2000">
              <a:latin typeface="Times New Roman"/>
              <a:cs typeface="Times New Roman"/>
            </a:endParaRPr>
          </a:p>
          <a:p>
            <a:pPr marL="12700" algn="just">
              <a:lnSpc>
                <a:spcPct val="100000"/>
              </a:lnSpc>
              <a:spcBef>
                <a:spcPts val="1680"/>
              </a:spcBef>
            </a:pPr>
            <a:r>
              <a:rPr sz="2000" spc="-5" dirty="0">
                <a:solidFill>
                  <a:srgbClr val="C00000"/>
                </a:solidFill>
                <a:latin typeface="Times New Roman"/>
                <a:cs typeface="Times New Roman"/>
              </a:rPr>
              <a:t>»</a:t>
            </a:r>
            <a:r>
              <a:rPr sz="2000" spc="229" dirty="0">
                <a:solidFill>
                  <a:srgbClr val="C00000"/>
                </a:solidFill>
                <a:latin typeface="Times New Roman"/>
                <a:cs typeface="Times New Roman"/>
              </a:rPr>
              <a:t> </a:t>
            </a:r>
            <a:r>
              <a:rPr sz="2000" spc="-5" dirty="0">
                <a:latin typeface="Times New Roman"/>
                <a:cs typeface="Times New Roman"/>
              </a:rPr>
              <a:t>If</a:t>
            </a:r>
            <a:r>
              <a:rPr sz="2000" spc="160" dirty="0">
                <a:latin typeface="Times New Roman"/>
                <a:cs typeface="Times New Roman"/>
              </a:rPr>
              <a:t> </a:t>
            </a:r>
            <a:r>
              <a:rPr sz="2000" spc="-10" dirty="0">
                <a:latin typeface="Times New Roman"/>
                <a:cs typeface="Times New Roman"/>
              </a:rPr>
              <a:t>the</a:t>
            </a:r>
            <a:r>
              <a:rPr sz="2000" spc="175" dirty="0">
                <a:latin typeface="Times New Roman"/>
                <a:cs typeface="Times New Roman"/>
              </a:rPr>
              <a:t> </a:t>
            </a:r>
            <a:r>
              <a:rPr sz="2000" spc="-5" dirty="0">
                <a:latin typeface="Times New Roman"/>
                <a:cs typeface="Times New Roman"/>
              </a:rPr>
              <a:t>baud</a:t>
            </a:r>
            <a:r>
              <a:rPr sz="2000" spc="190" dirty="0">
                <a:latin typeface="Times New Roman"/>
                <a:cs typeface="Times New Roman"/>
              </a:rPr>
              <a:t> </a:t>
            </a:r>
            <a:r>
              <a:rPr sz="2000" spc="-5" dirty="0">
                <a:latin typeface="Times New Roman"/>
                <a:cs typeface="Times New Roman"/>
              </a:rPr>
              <a:t>rate</a:t>
            </a:r>
            <a:r>
              <a:rPr sz="2000" spc="180" dirty="0">
                <a:latin typeface="Times New Roman"/>
                <a:cs typeface="Times New Roman"/>
              </a:rPr>
              <a:t> </a:t>
            </a:r>
            <a:r>
              <a:rPr sz="2000" spc="-10" dirty="0">
                <a:latin typeface="Times New Roman"/>
                <a:cs typeface="Times New Roman"/>
              </a:rPr>
              <a:t>is</a:t>
            </a:r>
            <a:r>
              <a:rPr sz="2000" spc="190" dirty="0">
                <a:latin typeface="Times New Roman"/>
                <a:cs typeface="Times New Roman"/>
              </a:rPr>
              <a:t> </a:t>
            </a:r>
            <a:r>
              <a:rPr sz="2000" spc="-5" dirty="0">
                <a:latin typeface="Times New Roman"/>
                <a:cs typeface="Times New Roman"/>
              </a:rPr>
              <a:t>'</a:t>
            </a:r>
            <a:r>
              <a:rPr sz="2000" i="1" spc="-5" dirty="0">
                <a:solidFill>
                  <a:srgbClr val="FF0000"/>
                </a:solidFill>
                <a:latin typeface="Times New Roman"/>
                <a:cs typeface="Times New Roman"/>
              </a:rPr>
              <a:t>x</a:t>
            </a:r>
            <a:r>
              <a:rPr sz="2000" spc="-5" dirty="0">
                <a:latin typeface="Times New Roman"/>
                <a:cs typeface="Times New Roman"/>
              </a:rPr>
              <a:t>'</a:t>
            </a:r>
            <a:r>
              <a:rPr sz="2000" spc="150" dirty="0">
                <a:latin typeface="Times New Roman"/>
                <a:cs typeface="Times New Roman"/>
              </a:rPr>
              <a:t> </a:t>
            </a:r>
            <a:r>
              <a:rPr sz="2000" spc="-5" dirty="0">
                <a:latin typeface="Times New Roman"/>
                <a:cs typeface="Times New Roman"/>
              </a:rPr>
              <a:t>bits</a:t>
            </a:r>
            <a:r>
              <a:rPr sz="2000" spc="165" dirty="0">
                <a:latin typeface="Times New Roman"/>
                <a:cs typeface="Times New Roman"/>
              </a:rPr>
              <a:t> </a:t>
            </a:r>
            <a:r>
              <a:rPr sz="2000" spc="-5" dirty="0">
                <a:latin typeface="Times New Roman"/>
                <a:cs typeface="Times New Roman"/>
              </a:rPr>
              <a:t>per</a:t>
            </a:r>
            <a:r>
              <a:rPr sz="2000" spc="215" dirty="0">
                <a:latin typeface="Times New Roman"/>
                <a:cs typeface="Times New Roman"/>
              </a:rPr>
              <a:t> </a:t>
            </a:r>
            <a:r>
              <a:rPr sz="2000" spc="-5" dirty="0">
                <a:latin typeface="Times New Roman"/>
                <a:cs typeface="Times New Roman"/>
              </a:rPr>
              <a:t>second,</a:t>
            </a:r>
            <a:r>
              <a:rPr sz="2000" spc="180" dirty="0">
                <a:latin typeface="Times New Roman"/>
                <a:cs typeface="Times New Roman"/>
              </a:rPr>
              <a:t> </a:t>
            </a:r>
            <a:r>
              <a:rPr sz="2000" spc="-10" dirty="0">
                <a:latin typeface="Times New Roman"/>
                <a:cs typeface="Times New Roman"/>
              </a:rPr>
              <a:t>the</a:t>
            </a:r>
            <a:r>
              <a:rPr sz="2000" spc="180" dirty="0">
                <a:latin typeface="Times New Roman"/>
                <a:cs typeface="Times New Roman"/>
              </a:rPr>
              <a:t> </a:t>
            </a:r>
            <a:r>
              <a:rPr sz="2000" spc="-10" dirty="0">
                <a:latin typeface="Times New Roman"/>
                <a:cs typeface="Times New Roman"/>
              </a:rPr>
              <a:t>time</a:t>
            </a:r>
            <a:r>
              <a:rPr sz="2000" spc="204" dirty="0">
                <a:latin typeface="Times New Roman"/>
                <a:cs typeface="Times New Roman"/>
              </a:rPr>
              <a:t> </a:t>
            </a:r>
            <a:r>
              <a:rPr sz="2000" spc="-5" dirty="0">
                <a:latin typeface="Times New Roman"/>
                <a:cs typeface="Times New Roman"/>
              </a:rPr>
              <a:t>slot</a:t>
            </a:r>
            <a:r>
              <a:rPr sz="2000" spc="170" dirty="0">
                <a:latin typeface="Times New Roman"/>
                <a:cs typeface="Times New Roman"/>
              </a:rPr>
              <a:t> </a:t>
            </a:r>
            <a:r>
              <a:rPr sz="2000" spc="-5" dirty="0">
                <a:latin typeface="Times New Roman"/>
                <a:cs typeface="Times New Roman"/>
              </a:rPr>
              <a:t>available</a:t>
            </a:r>
            <a:r>
              <a:rPr sz="2000" spc="180" dirty="0">
                <a:latin typeface="Times New Roman"/>
                <a:cs typeface="Times New Roman"/>
              </a:rPr>
              <a:t> </a:t>
            </a:r>
            <a:r>
              <a:rPr sz="2000" spc="-10" dirty="0">
                <a:latin typeface="Times New Roman"/>
                <a:cs typeface="Times New Roman"/>
              </a:rPr>
              <a:t>for</a:t>
            </a:r>
            <a:r>
              <a:rPr sz="2000" spc="185" dirty="0">
                <a:latin typeface="Times New Roman"/>
                <a:cs typeface="Times New Roman"/>
              </a:rPr>
              <a:t> </a:t>
            </a:r>
            <a:r>
              <a:rPr sz="2000" spc="-10" dirty="0">
                <a:latin typeface="Times New Roman"/>
                <a:cs typeface="Times New Roman"/>
              </a:rPr>
              <a:t>one</a:t>
            </a:r>
            <a:r>
              <a:rPr sz="2000" spc="180" dirty="0">
                <a:latin typeface="Times New Roman"/>
                <a:cs typeface="Times New Roman"/>
              </a:rPr>
              <a:t> </a:t>
            </a:r>
            <a:r>
              <a:rPr sz="2000" dirty="0">
                <a:latin typeface="Times New Roman"/>
                <a:cs typeface="Times New Roman"/>
              </a:rPr>
              <a:t>bit</a:t>
            </a:r>
            <a:r>
              <a:rPr sz="2000" spc="175" dirty="0">
                <a:latin typeface="Times New Roman"/>
                <a:cs typeface="Times New Roman"/>
              </a:rPr>
              <a:t> </a:t>
            </a:r>
            <a:r>
              <a:rPr sz="2000" spc="-10" dirty="0">
                <a:latin typeface="Times New Roman"/>
                <a:cs typeface="Times New Roman"/>
              </a:rPr>
              <a:t>is</a:t>
            </a:r>
            <a:r>
              <a:rPr sz="2000" spc="165" dirty="0">
                <a:latin typeface="Times New Roman"/>
                <a:cs typeface="Times New Roman"/>
              </a:rPr>
              <a:t> </a:t>
            </a:r>
            <a:r>
              <a:rPr sz="2000" i="1" spc="-5" dirty="0">
                <a:solidFill>
                  <a:srgbClr val="FF0000"/>
                </a:solidFill>
                <a:latin typeface="Times New Roman"/>
                <a:cs typeface="Times New Roman"/>
              </a:rPr>
              <a:t>1/x</a:t>
            </a:r>
            <a:endParaRPr sz="2000">
              <a:latin typeface="Times New Roman"/>
              <a:cs typeface="Times New Roman"/>
            </a:endParaRPr>
          </a:p>
          <a:p>
            <a:pPr marL="356870">
              <a:lnSpc>
                <a:spcPct val="100000"/>
              </a:lnSpc>
              <a:spcBef>
                <a:spcPts val="1200"/>
              </a:spcBef>
            </a:pPr>
            <a:r>
              <a:rPr sz="2000" spc="-5" dirty="0">
                <a:latin typeface="Times New Roman"/>
                <a:cs typeface="Times New Roman"/>
              </a:rPr>
              <a:t>seconds.</a:t>
            </a:r>
            <a:endParaRPr sz="2000">
              <a:latin typeface="Times New Roman"/>
              <a:cs typeface="Times New Roman"/>
            </a:endParaRPr>
          </a:p>
          <a:p>
            <a:pPr marL="356870" marR="7620" indent="-344805">
              <a:lnSpc>
                <a:spcPct val="150100"/>
              </a:lnSpc>
              <a:spcBef>
                <a:spcPts val="480"/>
              </a:spcBef>
              <a:tabLst>
                <a:tab pos="356870" algn="l"/>
              </a:tabLst>
            </a:pPr>
            <a:r>
              <a:rPr sz="2000" spc="-5" dirty="0">
                <a:solidFill>
                  <a:srgbClr val="C00000"/>
                </a:solidFill>
                <a:latin typeface="Times New Roman"/>
                <a:cs typeface="Times New Roman"/>
              </a:rPr>
              <a:t>»	</a:t>
            </a:r>
            <a:r>
              <a:rPr sz="2000" dirty="0">
                <a:latin typeface="Times New Roman"/>
                <a:cs typeface="Times New Roman"/>
              </a:rPr>
              <a:t>The </a:t>
            </a:r>
            <a:r>
              <a:rPr sz="2000" spc="-5" dirty="0">
                <a:latin typeface="Times New Roman"/>
                <a:cs typeface="Times New Roman"/>
              </a:rPr>
              <a:t>receiver </a:t>
            </a:r>
            <a:r>
              <a:rPr sz="2000" spc="-10" dirty="0">
                <a:latin typeface="Times New Roman"/>
                <a:cs typeface="Times New Roman"/>
              </a:rPr>
              <a:t>unit </a:t>
            </a:r>
            <a:r>
              <a:rPr sz="2000" spc="-5" dirty="0">
                <a:latin typeface="Times New Roman"/>
                <a:cs typeface="Times New Roman"/>
              </a:rPr>
              <a:t>polls </a:t>
            </a:r>
            <a:r>
              <a:rPr sz="2000" spc="-10" dirty="0">
                <a:latin typeface="Times New Roman"/>
                <a:cs typeface="Times New Roman"/>
              </a:rPr>
              <a:t>the receiver line </a:t>
            </a:r>
            <a:r>
              <a:rPr sz="2000" spc="-5" dirty="0">
                <a:latin typeface="Times New Roman"/>
                <a:cs typeface="Times New Roman"/>
              </a:rPr>
              <a:t>at exactly </a:t>
            </a:r>
            <a:r>
              <a:rPr sz="2000" spc="-10" dirty="0">
                <a:latin typeface="Times New Roman"/>
                <a:cs typeface="Times New Roman"/>
              </a:rPr>
              <a:t>half </a:t>
            </a:r>
            <a:r>
              <a:rPr sz="2000" dirty="0">
                <a:latin typeface="Times New Roman"/>
                <a:cs typeface="Times New Roman"/>
              </a:rPr>
              <a:t>of </a:t>
            </a:r>
            <a:r>
              <a:rPr sz="2000" spc="-5" dirty="0">
                <a:latin typeface="Times New Roman"/>
                <a:cs typeface="Times New Roman"/>
              </a:rPr>
              <a:t>the </a:t>
            </a:r>
            <a:r>
              <a:rPr sz="2000" spc="-15" dirty="0">
                <a:latin typeface="Times New Roman"/>
                <a:cs typeface="Times New Roman"/>
              </a:rPr>
              <a:t>time </a:t>
            </a:r>
            <a:r>
              <a:rPr sz="2000" spc="-5" dirty="0">
                <a:latin typeface="Times New Roman"/>
                <a:cs typeface="Times New Roman"/>
              </a:rPr>
              <a:t>slot available  </a:t>
            </a:r>
            <a:r>
              <a:rPr sz="2000" spc="-10" dirty="0">
                <a:latin typeface="Times New Roman"/>
                <a:cs typeface="Times New Roman"/>
              </a:rPr>
              <a:t>for the</a:t>
            </a:r>
            <a:r>
              <a:rPr sz="2000" dirty="0">
                <a:latin typeface="Times New Roman"/>
                <a:cs typeface="Times New Roman"/>
              </a:rPr>
              <a:t> </a:t>
            </a:r>
            <a:r>
              <a:rPr sz="2000" spc="-5" dirty="0">
                <a:latin typeface="Times New Roman"/>
                <a:cs typeface="Times New Roman"/>
              </a:rPr>
              <a:t>bit.</a:t>
            </a:r>
            <a:endParaRPr sz="2000">
              <a:latin typeface="Times New Roman"/>
              <a:cs typeface="Times New Roman"/>
            </a:endParaRPr>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38100">
              <a:lnSpc>
                <a:spcPts val="1375"/>
              </a:lnSpc>
            </a:pPr>
            <a:fld id="{81D60167-4931-47E6-BA6A-407CBD079E47}" type="slidenum">
              <a:rPr spc="-40" dirty="0"/>
              <a:t>132</a:t>
            </a:fld>
            <a:endParaRPr spc="-40" dirty="0"/>
          </a:p>
        </p:txBody>
      </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60044" y="199374"/>
            <a:ext cx="8457565" cy="4325620"/>
          </a:xfrm>
          <a:prstGeom prst="rect">
            <a:avLst/>
          </a:prstGeom>
        </p:spPr>
        <p:txBody>
          <a:bodyPr vert="horz" wrap="square" lIns="0" tIns="12700" rIns="0" bIns="0" rtlCol="0">
            <a:spAutoFit/>
          </a:bodyPr>
          <a:lstStyle/>
          <a:p>
            <a:pPr marL="356870" marR="6350" indent="-344805" algn="just">
              <a:lnSpc>
                <a:spcPct val="150100"/>
              </a:lnSpc>
              <a:spcBef>
                <a:spcPts val="100"/>
              </a:spcBef>
            </a:pPr>
            <a:r>
              <a:rPr sz="2000" spc="-5" dirty="0">
                <a:solidFill>
                  <a:srgbClr val="C00000"/>
                </a:solidFill>
                <a:latin typeface="Times New Roman"/>
                <a:cs typeface="Times New Roman"/>
              </a:rPr>
              <a:t>» </a:t>
            </a:r>
            <a:r>
              <a:rPr sz="2000" dirty="0">
                <a:latin typeface="Times New Roman"/>
                <a:cs typeface="Times New Roman"/>
              </a:rPr>
              <a:t>If </a:t>
            </a:r>
            <a:r>
              <a:rPr sz="2000" spc="-5" dirty="0">
                <a:solidFill>
                  <a:srgbClr val="6F2F9F"/>
                </a:solidFill>
                <a:latin typeface="Times New Roman"/>
                <a:cs typeface="Times New Roman"/>
              </a:rPr>
              <a:t>parity is enabled </a:t>
            </a:r>
            <a:r>
              <a:rPr sz="2000" spc="-10" dirty="0">
                <a:solidFill>
                  <a:srgbClr val="6F2F9F"/>
                </a:solidFill>
                <a:latin typeface="Times New Roman"/>
                <a:cs typeface="Times New Roman"/>
              </a:rPr>
              <a:t>for communication, the </a:t>
            </a:r>
            <a:r>
              <a:rPr sz="2000" spc="-5" dirty="0">
                <a:solidFill>
                  <a:srgbClr val="6F2F9F"/>
                </a:solidFill>
                <a:latin typeface="Times New Roman"/>
                <a:cs typeface="Times New Roman"/>
              </a:rPr>
              <a:t>UART </a:t>
            </a:r>
            <a:r>
              <a:rPr sz="2000" dirty="0">
                <a:solidFill>
                  <a:srgbClr val="6F2F9F"/>
                </a:solidFill>
                <a:latin typeface="Times New Roman"/>
                <a:cs typeface="Times New Roman"/>
              </a:rPr>
              <a:t>of </a:t>
            </a:r>
            <a:r>
              <a:rPr sz="2000" spc="-10" dirty="0">
                <a:solidFill>
                  <a:srgbClr val="6F2F9F"/>
                </a:solidFill>
                <a:latin typeface="Times New Roman"/>
                <a:cs typeface="Times New Roman"/>
              </a:rPr>
              <a:t>the transmitting </a:t>
            </a:r>
            <a:r>
              <a:rPr sz="2000" spc="-5" dirty="0">
                <a:solidFill>
                  <a:srgbClr val="6F2F9F"/>
                </a:solidFill>
                <a:latin typeface="Times New Roman"/>
                <a:cs typeface="Times New Roman"/>
              </a:rPr>
              <a:t>device  </a:t>
            </a:r>
            <a:r>
              <a:rPr sz="2000" dirty="0">
                <a:solidFill>
                  <a:srgbClr val="6F2F9F"/>
                </a:solidFill>
                <a:latin typeface="Times New Roman"/>
                <a:cs typeface="Times New Roman"/>
              </a:rPr>
              <a:t>adds </a:t>
            </a:r>
            <a:r>
              <a:rPr sz="2000" spc="-5" dirty="0">
                <a:solidFill>
                  <a:srgbClr val="6F2F9F"/>
                </a:solidFill>
                <a:latin typeface="Times New Roman"/>
                <a:cs typeface="Times New Roman"/>
              </a:rPr>
              <a:t>a parity bit </a:t>
            </a:r>
            <a:r>
              <a:rPr sz="2000" dirty="0">
                <a:latin typeface="Times New Roman"/>
                <a:cs typeface="Times New Roman"/>
              </a:rPr>
              <a:t>(bit </a:t>
            </a:r>
            <a:r>
              <a:rPr sz="2000" spc="-10" dirty="0">
                <a:latin typeface="Times New Roman"/>
                <a:cs typeface="Times New Roman"/>
              </a:rPr>
              <a:t>value </a:t>
            </a:r>
            <a:r>
              <a:rPr sz="2000" spc="-5" dirty="0">
                <a:latin typeface="Times New Roman"/>
                <a:cs typeface="Times New Roman"/>
              </a:rPr>
              <a:t>is 1 </a:t>
            </a:r>
            <a:r>
              <a:rPr sz="2000" spc="-10" dirty="0">
                <a:latin typeface="Times New Roman"/>
                <a:cs typeface="Times New Roman"/>
              </a:rPr>
              <a:t>for </a:t>
            </a:r>
            <a:r>
              <a:rPr sz="2000" dirty="0">
                <a:latin typeface="Times New Roman"/>
                <a:cs typeface="Times New Roman"/>
              </a:rPr>
              <a:t>odd </a:t>
            </a:r>
            <a:r>
              <a:rPr sz="2000" spc="-15" dirty="0">
                <a:latin typeface="Times New Roman"/>
                <a:cs typeface="Times New Roman"/>
              </a:rPr>
              <a:t>number </a:t>
            </a:r>
            <a:r>
              <a:rPr sz="2000" dirty="0">
                <a:latin typeface="Times New Roman"/>
                <a:cs typeface="Times New Roman"/>
              </a:rPr>
              <a:t>of 1s </a:t>
            </a:r>
            <a:r>
              <a:rPr sz="2000" spc="-5" dirty="0">
                <a:latin typeface="Times New Roman"/>
                <a:cs typeface="Times New Roman"/>
              </a:rPr>
              <a:t>in </a:t>
            </a:r>
            <a:r>
              <a:rPr sz="2000" spc="-10" dirty="0">
                <a:latin typeface="Times New Roman"/>
                <a:cs typeface="Times New Roman"/>
              </a:rPr>
              <a:t>the transmitted </a:t>
            </a:r>
            <a:r>
              <a:rPr sz="2000" spc="-5" dirty="0">
                <a:latin typeface="Times New Roman"/>
                <a:cs typeface="Times New Roman"/>
              </a:rPr>
              <a:t>bit  stream </a:t>
            </a:r>
            <a:r>
              <a:rPr sz="2000" spc="-10" dirty="0">
                <a:latin typeface="Times New Roman"/>
                <a:cs typeface="Times New Roman"/>
              </a:rPr>
              <a:t>and </a:t>
            </a:r>
            <a:r>
              <a:rPr sz="2000" spc="-5" dirty="0">
                <a:latin typeface="Times New Roman"/>
                <a:cs typeface="Times New Roman"/>
              </a:rPr>
              <a:t>0 </a:t>
            </a:r>
            <a:r>
              <a:rPr sz="2000" spc="-10" dirty="0">
                <a:latin typeface="Times New Roman"/>
                <a:cs typeface="Times New Roman"/>
              </a:rPr>
              <a:t>for even </a:t>
            </a:r>
            <a:r>
              <a:rPr sz="2000" spc="-15" dirty="0">
                <a:latin typeface="Times New Roman"/>
                <a:cs typeface="Times New Roman"/>
              </a:rPr>
              <a:t>number </a:t>
            </a:r>
            <a:r>
              <a:rPr sz="2000" dirty="0">
                <a:latin typeface="Times New Roman"/>
                <a:cs typeface="Times New Roman"/>
              </a:rPr>
              <a:t>of </a:t>
            </a:r>
            <a:r>
              <a:rPr sz="2000" spc="-5" dirty="0">
                <a:latin typeface="Times New Roman"/>
                <a:cs typeface="Times New Roman"/>
              </a:rPr>
              <a:t>1s).</a:t>
            </a:r>
            <a:r>
              <a:rPr sz="2000" spc="125" dirty="0">
                <a:latin typeface="Times New Roman"/>
                <a:cs typeface="Times New Roman"/>
              </a:rPr>
              <a:t> </a:t>
            </a:r>
            <a:r>
              <a:rPr sz="2000" spc="-5" dirty="0">
                <a:latin typeface="Times New Roman"/>
                <a:cs typeface="Times New Roman"/>
              </a:rPr>
              <a:t>.</a:t>
            </a:r>
            <a:endParaRPr sz="2000">
              <a:latin typeface="Times New Roman"/>
              <a:cs typeface="Times New Roman"/>
            </a:endParaRPr>
          </a:p>
          <a:p>
            <a:pPr marL="12700" algn="just">
              <a:lnSpc>
                <a:spcPct val="100000"/>
              </a:lnSpc>
              <a:spcBef>
                <a:spcPts val="1680"/>
              </a:spcBef>
            </a:pPr>
            <a:r>
              <a:rPr sz="2000" spc="-5" dirty="0">
                <a:solidFill>
                  <a:srgbClr val="C00000"/>
                </a:solidFill>
                <a:latin typeface="Times New Roman"/>
                <a:cs typeface="Times New Roman"/>
              </a:rPr>
              <a:t>» </a:t>
            </a:r>
            <a:r>
              <a:rPr sz="2000" dirty="0">
                <a:latin typeface="Times New Roman"/>
                <a:cs typeface="Times New Roman"/>
              </a:rPr>
              <a:t>The </a:t>
            </a:r>
            <a:r>
              <a:rPr sz="2000" spc="-10" dirty="0">
                <a:latin typeface="Times New Roman"/>
                <a:cs typeface="Times New Roman"/>
              </a:rPr>
              <a:t>UART </a:t>
            </a:r>
            <a:r>
              <a:rPr sz="2000" dirty="0">
                <a:latin typeface="Times New Roman"/>
                <a:cs typeface="Times New Roman"/>
              </a:rPr>
              <a:t>of </a:t>
            </a:r>
            <a:r>
              <a:rPr sz="2000" spc="-10" dirty="0">
                <a:latin typeface="Times New Roman"/>
                <a:cs typeface="Times New Roman"/>
              </a:rPr>
              <a:t>the </a:t>
            </a:r>
            <a:r>
              <a:rPr sz="2000" spc="-5" dirty="0">
                <a:solidFill>
                  <a:srgbClr val="6F2F9F"/>
                </a:solidFill>
                <a:latin typeface="Times New Roman"/>
                <a:cs typeface="Times New Roman"/>
              </a:rPr>
              <a:t>receiving device calculates </a:t>
            </a:r>
            <a:r>
              <a:rPr sz="2000" spc="-10" dirty="0">
                <a:solidFill>
                  <a:srgbClr val="6F2F9F"/>
                </a:solidFill>
                <a:latin typeface="Times New Roman"/>
                <a:cs typeface="Times New Roman"/>
              </a:rPr>
              <a:t>the </a:t>
            </a:r>
            <a:r>
              <a:rPr sz="2000" dirty="0">
                <a:solidFill>
                  <a:srgbClr val="6F2F9F"/>
                </a:solidFill>
                <a:latin typeface="Times New Roman"/>
                <a:cs typeface="Times New Roman"/>
              </a:rPr>
              <a:t>parity of </a:t>
            </a:r>
            <a:r>
              <a:rPr sz="2000" spc="-5" dirty="0">
                <a:solidFill>
                  <a:srgbClr val="6F2F9F"/>
                </a:solidFill>
                <a:latin typeface="Times New Roman"/>
                <a:cs typeface="Times New Roman"/>
              </a:rPr>
              <a:t>the bits received</a:t>
            </a:r>
            <a:r>
              <a:rPr sz="2000" spc="155" dirty="0">
                <a:solidFill>
                  <a:srgbClr val="6F2F9F"/>
                </a:solidFill>
                <a:latin typeface="Times New Roman"/>
                <a:cs typeface="Times New Roman"/>
              </a:rPr>
              <a:t> </a:t>
            </a:r>
            <a:r>
              <a:rPr sz="2000" spc="-10" dirty="0">
                <a:solidFill>
                  <a:srgbClr val="6F2F9F"/>
                </a:solidFill>
                <a:latin typeface="Times New Roman"/>
                <a:cs typeface="Times New Roman"/>
              </a:rPr>
              <a:t>and</a:t>
            </a:r>
            <a:endParaRPr sz="2000">
              <a:latin typeface="Times New Roman"/>
              <a:cs typeface="Times New Roman"/>
            </a:endParaRPr>
          </a:p>
          <a:p>
            <a:pPr marL="356870">
              <a:lnSpc>
                <a:spcPct val="100000"/>
              </a:lnSpc>
              <a:spcBef>
                <a:spcPts val="1205"/>
              </a:spcBef>
            </a:pPr>
            <a:r>
              <a:rPr sz="2000" spc="-10" dirty="0">
                <a:solidFill>
                  <a:srgbClr val="6F2F9F"/>
                </a:solidFill>
                <a:latin typeface="Times New Roman"/>
                <a:cs typeface="Times New Roman"/>
              </a:rPr>
              <a:t>compares </a:t>
            </a:r>
            <a:r>
              <a:rPr sz="2000" spc="-5" dirty="0">
                <a:solidFill>
                  <a:srgbClr val="6F2F9F"/>
                </a:solidFill>
                <a:latin typeface="Times New Roman"/>
                <a:cs typeface="Times New Roman"/>
              </a:rPr>
              <a:t>it </a:t>
            </a:r>
            <a:r>
              <a:rPr sz="2000" spc="-20" dirty="0">
                <a:solidFill>
                  <a:srgbClr val="6F2F9F"/>
                </a:solidFill>
                <a:latin typeface="Times New Roman"/>
                <a:cs typeface="Times New Roman"/>
              </a:rPr>
              <a:t>with </a:t>
            </a:r>
            <a:r>
              <a:rPr sz="2000" spc="-10" dirty="0">
                <a:solidFill>
                  <a:srgbClr val="6F2F9F"/>
                </a:solidFill>
                <a:latin typeface="Times New Roman"/>
                <a:cs typeface="Times New Roman"/>
              </a:rPr>
              <a:t>the </a:t>
            </a:r>
            <a:r>
              <a:rPr sz="2000" spc="-5" dirty="0">
                <a:solidFill>
                  <a:srgbClr val="6F2F9F"/>
                </a:solidFill>
                <a:latin typeface="Times New Roman"/>
                <a:cs typeface="Times New Roman"/>
              </a:rPr>
              <a:t>received parity bit </a:t>
            </a:r>
            <a:r>
              <a:rPr sz="2000" spc="-10" dirty="0">
                <a:solidFill>
                  <a:srgbClr val="6F2F9F"/>
                </a:solidFill>
                <a:latin typeface="Times New Roman"/>
                <a:cs typeface="Times New Roman"/>
              </a:rPr>
              <a:t>for </a:t>
            </a:r>
            <a:r>
              <a:rPr sz="2000" dirty="0">
                <a:solidFill>
                  <a:srgbClr val="6F2F9F"/>
                </a:solidFill>
                <a:latin typeface="Times New Roman"/>
                <a:cs typeface="Times New Roman"/>
              </a:rPr>
              <a:t>error</a:t>
            </a:r>
            <a:r>
              <a:rPr sz="2000" spc="90" dirty="0">
                <a:solidFill>
                  <a:srgbClr val="6F2F9F"/>
                </a:solidFill>
                <a:latin typeface="Times New Roman"/>
                <a:cs typeface="Times New Roman"/>
              </a:rPr>
              <a:t> </a:t>
            </a:r>
            <a:r>
              <a:rPr sz="2000" spc="-10" dirty="0">
                <a:solidFill>
                  <a:srgbClr val="6F2F9F"/>
                </a:solidFill>
                <a:latin typeface="Times New Roman"/>
                <a:cs typeface="Times New Roman"/>
              </a:rPr>
              <a:t>checking</a:t>
            </a:r>
            <a:r>
              <a:rPr sz="2000" spc="-10" dirty="0">
                <a:latin typeface="Times New Roman"/>
                <a:cs typeface="Times New Roman"/>
              </a:rPr>
              <a:t>.</a:t>
            </a:r>
            <a:endParaRPr sz="2000">
              <a:latin typeface="Times New Roman"/>
              <a:cs typeface="Times New Roman"/>
            </a:endParaRPr>
          </a:p>
          <a:p>
            <a:pPr marL="356870" marR="6350" indent="-344805">
              <a:lnSpc>
                <a:spcPct val="150000"/>
              </a:lnSpc>
              <a:spcBef>
                <a:spcPts val="480"/>
              </a:spcBef>
              <a:tabLst>
                <a:tab pos="356870" algn="l"/>
              </a:tabLst>
            </a:pPr>
            <a:r>
              <a:rPr sz="2000" spc="-5" dirty="0">
                <a:solidFill>
                  <a:srgbClr val="C00000"/>
                </a:solidFill>
                <a:latin typeface="Times New Roman"/>
                <a:cs typeface="Times New Roman"/>
              </a:rPr>
              <a:t>»	</a:t>
            </a:r>
            <a:r>
              <a:rPr sz="2000" dirty="0">
                <a:latin typeface="Times New Roman"/>
                <a:cs typeface="Times New Roman"/>
              </a:rPr>
              <a:t>The </a:t>
            </a:r>
            <a:r>
              <a:rPr sz="2000" spc="-10" dirty="0">
                <a:latin typeface="Times New Roman"/>
                <a:cs typeface="Times New Roman"/>
              </a:rPr>
              <a:t>UART </a:t>
            </a:r>
            <a:r>
              <a:rPr sz="2000" dirty="0">
                <a:latin typeface="Times New Roman"/>
                <a:cs typeface="Times New Roman"/>
              </a:rPr>
              <a:t>of </a:t>
            </a:r>
            <a:r>
              <a:rPr sz="2000" spc="-10" dirty="0">
                <a:latin typeface="Times New Roman"/>
                <a:cs typeface="Times New Roman"/>
              </a:rPr>
              <a:t>the </a:t>
            </a:r>
            <a:r>
              <a:rPr sz="2000" dirty="0">
                <a:latin typeface="Times New Roman"/>
                <a:cs typeface="Times New Roman"/>
              </a:rPr>
              <a:t>receiving </a:t>
            </a:r>
            <a:r>
              <a:rPr sz="2000" spc="-5" dirty="0">
                <a:latin typeface="Times New Roman"/>
                <a:cs typeface="Times New Roman"/>
              </a:rPr>
              <a:t>device discards </a:t>
            </a:r>
            <a:r>
              <a:rPr sz="2000" spc="-10" dirty="0">
                <a:latin typeface="Times New Roman"/>
                <a:cs typeface="Times New Roman"/>
              </a:rPr>
              <a:t>the 'Start', </a:t>
            </a:r>
            <a:r>
              <a:rPr sz="2000" spc="-5" dirty="0">
                <a:latin typeface="Times New Roman"/>
                <a:cs typeface="Times New Roman"/>
              </a:rPr>
              <a:t>'Stop' </a:t>
            </a:r>
            <a:r>
              <a:rPr sz="2000" spc="-10" dirty="0">
                <a:latin typeface="Times New Roman"/>
                <a:cs typeface="Times New Roman"/>
              </a:rPr>
              <a:t>and 'Parity' </a:t>
            </a:r>
            <a:r>
              <a:rPr sz="2000" dirty="0">
                <a:latin typeface="Times New Roman"/>
                <a:cs typeface="Times New Roman"/>
              </a:rPr>
              <a:t>bit  </a:t>
            </a:r>
            <a:r>
              <a:rPr sz="2000" spc="-10" dirty="0">
                <a:latin typeface="Times New Roman"/>
                <a:cs typeface="Times New Roman"/>
              </a:rPr>
              <a:t>from the </a:t>
            </a:r>
            <a:r>
              <a:rPr sz="2000" spc="-5" dirty="0">
                <a:latin typeface="Times New Roman"/>
                <a:cs typeface="Times New Roman"/>
              </a:rPr>
              <a:t>received </a:t>
            </a:r>
            <a:r>
              <a:rPr sz="2000" dirty="0">
                <a:latin typeface="Times New Roman"/>
                <a:cs typeface="Times New Roman"/>
              </a:rPr>
              <a:t>bit </a:t>
            </a:r>
            <a:r>
              <a:rPr sz="2000" spc="-5" dirty="0">
                <a:latin typeface="Times New Roman"/>
                <a:cs typeface="Times New Roman"/>
              </a:rPr>
              <a:t>stream </a:t>
            </a:r>
            <a:r>
              <a:rPr sz="2000" spc="-10" dirty="0">
                <a:latin typeface="Times New Roman"/>
                <a:cs typeface="Times New Roman"/>
              </a:rPr>
              <a:t>and </a:t>
            </a:r>
            <a:r>
              <a:rPr sz="2000" spc="-5" dirty="0">
                <a:latin typeface="Times New Roman"/>
                <a:cs typeface="Times New Roman"/>
              </a:rPr>
              <a:t>converts </a:t>
            </a:r>
            <a:r>
              <a:rPr sz="2000" spc="-10" dirty="0">
                <a:latin typeface="Times New Roman"/>
                <a:cs typeface="Times New Roman"/>
              </a:rPr>
              <a:t>the </a:t>
            </a:r>
            <a:r>
              <a:rPr sz="2000" spc="-5" dirty="0">
                <a:latin typeface="Times New Roman"/>
                <a:cs typeface="Times New Roman"/>
              </a:rPr>
              <a:t>received serial </a:t>
            </a:r>
            <a:r>
              <a:rPr sz="2000" dirty="0">
                <a:latin typeface="Times New Roman"/>
                <a:cs typeface="Times New Roman"/>
              </a:rPr>
              <a:t>bit </a:t>
            </a:r>
            <a:r>
              <a:rPr sz="2000" spc="-5" dirty="0">
                <a:latin typeface="Times New Roman"/>
                <a:cs typeface="Times New Roman"/>
              </a:rPr>
              <a:t>data </a:t>
            </a:r>
            <a:r>
              <a:rPr sz="2000" spc="-10" dirty="0">
                <a:latin typeface="Times New Roman"/>
                <a:cs typeface="Times New Roman"/>
              </a:rPr>
              <a:t>to </a:t>
            </a:r>
            <a:r>
              <a:rPr sz="2000" spc="-5" dirty="0">
                <a:latin typeface="Times New Roman"/>
                <a:cs typeface="Times New Roman"/>
              </a:rPr>
              <a:t>a</a:t>
            </a:r>
            <a:r>
              <a:rPr sz="2000" spc="130" dirty="0">
                <a:latin typeface="Times New Roman"/>
                <a:cs typeface="Times New Roman"/>
              </a:rPr>
              <a:t> </a:t>
            </a:r>
            <a:r>
              <a:rPr sz="2000" spc="-10" dirty="0">
                <a:latin typeface="Times New Roman"/>
                <a:cs typeface="Times New Roman"/>
              </a:rPr>
              <a:t>word.</a:t>
            </a:r>
            <a:endParaRPr sz="2000">
              <a:latin typeface="Times New Roman"/>
              <a:cs typeface="Times New Roman"/>
            </a:endParaRPr>
          </a:p>
          <a:p>
            <a:pPr marL="356870" marR="5080" indent="-344805">
              <a:lnSpc>
                <a:spcPct val="150100"/>
              </a:lnSpc>
              <a:spcBef>
                <a:spcPts val="480"/>
              </a:spcBef>
              <a:tabLst>
                <a:tab pos="356870" algn="l"/>
              </a:tabLst>
            </a:pPr>
            <a:r>
              <a:rPr sz="2000" spc="-5" dirty="0">
                <a:solidFill>
                  <a:srgbClr val="C00000"/>
                </a:solidFill>
                <a:latin typeface="Times New Roman"/>
                <a:cs typeface="Times New Roman"/>
              </a:rPr>
              <a:t>»	</a:t>
            </a:r>
            <a:r>
              <a:rPr sz="2000" spc="-5" dirty="0">
                <a:latin typeface="Times New Roman"/>
                <a:cs typeface="Times New Roman"/>
              </a:rPr>
              <a:t>For proper </a:t>
            </a:r>
            <a:r>
              <a:rPr sz="2000" spc="-10" dirty="0">
                <a:latin typeface="Times New Roman"/>
                <a:cs typeface="Times New Roman"/>
              </a:rPr>
              <a:t>communication, </a:t>
            </a:r>
            <a:r>
              <a:rPr sz="2000" spc="-5" dirty="0">
                <a:solidFill>
                  <a:srgbClr val="6F2F9F"/>
                </a:solidFill>
                <a:latin typeface="Times New Roman"/>
                <a:cs typeface="Times New Roman"/>
              </a:rPr>
              <a:t>the </a:t>
            </a:r>
            <a:r>
              <a:rPr sz="2000" spc="-10" dirty="0">
                <a:solidFill>
                  <a:srgbClr val="6F2F9F"/>
                </a:solidFill>
                <a:latin typeface="Times New Roman"/>
                <a:cs typeface="Times New Roman"/>
              </a:rPr>
              <a:t>'Transmit </a:t>
            </a:r>
            <a:r>
              <a:rPr sz="2000" spc="-5" dirty="0">
                <a:solidFill>
                  <a:srgbClr val="6F2F9F"/>
                </a:solidFill>
                <a:latin typeface="Times New Roman"/>
                <a:cs typeface="Times New Roman"/>
              </a:rPr>
              <a:t>line' </a:t>
            </a:r>
            <a:r>
              <a:rPr sz="2000" spc="10" dirty="0">
                <a:solidFill>
                  <a:srgbClr val="6F2F9F"/>
                </a:solidFill>
                <a:latin typeface="Times New Roman"/>
                <a:cs typeface="Times New Roman"/>
              </a:rPr>
              <a:t>of </a:t>
            </a:r>
            <a:r>
              <a:rPr sz="2000" spc="-10" dirty="0">
                <a:solidFill>
                  <a:srgbClr val="6F2F9F"/>
                </a:solidFill>
                <a:latin typeface="Times New Roman"/>
                <a:cs typeface="Times New Roman"/>
              </a:rPr>
              <a:t>the </a:t>
            </a:r>
            <a:r>
              <a:rPr sz="2000" spc="-5" dirty="0">
                <a:solidFill>
                  <a:srgbClr val="6F2F9F"/>
                </a:solidFill>
                <a:latin typeface="Times New Roman"/>
                <a:cs typeface="Times New Roman"/>
              </a:rPr>
              <a:t>sending device should </a:t>
            </a:r>
            <a:r>
              <a:rPr sz="2000" spc="5" dirty="0">
                <a:solidFill>
                  <a:srgbClr val="6F2F9F"/>
                </a:solidFill>
                <a:latin typeface="Times New Roman"/>
                <a:cs typeface="Times New Roman"/>
              </a:rPr>
              <a:t>be  </a:t>
            </a:r>
            <a:r>
              <a:rPr sz="2000" spc="-5" dirty="0">
                <a:solidFill>
                  <a:srgbClr val="6F2F9F"/>
                </a:solidFill>
                <a:latin typeface="Times New Roman"/>
                <a:cs typeface="Times New Roman"/>
              </a:rPr>
              <a:t>connected to </a:t>
            </a:r>
            <a:r>
              <a:rPr sz="2000" spc="-10" dirty="0">
                <a:solidFill>
                  <a:srgbClr val="6F2F9F"/>
                </a:solidFill>
                <a:latin typeface="Times New Roman"/>
                <a:cs typeface="Times New Roman"/>
              </a:rPr>
              <a:t>the 'Receive line' </a:t>
            </a:r>
            <a:r>
              <a:rPr sz="2000" dirty="0">
                <a:solidFill>
                  <a:srgbClr val="6F2F9F"/>
                </a:solidFill>
                <a:latin typeface="Times New Roman"/>
                <a:cs typeface="Times New Roman"/>
              </a:rPr>
              <a:t>of </a:t>
            </a:r>
            <a:r>
              <a:rPr sz="2000" spc="-10" dirty="0">
                <a:solidFill>
                  <a:srgbClr val="6F2F9F"/>
                </a:solidFill>
                <a:latin typeface="Times New Roman"/>
                <a:cs typeface="Times New Roman"/>
              </a:rPr>
              <a:t>the receiving</a:t>
            </a:r>
            <a:r>
              <a:rPr sz="2000" spc="170" dirty="0">
                <a:solidFill>
                  <a:srgbClr val="6F2F9F"/>
                </a:solidFill>
                <a:latin typeface="Times New Roman"/>
                <a:cs typeface="Times New Roman"/>
              </a:rPr>
              <a:t> </a:t>
            </a:r>
            <a:r>
              <a:rPr sz="2000" spc="-5" dirty="0">
                <a:solidFill>
                  <a:srgbClr val="6F2F9F"/>
                </a:solidFill>
                <a:latin typeface="Times New Roman"/>
                <a:cs typeface="Times New Roman"/>
              </a:rPr>
              <a:t>device</a:t>
            </a:r>
            <a:r>
              <a:rPr sz="2000" spc="-5" dirty="0">
                <a:latin typeface="Times New Roman"/>
                <a:cs typeface="Times New Roman"/>
              </a:rPr>
              <a:t>.</a:t>
            </a:r>
            <a:endParaRPr sz="2000">
              <a:latin typeface="Times New Roman"/>
              <a:cs typeface="Times New Roman"/>
            </a:endParaRPr>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38100">
              <a:lnSpc>
                <a:spcPts val="1375"/>
              </a:lnSpc>
            </a:pPr>
            <a:fld id="{81D60167-4931-47E6-BA6A-407CBD079E47}" type="slidenum">
              <a:rPr spc="-40" dirty="0"/>
              <a:t>133</a:t>
            </a:fld>
            <a:endParaRPr spc="-40" dirty="0"/>
          </a:p>
        </p:txBody>
      </p:sp>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57200" y="6172200"/>
            <a:ext cx="8229600" cy="0"/>
          </a:xfrm>
          <a:custGeom>
            <a:avLst/>
            <a:gdLst/>
            <a:ahLst/>
            <a:cxnLst/>
            <a:rect l="l" t="t" r="r" b="b"/>
            <a:pathLst>
              <a:path w="8229600">
                <a:moveTo>
                  <a:pt x="0" y="0"/>
                </a:moveTo>
                <a:lnTo>
                  <a:pt x="8229600" y="0"/>
                </a:lnTo>
              </a:path>
            </a:pathLst>
          </a:custGeom>
          <a:ln w="19050">
            <a:solidFill>
              <a:srgbClr val="CC9900"/>
            </a:solidFill>
          </a:ln>
        </p:spPr>
        <p:txBody>
          <a:bodyPr wrap="square" lIns="0" tIns="0" rIns="0" bIns="0" rtlCol="0"/>
          <a:lstStyle/>
          <a:p>
            <a:endParaRPr/>
          </a:p>
        </p:txBody>
      </p:sp>
      <p:sp>
        <p:nvSpPr>
          <p:cNvPr id="3" name="object 3"/>
          <p:cNvSpPr txBox="1">
            <a:spLocks noGrp="1"/>
          </p:cNvSpPr>
          <p:nvPr>
            <p:ph type="title"/>
          </p:nvPr>
        </p:nvSpPr>
        <p:spPr>
          <a:xfrm>
            <a:off x="460044" y="353009"/>
            <a:ext cx="4598670" cy="329565"/>
          </a:xfrm>
          <a:prstGeom prst="rect">
            <a:avLst/>
          </a:prstGeom>
        </p:spPr>
        <p:txBody>
          <a:bodyPr vert="horz" wrap="square" lIns="0" tIns="12065" rIns="0" bIns="0" rtlCol="0">
            <a:spAutoFit/>
          </a:bodyPr>
          <a:lstStyle/>
          <a:p>
            <a:pPr marL="12700">
              <a:lnSpc>
                <a:spcPct val="100000"/>
              </a:lnSpc>
              <a:spcBef>
                <a:spcPts val="95"/>
              </a:spcBef>
              <a:tabLst>
                <a:tab pos="356870" algn="l"/>
              </a:tabLst>
            </a:pPr>
            <a:r>
              <a:rPr spc="-5" dirty="0">
                <a:solidFill>
                  <a:srgbClr val="C00000"/>
                </a:solidFill>
              </a:rPr>
              <a:t>»	</a:t>
            </a:r>
            <a:r>
              <a:rPr dirty="0"/>
              <a:t>The </a:t>
            </a:r>
            <a:r>
              <a:rPr spc="-15" dirty="0"/>
              <a:t>following </a:t>
            </a:r>
            <a:r>
              <a:rPr spc="-10" dirty="0"/>
              <a:t>Figure </a:t>
            </a:r>
            <a:r>
              <a:rPr spc="-5" dirty="0"/>
              <a:t>illustrates </a:t>
            </a:r>
            <a:r>
              <a:rPr spc="-10" dirty="0"/>
              <a:t>the</a:t>
            </a:r>
            <a:r>
              <a:rPr spc="90" dirty="0"/>
              <a:t> </a:t>
            </a:r>
            <a:r>
              <a:rPr spc="-15" dirty="0"/>
              <a:t>same.</a:t>
            </a:r>
          </a:p>
        </p:txBody>
      </p:sp>
      <p:sp>
        <p:nvSpPr>
          <p:cNvPr id="5" name="object 5"/>
          <p:cNvSpPr/>
          <p:nvPr/>
        </p:nvSpPr>
        <p:spPr>
          <a:xfrm>
            <a:off x="4648200" y="762000"/>
            <a:ext cx="4191000" cy="2667000"/>
          </a:xfrm>
          <a:prstGeom prst="rect">
            <a:avLst/>
          </a:prstGeom>
          <a:blipFill>
            <a:blip r:embed="rId2" cstate="print"/>
            <a:stretch>
              <a:fillRect/>
            </a:stretch>
          </a:blipFill>
        </p:spPr>
        <p:txBody>
          <a:bodyPr wrap="square" lIns="0" tIns="0" rIns="0" bIns="0" rtlCol="0"/>
          <a:lstStyle/>
          <a:p>
            <a:endParaRPr/>
          </a:p>
        </p:txBody>
      </p:sp>
      <p:sp>
        <p:nvSpPr>
          <p:cNvPr id="6" name="object 6"/>
          <p:cNvSpPr txBox="1"/>
          <p:nvPr/>
        </p:nvSpPr>
        <p:spPr>
          <a:xfrm>
            <a:off x="460044" y="3630327"/>
            <a:ext cx="8453755" cy="2434590"/>
          </a:xfrm>
          <a:prstGeom prst="rect">
            <a:avLst/>
          </a:prstGeom>
        </p:spPr>
        <p:txBody>
          <a:bodyPr vert="horz" wrap="square" lIns="0" tIns="165100" rIns="0" bIns="0" rtlCol="0">
            <a:spAutoFit/>
          </a:bodyPr>
          <a:lstStyle/>
          <a:p>
            <a:pPr marL="12700">
              <a:lnSpc>
                <a:spcPct val="100000"/>
              </a:lnSpc>
              <a:spcBef>
                <a:spcPts val="1300"/>
              </a:spcBef>
              <a:tabLst>
                <a:tab pos="356870" algn="l"/>
              </a:tabLst>
            </a:pPr>
            <a:r>
              <a:rPr sz="2000" spc="-5" dirty="0">
                <a:solidFill>
                  <a:srgbClr val="C00000"/>
                </a:solidFill>
                <a:latin typeface="Times New Roman"/>
                <a:cs typeface="Times New Roman"/>
              </a:rPr>
              <a:t>»	</a:t>
            </a:r>
            <a:r>
              <a:rPr sz="2000" spc="-5" dirty="0">
                <a:latin typeface="Times New Roman"/>
                <a:cs typeface="Times New Roman"/>
              </a:rPr>
              <a:t>In</a:t>
            </a:r>
            <a:r>
              <a:rPr sz="2000" spc="190" dirty="0">
                <a:latin typeface="Times New Roman"/>
                <a:cs typeface="Times New Roman"/>
              </a:rPr>
              <a:t> </a:t>
            </a:r>
            <a:r>
              <a:rPr sz="2000" spc="-5" dirty="0">
                <a:latin typeface="Times New Roman"/>
                <a:cs typeface="Times New Roman"/>
              </a:rPr>
              <a:t>addition</a:t>
            </a:r>
            <a:r>
              <a:rPr sz="2000" spc="200" dirty="0">
                <a:latin typeface="Times New Roman"/>
                <a:cs typeface="Times New Roman"/>
              </a:rPr>
              <a:t> </a:t>
            </a:r>
            <a:r>
              <a:rPr sz="2000" spc="-10" dirty="0">
                <a:latin typeface="Times New Roman"/>
                <a:cs typeface="Times New Roman"/>
              </a:rPr>
              <a:t>to</a:t>
            </a:r>
            <a:r>
              <a:rPr sz="2000" spc="220" dirty="0">
                <a:latin typeface="Times New Roman"/>
                <a:cs typeface="Times New Roman"/>
              </a:rPr>
              <a:t> </a:t>
            </a:r>
            <a:r>
              <a:rPr sz="2000" spc="-10" dirty="0">
                <a:latin typeface="Times New Roman"/>
                <a:cs typeface="Times New Roman"/>
              </a:rPr>
              <a:t>the</a:t>
            </a:r>
            <a:r>
              <a:rPr sz="2000" spc="210" dirty="0">
                <a:latin typeface="Times New Roman"/>
                <a:cs typeface="Times New Roman"/>
              </a:rPr>
              <a:t> </a:t>
            </a:r>
            <a:r>
              <a:rPr sz="2000" spc="-5" dirty="0">
                <a:latin typeface="Times New Roman"/>
                <a:cs typeface="Times New Roman"/>
              </a:rPr>
              <a:t>serial</a:t>
            </a:r>
            <a:r>
              <a:rPr sz="2000" spc="210" dirty="0">
                <a:latin typeface="Times New Roman"/>
                <a:cs typeface="Times New Roman"/>
              </a:rPr>
              <a:t> </a:t>
            </a:r>
            <a:r>
              <a:rPr sz="2000" spc="-5" dirty="0">
                <a:latin typeface="Times New Roman"/>
                <a:cs typeface="Times New Roman"/>
              </a:rPr>
              <a:t>data</a:t>
            </a:r>
            <a:r>
              <a:rPr sz="2000" spc="210" dirty="0">
                <a:latin typeface="Times New Roman"/>
                <a:cs typeface="Times New Roman"/>
              </a:rPr>
              <a:t> </a:t>
            </a:r>
            <a:r>
              <a:rPr sz="2000" spc="-10" dirty="0">
                <a:latin typeface="Times New Roman"/>
                <a:cs typeface="Times New Roman"/>
              </a:rPr>
              <a:t>transmission</a:t>
            </a:r>
            <a:r>
              <a:rPr sz="2000" spc="225" dirty="0">
                <a:latin typeface="Times New Roman"/>
                <a:cs typeface="Times New Roman"/>
              </a:rPr>
              <a:t> </a:t>
            </a:r>
            <a:r>
              <a:rPr sz="2000" spc="-10" dirty="0">
                <a:latin typeface="Times New Roman"/>
                <a:cs typeface="Times New Roman"/>
              </a:rPr>
              <a:t>function,</a:t>
            </a:r>
            <a:r>
              <a:rPr sz="2000" spc="215" dirty="0">
                <a:latin typeface="Times New Roman"/>
                <a:cs typeface="Times New Roman"/>
              </a:rPr>
              <a:t> </a:t>
            </a:r>
            <a:r>
              <a:rPr sz="2000" spc="-35" dirty="0">
                <a:solidFill>
                  <a:srgbClr val="6F2F9F"/>
                </a:solidFill>
                <a:latin typeface="Times New Roman"/>
                <a:cs typeface="Times New Roman"/>
              </a:rPr>
              <a:t>UART</a:t>
            </a:r>
            <a:r>
              <a:rPr sz="2000" spc="220" dirty="0">
                <a:solidFill>
                  <a:srgbClr val="6F2F9F"/>
                </a:solidFill>
                <a:latin typeface="Times New Roman"/>
                <a:cs typeface="Times New Roman"/>
              </a:rPr>
              <a:t> </a:t>
            </a:r>
            <a:r>
              <a:rPr sz="2000" spc="-5" dirty="0">
                <a:solidFill>
                  <a:srgbClr val="6F2F9F"/>
                </a:solidFill>
                <a:latin typeface="Times New Roman"/>
                <a:cs typeface="Times New Roman"/>
              </a:rPr>
              <a:t>provides</a:t>
            </a:r>
            <a:r>
              <a:rPr sz="2000" spc="210" dirty="0">
                <a:solidFill>
                  <a:srgbClr val="6F2F9F"/>
                </a:solidFill>
                <a:latin typeface="Times New Roman"/>
                <a:cs typeface="Times New Roman"/>
              </a:rPr>
              <a:t> </a:t>
            </a:r>
            <a:r>
              <a:rPr sz="2000" spc="-10" dirty="0">
                <a:solidFill>
                  <a:srgbClr val="6F2F9F"/>
                </a:solidFill>
                <a:latin typeface="Times New Roman"/>
                <a:cs typeface="Times New Roman"/>
              </a:rPr>
              <a:t>hardware</a:t>
            </a:r>
            <a:endParaRPr sz="2000">
              <a:latin typeface="Times New Roman"/>
              <a:cs typeface="Times New Roman"/>
            </a:endParaRPr>
          </a:p>
          <a:p>
            <a:pPr marL="356870">
              <a:lnSpc>
                <a:spcPct val="100000"/>
              </a:lnSpc>
              <a:spcBef>
                <a:spcPts val="1200"/>
              </a:spcBef>
            </a:pPr>
            <a:r>
              <a:rPr sz="2000" spc="-10" dirty="0">
                <a:solidFill>
                  <a:srgbClr val="6F2F9F"/>
                </a:solidFill>
                <a:latin typeface="Times New Roman"/>
                <a:cs typeface="Times New Roman"/>
              </a:rPr>
              <a:t>handshaking signal </a:t>
            </a:r>
            <a:r>
              <a:rPr sz="2000" spc="-5" dirty="0">
                <a:solidFill>
                  <a:srgbClr val="6F2F9F"/>
                </a:solidFill>
                <a:latin typeface="Times New Roman"/>
                <a:cs typeface="Times New Roman"/>
              </a:rPr>
              <a:t>support </a:t>
            </a:r>
            <a:r>
              <a:rPr sz="2000" spc="-10" dirty="0">
                <a:solidFill>
                  <a:srgbClr val="6F2F9F"/>
                </a:solidFill>
                <a:latin typeface="Times New Roman"/>
                <a:cs typeface="Times New Roman"/>
              </a:rPr>
              <a:t>for </a:t>
            </a:r>
            <a:r>
              <a:rPr sz="2000" spc="-5" dirty="0">
                <a:solidFill>
                  <a:srgbClr val="6F2F9F"/>
                </a:solidFill>
                <a:latin typeface="Times New Roman"/>
                <a:cs typeface="Times New Roman"/>
              </a:rPr>
              <a:t>controlling </a:t>
            </a:r>
            <a:r>
              <a:rPr sz="2000" spc="-10" dirty="0">
                <a:solidFill>
                  <a:srgbClr val="6F2F9F"/>
                </a:solidFill>
                <a:latin typeface="Times New Roman"/>
                <a:cs typeface="Times New Roman"/>
              </a:rPr>
              <a:t>the </a:t>
            </a:r>
            <a:r>
              <a:rPr sz="2000" spc="-5" dirty="0">
                <a:solidFill>
                  <a:srgbClr val="6F2F9F"/>
                </a:solidFill>
                <a:latin typeface="Times New Roman"/>
                <a:cs typeface="Times New Roman"/>
              </a:rPr>
              <a:t>serial data</a:t>
            </a:r>
            <a:r>
              <a:rPr sz="2000" spc="160" dirty="0">
                <a:solidFill>
                  <a:srgbClr val="6F2F9F"/>
                </a:solidFill>
                <a:latin typeface="Times New Roman"/>
                <a:cs typeface="Times New Roman"/>
              </a:rPr>
              <a:t> </a:t>
            </a:r>
            <a:r>
              <a:rPr sz="2000" spc="-40" dirty="0">
                <a:solidFill>
                  <a:srgbClr val="6F2F9F"/>
                </a:solidFill>
                <a:latin typeface="Times New Roman"/>
                <a:cs typeface="Times New Roman"/>
              </a:rPr>
              <a:t>flow</a:t>
            </a:r>
            <a:r>
              <a:rPr sz="2000" spc="-40" dirty="0">
                <a:latin typeface="Times New Roman"/>
                <a:cs typeface="Times New Roman"/>
              </a:rPr>
              <a:t>.</a:t>
            </a:r>
            <a:endParaRPr sz="2000">
              <a:latin typeface="Times New Roman"/>
              <a:cs typeface="Times New Roman"/>
            </a:endParaRPr>
          </a:p>
          <a:p>
            <a:pPr marL="12700">
              <a:lnSpc>
                <a:spcPct val="100000"/>
              </a:lnSpc>
              <a:spcBef>
                <a:spcPts val="1685"/>
              </a:spcBef>
              <a:tabLst>
                <a:tab pos="356870" algn="l"/>
              </a:tabLst>
            </a:pPr>
            <a:r>
              <a:rPr sz="2000" spc="-5" dirty="0">
                <a:solidFill>
                  <a:srgbClr val="C00000"/>
                </a:solidFill>
                <a:latin typeface="Times New Roman"/>
                <a:cs typeface="Times New Roman"/>
              </a:rPr>
              <a:t>»	</a:t>
            </a:r>
            <a:r>
              <a:rPr sz="2000" spc="-45" dirty="0">
                <a:solidFill>
                  <a:srgbClr val="6F2F9F"/>
                </a:solidFill>
                <a:latin typeface="Times New Roman"/>
                <a:cs typeface="Times New Roman"/>
              </a:rPr>
              <a:t>UART </a:t>
            </a:r>
            <a:r>
              <a:rPr sz="2000" spc="-5" dirty="0">
                <a:solidFill>
                  <a:srgbClr val="6F2F9F"/>
                </a:solidFill>
                <a:latin typeface="Times New Roman"/>
                <a:cs typeface="Times New Roman"/>
              </a:rPr>
              <a:t>chips </a:t>
            </a:r>
            <a:r>
              <a:rPr sz="2000" dirty="0">
                <a:solidFill>
                  <a:srgbClr val="6F2F9F"/>
                </a:solidFill>
                <a:latin typeface="Times New Roman"/>
                <a:cs typeface="Times New Roman"/>
              </a:rPr>
              <a:t>are </a:t>
            </a:r>
            <a:r>
              <a:rPr sz="2000" spc="-5" dirty="0">
                <a:solidFill>
                  <a:srgbClr val="6F2F9F"/>
                </a:solidFill>
                <a:latin typeface="Times New Roman"/>
                <a:cs typeface="Times New Roman"/>
              </a:rPr>
              <a:t>available </a:t>
            </a:r>
            <a:r>
              <a:rPr sz="2000" spc="-10" dirty="0">
                <a:solidFill>
                  <a:srgbClr val="6F2F9F"/>
                </a:solidFill>
                <a:latin typeface="Times New Roman"/>
                <a:cs typeface="Times New Roman"/>
              </a:rPr>
              <a:t>from </a:t>
            </a:r>
            <a:r>
              <a:rPr sz="2000" spc="-15" dirty="0">
                <a:solidFill>
                  <a:srgbClr val="6F2F9F"/>
                </a:solidFill>
                <a:latin typeface="Times New Roman"/>
                <a:cs typeface="Times New Roman"/>
              </a:rPr>
              <a:t>different </a:t>
            </a:r>
            <a:r>
              <a:rPr sz="2000" spc="-10" dirty="0">
                <a:solidFill>
                  <a:srgbClr val="6F2F9F"/>
                </a:solidFill>
                <a:latin typeface="Times New Roman"/>
                <a:cs typeface="Times New Roman"/>
              </a:rPr>
              <a:t>semiconductor</a:t>
            </a:r>
            <a:r>
              <a:rPr sz="2000" spc="200" dirty="0">
                <a:solidFill>
                  <a:srgbClr val="6F2F9F"/>
                </a:solidFill>
                <a:latin typeface="Times New Roman"/>
                <a:cs typeface="Times New Roman"/>
              </a:rPr>
              <a:t> </a:t>
            </a:r>
            <a:r>
              <a:rPr sz="2000" spc="-10" dirty="0">
                <a:solidFill>
                  <a:srgbClr val="6F2F9F"/>
                </a:solidFill>
                <a:latin typeface="Times New Roman"/>
                <a:cs typeface="Times New Roman"/>
              </a:rPr>
              <a:t>manufacturers</a:t>
            </a:r>
            <a:r>
              <a:rPr sz="2000" spc="-10" dirty="0">
                <a:latin typeface="Times New Roman"/>
                <a:cs typeface="Times New Roman"/>
              </a:rPr>
              <a:t>.</a:t>
            </a:r>
            <a:endParaRPr sz="2000">
              <a:latin typeface="Times New Roman"/>
              <a:cs typeface="Times New Roman"/>
            </a:endParaRPr>
          </a:p>
          <a:p>
            <a:pPr marL="356870" marR="5080" indent="-344805">
              <a:lnSpc>
                <a:spcPct val="150100"/>
              </a:lnSpc>
              <a:spcBef>
                <a:spcPts val="475"/>
              </a:spcBef>
              <a:tabLst>
                <a:tab pos="356870" algn="l"/>
                <a:tab pos="1369060" algn="l"/>
                <a:tab pos="3189605" algn="l"/>
                <a:tab pos="3841750" algn="l"/>
                <a:tab pos="4652645" algn="l"/>
                <a:tab pos="5229225" algn="l"/>
                <a:tab pos="5537200" algn="l"/>
                <a:tab pos="6781165" algn="l"/>
                <a:tab pos="7131684" algn="l"/>
                <a:tab pos="7579995" algn="l"/>
              </a:tabLst>
            </a:pPr>
            <a:r>
              <a:rPr sz="2000" spc="-5" dirty="0">
                <a:solidFill>
                  <a:srgbClr val="C00000"/>
                </a:solidFill>
                <a:latin typeface="Times New Roman"/>
                <a:cs typeface="Times New Roman"/>
              </a:rPr>
              <a:t>»	</a:t>
            </a:r>
            <a:r>
              <a:rPr sz="2000" spc="-5" dirty="0">
                <a:solidFill>
                  <a:srgbClr val="006FC0"/>
                </a:solidFill>
                <a:latin typeface="Times New Roman"/>
                <a:cs typeface="Times New Roman"/>
              </a:rPr>
              <a:t>Nati</a:t>
            </a:r>
            <a:r>
              <a:rPr sz="2000" spc="5" dirty="0">
                <a:solidFill>
                  <a:srgbClr val="006FC0"/>
                </a:solidFill>
                <a:latin typeface="Times New Roman"/>
                <a:cs typeface="Times New Roman"/>
              </a:rPr>
              <a:t>o</a:t>
            </a:r>
            <a:r>
              <a:rPr sz="2000" spc="-20" dirty="0">
                <a:solidFill>
                  <a:srgbClr val="006FC0"/>
                </a:solidFill>
                <a:latin typeface="Times New Roman"/>
                <a:cs typeface="Times New Roman"/>
              </a:rPr>
              <a:t>n</a:t>
            </a:r>
            <a:r>
              <a:rPr sz="2000" spc="-5" dirty="0">
                <a:solidFill>
                  <a:srgbClr val="006FC0"/>
                </a:solidFill>
                <a:latin typeface="Times New Roman"/>
                <a:cs typeface="Times New Roman"/>
              </a:rPr>
              <a:t>al</a:t>
            </a:r>
            <a:r>
              <a:rPr sz="2000" dirty="0">
                <a:solidFill>
                  <a:srgbClr val="006FC0"/>
                </a:solidFill>
                <a:latin typeface="Times New Roman"/>
                <a:cs typeface="Times New Roman"/>
              </a:rPr>
              <a:t>	</a:t>
            </a:r>
            <a:r>
              <a:rPr sz="2000" spc="-5" dirty="0">
                <a:solidFill>
                  <a:srgbClr val="006FC0"/>
                </a:solidFill>
                <a:latin typeface="Times New Roman"/>
                <a:cs typeface="Times New Roman"/>
              </a:rPr>
              <a:t>S</a:t>
            </a:r>
            <a:r>
              <a:rPr sz="2000" spc="15" dirty="0">
                <a:solidFill>
                  <a:srgbClr val="006FC0"/>
                </a:solidFill>
                <a:latin typeface="Times New Roman"/>
                <a:cs typeface="Times New Roman"/>
              </a:rPr>
              <a:t>e</a:t>
            </a:r>
            <a:r>
              <a:rPr sz="2000" spc="-50" dirty="0">
                <a:solidFill>
                  <a:srgbClr val="006FC0"/>
                </a:solidFill>
                <a:latin typeface="Times New Roman"/>
                <a:cs typeface="Times New Roman"/>
              </a:rPr>
              <a:t>m</a:t>
            </a:r>
            <a:r>
              <a:rPr sz="2000" spc="-5" dirty="0">
                <a:solidFill>
                  <a:srgbClr val="006FC0"/>
                </a:solidFill>
                <a:latin typeface="Times New Roman"/>
                <a:cs typeface="Times New Roman"/>
              </a:rPr>
              <a:t>ic</a:t>
            </a:r>
            <a:r>
              <a:rPr sz="2000" spc="30" dirty="0">
                <a:solidFill>
                  <a:srgbClr val="006FC0"/>
                </a:solidFill>
                <a:latin typeface="Times New Roman"/>
                <a:cs typeface="Times New Roman"/>
              </a:rPr>
              <a:t>o</a:t>
            </a:r>
            <a:r>
              <a:rPr sz="2000" spc="-20" dirty="0">
                <a:solidFill>
                  <a:srgbClr val="006FC0"/>
                </a:solidFill>
                <a:latin typeface="Times New Roman"/>
                <a:cs typeface="Times New Roman"/>
              </a:rPr>
              <a:t>n</a:t>
            </a:r>
            <a:r>
              <a:rPr sz="2000" spc="5" dirty="0">
                <a:solidFill>
                  <a:srgbClr val="006FC0"/>
                </a:solidFill>
                <a:latin typeface="Times New Roman"/>
                <a:cs typeface="Times New Roman"/>
              </a:rPr>
              <a:t>d</a:t>
            </a:r>
            <a:r>
              <a:rPr sz="2000" spc="-20" dirty="0">
                <a:solidFill>
                  <a:srgbClr val="006FC0"/>
                </a:solidFill>
                <a:latin typeface="Times New Roman"/>
                <a:cs typeface="Times New Roman"/>
              </a:rPr>
              <a:t>u</a:t>
            </a:r>
            <a:r>
              <a:rPr sz="2000" spc="-5" dirty="0">
                <a:solidFill>
                  <a:srgbClr val="006FC0"/>
                </a:solidFill>
                <a:latin typeface="Times New Roman"/>
                <a:cs typeface="Times New Roman"/>
              </a:rPr>
              <a:t>ct</a:t>
            </a:r>
            <a:r>
              <a:rPr sz="2000" spc="5" dirty="0">
                <a:solidFill>
                  <a:srgbClr val="006FC0"/>
                </a:solidFill>
                <a:latin typeface="Times New Roman"/>
                <a:cs typeface="Times New Roman"/>
              </a:rPr>
              <a:t>o</a:t>
            </a:r>
            <a:r>
              <a:rPr sz="2000" dirty="0">
                <a:solidFill>
                  <a:srgbClr val="006FC0"/>
                </a:solidFill>
                <a:latin typeface="Times New Roman"/>
                <a:cs typeface="Times New Roman"/>
              </a:rPr>
              <a:t>r</a:t>
            </a:r>
            <a:r>
              <a:rPr sz="2000" spc="-5" dirty="0">
                <a:solidFill>
                  <a:srgbClr val="006FC0"/>
                </a:solidFill>
                <a:latin typeface="Times New Roman"/>
                <a:cs typeface="Times New Roman"/>
              </a:rPr>
              <a:t>'s</a:t>
            </a:r>
            <a:r>
              <a:rPr sz="2000" dirty="0">
                <a:solidFill>
                  <a:srgbClr val="006FC0"/>
                </a:solidFill>
                <a:latin typeface="Times New Roman"/>
                <a:cs typeface="Times New Roman"/>
              </a:rPr>
              <a:t>	</a:t>
            </a:r>
            <a:r>
              <a:rPr sz="2000" spc="5" dirty="0">
                <a:solidFill>
                  <a:srgbClr val="006FC0"/>
                </a:solidFill>
                <a:latin typeface="Times New Roman"/>
                <a:cs typeface="Times New Roman"/>
              </a:rPr>
              <a:t>825</a:t>
            </a:r>
            <a:r>
              <a:rPr sz="2000" spc="-5" dirty="0">
                <a:solidFill>
                  <a:srgbClr val="006FC0"/>
                </a:solidFill>
                <a:latin typeface="Times New Roman"/>
                <a:cs typeface="Times New Roman"/>
              </a:rPr>
              <a:t>0</a:t>
            </a:r>
            <a:r>
              <a:rPr sz="2000" dirty="0">
                <a:solidFill>
                  <a:srgbClr val="006FC0"/>
                </a:solidFill>
                <a:latin typeface="Times New Roman"/>
                <a:cs typeface="Times New Roman"/>
              </a:rPr>
              <a:t>	</a:t>
            </a:r>
            <a:r>
              <a:rPr sz="2000" spc="-10" dirty="0">
                <a:solidFill>
                  <a:srgbClr val="006FC0"/>
                </a:solidFill>
                <a:latin typeface="Times New Roman"/>
                <a:cs typeface="Times New Roman"/>
              </a:rPr>
              <a:t>UA</a:t>
            </a:r>
            <a:r>
              <a:rPr sz="2000" spc="-140" dirty="0">
                <a:solidFill>
                  <a:srgbClr val="006FC0"/>
                </a:solidFill>
                <a:latin typeface="Times New Roman"/>
                <a:cs typeface="Times New Roman"/>
              </a:rPr>
              <a:t>R</a:t>
            </a:r>
            <a:r>
              <a:rPr sz="2000" spc="-5" dirty="0">
                <a:solidFill>
                  <a:srgbClr val="006FC0"/>
                </a:solidFill>
                <a:latin typeface="Times New Roman"/>
                <a:cs typeface="Times New Roman"/>
              </a:rPr>
              <a:t>T</a:t>
            </a:r>
            <a:r>
              <a:rPr sz="2000" dirty="0">
                <a:solidFill>
                  <a:srgbClr val="006FC0"/>
                </a:solidFill>
                <a:latin typeface="Times New Roman"/>
                <a:cs typeface="Times New Roman"/>
              </a:rPr>
              <a:t>	</a:t>
            </a:r>
            <a:r>
              <a:rPr sz="2000" spc="-5" dirty="0">
                <a:solidFill>
                  <a:srgbClr val="006FC0"/>
                </a:solidFill>
                <a:latin typeface="Times New Roman"/>
                <a:cs typeface="Times New Roman"/>
              </a:rPr>
              <a:t>c</a:t>
            </a:r>
            <a:r>
              <a:rPr sz="2000" spc="-15" dirty="0">
                <a:solidFill>
                  <a:srgbClr val="006FC0"/>
                </a:solidFill>
                <a:latin typeface="Times New Roman"/>
                <a:cs typeface="Times New Roman"/>
              </a:rPr>
              <a:t>h</a:t>
            </a:r>
            <a:r>
              <a:rPr sz="2000" spc="-5" dirty="0">
                <a:solidFill>
                  <a:srgbClr val="006FC0"/>
                </a:solidFill>
                <a:latin typeface="Times New Roman"/>
                <a:cs typeface="Times New Roman"/>
              </a:rPr>
              <a:t>ip</a:t>
            </a:r>
            <a:r>
              <a:rPr sz="2000" dirty="0">
                <a:solidFill>
                  <a:srgbClr val="006FC0"/>
                </a:solidFill>
                <a:latin typeface="Times New Roman"/>
                <a:cs typeface="Times New Roman"/>
              </a:rPr>
              <a:t>	</a:t>
            </a:r>
            <a:r>
              <a:rPr sz="2000" spc="-10" dirty="0">
                <a:latin typeface="Times New Roman"/>
                <a:cs typeface="Times New Roman"/>
              </a:rPr>
              <a:t>i</a:t>
            </a:r>
            <a:r>
              <a:rPr sz="2000" spc="-5" dirty="0">
                <a:latin typeface="Times New Roman"/>
                <a:cs typeface="Times New Roman"/>
              </a:rPr>
              <a:t>s</a:t>
            </a:r>
            <a:r>
              <a:rPr sz="2000" dirty="0">
                <a:latin typeface="Times New Roman"/>
                <a:cs typeface="Times New Roman"/>
              </a:rPr>
              <a:t>	</a:t>
            </a:r>
            <a:r>
              <a:rPr sz="2000" spc="-5" dirty="0">
                <a:latin typeface="Times New Roman"/>
                <a:cs typeface="Times New Roman"/>
              </a:rPr>
              <a:t>c</a:t>
            </a:r>
            <a:r>
              <a:rPr sz="2000" spc="30" dirty="0">
                <a:latin typeface="Times New Roman"/>
                <a:cs typeface="Times New Roman"/>
              </a:rPr>
              <a:t>o</a:t>
            </a:r>
            <a:r>
              <a:rPr sz="2000" spc="-20" dirty="0">
                <a:latin typeface="Times New Roman"/>
                <a:cs typeface="Times New Roman"/>
              </a:rPr>
              <a:t>n</a:t>
            </a:r>
            <a:r>
              <a:rPr sz="2000" spc="-15" dirty="0">
                <a:latin typeface="Times New Roman"/>
                <a:cs typeface="Times New Roman"/>
              </a:rPr>
              <a:t>s</a:t>
            </a:r>
            <a:r>
              <a:rPr sz="2000" spc="-5" dirty="0">
                <a:latin typeface="Times New Roman"/>
                <a:cs typeface="Times New Roman"/>
              </a:rPr>
              <a:t>i</a:t>
            </a:r>
            <a:r>
              <a:rPr sz="2000" dirty="0">
                <a:latin typeface="Times New Roman"/>
                <a:cs typeface="Times New Roman"/>
              </a:rPr>
              <a:t>d</a:t>
            </a:r>
            <a:r>
              <a:rPr sz="2000" spc="-5" dirty="0">
                <a:latin typeface="Times New Roman"/>
                <a:cs typeface="Times New Roman"/>
              </a:rPr>
              <a:t>e</a:t>
            </a:r>
            <a:r>
              <a:rPr sz="2000" spc="5" dirty="0">
                <a:latin typeface="Times New Roman"/>
                <a:cs typeface="Times New Roman"/>
              </a:rPr>
              <a:t>r</a:t>
            </a:r>
            <a:r>
              <a:rPr sz="2000" spc="-5" dirty="0">
                <a:latin typeface="Times New Roman"/>
                <a:cs typeface="Times New Roman"/>
              </a:rPr>
              <a:t>ed</a:t>
            </a:r>
            <a:r>
              <a:rPr sz="2000" dirty="0">
                <a:latin typeface="Times New Roman"/>
                <a:cs typeface="Times New Roman"/>
              </a:rPr>
              <a:t>	</a:t>
            </a:r>
            <a:r>
              <a:rPr sz="2000" spc="-5" dirty="0">
                <a:latin typeface="Times New Roman"/>
                <a:cs typeface="Times New Roman"/>
              </a:rPr>
              <a:t>as</a:t>
            </a:r>
            <a:r>
              <a:rPr sz="2000" dirty="0">
                <a:latin typeface="Times New Roman"/>
                <a:cs typeface="Times New Roman"/>
              </a:rPr>
              <a:t>	</a:t>
            </a:r>
            <a:r>
              <a:rPr sz="2000" spc="-5" dirty="0">
                <a:latin typeface="Times New Roman"/>
                <a:cs typeface="Times New Roman"/>
              </a:rPr>
              <a:t>t</a:t>
            </a:r>
            <a:r>
              <a:rPr sz="2000" spc="-20" dirty="0">
                <a:latin typeface="Times New Roman"/>
                <a:cs typeface="Times New Roman"/>
              </a:rPr>
              <a:t>h</a:t>
            </a:r>
            <a:r>
              <a:rPr sz="2000" spc="-5" dirty="0">
                <a:latin typeface="Times New Roman"/>
                <a:cs typeface="Times New Roman"/>
              </a:rPr>
              <a:t>e</a:t>
            </a:r>
            <a:r>
              <a:rPr sz="2000" dirty="0">
                <a:latin typeface="Times New Roman"/>
                <a:cs typeface="Times New Roman"/>
              </a:rPr>
              <a:t>	</a:t>
            </a:r>
            <a:r>
              <a:rPr sz="2000" spc="-15" dirty="0">
                <a:latin typeface="Times New Roman"/>
                <a:cs typeface="Times New Roman"/>
              </a:rPr>
              <a:t>s</a:t>
            </a:r>
            <a:r>
              <a:rPr sz="2000" spc="-5" dirty="0">
                <a:latin typeface="Times New Roman"/>
                <a:cs typeface="Times New Roman"/>
              </a:rPr>
              <a:t>t</a:t>
            </a:r>
            <a:r>
              <a:rPr sz="2000" spc="15" dirty="0">
                <a:latin typeface="Times New Roman"/>
                <a:cs typeface="Times New Roman"/>
              </a:rPr>
              <a:t>a</a:t>
            </a:r>
            <a:r>
              <a:rPr sz="2000" spc="-20" dirty="0">
                <a:latin typeface="Times New Roman"/>
                <a:cs typeface="Times New Roman"/>
              </a:rPr>
              <a:t>n</a:t>
            </a:r>
            <a:r>
              <a:rPr sz="2000" spc="5" dirty="0">
                <a:latin typeface="Times New Roman"/>
                <a:cs typeface="Times New Roman"/>
              </a:rPr>
              <a:t>d</a:t>
            </a:r>
            <a:r>
              <a:rPr sz="2000" spc="-5" dirty="0">
                <a:latin typeface="Times New Roman"/>
                <a:cs typeface="Times New Roman"/>
              </a:rPr>
              <a:t>a</a:t>
            </a:r>
            <a:r>
              <a:rPr sz="2000" spc="5" dirty="0">
                <a:latin typeface="Times New Roman"/>
                <a:cs typeface="Times New Roman"/>
              </a:rPr>
              <a:t>r</a:t>
            </a:r>
            <a:r>
              <a:rPr sz="2000" spc="-5" dirty="0">
                <a:latin typeface="Times New Roman"/>
                <a:cs typeface="Times New Roman"/>
              </a:rPr>
              <a:t>d  </a:t>
            </a:r>
            <a:r>
              <a:rPr sz="2000" spc="-10" dirty="0">
                <a:latin typeface="Times New Roman"/>
                <a:cs typeface="Times New Roman"/>
              </a:rPr>
              <a:t>setting </a:t>
            </a:r>
            <a:r>
              <a:rPr sz="2000" spc="-60" dirty="0">
                <a:latin typeface="Times New Roman"/>
                <a:cs typeface="Times New Roman"/>
              </a:rPr>
              <a:t>UART. </a:t>
            </a:r>
            <a:r>
              <a:rPr sz="2000" dirty="0">
                <a:latin typeface="Times New Roman"/>
                <a:cs typeface="Times New Roman"/>
              </a:rPr>
              <a:t>It </a:t>
            </a:r>
            <a:r>
              <a:rPr sz="2000" spc="-25" dirty="0">
                <a:latin typeface="Times New Roman"/>
                <a:cs typeface="Times New Roman"/>
              </a:rPr>
              <a:t>was </a:t>
            </a:r>
            <a:r>
              <a:rPr sz="2000" spc="-10" dirty="0">
                <a:latin typeface="Times New Roman"/>
                <a:cs typeface="Times New Roman"/>
              </a:rPr>
              <a:t>used in the </a:t>
            </a:r>
            <a:r>
              <a:rPr sz="2000" spc="-5" dirty="0">
                <a:latin typeface="Times New Roman"/>
                <a:cs typeface="Times New Roman"/>
              </a:rPr>
              <a:t>original IBM</a:t>
            </a:r>
            <a:r>
              <a:rPr sz="2000" spc="254" dirty="0">
                <a:latin typeface="Times New Roman"/>
                <a:cs typeface="Times New Roman"/>
              </a:rPr>
              <a:t> </a:t>
            </a:r>
            <a:r>
              <a:rPr sz="2000" spc="-5" dirty="0">
                <a:latin typeface="Times New Roman"/>
                <a:cs typeface="Times New Roman"/>
              </a:rPr>
              <a:t>PC.</a:t>
            </a:r>
            <a:endParaRPr sz="2000">
              <a:latin typeface="Times New Roman"/>
              <a:cs typeface="Times New Roman"/>
            </a:endParaRPr>
          </a:p>
        </p:txBody>
      </p:sp>
      <p:sp>
        <p:nvSpPr>
          <p:cNvPr id="8" name="object 8"/>
          <p:cNvSpPr txBox="1">
            <a:spLocks noGrp="1"/>
          </p:cNvSpPr>
          <p:nvPr>
            <p:ph type="sldNum" sz="quarter" idx="7"/>
          </p:nvPr>
        </p:nvSpPr>
        <p:spPr>
          <a:prstGeom prst="rect">
            <a:avLst/>
          </a:prstGeom>
        </p:spPr>
        <p:txBody>
          <a:bodyPr vert="horz" wrap="square" lIns="0" tIns="0" rIns="0" bIns="0" rtlCol="0">
            <a:spAutoFit/>
          </a:bodyPr>
          <a:lstStyle/>
          <a:p>
            <a:pPr marL="38100">
              <a:lnSpc>
                <a:spcPts val="1375"/>
              </a:lnSpc>
            </a:pPr>
            <a:fld id="{81D60167-4931-47E6-BA6A-407CBD079E47}" type="slidenum">
              <a:rPr spc="-40" dirty="0"/>
              <a:t>134</a:t>
            </a:fld>
            <a:endParaRPr spc="-40" dirty="0"/>
          </a:p>
        </p:txBody>
      </p:sp>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60044" y="199374"/>
            <a:ext cx="8462010" cy="5240020"/>
          </a:xfrm>
          <a:prstGeom prst="rect">
            <a:avLst/>
          </a:prstGeom>
        </p:spPr>
        <p:txBody>
          <a:bodyPr vert="horz" wrap="square" lIns="0" tIns="12700" rIns="0" bIns="0" rtlCol="0">
            <a:spAutoFit/>
          </a:bodyPr>
          <a:lstStyle/>
          <a:p>
            <a:pPr marL="356870" marR="9525" indent="-344805" algn="just">
              <a:lnSpc>
                <a:spcPct val="150100"/>
              </a:lnSpc>
              <a:spcBef>
                <a:spcPts val="100"/>
              </a:spcBef>
            </a:pPr>
            <a:r>
              <a:rPr sz="2000" spc="-5" dirty="0">
                <a:solidFill>
                  <a:srgbClr val="C00000"/>
                </a:solidFill>
                <a:latin typeface="Times New Roman"/>
                <a:cs typeface="Times New Roman"/>
              </a:rPr>
              <a:t>» </a:t>
            </a:r>
            <a:r>
              <a:rPr sz="2000" b="1" i="1" spc="-5" dirty="0">
                <a:solidFill>
                  <a:srgbClr val="FF0000"/>
                </a:solidFill>
                <a:latin typeface="Times New Roman"/>
                <a:cs typeface="Times New Roman"/>
              </a:rPr>
              <a:t>1-Wire Interface: </a:t>
            </a:r>
            <a:r>
              <a:rPr sz="2000" i="1" spc="-10" dirty="0">
                <a:solidFill>
                  <a:srgbClr val="FF0000"/>
                </a:solidFill>
                <a:latin typeface="Times New Roman"/>
                <a:cs typeface="Times New Roman"/>
              </a:rPr>
              <a:t>1-wire </a:t>
            </a:r>
            <a:r>
              <a:rPr sz="2000" i="1" spc="-5" dirty="0">
                <a:solidFill>
                  <a:srgbClr val="FF0000"/>
                </a:solidFill>
                <a:latin typeface="Times New Roman"/>
                <a:cs typeface="Times New Roman"/>
              </a:rPr>
              <a:t>interface </a:t>
            </a:r>
            <a:r>
              <a:rPr sz="2000" spc="-5" dirty="0">
                <a:latin typeface="Times New Roman"/>
                <a:cs typeface="Times New Roman"/>
              </a:rPr>
              <a:t>is </a:t>
            </a:r>
            <a:r>
              <a:rPr sz="2000" spc="-5" dirty="0">
                <a:solidFill>
                  <a:srgbClr val="C00000"/>
                </a:solidFill>
                <a:latin typeface="Times New Roman"/>
                <a:cs typeface="Times New Roman"/>
              </a:rPr>
              <a:t>an </a:t>
            </a:r>
            <a:r>
              <a:rPr sz="2000" spc="-10" dirty="0">
                <a:solidFill>
                  <a:srgbClr val="C00000"/>
                </a:solidFill>
                <a:latin typeface="Times New Roman"/>
                <a:cs typeface="Times New Roman"/>
              </a:rPr>
              <a:t>asynchronous </a:t>
            </a:r>
            <a:r>
              <a:rPr sz="2000" spc="-5" dirty="0">
                <a:solidFill>
                  <a:srgbClr val="C00000"/>
                </a:solidFill>
                <a:latin typeface="Times New Roman"/>
                <a:cs typeface="Times New Roman"/>
              </a:rPr>
              <a:t>half-duplex  </a:t>
            </a:r>
            <a:r>
              <a:rPr sz="2000" spc="-10" dirty="0">
                <a:solidFill>
                  <a:srgbClr val="C00000"/>
                </a:solidFill>
                <a:latin typeface="Times New Roman"/>
                <a:cs typeface="Times New Roman"/>
              </a:rPr>
              <a:t>communication </a:t>
            </a:r>
            <a:r>
              <a:rPr sz="2000" dirty="0">
                <a:solidFill>
                  <a:srgbClr val="C00000"/>
                </a:solidFill>
                <a:latin typeface="Times New Roman"/>
                <a:cs typeface="Times New Roman"/>
              </a:rPr>
              <a:t>protocol </a:t>
            </a:r>
            <a:r>
              <a:rPr sz="2000" spc="-5" dirty="0">
                <a:latin typeface="Times New Roman"/>
                <a:cs typeface="Times New Roman"/>
              </a:rPr>
              <a:t>developed </a:t>
            </a:r>
            <a:r>
              <a:rPr sz="2000" dirty="0">
                <a:latin typeface="Times New Roman"/>
                <a:cs typeface="Times New Roman"/>
              </a:rPr>
              <a:t>by </a:t>
            </a:r>
            <a:r>
              <a:rPr sz="2000" spc="-5" dirty="0">
                <a:latin typeface="Times New Roman"/>
                <a:cs typeface="Times New Roman"/>
              </a:rPr>
              <a:t>Maxim Dallas Semiconductor. </a:t>
            </a:r>
            <a:r>
              <a:rPr sz="2000" dirty="0">
                <a:latin typeface="Times New Roman"/>
                <a:cs typeface="Times New Roman"/>
              </a:rPr>
              <a:t>It </a:t>
            </a:r>
            <a:r>
              <a:rPr sz="2000" spc="-5" dirty="0">
                <a:latin typeface="Times New Roman"/>
                <a:cs typeface="Times New Roman"/>
              </a:rPr>
              <a:t>is also  </a:t>
            </a:r>
            <a:r>
              <a:rPr sz="2000" spc="-10" dirty="0">
                <a:latin typeface="Times New Roman"/>
                <a:cs typeface="Times New Roman"/>
              </a:rPr>
              <a:t>known </a:t>
            </a:r>
            <a:r>
              <a:rPr sz="2000" spc="-5" dirty="0">
                <a:latin typeface="Times New Roman"/>
                <a:cs typeface="Times New Roman"/>
              </a:rPr>
              <a:t>as </a:t>
            </a:r>
            <a:r>
              <a:rPr sz="2000" b="1" i="1" spc="-5" dirty="0">
                <a:solidFill>
                  <a:srgbClr val="FF0000"/>
                </a:solidFill>
                <a:latin typeface="Times New Roman"/>
                <a:cs typeface="Times New Roman"/>
              </a:rPr>
              <a:t>Dallas 1-Wire® </a:t>
            </a:r>
            <a:r>
              <a:rPr sz="2000" b="1" i="1" dirty="0">
                <a:solidFill>
                  <a:srgbClr val="FF0000"/>
                </a:solidFill>
                <a:latin typeface="Times New Roman"/>
                <a:cs typeface="Times New Roman"/>
              </a:rPr>
              <a:t>protocol</a:t>
            </a:r>
            <a:r>
              <a:rPr sz="2000" dirty="0">
                <a:latin typeface="Times New Roman"/>
                <a:cs typeface="Times New Roman"/>
              </a:rPr>
              <a:t>. It </a:t>
            </a:r>
            <a:r>
              <a:rPr sz="2000" spc="-10" dirty="0">
                <a:solidFill>
                  <a:srgbClr val="6F2F9F"/>
                </a:solidFill>
                <a:latin typeface="Times New Roman"/>
                <a:cs typeface="Times New Roman"/>
              </a:rPr>
              <a:t>makes </a:t>
            </a:r>
            <a:r>
              <a:rPr sz="2000" spc="-15" dirty="0">
                <a:solidFill>
                  <a:srgbClr val="6F2F9F"/>
                </a:solidFill>
                <a:latin typeface="Times New Roman"/>
                <a:cs typeface="Times New Roman"/>
              </a:rPr>
              <a:t>use </a:t>
            </a:r>
            <a:r>
              <a:rPr sz="2000" dirty="0">
                <a:solidFill>
                  <a:srgbClr val="6F2F9F"/>
                </a:solidFill>
                <a:latin typeface="Times New Roman"/>
                <a:cs typeface="Times New Roman"/>
              </a:rPr>
              <a:t>of only </a:t>
            </a:r>
            <a:r>
              <a:rPr sz="2000" spc="-5" dirty="0">
                <a:solidFill>
                  <a:srgbClr val="6F2F9F"/>
                </a:solidFill>
                <a:latin typeface="Times New Roman"/>
                <a:cs typeface="Times New Roman"/>
              </a:rPr>
              <a:t>a </a:t>
            </a:r>
            <a:r>
              <a:rPr sz="2000" spc="-10" dirty="0">
                <a:solidFill>
                  <a:srgbClr val="6F2F9F"/>
                </a:solidFill>
                <a:latin typeface="Times New Roman"/>
                <a:cs typeface="Times New Roman"/>
              </a:rPr>
              <a:t>single signal line  (wire) </a:t>
            </a:r>
            <a:r>
              <a:rPr sz="2000" spc="-5" dirty="0">
                <a:solidFill>
                  <a:srgbClr val="6F2F9F"/>
                </a:solidFill>
                <a:latin typeface="Times New Roman"/>
                <a:cs typeface="Times New Roman"/>
              </a:rPr>
              <a:t>called </a:t>
            </a:r>
            <a:r>
              <a:rPr sz="2000" spc="-10" dirty="0">
                <a:solidFill>
                  <a:srgbClr val="6F2F9F"/>
                </a:solidFill>
                <a:latin typeface="Times New Roman"/>
                <a:cs typeface="Times New Roman"/>
              </a:rPr>
              <a:t>DQ for </a:t>
            </a:r>
            <a:r>
              <a:rPr sz="2000" spc="-5" dirty="0">
                <a:solidFill>
                  <a:srgbClr val="6F2F9F"/>
                </a:solidFill>
                <a:latin typeface="Times New Roman"/>
                <a:cs typeface="Times New Roman"/>
              </a:rPr>
              <a:t>communication </a:t>
            </a:r>
            <a:r>
              <a:rPr sz="2000" spc="-10" dirty="0">
                <a:solidFill>
                  <a:srgbClr val="6F2F9F"/>
                </a:solidFill>
                <a:latin typeface="Times New Roman"/>
                <a:cs typeface="Times New Roman"/>
              </a:rPr>
              <a:t>and follows the master-slave  communication</a:t>
            </a:r>
            <a:r>
              <a:rPr sz="2000" spc="65" dirty="0">
                <a:solidFill>
                  <a:srgbClr val="6F2F9F"/>
                </a:solidFill>
                <a:latin typeface="Times New Roman"/>
                <a:cs typeface="Times New Roman"/>
              </a:rPr>
              <a:t> </a:t>
            </a:r>
            <a:r>
              <a:rPr sz="2000" spc="-10" dirty="0">
                <a:solidFill>
                  <a:srgbClr val="6F2F9F"/>
                </a:solidFill>
                <a:latin typeface="Times New Roman"/>
                <a:cs typeface="Times New Roman"/>
              </a:rPr>
              <a:t>model</a:t>
            </a:r>
            <a:r>
              <a:rPr sz="2000" spc="-10" dirty="0">
                <a:latin typeface="Times New Roman"/>
                <a:cs typeface="Times New Roman"/>
              </a:rPr>
              <a:t>.</a:t>
            </a:r>
            <a:endParaRPr sz="2000">
              <a:latin typeface="Times New Roman"/>
              <a:cs typeface="Times New Roman"/>
            </a:endParaRPr>
          </a:p>
          <a:p>
            <a:pPr marL="356870" marR="14604" indent="-344805" algn="just">
              <a:lnSpc>
                <a:spcPct val="150100"/>
              </a:lnSpc>
              <a:spcBef>
                <a:spcPts val="480"/>
              </a:spcBef>
            </a:pPr>
            <a:r>
              <a:rPr sz="2000" spc="-5" dirty="0">
                <a:solidFill>
                  <a:srgbClr val="C00000"/>
                </a:solidFill>
                <a:latin typeface="Times New Roman"/>
                <a:cs typeface="Times New Roman"/>
              </a:rPr>
              <a:t>» </a:t>
            </a:r>
            <a:r>
              <a:rPr sz="2000" spc="-10" dirty="0">
                <a:latin typeface="Times New Roman"/>
                <a:cs typeface="Times New Roman"/>
              </a:rPr>
              <a:t>One </a:t>
            </a:r>
            <a:r>
              <a:rPr sz="2000" dirty="0">
                <a:latin typeface="Times New Roman"/>
                <a:cs typeface="Times New Roman"/>
              </a:rPr>
              <a:t>of </a:t>
            </a:r>
            <a:r>
              <a:rPr sz="2000" spc="-5" dirty="0">
                <a:latin typeface="Times New Roman"/>
                <a:cs typeface="Times New Roman"/>
              </a:rPr>
              <a:t>the </a:t>
            </a:r>
            <a:r>
              <a:rPr sz="2000" spc="-5" dirty="0">
                <a:solidFill>
                  <a:srgbClr val="6F2F9F"/>
                </a:solidFill>
                <a:latin typeface="Times New Roman"/>
                <a:cs typeface="Times New Roman"/>
              </a:rPr>
              <a:t>key </a:t>
            </a:r>
            <a:r>
              <a:rPr sz="2000" spc="-10" dirty="0">
                <a:solidFill>
                  <a:srgbClr val="6F2F9F"/>
                </a:solidFill>
                <a:latin typeface="Times New Roman"/>
                <a:cs typeface="Times New Roman"/>
              </a:rPr>
              <a:t>feature </a:t>
            </a:r>
            <a:r>
              <a:rPr sz="2000" dirty="0">
                <a:solidFill>
                  <a:srgbClr val="6F2F9F"/>
                </a:solidFill>
                <a:latin typeface="Times New Roman"/>
                <a:cs typeface="Times New Roman"/>
              </a:rPr>
              <a:t>of 1-wire </a:t>
            </a:r>
            <a:r>
              <a:rPr sz="2000" spc="-10" dirty="0">
                <a:solidFill>
                  <a:srgbClr val="6F2F9F"/>
                </a:solidFill>
                <a:latin typeface="Times New Roman"/>
                <a:cs typeface="Times New Roman"/>
              </a:rPr>
              <a:t>bus is that </a:t>
            </a:r>
            <a:r>
              <a:rPr sz="2000" spc="-5" dirty="0">
                <a:solidFill>
                  <a:srgbClr val="6F2F9F"/>
                </a:solidFill>
                <a:latin typeface="Times New Roman"/>
                <a:cs typeface="Times New Roman"/>
              </a:rPr>
              <a:t>it allows power </a:t>
            </a:r>
            <a:r>
              <a:rPr sz="2000" spc="-10" dirty="0">
                <a:solidFill>
                  <a:srgbClr val="6F2F9F"/>
                </a:solidFill>
                <a:latin typeface="Times New Roman"/>
                <a:cs typeface="Times New Roman"/>
              </a:rPr>
              <a:t>to </a:t>
            </a:r>
            <a:r>
              <a:rPr sz="2000" dirty="0">
                <a:solidFill>
                  <a:srgbClr val="6F2F9F"/>
                </a:solidFill>
                <a:latin typeface="Times New Roman"/>
                <a:cs typeface="Times New Roman"/>
              </a:rPr>
              <a:t>be </a:t>
            </a:r>
            <a:r>
              <a:rPr sz="2000" spc="-10" dirty="0">
                <a:solidFill>
                  <a:srgbClr val="6F2F9F"/>
                </a:solidFill>
                <a:latin typeface="Times New Roman"/>
                <a:cs typeface="Times New Roman"/>
              </a:rPr>
              <a:t>sent </a:t>
            </a:r>
            <a:r>
              <a:rPr sz="2000" spc="-5" dirty="0">
                <a:solidFill>
                  <a:srgbClr val="6F2F9F"/>
                </a:solidFill>
                <a:latin typeface="Times New Roman"/>
                <a:cs typeface="Times New Roman"/>
              </a:rPr>
              <a:t>along the  </a:t>
            </a:r>
            <a:r>
              <a:rPr sz="2000" spc="-10" dirty="0">
                <a:solidFill>
                  <a:srgbClr val="6F2F9F"/>
                </a:solidFill>
                <a:latin typeface="Times New Roman"/>
                <a:cs typeface="Times New Roman"/>
              </a:rPr>
              <a:t>signal </a:t>
            </a:r>
            <a:r>
              <a:rPr sz="2000" spc="-20" dirty="0">
                <a:solidFill>
                  <a:srgbClr val="6F2F9F"/>
                </a:solidFill>
                <a:latin typeface="Times New Roman"/>
                <a:cs typeface="Times New Roman"/>
              </a:rPr>
              <a:t>wire </a:t>
            </a:r>
            <a:r>
              <a:rPr sz="2000" spc="-5" dirty="0">
                <a:latin typeface="Times New Roman"/>
                <a:cs typeface="Times New Roman"/>
              </a:rPr>
              <a:t>as</a:t>
            </a:r>
            <a:r>
              <a:rPr sz="2000" spc="80" dirty="0">
                <a:latin typeface="Times New Roman"/>
                <a:cs typeface="Times New Roman"/>
              </a:rPr>
              <a:t> </a:t>
            </a:r>
            <a:r>
              <a:rPr sz="2000" spc="-15" dirty="0">
                <a:latin typeface="Times New Roman"/>
                <a:cs typeface="Times New Roman"/>
              </a:rPr>
              <a:t>well.</a:t>
            </a:r>
            <a:endParaRPr sz="2000">
              <a:latin typeface="Times New Roman"/>
              <a:cs typeface="Times New Roman"/>
            </a:endParaRPr>
          </a:p>
          <a:p>
            <a:pPr marL="356870" marR="10160" indent="-344805" algn="just">
              <a:lnSpc>
                <a:spcPct val="150100"/>
              </a:lnSpc>
              <a:spcBef>
                <a:spcPts val="475"/>
              </a:spcBef>
            </a:pPr>
            <a:r>
              <a:rPr sz="2000" spc="-5" dirty="0">
                <a:solidFill>
                  <a:srgbClr val="C00000"/>
                </a:solidFill>
                <a:latin typeface="Times New Roman"/>
                <a:cs typeface="Times New Roman"/>
              </a:rPr>
              <a:t>» </a:t>
            </a:r>
            <a:r>
              <a:rPr sz="2000" dirty="0">
                <a:latin typeface="Times New Roman"/>
                <a:cs typeface="Times New Roman"/>
              </a:rPr>
              <a:t>The </a:t>
            </a:r>
            <a:r>
              <a:rPr sz="2000" spc="-10" dirty="0">
                <a:solidFill>
                  <a:srgbClr val="6F2F9F"/>
                </a:solidFill>
                <a:latin typeface="Times New Roman"/>
                <a:cs typeface="Times New Roman"/>
              </a:rPr>
              <a:t>1-wire slave </a:t>
            </a:r>
            <a:r>
              <a:rPr sz="2000" spc="-5" dirty="0">
                <a:solidFill>
                  <a:srgbClr val="6F2F9F"/>
                </a:solidFill>
                <a:latin typeface="Times New Roman"/>
                <a:cs typeface="Times New Roman"/>
              </a:rPr>
              <a:t>devices incorporate </a:t>
            </a:r>
            <a:r>
              <a:rPr sz="2000" spc="-10" dirty="0">
                <a:solidFill>
                  <a:srgbClr val="6F2F9F"/>
                </a:solidFill>
                <a:latin typeface="Times New Roman"/>
                <a:cs typeface="Times New Roman"/>
              </a:rPr>
              <a:t>internal </a:t>
            </a:r>
            <a:r>
              <a:rPr sz="2000" spc="-5" dirty="0">
                <a:solidFill>
                  <a:srgbClr val="6F2F9F"/>
                </a:solidFill>
                <a:latin typeface="Times New Roman"/>
                <a:cs typeface="Times New Roman"/>
              </a:rPr>
              <a:t>capacitor </a:t>
            </a:r>
            <a:r>
              <a:rPr sz="2000" spc="-5" dirty="0">
                <a:latin typeface="Times New Roman"/>
                <a:cs typeface="Times New Roman"/>
              </a:rPr>
              <a:t>(typically </a:t>
            </a:r>
            <a:r>
              <a:rPr sz="2000" dirty="0">
                <a:latin typeface="Times New Roman"/>
                <a:cs typeface="Times New Roman"/>
              </a:rPr>
              <a:t>of </a:t>
            </a:r>
            <a:r>
              <a:rPr sz="2000" spc="-10" dirty="0">
                <a:latin typeface="Times New Roman"/>
                <a:cs typeface="Times New Roman"/>
              </a:rPr>
              <a:t>the </a:t>
            </a:r>
            <a:r>
              <a:rPr sz="2000" spc="-5" dirty="0">
                <a:latin typeface="Times New Roman"/>
                <a:cs typeface="Times New Roman"/>
              </a:rPr>
              <a:t>order  </a:t>
            </a:r>
            <a:r>
              <a:rPr sz="2000" dirty="0">
                <a:latin typeface="Times New Roman"/>
                <a:cs typeface="Times New Roman"/>
              </a:rPr>
              <a:t>of 800 </a:t>
            </a:r>
            <a:r>
              <a:rPr sz="2000" spc="-5" dirty="0">
                <a:latin typeface="Times New Roman"/>
                <a:cs typeface="Times New Roman"/>
              </a:rPr>
              <a:t>pF) </a:t>
            </a:r>
            <a:r>
              <a:rPr sz="2000" spc="-5" dirty="0">
                <a:solidFill>
                  <a:srgbClr val="6F2F9F"/>
                </a:solidFill>
                <a:latin typeface="Times New Roman"/>
                <a:cs typeface="Times New Roman"/>
              </a:rPr>
              <a:t>to </a:t>
            </a:r>
            <a:r>
              <a:rPr sz="2000" spc="-15" dirty="0">
                <a:solidFill>
                  <a:srgbClr val="6F2F9F"/>
                </a:solidFill>
                <a:latin typeface="Times New Roman"/>
                <a:cs typeface="Times New Roman"/>
              </a:rPr>
              <a:t>power </a:t>
            </a:r>
            <a:r>
              <a:rPr sz="2000" spc="-10" dirty="0">
                <a:solidFill>
                  <a:srgbClr val="6F2F9F"/>
                </a:solidFill>
                <a:latin typeface="Times New Roman"/>
                <a:cs typeface="Times New Roman"/>
              </a:rPr>
              <a:t>the </a:t>
            </a:r>
            <a:r>
              <a:rPr sz="2000" spc="-5" dirty="0">
                <a:solidFill>
                  <a:srgbClr val="6F2F9F"/>
                </a:solidFill>
                <a:latin typeface="Times New Roman"/>
                <a:cs typeface="Times New Roman"/>
              </a:rPr>
              <a:t>device </a:t>
            </a:r>
            <a:r>
              <a:rPr sz="2000" spc="-10" dirty="0">
                <a:solidFill>
                  <a:srgbClr val="6F2F9F"/>
                </a:solidFill>
                <a:latin typeface="Times New Roman"/>
                <a:cs typeface="Times New Roman"/>
              </a:rPr>
              <a:t>from the signal</a:t>
            </a:r>
            <a:r>
              <a:rPr sz="2000" spc="110" dirty="0">
                <a:solidFill>
                  <a:srgbClr val="6F2F9F"/>
                </a:solidFill>
                <a:latin typeface="Times New Roman"/>
                <a:cs typeface="Times New Roman"/>
              </a:rPr>
              <a:t> </a:t>
            </a:r>
            <a:r>
              <a:rPr sz="2000" spc="-5" dirty="0">
                <a:solidFill>
                  <a:srgbClr val="6F2F9F"/>
                </a:solidFill>
                <a:latin typeface="Times New Roman"/>
                <a:cs typeface="Times New Roman"/>
              </a:rPr>
              <a:t>line</a:t>
            </a:r>
            <a:r>
              <a:rPr sz="2000" spc="-5" dirty="0">
                <a:latin typeface="Times New Roman"/>
                <a:cs typeface="Times New Roman"/>
              </a:rPr>
              <a:t>.</a:t>
            </a:r>
            <a:endParaRPr sz="2000">
              <a:latin typeface="Times New Roman"/>
              <a:cs typeface="Times New Roman"/>
            </a:endParaRPr>
          </a:p>
          <a:p>
            <a:pPr marL="356870" marR="5080" indent="-344805" algn="just">
              <a:lnSpc>
                <a:spcPct val="150100"/>
              </a:lnSpc>
              <a:spcBef>
                <a:spcPts val="480"/>
              </a:spcBef>
            </a:pPr>
            <a:r>
              <a:rPr sz="2000" spc="-5" dirty="0">
                <a:solidFill>
                  <a:srgbClr val="C00000"/>
                </a:solidFill>
                <a:latin typeface="Times New Roman"/>
                <a:cs typeface="Times New Roman"/>
              </a:rPr>
              <a:t>» </a:t>
            </a:r>
            <a:r>
              <a:rPr sz="2000" dirty="0">
                <a:latin typeface="Times New Roman"/>
                <a:cs typeface="Times New Roman"/>
              </a:rPr>
              <a:t>The </a:t>
            </a:r>
            <a:r>
              <a:rPr sz="2000" spc="-10" dirty="0">
                <a:solidFill>
                  <a:srgbClr val="6F2F9F"/>
                </a:solidFill>
                <a:latin typeface="Times New Roman"/>
                <a:cs typeface="Times New Roman"/>
              </a:rPr>
              <a:t>1-wire interface </a:t>
            </a:r>
            <a:r>
              <a:rPr sz="2000" spc="-5" dirty="0">
                <a:solidFill>
                  <a:srgbClr val="6F2F9F"/>
                </a:solidFill>
                <a:latin typeface="Times New Roman"/>
                <a:cs typeface="Times New Roman"/>
              </a:rPr>
              <a:t>supports a </a:t>
            </a:r>
            <a:r>
              <a:rPr sz="2000" spc="-10" dirty="0">
                <a:solidFill>
                  <a:srgbClr val="6F2F9F"/>
                </a:solidFill>
                <a:latin typeface="Times New Roman"/>
                <a:cs typeface="Times New Roman"/>
              </a:rPr>
              <a:t>single </a:t>
            </a:r>
            <a:r>
              <a:rPr sz="2000" spc="-15" dirty="0">
                <a:solidFill>
                  <a:srgbClr val="6F2F9F"/>
                </a:solidFill>
                <a:latin typeface="Times New Roman"/>
                <a:cs typeface="Times New Roman"/>
              </a:rPr>
              <a:t>master </a:t>
            </a:r>
            <a:r>
              <a:rPr sz="2000" spc="-10" dirty="0">
                <a:solidFill>
                  <a:srgbClr val="6F2F9F"/>
                </a:solidFill>
                <a:latin typeface="Times New Roman"/>
                <a:cs typeface="Times New Roman"/>
              </a:rPr>
              <a:t>and one </a:t>
            </a:r>
            <a:r>
              <a:rPr sz="2000" dirty="0">
                <a:solidFill>
                  <a:srgbClr val="6F2F9F"/>
                </a:solidFill>
                <a:latin typeface="Times New Roman"/>
                <a:cs typeface="Times New Roman"/>
              </a:rPr>
              <a:t>or </a:t>
            </a:r>
            <a:r>
              <a:rPr sz="2000" spc="-10" dirty="0">
                <a:solidFill>
                  <a:srgbClr val="6F2F9F"/>
                </a:solidFill>
                <a:latin typeface="Times New Roman"/>
                <a:cs typeface="Times New Roman"/>
              </a:rPr>
              <a:t>more slave </a:t>
            </a:r>
            <a:r>
              <a:rPr sz="2000" spc="-5" dirty="0">
                <a:solidFill>
                  <a:srgbClr val="6F2F9F"/>
                </a:solidFill>
                <a:latin typeface="Times New Roman"/>
                <a:cs typeface="Times New Roman"/>
              </a:rPr>
              <a:t>devices </a:t>
            </a:r>
            <a:r>
              <a:rPr sz="2000" spc="5" dirty="0">
                <a:latin typeface="Times New Roman"/>
                <a:cs typeface="Times New Roman"/>
              </a:rPr>
              <a:t>on  </a:t>
            </a:r>
            <a:r>
              <a:rPr sz="2000" spc="-10" dirty="0">
                <a:latin typeface="Times New Roman"/>
                <a:cs typeface="Times New Roman"/>
              </a:rPr>
              <a:t>the</a:t>
            </a:r>
            <a:r>
              <a:rPr sz="2000" spc="-25" dirty="0">
                <a:latin typeface="Times New Roman"/>
                <a:cs typeface="Times New Roman"/>
              </a:rPr>
              <a:t> </a:t>
            </a:r>
            <a:r>
              <a:rPr sz="2000" spc="-10" dirty="0">
                <a:latin typeface="Times New Roman"/>
                <a:cs typeface="Times New Roman"/>
              </a:rPr>
              <a:t>bus.</a:t>
            </a:r>
            <a:endParaRPr sz="2000">
              <a:latin typeface="Times New Roman"/>
              <a:cs typeface="Times New Roman"/>
            </a:endParaRPr>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38100">
              <a:lnSpc>
                <a:spcPts val="1375"/>
              </a:lnSpc>
            </a:pPr>
            <a:fld id="{81D60167-4931-47E6-BA6A-407CBD079E47}" type="slidenum">
              <a:rPr spc="-40" dirty="0"/>
              <a:t>135</a:t>
            </a:fld>
            <a:endParaRPr spc="-40" dirty="0"/>
          </a:p>
        </p:txBody>
      </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4572000" y="1295400"/>
            <a:ext cx="4419600" cy="3657600"/>
          </a:xfrm>
          <a:prstGeom prst="rect">
            <a:avLst/>
          </a:prstGeom>
          <a:blipFill>
            <a:blip r:embed="rId2" cstate="print"/>
            <a:stretch>
              <a:fillRect/>
            </a:stretch>
          </a:blipFill>
        </p:spPr>
        <p:txBody>
          <a:bodyPr wrap="square" lIns="0" tIns="0" rIns="0" bIns="0" rtlCol="0"/>
          <a:lstStyle/>
          <a:p>
            <a:endParaRPr/>
          </a:p>
        </p:txBody>
      </p:sp>
      <p:sp>
        <p:nvSpPr>
          <p:cNvPr id="4" name="object 4"/>
          <p:cNvSpPr txBox="1"/>
          <p:nvPr/>
        </p:nvSpPr>
        <p:spPr>
          <a:xfrm>
            <a:off x="460044" y="199374"/>
            <a:ext cx="8455660" cy="5819775"/>
          </a:xfrm>
          <a:prstGeom prst="rect">
            <a:avLst/>
          </a:prstGeom>
        </p:spPr>
        <p:txBody>
          <a:bodyPr vert="horz" wrap="square" lIns="0" tIns="12700" rIns="0" bIns="0" rtlCol="0">
            <a:spAutoFit/>
          </a:bodyPr>
          <a:lstStyle/>
          <a:p>
            <a:pPr marL="356870" marR="5080" indent="-344805" algn="just">
              <a:lnSpc>
                <a:spcPct val="150100"/>
              </a:lnSpc>
              <a:spcBef>
                <a:spcPts val="100"/>
              </a:spcBef>
            </a:pPr>
            <a:r>
              <a:rPr sz="2000" spc="-5" dirty="0">
                <a:solidFill>
                  <a:srgbClr val="C00000"/>
                </a:solidFill>
                <a:latin typeface="Times New Roman"/>
                <a:cs typeface="Times New Roman"/>
              </a:rPr>
              <a:t>» </a:t>
            </a:r>
            <a:r>
              <a:rPr sz="2000" dirty="0">
                <a:latin typeface="Times New Roman"/>
                <a:cs typeface="Times New Roman"/>
              </a:rPr>
              <a:t>The </a:t>
            </a:r>
            <a:r>
              <a:rPr sz="2000" spc="-10" dirty="0">
                <a:solidFill>
                  <a:srgbClr val="C00000"/>
                </a:solidFill>
                <a:latin typeface="Times New Roman"/>
                <a:cs typeface="Times New Roman"/>
              </a:rPr>
              <a:t>bus interface </a:t>
            </a:r>
            <a:r>
              <a:rPr sz="2000" spc="-5" dirty="0">
                <a:solidFill>
                  <a:srgbClr val="C00000"/>
                </a:solidFill>
                <a:latin typeface="Times New Roman"/>
                <a:cs typeface="Times New Roman"/>
              </a:rPr>
              <a:t>diagram </a:t>
            </a:r>
            <a:r>
              <a:rPr sz="2000" spc="-10" dirty="0">
                <a:latin typeface="Times New Roman"/>
                <a:cs typeface="Times New Roman"/>
              </a:rPr>
              <a:t>shown </a:t>
            </a:r>
            <a:r>
              <a:rPr sz="2000" spc="5" dirty="0">
                <a:latin typeface="Times New Roman"/>
                <a:cs typeface="Times New Roman"/>
              </a:rPr>
              <a:t>in </a:t>
            </a:r>
            <a:r>
              <a:rPr sz="2000" spc="-10" dirty="0">
                <a:latin typeface="Times New Roman"/>
                <a:cs typeface="Times New Roman"/>
              </a:rPr>
              <a:t>the </a:t>
            </a:r>
            <a:r>
              <a:rPr sz="2000" spc="-5" dirty="0">
                <a:latin typeface="Times New Roman"/>
                <a:cs typeface="Times New Roman"/>
              </a:rPr>
              <a:t>following Figure </a:t>
            </a:r>
            <a:r>
              <a:rPr sz="2000" spc="-5" dirty="0">
                <a:solidFill>
                  <a:srgbClr val="C00000"/>
                </a:solidFill>
                <a:latin typeface="Times New Roman"/>
                <a:cs typeface="Times New Roman"/>
              </a:rPr>
              <a:t>illustrates </a:t>
            </a:r>
            <a:r>
              <a:rPr sz="2000" spc="-10" dirty="0">
                <a:solidFill>
                  <a:srgbClr val="C00000"/>
                </a:solidFill>
                <a:latin typeface="Times New Roman"/>
                <a:cs typeface="Times New Roman"/>
              </a:rPr>
              <a:t>the  </a:t>
            </a:r>
            <a:r>
              <a:rPr sz="2000" spc="-5" dirty="0">
                <a:solidFill>
                  <a:srgbClr val="C00000"/>
                </a:solidFill>
                <a:latin typeface="Times New Roman"/>
                <a:cs typeface="Times New Roman"/>
              </a:rPr>
              <a:t>connection </a:t>
            </a:r>
            <a:r>
              <a:rPr sz="2000" dirty="0">
                <a:solidFill>
                  <a:srgbClr val="C00000"/>
                </a:solidFill>
                <a:latin typeface="Times New Roman"/>
                <a:cs typeface="Times New Roman"/>
              </a:rPr>
              <a:t>of </a:t>
            </a:r>
            <a:r>
              <a:rPr sz="2000" spc="-15" dirty="0">
                <a:solidFill>
                  <a:srgbClr val="C00000"/>
                </a:solidFill>
                <a:latin typeface="Times New Roman"/>
                <a:cs typeface="Times New Roman"/>
              </a:rPr>
              <a:t>master </a:t>
            </a:r>
            <a:r>
              <a:rPr sz="2000" spc="-10" dirty="0">
                <a:solidFill>
                  <a:srgbClr val="C00000"/>
                </a:solidFill>
                <a:latin typeface="Times New Roman"/>
                <a:cs typeface="Times New Roman"/>
              </a:rPr>
              <a:t>and slave </a:t>
            </a:r>
            <a:r>
              <a:rPr sz="2000" spc="-5" dirty="0">
                <a:solidFill>
                  <a:srgbClr val="C00000"/>
                </a:solidFill>
                <a:latin typeface="Times New Roman"/>
                <a:cs typeface="Times New Roman"/>
              </a:rPr>
              <a:t>devices </a:t>
            </a:r>
            <a:r>
              <a:rPr sz="2000" dirty="0">
                <a:solidFill>
                  <a:srgbClr val="C00000"/>
                </a:solidFill>
                <a:latin typeface="Times New Roman"/>
                <a:cs typeface="Times New Roman"/>
              </a:rPr>
              <a:t>on </a:t>
            </a:r>
            <a:r>
              <a:rPr sz="2000" spc="-10" dirty="0">
                <a:solidFill>
                  <a:srgbClr val="C00000"/>
                </a:solidFill>
                <a:latin typeface="Times New Roman"/>
                <a:cs typeface="Times New Roman"/>
              </a:rPr>
              <a:t>the </a:t>
            </a:r>
            <a:r>
              <a:rPr sz="2000" spc="-15" dirty="0">
                <a:solidFill>
                  <a:srgbClr val="C00000"/>
                </a:solidFill>
                <a:latin typeface="Times New Roman"/>
                <a:cs typeface="Times New Roman"/>
              </a:rPr>
              <a:t>1-wire</a:t>
            </a:r>
            <a:r>
              <a:rPr sz="2000" spc="190" dirty="0">
                <a:solidFill>
                  <a:srgbClr val="C00000"/>
                </a:solidFill>
                <a:latin typeface="Times New Roman"/>
                <a:cs typeface="Times New Roman"/>
              </a:rPr>
              <a:t> </a:t>
            </a:r>
            <a:r>
              <a:rPr sz="2000" spc="-10" dirty="0">
                <a:solidFill>
                  <a:srgbClr val="C00000"/>
                </a:solidFill>
                <a:latin typeface="Times New Roman"/>
                <a:cs typeface="Times New Roman"/>
              </a:rPr>
              <a:t>bus</a:t>
            </a:r>
            <a:r>
              <a:rPr sz="2000" spc="-10" dirty="0">
                <a:latin typeface="Times New Roman"/>
                <a:cs typeface="Times New Roman"/>
              </a:rPr>
              <a:t>.</a:t>
            </a:r>
            <a:endParaRPr sz="2000">
              <a:latin typeface="Times New Roman"/>
              <a:cs typeface="Times New Roman"/>
            </a:endParaRPr>
          </a:p>
          <a:p>
            <a:pPr marL="356870" marR="4500880" indent="-344805" algn="just">
              <a:lnSpc>
                <a:spcPct val="150100"/>
              </a:lnSpc>
              <a:spcBef>
                <a:spcPts val="1800"/>
              </a:spcBef>
              <a:tabLst>
                <a:tab pos="1917700" algn="l"/>
                <a:tab pos="3338829" algn="l"/>
              </a:tabLst>
            </a:pPr>
            <a:r>
              <a:rPr sz="2000" spc="-5" dirty="0">
                <a:solidFill>
                  <a:srgbClr val="C00000"/>
                </a:solidFill>
                <a:latin typeface="Times New Roman"/>
                <a:cs typeface="Times New Roman"/>
              </a:rPr>
              <a:t>» </a:t>
            </a:r>
            <a:r>
              <a:rPr sz="2000" dirty="0">
                <a:latin typeface="Times New Roman"/>
                <a:cs typeface="Times New Roman"/>
              </a:rPr>
              <a:t>Every </a:t>
            </a:r>
            <a:r>
              <a:rPr sz="2000" spc="-5" dirty="0">
                <a:solidFill>
                  <a:srgbClr val="6F2F9F"/>
                </a:solidFill>
                <a:latin typeface="Times New Roman"/>
                <a:cs typeface="Times New Roman"/>
              </a:rPr>
              <a:t>1-wire device </a:t>
            </a:r>
            <a:r>
              <a:rPr sz="2000" spc="-10" dirty="0">
                <a:solidFill>
                  <a:srgbClr val="6F2F9F"/>
                </a:solidFill>
                <a:latin typeface="Times New Roman"/>
                <a:cs typeface="Times New Roman"/>
              </a:rPr>
              <a:t>contains </a:t>
            </a:r>
            <a:r>
              <a:rPr sz="2000" spc="-5" dirty="0">
                <a:solidFill>
                  <a:srgbClr val="6F2F9F"/>
                </a:solidFill>
                <a:latin typeface="Times New Roman"/>
                <a:cs typeface="Times New Roman"/>
              </a:rPr>
              <a:t>a  </a:t>
            </a:r>
            <a:r>
              <a:rPr sz="2000" spc="-20" dirty="0">
                <a:solidFill>
                  <a:srgbClr val="6F2F9F"/>
                </a:solidFill>
                <a:latin typeface="Times New Roman"/>
                <a:cs typeface="Times New Roman"/>
              </a:rPr>
              <a:t>g</a:t>
            </a:r>
            <a:r>
              <a:rPr sz="2000" spc="-5" dirty="0">
                <a:solidFill>
                  <a:srgbClr val="6F2F9F"/>
                </a:solidFill>
                <a:latin typeface="Times New Roman"/>
                <a:cs typeface="Times New Roman"/>
              </a:rPr>
              <a:t>l</a:t>
            </a:r>
            <a:r>
              <a:rPr sz="2000" dirty="0">
                <a:solidFill>
                  <a:srgbClr val="6F2F9F"/>
                </a:solidFill>
                <a:latin typeface="Times New Roman"/>
                <a:cs typeface="Times New Roman"/>
              </a:rPr>
              <a:t>o</a:t>
            </a:r>
            <a:r>
              <a:rPr sz="2000" spc="5" dirty="0">
                <a:solidFill>
                  <a:srgbClr val="6F2F9F"/>
                </a:solidFill>
                <a:latin typeface="Times New Roman"/>
                <a:cs typeface="Times New Roman"/>
              </a:rPr>
              <a:t>b</a:t>
            </a:r>
            <a:r>
              <a:rPr sz="2000" spc="-5" dirty="0">
                <a:solidFill>
                  <a:srgbClr val="6F2F9F"/>
                </a:solidFill>
                <a:latin typeface="Times New Roman"/>
                <a:cs typeface="Times New Roman"/>
              </a:rPr>
              <a:t>ally</a:t>
            </a:r>
            <a:r>
              <a:rPr sz="2000" dirty="0">
                <a:solidFill>
                  <a:srgbClr val="6F2F9F"/>
                </a:solidFill>
                <a:latin typeface="Times New Roman"/>
                <a:cs typeface="Times New Roman"/>
              </a:rPr>
              <a:t>	</a:t>
            </a:r>
            <a:r>
              <a:rPr sz="2000" spc="5" dirty="0">
                <a:solidFill>
                  <a:srgbClr val="6F2F9F"/>
                </a:solidFill>
                <a:latin typeface="Times New Roman"/>
                <a:cs typeface="Times New Roman"/>
              </a:rPr>
              <a:t>u</a:t>
            </a:r>
            <a:r>
              <a:rPr sz="2000" spc="-20" dirty="0">
                <a:solidFill>
                  <a:srgbClr val="6F2F9F"/>
                </a:solidFill>
                <a:latin typeface="Times New Roman"/>
                <a:cs typeface="Times New Roman"/>
              </a:rPr>
              <a:t>n</a:t>
            </a:r>
            <a:r>
              <a:rPr sz="2000" spc="-5" dirty="0">
                <a:solidFill>
                  <a:srgbClr val="6F2F9F"/>
                </a:solidFill>
                <a:latin typeface="Times New Roman"/>
                <a:cs typeface="Times New Roman"/>
              </a:rPr>
              <a:t>i</a:t>
            </a:r>
            <a:r>
              <a:rPr sz="2000" dirty="0">
                <a:solidFill>
                  <a:srgbClr val="6F2F9F"/>
                </a:solidFill>
                <a:latin typeface="Times New Roman"/>
                <a:cs typeface="Times New Roman"/>
              </a:rPr>
              <a:t>q</a:t>
            </a:r>
            <a:r>
              <a:rPr sz="2000" spc="-20" dirty="0">
                <a:solidFill>
                  <a:srgbClr val="6F2F9F"/>
                </a:solidFill>
                <a:latin typeface="Times New Roman"/>
                <a:cs typeface="Times New Roman"/>
              </a:rPr>
              <a:t>u</a:t>
            </a:r>
            <a:r>
              <a:rPr sz="2000" spc="-5" dirty="0">
                <a:solidFill>
                  <a:srgbClr val="6F2F9F"/>
                </a:solidFill>
                <a:latin typeface="Times New Roman"/>
                <a:cs typeface="Times New Roman"/>
              </a:rPr>
              <a:t>e</a:t>
            </a:r>
            <a:r>
              <a:rPr sz="2000" dirty="0">
                <a:solidFill>
                  <a:srgbClr val="6F2F9F"/>
                </a:solidFill>
                <a:latin typeface="Times New Roman"/>
                <a:cs typeface="Times New Roman"/>
              </a:rPr>
              <a:t>	</a:t>
            </a:r>
            <a:r>
              <a:rPr sz="2000" spc="5" dirty="0">
                <a:solidFill>
                  <a:srgbClr val="6F2F9F"/>
                </a:solidFill>
                <a:latin typeface="Times New Roman"/>
                <a:cs typeface="Times New Roman"/>
              </a:rPr>
              <a:t>64</a:t>
            </a:r>
            <a:r>
              <a:rPr sz="2000" spc="-25" dirty="0">
                <a:solidFill>
                  <a:srgbClr val="6F2F9F"/>
                </a:solidFill>
                <a:latin typeface="Times New Roman"/>
                <a:cs typeface="Times New Roman"/>
              </a:rPr>
              <a:t>-</a:t>
            </a:r>
            <a:r>
              <a:rPr sz="2000" spc="5" dirty="0">
                <a:solidFill>
                  <a:srgbClr val="6F2F9F"/>
                </a:solidFill>
                <a:latin typeface="Times New Roman"/>
                <a:cs typeface="Times New Roman"/>
              </a:rPr>
              <a:t>b</a:t>
            </a:r>
            <a:r>
              <a:rPr sz="2000" spc="-5" dirty="0">
                <a:solidFill>
                  <a:srgbClr val="6F2F9F"/>
                </a:solidFill>
                <a:latin typeface="Times New Roman"/>
                <a:cs typeface="Times New Roman"/>
              </a:rPr>
              <a:t>it  identification </a:t>
            </a:r>
            <a:r>
              <a:rPr sz="2000" spc="-10" dirty="0">
                <a:solidFill>
                  <a:srgbClr val="6F2F9F"/>
                </a:solidFill>
                <a:latin typeface="Times New Roman"/>
                <a:cs typeface="Times New Roman"/>
              </a:rPr>
              <a:t>number </a:t>
            </a:r>
            <a:r>
              <a:rPr sz="2000" spc="-5" dirty="0">
                <a:latin typeface="Times New Roman"/>
                <a:cs typeface="Times New Roman"/>
              </a:rPr>
              <a:t>stored within  it. This unique identification  </a:t>
            </a:r>
            <a:r>
              <a:rPr sz="2000" spc="-10" dirty="0">
                <a:latin typeface="Times New Roman"/>
                <a:cs typeface="Times New Roman"/>
              </a:rPr>
              <a:t>number </a:t>
            </a:r>
            <a:r>
              <a:rPr sz="2000" spc="-5" dirty="0">
                <a:solidFill>
                  <a:srgbClr val="6F2F9F"/>
                </a:solidFill>
                <a:latin typeface="Times New Roman"/>
                <a:cs typeface="Times New Roman"/>
              </a:rPr>
              <a:t>can </a:t>
            </a:r>
            <a:r>
              <a:rPr sz="2000" dirty="0">
                <a:solidFill>
                  <a:srgbClr val="6F2F9F"/>
                </a:solidFill>
                <a:latin typeface="Times New Roman"/>
                <a:cs typeface="Times New Roman"/>
              </a:rPr>
              <a:t>be </a:t>
            </a:r>
            <a:r>
              <a:rPr sz="2000" spc="-10" dirty="0">
                <a:solidFill>
                  <a:srgbClr val="6F2F9F"/>
                </a:solidFill>
                <a:latin typeface="Times New Roman"/>
                <a:cs typeface="Times New Roman"/>
              </a:rPr>
              <a:t>used for addressing  individual </a:t>
            </a:r>
            <a:r>
              <a:rPr sz="2000" spc="-5" dirty="0">
                <a:solidFill>
                  <a:srgbClr val="6F2F9F"/>
                </a:solidFill>
                <a:latin typeface="Times New Roman"/>
                <a:cs typeface="Times New Roman"/>
              </a:rPr>
              <a:t>devices present </a:t>
            </a:r>
            <a:r>
              <a:rPr sz="2000" spc="-15" dirty="0">
                <a:solidFill>
                  <a:srgbClr val="6F2F9F"/>
                </a:solidFill>
                <a:latin typeface="Times New Roman"/>
                <a:cs typeface="Times New Roman"/>
              </a:rPr>
              <a:t>on </a:t>
            </a:r>
            <a:r>
              <a:rPr sz="2000" spc="-10" dirty="0">
                <a:solidFill>
                  <a:srgbClr val="6F2F9F"/>
                </a:solidFill>
                <a:latin typeface="Times New Roman"/>
                <a:cs typeface="Times New Roman"/>
              </a:rPr>
              <a:t>the  bus </a:t>
            </a:r>
            <a:r>
              <a:rPr sz="2000" spc="-5" dirty="0">
                <a:latin typeface="Times New Roman"/>
                <a:cs typeface="Times New Roman"/>
              </a:rPr>
              <a:t>in </a:t>
            </a:r>
            <a:r>
              <a:rPr sz="2000" dirty="0">
                <a:latin typeface="Times New Roman"/>
                <a:cs typeface="Times New Roman"/>
              </a:rPr>
              <a:t>case </a:t>
            </a:r>
            <a:r>
              <a:rPr sz="2000" spc="-10" dirty="0">
                <a:latin typeface="Times New Roman"/>
                <a:cs typeface="Times New Roman"/>
              </a:rPr>
              <a:t>there </a:t>
            </a:r>
            <a:r>
              <a:rPr sz="2000" spc="-5" dirty="0">
                <a:latin typeface="Times New Roman"/>
                <a:cs typeface="Times New Roman"/>
              </a:rPr>
              <a:t>are </a:t>
            </a:r>
            <a:r>
              <a:rPr sz="2000" spc="-10" dirty="0">
                <a:latin typeface="Times New Roman"/>
                <a:cs typeface="Times New Roman"/>
              </a:rPr>
              <a:t>multiple slave  </a:t>
            </a:r>
            <a:r>
              <a:rPr sz="2000" spc="-5" dirty="0">
                <a:latin typeface="Times New Roman"/>
                <a:cs typeface="Times New Roman"/>
              </a:rPr>
              <a:t>devices</a:t>
            </a:r>
            <a:endParaRPr sz="2000">
              <a:latin typeface="Times New Roman"/>
              <a:cs typeface="Times New Roman"/>
            </a:endParaRPr>
          </a:p>
          <a:p>
            <a:pPr marL="12700">
              <a:lnSpc>
                <a:spcPct val="100000"/>
              </a:lnSpc>
              <a:spcBef>
                <a:spcPts val="1800"/>
              </a:spcBef>
              <a:tabLst>
                <a:tab pos="356870" algn="l"/>
              </a:tabLst>
            </a:pPr>
            <a:r>
              <a:rPr sz="2000" spc="-5" dirty="0">
                <a:solidFill>
                  <a:srgbClr val="C00000"/>
                </a:solidFill>
                <a:latin typeface="Times New Roman"/>
                <a:cs typeface="Times New Roman"/>
              </a:rPr>
              <a:t>»	</a:t>
            </a:r>
            <a:r>
              <a:rPr sz="2000" dirty="0">
                <a:latin typeface="Times New Roman"/>
                <a:cs typeface="Times New Roman"/>
              </a:rPr>
              <a:t>The</a:t>
            </a:r>
            <a:r>
              <a:rPr sz="2000" spc="280" dirty="0">
                <a:latin typeface="Times New Roman"/>
                <a:cs typeface="Times New Roman"/>
              </a:rPr>
              <a:t> </a:t>
            </a:r>
            <a:r>
              <a:rPr sz="2000" spc="-10" dirty="0">
                <a:solidFill>
                  <a:srgbClr val="C00000"/>
                </a:solidFill>
                <a:latin typeface="Times New Roman"/>
                <a:cs typeface="Times New Roman"/>
              </a:rPr>
              <a:t>identifier</a:t>
            </a:r>
            <a:r>
              <a:rPr sz="2000" spc="285" dirty="0">
                <a:solidFill>
                  <a:srgbClr val="C00000"/>
                </a:solidFill>
                <a:latin typeface="Times New Roman"/>
                <a:cs typeface="Times New Roman"/>
              </a:rPr>
              <a:t> </a:t>
            </a:r>
            <a:r>
              <a:rPr sz="2000" spc="-10" dirty="0">
                <a:solidFill>
                  <a:srgbClr val="C00000"/>
                </a:solidFill>
                <a:latin typeface="Times New Roman"/>
                <a:cs typeface="Times New Roman"/>
              </a:rPr>
              <a:t>has</a:t>
            </a:r>
            <a:r>
              <a:rPr sz="2000" spc="265" dirty="0">
                <a:solidFill>
                  <a:srgbClr val="C00000"/>
                </a:solidFill>
                <a:latin typeface="Times New Roman"/>
                <a:cs typeface="Times New Roman"/>
              </a:rPr>
              <a:t> </a:t>
            </a:r>
            <a:r>
              <a:rPr sz="2000" spc="-10" dirty="0">
                <a:solidFill>
                  <a:srgbClr val="C00000"/>
                </a:solidFill>
                <a:latin typeface="Times New Roman"/>
                <a:cs typeface="Times New Roman"/>
              </a:rPr>
              <a:t>three</a:t>
            </a:r>
            <a:r>
              <a:rPr sz="2000" spc="285" dirty="0">
                <a:solidFill>
                  <a:srgbClr val="C00000"/>
                </a:solidFill>
                <a:latin typeface="Times New Roman"/>
                <a:cs typeface="Times New Roman"/>
              </a:rPr>
              <a:t> </a:t>
            </a:r>
            <a:r>
              <a:rPr sz="2000" spc="-5" dirty="0">
                <a:solidFill>
                  <a:srgbClr val="C00000"/>
                </a:solidFill>
                <a:latin typeface="Times New Roman"/>
                <a:cs typeface="Times New Roman"/>
              </a:rPr>
              <a:t>parts</a:t>
            </a:r>
            <a:r>
              <a:rPr sz="2000" spc="-5" dirty="0">
                <a:latin typeface="Times New Roman"/>
                <a:cs typeface="Times New Roman"/>
              </a:rPr>
              <a:t>:</a:t>
            </a:r>
            <a:r>
              <a:rPr sz="2000" spc="270" dirty="0">
                <a:latin typeface="Times New Roman"/>
                <a:cs typeface="Times New Roman"/>
              </a:rPr>
              <a:t> </a:t>
            </a:r>
            <a:r>
              <a:rPr sz="2000" spc="-5" dirty="0">
                <a:solidFill>
                  <a:srgbClr val="6F2F9F"/>
                </a:solidFill>
                <a:latin typeface="Times New Roman"/>
                <a:cs typeface="Times New Roman"/>
              </a:rPr>
              <a:t>an</a:t>
            </a:r>
            <a:r>
              <a:rPr sz="2000" spc="260" dirty="0">
                <a:solidFill>
                  <a:srgbClr val="6F2F9F"/>
                </a:solidFill>
                <a:latin typeface="Times New Roman"/>
                <a:cs typeface="Times New Roman"/>
              </a:rPr>
              <a:t> </a:t>
            </a:r>
            <a:r>
              <a:rPr sz="2000" spc="-5" dirty="0">
                <a:solidFill>
                  <a:srgbClr val="6F2F9F"/>
                </a:solidFill>
                <a:latin typeface="Times New Roman"/>
                <a:cs typeface="Times New Roman"/>
              </a:rPr>
              <a:t>8-bit</a:t>
            </a:r>
            <a:r>
              <a:rPr sz="2000" spc="270" dirty="0">
                <a:solidFill>
                  <a:srgbClr val="6F2F9F"/>
                </a:solidFill>
                <a:latin typeface="Times New Roman"/>
                <a:cs typeface="Times New Roman"/>
              </a:rPr>
              <a:t> </a:t>
            </a:r>
            <a:r>
              <a:rPr sz="2000" spc="-10" dirty="0">
                <a:solidFill>
                  <a:srgbClr val="6F2F9F"/>
                </a:solidFill>
                <a:latin typeface="Times New Roman"/>
                <a:cs typeface="Times New Roman"/>
              </a:rPr>
              <a:t>family</a:t>
            </a:r>
            <a:r>
              <a:rPr sz="2000" spc="265" dirty="0">
                <a:solidFill>
                  <a:srgbClr val="6F2F9F"/>
                </a:solidFill>
                <a:latin typeface="Times New Roman"/>
                <a:cs typeface="Times New Roman"/>
              </a:rPr>
              <a:t> </a:t>
            </a:r>
            <a:r>
              <a:rPr sz="2000" dirty="0">
                <a:solidFill>
                  <a:srgbClr val="6F2F9F"/>
                </a:solidFill>
                <a:latin typeface="Times New Roman"/>
                <a:cs typeface="Times New Roman"/>
              </a:rPr>
              <a:t>code,</a:t>
            </a:r>
            <a:r>
              <a:rPr sz="2000" spc="285" dirty="0">
                <a:solidFill>
                  <a:srgbClr val="6F2F9F"/>
                </a:solidFill>
                <a:latin typeface="Times New Roman"/>
                <a:cs typeface="Times New Roman"/>
              </a:rPr>
              <a:t> </a:t>
            </a:r>
            <a:r>
              <a:rPr sz="2000" spc="-5" dirty="0">
                <a:solidFill>
                  <a:srgbClr val="6F2F9F"/>
                </a:solidFill>
                <a:latin typeface="Times New Roman"/>
                <a:cs typeface="Times New Roman"/>
              </a:rPr>
              <a:t>a</a:t>
            </a:r>
            <a:r>
              <a:rPr sz="2000" spc="275" dirty="0">
                <a:solidFill>
                  <a:srgbClr val="6F2F9F"/>
                </a:solidFill>
                <a:latin typeface="Times New Roman"/>
                <a:cs typeface="Times New Roman"/>
              </a:rPr>
              <a:t> </a:t>
            </a:r>
            <a:r>
              <a:rPr sz="2000" spc="-10" dirty="0">
                <a:solidFill>
                  <a:srgbClr val="6F2F9F"/>
                </a:solidFill>
                <a:latin typeface="Times New Roman"/>
                <a:cs typeface="Times New Roman"/>
              </a:rPr>
              <a:t>48-bit</a:t>
            </a:r>
            <a:r>
              <a:rPr sz="2000" spc="265" dirty="0">
                <a:solidFill>
                  <a:srgbClr val="6F2F9F"/>
                </a:solidFill>
                <a:latin typeface="Times New Roman"/>
                <a:cs typeface="Times New Roman"/>
              </a:rPr>
              <a:t> </a:t>
            </a:r>
            <a:r>
              <a:rPr sz="2000" spc="-5" dirty="0">
                <a:solidFill>
                  <a:srgbClr val="6F2F9F"/>
                </a:solidFill>
                <a:latin typeface="Times New Roman"/>
                <a:cs typeface="Times New Roman"/>
              </a:rPr>
              <a:t>serial</a:t>
            </a:r>
            <a:r>
              <a:rPr sz="2000" spc="275" dirty="0">
                <a:solidFill>
                  <a:srgbClr val="6F2F9F"/>
                </a:solidFill>
                <a:latin typeface="Times New Roman"/>
                <a:cs typeface="Times New Roman"/>
              </a:rPr>
              <a:t> </a:t>
            </a:r>
            <a:r>
              <a:rPr sz="2000" spc="-10" dirty="0">
                <a:solidFill>
                  <a:srgbClr val="6F2F9F"/>
                </a:solidFill>
                <a:latin typeface="Times New Roman"/>
                <a:cs typeface="Times New Roman"/>
              </a:rPr>
              <a:t>number</a:t>
            </a:r>
            <a:endParaRPr sz="2000">
              <a:latin typeface="Times New Roman"/>
              <a:cs typeface="Times New Roman"/>
            </a:endParaRPr>
          </a:p>
          <a:p>
            <a:pPr marL="356870">
              <a:lnSpc>
                <a:spcPct val="100000"/>
              </a:lnSpc>
              <a:spcBef>
                <a:spcPts val="1205"/>
              </a:spcBef>
            </a:pPr>
            <a:r>
              <a:rPr sz="2000" spc="-10" dirty="0">
                <a:solidFill>
                  <a:srgbClr val="6F2F9F"/>
                </a:solidFill>
                <a:latin typeface="Times New Roman"/>
                <a:cs typeface="Times New Roman"/>
              </a:rPr>
              <a:t>and </a:t>
            </a:r>
            <a:r>
              <a:rPr sz="2000" spc="-5" dirty="0">
                <a:solidFill>
                  <a:srgbClr val="6F2F9F"/>
                </a:solidFill>
                <a:latin typeface="Times New Roman"/>
                <a:cs typeface="Times New Roman"/>
              </a:rPr>
              <a:t>an 8-bit </a:t>
            </a:r>
            <a:r>
              <a:rPr sz="2000" spc="-15" dirty="0">
                <a:solidFill>
                  <a:srgbClr val="6F2F9F"/>
                </a:solidFill>
                <a:latin typeface="Times New Roman"/>
                <a:cs typeface="Times New Roman"/>
              </a:rPr>
              <a:t>CRC </a:t>
            </a:r>
            <a:r>
              <a:rPr sz="2000" spc="-10" dirty="0">
                <a:solidFill>
                  <a:srgbClr val="6F2F9F"/>
                </a:solidFill>
                <a:latin typeface="Times New Roman"/>
                <a:cs typeface="Times New Roman"/>
              </a:rPr>
              <a:t>computed from the first</a:t>
            </a:r>
            <a:r>
              <a:rPr sz="2000" spc="150" dirty="0">
                <a:solidFill>
                  <a:srgbClr val="6F2F9F"/>
                </a:solidFill>
                <a:latin typeface="Times New Roman"/>
                <a:cs typeface="Times New Roman"/>
              </a:rPr>
              <a:t> </a:t>
            </a:r>
            <a:r>
              <a:rPr sz="2000" spc="-5" dirty="0">
                <a:solidFill>
                  <a:srgbClr val="6F2F9F"/>
                </a:solidFill>
                <a:latin typeface="Times New Roman"/>
                <a:cs typeface="Times New Roman"/>
              </a:rPr>
              <a:t>56-bits</a:t>
            </a:r>
            <a:r>
              <a:rPr sz="2000" spc="-5" dirty="0">
                <a:latin typeface="Times New Roman"/>
                <a:cs typeface="Times New Roman"/>
              </a:rPr>
              <a:t>.</a:t>
            </a:r>
            <a:endParaRPr sz="2000">
              <a:latin typeface="Times New Roman"/>
              <a:cs typeface="Times New Roman"/>
            </a:endParaRPr>
          </a:p>
        </p:txBody>
      </p:sp>
      <p:sp>
        <p:nvSpPr>
          <p:cNvPr id="6" name="object 6"/>
          <p:cNvSpPr txBox="1">
            <a:spLocks noGrp="1"/>
          </p:cNvSpPr>
          <p:nvPr>
            <p:ph type="sldNum" sz="quarter" idx="7"/>
          </p:nvPr>
        </p:nvSpPr>
        <p:spPr>
          <a:prstGeom prst="rect">
            <a:avLst/>
          </a:prstGeom>
        </p:spPr>
        <p:txBody>
          <a:bodyPr vert="horz" wrap="square" lIns="0" tIns="0" rIns="0" bIns="0" rtlCol="0">
            <a:spAutoFit/>
          </a:bodyPr>
          <a:lstStyle/>
          <a:p>
            <a:pPr marL="38100">
              <a:lnSpc>
                <a:spcPts val="1375"/>
              </a:lnSpc>
            </a:pPr>
            <a:fld id="{81D60167-4931-47E6-BA6A-407CBD079E47}" type="slidenum">
              <a:rPr spc="-40" dirty="0"/>
              <a:t>136</a:t>
            </a:fld>
            <a:endParaRPr spc="-40" dirty="0"/>
          </a:p>
        </p:txBody>
      </p: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2700" rIns="0" bIns="0" rtlCol="0">
            <a:spAutoFit/>
          </a:bodyPr>
          <a:lstStyle/>
          <a:p>
            <a:pPr marL="584835" marR="5080" indent="-344805">
              <a:lnSpc>
                <a:spcPct val="150100"/>
              </a:lnSpc>
              <a:spcBef>
                <a:spcPts val="100"/>
              </a:spcBef>
              <a:tabLst>
                <a:tab pos="585470" algn="l"/>
              </a:tabLst>
            </a:pPr>
            <a:r>
              <a:rPr spc="-5" dirty="0">
                <a:solidFill>
                  <a:srgbClr val="C00000"/>
                </a:solidFill>
              </a:rPr>
              <a:t>»	</a:t>
            </a:r>
            <a:r>
              <a:rPr dirty="0"/>
              <a:t>The </a:t>
            </a:r>
            <a:r>
              <a:rPr spc="-10" dirty="0">
                <a:solidFill>
                  <a:srgbClr val="C00000"/>
                </a:solidFill>
              </a:rPr>
              <a:t>sequence </a:t>
            </a:r>
            <a:r>
              <a:rPr dirty="0">
                <a:solidFill>
                  <a:srgbClr val="C00000"/>
                </a:solidFill>
              </a:rPr>
              <a:t>of </a:t>
            </a:r>
            <a:r>
              <a:rPr spc="-5" dirty="0">
                <a:solidFill>
                  <a:srgbClr val="C00000"/>
                </a:solidFill>
              </a:rPr>
              <a:t>operation </a:t>
            </a:r>
            <a:r>
              <a:rPr dirty="0">
                <a:solidFill>
                  <a:srgbClr val="C00000"/>
                </a:solidFill>
              </a:rPr>
              <a:t>for </a:t>
            </a:r>
            <a:r>
              <a:rPr spc="-10" dirty="0">
                <a:solidFill>
                  <a:srgbClr val="C00000"/>
                </a:solidFill>
              </a:rPr>
              <a:t>communicating with </a:t>
            </a:r>
            <a:r>
              <a:rPr spc="-5" dirty="0">
                <a:solidFill>
                  <a:srgbClr val="C00000"/>
                </a:solidFill>
              </a:rPr>
              <a:t>a 1-wire </a:t>
            </a:r>
            <a:r>
              <a:rPr spc="-5" dirty="0"/>
              <a:t>slave device </a:t>
            </a:r>
            <a:r>
              <a:rPr spc="-10" dirty="0"/>
              <a:t>is  </a:t>
            </a:r>
            <a:r>
              <a:rPr spc="-5" dirty="0"/>
              <a:t>listed</a:t>
            </a:r>
            <a:r>
              <a:rPr spc="-15" dirty="0"/>
              <a:t> </a:t>
            </a:r>
            <a:r>
              <a:rPr spc="-10" dirty="0"/>
              <a:t>below:</a:t>
            </a:r>
          </a:p>
        </p:txBody>
      </p:sp>
      <p:sp>
        <p:nvSpPr>
          <p:cNvPr id="3" name="object 3"/>
          <p:cNvSpPr txBox="1"/>
          <p:nvPr/>
        </p:nvSpPr>
        <p:spPr>
          <a:xfrm>
            <a:off x="444500" y="1310766"/>
            <a:ext cx="8472805" cy="4891405"/>
          </a:xfrm>
          <a:prstGeom prst="rect">
            <a:avLst/>
          </a:prstGeom>
        </p:spPr>
        <p:txBody>
          <a:bodyPr vert="horz" wrap="square" lIns="0" tIns="12700" rIns="0" bIns="0" rtlCol="0">
            <a:spAutoFit/>
          </a:bodyPr>
          <a:lstStyle/>
          <a:p>
            <a:pPr marL="713740" indent="-342265" algn="just">
              <a:lnSpc>
                <a:spcPct val="100000"/>
              </a:lnSpc>
              <a:spcBef>
                <a:spcPts val="100"/>
              </a:spcBef>
              <a:buClr>
                <a:srgbClr val="C00000"/>
              </a:buClr>
              <a:buSzPct val="97222"/>
              <a:buAutoNum type="arabicPeriod"/>
              <a:tabLst>
                <a:tab pos="714375" algn="l"/>
              </a:tabLst>
            </a:pPr>
            <a:r>
              <a:rPr sz="1800" spc="-5" dirty="0">
                <a:latin typeface="Times New Roman"/>
                <a:cs typeface="Times New Roman"/>
              </a:rPr>
              <a:t>The </a:t>
            </a:r>
            <a:r>
              <a:rPr sz="1800" spc="-10" dirty="0">
                <a:solidFill>
                  <a:srgbClr val="6F2F9F"/>
                </a:solidFill>
                <a:latin typeface="Times New Roman"/>
                <a:cs typeface="Times New Roman"/>
              </a:rPr>
              <a:t>master </a:t>
            </a:r>
            <a:r>
              <a:rPr sz="1800" spc="-5" dirty="0">
                <a:solidFill>
                  <a:srgbClr val="6F2F9F"/>
                </a:solidFill>
                <a:latin typeface="Times New Roman"/>
                <a:cs typeface="Times New Roman"/>
              </a:rPr>
              <a:t>device </a:t>
            </a:r>
            <a:r>
              <a:rPr sz="1800" dirty="0">
                <a:solidFill>
                  <a:srgbClr val="6F2F9F"/>
                </a:solidFill>
                <a:latin typeface="Times New Roman"/>
                <a:cs typeface="Times New Roman"/>
              </a:rPr>
              <a:t>sends a </a:t>
            </a:r>
            <a:r>
              <a:rPr sz="1800" spc="-10" dirty="0">
                <a:solidFill>
                  <a:srgbClr val="6F2F9F"/>
                </a:solidFill>
                <a:latin typeface="Times New Roman"/>
                <a:cs typeface="Times New Roman"/>
              </a:rPr>
              <a:t>'Reset' </a:t>
            </a:r>
            <a:r>
              <a:rPr sz="1800" dirty="0">
                <a:solidFill>
                  <a:srgbClr val="6F2F9F"/>
                </a:solidFill>
                <a:latin typeface="Times New Roman"/>
                <a:cs typeface="Times New Roman"/>
              </a:rPr>
              <a:t>pulse </a:t>
            </a:r>
            <a:r>
              <a:rPr sz="1800" spc="5" dirty="0">
                <a:latin typeface="Times New Roman"/>
                <a:cs typeface="Times New Roman"/>
              </a:rPr>
              <a:t>on </a:t>
            </a:r>
            <a:r>
              <a:rPr sz="1800" dirty="0">
                <a:latin typeface="Times New Roman"/>
                <a:cs typeface="Times New Roman"/>
              </a:rPr>
              <a:t>the </a:t>
            </a:r>
            <a:r>
              <a:rPr sz="1800" spc="-5" dirty="0">
                <a:latin typeface="Times New Roman"/>
                <a:cs typeface="Times New Roman"/>
              </a:rPr>
              <a:t>1-wire</a:t>
            </a:r>
            <a:r>
              <a:rPr sz="1800" spc="65" dirty="0">
                <a:latin typeface="Times New Roman"/>
                <a:cs typeface="Times New Roman"/>
              </a:rPr>
              <a:t> </a:t>
            </a:r>
            <a:r>
              <a:rPr sz="1800" dirty="0">
                <a:latin typeface="Times New Roman"/>
                <a:cs typeface="Times New Roman"/>
              </a:rPr>
              <a:t>bus.</a:t>
            </a:r>
            <a:endParaRPr sz="1800">
              <a:latin typeface="Times New Roman"/>
              <a:cs typeface="Times New Roman"/>
            </a:endParaRPr>
          </a:p>
          <a:p>
            <a:pPr marL="713740" indent="-342265" algn="just">
              <a:lnSpc>
                <a:spcPct val="100000"/>
              </a:lnSpc>
              <a:spcBef>
                <a:spcPts val="1515"/>
              </a:spcBef>
              <a:buClr>
                <a:srgbClr val="C00000"/>
              </a:buClr>
              <a:buSzPct val="97222"/>
              <a:buAutoNum type="arabicPeriod"/>
              <a:tabLst>
                <a:tab pos="714375" algn="l"/>
              </a:tabLst>
            </a:pPr>
            <a:r>
              <a:rPr sz="1800" spc="-5" dirty="0">
                <a:latin typeface="Times New Roman"/>
                <a:cs typeface="Times New Roman"/>
              </a:rPr>
              <a:t>The </a:t>
            </a:r>
            <a:r>
              <a:rPr sz="1800" spc="-10" dirty="0">
                <a:solidFill>
                  <a:srgbClr val="6F2F9F"/>
                </a:solidFill>
                <a:latin typeface="Times New Roman"/>
                <a:cs typeface="Times New Roman"/>
              </a:rPr>
              <a:t>slave </a:t>
            </a:r>
            <a:r>
              <a:rPr sz="1800" spc="-5" dirty="0">
                <a:solidFill>
                  <a:srgbClr val="6F2F9F"/>
                </a:solidFill>
                <a:latin typeface="Times New Roman"/>
                <a:cs typeface="Times New Roman"/>
              </a:rPr>
              <a:t>device(s) present </a:t>
            </a:r>
            <a:r>
              <a:rPr sz="1800" spc="5" dirty="0">
                <a:solidFill>
                  <a:srgbClr val="6F2F9F"/>
                </a:solidFill>
                <a:latin typeface="Times New Roman"/>
                <a:cs typeface="Times New Roman"/>
              </a:rPr>
              <a:t>on </a:t>
            </a:r>
            <a:r>
              <a:rPr sz="1800" dirty="0">
                <a:solidFill>
                  <a:srgbClr val="6F2F9F"/>
                </a:solidFill>
                <a:latin typeface="Times New Roman"/>
                <a:cs typeface="Times New Roman"/>
              </a:rPr>
              <a:t>the </a:t>
            </a:r>
            <a:r>
              <a:rPr sz="1800" spc="5" dirty="0">
                <a:solidFill>
                  <a:srgbClr val="6F2F9F"/>
                </a:solidFill>
                <a:latin typeface="Times New Roman"/>
                <a:cs typeface="Times New Roman"/>
              </a:rPr>
              <a:t>bus </a:t>
            </a:r>
            <a:r>
              <a:rPr sz="1800" dirty="0">
                <a:solidFill>
                  <a:srgbClr val="6F2F9F"/>
                </a:solidFill>
                <a:latin typeface="Times New Roman"/>
                <a:cs typeface="Times New Roman"/>
              </a:rPr>
              <a:t>respond </a:t>
            </a:r>
            <a:r>
              <a:rPr sz="1800" spc="-10" dirty="0">
                <a:solidFill>
                  <a:srgbClr val="6F2F9F"/>
                </a:solidFill>
                <a:latin typeface="Times New Roman"/>
                <a:cs typeface="Times New Roman"/>
              </a:rPr>
              <a:t>with </a:t>
            </a:r>
            <a:r>
              <a:rPr sz="1800" dirty="0">
                <a:solidFill>
                  <a:srgbClr val="6F2F9F"/>
                </a:solidFill>
                <a:latin typeface="Times New Roman"/>
                <a:cs typeface="Times New Roman"/>
              </a:rPr>
              <a:t>a </a:t>
            </a:r>
            <a:r>
              <a:rPr sz="1800" spc="-5" dirty="0">
                <a:solidFill>
                  <a:srgbClr val="6F2F9F"/>
                </a:solidFill>
                <a:latin typeface="Times New Roman"/>
                <a:cs typeface="Times New Roman"/>
              </a:rPr>
              <a:t>'Presence'</a:t>
            </a:r>
            <a:r>
              <a:rPr sz="1800" spc="40" dirty="0">
                <a:solidFill>
                  <a:srgbClr val="6F2F9F"/>
                </a:solidFill>
                <a:latin typeface="Times New Roman"/>
                <a:cs typeface="Times New Roman"/>
              </a:rPr>
              <a:t> </a:t>
            </a:r>
            <a:r>
              <a:rPr sz="1800" dirty="0">
                <a:solidFill>
                  <a:srgbClr val="6F2F9F"/>
                </a:solidFill>
                <a:latin typeface="Times New Roman"/>
                <a:cs typeface="Times New Roman"/>
              </a:rPr>
              <a:t>pulse</a:t>
            </a:r>
            <a:r>
              <a:rPr sz="1800" dirty="0">
                <a:latin typeface="Times New Roman"/>
                <a:cs typeface="Times New Roman"/>
              </a:rPr>
              <a:t>.</a:t>
            </a:r>
            <a:endParaRPr sz="1800">
              <a:latin typeface="Times New Roman"/>
              <a:cs typeface="Times New Roman"/>
            </a:endParaRPr>
          </a:p>
          <a:p>
            <a:pPr marL="713740" marR="5080" indent="-341630" algn="just">
              <a:lnSpc>
                <a:spcPct val="150000"/>
              </a:lnSpc>
              <a:spcBef>
                <a:spcPts val="434"/>
              </a:spcBef>
              <a:buClr>
                <a:srgbClr val="C00000"/>
              </a:buClr>
              <a:buSzPct val="97222"/>
              <a:buAutoNum type="arabicPeriod"/>
              <a:tabLst>
                <a:tab pos="714375" algn="l"/>
              </a:tabLst>
            </a:pPr>
            <a:r>
              <a:rPr sz="1800" spc="-10" dirty="0">
                <a:latin typeface="Times New Roman"/>
                <a:cs typeface="Times New Roman"/>
              </a:rPr>
              <a:t>The </a:t>
            </a:r>
            <a:r>
              <a:rPr sz="1800" spc="-10" dirty="0">
                <a:solidFill>
                  <a:srgbClr val="6F2F9F"/>
                </a:solidFill>
                <a:latin typeface="Times New Roman"/>
                <a:cs typeface="Times New Roman"/>
              </a:rPr>
              <a:t>master </a:t>
            </a:r>
            <a:r>
              <a:rPr sz="1800" dirty="0">
                <a:solidFill>
                  <a:srgbClr val="6F2F9F"/>
                </a:solidFill>
                <a:latin typeface="Times New Roman"/>
                <a:cs typeface="Times New Roman"/>
              </a:rPr>
              <a:t>device </a:t>
            </a:r>
            <a:r>
              <a:rPr sz="1800" spc="-5" dirty="0">
                <a:solidFill>
                  <a:srgbClr val="6F2F9F"/>
                </a:solidFill>
                <a:latin typeface="Times New Roman"/>
                <a:cs typeface="Times New Roman"/>
              </a:rPr>
              <a:t>sends </a:t>
            </a:r>
            <a:r>
              <a:rPr sz="1800" dirty="0">
                <a:solidFill>
                  <a:srgbClr val="6F2F9F"/>
                </a:solidFill>
                <a:latin typeface="Times New Roman"/>
                <a:cs typeface="Times New Roman"/>
              </a:rPr>
              <a:t>a </a:t>
            </a:r>
            <a:r>
              <a:rPr sz="1800" spc="-5" dirty="0">
                <a:solidFill>
                  <a:srgbClr val="6F2F9F"/>
                </a:solidFill>
                <a:latin typeface="Times New Roman"/>
                <a:cs typeface="Times New Roman"/>
              </a:rPr>
              <a:t>ROM command </a:t>
            </a:r>
            <a:r>
              <a:rPr sz="1800" spc="-5" dirty="0">
                <a:latin typeface="Times New Roman"/>
                <a:cs typeface="Times New Roman"/>
              </a:rPr>
              <a:t>(Net Address Command </a:t>
            </a:r>
            <a:r>
              <a:rPr sz="1800" spc="-10" dirty="0">
                <a:latin typeface="Times New Roman"/>
                <a:cs typeface="Times New Roman"/>
              </a:rPr>
              <a:t>followed </a:t>
            </a:r>
            <a:r>
              <a:rPr sz="1800" spc="5" dirty="0">
                <a:latin typeface="Times New Roman"/>
                <a:cs typeface="Times New Roman"/>
              </a:rPr>
              <a:t>by </a:t>
            </a:r>
            <a:r>
              <a:rPr sz="1800" dirty="0">
                <a:latin typeface="Times New Roman"/>
                <a:cs typeface="Times New Roman"/>
              </a:rPr>
              <a:t>the  64-bit </a:t>
            </a:r>
            <a:r>
              <a:rPr sz="1800" spc="-5" dirty="0">
                <a:latin typeface="Times New Roman"/>
                <a:cs typeface="Times New Roman"/>
              </a:rPr>
              <a:t>address </a:t>
            </a:r>
            <a:r>
              <a:rPr sz="1800" spc="5" dirty="0">
                <a:latin typeface="Times New Roman"/>
                <a:cs typeface="Times New Roman"/>
              </a:rPr>
              <a:t>of </a:t>
            </a:r>
            <a:r>
              <a:rPr sz="1800" dirty="0">
                <a:latin typeface="Times New Roman"/>
                <a:cs typeface="Times New Roman"/>
              </a:rPr>
              <a:t>the </a:t>
            </a:r>
            <a:r>
              <a:rPr sz="1800" spc="-5" dirty="0">
                <a:latin typeface="Times New Roman"/>
                <a:cs typeface="Times New Roman"/>
              </a:rPr>
              <a:t>device). This addresses </a:t>
            </a:r>
            <a:r>
              <a:rPr sz="1800" dirty="0">
                <a:latin typeface="Times New Roman"/>
                <a:cs typeface="Times New Roman"/>
              </a:rPr>
              <a:t>the </a:t>
            </a:r>
            <a:r>
              <a:rPr sz="1800" spc="-5" dirty="0">
                <a:latin typeface="Times New Roman"/>
                <a:cs typeface="Times New Roman"/>
              </a:rPr>
              <a:t>slave device(s) </a:t>
            </a:r>
            <a:r>
              <a:rPr sz="1800" dirty="0">
                <a:latin typeface="Times New Roman"/>
                <a:cs typeface="Times New Roman"/>
              </a:rPr>
              <a:t>to </a:t>
            </a:r>
            <a:r>
              <a:rPr sz="1800" spc="-5" dirty="0">
                <a:latin typeface="Times New Roman"/>
                <a:cs typeface="Times New Roman"/>
              </a:rPr>
              <a:t>which </a:t>
            </a:r>
            <a:r>
              <a:rPr sz="1800" dirty="0">
                <a:latin typeface="Times New Roman"/>
                <a:cs typeface="Times New Roman"/>
              </a:rPr>
              <a:t>it </a:t>
            </a:r>
            <a:r>
              <a:rPr sz="1800" spc="-10" dirty="0">
                <a:latin typeface="Times New Roman"/>
                <a:cs typeface="Times New Roman"/>
              </a:rPr>
              <a:t>wants </a:t>
            </a:r>
            <a:r>
              <a:rPr sz="1800" spc="-25" dirty="0">
                <a:latin typeface="Times New Roman"/>
                <a:cs typeface="Times New Roman"/>
              </a:rPr>
              <a:t>to  </a:t>
            </a:r>
            <a:r>
              <a:rPr sz="1800" dirty="0">
                <a:latin typeface="Times New Roman"/>
                <a:cs typeface="Times New Roman"/>
              </a:rPr>
              <a:t>initiate a</a:t>
            </a:r>
            <a:r>
              <a:rPr sz="1800" spc="-55" dirty="0">
                <a:latin typeface="Times New Roman"/>
                <a:cs typeface="Times New Roman"/>
              </a:rPr>
              <a:t> </a:t>
            </a:r>
            <a:r>
              <a:rPr sz="1800" spc="-5" dirty="0">
                <a:latin typeface="Times New Roman"/>
                <a:cs typeface="Times New Roman"/>
              </a:rPr>
              <a:t>communication.</a:t>
            </a:r>
            <a:endParaRPr sz="1800">
              <a:latin typeface="Times New Roman"/>
              <a:cs typeface="Times New Roman"/>
            </a:endParaRPr>
          </a:p>
          <a:p>
            <a:pPr marL="713740" marR="6985" indent="-341630" algn="just">
              <a:lnSpc>
                <a:spcPct val="150000"/>
              </a:lnSpc>
              <a:spcBef>
                <a:spcPts val="430"/>
              </a:spcBef>
              <a:buClr>
                <a:srgbClr val="C00000"/>
              </a:buClr>
              <a:buSzPct val="97222"/>
              <a:buAutoNum type="arabicPeriod"/>
              <a:tabLst>
                <a:tab pos="714375" algn="l"/>
              </a:tabLst>
            </a:pPr>
            <a:r>
              <a:rPr sz="1800" spc="-5" dirty="0">
                <a:latin typeface="Times New Roman"/>
                <a:cs typeface="Times New Roman"/>
              </a:rPr>
              <a:t>The </a:t>
            </a:r>
            <a:r>
              <a:rPr sz="1800" spc="-10" dirty="0">
                <a:solidFill>
                  <a:srgbClr val="6F2F9F"/>
                </a:solidFill>
                <a:latin typeface="Times New Roman"/>
                <a:cs typeface="Times New Roman"/>
              </a:rPr>
              <a:t>master </a:t>
            </a:r>
            <a:r>
              <a:rPr sz="1800" dirty="0">
                <a:solidFill>
                  <a:srgbClr val="6F2F9F"/>
                </a:solidFill>
                <a:latin typeface="Times New Roman"/>
                <a:cs typeface="Times New Roman"/>
              </a:rPr>
              <a:t>device sends a </a:t>
            </a:r>
            <a:r>
              <a:rPr sz="1800" spc="-5" dirty="0">
                <a:solidFill>
                  <a:srgbClr val="6F2F9F"/>
                </a:solidFill>
                <a:latin typeface="Times New Roman"/>
                <a:cs typeface="Times New Roman"/>
              </a:rPr>
              <a:t>read/ </a:t>
            </a:r>
            <a:r>
              <a:rPr sz="1800" spc="-10" dirty="0">
                <a:solidFill>
                  <a:srgbClr val="6F2F9F"/>
                </a:solidFill>
                <a:latin typeface="Times New Roman"/>
                <a:cs typeface="Times New Roman"/>
              </a:rPr>
              <a:t>write </a:t>
            </a:r>
            <a:r>
              <a:rPr sz="1800" dirty="0">
                <a:solidFill>
                  <a:srgbClr val="6F2F9F"/>
                </a:solidFill>
                <a:latin typeface="Times New Roman"/>
                <a:cs typeface="Times New Roman"/>
              </a:rPr>
              <a:t>function </a:t>
            </a:r>
            <a:r>
              <a:rPr sz="1800" spc="-10" dirty="0">
                <a:solidFill>
                  <a:srgbClr val="6F2F9F"/>
                </a:solidFill>
                <a:latin typeface="Times New Roman"/>
                <a:cs typeface="Times New Roman"/>
              </a:rPr>
              <a:t>command </a:t>
            </a:r>
            <a:r>
              <a:rPr sz="1800" dirty="0">
                <a:latin typeface="Times New Roman"/>
                <a:cs typeface="Times New Roman"/>
              </a:rPr>
              <a:t>to </a:t>
            </a:r>
            <a:r>
              <a:rPr sz="1800" spc="-5" dirty="0">
                <a:latin typeface="Times New Roman"/>
                <a:cs typeface="Times New Roman"/>
              </a:rPr>
              <a:t>read/ </a:t>
            </a:r>
            <a:r>
              <a:rPr sz="1800" spc="-10" dirty="0">
                <a:latin typeface="Times New Roman"/>
                <a:cs typeface="Times New Roman"/>
              </a:rPr>
              <a:t>write </a:t>
            </a:r>
            <a:r>
              <a:rPr sz="1800" dirty="0">
                <a:latin typeface="Times New Roman"/>
                <a:cs typeface="Times New Roman"/>
              </a:rPr>
              <a:t>the internal  </a:t>
            </a:r>
            <a:r>
              <a:rPr sz="1800" spc="-15" dirty="0">
                <a:latin typeface="Times New Roman"/>
                <a:cs typeface="Times New Roman"/>
              </a:rPr>
              <a:t>memory </a:t>
            </a:r>
            <a:r>
              <a:rPr sz="1800" spc="5" dirty="0">
                <a:latin typeface="Times New Roman"/>
                <a:cs typeface="Times New Roman"/>
              </a:rPr>
              <a:t>or </a:t>
            </a:r>
            <a:r>
              <a:rPr sz="1800" spc="-5" dirty="0">
                <a:latin typeface="Times New Roman"/>
                <a:cs typeface="Times New Roman"/>
              </a:rPr>
              <a:t>register </a:t>
            </a:r>
            <a:r>
              <a:rPr sz="1800" spc="5" dirty="0">
                <a:latin typeface="Times New Roman"/>
                <a:cs typeface="Times New Roman"/>
              </a:rPr>
              <a:t>of </a:t>
            </a:r>
            <a:r>
              <a:rPr sz="1800" dirty="0">
                <a:latin typeface="Times New Roman"/>
                <a:cs typeface="Times New Roman"/>
              </a:rPr>
              <a:t>the </a:t>
            </a:r>
            <a:r>
              <a:rPr sz="1800" spc="-10" dirty="0">
                <a:latin typeface="Times New Roman"/>
                <a:cs typeface="Times New Roman"/>
              </a:rPr>
              <a:t>slave</a:t>
            </a:r>
            <a:r>
              <a:rPr sz="1800" spc="40" dirty="0">
                <a:latin typeface="Times New Roman"/>
                <a:cs typeface="Times New Roman"/>
              </a:rPr>
              <a:t> </a:t>
            </a:r>
            <a:r>
              <a:rPr sz="1800" spc="-5" dirty="0">
                <a:latin typeface="Times New Roman"/>
                <a:cs typeface="Times New Roman"/>
              </a:rPr>
              <a:t>device.</a:t>
            </a:r>
            <a:endParaRPr sz="1800">
              <a:latin typeface="Times New Roman"/>
              <a:cs typeface="Times New Roman"/>
            </a:endParaRPr>
          </a:p>
          <a:p>
            <a:pPr marL="713740" indent="-342265" algn="just">
              <a:lnSpc>
                <a:spcPct val="100000"/>
              </a:lnSpc>
              <a:spcBef>
                <a:spcPts val="1515"/>
              </a:spcBef>
              <a:buClr>
                <a:srgbClr val="C00000"/>
              </a:buClr>
              <a:buSzPct val="97222"/>
              <a:buAutoNum type="arabicPeriod"/>
              <a:tabLst>
                <a:tab pos="714375" algn="l"/>
              </a:tabLst>
            </a:pPr>
            <a:r>
              <a:rPr sz="1800" spc="-10" dirty="0">
                <a:latin typeface="Times New Roman"/>
                <a:cs typeface="Times New Roman"/>
              </a:rPr>
              <a:t>The </a:t>
            </a:r>
            <a:r>
              <a:rPr sz="1800" spc="-10" dirty="0">
                <a:solidFill>
                  <a:srgbClr val="6F2F9F"/>
                </a:solidFill>
                <a:latin typeface="Times New Roman"/>
                <a:cs typeface="Times New Roman"/>
              </a:rPr>
              <a:t>master </a:t>
            </a:r>
            <a:r>
              <a:rPr sz="1800" dirty="0">
                <a:solidFill>
                  <a:srgbClr val="6F2F9F"/>
                </a:solidFill>
                <a:latin typeface="Times New Roman"/>
                <a:cs typeface="Times New Roman"/>
              </a:rPr>
              <a:t>initiates a </a:t>
            </a:r>
            <a:r>
              <a:rPr sz="1800" spc="-5" dirty="0">
                <a:solidFill>
                  <a:srgbClr val="6F2F9F"/>
                </a:solidFill>
                <a:latin typeface="Times New Roman"/>
                <a:cs typeface="Times New Roman"/>
              </a:rPr>
              <a:t>Read data/ Write data from </a:t>
            </a:r>
            <a:r>
              <a:rPr sz="1800" dirty="0">
                <a:solidFill>
                  <a:srgbClr val="6F2F9F"/>
                </a:solidFill>
                <a:latin typeface="Times New Roman"/>
                <a:cs typeface="Times New Roman"/>
              </a:rPr>
              <a:t>the </a:t>
            </a:r>
            <a:r>
              <a:rPr sz="1800" spc="-5" dirty="0">
                <a:solidFill>
                  <a:srgbClr val="6F2F9F"/>
                </a:solidFill>
                <a:latin typeface="Times New Roman"/>
                <a:cs typeface="Times New Roman"/>
              </a:rPr>
              <a:t>device </a:t>
            </a:r>
            <a:r>
              <a:rPr sz="1800" spc="5" dirty="0">
                <a:solidFill>
                  <a:srgbClr val="6F2F9F"/>
                </a:solidFill>
                <a:latin typeface="Times New Roman"/>
                <a:cs typeface="Times New Roman"/>
              </a:rPr>
              <a:t>or </a:t>
            </a:r>
            <a:r>
              <a:rPr sz="1800" dirty="0">
                <a:solidFill>
                  <a:srgbClr val="6F2F9F"/>
                </a:solidFill>
                <a:latin typeface="Times New Roman"/>
                <a:cs typeface="Times New Roman"/>
              </a:rPr>
              <a:t>to the</a:t>
            </a:r>
            <a:r>
              <a:rPr sz="1800" spc="80" dirty="0">
                <a:solidFill>
                  <a:srgbClr val="6F2F9F"/>
                </a:solidFill>
                <a:latin typeface="Times New Roman"/>
                <a:cs typeface="Times New Roman"/>
              </a:rPr>
              <a:t> </a:t>
            </a:r>
            <a:r>
              <a:rPr sz="1800" spc="-5" dirty="0">
                <a:solidFill>
                  <a:srgbClr val="6F2F9F"/>
                </a:solidFill>
                <a:latin typeface="Times New Roman"/>
                <a:cs typeface="Times New Roman"/>
              </a:rPr>
              <a:t>device</a:t>
            </a:r>
            <a:r>
              <a:rPr sz="1800" spc="-5" dirty="0">
                <a:latin typeface="Times New Roman"/>
                <a:cs typeface="Times New Roman"/>
              </a:rPr>
              <a:t>.</a:t>
            </a:r>
            <a:endParaRPr sz="1800">
              <a:latin typeface="Times New Roman"/>
              <a:cs typeface="Times New Roman"/>
            </a:endParaRPr>
          </a:p>
          <a:p>
            <a:pPr marL="27940">
              <a:lnSpc>
                <a:spcPct val="100000"/>
              </a:lnSpc>
              <a:spcBef>
                <a:spcPts val="1650"/>
              </a:spcBef>
              <a:tabLst>
                <a:tab pos="372110" algn="l"/>
              </a:tabLst>
            </a:pPr>
            <a:r>
              <a:rPr sz="2000" spc="-5" dirty="0">
                <a:solidFill>
                  <a:srgbClr val="C00000"/>
                </a:solidFill>
                <a:latin typeface="Times New Roman"/>
                <a:cs typeface="Times New Roman"/>
              </a:rPr>
              <a:t>»	</a:t>
            </a:r>
            <a:r>
              <a:rPr sz="2000" spc="-15" dirty="0">
                <a:solidFill>
                  <a:srgbClr val="006FC0"/>
                </a:solidFill>
                <a:latin typeface="Times New Roman"/>
                <a:cs typeface="Times New Roman"/>
              </a:rPr>
              <a:t>All </a:t>
            </a:r>
            <a:r>
              <a:rPr sz="2000" spc="-10" dirty="0">
                <a:solidFill>
                  <a:srgbClr val="006FC0"/>
                </a:solidFill>
                <a:latin typeface="Times New Roman"/>
                <a:cs typeface="Times New Roman"/>
              </a:rPr>
              <a:t>communication </a:t>
            </a:r>
            <a:r>
              <a:rPr sz="2000" spc="-5" dirty="0">
                <a:solidFill>
                  <a:srgbClr val="006FC0"/>
                </a:solidFill>
                <a:latin typeface="Times New Roman"/>
                <a:cs typeface="Times New Roman"/>
              </a:rPr>
              <a:t>over </a:t>
            </a:r>
            <a:r>
              <a:rPr sz="2000" spc="-10" dirty="0">
                <a:solidFill>
                  <a:srgbClr val="006FC0"/>
                </a:solidFill>
                <a:latin typeface="Times New Roman"/>
                <a:cs typeface="Times New Roman"/>
              </a:rPr>
              <a:t>the </a:t>
            </a:r>
            <a:r>
              <a:rPr sz="2000" spc="-15" dirty="0">
                <a:solidFill>
                  <a:srgbClr val="006FC0"/>
                </a:solidFill>
                <a:latin typeface="Times New Roman"/>
                <a:cs typeface="Times New Roman"/>
              </a:rPr>
              <a:t>1-wire </a:t>
            </a:r>
            <a:r>
              <a:rPr sz="2000" spc="-10" dirty="0">
                <a:solidFill>
                  <a:srgbClr val="006FC0"/>
                </a:solidFill>
                <a:latin typeface="Times New Roman"/>
                <a:cs typeface="Times New Roman"/>
              </a:rPr>
              <a:t>bus </a:t>
            </a:r>
            <a:r>
              <a:rPr sz="2000" spc="-5" dirty="0">
                <a:solidFill>
                  <a:srgbClr val="006FC0"/>
                </a:solidFill>
                <a:latin typeface="Times New Roman"/>
                <a:cs typeface="Times New Roman"/>
              </a:rPr>
              <a:t>is </a:t>
            </a:r>
            <a:r>
              <a:rPr sz="2000" spc="-15" dirty="0">
                <a:solidFill>
                  <a:srgbClr val="006FC0"/>
                </a:solidFill>
                <a:latin typeface="Times New Roman"/>
                <a:cs typeface="Times New Roman"/>
              </a:rPr>
              <a:t>master</a:t>
            </a:r>
            <a:r>
              <a:rPr sz="2000" spc="300" dirty="0">
                <a:solidFill>
                  <a:srgbClr val="006FC0"/>
                </a:solidFill>
                <a:latin typeface="Times New Roman"/>
                <a:cs typeface="Times New Roman"/>
              </a:rPr>
              <a:t> </a:t>
            </a:r>
            <a:r>
              <a:rPr sz="2000" spc="-5" dirty="0">
                <a:solidFill>
                  <a:srgbClr val="006FC0"/>
                </a:solidFill>
                <a:latin typeface="Times New Roman"/>
                <a:cs typeface="Times New Roman"/>
              </a:rPr>
              <a:t>initiated</a:t>
            </a:r>
            <a:r>
              <a:rPr sz="2000" spc="-5" dirty="0">
                <a:latin typeface="Times New Roman"/>
                <a:cs typeface="Times New Roman"/>
              </a:rPr>
              <a:t>.</a:t>
            </a:r>
            <a:endParaRPr sz="2000">
              <a:latin typeface="Times New Roman"/>
              <a:cs typeface="Times New Roman"/>
            </a:endParaRPr>
          </a:p>
          <a:p>
            <a:pPr marL="27940">
              <a:lnSpc>
                <a:spcPct val="100000"/>
              </a:lnSpc>
              <a:spcBef>
                <a:spcPts val="1685"/>
              </a:spcBef>
              <a:tabLst>
                <a:tab pos="372110" algn="l"/>
                <a:tab pos="918210" algn="l"/>
                <a:tab pos="2640965" algn="l"/>
                <a:tab pos="3241675" algn="l"/>
                <a:tab pos="3702050" algn="l"/>
                <a:tab pos="4509770" algn="l"/>
                <a:tab pos="5009515" algn="l"/>
                <a:tab pos="5327015" algn="l"/>
                <a:tab pos="6242050" algn="l"/>
                <a:tab pos="6784340" algn="l"/>
                <a:tab pos="7842250" algn="l"/>
                <a:tab pos="8202295" algn="l"/>
              </a:tabLst>
            </a:pPr>
            <a:r>
              <a:rPr sz="2000" spc="-5" dirty="0">
                <a:solidFill>
                  <a:srgbClr val="C00000"/>
                </a:solidFill>
                <a:latin typeface="Times New Roman"/>
                <a:cs typeface="Times New Roman"/>
              </a:rPr>
              <a:t>»	</a:t>
            </a:r>
            <a:r>
              <a:rPr sz="2000" spc="25" dirty="0">
                <a:latin typeface="Times New Roman"/>
                <a:cs typeface="Times New Roman"/>
              </a:rPr>
              <a:t>T</a:t>
            </a:r>
            <a:r>
              <a:rPr sz="2000" spc="-20" dirty="0">
                <a:latin typeface="Times New Roman"/>
                <a:cs typeface="Times New Roman"/>
              </a:rPr>
              <a:t>h</a:t>
            </a:r>
            <a:r>
              <a:rPr sz="2000" spc="-5" dirty="0">
                <a:latin typeface="Times New Roman"/>
                <a:cs typeface="Times New Roman"/>
              </a:rPr>
              <a:t>e</a:t>
            </a:r>
            <a:r>
              <a:rPr sz="2000" dirty="0">
                <a:latin typeface="Times New Roman"/>
                <a:cs typeface="Times New Roman"/>
              </a:rPr>
              <a:t>	</a:t>
            </a:r>
            <a:r>
              <a:rPr sz="2000" spc="-5" dirty="0">
                <a:solidFill>
                  <a:srgbClr val="006FC0"/>
                </a:solidFill>
                <a:latin typeface="Times New Roman"/>
                <a:cs typeface="Times New Roman"/>
              </a:rPr>
              <a:t>c</a:t>
            </a:r>
            <a:r>
              <a:rPr sz="2000" spc="5" dirty="0">
                <a:solidFill>
                  <a:srgbClr val="006FC0"/>
                </a:solidFill>
                <a:latin typeface="Times New Roman"/>
                <a:cs typeface="Times New Roman"/>
              </a:rPr>
              <a:t>o</a:t>
            </a:r>
            <a:r>
              <a:rPr sz="2000" spc="-25" dirty="0">
                <a:solidFill>
                  <a:srgbClr val="006FC0"/>
                </a:solidFill>
                <a:latin typeface="Times New Roman"/>
                <a:cs typeface="Times New Roman"/>
              </a:rPr>
              <a:t>mm</a:t>
            </a:r>
            <a:r>
              <a:rPr sz="2000" spc="5" dirty="0">
                <a:solidFill>
                  <a:srgbClr val="006FC0"/>
                </a:solidFill>
                <a:latin typeface="Times New Roman"/>
                <a:cs typeface="Times New Roman"/>
              </a:rPr>
              <a:t>u</a:t>
            </a:r>
            <a:r>
              <a:rPr sz="2000" spc="-20" dirty="0">
                <a:solidFill>
                  <a:srgbClr val="006FC0"/>
                </a:solidFill>
                <a:latin typeface="Times New Roman"/>
                <a:cs typeface="Times New Roman"/>
              </a:rPr>
              <a:t>n</a:t>
            </a:r>
            <a:r>
              <a:rPr sz="2000" spc="-5" dirty="0">
                <a:solidFill>
                  <a:srgbClr val="006FC0"/>
                </a:solidFill>
                <a:latin typeface="Times New Roman"/>
                <a:cs typeface="Times New Roman"/>
              </a:rPr>
              <a:t>icati</a:t>
            </a:r>
            <a:r>
              <a:rPr sz="2000" spc="5" dirty="0">
                <a:solidFill>
                  <a:srgbClr val="006FC0"/>
                </a:solidFill>
                <a:latin typeface="Times New Roman"/>
                <a:cs typeface="Times New Roman"/>
              </a:rPr>
              <a:t>o</a:t>
            </a:r>
            <a:r>
              <a:rPr sz="2000" spc="-5" dirty="0">
                <a:solidFill>
                  <a:srgbClr val="006FC0"/>
                </a:solidFill>
                <a:latin typeface="Times New Roman"/>
                <a:cs typeface="Times New Roman"/>
              </a:rPr>
              <a:t>n</a:t>
            </a:r>
            <a:r>
              <a:rPr sz="2000" dirty="0">
                <a:solidFill>
                  <a:srgbClr val="006FC0"/>
                </a:solidFill>
                <a:latin typeface="Times New Roman"/>
                <a:cs typeface="Times New Roman"/>
              </a:rPr>
              <a:t>	</a:t>
            </a:r>
            <a:r>
              <a:rPr sz="2000" spc="5" dirty="0">
                <a:solidFill>
                  <a:srgbClr val="006FC0"/>
                </a:solidFill>
                <a:latin typeface="Times New Roman"/>
                <a:cs typeface="Times New Roman"/>
              </a:rPr>
              <a:t>o</a:t>
            </a:r>
            <a:r>
              <a:rPr sz="2000" spc="-20" dirty="0">
                <a:solidFill>
                  <a:srgbClr val="006FC0"/>
                </a:solidFill>
                <a:latin typeface="Times New Roman"/>
                <a:cs typeface="Times New Roman"/>
              </a:rPr>
              <a:t>v</a:t>
            </a:r>
            <a:r>
              <a:rPr sz="2000" spc="-5" dirty="0">
                <a:solidFill>
                  <a:srgbClr val="006FC0"/>
                </a:solidFill>
                <a:latin typeface="Times New Roman"/>
                <a:cs typeface="Times New Roman"/>
              </a:rPr>
              <a:t>er</a:t>
            </a:r>
            <a:r>
              <a:rPr sz="2000" dirty="0">
                <a:solidFill>
                  <a:srgbClr val="006FC0"/>
                </a:solidFill>
                <a:latin typeface="Times New Roman"/>
                <a:cs typeface="Times New Roman"/>
              </a:rPr>
              <a:t>	</a:t>
            </a:r>
            <a:r>
              <a:rPr sz="2000" spc="-5" dirty="0">
                <a:solidFill>
                  <a:srgbClr val="006FC0"/>
                </a:solidFill>
                <a:latin typeface="Times New Roman"/>
                <a:cs typeface="Times New Roman"/>
              </a:rPr>
              <a:t>t</a:t>
            </a:r>
            <a:r>
              <a:rPr sz="2000" dirty="0">
                <a:solidFill>
                  <a:srgbClr val="006FC0"/>
                </a:solidFill>
                <a:latin typeface="Times New Roman"/>
                <a:cs typeface="Times New Roman"/>
              </a:rPr>
              <a:t>h</a:t>
            </a:r>
            <a:r>
              <a:rPr sz="2000" spc="-5" dirty="0">
                <a:solidFill>
                  <a:srgbClr val="006FC0"/>
                </a:solidFill>
                <a:latin typeface="Times New Roman"/>
                <a:cs typeface="Times New Roman"/>
              </a:rPr>
              <a:t>e</a:t>
            </a:r>
            <a:r>
              <a:rPr sz="2000" dirty="0">
                <a:solidFill>
                  <a:srgbClr val="006FC0"/>
                </a:solidFill>
                <a:latin typeface="Times New Roman"/>
                <a:cs typeface="Times New Roman"/>
              </a:rPr>
              <a:t>	</a:t>
            </a:r>
            <a:r>
              <a:rPr sz="2000" spc="5" dirty="0">
                <a:solidFill>
                  <a:srgbClr val="006FC0"/>
                </a:solidFill>
                <a:latin typeface="Times New Roman"/>
                <a:cs typeface="Times New Roman"/>
              </a:rPr>
              <a:t>1</a:t>
            </a:r>
            <a:r>
              <a:rPr sz="2000" dirty="0">
                <a:solidFill>
                  <a:srgbClr val="006FC0"/>
                </a:solidFill>
                <a:latin typeface="Times New Roman"/>
                <a:cs typeface="Times New Roman"/>
              </a:rPr>
              <a:t>-</a:t>
            </a:r>
            <a:r>
              <a:rPr sz="2000" spc="-60" dirty="0">
                <a:solidFill>
                  <a:srgbClr val="006FC0"/>
                </a:solidFill>
                <a:latin typeface="Times New Roman"/>
                <a:cs typeface="Times New Roman"/>
              </a:rPr>
              <a:t>w</a:t>
            </a:r>
            <a:r>
              <a:rPr sz="2000" spc="-5" dirty="0">
                <a:solidFill>
                  <a:srgbClr val="006FC0"/>
                </a:solidFill>
                <a:latin typeface="Times New Roman"/>
                <a:cs typeface="Times New Roman"/>
              </a:rPr>
              <a:t>ire</a:t>
            </a:r>
            <a:r>
              <a:rPr sz="2000" dirty="0">
                <a:solidFill>
                  <a:srgbClr val="006FC0"/>
                </a:solidFill>
                <a:latin typeface="Times New Roman"/>
                <a:cs typeface="Times New Roman"/>
              </a:rPr>
              <a:t>	</a:t>
            </a:r>
            <a:r>
              <a:rPr sz="2000" spc="5" dirty="0">
                <a:solidFill>
                  <a:srgbClr val="006FC0"/>
                </a:solidFill>
                <a:latin typeface="Times New Roman"/>
                <a:cs typeface="Times New Roman"/>
              </a:rPr>
              <a:t>b</a:t>
            </a:r>
            <a:r>
              <a:rPr sz="2000" spc="-20" dirty="0">
                <a:solidFill>
                  <a:srgbClr val="006FC0"/>
                </a:solidFill>
                <a:latin typeface="Times New Roman"/>
                <a:cs typeface="Times New Roman"/>
              </a:rPr>
              <a:t>u</a:t>
            </a:r>
            <a:r>
              <a:rPr sz="2000" spc="-5" dirty="0">
                <a:solidFill>
                  <a:srgbClr val="006FC0"/>
                </a:solidFill>
                <a:latin typeface="Times New Roman"/>
                <a:cs typeface="Times New Roman"/>
              </a:rPr>
              <a:t>s</a:t>
            </a:r>
            <a:r>
              <a:rPr sz="2000" dirty="0">
                <a:solidFill>
                  <a:srgbClr val="006FC0"/>
                </a:solidFill>
                <a:latin typeface="Times New Roman"/>
                <a:cs typeface="Times New Roman"/>
              </a:rPr>
              <a:t>	</a:t>
            </a:r>
            <a:r>
              <a:rPr sz="2000" spc="-10" dirty="0">
                <a:solidFill>
                  <a:srgbClr val="006FC0"/>
                </a:solidFill>
                <a:latin typeface="Times New Roman"/>
                <a:cs typeface="Times New Roman"/>
              </a:rPr>
              <a:t>i</a:t>
            </a:r>
            <a:r>
              <a:rPr sz="2000" spc="-5" dirty="0">
                <a:solidFill>
                  <a:srgbClr val="006FC0"/>
                </a:solidFill>
                <a:latin typeface="Times New Roman"/>
                <a:cs typeface="Times New Roman"/>
              </a:rPr>
              <a:t>s</a:t>
            </a:r>
            <a:r>
              <a:rPr sz="2000" dirty="0">
                <a:solidFill>
                  <a:srgbClr val="006FC0"/>
                </a:solidFill>
                <a:latin typeface="Times New Roman"/>
                <a:cs typeface="Times New Roman"/>
              </a:rPr>
              <a:t>	</a:t>
            </a:r>
            <a:r>
              <a:rPr sz="2000" spc="5" dirty="0">
                <a:solidFill>
                  <a:srgbClr val="006FC0"/>
                </a:solidFill>
                <a:latin typeface="Times New Roman"/>
                <a:cs typeface="Times New Roman"/>
              </a:rPr>
              <a:t>d</a:t>
            </a:r>
            <a:r>
              <a:rPr sz="2000" spc="15" dirty="0">
                <a:solidFill>
                  <a:srgbClr val="006FC0"/>
                </a:solidFill>
                <a:latin typeface="Times New Roman"/>
                <a:cs typeface="Times New Roman"/>
              </a:rPr>
              <a:t>i</a:t>
            </a:r>
            <a:r>
              <a:rPr sz="2000" spc="-20" dirty="0">
                <a:solidFill>
                  <a:srgbClr val="006FC0"/>
                </a:solidFill>
                <a:latin typeface="Times New Roman"/>
                <a:cs typeface="Times New Roman"/>
              </a:rPr>
              <a:t>v</a:t>
            </a:r>
            <a:r>
              <a:rPr sz="2000" spc="-5" dirty="0">
                <a:solidFill>
                  <a:srgbClr val="006FC0"/>
                </a:solidFill>
                <a:latin typeface="Times New Roman"/>
                <a:cs typeface="Times New Roman"/>
              </a:rPr>
              <a:t>i</a:t>
            </a:r>
            <a:r>
              <a:rPr sz="2000" dirty="0">
                <a:solidFill>
                  <a:srgbClr val="006FC0"/>
                </a:solidFill>
                <a:latin typeface="Times New Roman"/>
                <a:cs typeface="Times New Roman"/>
              </a:rPr>
              <a:t>d</a:t>
            </a:r>
            <a:r>
              <a:rPr sz="2000" spc="-5" dirty="0">
                <a:solidFill>
                  <a:srgbClr val="006FC0"/>
                </a:solidFill>
                <a:latin typeface="Times New Roman"/>
                <a:cs typeface="Times New Roman"/>
              </a:rPr>
              <a:t>ed</a:t>
            </a:r>
            <a:r>
              <a:rPr sz="2000" dirty="0">
                <a:solidFill>
                  <a:srgbClr val="006FC0"/>
                </a:solidFill>
                <a:latin typeface="Times New Roman"/>
                <a:cs typeface="Times New Roman"/>
              </a:rPr>
              <a:t>	</a:t>
            </a:r>
            <a:r>
              <a:rPr sz="2000" spc="-5" dirty="0">
                <a:solidFill>
                  <a:srgbClr val="006FC0"/>
                </a:solidFill>
                <a:latin typeface="Times New Roman"/>
                <a:cs typeface="Times New Roman"/>
              </a:rPr>
              <a:t>i</a:t>
            </a:r>
            <a:r>
              <a:rPr sz="2000" spc="-20" dirty="0">
                <a:solidFill>
                  <a:srgbClr val="006FC0"/>
                </a:solidFill>
                <a:latin typeface="Times New Roman"/>
                <a:cs typeface="Times New Roman"/>
              </a:rPr>
              <a:t>n</a:t>
            </a:r>
            <a:r>
              <a:rPr sz="2000" spc="-5" dirty="0">
                <a:solidFill>
                  <a:srgbClr val="006FC0"/>
                </a:solidFill>
                <a:latin typeface="Times New Roman"/>
                <a:cs typeface="Times New Roman"/>
              </a:rPr>
              <a:t>to</a:t>
            </a:r>
            <a:r>
              <a:rPr sz="2000" dirty="0">
                <a:solidFill>
                  <a:srgbClr val="006FC0"/>
                </a:solidFill>
                <a:latin typeface="Times New Roman"/>
                <a:cs typeface="Times New Roman"/>
              </a:rPr>
              <a:t>	</a:t>
            </a:r>
            <a:r>
              <a:rPr sz="2000" spc="-5" dirty="0">
                <a:solidFill>
                  <a:srgbClr val="006FC0"/>
                </a:solidFill>
                <a:latin typeface="Times New Roman"/>
                <a:cs typeface="Times New Roman"/>
              </a:rPr>
              <a:t>ti</a:t>
            </a:r>
            <a:r>
              <a:rPr sz="2000" spc="-55" dirty="0">
                <a:solidFill>
                  <a:srgbClr val="006FC0"/>
                </a:solidFill>
                <a:latin typeface="Times New Roman"/>
                <a:cs typeface="Times New Roman"/>
              </a:rPr>
              <a:t>m</a:t>
            </a:r>
            <a:r>
              <a:rPr sz="2000" spc="-5" dirty="0">
                <a:solidFill>
                  <a:srgbClr val="006FC0"/>
                </a:solidFill>
                <a:latin typeface="Times New Roman"/>
                <a:cs typeface="Times New Roman"/>
              </a:rPr>
              <a:t>eslots</a:t>
            </a:r>
            <a:r>
              <a:rPr sz="2000" dirty="0">
                <a:solidFill>
                  <a:srgbClr val="006FC0"/>
                </a:solidFill>
                <a:latin typeface="Times New Roman"/>
                <a:cs typeface="Times New Roman"/>
              </a:rPr>
              <a:t>	</a:t>
            </a:r>
            <a:r>
              <a:rPr sz="2000" spc="5" dirty="0">
                <a:solidFill>
                  <a:srgbClr val="006FC0"/>
                </a:solidFill>
                <a:latin typeface="Times New Roman"/>
                <a:cs typeface="Times New Roman"/>
              </a:rPr>
              <a:t>o</a:t>
            </a:r>
            <a:r>
              <a:rPr sz="2000" spc="-5" dirty="0">
                <a:solidFill>
                  <a:srgbClr val="006FC0"/>
                </a:solidFill>
                <a:latin typeface="Times New Roman"/>
                <a:cs typeface="Times New Roman"/>
              </a:rPr>
              <a:t>f</a:t>
            </a:r>
            <a:r>
              <a:rPr sz="2000" dirty="0">
                <a:solidFill>
                  <a:srgbClr val="006FC0"/>
                </a:solidFill>
                <a:latin typeface="Times New Roman"/>
                <a:cs typeface="Times New Roman"/>
              </a:rPr>
              <a:t>	</a:t>
            </a:r>
            <a:r>
              <a:rPr sz="2000" spc="5" dirty="0">
                <a:solidFill>
                  <a:srgbClr val="006FC0"/>
                </a:solidFill>
                <a:latin typeface="Times New Roman"/>
                <a:cs typeface="Times New Roman"/>
              </a:rPr>
              <a:t>60</a:t>
            </a:r>
            <a:endParaRPr sz="2000">
              <a:latin typeface="Times New Roman"/>
              <a:cs typeface="Times New Roman"/>
            </a:endParaRPr>
          </a:p>
          <a:p>
            <a:pPr marL="12700">
              <a:lnSpc>
                <a:spcPct val="100000"/>
              </a:lnSpc>
              <a:spcBef>
                <a:spcPts val="1200"/>
              </a:spcBef>
              <a:tabLst>
                <a:tab pos="372110" algn="l"/>
                <a:tab pos="8241665" algn="l"/>
              </a:tabLst>
            </a:pPr>
            <a:r>
              <a:rPr sz="2000" u="heavy" spc="-5" dirty="0">
                <a:solidFill>
                  <a:srgbClr val="006FC0"/>
                </a:solidFill>
                <a:uFill>
                  <a:solidFill>
                    <a:srgbClr val="CC9900"/>
                  </a:solidFill>
                </a:uFill>
                <a:latin typeface="Times New Roman"/>
                <a:cs typeface="Times New Roman"/>
              </a:rPr>
              <a:t> 	</a:t>
            </a:r>
            <a:r>
              <a:rPr sz="2000" u="heavy" spc="-10" dirty="0">
                <a:solidFill>
                  <a:srgbClr val="006FC0"/>
                </a:solidFill>
                <a:uFill>
                  <a:solidFill>
                    <a:srgbClr val="CC9900"/>
                  </a:solidFill>
                </a:uFill>
                <a:latin typeface="Times New Roman"/>
                <a:cs typeface="Times New Roman"/>
              </a:rPr>
              <a:t>microseconds for regular </a:t>
            </a:r>
            <a:r>
              <a:rPr sz="2000" u="heavy" spc="-5" dirty="0">
                <a:solidFill>
                  <a:srgbClr val="006FC0"/>
                </a:solidFill>
                <a:uFill>
                  <a:solidFill>
                    <a:srgbClr val="CC9900"/>
                  </a:solidFill>
                </a:uFill>
                <a:latin typeface="Times New Roman"/>
                <a:cs typeface="Times New Roman"/>
              </a:rPr>
              <a:t>speed </a:t>
            </a:r>
            <a:r>
              <a:rPr sz="2000" u="heavy" spc="-10" dirty="0">
                <a:solidFill>
                  <a:srgbClr val="006FC0"/>
                </a:solidFill>
                <a:uFill>
                  <a:solidFill>
                    <a:srgbClr val="CC9900"/>
                  </a:solidFill>
                </a:uFill>
                <a:latin typeface="Times New Roman"/>
                <a:cs typeface="Times New Roman"/>
              </a:rPr>
              <a:t>mode </a:t>
            </a:r>
            <a:r>
              <a:rPr sz="2000" u="heavy" dirty="0">
                <a:solidFill>
                  <a:srgbClr val="006FC0"/>
                </a:solidFill>
                <a:uFill>
                  <a:solidFill>
                    <a:srgbClr val="CC9900"/>
                  </a:solidFill>
                </a:uFill>
                <a:latin typeface="Times New Roman"/>
                <a:cs typeface="Times New Roman"/>
              </a:rPr>
              <a:t>of operation</a:t>
            </a:r>
            <a:r>
              <a:rPr sz="2000" u="heavy" spc="114" dirty="0">
                <a:solidFill>
                  <a:srgbClr val="006FC0"/>
                </a:solidFill>
                <a:uFill>
                  <a:solidFill>
                    <a:srgbClr val="CC9900"/>
                  </a:solidFill>
                </a:uFill>
                <a:latin typeface="Times New Roman"/>
                <a:cs typeface="Times New Roman"/>
              </a:rPr>
              <a:t> </a:t>
            </a:r>
            <a:r>
              <a:rPr sz="2000" u="heavy" dirty="0">
                <a:solidFill>
                  <a:srgbClr val="006FC0"/>
                </a:solidFill>
                <a:uFill>
                  <a:solidFill>
                    <a:srgbClr val="CC9900"/>
                  </a:solidFill>
                </a:uFill>
                <a:latin typeface="Times New Roman"/>
                <a:cs typeface="Times New Roman"/>
              </a:rPr>
              <a:t>(16.3Kbps)</a:t>
            </a:r>
            <a:r>
              <a:rPr sz="2000" u="heavy" dirty="0">
                <a:uFill>
                  <a:solidFill>
                    <a:srgbClr val="CC9900"/>
                  </a:solidFill>
                </a:uFill>
                <a:latin typeface="Times New Roman"/>
                <a:cs typeface="Times New Roman"/>
              </a:rPr>
              <a:t>.	</a:t>
            </a:r>
            <a:endParaRPr sz="2000">
              <a:latin typeface="Times New Roman"/>
              <a:cs typeface="Times New Roman"/>
            </a:endParaRPr>
          </a:p>
        </p:txBody>
      </p:sp>
      <p:sp>
        <p:nvSpPr>
          <p:cNvPr id="6" name="object 6"/>
          <p:cNvSpPr txBox="1">
            <a:spLocks noGrp="1"/>
          </p:cNvSpPr>
          <p:nvPr>
            <p:ph type="sldNum" sz="quarter" idx="7"/>
          </p:nvPr>
        </p:nvSpPr>
        <p:spPr>
          <a:prstGeom prst="rect">
            <a:avLst/>
          </a:prstGeom>
        </p:spPr>
        <p:txBody>
          <a:bodyPr vert="horz" wrap="square" lIns="0" tIns="0" rIns="0" bIns="0" rtlCol="0">
            <a:spAutoFit/>
          </a:bodyPr>
          <a:lstStyle/>
          <a:p>
            <a:pPr marL="38100">
              <a:lnSpc>
                <a:spcPts val="1375"/>
              </a:lnSpc>
            </a:pPr>
            <a:fld id="{81D60167-4931-47E6-BA6A-407CBD079E47}" type="slidenum">
              <a:rPr spc="-40" dirty="0"/>
              <a:t>137</a:t>
            </a:fld>
            <a:endParaRPr spc="-40" dirty="0"/>
          </a:p>
        </p:txBody>
      </p:sp>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60044" y="199374"/>
            <a:ext cx="8456930" cy="5758815"/>
          </a:xfrm>
          <a:prstGeom prst="rect">
            <a:avLst/>
          </a:prstGeom>
        </p:spPr>
        <p:txBody>
          <a:bodyPr vert="horz" wrap="square" lIns="0" tIns="12700" rIns="0" bIns="0" rtlCol="0">
            <a:spAutoFit/>
          </a:bodyPr>
          <a:lstStyle/>
          <a:p>
            <a:pPr marL="356870" marR="5715" indent="-344805" algn="just">
              <a:lnSpc>
                <a:spcPct val="150100"/>
              </a:lnSpc>
              <a:spcBef>
                <a:spcPts val="100"/>
              </a:spcBef>
            </a:pPr>
            <a:r>
              <a:rPr sz="2000" spc="-5" dirty="0">
                <a:solidFill>
                  <a:srgbClr val="C00000"/>
                </a:solidFill>
                <a:latin typeface="Times New Roman"/>
                <a:cs typeface="Times New Roman"/>
              </a:rPr>
              <a:t>» </a:t>
            </a:r>
            <a:r>
              <a:rPr sz="2000" b="1" i="1" spc="-5" dirty="0">
                <a:solidFill>
                  <a:srgbClr val="FF0000"/>
                </a:solidFill>
                <a:latin typeface="Times New Roman"/>
                <a:cs typeface="Times New Roman"/>
              </a:rPr>
              <a:t>Parallel Interface</a:t>
            </a:r>
            <a:r>
              <a:rPr sz="2000" spc="-5" dirty="0">
                <a:solidFill>
                  <a:srgbClr val="FF0000"/>
                </a:solidFill>
                <a:latin typeface="Times New Roman"/>
                <a:cs typeface="Times New Roman"/>
              </a:rPr>
              <a:t>: </a:t>
            </a:r>
            <a:r>
              <a:rPr sz="2000" dirty="0">
                <a:latin typeface="Times New Roman"/>
                <a:cs typeface="Times New Roman"/>
              </a:rPr>
              <a:t>The </a:t>
            </a:r>
            <a:r>
              <a:rPr sz="2000" i="1" spc="-5" dirty="0">
                <a:solidFill>
                  <a:srgbClr val="FF0000"/>
                </a:solidFill>
                <a:latin typeface="Times New Roman"/>
                <a:cs typeface="Times New Roman"/>
              </a:rPr>
              <a:t>on-board parallel </a:t>
            </a:r>
            <a:r>
              <a:rPr sz="2000" i="1" spc="-10" dirty="0">
                <a:solidFill>
                  <a:srgbClr val="FF0000"/>
                </a:solidFill>
                <a:latin typeface="Times New Roman"/>
                <a:cs typeface="Times New Roman"/>
              </a:rPr>
              <a:t>interface </a:t>
            </a:r>
            <a:r>
              <a:rPr sz="2000" spc="-5" dirty="0">
                <a:latin typeface="Times New Roman"/>
                <a:cs typeface="Times New Roman"/>
              </a:rPr>
              <a:t>is normally </a:t>
            </a:r>
            <a:r>
              <a:rPr sz="2000" spc="-10" dirty="0">
                <a:solidFill>
                  <a:srgbClr val="6F2F9F"/>
                </a:solidFill>
                <a:latin typeface="Times New Roman"/>
                <a:cs typeface="Times New Roman"/>
              </a:rPr>
              <a:t>used for  communicating with </a:t>
            </a:r>
            <a:r>
              <a:rPr sz="2000" spc="-5" dirty="0">
                <a:solidFill>
                  <a:srgbClr val="6F2F9F"/>
                </a:solidFill>
                <a:latin typeface="Times New Roman"/>
                <a:cs typeface="Times New Roman"/>
              </a:rPr>
              <a:t>peripheral devices </a:t>
            </a:r>
            <a:r>
              <a:rPr sz="2000" spc="-10" dirty="0">
                <a:solidFill>
                  <a:srgbClr val="6F2F9F"/>
                </a:solidFill>
                <a:latin typeface="Times New Roman"/>
                <a:cs typeface="Times New Roman"/>
              </a:rPr>
              <a:t>which </a:t>
            </a:r>
            <a:r>
              <a:rPr sz="2000" spc="-5" dirty="0">
                <a:solidFill>
                  <a:srgbClr val="6F2F9F"/>
                </a:solidFill>
                <a:latin typeface="Times New Roman"/>
                <a:cs typeface="Times New Roman"/>
              </a:rPr>
              <a:t>are </a:t>
            </a:r>
            <a:r>
              <a:rPr sz="2000" spc="-10" dirty="0">
                <a:solidFill>
                  <a:srgbClr val="6F2F9F"/>
                </a:solidFill>
                <a:latin typeface="Times New Roman"/>
                <a:cs typeface="Times New Roman"/>
              </a:rPr>
              <a:t>memory </a:t>
            </a:r>
            <a:r>
              <a:rPr sz="2000" spc="-5" dirty="0">
                <a:solidFill>
                  <a:srgbClr val="6F2F9F"/>
                </a:solidFill>
                <a:latin typeface="Times New Roman"/>
                <a:cs typeface="Times New Roman"/>
              </a:rPr>
              <a:t>mapped to </a:t>
            </a:r>
            <a:r>
              <a:rPr sz="2000" spc="-10" dirty="0">
                <a:solidFill>
                  <a:srgbClr val="6F2F9F"/>
                </a:solidFill>
                <a:latin typeface="Times New Roman"/>
                <a:cs typeface="Times New Roman"/>
              </a:rPr>
              <a:t>the host  </a:t>
            </a:r>
            <a:r>
              <a:rPr sz="2000" dirty="0">
                <a:latin typeface="Times New Roman"/>
                <a:cs typeface="Times New Roman"/>
              </a:rPr>
              <a:t>of </a:t>
            </a:r>
            <a:r>
              <a:rPr sz="2000" spc="-10" dirty="0">
                <a:latin typeface="Times New Roman"/>
                <a:cs typeface="Times New Roman"/>
              </a:rPr>
              <a:t>the</a:t>
            </a:r>
            <a:r>
              <a:rPr sz="2000" spc="-15" dirty="0">
                <a:latin typeface="Times New Roman"/>
                <a:cs typeface="Times New Roman"/>
              </a:rPr>
              <a:t> </a:t>
            </a:r>
            <a:r>
              <a:rPr sz="2000" spc="-20" dirty="0">
                <a:latin typeface="Times New Roman"/>
                <a:cs typeface="Times New Roman"/>
              </a:rPr>
              <a:t>system.</a:t>
            </a:r>
            <a:endParaRPr sz="2000">
              <a:latin typeface="Times New Roman"/>
              <a:cs typeface="Times New Roman"/>
            </a:endParaRPr>
          </a:p>
          <a:p>
            <a:pPr marL="356870" marR="5080" indent="-344805" algn="just">
              <a:lnSpc>
                <a:spcPct val="150100"/>
              </a:lnSpc>
              <a:spcBef>
                <a:spcPts val="480"/>
              </a:spcBef>
            </a:pPr>
            <a:r>
              <a:rPr sz="2000" spc="-5" dirty="0">
                <a:solidFill>
                  <a:srgbClr val="C00000"/>
                </a:solidFill>
                <a:latin typeface="Times New Roman"/>
                <a:cs typeface="Times New Roman"/>
              </a:rPr>
              <a:t>» </a:t>
            </a:r>
            <a:r>
              <a:rPr sz="2000" dirty="0">
                <a:latin typeface="Times New Roman"/>
                <a:cs typeface="Times New Roman"/>
              </a:rPr>
              <a:t>The </a:t>
            </a:r>
            <a:r>
              <a:rPr sz="2000" spc="-10" dirty="0">
                <a:solidFill>
                  <a:srgbClr val="6F2F9F"/>
                </a:solidFill>
                <a:latin typeface="Times New Roman"/>
                <a:cs typeface="Times New Roman"/>
              </a:rPr>
              <a:t>host </a:t>
            </a:r>
            <a:r>
              <a:rPr sz="2000" spc="-5" dirty="0">
                <a:solidFill>
                  <a:srgbClr val="6F2F9F"/>
                </a:solidFill>
                <a:latin typeface="Times New Roman"/>
                <a:cs typeface="Times New Roman"/>
              </a:rPr>
              <a:t>processor/ controller </a:t>
            </a:r>
            <a:r>
              <a:rPr sz="2000" dirty="0">
                <a:solidFill>
                  <a:srgbClr val="6F2F9F"/>
                </a:solidFill>
                <a:latin typeface="Times New Roman"/>
                <a:cs typeface="Times New Roman"/>
              </a:rPr>
              <a:t>of </a:t>
            </a:r>
            <a:r>
              <a:rPr sz="2000" spc="-10" dirty="0">
                <a:solidFill>
                  <a:srgbClr val="6F2F9F"/>
                </a:solidFill>
                <a:latin typeface="Times New Roman"/>
                <a:cs typeface="Times New Roman"/>
              </a:rPr>
              <a:t>the </a:t>
            </a:r>
            <a:r>
              <a:rPr sz="2000" spc="-5" dirty="0">
                <a:solidFill>
                  <a:srgbClr val="6F2F9F"/>
                </a:solidFill>
                <a:latin typeface="Times New Roman"/>
                <a:cs typeface="Times New Roman"/>
              </a:rPr>
              <a:t>embedded </a:t>
            </a:r>
            <a:r>
              <a:rPr sz="2000" spc="-10" dirty="0">
                <a:solidFill>
                  <a:srgbClr val="6F2F9F"/>
                </a:solidFill>
                <a:latin typeface="Times New Roman"/>
                <a:cs typeface="Times New Roman"/>
              </a:rPr>
              <a:t>system </a:t>
            </a:r>
            <a:r>
              <a:rPr sz="2000" spc="-5" dirty="0">
                <a:solidFill>
                  <a:srgbClr val="6F2F9F"/>
                </a:solidFill>
                <a:latin typeface="Times New Roman"/>
                <a:cs typeface="Times New Roman"/>
              </a:rPr>
              <a:t>contains a parallel </a:t>
            </a:r>
            <a:r>
              <a:rPr sz="2000" spc="-10" dirty="0">
                <a:solidFill>
                  <a:srgbClr val="6F2F9F"/>
                </a:solidFill>
                <a:latin typeface="Times New Roman"/>
                <a:cs typeface="Times New Roman"/>
              </a:rPr>
              <a:t>bus  </a:t>
            </a:r>
            <a:r>
              <a:rPr sz="2000" spc="-10" dirty="0">
                <a:latin typeface="Times New Roman"/>
                <a:cs typeface="Times New Roman"/>
              </a:rPr>
              <a:t>and the </a:t>
            </a:r>
            <a:r>
              <a:rPr sz="2000" spc="-5" dirty="0">
                <a:solidFill>
                  <a:srgbClr val="6F2F9F"/>
                </a:solidFill>
                <a:latin typeface="Times New Roman"/>
                <a:cs typeface="Times New Roman"/>
              </a:rPr>
              <a:t>device </a:t>
            </a:r>
            <a:r>
              <a:rPr sz="2000" spc="-10" dirty="0">
                <a:solidFill>
                  <a:srgbClr val="6F2F9F"/>
                </a:solidFill>
                <a:latin typeface="Times New Roman"/>
                <a:cs typeface="Times New Roman"/>
              </a:rPr>
              <a:t>which </a:t>
            </a:r>
            <a:r>
              <a:rPr sz="2000" spc="-5" dirty="0">
                <a:solidFill>
                  <a:srgbClr val="6F2F9F"/>
                </a:solidFill>
                <a:latin typeface="Times New Roman"/>
                <a:cs typeface="Times New Roman"/>
              </a:rPr>
              <a:t>supports parallel </a:t>
            </a:r>
            <a:r>
              <a:rPr sz="2000" spc="-10" dirty="0">
                <a:solidFill>
                  <a:srgbClr val="6F2F9F"/>
                </a:solidFill>
                <a:latin typeface="Times New Roman"/>
                <a:cs typeface="Times New Roman"/>
              </a:rPr>
              <a:t>bus </a:t>
            </a:r>
            <a:r>
              <a:rPr sz="2000" spc="-5" dirty="0">
                <a:solidFill>
                  <a:srgbClr val="6F2F9F"/>
                </a:solidFill>
                <a:latin typeface="Times New Roman"/>
                <a:cs typeface="Times New Roman"/>
              </a:rPr>
              <a:t>can </a:t>
            </a:r>
            <a:r>
              <a:rPr sz="2000" dirty="0">
                <a:solidFill>
                  <a:srgbClr val="6F2F9F"/>
                </a:solidFill>
                <a:latin typeface="Times New Roman"/>
                <a:cs typeface="Times New Roman"/>
              </a:rPr>
              <a:t>directly </a:t>
            </a:r>
            <a:r>
              <a:rPr sz="2000" spc="-5" dirty="0">
                <a:solidFill>
                  <a:srgbClr val="6F2F9F"/>
                </a:solidFill>
                <a:latin typeface="Times New Roman"/>
                <a:cs typeface="Times New Roman"/>
              </a:rPr>
              <a:t>connect to this </a:t>
            </a:r>
            <a:r>
              <a:rPr sz="2000" spc="5" dirty="0">
                <a:solidFill>
                  <a:srgbClr val="6F2F9F"/>
                </a:solidFill>
                <a:latin typeface="Times New Roman"/>
                <a:cs typeface="Times New Roman"/>
              </a:rPr>
              <a:t>bus  </a:t>
            </a:r>
            <a:r>
              <a:rPr sz="2000" spc="-20" dirty="0">
                <a:latin typeface="Times New Roman"/>
                <a:cs typeface="Times New Roman"/>
              </a:rPr>
              <a:t>system.</a:t>
            </a:r>
            <a:endParaRPr sz="2000">
              <a:latin typeface="Times New Roman"/>
              <a:cs typeface="Times New Roman"/>
            </a:endParaRPr>
          </a:p>
          <a:p>
            <a:pPr marL="12700" algn="just">
              <a:lnSpc>
                <a:spcPct val="100000"/>
              </a:lnSpc>
              <a:spcBef>
                <a:spcPts val="1680"/>
              </a:spcBef>
            </a:pPr>
            <a:r>
              <a:rPr sz="2000" spc="-5" dirty="0">
                <a:solidFill>
                  <a:srgbClr val="C00000"/>
                </a:solidFill>
                <a:latin typeface="Times New Roman"/>
                <a:cs typeface="Times New Roman"/>
              </a:rPr>
              <a:t>»</a:t>
            </a:r>
            <a:r>
              <a:rPr sz="2000" spc="245" dirty="0">
                <a:solidFill>
                  <a:srgbClr val="C00000"/>
                </a:solidFill>
                <a:latin typeface="Times New Roman"/>
                <a:cs typeface="Times New Roman"/>
              </a:rPr>
              <a:t> </a:t>
            </a:r>
            <a:r>
              <a:rPr sz="2000" dirty="0">
                <a:latin typeface="Times New Roman"/>
                <a:cs typeface="Times New Roman"/>
              </a:rPr>
              <a:t>The</a:t>
            </a:r>
            <a:r>
              <a:rPr sz="2000" spc="110" dirty="0">
                <a:latin typeface="Times New Roman"/>
                <a:cs typeface="Times New Roman"/>
              </a:rPr>
              <a:t> </a:t>
            </a:r>
            <a:r>
              <a:rPr sz="2000" spc="-10" dirty="0">
                <a:solidFill>
                  <a:srgbClr val="6F2F9F"/>
                </a:solidFill>
                <a:latin typeface="Times New Roman"/>
                <a:cs typeface="Times New Roman"/>
              </a:rPr>
              <a:t>communication</a:t>
            </a:r>
            <a:r>
              <a:rPr sz="2000" spc="105" dirty="0">
                <a:solidFill>
                  <a:srgbClr val="6F2F9F"/>
                </a:solidFill>
                <a:latin typeface="Times New Roman"/>
                <a:cs typeface="Times New Roman"/>
              </a:rPr>
              <a:t> </a:t>
            </a:r>
            <a:r>
              <a:rPr sz="2000" spc="-5" dirty="0">
                <a:solidFill>
                  <a:srgbClr val="6F2F9F"/>
                </a:solidFill>
                <a:latin typeface="Times New Roman"/>
                <a:cs typeface="Times New Roman"/>
              </a:rPr>
              <a:t>through</a:t>
            </a:r>
            <a:r>
              <a:rPr sz="2000" spc="110" dirty="0">
                <a:solidFill>
                  <a:srgbClr val="6F2F9F"/>
                </a:solidFill>
                <a:latin typeface="Times New Roman"/>
                <a:cs typeface="Times New Roman"/>
              </a:rPr>
              <a:t> </a:t>
            </a:r>
            <a:r>
              <a:rPr sz="2000" spc="-10" dirty="0">
                <a:solidFill>
                  <a:srgbClr val="6F2F9F"/>
                </a:solidFill>
                <a:latin typeface="Times New Roman"/>
                <a:cs typeface="Times New Roman"/>
              </a:rPr>
              <a:t>the</a:t>
            </a:r>
            <a:r>
              <a:rPr sz="2000" spc="110" dirty="0">
                <a:solidFill>
                  <a:srgbClr val="6F2F9F"/>
                </a:solidFill>
                <a:latin typeface="Times New Roman"/>
                <a:cs typeface="Times New Roman"/>
              </a:rPr>
              <a:t> </a:t>
            </a:r>
            <a:r>
              <a:rPr sz="2000" spc="-5" dirty="0">
                <a:solidFill>
                  <a:srgbClr val="6F2F9F"/>
                </a:solidFill>
                <a:latin typeface="Times New Roman"/>
                <a:cs typeface="Times New Roman"/>
              </a:rPr>
              <a:t>parallel</a:t>
            </a:r>
            <a:r>
              <a:rPr sz="2000" spc="95" dirty="0">
                <a:solidFill>
                  <a:srgbClr val="6F2F9F"/>
                </a:solidFill>
                <a:latin typeface="Times New Roman"/>
                <a:cs typeface="Times New Roman"/>
              </a:rPr>
              <a:t> </a:t>
            </a:r>
            <a:r>
              <a:rPr sz="2000" spc="-10" dirty="0">
                <a:solidFill>
                  <a:srgbClr val="6F2F9F"/>
                </a:solidFill>
                <a:latin typeface="Times New Roman"/>
                <a:cs typeface="Times New Roman"/>
              </a:rPr>
              <a:t>bus</a:t>
            </a:r>
            <a:r>
              <a:rPr sz="2000" spc="105" dirty="0">
                <a:solidFill>
                  <a:srgbClr val="6F2F9F"/>
                </a:solidFill>
                <a:latin typeface="Times New Roman"/>
                <a:cs typeface="Times New Roman"/>
              </a:rPr>
              <a:t> </a:t>
            </a:r>
            <a:r>
              <a:rPr sz="2000" spc="-10" dirty="0">
                <a:solidFill>
                  <a:srgbClr val="6F2F9F"/>
                </a:solidFill>
                <a:latin typeface="Times New Roman"/>
                <a:cs typeface="Times New Roman"/>
              </a:rPr>
              <a:t>is</a:t>
            </a:r>
            <a:r>
              <a:rPr sz="2000" spc="95" dirty="0">
                <a:solidFill>
                  <a:srgbClr val="6F2F9F"/>
                </a:solidFill>
                <a:latin typeface="Times New Roman"/>
                <a:cs typeface="Times New Roman"/>
              </a:rPr>
              <a:t> </a:t>
            </a:r>
            <a:r>
              <a:rPr sz="2000" spc="-10" dirty="0">
                <a:solidFill>
                  <a:srgbClr val="6F2F9F"/>
                </a:solidFill>
                <a:latin typeface="Times New Roman"/>
                <a:cs typeface="Times New Roman"/>
              </a:rPr>
              <a:t>controlled</a:t>
            </a:r>
            <a:r>
              <a:rPr sz="2000" spc="105" dirty="0">
                <a:solidFill>
                  <a:srgbClr val="6F2F9F"/>
                </a:solidFill>
                <a:latin typeface="Times New Roman"/>
                <a:cs typeface="Times New Roman"/>
              </a:rPr>
              <a:t> </a:t>
            </a:r>
            <a:r>
              <a:rPr sz="2000" spc="-15" dirty="0">
                <a:solidFill>
                  <a:srgbClr val="6F2F9F"/>
                </a:solidFill>
                <a:latin typeface="Times New Roman"/>
                <a:cs typeface="Times New Roman"/>
              </a:rPr>
              <a:t>by</a:t>
            </a:r>
            <a:r>
              <a:rPr sz="2000" spc="70" dirty="0">
                <a:solidFill>
                  <a:srgbClr val="6F2F9F"/>
                </a:solidFill>
                <a:latin typeface="Times New Roman"/>
                <a:cs typeface="Times New Roman"/>
              </a:rPr>
              <a:t> </a:t>
            </a:r>
            <a:r>
              <a:rPr sz="2000" spc="-5" dirty="0">
                <a:solidFill>
                  <a:srgbClr val="6F2F9F"/>
                </a:solidFill>
                <a:latin typeface="Times New Roman"/>
                <a:cs typeface="Times New Roman"/>
              </a:rPr>
              <a:t>the</a:t>
            </a:r>
            <a:r>
              <a:rPr sz="2000" spc="110" dirty="0">
                <a:solidFill>
                  <a:srgbClr val="6F2F9F"/>
                </a:solidFill>
                <a:latin typeface="Times New Roman"/>
                <a:cs typeface="Times New Roman"/>
              </a:rPr>
              <a:t> </a:t>
            </a:r>
            <a:r>
              <a:rPr sz="2000" spc="-5" dirty="0">
                <a:solidFill>
                  <a:srgbClr val="6F2F9F"/>
                </a:solidFill>
                <a:latin typeface="Times New Roman"/>
                <a:cs typeface="Times New Roman"/>
              </a:rPr>
              <a:t>control</a:t>
            </a:r>
            <a:r>
              <a:rPr sz="2000" spc="114" dirty="0">
                <a:solidFill>
                  <a:srgbClr val="6F2F9F"/>
                </a:solidFill>
                <a:latin typeface="Times New Roman"/>
                <a:cs typeface="Times New Roman"/>
              </a:rPr>
              <a:t> </a:t>
            </a:r>
            <a:r>
              <a:rPr sz="2000" spc="-10" dirty="0">
                <a:solidFill>
                  <a:srgbClr val="6F2F9F"/>
                </a:solidFill>
                <a:latin typeface="Times New Roman"/>
                <a:cs typeface="Times New Roman"/>
              </a:rPr>
              <a:t>signal</a:t>
            </a:r>
            <a:endParaRPr sz="2000">
              <a:latin typeface="Times New Roman"/>
              <a:cs typeface="Times New Roman"/>
            </a:endParaRPr>
          </a:p>
          <a:p>
            <a:pPr marL="356870">
              <a:lnSpc>
                <a:spcPct val="100000"/>
              </a:lnSpc>
              <a:spcBef>
                <a:spcPts val="1205"/>
              </a:spcBef>
            </a:pPr>
            <a:r>
              <a:rPr sz="2000" spc="-10" dirty="0">
                <a:solidFill>
                  <a:srgbClr val="6F2F9F"/>
                </a:solidFill>
                <a:latin typeface="Times New Roman"/>
                <a:cs typeface="Times New Roman"/>
              </a:rPr>
              <a:t>interface </a:t>
            </a:r>
            <a:r>
              <a:rPr sz="2000" spc="-10" dirty="0">
                <a:latin typeface="Times New Roman"/>
                <a:cs typeface="Times New Roman"/>
              </a:rPr>
              <a:t>between the </a:t>
            </a:r>
            <a:r>
              <a:rPr sz="2000" spc="-5" dirty="0">
                <a:latin typeface="Times New Roman"/>
                <a:cs typeface="Times New Roman"/>
              </a:rPr>
              <a:t>device </a:t>
            </a:r>
            <a:r>
              <a:rPr sz="2000" spc="-10" dirty="0">
                <a:latin typeface="Times New Roman"/>
                <a:cs typeface="Times New Roman"/>
              </a:rPr>
              <a:t>and the</a:t>
            </a:r>
            <a:r>
              <a:rPr sz="2000" spc="160" dirty="0">
                <a:latin typeface="Times New Roman"/>
                <a:cs typeface="Times New Roman"/>
              </a:rPr>
              <a:t> </a:t>
            </a:r>
            <a:r>
              <a:rPr sz="2000" spc="-10" dirty="0">
                <a:latin typeface="Times New Roman"/>
                <a:cs typeface="Times New Roman"/>
              </a:rPr>
              <a:t>host.</a:t>
            </a:r>
            <a:endParaRPr sz="2000">
              <a:latin typeface="Times New Roman"/>
              <a:cs typeface="Times New Roman"/>
            </a:endParaRPr>
          </a:p>
          <a:p>
            <a:pPr marL="12700" algn="just">
              <a:lnSpc>
                <a:spcPct val="100000"/>
              </a:lnSpc>
              <a:spcBef>
                <a:spcPts val="1680"/>
              </a:spcBef>
            </a:pPr>
            <a:r>
              <a:rPr sz="2000" spc="-5" dirty="0">
                <a:solidFill>
                  <a:srgbClr val="C00000"/>
                </a:solidFill>
                <a:latin typeface="Times New Roman"/>
                <a:cs typeface="Times New Roman"/>
              </a:rPr>
              <a:t>» </a:t>
            </a:r>
            <a:r>
              <a:rPr sz="2000" dirty="0">
                <a:latin typeface="Times New Roman"/>
                <a:cs typeface="Times New Roman"/>
              </a:rPr>
              <a:t>The </a:t>
            </a:r>
            <a:r>
              <a:rPr sz="2000" spc="-5" dirty="0">
                <a:solidFill>
                  <a:srgbClr val="6F2F9F"/>
                </a:solidFill>
                <a:latin typeface="Times New Roman"/>
                <a:cs typeface="Times New Roman"/>
              </a:rPr>
              <a:t>'Control Signals' </a:t>
            </a:r>
            <a:r>
              <a:rPr sz="2000" spc="-10" dirty="0">
                <a:solidFill>
                  <a:srgbClr val="6F2F9F"/>
                </a:solidFill>
                <a:latin typeface="Times New Roman"/>
                <a:cs typeface="Times New Roman"/>
              </a:rPr>
              <a:t>for </a:t>
            </a:r>
            <a:r>
              <a:rPr sz="2000" spc="-5" dirty="0">
                <a:solidFill>
                  <a:srgbClr val="6F2F9F"/>
                </a:solidFill>
                <a:latin typeface="Times New Roman"/>
                <a:cs typeface="Times New Roman"/>
              </a:rPr>
              <a:t>communication includes 'Read/ </a:t>
            </a:r>
            <a:r>
              <a:rPr sz="2000" dirty="0">
                <a:solidFill>
                  <a:srgbClr val="6F2F9F"/>
                </a:solidFill>
                <a:latin typeface="Times New Roman"/>
                <a:cs typeface="Times New Roman"/>
              </a:rPr>
              <a:t>Write' </a:t>
            </a:r>
            <a:r>
              <a:rPr sz="2000" spc="-10" dirty="0">
                <a:solidFill>
                  <a:srgbClr val="6F2F9F"/>
                </a:solidFill>
                <a:latin typeface="Times New Roman"/>
                <a:cs typeface="Times New Roman"/>
              </a:rPr>
              <a:t>signal</a:t>
            </a:r>
            <a:r>
              <a:rPr sz="2000" spc="210" dirty="0">
                <a:solidFill>
                  <a:srgbClr val="6F2F9F"/>
                </a:solidFill>
                <a:latin typeface="Times New Roman"/>
                <a:cs typeface="Times New Roman"/>
              </a:rPr>
              <a:t> </a:t>
            </a:r>
            <a:r>
              <a:rPr sz="2000" spc="-5" dirty="0">
                <a:solidFill>
                  <a:srgbClr val="6F2F9F"/>
                </a:solidFill>
                <a:latin typeface="Times New Roman"/>
                <a:cs typeface="Times New Roman"/>
              </a:rPr>
              <a:t>and</a:t>
            </a:r>
            <a:endParaRPr sz="2000">
              <a:latin typeface="Times New Roman"/>
              <a:cs typeface="Times New Roman"/>
            </a:endParaRPr>
          </a:p>
          <a:p>
            <a:pPr marL="356870">
              <a:lnSpc>
                <a:spcPct val="100000"/>
              </a:lnSpc>
              <a:spcBef>
                <a:spcPts val="1200"/>
              </a:spcBef>
            </a:pPr>
            <a:r>
              <a:rPr sz="2000" spc="-5" dirty="0">
                <a:solidFill>
                  <a:srgbClr val="6F2F9F"/>
                </a:solidFill>
                <a:latin typeface="Times New Roman"/>
                <a:cs typeface="Times New Roman"/>
              </a:rPr>
              <a:t>device select </a:t>
            </a:r>
            <a:r>
              <a:rPr sz="2000" spc="-10" dirty="0">
                <a:solidFill>
                  <a:srgbClr val="6F2F9F"/>
                </a:solidFill>
                <a:latin typeface="Times New Roman"/>
                <a:cs typeface="Times New Roman"/>
              </a:rPr>
              <a:t>signal</a:t>
            </a:r>
            <a:r>
              <a:rPr sz="2000" spc="-10" dirty="0">
                <a:latin typeface="Times New Roman"/>
                <a:cs typeface="Times New Roman"/>
              </a:rPr>
              <a:t>.</a:t>
            </a:r>
            <a:endParaRPr sz="2000">
              <a:latin typeface="Times New Roman"/>
              <a:cs typeface="Times New Roman"/>
            </a:endParaRPr>
          </a:p>
          <a:p>
            <a:pPr marL="12700" algn="just">
              <a:lnSpc>
                <a:spcPct val="100000"/>
              </a:lnSpc>
              <a:spcBef>
                <a:spcPts val="1685"/>
              </a:spcBef>
            </a:pPr>
            <a:r>
              <a:rPr sz="2000" spc="-5" dirty="0">
                <a:solidFill>
                  <a:srgbClr val="C00000"/>
                </a:solidFill>
                <a:latin typeface="Times New Roman"/>
                <a:cs typeface="Times New Roman"/>
              </a:rPr>
              <a:t>» </a:t>
            </a:r>
            <a:r>
              <a:rPr sz="2000" dirty="0">
                <a:latin typeface="Times New Roman"/>
                <a:cs typeface="Times New Roman"/>
              </a:rPr>
              <a:t>The </a:t>
            </a:r>
            <a:r>
              <a:rPr sz="2000" spc="-5" dirty="0">
                <a:solidFill>
                  <a:srgbClr val="6F2F9F"/>
                </a:solidFill>
                <a:latin typeface="Times New Roman"/>
                <a:cs typeface="Times New Roman"/>
              </a:rPr>
              <a:t>device normally </a:t>
            </a:r>
            <a:r>
              <a:rPr sz="2000" dirty="0">
                <a:solidFill>
                  <a:srgbClr val="6F2F9F"/>
                </a:solidFill>
                <a:latin typeface="Times New Roman"/>
                <a:cs typeface="Times New Roman"/>
              </a:rPr>
              <a:t>contains </a:t>
            </a:r>
            <a:r>
              <a:rPr sz="2000" spc="-5" dirty="0">
                <a:solidFill>
                  <a:srgbClr val="6F2F9F"/>
                </a:solidFill>
                <a:latin typeface="Times New Roman"/>
                <a:cs typeface="Times New Roman"/>
              </a:rPr>
              <a:t>a device select </a:t>
            </a:r>
            <a:r>
              <a:rPr sz="2000" spc="-10" dirty="0">
                <a:solidFill>
                  <a:srgbClr val="6F2F9F"/>
                </a:solidFill>
                <a:latin typeface="Times New Roman"/>
                <a:cs typeface="Times New Roman"/>
              </a:rPr>
              <a:t>line </a:t>
            </a:r>
            <a:r>
              <a:rPr sz="2000" spc="-10" dirty="0">
                <a:latin typeface="Times New Roman"/>
                <a:cs typeface="Times New Roman"/>
              </a:rPr>
              <a:t>and </a:t>
            </a:r>
            <a:r>
              <a:rPr sz="2000" spc="5" dirty="0">
                <a:latin typeface="Times New Roman"/>
                <a:cs typeface="Times New Roman"/>
              </a:rPr>
              <a:t>the </a:t>
            </a:r>
            <a:r>
              <a:rPr sz="2000" spc="-5" dirty="0">
                <a:solidFill>
                  <a:srgbClr val="6F2F9F"/>
                </a:solidFill>
                <a:latin typeface="Times New Roman"/>
                <a:cs typeface="Times New Roman"/>
              </a:rPr>
              <a:t>device</a:t>
            </a:r>
            <a:r>
              <a:rPr sz="2000" spc="135" dirty="0">
                <a:solidFill>
                  <a:srgbClr val="6F2F9F"/>
                </a:solidFill>
                <a:latin typeface="Times New Roman"/>
                <a:cs typeface="Times New Roman"/>
              </a:rPr>
              <a:t> </a:t>
            </a:r>
            <a:r>
              <a:rPr sz="2000" spc="-5" dirty="0">
                <a:solidFill>
                  <a:srgbClr val="6F2F9F"/>
                </a:solidFill>
                <a:latin typeface="Times New Roman"/>
                <a:cs typeface="Times New Roman"/>
              </a:rPr>
              <a:t>becomes</a:t>
            </a:r>
            <a:endParaRPr sz="2000">
              <a:latin typeface="Times New Roman"/>
              <a:cs typeface="Times New Roman"/>
            </a:endParaRPr>
          </a:p>
          <a:p>
            <a:pPr marL="356870">
              <a:lnSpc>
                <a:spcPct val="100000"/>
              </a:lnSpc>
              <a:spcBef>
                <a:spcPts val="1200"/>
              </a:spcBef>
            </a:pPr>
            <a:r>
              <a:rPr sz="2000" spc="-5" dirty="0">
                <a:solidFill>
                  <a:srgbClr val="6F2F9F"/>
                </a:solidFill>
                <a:latin typeface="Times New Roman"/>
                <a:cs typeface="Times New Roman"/>
              </a:rPr>
              <a:t>active only </a:t>
            </a:r>
            <a:r>
              <a:rPr sz="2000" spc="-20" dirty="0">
                <a:solidFill>
                  <a:srgbClr val="6F2F9F"/>
                </a:solidFill>
                <a:latin typeface="Times New Roman"/>
                <a:cs typeface="Times New Roman"/>
              </a:rPr>
              <a:t>when </a:t>
            </a:r>
            <a:r>
              <a:rPr sz="2000" spc="-10" dirty="0">
                <a:solidFill>
                  <a:srgbClr val="6F2F9F"/>
                </a:solidFill>
                <a:latin typeface="Times New Roman"/>
                <a:cs typeface="Times New Roman"/>
              </a:rPr>
              <a:t>this line </a:t>
            </a:r>
            <a:r>
              <a:rPr sz="2000" spc="-5" dirty="0">
                <a:solidFill>
                  <a:srgbClr val="6F2F9F"/>
                </a:solidFill>
                <a:latin typeface="Times New Roman"/>
                <a:cs typeface="Times New Roman"/>
              </a:rPr>
              <a:t>is asserted </a:t>
            </a:r>
            <a:r>
              <a:rPr sz="2000" dirty="0">
                <a:solidFill>
                  <a:srgbClr val="6F2F9F"/>
                </a:solidFill>
                <a:latin typeface="Times New Roman"/>
                <a:cs typeface="Times New Roman"/>
              </a:rPr>
              <a:t>by </a:t>
            </a:r>
            <a:r>
              <a:rPr sz="2000" spc="-10" dirty="0">
                <a:solidFill>
                  <a:srgbClr val="6F2F9F"/>
                </a:solidFill>
                <a:latin typeface="Times New Roman"/>
                <a:cs typeface="Times New Roman"/>
              </a:rPr>
              <a:t>the host</a:t>
            </a:r>
            <a:r>
              <a:rPr sz="2000" spc="185" dirty="0">
                <a:solidFill>
                  <a:srgbClr val="6F2F9F"/>
                </a:solidFill>
                <a:latin typeface="Times New Roman"/>
                <a:cs typeface="Times New Roman"/>
              </a:rPr>
              <a:t> </a:t>
            </a:r>
            <a:r>
              <a:rPr sz="2000" dirty="0">
                <a:solidFill>
                  <a:srgbClr val="6F2F9F"/>
                </a:solidFill>
                <a:latin typeface="Times New Roman"/>
                <a:cs typeface="Times New Roman"/>
              </a:rPr>
              <a:t>processor</a:t>
            </a:r>
            <a:r>
              <a:rPr sz="2000" dirty="0">
                <a:latin typeface="Times New Roman"/>
                <a:cs typeface="Times New Roman"/>
              </a:rPr>
              <a:t>.</a:t>
            </a:r>
            <a:endParaRPr sz="2000">
              <a:latin typeface="Times New Roman"/>
              <a:cs typeface="Times New Roman"/>
            </a:endParaRPr>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38100">
              <a:lnSpc>
                <a:spcPts val="1375"/>
              </a:lnSpc>
            </a:pPr>
            <a:fld id="{81D60167-4931-47E6-BA6A-407CBD079E47}" type="slidenum">
              <a:rPr spc="-40" dirty="0"/>
              <a:t>138</a:t>
            </a:fld>
            <a:endParaRPr spc="-40" dirty="0"/>
          </a:p>
        </p:txBody>
      </p:sp>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60044" y="199374"/>
            <a:ext cx="8460105" cy="5697855"/>
          </a:xfrm>
          <a:prstGeom prst="rect">
            <a:avLst/>
          </a:prstGeom>
        </p:spPr>
        <p:txBody>
          <a:bodyPr vert="horz" wrap="square" lIns="0" tIns="12700" rIns="0" bIns="0" rtlCol="0">
            <a:spAutoFit/>
          </a:bodyPr>
          <a:lstStyle/>
          <a:p>
            <a:pPr marL="356870" marR="5080" indent="-344805" algn="just">
              <a:lnSpc>
                <a:spcPct val="150100"/>
              </a:lnSpc>
              <a:spcBef>
                <a:spcPts val="100"/>
              </a:spcBef>
            </a:pPr>
            <a:r>
              <a:rPr sz="2000" spc="-5" dirty="0">
                <a:solidFill>
                  <a:srgbClr val="C00000"/>
                </a:solidFill>
                <a:latin typeface="Times New Roman"/>
                <a:cs typeface="Times New Roman"/>
              </a:rPr>
              <a:t>» </a:t>
            </a:r>
            <a:r>
              <a:rPr sz="2000" dirty="0">
                <a:latin typeface="Times New Roman"/>
                <a:cs typeface="Times New Roman"/>
              </a:rPr>
              <a:t>The </a:t>
            </a:r>
            <a:r>
              <a:rPr sz="2000" spc="-5" dirty="0">
                <a:solidFill>
                  <a:srgbClr val="6F2F9F"/>
                </a:solidFill>
                <a:latin typeface="Times New Roman"/>
                <a:cs typeface="Times New Roman"/>
              </a:rPr>
              <a:t>direction </a:t>
            </a:r>
            <a:r>
              <a:rPr sz="2000" dirty="0">
                <a:solidFill>
                  <a:srgbClr val="6F2F9F"/>
                </a:solidFill>
                <a:latin typeface="Times New Roman"/>
                <a:cs typeface="Times New Roman"/>
              </a:rPr>
              <a:t>of </a:t>
            </a:r>
            <a:r>
              <a:rPr sz="2000" spc="-5" dirty="0">
                <a:solidFill>
                  <a:srgbClr val="6F2F9F"/>
                </a:solidFill>
                <a:latin typeface="Times New Roman"/>
                <a:cs typeface="Times New Roman"/>
              </a:rPr>
              <a:t>data </a:t>
            </a:r>
            <a:r>
              <a:rPr sz="2000" spc="-10" dirty="0">
                <a:solidFill>
                  <a:srgbClr val="6F2F9F"/>
                </a:solidFill>
                <a:latin typeface="Times New Roman"/>
                <a:cs typeface="Times New Roman"/>
              </a:rPr>
              <a:t>transfer </a:t>
            </a:r>
            <a:r>
              <a:rPr sz="2000" spc="-5" dirty="0">
                <a:latin typeface="Times New Roman"/>
                <a:cs typeface="Times New Roman"/>
              </a:rPr>
              <a:t>(Host to Device </a:t>
            </a:r>
            <a:r>
              <a:rPr sz="2000" dirty="0">
                <a:latin typeface="Times New Roman"/>
                <a:cs typeface="Times New Roman"/>
              </a:rPr>
              <a:t>or </a:t>
            </a:r>
            <a:r>
              <a:rPr sz="2000" spc="-5" dirty="0">
                <a:latin typeface="Times New Roman"/>
                <a:cs typeface="Times New Roman"/>
              </a:rPr>
              <a:t>Device to Host) </a:t>
            </a:r>
            <a:r>
              <a:rPr sz="2000" spc="-5" dirty="0">
                <a:solidFill>
                  <a:srgbClr val="6F2F9F"/>
                </a:solidFill>
                <a:latin typeface="Times New Roman"/>
                <a:cs typeface="Times New Roman"/>
              </a:rPr>
              <a:t>can </a:t>
            </a:r>
            <a:r>
              <a:rPr sz="2000" spc="5" dirty="0">
                <a:solidFill>
                  <a:srgbClr val="6F2F9F"/>
                </a:solidFill>
                <a:latin typeface="Times New Roman"/>
                <a:cs typeface="Times New Roman"/>
              </a:rPr>
              <a:t>be  </a:t>
            </a:r>
            <a:r>
              <a:rPr sz="2000" spc="-5" dirty="0">
                <a:solidFill>
                  <a:srgbClr val="6F2F9F"/>
                </a:solidFill>
                <a:latin typeface="Times New Roman"/>
                <a:cs typeface="Times New Roman"/>
              </a:rPr>
              <a:t>controlled </a:t>
            </a:r>
            <a:r>
              <a:rPr sz="2000" spc="-10" dirty="0">
                <a:solidFill>
                  <a:srgbClr val="6F2F9F"/>
                </a:solidFill>
                <a:latin typeface="Times New Roman"/>
                <a:cs typeface="Times New Roman"/>
              </a:rPr>
              <a:t>through the </a:t>
            </a:r>
            <a:r>
              <a:rPr sz="2000" spc="-5" dirty="0">
                <a:solidFill>
                  <a:srgbClr val="6F2F9F"/>
                </a:solidFill>
                <a:latin typeface="Times New Roman"/>
                <a:cs typeface="Times New Roman"/>
              </a:rPr>
              <a:t>control </a:t>
            </a:r>
            <a:r>
              <a:rPr sz="2000" spc="-10" dirty="0">
                <a:solidFill>
                  <a:srgbClr val="6F2F9F"/>
                </a:solidFill>
                <a:latin typeface="Times New Roman"/>
                <a:cs typeface="Times New Roman"/>
              </a:rPr>
              <a:t>signal </a:t>
            </a:r>
            <a:r>
              <a:rPr sz="2000" spc="-5" dirty="0">
                <a:solidFill>
                  <a:srgbClr val="6F2F9F"/>
                </a:solidFill>
                <a:latin typeface="Times New Roman"/>
                <a:cs typeface="Times New Roman"/>
              </a:rPr>
              <a:t>lines </a:t>
            </a:r>
            <a:r>
              <a:rPr sz="2000" spc="-10" dirty="0">
                <a:solidFill>
                  <a:srgbClr val="6F2F9F"/>
                </a:solidFill>
                <a:latin typeface="Times New Roman"/>
                <a:cs typeface="Times New Roman"/>
              </a:rPr>
              <a:t>for </a:t>
            </a:r>
            <a:r>
              <a:rPr sz="2000" spc="-5" dirty="0">
                <a:solidFill>
                  <a:srgbClr val="6F2F9F"/>
                </a:solidFill>
                <a:latin typeface="Times New Roman"/>
                <a:cs typeface="Times New Roman"/>
              </a:rPr>
              <a:t>'Read' and 'Write'</a:t>
            </a:r>
            <a:r>
              <a:rPr sz="2000" spc="-5" dirty="0">
                <a:latin typeface="Times New Roman"/>
                <a:cs typeface="Times New Roman"/>
              </a:rPr>
              <a:t>. Only </a:t>
            </a:r>
            <a:r>
              <a:rPr sz="2000" spc="-10" dirty="0">
                <a:latin typeface="Times New Roman"/>
                <a:cs typeface="Times New Roman"/>
              </a:rPr>
              <a:t>the host  </a:t>
            </a:r>
            <a:r>
              <a:rPr sz="2000" spc="-5" dirty="0">
                <a:latin typeface="Times New Roman"/>
                <a:cs typeface="Times New Roman"/>
              </a:rPr>
              <a:t>processor </a:t>
            </a:r>
            <a:r>
              <a:rPr sz="2000" spc="-10" dirty="0">
                <a:latin typeface="Times New Roman"/>
                <a:cs typeface="Times New Roman"/>
              </a:rPr>
              <a:t>has </a:t>
            </a:r>
            <a:r>
              <a:rPr sz="2000" spc="-5" dirty="0">
                <a:latin typeface="Times New Roman"/>
                <a:cs typeface="Times New Roman"/>
              </a:rPr>
              <a:t>control over </a:t>
            </a:r>
            <a:r>
              <a:rPr sz="2000" spc="-10" dirty="0">
                <a:latin typeface="Times New Roman"/>
                <a:cs typeface="Times New Roman"/>
              </a:rPr>
              <a:t>the 'Read' and </a:t>
            </a:r>
            <a:r>
              <a:rPr sz="2000" spc="-5" dirty="0">
                <a:latin typeface="Times New Roman"/>
                <a:cs typeface="Times New Roman"/>
              </a:rPr>
              <a:t>'Write' control</a:t>
            </a:r>
            <a:r>
              <a:rPr sz="2000" spc="130" dirty="0">
                <a:latin typeface="Times New Roman"/>
                <a:cs typeface="Times New Roman"/>
              </a:rPr>
              <a:t> </a:t>
            </a:r>
            <a:r>
              <a:rPr sz="2000" spc="-10" dirty="0">
                <a:latin typeface="Times New Roman"/>
                <a:cs typeface="Times New Roman"/>
              </a:rPr>
              <a:t>signals.</a:t>
            </a:r>
            <a:endParaRPr sz="2000">
              <a:latin typeface="Times New Roman"/>
              <a:cs typeface="Times New Roman"/>
            </a:endParaRPr>
          </a:p>
          <a:p>
            <a:pPr marL="356870" marR="5080" indent="-344805" algn="just">
              <a:lnSpc>
                <a:spcPct val="150100"/>
              </a:lnSpc>
              <a:spcBef>
                <a:spcPts val="480"/>
              </a:spcBef>
            </a:pPr>
            <a:r>
              <a:rPr sz="2000" spc="-5" dirty="0">
                <a:solidFill>
                  <a:srgbClr val="C00000"/>
                </a:solidFill>
                <a:latin typeface="Times New Roman"/>
                <a:cs typeface="Times New Roman"/>
              </a:rPr>
              <a:t>» </a:t>
            </a:r>
            <a:r>
              <a:rPr sz="2000" dirty="0">
                <a:latin typeface="Times New Roman"/>
                <a:cs typeface="Times New Roman"/>
              </a:rPr>
              <a:t>The </a:t>
            </a:r>
            <a:r>
              <a:rPr sz="2000" spc="-5" dirty="0">
                <a:solidFill>
                  <a:srgbClr val="6F2F9F"/>
                </a:solidFill>
                <a:latin typeface="Times New Roman"/>
                <a:cs typeface="Times New Roman"/>
              </a:rPr>
              <a:t>device </a:t>
            </a:r>
            <a:r>
              <a:rPr sz="2000" spc="-10" dirty="0">
                <a:solidFill>
                  <a:srgbClr val="6F2F9F"/>
                </a:solidFill>
                <a:latin typeface="Times New Roman"/>
                <a:cs typeface="Times New Roman"/>
              </a:rPr>
              <a:t>is memory </a:t>
            </a:r>
            <a:r>
              <a:rPr sz="2000" spc="-5" dirty="0">
                <a:solidFill>
                  <a:srgbClr val="6F2F9F"/>
                </a:solidFill>
                <a:latin typeface="Times New Roman"/>
                <a:cs typeface="Times New Roman"/>
              </a:rPr>
              <a:t>mapped </a:t>
            </a:r>
            <a:r>
              <a:rPr sz="2000" spc="-10" dirty="0">
                <a:solidFill>
                  <a:srgbClr val="6F2F9F"/>
                </a:solidFill>
                <a:latin typeface="Times New Roman"/>
                <a:cs typeface="Times New Roman"/>
              </a:rPr>
              <a:t>to the host </a:t>
            </a:r>
            <a:r>
              <a:rPr sz="2000" spc="-5" dirty="0">
                <a:solidFill>
                  <a:srgbClr val="6F2F9F"/>
                </a:solidFill>
                <a:latin typeface="Times New Roman"/>
                <a:cs typeface="Times New Roman"/>
              </a:rPr>
              <a:t>processor </a:t>
            </a:r>
            <a:r>
              <a:rPr sz="2000" spc="-10" dirty="0">
                <a:latin typeface="Times New Roman"/>
                <a:cs typeface="Times New Roman"/>
              </a:rPr>
              <a:t>and </a:t>
            </a:r>
            <a:r>
              <a:rPr sz="2000" spc="-5" dirty="0">
                <a:latin typeface="Times New Roman"/>
                <a:cs typeface="Times New Roman"/>
              </a:rPr>
              <a:t>a </a:t>
            </a:r>
            <a:r>
              <a:rPr sz="2000" spc="-10" dirty="0">
                <a:latin typeface="Times New Roman"/>
                <a:cs typeface="Times New Roman"/>
              </a:rPr>
              <a:t>range </a:t>
            </a:r>
            <a:r>
              <a:rPr sz="2000" dirty="0">
                <a:latin typeface="Times New Roman"/>
                <a:cs typeface="Times New Roman"/>
              </a:rPr>
              <a:t>of address </a:t>
            </a:r>
            <a:r>
              <a:rPr sz="2000" spc="-10" dirty="0">
                <a:latin typeface="Times New Roman"/>
                <a:cs typeface="Times New Roman"/>
              </a:rPr>
              <a:t>is  assigned </a:t>
            </a:r>
            <a:r>
              <a:rPr sz="2000" spc="-5" dirty="0">
                <a:latin typeface="Times New Roman"/>
                <a:cs typeface="Times New Roman"/>
              </a:rPr>
              <a:t>to it. </a:t>
            </a:r>
            <a:r>
              <a:rPr sz="2000" spc="-20" dirty="0">
                <a:latin typeface="Times New Roman"/>
                <a:cs typeface="Times New Roman"/>
              </a:rPr>
              <a:t>An </a:t>
            </a:r>
            <a:r>
              <a:rPr sz="2000" dirty="0">
                <a:solidFill>
                  <a:srgbClr val="6F2F9F"/>
                </a:solidFill>
                <a:latin typeface="Times New Roman"/>
                <a:cs typeface="Times New Roman"/>
              </a:rPr>
              <a:t>address </a:t>
            </a:r>
            <a:r>
              <a:rPr sz="2000" spc="-5" dirty="0">
                <a:solidFill>
                  <a:srgbClr val="6F2F9F"/>
                </a:solidFill>
                <a:latin typeface="Times New Roman"/>
                <a:cs typeface="Times New Roman"/>
              </a:rPr>
              <a:t>decoder circuit is </a:t>
            </a:r>
            <a:r>
              <a:rPr sz="2000" spc="-10" dirty="0">
                <a:solidFill>
                  <a:srgbClr val="6F2F9F"/>
                </a:solidFill>
                <a:latin typeface="Times New Roman"/>
                <a:cs typeface="Times New Roman"/>
              </a:rPr>
              <a:t>used for generating the </a:t>
            </a:r>
            <a:r>
              <a:rPr sz="2000" spc="-5" dirty="0">
                <a:solidFill>
                  <a:srgbClr val="6F2F9F"/>
                </a:solidFill>
                <a:latin typeface="Times New Roman"/>
                <a:cs typeface="Times New Roman"/>
              </a:rPr>
              <a:t>chip select  </a:t>
            </a:r>
            <a:r>
              <a:rPr sz="2000" spc="-10" dirty="0">
                <a:solidFill>
                  <a:srgbClr val="6F2F9F"/>
                </a:solidFill>
                <a:latin typeface="Times New Roman"/>
                <a:cs typeface="Times New Roman"/>
              </a:rPr>
              <a:t>signal </a:t>
            </a:r>
            <a:r>
              <a:rPr sz="2000" spc="-10" dirty="0">
                <a:latin typeface="Times New Roman"/>
                <a:cs typeface="Times New Roman"/>
              </a:rPr>
              <a:t>for the</a:t>
            </a:r>
            <a:r>
              <a:rPr sz="2000" spc="45" dirty="0">
                <a:latin typeface="Times New Roman"/>
                <a:cs typeface="Times New Roman"/>
              </a:rPr>
              <a:t> </a:t>
            </a:r>
            <a:r>
              <a:rPr sz="2000" spc="-5" dirty="0">
                <a:latin typeface="Times New Roman"/>
                <a:cs typeface="Times New Roman"/>
              </a:rPr>
              <a:t>device.</a:t>
            </a:r>
            <a:endParaRPr sz="2000">
              <a:latin typeface="Times New Roman"/>
              <a:cs typeface="Times New Roman"/>
            </a:endParaRPr>
          </a:p>
          <a:p>
            <a:pPr marL="356870" marR="10795" indent="-344805" algn="just">
              <a:lnSpc>
                <a:spcPct val="150100"/>
              </a:lnSpc>
              <a:spcBef>
                <a:spcPts val="480"/>
              </a:spcBef>
            </a:pPr>
            <a:r>
              <a:rPr sz="2000" spc="-5" dirty="0">
                <a:solidFill>
                  <a:srgbClr val="C00000"/>
                </a:solidFill>
                <a:latin typeface="Times New Roman"/>
                <a:cs typeface="Times New Roman"/>
              </a:rPr>
              <a:t>» </a:t>
            </a:r>
            <a:r>
              <a:rPr sz="2000" dirty="0">
                <a:latin typeface="Times New Roman"/>
                <a:cs typeface="Times New Roman"/>
              </a:rPr>
              <a:t>The </a:t>
            </a:r>
            <a:r>
              <a:rPr sz="2000" spc="-5" dirty="0">
                <a:solidFill>
                  <a:srgbClr val="6F2F9F"/>
                </a:solidFill>
                <a:latin typeface="Times New Roman"/>
                <a:cs typeface="Times New Roman"/>
              </a:rPr>
              <a:t>processor </a:t>
            </a:r>
            <a:r>
              <a:rPr sz="2000" spc="-10" dirty="0">
                <a:solidFill>
                  <a:srgbClr val="6F2F9F"/>
                </a:solidFill>
                <a:latin typeface="Times New Roman"/>
                <a:cs typeface="Times New Roman"/>
              </a:rPr>
              <a:t>then </a:t>
            </a:r>
            <a:r>
              <a:rPr sz="2000" spc="-5" dirty="0">
                <a:solidFill>
                  <a:srgbClr val="6F2F9F"/>
                </a:solidFill>
                <a:latin typeface="Times New Roman"/>
                <a:cs typeface="Times New Roman"/>
              </a:rPr>
              <a:t>can read </a:t>
            </a:r>
            <a:r>
              <a:rPr sz="2000" dirty="0">
                <a:solidFill>
                  <a:srgbClr val="6F2F9F"/>
                </a:solidFill>
                <a:latin typeface="Times New Roman"/>
                <a:cs typeface="Times New Roman"/>
              </a:rPr>
              <a:t>or </a:t>
            </a:r>
            <a:r>
              <a:rPr sz="2000" spc="-15" dirty="0">
                <a:solidFill>
                  <a:srgbClr val="6F2F9F"/>
                </a:solidFill>
                <a:latin typeface="Times New Roman"/>
                <a:cs typeface="Times New Roman"/>
              </a:rPr>
              <a:t>write </a:t>
            </a:r>
            <a:r>
              <a:rPr sz="2000" spc="-10" dirty="0">
                <a:solidFill>
                  <a:srgbClr val="6F2F9F"/>
                </a:solidFill>
                <a:latin typeface="Times New Roman"/>
                <a:cs typeface="Times New Roman"/>
              </a:rPr>
              <a:t>from </a:t>
            </a:r>
            <a:r>
              <a:rPr sz="2000" dirty="0">
                <a:solidFill>
                  <a:srgbClr val="6F2F9F"/>
                </a:solidFill>
                <a:latin typeface="Times New Roman"/>
                <a:cs typeface="Times New Roman"/>
              </a:rPr>
              <a:t>or </a:t>
            </a:r>
            <a:r>
              <a:rPr sz="2000" spc="-10" dirty="0">
                <a:solidFill>
                  <a:srgbClr val="6F2F9F"/>
                </a:solidFill>
                <a:latin typeface="Times New Roman"/>
                <a:cs typeface="Times New Roman"/>
              </a:rPr>
              <a:t>to the device </a:t>
            </a:r>
            <a:r>
              <a:rPr sz="2000" dirty="0">
                <a:solidFill>
                  <a:srgbClr val="6F2F9F"/>
                </a:solidFill>
                <a:latin typeface="Times New Roman"/>
                <a:cs typeface="Times New Roman"/>
              </a:rPr>
              <a:t>by </a:t>
            </a:r>
            <a:r>
              <a:rPr sz="2000" spc="-10" dirty="0">
                <a:solidFill>
                  <a:srgbClr val="6F2F9F"/>
                </a:solidFill>
                <a:latin typeface="Times New Roman"/>
                <a:cs typeface="Times New Roman"/>
              </a:rPr>
              <a:t>asserting </a:t>
            </a:r>
            <a:r>
              <a:rPr sz="2000" spc="-5" dirty="0">
                <a:solidFill>
                  <a:srgbClr val="6F2F9F"/>
                </a:solidFill>
                <a:latin typeface="Times New Roman"/>
                <a:cs typeface="Times New Roman"/>
              </a:rPr>
              <a:t>the  corresponding control </a:t>
            </a:r>
            <a:r>
              <a:rPr sz="2000" spc="-10" dirty="0">
                <a:solidFill>
                  <a:srgbClr val="6F2F9F"/>
                </a:solidFill>
                <a:latin typeface="Times New Roman"/>
                <a:cs typeface="Times New Roman"/>
              </a:rPr>
              <a:t>line </a:t>
            </a:r>
            <a:r>
              <a:rPr sz="2000" spc="-5" dirty="0">
                <a:latin typeface="Times New Roman"/>
                <a:cs typeface="Times New Roman"/>
              </a:rPr>
              <a:t>(RD\ and </a:t>
            </a:r>
            <a:r>
              <a:rPr sz="2000" spc="-10" dirty="0">
                <a:latin typeface="Times New Roman"/>
                <a:cs typeface="Times New Roman"/>
              </a:rPr>
              <a:t>WR\ </a:t>
            </a:r>
            <a:r>
              <a:rPr sz="2000" spc="-5" dirty="0">
                <a:latin typeface="Times New Roman"/>
                <a:cs typeface="Times New Roman"/>
              </a:rPr>
              <a:t>respectively). Strict </a:t>
            </a:r>
            <a:r>
              <a:rPr sz="2000" spc="-10" dirty="0">
                <a:latin typeface="Times New Roman"/>
                <a:cs typeface="Times New Roman"/>
              </a:rPr>
              <a:t>timing  </a:t>
            </a:r>
            <a:r>
              <a:rPr sz="2000" spc="-5" dirty="0">
                <a:latin typeface="Times New Roman"/>
                <a:cs typeface="Times New Roman"/>
              </a:rPr>
              <a:t>characteristics are </a:t>
            </a:r>
            <a:r>
              <a:rPr sz="2000" spc="-10" dirty="0">
                <a:latin typeface="Times New Roman"/>
                <a:cs typeface="Times New Roman"/>
              </a:rPr>
              <a:t>followed for </a:t>
            </a:r>
            <a:r>
              <a:rPr sz="2000" spc="-5" dirty="0">
                <a:latin typeface="Times New Roman"/>
                <a:cs typeface="Times New Roman"/>
              </a:rPr>
              <a:t>parallel</a:t>
            </a:r>
            <a:r>
              <a:rPr sz="2000" spc="35" dirty="0">
                <a:latin typeface="Times New Roman"/>
                <a:cs typeface="Times New Roman"/>
              </a:rPr>
              <a:t> </a:t>
            </a:r>
            <a:r>
              <a:rPr sz="2000" spc="-10" dirty="0">
                <a:latin typeface="Times New Roman"/>
                <a:cs typeface="Times New Roman"/>
              </a:rPr>
              <a:t>communication.</a:t>
            </a:r>
            <a:endParaRPr sz="2000">
              <a:latin typeface="Times New Roman"/>
              <a:cs typeface="Times New Roman"/>
            </a:endParaRPr>
          </a:p>
          <a:p>
            <a:pPr marL="356870" marR="9525" indent="-344805" algn="just">
              <a:lnSpc>
                <a:spcPct val="150100"/>
              </a:lnSpc>
              <a:spcBef>
                <a:spcPts val="475"/>
              </a:spcBef>
            </a:pPr>
            <a:r>
              <a:rPr sz="2000" spc="-5" dirty="0">
                <a:solidFill>
                  <a:srgbClr val="C00000"/>
                </a:solidFill>
                <a:latin typeface="Times New Roman"/>
                <a:cs typeface="Times New Roman"/>
              </a:rPr>
              <a:t>» </a:t>
            </a:r>
            <a:r>
              <a:rPr sz="2000" spc="-5" dirty="0">
                <a:latin typeface="Times New Roman"/>
                <a:cs typeface="Times New Roman"/>
              </a:rPr>
              <a:t>As </a:t>
            </a:r>
            <a:r>
              <a:rPr sz="2000" spc="-10" dirty="0">
                <a:latin typeface="Times New Roman"/>
                <a:cs typeface="Times New Roman"/>
              </a:rPr>
              <a:t>mentioned </a:t>
            </a:r>
            <a:r>
              <a:rPr sz="2000" spc="-5" dirty="0">
                <a:latin typeface="Times New Roman"/>
                <a:cs typeface="Times New Roman"/>
              </a:rPr>
              <a:t>earlier, </a:t>
            </a:r>
            <a:r>
              <a:rPr sz="2000" spc="-5" dirty="0">
                <a:solidFill>
                  <a:srgbClr val="C00000"/>
                </a:solidFill>
                <a:latin typeface="Times New Roman"/>
                <a:cs typeface="Times New Roman"/>
              </a:rPr>
              <a:t>parallel communication </a:t>
            </a:r>
            <a:r>
              <a:rPr sz="2000" spc="-10" dirty="0">
                <a:solidFill>
                  <a:srgbClr val="C00000"/>
                </a:solidFill>
                <a:latin typeface="Times New Roman"/>
                <a:cs typeface="Times New Roman"/>
              </a:rPr>
              <a:t>is host </a:t>
            </a:r>
            <a:r>
              <a:rPr sz="2000" spc="-5" dirty="0">
                <a:solidFill>
                  <a:srgbClr val="C00000"/>
                </a:solidFill>
                <a:latin typeface="Times New Roman"/>
                <a:cs typeface="Times New Roman"/>
              </a:rPr>
              <a:t>processor initiated</a:t>
            </a:r>
            <a:r>
              <a:rPr sz="2000" spc="-5" dirty="0">
                <a:latin typeface="Times New Roman"/>
                <a:cs typeface="Times New Roman"/>
              </a:rPr>
              <a:t>. If a  device </a:t>
            </a:r>
            <a:r>
              <a:rPr sz="2000" spc="-15" dirty="0">
                <a:latin typeface="Times New Roman"/>
                <a:cs typeface="Times New Roman"/>
              </a:rPr>
              <a:t>wants </a:t>
            </a:r>
            <a:r>
              <a:rPr sz="2000" spc="-10" dirty="0">
                <a:latin typeface="Times New Roman"/>
                <a:cs typeface="Times New Roman"/>
              </a:rPr>
              <a:t>to </a:t>
            </a:r>
            <a:r>
              <a:rPr sz="2000" spc="-5" dirty="0">
                <a:latin typeface="Times New Roman"/>
                <a:cs typeface="Times New Roman"/>
              </a:rPr>
              <a:t>initiate </a:t>
            </a:r>
            <a:r>
              <a:rPr sz="2000" spc="-10" dirty="0">
                <a:latin typeface="Times New Roman"/>
                <a:cs typeface="Times New Roman"/>
              </a:rPr>
              <a:t>the communication, </a:t>
            </a:r>
            <a:r>
              <a:rPr sz="2000" spc="-5" dirty="0">
                <a:latin typeface="Times New Roman"/>
                <a:cs typeface="Times New Roman"/>
              </a:rPr>
              <a:t>it </a:t>
            </a:r>
            <a:r>
              <a:rPr sz="2000" spc="5" dirty="0">
                <a:latin typeface="Times New Roman"/>
                <a:cs typeface="Times New Roman"/>
              </a:rPr>
              <a:t>can </a:t>
            </a:r>
            <a:r>
              <a:rPr sz="2000" spc="-5" dirty="0">
                <a:latin typeface="Times New Roman"/>
                <a:cs typeface="Times New Roman"/>
              </a:rPr>
              <a:t>inform </a:t>
            </a:r>
            <a:r>
              <a:rPr sz="2000" spc="-10" dirty="0">
                <a:latin typeface="Times New Roman"/>
                <a:cs typeface="Times New Roman"/>
              </a:rPr>
              <a:t>the </a:t>
            </a:r>
            <a:r>
              <a:rPr sz="2000" spc="-5" dirty="0">
                <a:latin typeface="Times New Roman"/>
                <a:cs typeface="Times New Roman"/>
              </a:rPr>
              <a:t>same </a:t>
            </a:r>
            <a:r>
              <a:rPr sz="2000" spc="-10" dirty="0">
                <a:latin typeface="Times New Roman"/>
                <a:cs typeface="Times New Roman"/>
              </a:rPr>
              <a:t>to the  </a:t>
            </a:r>
            <a:r>
              <a:rPr sz="2000" spc="-5" dirty="0">
                <a:latin typeface="Times New Roman"/>
                <a:cs typeface="Times New Roman"/>
              </a:rPr>
              <a:t>processor </a:t>
            </a:r>
            <a:r>
              <a:rPr sz="2000" spc="-10" dirty="0">
                <a:latin typeface="Times New Roman"/>
                <a:cs typeface="Times New Roman"/>
              </a:rPr>
              <a:t>through</a:t>
            </a:r>
            <a:r>
              <a:rPr sz="2000" spc="-5" dirty="0">
                <a:latin typeface="Times New Roman"/>
                <a:cs typeface="Times New Roman"/>
              </a:rPr>
              <a:t> </a:t>
            </a:r>
            <a:r>
              <a:rPr sz="2000" spc="-5" dirty="0">
                <a:solidFill>
                  <a:srgbClr val="C00000"/>
                </a:solidFill>
                <a:latin typeface="Times New Roman"/>
                <a:cs typeface="Times New Roman"/>
              </a:rPr>
              <a:t>interrupts</a:t>
            </a:r>
            <a:r>
              <a:rPr sz="2000" spc="-5" dirty="0">
                <a:latin typeface="Times New Roman"/>
                <a:cs typeface="Times New Roman"/>
              </a:rPr>
              <a:t>.</a:t>
            </a:r>
            <a:endParaRPr sz="2000">
              <a:latin typeface="Times New Roman"/>
              <a:cs typeface="Times New Roman"/>
            </a:endParaRPr>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38100">
              <a:lnSpc>
                <a:spcPts val="1375"/>
              </a:lnSpc>
            </a:pPr>
            <a:fld id="{81D60167-4931-47E6-BA6A-407CBD079E47}" type="slidenum">
              <a:rPr spc="-40" dirty="0"/>
              <a:t>139</a:t>
            </a:fld>
            <a:endParaRPr spc="-4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60044" y="429513"/>
            <a:ext cx="8455025" cy="2230098"/>
          </a:xfrm>
          <a:prstGeom prst="rect">
            <a:avLst/>
          </a:prstGeom>
        </p:spPr>
        <p:txBody>
          <a:bodyPr vert="horz" wrap="square" lIns="0" tIns="11430" rIns="0" bIns="0" rtlCol="0">
            <a:spAutoFit/>
          </a:bodyPr>
          <a:lstStyle/>
          <a:p>
            <a:pPr marL="12700">
              <a:lnSpc>
                <a:spcPct val="100000"/>
              </a:lnSpc>
              <a:spcBef>
                <a:spcPts val="1685"/>
              </a:spcBef>
              <a:buClr>
                <a:srgbClr val="C00000"/>
              </a:buClr>
              <a:tabLst>
                <a:tab pos="469265" algn="l"/>
                <a:tab pos="469900" algn="l"/>
              </a:tabLst>
            </a:pPr>
            <a:r>
              <a:rPr lang="en-IN" sz="2000" i="1" spc="-5" dirty="0">
                <a:solidFill>
                  <a:srgbClr val="FF0000"/>
                </a:solidFill>
                <a:latin typeface="Times New Roman"/>
                <a:cs typeface="Times New Roman"/>
              </a:rPr>
              <a:t>2.  </a:t>
            </a:r>
            <a:r>
              <a:rPr sz="2000" i="1" spc="-5" dirty="0">
                <a:latin typeface="Times New Roman"/>
                <a:cs typeface="Times New Roman"/>
              </a:rPr>
              <a:t>Household Appliances: </a:t>
            </a:r>
            <a:r>
              <a:rPr sz="2000" spc="-5" dirty="0">
                <a:latin typeface="Times New Roman"/>
                <a:cs typeface="Times New Roman"/>
              </a:rPr>
              <a:t>Television, DVD players, </a:t>
            </a:r>
            <a:r>
              <a:rPr sz="2000" spc="-10" dirty="0">
                <a:latin typeface="Times New Roman"/>
                <a:cs typeface="Times New Roman"/>
              </a:rPr>
              <a:t>washing machine,</a:t>
            </a:r>
            <a:r>
              <a:rPr sz="2000" spc="60" dirty="0">
                <a:latin typeface="Times New Roman"/>
                <a:cs typeface="Times New Roman"/>
              </a:rPr>
              <a:t> </a:t>
            </a:r>
            <a:r>
              <a:rPr sz="2000" spc="-10" dirty="0">
                <a:latin typeface="Times New Roman"/>
                <a:cs typeface="Times New Roman"/>
              </a:rPr>
              <a:t>fridge,</a:t>
            </a:r>
            <a:endParaRPr sz="2000" dirty="0">
              <a:latin typeface="Times New Roman"/>
              <a:cs typeface="Times New Roman"/>
            </a:endParaRPr>
          </a:p>
          <a:p>
            <a:pPr marL="469900">
              <a:lnSpc>
                <a:spcPct val="100000"/>
              </a:lnSpc>
              <a:spcBef>
                <a:spcPts val="1200"/>
              </a:spcBef>
            </a:pPr>
            <a:r>
              <a:rPr sz="2000" spc="-15" dirty="0">
                <a:latin typeface="Times New Roman"/>
                <a:cs typeface="Times New Roman"/>
              </a:rPr>
              <a:t>microwave </a:t>
            </a:r>
            <a:r>
              <a:rPr sz="2000" spc="-10" dirty="0">
                <a:latin typeface="Times New Roman"/>
                <a:cs typeface="Times New Roman"/>
              </a:rPr>
              <a:t>oven,</a:t>
            </a:r>
            <a:r>
              <a:rPr sz="2000" spc="105" dirty="0">
                <a:latin typeface="Times New Roman"/>
                <a:cs typeface="Times New Roman"/>
              </a:rPr>
              <a:t> </a:t>
            </a:r>
            <a:r>
              <a:rPr sz="2000" spc="-5" dirty="0">
                <a:latin typeface="Times New Roman"/>
                <a:cs typeface="Times New Roman"/>
              </a:rPr>
              <a:t>etc.</a:t>
            </a:r>
            <a:endParaRPr sz="2000" dirty="0">
              <a:latin typeface="Times New Roman"/>
              <a:cs typeface="Times New Roman"/>
            </a:endParaRPr>
          </a:p>
          <a:p>
            <a:pPr marL="469900" indent="-457200">
              <a:lnSpc>
                <a:spcPct val="100000"/>
              </a:lnSpc>
              <a:spcBef>
                <a:spcPts val="1680"/>
              </a:spcBef>
              <a:buClr>
                <a:srgbClr val="C00000"/>
              </a:buClr>
              <a:buAutoNum type="arabicPeriod" startAt="3"/>
              <a:tabLst>
                <a:tab pos="469265" algn="l"/>
                <a:tab pos="469900" algn="l"/>
              </a:tabLst>
            </a:pPr>
            <a:r>
              <a:rPr sz="2000" i="1" spc="-5" dirty="0">
                <a:latin typeface="Times New Roman"/>
                <a:cs typeface="Times New Roman"/>
              </a:rPr>
              <a:t>Home Automation </a:t>
            </a:r>
            <a:r>
              <a:rPr sz="2000" i="1" spc="-10" dirty="0">
                <a:latin typeface="Times New Roman"/>
                <a:cs typeface="Times New Roman"/>
              </a:rPr>
              <a:t>and Security </a:t>
            </a:r>
            <a:r>
              <a:rPr sz="2000" i="1" spc="-5" dirty="0">
                <a:latin typeface="Times New Roman"/>
                <a:cs typeface="Times New Roman"/>
              </a:rPr>
              <a:t>Systems:</a:t>
            </a:r>
            <a:r>
              <a:rPr sz="2000" i="1" spc="185" dirty="0">
                <a:latin typeface="Times New Roman"/>
                <a:cs typeface="Times New Roman"/>
              </a:rPr>
              <a:t> </a:t>
            </a:r>
            <a:r>
              <a:rPr sz="2000" spc="-15" dirty="0">
                <a:latin typeface="Times New Roman"/>
                <a:cs typeface="Times New Roman"/>
              </a:rPr>
              <a:t>Air </a:t>
            </a:r>
            <a:r>
              <a:rPr sz="2000" spc="-5" dirty="0">
                <a:latin typeface="Times New Roman"/>
                <a:cs typeface="Times New Roman"/>
              </a:rPr>
              <a:t>conditioners, </a:t>
            </a:r>
            <a:r>
              <a:rPr sz="2000" spc="-10" dirty="0">
                <a:latin typeface="Times New Roman"/>
                <a:cs typeface="Times New Roman"/>
              </a:rPr>
              <a:t>sprinklers, intruder</a:t>
            </a:r>
            <a:endParaRPr sz="2000" dirty="0">
              <a:latin typeface="Times New Roman"/>
              <a:cs typeface="Times New Roman"/>
            </a:endParaRPr>
          </a:p>
          <a:p>
            <a:pPr marL="469900">
              <a:lnSpc>
                <a:spcPct val="100000"/>
              </a:lnSpc>
              <a:spcBef>
                <a:spcPts val="1205"/>
              </a:spcBef>
            </a:pPr>
            <a:r>
              <a:rPr sz="2000" spc="-5" dirty="0">
                <a:latin typeface="Times New Roman"/>
                <a:cs typeface="Times New Roman"/>
              </a:rPr>
              <a:t>detection </a:t>
            </a:r>
            <a:r>
              <a:rPr sz="2000" spc="-10" dirty="0">
                <a:latin typeface="Times New Roman"/>
                <a:cs typeface="Times New Roman"/>
              </a:rPr>
              <a:t>alarms, </a:t>
            </a:r>
            <a:r>
              <a:rPr sz="2000" spc="-5" dirty="0">
                <a:latin typeface="Times New Roman"/>
                <a:cs typeface="Times New Roman"/>
              </a:rPr>
              <a:t>closed circuit television </a:t>
            </a:r>
            <a:r>
              <a:rPr sz="2000" spc="-10" dirty="0">
                <a:latin typeface="Times New Roman"/>
                <a:cs typeface="Times New Roman"/>
              </a:rPr>
              <a:t>cameras, fire alarms,</a:t>
            </a:r>
            <a:r>
              <a:rPr sz="2000" spc="135" dirty="0">
                <a:latin typeface="Times New Roman"/>
                <a:cs typeface="Times New Roman"/>
              </a:rPr>
              <a:t> </a:t>
            </a:r>
            <a:r>
              <a:rPr sz="2000" spc="-5" dirty="0">
                <a:latin typeface="Times New Roman"/>
                <a:cs typeface="Times New Roman"/>
              </a:rPr>
              <a:t>etc.</a:t>
            </a:r>
            <a:endParaRPr lang="en-IN" sz="2000" spc="-5" dirty="0">
              <a:latin typeface="Times New Roman"/>
              <a:cs typeface="Times New Roman"/>
            </a:endParaRPr>
          </a:p>
          <a:p>
            <a:pPr marL="469900">
              <a:lnSpc>
                <a:spcPct val="100000"/>
              </a:lnSpc>
              <a:spcBef>
                <a:spcPts val="1205"/>
              </a:spcBef>
            </a:pPr>
            <a:endParaRPr sz="2000" dirty="0">
              <a:latin typeface="Times New Roman"/>
              <a:cs typeface="Times New Roman"/>
            </a:endParaRPr>
          </a:p>
        </p:txBody>
      </p:sp>
      <p:sp>
        <p:nvSpPr>
          <p:cNvPr id="8" name="object 8"/>
          <p:cNvSpPr txBox="1"/>
          <p:nvPr/>
        </p:nvSpPr>
        <p:spPr>
          <a:xfrm>
            <a:off x="8420100" y="6471338"/>
            <a:ext cx="216535" cy="196850"/>
          </a:xfrm>
          <a:prstGeom prst="rect">
            <a:avLst/>
          </a:prstGeom>
        </p:spPr>
        <p:txBody>
          <a:bodyPr vert="horz" wrap="square" lIns="0" tIns="0" rIns="0" bIns="0" rtlCol="0">
            <a:spAutoFit/>
          </a:bodyPr>
          <a:lstStyle/>
          <a:p>
            <a:pPr marL="38100">
              <a:lnSpc>
                <a:spcPts val="1375"/>
              </a:lnSpc>
            </a:pPr>
            <a:fld id="{81D60167-4931-47E6-BA6A-407CBD079E47}" type="slidenum">
              <a:rPr sz="1200" spc="-40" dirty="0">
                <a:latin typeface="Times New Roman"/>
                <a:cs typeface="Times New Roman"/>
              </a:rPr>
              <a:t>14</a:t>
            </a:fld>
            <a:endParaRPr sz="1200">
              <a:latin typeface="Times New Roman"/>
              <a:cs typeface="Times New Roman"/>
            </a:endParaRPr>
          </a:p>
        </p:txBody>
      </p:sp>
      <p:pic>
        <p:nvPicPr>
          <p:cNvPr id="10" name="Picture 9">
            <a:extLst>
              <a:ext uri="{FF2B5EF4-FFF2-40B4-BE49-F238E27FC236}">
                <a16:creationId xmlns:a16="http://schemas.microsoft.com/office/drawing/2014/main" xmlns="" id="{E8585D6A-E6C1-02F6-5883-3BDBD348148F}"/>
              </a:ext>
            </a:extLst>
          </p:cNvPr>
          <p:cNvPicPr>
            <a:picLocks noChangeAspect="1"/>
          </p:cNvPicPr>
          <p:nvPr/>
        </p:nvPicPr>
        <p:blipFill>
          <a:blip r:embed="rId2"/>
          <a:stretch>
            <a:fillRect/>
          </a:stretch>
        </p:blipFill>
        <p:spPr>
          <a:xfrm>
            <a:off x="838200" y="2209800"/>
            <a:ext cx="2755900" cy="1793768"/>
          </a:xfrm>
          <a:prstGeom prst="rect">
            <a:avLst/>
          </a:prstGeom>
        </p:spPr>
      </p:pic>
      <p:pic>
        <p:nvPicPr>
          <p:cNvPr id="12" name="Picture 11">
            <a:extLst>
              <a:ext uri="{FF2B5EF4-FFF2-40B4-BE49-F238E27FC236}">
                <a16:creationId xmlns:a16="http://schemas.microsoft.com/office/drawing/2014/main" xmlns="" id="{F9193588-8991-AB51-1693-6EDEB6169FAA}"/>
              </a:ext>
            </a:extLst>
          </p:cNvPr>
          <p:cNvPicPr>
            <a:picLocks noChangeAspect="1"/>
          </p:cNvPicPr>
          <p:nvPr/>
        </p:nvPicPr>
        <p:blipFill>
          <a:blip r:embed="rId3"/>
          <a:stretch>
            <a:fillRect/>
          </a:stretch>
        </p:blipFill>
        <p:spPr>
          <a:xfrm>
            <a:off x="4276829" y="2169981"/>
            <a:ext cx="2755901" cy="1716219"/>
          </a:xfrm>
          <a:prstGeom prst="rect">
            <a:avLst/>
          </a:prstGeom>
        </p:spPr>
      </p:pic>
      <p:pic>
        <p:nvPicPr>
          <p:cNvPr id="16" name="Picture 15">
            <a:extLst>
              <a:ext uri="{FF2B5EF4-FFF2-40B4-BE49-F238E27FC236}">
                <a16:creationId xmlns:a16="http://schemas.microsoft.com/office/drawing/2014/main" xmlns="" id="{01557C64-ACC6-64BE-A567-F32212960151}"/>
              </a:ext>
            </a:extLst>
          </p:cNvPr>
          <p:cNvPicPr>
            <a:picLocks noChangeAspect="1"/>
          </p:cNvPicPr>
          <p:nvPr/>
        </p:nvPicPr>
        <p:blipFill>
          <a:blip r:embed="rId4"/>
          <a:stretch>
            <a:fillRect/>
          </a:stretch>
        </p:blipFill>
        <p:spPr>
          <a:xfrm>
            <a:off x="1647825" y="4135106"/>
            <a:ext cx="3892550" cy="1960894"/>
          </a:xfrm>
          <a:prstGeom prst="rect">
            <a:avLst/>
          </a:prstGeom>
        </p:spPr>
      </p:pic>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57200" y="6172200"/>
            <a:ext cx="8229600" cy="0"/>
          </a:xfrm>
          <a:custGeom>
            <a:avLst/>
            <a:gdLst/>
            <a:ahLst/>
            <a:cxnLst/>
            <a:rect l="l" t="t" r="r" b="b"/>
            <a:pathLst>
              <a:path w="8229600">
                <a:moveTo>
                  <a:pt x="0" y="0"/>
                </a:moveTo>
                <a:lnTo>
                  <a:pt x="8229600" y="0"/>
                </a:lnTo>
              </a:path>
            </a:pathLst>
          </a:custGeom>
          <a:ln w="19050">
            <a:solidFill>
              <a:srgbClr val="CC9900"/>
            </a:solidFill>
          </a:ln>
        </p:spPr>
        <p:txBody>
          <a:bodyPr wrap="square" lIns="0" tIns="0" rIns="0" bIns="0" rtlCol="0"/>
          <a:lstStyle/>
          <a:p>
            <a:endParaRPr/>
          </a:p>
        </p:txBody>
      </p:sp>
      <p:sp>
        <p:nvSpPr>
          <p:cNvPr id="3" name="object 3"/>
          <p:cNvSpPr txBox="1"/>
          <p:nvPr/>
        </p:nvSpPr>
        <p:spPr>
          <a:xfrm>
            <a:off x="8375142" y="6450279"/>
            <a:ext cx="236220" cy="208279"/>
          </a:xfrm>
          <a:prstGeom prst="rect">
            <a:avLst/>
          </a:prstGeom>
        </p:spPr>
        <p:txBody>
          <a:bodyPr vert="horz" wrap="square" lIns="0" tIns="12700" rIns="0" bIns="0" rtlCol="0">
            <a:spAutoFit/>
          </a:bodyPr>
          <a:lstStyle/>
          <a:p>
            <a:pPr marL="12700">
              <a:lnSpc>
                <a:spcPct val="100000"/>
              </a:lnSpc>
              <a:spcBef>
                <a:spcPts val="100"/>
              </a:spcBef>
            </a:pPr>
            <a:r>
              <a:rPr sz="1200" spc="-55" dirty="0">
                <a:latin typeface="Times New Roman"/>
                <a:cs typeface="Times New Roman"/>
              </a:rPr>
              <a:t>137</a:t>
            </a:r>
            <a:endParaRPr sz="1200">
              <a:latin typeface="Times New Roman"/>
              <a:cs typeface="Times New Roman"/>
            </a:endParaRPr>
          </a:p>
        </p:txBody>
      </p:sp>
      <p:sp>
        <p:nvSpPr>
          <p:cNvPr id="4" name="object 4"/>
          <p:cNvSpPr txBox="1">
            <a:spLocks noGrp="1"/>
          </p:cNvSpPr>
          <p:nvPr>
            <p:ph type="title"/>
          </p:nvPr>
        </p:nvSpPr>
        <p:spPr>
          <a:xfrm>
            <a:off x="460044" y="199374"/>
            <a:ext cx="8454390" cy="1398270"/>
          </a:xfrm>
          <a:prstGeom prst="rect">
            <a:avLst/>
          </a:prstGeom>
        </p:spPr>
        <p:txBody>
          <a:bodyPr vert="horz" wrap="square" lIns="0" tIns="12700" rIns="0" bIns="0" rtlCol="0">
            <a:spAutoFit/>
          </a:bodyPr>
          <a:lstStyle/>
          <a:p>
            <a:pPr marL="356870" marR="5080" indent="-344805" algn="just">
              <a:lnSpc>
                <a:spcPct val="150100"/>
              </a:lnSpc>
              <a:spcBef>
                <a:spcPts val="100"/>
              </a:spcBef>
            </a:pPr>
            <a:r>
              <a:rPr spc="-5" dirty="0">
                <a:solidFill>
                  <a:srgbClr val="C00000"/>
                </a:solidFill>
              </a:rPr>
              <a:t>» </a:t>
            </a:r>
            <a:r>
              <a:rPr dirty="0"/>
              <a:t>The </a:t>
            </a:r>
            <a:r>
              <a:rPr spc="-15" dirty="0">
                <a:solidFill>
                  <a:srgbClr val="6F2F9F"/>
                </a:solidFill>
              </a:rPr>
              <a:t>width </a:t>
            </a:r>
            <a:r>
              <a:rPr dirty="0">
                <a:solidFill>
                  <a:srgbClr val="6F2F9F"/>
                </a:solidFill>
              </a:rPr>
              <a:t>of </a:t>
            </a:r>
            <a:r>
              <a:rPr spc="-5" dirty="0">
                <a:solidFill>
                  <a:srgbClr val="6F2F9F"/>
                </a:solidFill>
              </a:rPr>
              <a:t>the parallel </a:t>
            </a:r>
            <a:r>
              <a:rPr spc="-10" dirty="0">
                <a:solidFill>
                  <a:srgbClr val="6F2F9F"/>
                </a:solidFill>
              </a:rPr>
              <a:t>interface </a:t>
            </a:r>
            <a:r>
              <a:rPr spc="-5" dirty="0">
                <a:solidFill>
                  <a:srgbClr val="6F2F9F"/>
                </a:solidFill>
              </a:rPr>
              <a:t>is determined </a:t>
            </a:r>
            <a:r>
              <a:rPr spc="10" dirty="0">
                <a:solidFill>
                  <a:srgbClr val="6F2F9F"/>
                </a:solidFill>
              </a:rPr>
              <a:t>by </a:t>
            </a:r>
            <a:r>
              <a:rPr spc="-5" dirty="0">
                <a:solidFill>
                  <a:srgbClr val="6F2F9F"/>
                </a:solidFill>
              </a:rPr>
              <a:t>the data </a:t>
            </a:r>
            <a:r>
              <a:rPr spc="-10" dirty="0">
                <a:solidFill>
                  <a:srgbClr val="6F2F9F"/>
                </a:solidFill>
              </a:rPr>
              <a:t>bus width </a:t>
            </a:r>
            <a:r>
              <a:rPr dirty="0"/>
              <a:t>of </a:t>
            </a:r>
            <a:r>
              <a:rPr spc="-5" dirty="0"/>
              <a:t>the  </a:t>
            </a:r>
            <a:r>
              <a:rPr spc="-10" dirty="0"/>
              <a:t>host </a:t>
            </a:r>
            <a:r>
              <a:rPr dirty="0"/>
              <a:t>processor. It </a:t>
            </a:r>
            <a:r>
              <a:rPr spc="-5" dirty="0"/>
              <a:t>can </a:t>
            </a:r>
            <a:r>
              <a:rPr dirty="0"/>
              <a:t>be </a:t>
            </a:r>
            <a:r>
              <a:rPr i="1" spc="-5" dirty="0">
                <a:latin typeface="Times New Roman"/>
                <a:cs typeface="Times New Roman"/>
              </a:rPr>
              <a:t>4-bit, </a:t>
            </a:r>
            <a:r>
              <a:rPr i="1" dirty="0">
                <a:latin typeface="Times New Roman"/>
                <a:cs typeface="Times New Roman"/>
              </a:rPr>
              <a:t>8-bit, </a:t>
            </a:r>
            <a:r>
              <a:rPr i="1" spc="-5" dirty="0">
                <a:latin typeface="Times New Roman"/>
                <a:cs typeface="Times New Roman"/>
              </a:rPr>
              <a:t>16-bit, 32-bit </a:t>
            </a:r>
            <a:r>
              <a:rPr i="1" dirty="0">
                <a:latin typeface="Times New Roman"/>
                <a:cs typeface="Times New Roman"/>
              </a:rPr>
              <a:t>or </a:t>
            </a:r>
            <a:r>
              <a:rPr i="1" spc="-10" dirty="0">
                <a:latin typeface="Times New Roman"/>
                <a:cs typeface="Times New Roman"/>
              </a:rPr>
              <a:t>64-bit</a:t>
            </a:r>
            <a:r>
              <a:rPr spc="-10" dirty="0"/>
              <a:t>, </a:t>
            </a:r>
            <a:r>
              <a:rPr spc="-5" dirty="0"/>
              <a:t>etc. </a:t>
            </a:r>
            <a:r>
              <a:rPr dirty="0"/>
              <a:t>The </a:t>
            </a:r>
            <a:r>
              <a:rPr spc="-10" dirty="0"/>
              <a:t>bus width  </a:t>
            </a:r>
            <a:r>
              <a:rPr spc="-5" dirty="0"/>
              <a:t>supported </a:t>
            </a:r>
            <a:r>
              <a:rPr dirty="0"/>
              <a:t>by </a:t>
            </a:r>
            <a:r>
              <a:rPr spc="-10" dirty="0"/>
              <a:t>the </a:t>
            </a:r>
            <a:r>
              <a:rPr spc="-5" dirty="0"/>
              <a:t>device </a:t>
            </a:r>
            <a:r>
              <a:rPr spc="-10" dirty="0"/>
              <a:t>should </a:t>
            </a:r>
            <a:r>
              <a:rPr dirty="0"/>
              <a:t>be </a:t>
            </a:r>
            <a:r>
              <a:rPr spc="-20" dirty="0"/>
              <a:t>same </a:t>
            </a:r>
            <a:r>
              <a:rPr spc="-5" dirty="0"/>
              <a:t>as </a:t>
            </a:r>
            <a:r>
              <a:rPr spc="-10" dirty="0"/>
              <a:t>that </a:t>
            </a:r>
            <a:r>
              <a:rPr dirty="0"/>
              <a:t>of </a:t>
            </a:r>
            <a:r>
              <a:rPr spc="-10" dirty="0"/>
              <a:t>the host</a:t>
            </a:r>
            <a:r>
              <a:rPr spc="180" dirty="0"/>
              <a:t> </a:t>
            </a:r>
            <a:r>
              <a:rPr dirty="0"/>
              <a:t>processor.</a:t>
            </a:r>
          </a:p>
        </p:txBody>
      </p:sp>
      <p:sp>
        <p:nvSpPr>
          <p:cNvPr id="5" name="object 5"/>
          <p:cNvSpPr txBox="1"/>
          <p:nvPr/>
        </p:nvSpPr>
        <p:spPr>
          <a:xfrm>
            <a:off x="460044" y="1786508"/>
            <a:ext cx="8455660" cy="1305560"/>
          </a:xfrm>
          <a:prstGeom prst="rect">
            <a:avLst/>
          </a:prstGeom>
        </p:spPr>
        <p:txBody>
          <a:bodyPr vert="horz" wrap="square" lIns="0" tIns="11430" rIns="0" bIns="0" rtlCol="0">
            <a:spAutoFit/>
          </a:bodyPr>
          <a:lstStyle/>
          <a:p>
            <a:pPr marL="12700">
              <a:lnSpc>
                <a:spcPct val="100000"/>
              </a:lnSpc>
              <a:spcBef>
                <a:spcPts val="90"/>
              </a:spcBef>
              <a:tabLst>
                <a:tab pos="356870" algn="l"/>
              </a:tabLst>
            </a:pPr>
            <a:r>
              <a:rPr sz="2000" spc="-5" dirty="0">
                <a:solidFill>
                  <a:srgbClr val="C00000"/>
                </a:solidFill>
                <a:latin typeface="Times New Roman"/>
                <a:cs typeface="Times New Roman"/>
              </a:rPr>
              <a:t>»	</a:t>
            </a:r>
            <a:r>
              <a:rPr sz="2000" dirty="0">
                <a:solidFill>
                  <a:srgbClr val="6F2F9F"/>
                </a:solidFill>
                <a:latin typeface="Times New Roman"/>
                <a:cs typeface="Times New Roman"/>
              </a:rPr>
              <a:t>Parallel </a:t>
            </a:r>
            <a:r>
              <a:rPr sz="2000" spc="-5" dirty="0">
                <a:solidFill>
                  <a:srgbClr val="6F2F9F"/>
                </a:solidFill>
                <a:latin typeface="Times New Roman"/>
                <a:cs typeface="Times New Roman"/>
              </a:rPr>
              <a:t>data </a:t>
            </a:r>
            <a:r>
              <a:rPr sz="2000" spc="-15" dirty="0">
                <a:solidFill>
                  <a:srgbClr val="6F2F9F"/>
                </a:solidFill>
                <a:latin typeface="Times New Roman"/>
                <a:cs typeface="Times New Roman"/>
              </a:rPr>
              <a:t>communication </a:t>
            </a:r>
            <a:r>
              <a:rPr sz="2000" spc="-10" dirty="0">
                <a:solidFill>
                  <a:srgbClr val="6F2F9F"/>
                </a:solidFill>
                <a:latin typeface="Times New Roman"/>
                <a:cs typeface="Times New Roman"/>
              </a:rPr>
              <a:t>offers the highest </a:t>
            </a:r>
            <a:r>
              <a:rPr sz="2000" spc="-5" dirty="0">
                <a:solidFill>
                  <a:srgbClr val="6F2F9F"/>
                </a:solidFill>
                <a:latin typeface="Times New Roman"/>
                <a:cs typeface="Times New Roman"/>
              </a:rPr>
              <a:t>speed </a:t>
            </a:r>
            <a:r>
              <a:rPr sz="2000" spc="-10" dirty="0">
                <a:solidFill>
                  <a:srgbClr val="6F2F9F"/>
                </a:solidFill>
                <a:latin typeface="Times New Roman"/>
                <a:cs typeface="Times New Roman"/>
              </a:rPr>
              <a:t>for </a:t>
            </a:r>
            <a:r>
              <a:rPr sz="2000" spc="-5" dirty="0">
                <a:solidFill>
                  <a:srgbClr val="6F2F9F"/>
                </a:solidFill>
                <a:latin typeface="Times New Roman"/>
                <a:cs typeface="Times New Roman"/>
              </a:rPr>
              <a:t>data</a:t>
            </a:r>
            <a:r>
              <a:rPr sz="2000" spc="210" dirty="0">
                <a:solidFill>
                  <a:srgbClr val="6F2F9F"/>
                </a:solidFill>
                <a:latin typeface="Times New Roman"/>
                <a:cs typeface="Times New Roman"/>
              </a:rPr>
              <a:t> </a:t>
            </a:r>
            <a:r>
              <a:rPr sz="2000" spc="-10" dirty="0">
                <a:solidFill>
                  <a:srgbClr val="6F2F9F"/>
                </a:solidFill>
                <a:latin typeface="Times New Roman"/>
                <a:cs typeface="Times New Roman"/>
              </a:rPr>
              <a:t>transfer</a:t>
            </a:r>
            <a:r>
              <a:rPr sz="2000" spc="-10" dirty="0">
                <a:latin typeface="Times New Roman"/>
                <a:cs typeface="Times New Roman"/>
              </a:rPr>
              <a:t>.</a:t>
            </a:r>
            <a:endParaRPr sz="2000">
              <a:latin typeface="Times New Roman"/>
              <a:cs typeface="Times New Roman"/>
            </a:endParaRPr>
          </a:p>
          <a:p>
            <a:pPr marL="12700">
              <a:lnSpc>
                <a:spcPct val="100000"/>
              </a:lnSpc>
              <a:spcBef>
                <a:spcPts val="1685"/>
              </a:spcBef>
              <a:tabLst>
                <a:tab pos="356870" algn="l"/>
                <a:tab pos="899794" algn="l"/>
                <a:tab pos="1396365" algn="l"/>
                <a:tab pos="2426970" algn="l"/>
                <a:tab pos="3399790" algn="l"/>
                <a:tab pos="4204335" algn="l"/>
                <a:tab pos="4549140" algn="l"/>
                <a:tab pos="5003165" algn="l"/>
                <a:tab pos="6134735" algn="l"/>
                <a:tab pos="7006590" algn="l"/>
                <a:tab pos="8134984" algn="l"/>
              </a:tabLst>
            </a:pPr>
            <a:r>
              <a:rPr sz="2000" spc="-5" dirty="0">
                <a:solidFill>
                  <a:srgbClr val="C00000"/>
                </a:solidFill>
                <a:latin typeface="Times New Roman"/>
                <a:cs typeface="Times New Roman"/>
              </a:rPr>
              <a:t>»	</a:t>
            </a:r>
            <a:r>
              <a:rPr sz="2000" spc="20" dirty="0">
                <a:latin typeface="Times New Roman"/>
                <a:cs typeface="Times New Roman"/>
              </a:rPr>
              <a:t>T</a:t>
            </a:r>
            <a:r>
              <a:rPr sz="2000" spc="-20" dirty="0">
                <a:latin typeface="Times New Roman"/>
                <a:cs typeface="Times New Roman"/>
              </a:rPr>
              <a:t>h</a:t>
            </a:r>
            <a:r>
              <a:rPr sz="2000" spc="-5" dirty="0">
                <a:latin typeface="Times New Roman"/>
                <a:cs typeface="Times New Roman"/>
              </a:rPr>
              <a:t>e</a:t>
            </a:r>
            <a:r>
              <a:rPr sz="2000" dirty="0">
                <a:latin typeface="Times New Roman"/>
                <a:cs typeface="Times New Roman"/>
              </a:rPr>
              <a:t>	</a:t>
            </a:r>
            <a:r>
              <a:rPr sz="2000" dirty="0">
                <a:solidFill>
                  <a:srgbClr val="C00000"/>
                </a:solidFill>
                <a:latin typeface="Times New Roman"/>
                <a:cs typeface="Times New Roman"/>
              </a:rPr>
              <a:t>b</a:t>
            </a:r>
            <a:r>
              <a:rPr sz="2000" spc="-20" dirty="0">
                <a:solidFill>
                  <a:srgbClr val="C00000"/>
                </a:solidFill>
                <a:latin typeface="Times New Roman"/>
                <a:cs typeface="Times New Roman"/>
              </a:rPr>
              <a:t>u</a:t>
            </a:r>
            <a:r>
              <a:rPr sz="2000" spc="-5" dirty="0">
                <a:solidFill>
                  <a:srgbClr val="C00000"/>
                </a:solidFill>
                <a:latin typeface="Times New Roman"/>
                <a:cs typeface="Times New Roman"/>
              </a:rPr>
              <a:t>s</a:t>
            </a:r>
            <a:r>
              <a:rPr sz="2000" dirty="0">
                <a:solidFill>
                  <a:srgbClr val="C00000"/>
                </a:solidFill>
                <a:latin typeface="Times New Roman"/>
                <a:cs typeface="Times New Roman"/>
              </a:rPr>
              <a:t>	</a:t>
            </a:r>
            <a:r>
              <a:rPr sz="2000" spc="-5" dirty="0">
                <a:solidFill>
                  <a:srgbClr val="C00000"/>
                </a:solidFill>
                <a:latin typeface="Times New Roman"/>
                <a:cs typeface="Times New Roman"/>
              </a:rPr>
              <a:t>i</a:t>
            </a:r>
            <a:r>
              <a:rPr sz="2000" spc="-25" dirty="0">
                <a:solidFill>
                  <a:srgbClr val="C00000"/>
                </a:solidFill>
                <a:latin typeface="Times New Roman"/>
                <a:cs typeface="Times New Roman"/>
              </a:rPr>
              <a:t>n</a:t>
            </a:r>
            <a:r>
              <a:rPr sz="2000" spc="-5" dirty="0">
                <a:solidFill>
                  <a:srgbClr val="C00000"/>
                </a:solidFill>
                <a:latin typeface="Times New Roman"/>
                <a:cs typeface="Times New Roman"/>
              </a:rPr>
              <a:t>te</a:t>
            </a:r>
            <a:r>
              <a:rPr sz="2000" dirty="0">
                <a:solidFill>
                  <a:srgbClr val="C00000"/>
                </a:solidFill>
                <a:latin typeface="Times New Roman"/>
                <a:cs typeface="Times New Roman"/>
              </a:rPr>
              <a:t>r</a:t>
            </a:r>
            <a:r>
              <a:rPr sz="2000" spc="-25" dirty="0">
                <a:solidFill>
                  <a:srgbClr val="C00000"/>
                </a:solidFill>
                <a:latin typeface="Times New Roman"/>
                <a:cs typeface="Times New Roman"/>
              </a:rPr>
              <a:t>f</a:t>
            </a:r>
            <a:r>
              <a:rPr sz="2000" spc="-5" dirty="0">
                <a:solidFill>
                  <a:srgbClr val="C00000"/>
                </a:solidFill>
                <a:latin typeface="Times New Roman"/>
                <a:cs typeface="Times New Roman"/>
              </a:rPr>
              <a:t>ace</a:t>
            </a:r>
            <a:r>
              <a:rPr sz="2000" dirty="0">
                <a:solidFill>
                  <a:srgbClr val="C00000"/>
                </a:solidFill>
                <a:latin typeface="Times New Roman"/>
                <a:cs typeface="Times New Roman"/>
              </a:rPr>
              <a:t>	d</a:t>
            </a:r>
            <a:r>
              <a:rPr sz="2000" spc="-5" dirty="0">
                <a:solidFill>
                  <a:srgbClr val="C00000"/>
                </a:solidFill>
                <a:latin typeface="Times New Roman"/>
                <a:cs typeface="Times New Roman"/>
              </a:rPr>
              <a:t>ia</a:t>
            </a:r>
            <a:r>
              <a:rPr sz="2000" spc="-20" dirty="0">
                <a:solidFill>
                  <a:srgbClr val="C00000"/>
                </a:solidFill>
                <a:latin typeface="Times New Roman"/>
                <a:cs typeface="Times New Roman"/>
              </a:rPr>
              <a:t>g</a:t>
            </a:r>
            <a:r>
              <a:rPr sz="2000" dirty="0">
                <a:solidFill>
                  <a:srgbClr val="C00000"/>
                </a:solidFill>
                <a:latin typeface="Times New Roman"/>
                <a:cs typeface="Times New Roman"/>
              </a:rPr>
              <a:t>r</a:t>
            </a:r>
            <a:r>
              <a:rPr sz="2000" spc="-5" dirty="0">
                <a:solidFill>
                  <a:srgbClr val="C00000"/>
                </a:solidFill>
                <a:latin typeface="Times New Roman"/>
                <a:cs typeface="Times New Roman"/>
              </a:rPr>
              <a:t>am</a:t>
            </a:r>
            <a:r>
              <a:rPr sz="2000" dirty="0">
                <a:solidFill>
                  <a:srgbClr val="C00000"/>
                </a:solidFill>
                <a:latin typeface="Times New Roman"/>
                <a:cs typeface="Times New Roman"/>
              </a:rPr>
              <a:t>	</a:t>
            </a:r>
            <a:r>
              <a:rPr sz="2000" spc="-15" dirty="0">
                <a:latin typeface="Times New Roman"/>
                <a:cs typeface="Times New Roman"/>
              </a:rPr>
              <a:t>s</a:t>
            </a:r>
            <a:r>
              <a:rPr sz="2000" spc="-20" dirty="0">
                <a:latin typeface="Times New Roman"/>
                <a:cs typeface="Times New Roman"/>
              </a:rPr>
              <a:t>h</a:t>
            </a:r>
            <a:r>
              <a:rPr sz="2000" spc="25" dirty="0">
                <a:latin typeface="Times New Roman"/>
                <a:cs typeface="Times New Roman"/>
              </a:rPr>
              <a:t>o</a:t>
            </a:r>
            <a:r>
              <a:rPr sz="2000" spc="-30" dirty="0">
                <a:latin typeface="Times New Roman"/>
                <a:cs typeface="Times New Roman"/>
              </a:rPr>
              <a:t>w</a:t>
            </a:r>
            <a:r>
              <a:rPr sz="2000" spc="-5" dirty="0">
                <a:latin typeface="Times New Roman"/>
                <a:cs typeface="Times New Roman"/>
              </a:rPr>
              <a:t>n</a:t>
            </a:r>
            <a:r>
              <a:rPr sz="2000" dirty="0">
                <a:latin typeface="Times New Roman"/>
                <a:cs typeface="Times New Roman"/>
              </a:rPr>
              <a:t>	</a:t>
            </a:r>
            <a:r>
              <a:rPr sz="2000" spc="15" dirty="0">
                <a:latin typeface="Times New Roman"/>
                <a:cs typeface="Times New Roman"/>
              </a:rPr>
              <a:t>i</a:t>
            </a:r>
            <a:r>
              <a:rPr sz="2000" spc="-5" dirty="0">
                <a:latin typeface="Times New Roman"/>
                <a:cs typeface="Times New Roman"/>
              </a:rPr>
              <a:t>n</a:t>
            </a:r>
            <a:r>
              <a:rPr sz="2000" dirty="0">
                <a:latin typeface="Times New Roman"/>
                <a:cs typeface="Times New Roman"/>
              </a:rPr>
              <a:t>	</a:t>
            </a:r>
            <a:r>
              <a:rPr sz="2000" spc="-5" dirty="0">
                <a:latin typeface="Times New Roman"/>
                <a:cs typeface="Times New Roman"/>
              </a:rPr>
              <a:t>t</a:t>
            </a:r>
            <a:r>
              <a:rPr sz="2000" spc="-25" dirty="0">
                <a:latin typeface="Times New Roman"/>
                <a:cs typeface="Times New Roman"/>
              </a:rPr>
              <a:t>h</a:t>
            </a:r>
            <a:r>
              <a:rPr sz="2000" spc="-5" dirty="0">
                <a:latin typeface="Times New Roman"/>
                <a:cs typeface="Times New Roman"/>
              </a:rPr>
              <a:t>e</a:t>
            </a:r>
            <a:r>
              <a:rPr sz="2000" dirty="0">
                <a:latin typeface="Times New Roman"/>
                <a:cs typeface="Times New Roman"/>
              </a:rPr>
              <a:t>	</a:t>
            </a:r>
            <a:r>
              <a:rPr sz="2000" spc="-25" dirty="0">
                <a:latin typeface="Times New Roman"/>
                <a:cs typeface="Times New Roman"/>
              </a:rPr>
              <a:t>f</a:t>
            </a:r>
            <a:r>
              <a:rPr sz="2000" dirty="0">
                <a:latin typeface="Times New Roman"/>
                <a:cs typeface="Times New Roman"/>
              </a:rPr>
              <a:t>o</a:t>
            </a:r>
            <a:r>
              <a:rPr sz="2000" spc="-5" dirty="0">
                <a:latin typeface="Times New Roman"/>
                <a:cs typeface="Times New Roman"/>
              </a:rPr>
              <a:t>ll</a:t>
            </a:r>
            <a:r>
              <a:rPr sz="2000" spc="20" dirty="0">
                <a:latin typeface="Times New Roman"/>
                <a:cs typeface="Times New Roman"/>
              </a:rPr>
              <a:t>o</a:t>
            </a:r>
            <a:r>
              <a:rPr sz="2000" spc="-55" dirty="0">
                <a:latin typeface="Times New Roman"/>
                <a:cs typeface="Times New Roman"/>
              </a:rPr>
              <a:t>w</a:t>
            </a:r>
            <a:r>
              <a:rPr sz="2000" spc="15" dirty="0">
                <a:latin typeface="Times New Roman"/>
                <a:cs typeface="Times New Roman"/>
              </a:rPr>
              <a:t>i</a:t>
            </a:r>
            <a:r>
              <a:rPr sz="2000" dirty="0">
                <a:latin typeface="Times New Roman"/>
                <a:cs typeface="Times New Roman"/>
              </a:rPr>
              <a:t>n</a:t>
            </a:r>
            <a:r>
              <a:rPr sz="2000" spc="-5" dirty="0">
                <a:latin typeface="Times New Roman"/>
                <a:cs typeface="Times New Roman"/>
              </a:rPr>
              <a:t>g</a:t>
            </a:r>
            <a:r>
              <a:rPr sz="2000" dirty="0">
                <a:latin typeface="Times New Roman"/>
                <a:cs typeface="Times New Roman"/>
              </a:rPr>
              <a:t>	</a:t>
            </a:r>
            <a:r>
              <a:rPr sz="2000" spc="-5" dirty="0">
                <a:latin typeface="Times New Roman"/>
                <a:cs typeface="Times New Roman"/>
              </a:rPr>
              <a:t>F</a:t>
            </a:r>
            <a:r>
              <a:rPr sz="2000" spc="-15" dirty="0">
                <a:latin typeface="Times New Roman"/>
                <a:cs typeface="Times New Roman"/>
              </a:rPr>
              <a:t>i</a:t>
            </a:r>
            <a:r>
              <a:rPr sz="2000" dirty="0">
                <a:latin typeface="Times New Roman"/>
                <a:cs typeface="Times New Roman"/>
              </a:rPr>
              <a:t>g</a:t>
            </a:r>
            <a:r>
              <a:rPr sz="2000" spc="-20" dirty="0">
                <a:latin typeface="Times New Roman"/>
                <a:cs typeface="Times New Roman"/>
              </a:rPr>
              <a:t>u</a:t>
            </a:r>
            <a:r>
              <a:rPr sz="2000" dirty="0">
                <a:latin typeface="Times New Roman"/>
                <a:cs typeface="Times New Roman"/>
              </a:rPr>
              <a:t>r</a:t>
            </a:r>
            <a:r>
              <a:rPr sz="2000" spc="-5" dirty="0">
                <a:latin typeface="Times New Roman"/>
                <a:cs typeface="Times New Roman"/>
              </a:rPr>
              <a:t>e,</a:t>
            </a:r>
            <a:r>
              <a:rPr sz="2000" dirty="0">
                <a:latin typeface="Times New Roman"/>
                <a:cs typeface="Times New Roman"/>
              </a:rPr>
              <a:t>	</a:t>
            </a:r>
            <a:r>
              <a:rPr sz="2000" spc="-5" dirty="0">
                <a:latin typeface="Times New Roman"/>
                <a:cs typeface="Times New Roman"/>
              </a:rPr>
              <a:t>il</a:t>
            </a:r>
            <a:r>
              <a:rPr sz="2000" spc="-15" dirty="0">
                <a:latin typeface="Times New Roman"/>
                <a:cs typeface="Times New Roman"/>
              </a:rPr>
              <a:t>l</a:t>
            </a:r>
            <a:r>
              <a:rPr sz="2000" spc="-20" dirty="0">
                <a:latin typeface="Times New Roman"/>
                <a:cs typeface="Times New Roman"/>
              </a:rPr>
              <a:t>u</a:t>
            </a:r>
            <a:r>
              <a:rPr sz="2000" spc="-15" dirty="0">
                <a:latin typeface="Times New Roman"/>
                <a:cs typeface="Times New Roman"/>
              </a:rPr>
              <a:t>s</a:t>
            </a:r>
            <a:r>
              <a:rPr sz="2000" spc="-5" dirty="0">
                <a:latin typeface="Times New Roman"/>
                <a:cs typeface="Times New Roman"/>
              </a:rPr>
              <a:t>tr</a:t>
            </a:r>
            <a:r>
              <a:rPr sz="2000" dirty="0">
                <a:latin typeface="Times New Roman"/>
                <a:cs typeface="Times New Roman"/>
              </a:rPr>
              <a:t>a</a:t>
            </a:r>
            <a:r>
              <a:rPr sz="2000" spc="-5" dirty="0">
                <a:latin typeface="Times New Roman"/>
                <a:cs typeface="Times New Roman"/>
              </a:rPr>
              <a:t>tes</a:t>
            </a:r>
            <a:r>
              <a:rPr sz="2000" dirty="0">
                <a:latin typeface="Times New Roman"/>
                <a:cs typeface="Times New Roman"/>
              </a:rPr>
              <a:t>	</a:t>
            </a:r>
            <a:r>
              <a:rPr sz="2000" spc="-5" dirty="0">
                <a:latin typeface="Times New Roman"/>
                <a:cs typeface="Times New Roman"/>
              </a:rPr>
              <a:t>t</a:t>
            </a:r>
            <a:r>
              <a:rPr sz="2000" spc="-25" dirty="0">
                <a:latin typeface="Times New Roman"/>
                <a:cs typeface="Times New Roman"/>
              </a:rPr>
              <a:t>h</a:t>
            </a:r>
            <a:r>
              <a:rPr sz="2000" spc="-5" dirty="0">
                <a:latin typeface="Times New Roman"/>
                <a:cs typeface="Times New Roman"/>
              </a:rPr>
              <a:t>e</a:t>
            </a:r>
            <a:endParaRPr sz="2000">
              <a:latin typeface="Times New Roman"/>
              <a:cs typeface="Times New Roman"/>
            </a:endParaRPr>
          </a:p>
          <a:p>
            <a:pPr marL="356870">
              <a:lnSpc>
                <a:spcPct val="100000"/>
              </a:lnSpc>
              <a:spcBef>
                <a:spcPts val="1200"/>
              </a:spcBef>
            </a:pPr>
            <a:r>
              <a:rPr sz="2000" spc="-10" dirty="0">
                <a:latin typeface="Times New Roman"/>
                <a:cs typeface="Times New Roman"/>
              </a:rPr>
              <a:t>interfacing </a:t>
            </a:r>
            <a:r>
              <a:rPr sz="2000" dirty="0">
                <a:latin typeface="Times New Roman"/>
                <a:cs typeface="Times New Roman"/>
              </a:rPr>
              <a:t>of </a:t>
            </a:r>
            <a:r>
              <a:rPr sz="2000" spc="-5" dirty="0">
                <a:latin typeface="Times New Roman"/>
                <a:cs typeface="Times New Roman"/>
              </a:rPr>
              <a:t>devices </a:t>
            </a:r>
            <a:r>
              <a:rPr sz="2000" spc="-10" dirty="0">
                <a:latin typeface="Times New Roman"/>
                <a:cs typeface="Times New Roman"/>
              </a:rPr>
              <a:t>through </a:t>
            </a:r>
            <a:r>
              <a:rPr sz="2000" spc="-5" dirty="0">
                <a:latin typeface="Times New Roman"/>
                <a:cs typeface="Times New Roman"/>
              </a:rPr>
              <a:t>parallel</a:t>
            </a:r>
            <a:r>
              <a:rPr sz="2000" spc="65" dirty="0">
                <a:latin typeface="Times New Roman"/>
                <a:cs typeface="Times New Roman"/>
              </a:rPr>
              <a:t> </a:t>
            </a:r>
            <a:r>
              <a:rPr sz="2000" spc="-5" dirty="0">
                <a:latin typeface="Times New Roman"/>
                <a:cs typeface="Times New Roman"/>
              </a:rPr>
              <a:t>interface.</a:t>
            </a:r>
            <a:endParaRPr sz="2000">
              <a:latin typeface="Times New Roman"/>
              <a:cs typeface="Times New Roman"/>
            </a:endParaRPr>
          </a:p>
        </p:txBody>
      </p:sp>
      <p:sp>
        <p:nvSpPr>
          <p:cNvPr id="7" name="object 7"/>
          <p:cNvSpPr/>
          <p:nvPr/>
        </p:nvSpPr>
        <p:spPr>
          <a:xfrm>
            <a:off x="1676400" y="3124198"/>
            <a:ext cx="6096000" cy="2765048"/>
          </a:xfrm>
          <a:prstGeom prst="rect">
            <a:avLst/>
          </a:prstGeom>
          <a:blipFill>
            <a:blip r:embed="rId2" cstate="print"/>
            <a:stretch>
              <a:fillRect/>
            </a:stretch>
          </a:blipFill>
        </p:spPr>
        <p:txBody>
          <a:bodyPr wrap="square" lIns="0" tIns="0" rIns="0" bIns="0" rtlCol="0"/>
          <a:lstStyle/>
          <a:p>
            <a:endParaRPr/>
          </a:p>
        </p:txBody>
      </p:sp>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57200" y="6172200"/>
            <a:ext cx="8229600" cy="0"/>
          </a:xfrm>
          <a:custGeom>
            <a:avLst/>
            <a:gdLst/>
            <a:ahLst/>
            <a:cxnLst/>
            <a:rect l="l" t="t" r="r" b="b"/>
            <a:pathLst>
              <a:path w="8229600">
                <a:moveTo>
                  <a:pt x="0" y="0"/>
                </a:moveTo>
                <a:lnTo>
                  <a:pt x="8229600" y="0"/>
                </a:lnTo>
              </a:path>
            </a:pathLst>
          </a:custGeom>
          <a:ln w="19050">
            <a:solidFill>
              <a:srgbClr val="CC9900"/>
            </a:solidFill>
          </a:ln>
        </p:spPr>
        <p:txBody>
          <a:bodyPr wrap="square" lIns="0" tIns="0" rIns="0" bIns="0" rtlCol="0"/>
          <a:lstStyle/>
          <a:p>
            <a:endParaRPr/>
          </a:p>
        </p:txBody>
      </p:sp>
      <p:sp>
        <p:nvSpPr>
          <p:cNvPr id="3" name="object 3"/>
          <p:cNvSpPr txBox="1"/>
          <p:nvPr/>
        </p:nvSpPr>
        <p:spPr>
          <a:xfrm>
            <a:off x="8375142" y="6450279"/>
            <a:ext cx="236220" cy="208279"/>
          </a:xfrm>
          <a:prstGeom prst="rect">
            <a:avLst/>
          </a:prstGeom>
        </p:spPr>
        <p:txBody>
          <a:bodyPr vert="horz" wrap="square" lIns="0" tIns="12700" rIns="0" bIns="0" rtlCol="0">
            <a:spAutoFit/>
          </a:bodyPr>
          <a:lstStyle/>
          <a:p>
            <a:pPr marL="12700">
              <a:lnSpc>
                <a:spcPct val="100000"/>
              </a:lnSpc>
              <a:spcBef>
                <a:spcPts val="100"/>
              </a:spcBef>
            </a:pPr>
            <a:r>
              <a:rPr sz="1200" spc="-55" dirty="0">
                <a:latin typeface="Times New Roman"/>
                <a:cs typeface="Times New Roman"/>
              </a:rPr>
              <a:t>138</a:t>
            </a:r>
            <a:endParaRPr sz="1200">
              <a:latin typeface="Times New Roman"/>
              <a:cs typeface="Times New Roman"/>
            </a:endParaRPr>
          </a:p>
        </p:txBody>
      </p:sp>
      <p:sp>
        <p:nvSpPr>
          <p:cNvPr id="4" name="object 4"/>
          <p:cNvSpPr txBox="1">
            <a:spLocks noGrp="1"/>
          </p:cNvSpPr>
          <p:nvPr>
            <p:ph type="title"/>
          </p:nvPr>
        </p:nvSpPr>
        <p:spPr>
          <a:xfrm>
            <a:off x="460044" y="353009"/>
            <a:ext cx="4241165" cy="329565"/>
          </a:xfrm>
          <a:prstGeom prst="rect">
            <a:avLst/>
          </a:prstGeom>
        </p:spPr>
        <p:txBody>
          <a:bodyPr vert="horz" wrap="square" lIns="0" tIns="12065" rIns="0" bIns="0" rtlCol="0">
            <a:spAutoFit/>
          </a:bodyPr>
          <a:lstStyle/>
          <a:p>
            <a:pPr marL="12700">
              <a:lnSpc>
                <a:spcPct val="100000"/>
              </a:lnSpc>
              <a:spcBef>
                <a:spcPts val="95"/>
              </a:spcBef>
              <a:tabLst>
                <a:tab pos="356870" algn="l"/>
              </a:tabLst>
            </a:pPr>
            <a:r>
              <a:rPr spc="-5" dirty="0">
                <a:solidFill>
                  <a:srgbClr val="C00000"/>
                </a:solidFill>
              </a:rPr>
              <a:t>»	</a:t>
            </a:r>
            <a:r>
              <a:rPr b="1" i="1" u="heavy" spc="-5" dirty="0">
                <a:solidFill>
                  <a:srgbClr val="FF0000"/>
                </a:solidFill>
                <a:uFill>
                  <a:solidFill>
                    <a:srgbClr val="FF0000"/>
                  </a:solidFill>
                </a:uFill>
                <a:latin typeface="Times New Roman"/>
                <a:cs typeface="Times New Roman"/>
              </a:rPr>
              <a:t>External </a:t>
            </a:r>
            <a:r>
              <a:rPr b="1" i="1" u="heavy" dirty="0">
                <a:solidFill>
                  <a:srgbClr val="FF0000"/>
                </a:solidFill>
                <a:uFill>
                  <a:solidFill>
                    <a:srgbClr val="FF0000"/>
                  </a:solidFill>
                </a:uFill>
                <a:latin typeface="Times New Roman"/>
                <a:cs typeface="Times New Roman"/>
              </a:rPr>
              <a:t>Communication</a:t>
            </a:r>
            <a:r>
              <a:rPr b="1" i="1" u="heavy" spc="-100" dirty="0">
                <a:solidFill>
                  <a:srgbClr val="FF0000"/>
                </a:solidFill>
                <a:uFill>
                  <a:solidFill>
                    <a:srgbClr val="FF0000"/>
                  </a:solidFill>
                </a:uFill>
                <a:latin typeface="Times New Roman"/>
                <a:cs typeface="Times New Roman"/>
              </a:rPr>
              <a:t> </a:t>
            </a:r>
            <a:r>
              <a:rPr b="1" i="1" u="heavy" spc="-5" dirty="0">
                <a:solidFill>
                  <a:srgbClr val="FF0000"/>
                </a:solidFill>
                <a:uFill>
                  <a:solidFill>
                    <a:srgbClr val="FF0000"/>
                  </a:solidFill>
                </a:uFill>
                <a:latin typeface="Times New Roman"/>
                <a:cs typeface="Times New Roman"/>
              </a:rPr>
              <a:t>Interfaces:</a:t>
            </a:r>
          </a:p>
        </p:txBody>
      </p:sp>
      <p:sp>
        <p:nvSpPr>
          <p:cNvPr id="5" name="object 5"/>
          <p:cNvSpPr txBox="1"/>
          <p:nvPr/>
        </p:nvSpPr>
        <p:spPr>
          <a:xfrm>
            <a:off x="460044" y="717807"/>
            <a:ext cx="8453120" cy="5135245"/>
          </a:xfrm>
          <a:prstGeom prst="rect">
            <a:avLst/>
          </a:prstGeom>
        </p:spPr>
        <p:txBody>
          <a:bodyPr vert="horz" wrap="square" lIns="0" tIns="13335" rIns="0" bIns="0" rtlCol="0">
            <a:spAutoFit/>
          </a:bodyPr>
          <a:lstStyle/>
          <a:p>
            <a:pPr marL="356870" marR="5080" indent="-344805" algn="just">
              <a:lnSpc>
                <a:spcPct val="150000"/>
              </a:lnSpc>
              <a:spcBef>
                <a:spcPts val="105"/>
              </a:spcBef>
            </a:pPr>
            <a:r>
              <a:rPr sz="2000" spc="-5" dirty="0">
                <a:solidFill>
                  <a:srgbClr val="C00000"/>
                </a:solidFill>
                <a:latin typeface="Times New Roman"/>
                <a:cs typeface="Times New Roman"/>
              </a:rPr>
              <a:t>» </a:t>
            </a:r>
            <a:r>
              <a:rPr sz="2000" dirty="0">
                <a:latin typeface="Times New Roman"/>
                <a:cs typeface="Times New Roman"/>
              </a:rPr>
              <a:t>The </a:t>
            </a:r>
            <a:r>
              <a:rPr sz="2000" i="1" spc="-5" dirty="0">
                <a:solidFill>
                  <a:srgbClr val="FF0000"/>
                </a:solidFill>
                <a:latin typeface="Times New Roman"/>
                <a:cs typeface="Times New Roman"/>
              </a:rPr>
              <a:t>External Communication Interface </a:t>
            </a:r>
            <a:r>
              <a:rPr sz="2000" spc="-5" dirty="0">
                <a:solidFill>
                  <a:srgbClr val="6F2F9F"/>
                </a:solidFill>
                <a:latin typeface="Times New Roman"/>
                <a:cs typeface="Times New Roman"/>
              </a:rPr>
              <a:t>refers to </a:t>
            </a:r>
            <a:r>
              <a:rPr sz="2000" spc="-10" dirty="0">
                <a:solidFill>
                  <a:srgbClr val="6F2F9F"/>
                </a:solidFill>
                <a:latin typeface="Times New Roman"/>
                <a:cs typeface="Times New Roman"/>
              </a:rPr>
              <a:t>the different communication  channels/ </a:t>
            </a:r>
            <a:r>
              <a:rPr sz="2000" spc="-5" dirty="0">
                <a:solidFill>
                  <a:srgbClr val="6F2F9F"/>
                </a:solidFill>
                <a:latin typeface="Times New Roman"/>
                <a:cs typeface="Times New Roman"/>
              </a:rPr>
              <a:t>buses </a:t>
            </a:r>
            <a:r>
              <a:rPr sz="2000" spc="-10" dirty="0">
                <a:solidFill>
                  <a:srgbClr val="6F2F9F"/>
                </a:solidFill>
                <a:latin typeface="Times New Roman"/>
                <a:cs typeface="Times New Roman"/>
              </a:rPr>
              <a:t>used </a:t>
            </a:r>
            <a:r>
              <a:rPr sz="2000" spc="10" dirty="0">
                <a:solidFill>
                  <a:srgbClr val="6F2F9F"/>
                </a:solidFill>
                <a:latin typeface="Times New Roman"/>
                <a:cs typeface="Times New Roman"/>
              </a:rPr>
              <a:t>by </a:t>
            </a:r>
            <a:r>
              <a:rPr sz="2000" spc="5" dirty="0">
                <a:solidFill>
                  <a:srgbClr val="6F2F9F"/>
                </a:solidFill>
                <a:latin typeface="Times New Roman"/>
                <a:cs typeface="Times New Roman"/>
              </a:rPr>
              <a:t>the </a:t>
            </a:r>
            <a:r>
              <a:rPr sz="2000" spc="-5" dirty="0">
                <a:solidFill>
                  <a:srgbClr val="6F2F9F"/>
                </a:solidFill>
                <a:latin typeface="Times New Roman"/>
                <a:cs typeface="Times New Roman"/>
              </a:rPr>
              <a:t>embedded </a:t>
            </a:r>
            <a:r>
              <a:rPr sz="2000" spc="-10" dirty="0">
                <a:solidFill>
                  <a:srgbClr val="6F2F9F"/>
                </a:solidFill>
                <a:latin typeface="Times New Roman"/>
                <a:cs typeface="Times New Roman"/>
              </a:rPr>
              <a:t>system to </a:t>
            </a:r>
            <a:r>
              <a:rPr sz="2000" spc="-5" dirty="0">
                <a:solidFill>
                  <a:srgbClr val="6F2F9F"/>
                </a:solidFill>
                <a:latin typeface="Times New Roman"/>
                <a:cs typeface="Times New Roman"/>
              </a:rPr>
              <a:t>communicate </a:t>
            </a:r>
            <a:r>
              <a:rPr sz="2000" spc="-10" dirty="0">
                <a:solidFill>
                  <a:srgbClr val="6F2F9F"/>
                </a:solidFill>
                <a:latin typeface="Times New Roman"/>
                <a:cs typeface="Times New Roman"/>
              </a:rPr>
              <a:t>with the  external</a:t>
            </a:r>
            <a:r>
              <a:rPr sz="2000" spc="5" dirty="0">
                <a:solidFill>
                  <a:srgbClr val="6F2F9F"/>
                </a:solidFill>
                <a:latin typeface="Times New Roman"/>
                <a:cs typeface="Times New Roman"/>
              </a:rPr>
              <a:t> </a:t>
            </a:r>
            <a:r>
              <a:rPr sz="2000" spc="-10" dirty="0">
                <a:solidFill>
                  <a:srgbClr val="6F2F9F"/>
                </a:solidFill>
                <a:latin typeface="Times New Roman"/>
                <a:cs typeface="Times New Roman"/>
              </a:rPr>
              <a:t>world</a:t>
            </a:r>
            <a:r>
              <a:rPr sz="2000" spc="-10" dirty="0">
                <a:latin typeface="Times New Roman"/>
                <a:cs typeface="Times New Roman"/>
              </a:rPr>
              <a:t>.</a:t>
            </a:r>
            <a:endParaRPr sz="2000">
              <a:latin typeface="Times New Roman"/>
              <a:cs typeface="Times New Roman"/>
            </a:endParaRPr>
          </a:p>
          <a:p>
            <a:pPr marL="683260">
              <a:lnSpc>
                <a:spcPct val="100000"/>
              </a:lnSpc>
              <a:spcBef>
                <a:spcPts val="1545"/>
              </a:spcBef>
              <a:tabLst>
                <a:tab pos="1033780" algn="l"/>
              </a:tabLst>
            </a:pPr>
            <a:r>
              <a:rPr sz="1750" spc="10" dirty="0">
                <a:solidFill>
                  <a:srgbClr val="C00000"/>
                </a:solidFill>
                <a:latin typeface="Times New Roman"/>
                <a:cs typeface="Times New Roman"/>
              </a:rPr>
              <a:t>»	</a:t>
            </a:r>
            <a:r>
              <a:rPr sz="1800" dirty="0">
                <a:latin typeface="Times New Roman"/>
                <a:cs typeface="Times New Roman"/>
              </a:rPr>
              <a:t>RS-232 C &amp;</a:t>
            </a:r>
            <a:r>
              <a:rPr sz="1800" spc="-65" dirty="0">
                <a:latin typeface="Times New Roman"/>
                <a:cs typeface="Times New Roman"/>
              </a:rPr>
              <a:t> </a:t>
            </a:r>
            <a:r>
              <a:rPr sz="1800" spc="5" dirty="0">
                <a:latin typeface="Times New Roman"/>
                <a:cs typeface="Times New Roman"/>
              </a:rPr>
              <a:t>RS-485</a:t>
            </a:r>
            <a:endParaRPr sz="1800">
              <a:latin typeface="Times New Roman"/>
              <a:cs typeface="Times New Roman"/>
            </a:endParaRPr>
          </a:p>
          <a:p>
            <a:pPr marL="683260">
              <a:lnSpc>
                <a:spcPct val="100000"/>
              </a:lnSpc>
              <a:spcBef>
                <a:spcPts val="1510"/>
              </a:spcBef>
              <a:tabLst>
                <a:tab pos="1033780" algn="l"/>
              </a:tabLst>
            </a:pPr>
            <a:r>
              <a:rPr sz="1750" spc="10" dirty="0">
                <a:solidFill>
                  <a:srgbClr val="C00000"/>
                </a:solidFill>
                <a:latin typeface="Times New Roman"/>
                <a:cs typeface="Times New Roman"/>
              </a:rPr>
              <a:t>»	</a:t>
            </a:r>
            <a:r>
              <a:rPr sz="1800" spc="-5" dirty="0">
                <a:latin typeface="Times New Roman"/>
                <a:cs typeface="Times New Roman"/>
              </a:rPr>
              <a:t>Universal Serial </a:t>
            </a:r>
            <a:r>
              <a:rPr sz="1800" dirty="0">
                <a:latin typeface="Times New Roman"/>
                <a:cs typeface="Times New Roman"/>
              </a:rPr>
              <a:t>Bus</a:t>
            </a:r>
            <a:r>
              <a:rPr sz="1800" spc="5" dirty="0">
                <a:latin typeface="Times New Roman"/>
                <a:cs typeface="Times New Roman"/>
              </a:rPr>
              <a:t> </a:t>
            </a:r>
            <a:r>
              <a:rPr sz="1800" spc="-5" dirty="0">
                <a:latin typeface="Times New Roman"/>
                <a:cs typeface="Times New Roman"/>
              </a:rPr>
              <a:t>(USB)</a:t>
            </a:r>
            <a:endParaRPr sz="1800">
              <a:latin typeface="Times New Roman"/>
              <a:cs typeface="Times New Roman"/>
            </a:endParaRPr>
          </a:p>
          <a:p>
            <a:pPr marL="683260">
              <a:lnSpc>
                <a:spcPct val="100000"/>
              </a:lnSpc>
              <a:spcBef>
                <a:spcPts val="1515"/>
              </a:spcBef>
              <a:tabLst>
                <a:tab pos="1033780" algn="l"/>
              </a:tabLst>
            </a:pPr>
            <a:r>
              <a:rPr sz="1750" spc="10" dirty="0">
                <a:solidFill>
                  <a:srgbClr val="C00000"/>
                </a:solidFill>
                <a:latin typeface="Times New Roman"/>
                <a:cs typeface="Times New Roman"/>
              </a:rPr>
              <a:t>»	</a:t>
            </a:r>
            <a:r>
              <a:rPr sz="1800" dirty="0">
                <a:latin typeface="Times New Roman"/>
                <a:cs typeface="Times New Roman"/>
              </a:rPr>
              <a:t>IEEE </a:t>
            </a:r>
            <a:r>
              <a:rPr sz="1800" spc="5" dirty="0">
                <a:latin typeface="Times New Roman"/>
                <a:cs typeface="Times New Roman"/>
              </a:rPr>
              <a:t>1394</a:t>
            </a:r>
            <a:r>
              <a:rPr sz="1800" spc="-75" dirty="0">
                <a:latin typeface="Times New Roman"/>
                <a:cs typeface="Times New Roman"/>
              </a:rPr>
              <a:t> </a:t>
            </a:r>
            <a:r>
              <a:rPr sz="1800" spc="-5" dirty="0">
                <a:latin typeface="Times New Roman"/>
                <a:cs typeface="Times New Roman"/>
              </a:rPr>
              <a:t>(Firewire)</a:t>
            </a:r>
            <a:endParaRPr sz="1800">
              <a:latin typeface="Times New Roman"/>
              <a:cs typeface="Times New Roman"/>
            </a:endParaRPr>
          </a:p>
          <a:p>
            <a:pPr marL="683260">
              <a:lnSpc>
                <a:spcPct val="100000"/>
              </a:lnSpc>
              <a:spcBef>
                <a:spcPts val="1515"/>
              </a:spcBef>
              <a:tabLst>
                <a:tab pos="1033780" algn="l"/>
              </a:tabLst>
            </a:pPr>
            <a:r>
              <a:rPr sz="1750" spc="10" dirty="0">
                <a:solidFill>
                  <a:srgbClr val="C00000"/>
                </a:solidFill>
                <a:latin typeface="Times New Roman"/>
                <a:cs typeface="Times New Roman"/>
              </a:rPr>
              <a:t>»	</a:t>
            </a:r>
            <a:r>
              <a:rPr sz="1800" spc="-5" dirty="0">
                <a:latin typeface="Times New Roman"/>
                <a:cs typeface="Times New Roman"/>
              </a:rPr>
              <a:t>Infrared</a:t>
            </a:r>
            <a:r>
              <a:rPr sz="1800" spc="-75" dirty="0">
                <a:latin typeface="Times New Roman"/>
                <a:cs typeface="Times New Roman"/>
              </a:rPr>
              <a:t> </a:t>
            </a:r>
            <a:r>
              <a:rPr sz="1800" spc="-10" dirty="0">
                <a:latin typeface="Times New Roman"/>
                <a:cs typeface="Times New Roman"/>
              </a:rPr>
              <a:t>(IrDA)</a:t>
            </a:r>
            <a:endParaRPr sz="1800">
              <a:latin typeface="Times New Roman"/>
              <a:cs typeface="Times New Roman"/>
            </a:endParaRPr>
          </a:p>
          <a:p>
            <a:pPr marL="683260">
              <a:lnSpc>
                <a:spcPct val="100000"/>
              </a:lnSpc>
              <a:spcBef>
                <a:spcPts val="1515"/>
              </a:spcBef>
              <a:tabLst>
                <a:tab pos="1033780" algn="l"/>
              </a:tabLst>
            </a:pPr>
            <a:r>
              <a:rPr sz="1750" spc="10" dirty="0">
                <a:solidFill>
                  <a:srgbClr val="C00000"/>
                </a:solidFill>
                <a:latin typeface="Times New Roman"/>
                <a:cs typeface="Times New Roman"/>
              </a:rPr>
              <a:t>»	</a:t>
            </a:r>
            <a:r>
              <a:rPr sz="1800" dirty="0">
                <a:latin typeface="Times New Roman"/>
                <a:cs typeface="Times New Roman"/>
              </a:rPr>
              <a:t>Bluetooth</a:t>
            </a:r>
            <a:r>
              <a:rPr sz="1800" spc="-125" dirty="0">
                <a:latin typeface="Times New Roman"/>
                <a:cs typeface="Times New Roman"/>
              </a:rPr>
              <a:t> </a:t>
            </a:r>
            <a:r>
              <a:rPr sz="1800" spc="-5" dirty="0">
                <a:latin typeface="Times New Roman"/>
                <a:cs typeface="Times New Roman"/>
              </a:rPr>
              <a:t>(BT)</a:t>
            </a:r>
            <a:endParaRPr sz="1800">
              <a:latin typeface="Times New Roman"/>
              <a:cs typeface="Times New Roman"/>
            </a:endParaRPr>
          </a:p>
          <a:p>
            <a:pPr marL="683260">
              <a:lnSpc>
                <a:spcPct val="100000"/>
              </a:lnSpc>
              <a:spcBef>
                <a:spcPts val="1510"/>
              </a:spcBef>
              <a:tabLst>
                <a:tab pos="1033780" algn="l"/>
              </a:tabLst>
            </a:pPr>
            <a:r>
              <a:rPr sz="1750" spc="10" dirty="0">
                <a:solidFill>
                  <a:srgbClr val="C00000"/>
                </a:solidFill>
                <a:latin typeface="Times New Roman"/>
                <a:cs typeface="Times New Roman"/>
              </a:rPr>
              <a:t>»	</a:t>
            </a:r>
            <a:r>
              <a:rPr sz="1800" spc="-5" dirty="0">
                <a:latin typeface="Times New Roman"/>
                <a:cs typeface="Times New Roman"/>
              </a:rPr>
              <a:t>Wi-Fi</a:t>
            </a:r>
            <a:endParaRPr sz="1800">
              <a:latin typeface="Times New Roman"/>
              <a:cs typeface="Times New Roman"/>
            </a:endParaRPr>
          </a:p>
          <a:p>
            <a:pPr marL="683260">
              <a:lnSpc>
                <a:spcPct val="100000"/>
              </a:lnSpc>
              <a:spcBef>
                <a:spcPts val="1515"/>
              </a:spcBef>
              <a:tabLst>
                <a:tab pos="1033780" algn="l"/>
              </a:tabLst>
            </a:pPr>
            <a:r>
              <a:rPr sz="1750" spc="10" dirty="0">
                <a:solidFill>
                  <a:srgbClr val="C00000"/>
                </a:solidFill>
                <a:latin typeface="Times New Roman"/>
                <a:cs typeface="Times New Roman"/>
              </a:rPr>
              <a:t>»	</a:t>
            </a:r>
            <a:r>
              <a:rPr sz="1800" spc="-5" dirty="0">
                <a:latin typeface="Times New Roman"/>
                <a:cs typeface="Times New Roman"/>
              </a:rPr>
              <a:t>ZigBee</a:t>
            </a:r>
            <a:endParaRPr sz="1800">
              <a:latin typeface="Times New Roman"/>
              <a:cs typeface="Times New Roman"/>
            </a:endParaRPr>
          </a:p>
          <a:p>
            <a:pPr marL="683260">
              <a:lnSpc>
                <a:spcPct val="100000"/>
              </a:lnSpc>
              <a:spcBef>
                <a:spcPts val="1515"/>
              </a:spcBef>
              <a:tabLst>
                <a:tab pos="1033780" algn="l"/>
              </a:tabLst>
            </a:pPr>
            <a:r>
              <a:rPr sz="1750" spc="10" dirty="0">
                <a:solidFill>
                  <a:srgbClr val="C00000"/>
                </a:solidFill>
                <a:latin typeface="Times New Roman"/>
                <a:cs typeface="Times New Roman"/>
              </a:rPr>
              <a:t>»	</a:t>
            </a:r>
            <a:r>
              <a:rPr sz="1800" spc="-10" dirty="0">
                <a:latin typeface="Times New Roman"/>
                <a:cs typeface="Times New Roman"/>
              </a:rPr>
              <a:t>General </a:t>
            </a:r>
            <a:r>
              <a:rPr sz="1800" spc="-5" dirty="0">
                <a:latin typeface="Times New Roman"/>
                <a:cs typeface="Times New Roman"/>
              </a:rPr>
              <a:t>Packet Radio Service </a:t>
            </a:r>
            <a:r>
              <a:rPr sz="1800" dirty="0">
                <a:latin typeface="Times New Roman"/>
                <a:cs typeface="Times New Roman"/>
              </a:rPr>
              <a:t>(GPRS), </a:t>
            </a:r>
            <a:r>
              <a:rPr sz="1800" spc="-10" dirty="0">
                <a:latin typeface="Times New Roman"/>
                <a:cs typeface="Times New Roman"/>
              </a:rPr>
              <a:t>3G, 4G,</a:t>
            </a:r>
            <a:r>
              <a:rPr sz="1800" spc="90" dirty="0">
                <a:latin typeface="Times New Roman"/>
                <a:cs typeface="Times New Roman"/>
              </a:rPr>
              <a:t> </a:t>
            </a:r>
            <a:r>
              <a:rPr sz="1800" spc="-25" dirty="0">
                <a:latin typeface="Times New Roman"/>
                <a:cs typeface="Times New Roman"/>
              </a:rPr>
              <a:t>LTE</a:t>
            </a:r>
            <a:endParaRPr sz="1800">
              <a:latin typeface="Times New Roman"/>
              <a:cs typeface="Times New Roman"/>
            </a:endParaRPr>
          </a:p>
        </p:txBody>
      </p:sp>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57200" y="6172200"/>
            <a:ext cx="8229600" cy="0"/>
          </a:xfrm>
          <a:custGeom>
            <a:avLst/>
            <a:gdLst/>
            <a:ahLst/>
            <a:cxnLst/>
            <a:rect l="l" t="t" r="r" b="b"/>
            <a:pathLst>
              <a:path w="8229600">
                <a:moveTo>
                  <a:pt x="0" y="0"/>
                </a:moveTo>
                <a:lnTo>
                  <a:pt x="8229600" y="0"/>
                </a:lnTo>
              </a:path>
            </a:pathLst>
          </a:custGeom>
          <a:ln w="19050">
            <a:solidFill>
              <a:srgbClr val="CC9900"/>
            </a:solidFill>
          </a:ln>
        </p:spPr>
        <p:txBody>
          <a:bodyPr wrap="square" lIns="0" tIns="0" rIns="0" bIns="0" rtlCol="0"/>
          <a:lstStyle/>
          <a:p>
            <a:endParaRPr/>
          </a:p>
        </p:txBody>
      </p:sp>
      <p:sp>
        <p:nvSpPr>
          <p:cNvPr id="3" name="object 3"/>
          <p:cNvSpPr txBox="1"/>
          <p:nvPr/>
        </p:nvSpPr>
        <p:spPr>
          <a:xfrm>
            <a:off x="8375142" y="6450279"/>
            <a:ext cx="236220" cy="208279"/>
          </a:xfrm>
          <a:prstGeom prst="rect">
            <a:avLst/>
          </a:prstGeom>
        </p:spPr>
        <p:txBody>
          <a:bodyPr vert="horz" wrap="square" lIns="0" tIns="12700" rIns="0" bIns="0" rtlCol="0">
            <a:spAutoFit/>
          </a:bodyPr>
          <a:lstStyle/>
          <a:p>
            <a:pPr marL="12700">
              <a:lnSpc>
                <a:spcPct val="100000"/>
              </a:lnSpc>
              <a:spcBef>
                <a:spcPts val="100"/>
              </a:spcBef>
            </a:pPr>
            <a:r>
              <a:rPr sz="1200" spc="-55" dirty="0">
                <a:latin typeface="Times New Roman"/>
                <a:cs typeface="Times New Roman"/>
              </a:rPr>
              <a:t>139</a:t>
            </a:r>
            <a:endParaRPr sz="1200">
              <a:latin typeface="Times New Roman"/>
              <a:cs typeface="Times New Roman"/>
            </a:endParaRPr>
          </a:p>
        </p:txBody>
      </p:sp>
      <p:sp>
        <p:nvSpPr>
          <p:cNvPr id="4" name="object 4"/>
          <p:cNvSpPr txBox="1">
            <a:spLocks noGrp="1"/>
          </p:cNvSpPr>
          <p:nvPr>
            <p:ph type="title"/>
          </p:nvPr>
        </p:nvSpPr>
        <p:spPr>
          <a:xfrm>
            <a:off x="460044" y="199374"/>
            <a:ext cx="8458835" cy="1398270"/>
          </a:xfrm>
          <a:prstGeom prst="rect">
            <a:avLst/>
          </a:prstGeom>
        </p:spPr>
        <p:txBody>
          <a:bodyPr vert="horz" wrap="square" lIns="0" tIns="12700" rIns="0" bIns="0" rtlCol="0">
            <a:spAutoFit/>
          </a:bodyPr>
          <a:lstStyle/>
          <a:p>
            <a:pPr marL="356870" marR="5080" indent="-344805" algn="just">
              <a:lnSpc>
                <a:spcPct val="150100"/>
              </a:lnSpc>
              <a:spcBef>
                <a:spcPts val="100"/>
              </a:spcBef>
            </a:pPr>
            <a:r>
              <a:rPr spc="-5" dirty="0">
                <a:solidFill>
                  <a:srgbClr val="C00000"/>
                </a:solidFill>
              </a:rPr>
              <a:t>» </a:t>
            </a:r>
            <a:r>
              <a:rPr b="1" i="1" spc="-5" dirty="0">
                <a:solidFill>
                  <a:srgbClr val="FF0000"/>
                </a:solidFill>
                <a:latin typeface="Times New Roman"/>
                <a:cs typeface="Times New Roman"/>
              </a:rPr>
              <a:t>RS-232 C &amp; RS-485: </a:t>
            </a:r>
            <a:r>
              <a:rPr i="1" spc="-5" dirty="0">
                <a:solidFill>
                  <a:srgbClr val="FF0000"/>
                </a:solidFill>
                <a:latin typeface="Times New Roman"/>
                <a:cs typeface="Times New Roman"/>
              </a:rPr>
              <a:t>RS-232 C </a:t>
            </a:r>
            <a:r>
              <a:rPr spc="-5" dirty="0"/>
              <a:t>(Recommended </a:t>
            </a:r>
            <a:r>
              <a:rPr dirty="0"/>
              <a:t>Standard </a:t>
            </a:r>
            <a:r>
              <a:rPr spc="-15" dirty="0"/>
              <a:t>number </a:t>
            </a:r>
            <a:r>
              <a:rPr spc="5" dirty="0"/>
              <a:t>232,  </a:t>
            </a:r>
            <a:r>
              <a:rPr spc="-5" dirty="0"/>
              <a:t>revision </a:t>
            </a:r>
            <a:r>
              <a:rPr spc="-15" dirty="0"/>
              <a:t>C) </a:t>
            </a:r>
            <a:r>
              <a:rPr spc="-10" dirty="0"/>
              <a:t>from the </a:t>
            </a:r>
            <a:r>
              <a:rPr spc="-5" dirty="0"/>
              <a:t>Electronic </a:t>
            </a:r>
            <a:r>
              <a:rPr spc="-10" dirty="0"/>
              <a:t>Industry </a:t>
            </a:r>
            <a:r>
              <a:rPr spc="-5" dirty="0"/>
              <a:t>Association is a </a:t>
            </a:r>
            <a:r>
              <a:rPr spc="-15" dirty="0"/>
              <a:t>legacy, </a:t>
            </a:r>
            <a:r>
              <a:rPr spc="-5" dirty="0">
                <a:solidFill>
                  <a:srgbClr val="C00000"/>
                </a:solidFill>
              </a:rPr>
              <a:t>full </a:t>
            </a:r>
            <a:r>
              <a:rPr spc="-10" dirty="0">
                <a:solidFill>
                  <a:srgbClr val="C00000"/>
                </a:solidFill>
              </a:rPr>
              <a:t>duplex,  </a:t>
            </a:r>
            <a:r>
              <a:rPr spc="-15" dirty="0">
                <a:solidFill>
                  <a:srgbClr val="C00000"/>
                </a:solidFill>
              </a:rPr>
              <a:t>wired, </a:t>
            </a:r>
            <a:r>
              <a:rPr spc="-10" dirty="0">
                <a:solidFill>
                  <a:srgbClr val="C00000"/>
                </a:solidFill>
              </a:rPr>
              <a:t>asynchronous </a:t>
            </a:r>
            <a:r>
              <a:rPr spc="-5" dirty="0">
                <a:solidFill>
                  <a:srgbClr val="C00000"/>
                </a:solidFill>
              </a:rPr>
              <a:t>serial </a:t>
            </a:r>
            <a:r>
              <a:rPr spc="-10" dirty="0">
                <a:solidFill>
                  <a:srgbClr val="C00000"/>
                </a:solidFill>
              </a:rPr>
              <a:t>communication</a:t>
            </a:r>
            <a:r>
              <a:rPr spc="195" dirty="0">
                <a:solidFill>
                  <a:srgbClr val="C00000"/>
                </a:solidFill>
              </a:rPr>
              <a:t> </a:t>
            </a:r>
            <a:r>
              <a:rPr spc="-5" dirty="0">
                <a:solidFill>
                  <a:srgbClr val="C00000"/>
                </a:solidFill>
              </a:rPr>
              <a:t>interface</a:t>
            </a:r>
            <a:r>
              <a:rPr spc="-5" dirty="0"/>
              <a:t>.</a:t>
            </a:r>
          </a:p>
        </p:txBody>
      </p:sp>
      <p:sp>
        <p:nvSpPr>
          <p:cNvPr id="5" name="object 5"/>
          <p:cNvSpPr txBox="1"/>
          <p:nvPr/>
        </p:nvSpPr>
        <p:spPr>
          <a:xfrm>
            <a:off x="460044" y="1632998"/>
            <a:ext cx="8459470" cy="4782820"/>
          </a:xfrm>
          <a:prstGeom prst="rect">
            <a:avLst/>
          </a:prstGeom>
        </p:spPr>
        <p:txBody>
          <a:bodyPr vert="horz" wrap="square" lIns="0" tIns="12065" rIns="0" bIns="0" rtlCol="0">
            <a:spAutoFit/>
          </a:bodyPr>
          <a:lstStyle/>
          <a:p>
            <a:pPr marL="356870" marR="10160" indent="-344805" algn="just">
              <a:lnSpc>
                <a:spcPct val="150100"/>
              </a:lnSpc>
              <a:spcBef>
                <a:spcPts val="95"/>
              </a:spcBef>
            </a:pPr>
            <a:r>
              <a:rPr sz="2000" spc="-5" dirty="0">
                <a:solidFill>
                  <a:srgbClr val="C00000"/>
                </a:solidFill>
                <a:latin typeface="Times New Roman"/>
                <a:cs typeface="Times New Roman"/>
              </a:rPr>
              <a:t>» </a:t>
            </a:r>
            <a:r>
              <a:rPr sz="2000" dirty="0">
                <a:latin typeface="Times New Roman"/>
                <a:cs typeface="Times New Roman"/>
              </a:rPr>
              <a:t>The </a:t>
            </a:r>
            <a:r>
              <a:rPr sz="2000" spc="-10" dirty="0">
                <a:latin typeface="Times New Roman"/>
                <a:cs typeface="Times New Roman"/>
              </a:rPr>
              <a:t>RS-232 interface is </a:t>
            </a:r>
            <a:r>
              <a:rPr sz="2000" spc="-5" dirty="0">
                <a:latin typeface="Times New Roman"/>
                <a:cs typeface="Times New Roman"/>
              </a:rPr>
              <a:t>developed </a:t>
            </a:r>
            <a:r>
              <a:rPr sz="2000" dirty="0">
                <a:latin typeface="Times New Roman"/>
                <a:cs typeface="Times New Roman"/>
              </a:rPr>
              <a:t>by </a:t>
            </a:r>
            <a:r>
              <a:rPr sz="2000" spc="-10" dirty="0">
                <a:latin typeface="Times New Roman"/>
                <a:cs typeface="Times New Roman"/>
              </a:rPr>
              <a:t>the </a:t>
            </a:r>
            <a:r>
              <a:rPr sz="2000" spc="-5" dirty="0">
                <a:latin typeface="Times New Roman"/>
                <a:cs typeface="Times New Roman"/>
              </a:rPr>
              <a:t>Electronics </a:t>
            </a:r>
            <a:r>
              <a:rPr sz="2000" spc="-10" dirty="0">
                <a:latin typeface="Times New Roman"/>
                <a:cs typeface="Times New Roman"/>
              </a:rPr>
              <a:t>Industries </a:t>
            </a:r>
            <a:r>
              <a:rPr sz="2000" spc="-5" dirty="0">
                <a:latin typeface="Times New Roman"/>
                <a:cs typeface="Times New Roman"/>
              </a:rPr>
              <a:t>Association  (EIA) during the </a:t>
            </a:r>
            <a:r>
              <a:rPr sz="2000" dirty="0">
                <a:latin typeface="Times New Roman"/>
                <a:cs typeface="Times New Roman"/>
              </a:rPr>
              <a:t>early 1960s. </a:t>
            </a:r>
            <a:r>
              <a:rPr sz="2000" spc="-5" dirty="0">
                <a:latin typeface="Times New Roman"/>
                <a:cs typeface="Times New Roman"/>
              </a:rPr>
              <a:t>RS-232 </a:t>
            </a:r>
            <a:r>
              <a:rPr sz="2000" spc="-10" dirty="0">
                <a:solidFill>
                  <a:srgbClr val="6F2F9F"/>
                </a:solidFill>
                <a:latin typeface="Times New Roman"/>
                <a:cs typeface="Times New Roman"/>
              </a:rPr>
              <a:t>extends the </a:t>
            </a:r>
            <a:r>
              <a:rPr sz="2000" dirty="0">
                <a:solidFill>
                  <a:srgbClr val="6F2F9F"/>
                </a:solidFill>
                <a:latin typeface="Times New Roman"/>
                <a:cs typeface="Times New Roman"/>
              </a:rPr>
              <a:t>UART </a:t>
            </a:r>
            <a:r>
              <a:rPr sz="2000" spc="-10" dirty="0">
                <a:solidFill>
                  <a:srgbClr val="6F2F9F"/>
                </a:solidFill>
                <a:latin typeface="Times New Roman"/>
                <a:cs typeface="Times New Roman"/>
              </a:rPr>
              <a:t>communication  signals for external </a:t>
            </a:r>
            <a:r>
              <a:rPr sz="2000" spc="-5" dirty="0">
                <a:solidFill>
                  <a:srgbClr val="6F2F9F"/>
                </a:solidFill>
                <a:latin typeface="Times New Roman"/>
                <a:cs typeface="Times New Roman"/>
              </a:rPr>
              <a:t>data</a:t>
            </a:r>
            <a:r>
              <a:rPr sz="2000" spc="65" dirty="0">
                <a:solidFill>
                  <a:srgbClr val="6F2F9F"/>
                </a:solidFill>
                <a:latin typeface="Times New Roman"/>
                <a:cs typeface="Times New Roman"/>
              </a:rPr>
              <a:t> </a:t>
            </a:r>
            <a:r>
              <a:rPr sz="2000" spc="-15" dirty="0">
                <a:solidFill>
                  <a:srgbClr val="6F2F9F"/>
                </a:solidFill>
                <a:latin typeface="Times New Roman"/>
                <a:cs typeface="Times New Roman"/>
              </a:rPr>
              <a:t>communication</a:t>
            </a:r>
            <a:r>
              <a:rPr sz="2000" spc="-15" dirty="0">
                <a:latin typeface="Times New Roman"/>
                <a:cs typeface="Times New Roman"/>
              </a:rPr>
              <a:t>.</a:t>
            </a:r>
            <a:endParaRPr sz="2000" dirty="0">
              <a:latin typeface="Times New Roman"/>
              <a:cs typeface="Times New Roman"/>
            </a:endParaRPr>
          </a:p>
          <a:p>
            <a:pPr marL="356870" marR="5080" indent="-344805" algn="just">
              <a:lnSpc>
                <a:spcPct val="150100"/>
              </a:lnSpc>
              <a:spcBef>
                <a:spcPts val="480"/>
              </a:spcBef>
            </a:pPr>
            <a:r>
              <a:rPr sz="2000" spc="-5" dirty="0">
                <a:solidFill>
                  <a:srgbClr val="C00000"/>
                </a:solidFill>
                <a:latin typeface="Times New Roman"/>
                <a:cs typeface="Times New Roman"/>
              </a:rPr>
              <a:t>» </a:t>
            </a:r>
            <a:r>
              <a:rPr sz="2000" spc="-5" dirty="0">
                <a:latin typeface="Times New Roman"/>
                <a:cs typeface="Times New Roman"/>
              </a:rPr>
              <a:t>UART </a:t>
            </a:r>
            <a:r>
              <a:rPr sz="2000" spc="-10" dirty="0">
                <a:latin typeface="Times New Roman"/>
                <a:cs typeface="Times New Roman"/>
              </a:rPr>
              <a:t>uses the </a:t>
            </a:r>
            <a:r>
              <a:rPr sz="2000" spc="-5" dirty="0">
                <a:latin typeface="Times New Roman"/>
                <a:cs typeface="Times New Roman"/>
              </a:rPr>
              <a:t>standard </a:t>
            </a:r>
            <a:r>
              <a:rPr sz="2000" spc="-10" dirty="0">
                <a:latin typeface="Times New Roman"/>
                <a:cs typeface="Times New Roman"/>
              </a:rPr>
              <a:t>TTL/ </a:t>
            </a:r>
            <a:r>
              <a:rPr sz="2000" spc="-5" dirty="0">
                <a:latin typeface="Times New Roman"/>
                <a:cs typeface="Times New Roman"/>
              </a:rPr>
              <a:t>CMOS </a:t>
            </a:r>
            <a:r>
              <a:rPr sz="2000" spc="-10" dirty="0">
                <a:latin typeface="Times New Roman"/>
                <a:cs typeface="Times New Roman"/>
              </a:rPr>
              <a:t>logic (Logic </a:t>
            </a:r>
            <a:r>
              <a:rPr sz="2000" dirty="0">
                <a:latin typeface="Times New Roman"/>
                <a:cs typeface="Times New Roman"/>
              </a:rPr>
              <a:t>'High' </a:t>
            </a:r>
            <a:r>
              <a:rPr sz="2000" spc="-5" dirty="0">
                <a:latin typeface="Times New Roman"/>
                <a:cs typeface="Times New Roman"/>
              </a:rPr>
              <a:t>corresponds </a:t>
            </a:r>
            <a:r>
              <a:rPr sz="2000" spc="-10" dirty="0">
                <a:latin typeface="Times New Roman"/>
                <a:cs typeface="Times New Roman"/>
              </a:rPr>
              <a:t>to </a:t>
            </a:r>
            <a:r>
              <a:rPr sz="2000" dirty="0">
                <a:latin typeface="Times New Roman"/>
                <a:cs typeface="Times New Roman"/>
              </a:rPr>
              <a:t>bit  </a:t>
            </a:r>
            <a:r>
              <a:rPr sz="2000" spc="-10" dirty="0">
                <a:latin typeface="Times New Roman"/>
                <a:cs typeface="Times New Roman"/>
              </a:rPr>
              <a:t>value </a:t>
            </a:r>
            <a:r>
              <a:rPr sz="2000" spc="-5" dirty="0">
                <a:latin typeface="Times New Roman"/>
                <a:cs typeface="Times New Roman"/>
              </a:rPr>
              <a:t>1 </a:t>
            </a:r>
            <a:r>
              <a:rPr sz="2000" spc="-10" dirty="0">
                <a:latin typeface="Times New Roman"/>
                <a:cs typeface="Times New Roman"/>
              </a:rPr>
              <a:t>and Logic 'Low' </a:t>
            </a:r>
            <a:r>
              <a:rPr sz="2000" spc="-5" dirty="0">
                <a:latin typeface="Times New Roman"/>
                <a:cs typeface="Times New Roman"/>
              </a:rPr>
              <a:t>corresponds to bit </a:t>
            </a:r>
            <a:r>
              <a:rPr sz="2000" spc="-10" dirty="0">
                <a:latin typeface="Times New Roman"/>
                <a:cs typeface="Times New Roman"/>
              </a:rPr>
              <a:t>value </a:t>
            </a:r>
            <a:r>
              <a:rPr sz="2000" dirty="0">
                <a:latin typeface="Times New Roman"/>
                <a:cs typeface="Times New Roman"/>
              </a:rPr>
              <a:t>0) </a:t>
            </a:r>
            <a:r>
              <a:rPr sz="2000" spc="-15" dirty="0">
                <a:latin typeface="Times New Roman"/>
                <a:cs typeface="Times New Roman"/>
              </a:rPr>
              <a:t>for </a:t>
            </a:r>
            <a:r>
              <a:rPr sz="2000" spc="-5" dirty="0">
                <a:latin typeface="Times New Roman"/>
                <a:cs typeface="Times New Roman"/>
              </a:rPr>
              <a:t>bit </a:t>
            </a:r>
            <a:r>
              <a:rPr sz="2000" spc="-10" dirty="0">
                <a:latin typeface="Times New Roman"/>
                <a:cs typeface="Times New Roman"/>
              </a:rPr>
              <a:t>transmission;  </a:t>
            </a:r>
            <a:r>
              <a:rPr sz="2000" spc="-15" dirty="0">
                <a:latin typeface="Times New Roman"/>
                <a:cs typeface="Times New Roman"/>
              </a:rPr>
              <a:t>whereas </a:t>
            </a:r>
            <a:r>
              <a:rPr sz="2000" spc="-10" dirty="0">
                <a:solidFill>
                  <a:srgbClr val="6F2F9F"/>
                </a:solidFill>
                <a:latin typeface="Times New Roman"/>
                <a:cs typeface="Times New Roman"/>
              </a:rPr>
              <a:t>RS-232 </a:t>
            </a:r>
            <a:r>
              <a:rPr sz="2000" spc="-15" dirty="0">
                <a:solidFill>
                  <a:srgbClr val="6F2F9F"/>
                </a:solidFill>
                <a:latin typeface="Times New Roman"/>
                <a:cs typeface="Times New Roman"/>
              </a:rPr>
              <a:t>follows </a:t>
            </a:r>
            <a:r>
              <a:rPr sz="2000" spc="-10" dirty="0">
                <a:solidFill>
                  <a:srgbClr val="6F2F9F"/>
                </a:solidFill>
                <a:latin typeface="Times New Roman"/>
                <a:cs typeface="Times New Roman"/>
              </a:rPr>
              <a:t>the </a:t>
            </a:r>
            <a:r>
              <a:rPr sz="2000" dirty="0">
                <a:solidFill>
                  <a:srgbClr val="6F2F9F"/>
                </a:solidFill>
                <a:latin typeface="Times New Roman"/>
                <a:cs typeface="Times New Roman"/>
              </a:rPr>
              <a:t>EIA </a:t>
            </a:r>
            <a:r>
              <a:rPr sz="2000" spc="-5" dirty="0">
                <a:solidFill>
                  <a:srgbClr val="6F2F9F"/>
                </a:solidFill>
                <a:latin typeface="Times New Roman"/>
                <a:cs typeface="Times New Roman"/>
              </a:rPr>
              <a:t>standard </a:t>
            </a:r>
            <a:r>
              <a:rPr sz="2000" spc="-10" dirty="0">
                <a:solidFill>
                  <a:srgbClr val="6F2F9F"/>
                </a:solidFill>
                <a:latin typeface="Times New Roman"/>
                <a:cs typeface="Times New Roman"/>
              </a:rPr>
              <a:t>for </a:t>
            </a:r>
            <a:r>
              <a:rPr sz="2000" spc="-5" dirty="0">
                <a:solidFill>
                  <a:srgbClr val="6F2F9F"/>
                </a:solidFill>
                <a:latin typeface="Times New Roman"/>
                <a:cs typeface="Times New Roman"/>
              </a:rPr>
              <a:t>bit</a:t>
            </a:r>
            <a:r>
              <a:rPr sz="2000" spc="229" dirty="0">
                <a:solidFill>
                  <a:srgbClr val="6F2F9F"/>
                </a:solidFill>
                <a:latin typeface="Times New Roman"/>
                <a:cs typeface="Times New Roman"/>
              </a:rPr>
              <a:t> </a:t>
            </a:r>
            <a:r>
              <a:rPr sz="2000" spc="-10" dirty="0">
                <a:solidFill>
                  <a:srgbClr val="6F2F9F"/>
                </a:solidFill>
                <a:latin typeface="Times New Roman"/>
                <a:cs typeface="Times New Roman"/>
              </a:rPr>
              <a:t>transmission</a:t>
            </a:r>
            <a:r>
              <a:rPr sz="2000" spc="-10" dirty="0">
                <a:latin typeface="Times New Roman"/>
                <a:cs typeface="Times New Roman"/>
              </a:rPr>
              <a:t>.</a:t>
            </a:r>
            <a:endParaRPr sz="2000" dirty="0">
              <a:latin typeface="Times New Roman"/>
              <a:cs typeface="Times New Roman"/>
            </a:endParaRPr>
          </a:p>
          <a:p>
            <a:pPr marL="683260" marR="9525" indent="-326390" algn="just">
              <a:lnSpc>
                <a:spcPct val="150100"/>
              </a:lnSpc>
              <a:spcBef>
                <a:spcPts val="480"/>
              </a:spcBef>
              <a:buClr>
                <a:srgbClr val="3A812E"/>
              </a:buClr>
              <a:buSzPct val="60000"/>
              <a:buFont typeface="Wingdings"/>
              <a:buChar char=""/>
              <a:tabLst>
                <a:tab pos="683260" algn="l"/>
              </a:tabLst>
            </a:pPr>
            <a:r>
              <a:rPr sz="2000" spc="-5" dirty="0">
                <a:latin typeface="Times New Roman"/>
                <a:cs typeface="Times New Roman"/>
              </a:rPr>
              <a:t>As per </a:t>
            </a:r>
            <a:r>
              <a:rPr sz="2000" spc="-10" dirty="0">
                <a:latin typeface="Times New Roman"/>
                <a:cs typeface="Times New Roman"/>
              </a:rPr>
              <a:t>the EIA </a:t>
            </a:r>
            <a:r>
              <a:rPr sz="2000" spc="-5" dirty="0">
                <a:latin typeface="Times New Roman"/>
                <a:cs typeface="Times New Roman"/>
              </a:rPr>
              <a:t>standard, a </a:t>
            </a:r>
            <a:r>
              <a:rPr sz="2000" spc="-10" dirty="0">
                <a:latin typeface="Times New Roman"/>
                <a:cs typeface="Times New Roman"/>
              </a:rPr>
              <a:t>logic </a:t>
            </a:r>
            <a:r>
              <a:rPr sz="2000" dirty="0">
                <a:latin typeface="Times New Roman"/>
                <a:cs typeface="Times New Roman"/>
              </a:rPr>
              <a:t>'0' </a:t>
            </a:r>
            <a:r>
              <a:rPr sz="2000" spc="-10" dirty="0">
                <a:latin typeface="Times New Roman"/>
                <a:cs typeface="Times New Roman"/>
              </a:rPr>
              <a:t>is </a:t>
            </a:r>
            <a:r>
              <a:rPr sz="2000" spc="-5" dirty="0">
                <a:latin typeface="Times New Roman"/>
                <a:cs typeface="Times New Roman"/>
              </a:rPr>
              <a:t>represented </a:t>
            </a:r>
            <a:r>
              <a:rPr sz="2000" spc="-20" dirty="0">
                <a:latin typeface="Times New Roman"/>
                <a:cs typeface="Times New Roman"/>
              </a:rPr>
              <a:t>with </a:t>
            </a:r>
            <a:r>
              <a:rPr sz="2000" spc="-10" dirty="0">
                <a:latin typeface="Times New Roman"/>
                <a:cs typeface="Times New Roman"/>
              </a:rPr>
              <a:t>voltage </a:t>
            </a:r>
            <a:r>
              <a:rPr sz="2000" spc="-5" dirty="0">
                <a:latin typeface="Times New Roman"/>
                <a:cs typeface="Times New Roman"/>
              </a:rPr>
              <a:t>between +3  </a:t>
            </a:r>
            <a:r>
              <a:rPr sz="2000" spc="-10" dirty="0">
                <a:latin typeface="Times New Roman"/>
                <a:cs typeface="Times New Roman"/>
              </a:rPr>
              <a:t>and </a:t>
            </a:r>
            <a:r>
              <a:rPr sz="2000" dirty="0">
                <a:latin typeface="Times New Roman"/>
                <a:cs typeface="Times New Roman"/>
              </a:rPr>
              <a:t>+25V </a:t>
            </a:r>
            <a:r>
              <a:rPr sz="2000" spc="-10" dirty="0">
                <a:latin typeface="Times New Roman"/>
                <a:cs typeface="Times New Roman"/>
              </a:rPr>
              <a:t>and </a:t>
            </a:r>
            <a:r>
              <a:rPr sz="2000" spc="-5" dirty="0">
                <a:latin typeface="Times New Roman"/>
                <a:cs typeface="Times New Roman"/>
              </a:rPr>
              <a:t>a logic' </a:t>
            </a:r>
            <a:r>
              <a:rPr sz="2000" dirty="0">
                <a:latin typeface="Times New Roman"/>
                <a:cs typeface="Times New Roman"/>
              </a:rPr>
              <a:t>1' </a:t>
            </a:r>
            <a:r>
              <a:rPr sz="2000" spc="-10" dirty="0">
                <a:latin typeface="Times New Roman"/>
                <a:cs typeface="Times New Roman"/>
              </a:rPr>
              <a:t>is </a:t>
            </a:r>
            <a:r>
              <a:rPr sz="2000" spc="-5" dirty="0">
                <a:latin typeface="Times New Roman"/>
                <a:cs typeface="Times New Roman"/>
              </a:rPr>
              <a:t>represented </a:t>
            </a:r>
            <a:r>
              <a:rPr sz="2000" spc="-20" dirty="0">
                <a:latin typeface="Times New Roman"/>
                <a:cs typeface="Times New Roman"/>
              </a:rPr>
              <a:t>with </a:t>
            </a:r>
            <a:r>
              <a:rPr sz="2000" spc="-10" dirty="0">
                <a:latin typeface="Times New Roman"/>
                <a:cs typeface="Times New Roman"/>
              </a:rPr>
              <a:t>voltage </a:t>
            </a:r>
            <a:r>
              <a:rPr sz="2000" dirty="0">
                <a:latin typeface="Times New Roman"/>
                <a:cs typeface="Times New Roman"/>
              </a:rPr>
              <a:t>between </a:t>
            </a:r>
            <a:r>
              <a:rPr sz="2000" spc="-15" dirty="0">
                <a:latin typeface="Times New Roman"/>
                <a:cs typeface="Times New Roman"/>
              </a:rPr>
              <a:t>-3 </a:t>
            </a:r>
            <a:r>
              <a:rPr sz="2000" spc="-10" dirty="0">
                <a:latin typeface="Times New Roman"/>
                <a:cs typeface="Times New Roman"/>
              </a:rPr>
              <a:t>and </a:t>
            </a:r>
            <a:r>
              <a:rPr sz="2000" spc="-5" dirty="0">
                <a:latin typeface="Times New Roman"/>
                <a:cs typeface="Times New Roman"/>
              </a:rPr>
              <a:t>-25V.  </a:t>
            </a:r>
            <a:r>
              <a:rPr sz="2000" dirty="0">
                <a:latin typeface="Times New Roman"/>
                <a:cs typeface="Times New Roman"/>
              </a:rPr>
              <a:t>In EIA </a:t>
            </a:r>
            <a:r>
              <a:rPr sz="2000" spc="-5" dirty="0">
                <a:latin typeface="Times New Roman"/>
                <a:cs typeface="Times New Roman"/>
              </a:rPr>
              <a:t>standard, logic </a:t>
            </a:r>
            <a:r>
              <a:rPr sz="2000" spc="-10" dirty="0">
                <a:latin typeface="Times New Roman"/>
                <a:cs typeface="Times New Roman"/>
              </a:rPr>
              <a:t>'0' </a:t>
            </a:r>
            <a:r>
              <a:rPr sz="2000" spc="-5" dirty="0">
                <a:latin typeface="Times New Roman"/>
                <a:cs typeface="Times New Roman"/>
              </a:rPr>
              <a:t>is </a:t>
            </a:r>
            <a:r>
              <a:rPr sz="2000" spc="-20" dirty="0">
                <a:latin typeface="Times New Roman"/>
                <a:cs typeface="Times New Roman"/>
              </a:rPr>
              <a:t>known </a:t>
            </a:r>
            <a:r>
              <a:rPr sz="2000" spc="-5" dirty="0">
                <a:latin typeface="Times New Roman"/>
                <a:cs typeface="Times New Roman"/>
              </a:rPr>
              <a:t>as </a:t>
            </a:r>
            <a:r>
              <a:rPr sz="2000" spc="-10" dirty="0">
                <a:latin typeface="Times New Roman"/>
                <a:cs typeface="Times New Roman"/>
              </a:rPr>
              <a:t>'Space' and </a:t>
            </a:r>
            <a:r>
              <a:rPr sz="2000" spc="-5" dirty="0">
                <a:latin typeface="Times New Roman"/>
                <a:cs typeface="Times New Roman"/>
              </a:rPr>
              <a:t>logic </a:t>
            </a:r>
            <a:r>
              <a:rPr sz="2000" spc="-10" dirty="0">
                <a:latin typeface="Times New Roman"/>
                <a:cs typeface="Times New Roman"/>
              </a:rPr>
              <a:t>'1' </a:t>
            </a:r>
            <a:r>
              <a:rPr sz="2000" spc="-5" dirty="0">
                <a:latin typeface="Times New Roman"/>
                <a:cs typeface="Times New Roman"/>
              </a:rPr>
              <a:t>as</a:t>
            </a:r>
            <a:r>
              <a:rPr sz="2000" spc="245" dirty="0">
                <a:latin typeface="Times New Roman"/>
                <a:cs typeface="Times New Roman"/>
              </a:rPr>
              <a:t> </a:t>
            </a:r>
            <a:r>
              <a:rPr sz="2000" spc="-10" dirty="0">
                <a:latin typeface="Times New Roman"/>
                <a:cs typeface="Times New Roman"/>
              </a:rPr>
              <a:t>'Mark'.</a:t>
            </a:r>
            <a:endParaRPr sz="2000" dirty="0">
              <a:latin typeface="Times New Roman"/>
              <a:cs typeface="Times New Roman"/>
            </a:endParaRPr>
          </a:p>
          <a:p>
            <a:pPr marL="356870" indent="-344805" algn="just">
              <a:lnSpc>
                <a:spcPct val="100000"/>
              </a:lnSpc>
              <a:spcBef>
                <a:spcPts val="1680"/>
              </a:spcBef>
              <a:buClr>
                <a:srgbClr val="CC9900"/>
              </a:buClr>
              <a:buSzPct val="65000"/>
              <a:buFont typeface="Wingdings"/>
              <a:buChar char=""/>
              <a:tabLst>
                <a:tab pos="357505" algn="l"/>
              </a:tabLst>
            </a:pPr>
            <a:r>
              <a:rPr sz="2000" dirty="0">
                <a:latin typeface="Times New Roman"/>
                <a:cs typeface="Times New Roman"/>
              </a:rPr>
              <a:t>The </a:t>
            </a:r>
            <a:r>
              <a:rPr sz="2000" spc="-5" dirty="0">
                <a:latin typeface="Times New Roman"/>
                <a:cs typeface="Times New Roman"/>
              </a:rPr>
              <a:t>RS-232 </a:t>
            </a:r>
            <a:r>
              <a:rPr sz="2000" spc="-10" dirty="0">
                <a:latin typeface="Times New Roman"/>
                <a:cs typeface="Times New Roman"/>
              </a:rPr>
              <a:t>interface </a:t>
            </a:r>
            <a:r>
              <a:rPr sz="2000" spc="-5" dirty="0">
                <a:latin typeface="Times New Roman"/>
                <a:cs typeface="Times New Roman"/>
              </a:rPr>
              <a:t>defines </a:t>
            </a:r>
            <a:r>
              <a:rPr sz="2000" spc="-10" dirty="0">
                <a:latin typeface="Times New Roman"/>
                <a:cs typeface="Times New Roman"/>
              </a:rPr>
              <a:t>various </a:t>
            </a:r>
            <a:r>
              <a:rPr sz="2000" spc="-5" dirty="0">
                <a:latin typeface="Times New Roman"/>
                <a:cs typeface="Times New Roman"/>
              </a:rPr>
              <a:t>handshaking and control </a:t>
            </a:r>
            <a:r>
              <a:rPr sz="2000" spc="-10" dirty="0">
                <a:latin typeface="Times New Roman"/>
                <a:cs typeface="Times New Roman"/>
              </a:rPr>
              <a:t>signals</a:t>
            </a:r>
            <a:r>
              <a:rPr sz="2000" spc="55" dirty="0">
                <a:latin typeface="Times New Roman"/>
                <a:cs typeface="Times New Roman"/>
              </a:rPr>
              <a:t> </a:t>
            </a:r>
            <a:r>
              <a:rPr sz="2000" spc="-10" dirty="0">
                <a:latin typeface="Times New Roman"/>
                <a:cs typeface="Times New Roman"/>
              </a:rPr>
              <a:t>for</a:t>
            </a:r>
            <a:endParaRPr sz="2000" dirty="0">
              <a:latin typeface="Times New Roman"/>
              <a:cs typeface="Times New Roman"/>
            </a:endParaRPr>
          </a:p>
        </p:txBody>
      </p:sp>
      <p:sp>
        <p:nvSpPr>
          <p:cNvPr id="6" name="object 6"/>
          <p:cNvSpPr txBox="1"/>
          <p:nvPr/>
        </p:nvSpPr>
        <p:spPr>
          <a:xfrm>
            <a:off x="804468" y="6543547"/>
            <a:ext cx="8114030" cy="329565"/>
          </a:xfrm>
          <a:prstGeom prst="rect">
            <a:avLst/>
          </a:prstGeom>
        </p:spPr>
        <p:txBody>
          <a:bodyPr vert="horz" wrap="square" lIns="0" tIns="11430" rIns="0" bIns="0" rtlCol="0">
            <a:spAutoFit/>
          </a:bodyPr>
          <a:lstStyle/>
          <a:p>
            <a:pPr marL="12700">
              <a:lnSpc>
                <a:spcPct val="100000"/>
              </a:lnSpc>
              <a:spcBef>
                <a:spcPts val="90"/>
              </a:spcBef>
            </a:pPr>
            <a:r>
              <a:rPr sz="2000" spc="-5" dirty="0">
                <a:latin typeface="Times New Roman"/>
                <a:cs typeface="Times New Roman"/>
              </a:rPr>
              <a:t>communication </a:t>
            </a:r>
            <a:r>
              <a:rPr sz="2000" dirty="0">
                <a:latin typeface="Times New Roman"/>
                <a:cs typeface="Times New Roman"/>
              </a:rPr>
              <a:t>apart </a:t>
            </a:r>
            <a:r>
              <a:rPr sz="2000" spc="-10" dirty="0">
                <a:latin typeface="Times New Roman"/>
                <a:cs typeface="Times New Roman"/>
              </a:rPr>
              <a:t>from </a:t>
            </a:r>
            <a:r>
              <a:rPr sz="2000" spc="-5" dirty="0">
                <a:latin typeface="Times New Roman"/>
                <a:cs typeface="Times New Roman"/>
              </a:rPr>
              <a:t>the 'Transmit' and. 'Receive' </a:t>
            </a:r>
            <a:r>
              <a:rPr sz="2000" spc="-10" dirty="0">
                <a:latin typeface="Times New Roman"/>
                <a:cs typeface="Times New Roman"/>
              </a:rPr>
              <a:t>signal </a:t>
            </a:r>
            <a:r>
              <a:rPr sz="2000" spc="-5" dirty="0">
                <a:latin typeface="Times New Roman"/>
                <a:cs typeface="Times New Roman"/>
              </a:rPr>
              <a:t>lines</a:t>
            </a:r>
            <a:r>
              <a:rPr sz="2000" spc="470" dirty="0">
                <a:latin typeface="Times New Roman"/>
                <a:cs typeface="Times New Roman"/>
              </a:rPr>
              <a:t> </a:t>
            </a:r>
            <a:r>
              <a:rPr sz="2000" spc="-10" dirty="0">
                <a:latin typeface="Times New Roman"/>
                <a:cs typeface="Times New Roman"/>
              </a:rPr>
              <a:t>for </a:t>
            </a:r>
            <a:r>
              <a:rPr sz="2000" spc="-5" dirty="0">
                <a:latin typeface="Times New Roman"/>
                <a:cs typeface="Times New Roman"/>
              </a:rPr>
              <a:t>data</a:t>
            </a:r>
            <a:endParaRPr sz="2000">
              <a:latin typeface="Times New Roman"/>
              <a:cs typeface="Times New Roman"/>
            </a:endParaRPr>
          </a:p>
        </p:txBody>
      </p:sp>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60044" y="199374"/>
            <a:ext cx="8458200" cy="3471545"/>
          </a:xfrm>
          <a:prstGeom prst="rect">
            <a:avLst/>
          </a:prstGeom>
        </p:spPr>
        <p:txBody>
          <a:bodyPr vert="horz" wrap="square" lIns="0" tIns="12700" rIns="0" bIns="0" rtlCol="0">
            <a:spAutoFit/>
          </a:bodyPr>
          <a:lstStyle/>
          <a:p>
            <a:pPr marL="356870" marR="5080" indent="-344805" algn="just">
              <a:lnSpc>
                <a:spcPct val="150100"/>
              </a:lnSpc>
              <a:spcBef>
                <a:spcPts val="100"/>
              </a:spcBef>
            </a:pPr>
            <a:r>
              <a:rPr sz="2000" spc="-5" dirty="0">
                <a:solidFill>
                  <a:srgbClr val="C00000"/>
                </a:solidFill>
                <a:latin typeface="Times New Roman"/>
                <a:cs typeface="Times New Roman"/>
              </a:rPr>
              <a:t>» </a:t>
            </a:r>
            <a:r>
              <a:rPr sz="2000" dirty="0">
                <a:latin typeface="Times New Roman"/>
                <a:cs typeface="Times New Roman"/>
              </a:rPr>
              <a:t>The </a:t>
            </a:r>
            <a:r>
              <a:rPr sz="2000" spc="-5" dirty="0">
                <a:latin typeface="Times New Roman"/>
                <a:cs typeface="Times New Roman"/>
              </a:rPr>
              <a:t>RS-232 </a:t>
            </a:r>
            <a:r>
              <a:rPr sz="2000" spc="-10" dirty="0">
                <a:latin typeface="Times New Roman"/>
                <a:cs typeface="Times New Roman"/>
              </a:rPr>
              <a:t>interface </a:t>
            </a:r>
            <a:r>
              <a:rPr sz="2000" spc="-5" dirty="0">
                <a:solidFill>
                  <a:srgbClr val="6F2F9F"/>
                </a:solidFill>
                <a:latin typeface="Times New Roman"/>
                <a:cs typeface="Times New Roman"/>
              </a:rPr>
              <a:t>defines </a:t>
            </a:r>
            <a:r>
              <a:rPr sz="2000" spc="-10" dirty="0">
                <a:solidFill>
                  <a:srgbClr val="6F2F9F"/>
                </a:solidFill>
                <a:latin typeface="Times New Roman"/>
                <a:cs typeface="Times New Roman"/>
              </a:rPr>
              <a:t>various </a:t>
            </a:r>
            <a:r>
              <a:rPr sz="2000" spc="-5" dirty="0">
                <a:solidFill>
                  <a:srgbClr val="6F2F9F"/>
                </a:solidFill>
                <a:latin typeface="Times New Roman"/>
                <a:cs typeface="Times New Roman"/>
              </a:rPr>
              <a:t>handshaking and control </a:t>
            </a:r>
            <a:r>
              <a:rPr sz="2000" spc="-10" dirty="0">
                <a:solidFill>
                  <a:srgbClr val="6F2F9F"/>
                </a:solidFill>
                <a:latin typeface="Times New Roman"/>
                <a:cs typeface="Times New Roman"/>
              </a:rPr>
              <a:t>signals </a:t>
            </a:r>
            <a:r>
              <a:rPr sz="2000" spc="-10" dirty="0">
                <a:latin typeface="Times New Roman"/>
                <a:cs typeface="Times New Roman"/>
              </a:rPr>
              <a:t>for  communication </a:t>
            </a:r>
            <a:r>
              <a:rPr sz="2000" dirty="0">
                <a:latin typeface="Times New Roman"/>
                <a:cs typeface="Times New Roman"/>
              </a:rPr>
              <a:t>apart </a:t>
            </a:r>
            <a:r>
              <a:rPr sz="2000" spc="-10" dirty="0">
                <a:latin typeface="Times New Roman"/>
                <a:cs typeface="Times New Roman"/>
              </a:rPr>
              <a:t>from </a:t>
            </a:r>
            <a:r>
              <a:rPr sz="2000" spc="-5" dirty="0">
                <a:latin typeface="Times New Roman"/>
                <a:cs typeface="Times New Roman"/>
              </a:rPr>
              <a:t>the 'Transmit' and. 'Receive' </a:t>
            </a:r>
            <a:r>
              <a:rPr sz="2000" spc="-10" dirty="0">
                <a:latin typeface="Times New Roman"/>
                <a:cs typeface="Times New Roman"/>
              </a:rPr>
              <a:t>signal </a:t>
            </a:r>
            <a:r>
              <a:rPr sz="2000" spc="-5" dirty="0">
                <a:latin typeface="Times New Roman"/>
                <a:cs typeface="Times New Roman"/>
              </a:rPr>
              <a:t>lines </a:t>
            </a:r>
            <a:r>
              <a:rPr sz="2000" spc="-10" dirty="0">
                <a:latin typeface="Times New Roman"/>
                <a:cs typeface="Times New Roman"/>
              </a:rPr>
              <a:t>for </a:t>
            </a:r>
            <a:r>
              <a:rPr sz="2000" spc="-5" dirty="0">
                <a:latin typeface="Times New Roman"/>
                <a:cs typeface="Times New Roman"/>
              </a:rPr>
              <a:t>data  </a:t>
            </a:r>
            <a:r>
              <a:rPr sz="2000" spc="-15" dirty="0">
                <a:latin typeface="Times New Roman"/>
                <a:cs typeface="Times New Roman"/>
              </a:rPr>
              <a:t>communication.</a:t>
            </a:r>
            <a:endParaRPr sz="2000">
              <a:latin typeface="Times New Roman"/>
              <a:cs typeface="Times New Roman"/>
            </a:endParaRPr>
          </a:p>
          <a:p>
            <a:pPr marL="12700" algn="just">
              <a:lnSpc>
                <a:spcPct val="100000"/>
              </a:lnSpc>
              <a:spcBef>
                <a:spcPts val="1680"/>
              </a:spcBef>
            </a:pPr>
            <a:r>
              <a:rPr sz="2000" spc="-5" dirty="0">
                <a:solidFill>
                  <a:srgbClr val="C00000"/>
                </a:solidFill>
                <a:latin typeface="Times New Roman"/>
                <a:cs typeface="Times New Roman"/>
              </a:rPr>
              <a:t>» </a:t>
            </a:r>
            <a:r>
              <a:rPr sz="2000" spc="-10" dirty="0">
                <a:solidFill>
                  <a:srgbClr val="6F2F9F"/>
                </a:solidFill>
                <a:latin typeface="Times New Roman"/>
                <a:cs typeface="Times New Roman"/>
              </a:rPr>
              <a:t>RS-232 </a:t>
            </a:r>
            <a:r>
              <a:rPr sz="2000" spc="-5" dirty="0">
                <a:solidFill>
                  <a:srgbClr val="6F2F9F"/>
                </a:solidFill>
                <a:latin typeface="Times New Roman"/>
                <a:cs typeface="Times New Roman"/>
              </a:rPr>
              <a:t>supports </a:t>
            </a:r>
            <a:r>
              <a:rPr sz="2000" spc="-25" dirty="0">
                <a:solidFill>
                  <a:srgbClr val="6F2F9F"/>
                </a:solidFill>
                <a:latin typeface="Times New Roman"/>
                <a:cs typeface="Times New Roman"/>
              </a:rPr>
              <a:t>two </a:t>
            </a:r>
            <a:r>
              <a:rPr sz="2000" spc="-10" dirty="0">
                <a:solidFill>
                  <a:srgbClr val="6F2F9F"/>
                </a:solidFill>
                <a:latin typeface="Times New Roman"/>
                <a:cs typeface="Times New Roman"/>
              </a:rPr>
              <a:t>different types </a:t>
            </a:r>
            <a:r>
              <a:rPr sz="2000" dirty="0">
                <a:solidFill>
                  <a:srgbClr val="6F2F9F"/>
                </a:solidFill>
                <a:latin typeface="Times New Roman"/>
                <a:cs typeface="Times New Roman"/>
              </a:rPr>
              <a:t>of</a:t>
            </a:r>
            <a:r>
              <a:rPr sz="2000" spc="-105" dirty="0">
                <a:solidFill>
                  <a:srgbClr val="6F2F9F"/>
                </a:solidFill>
                <a:latin typeface="Times New Roman"/>
                <a:cs typeface="Times New Roman"/>
              </a:rPr>
              <a:t> </a:t>
            </a:r>
            <a:r>
              <a:rPr sz="2000" spc="-5" dirty="0">
                <a:solidFill>
                  <a:srgbClr val="6F2F9F"/>
                </a:solidFill>
                <a:latin typeface="Times New Roman"/>
                <a:cs typeface="Times New Roman"/>
              </a:rPr>
              <a:t>connectors</a:t>
            </a:r>
            <a:r>
              <a:rPr sz="2000" spc="-5" dirty="0">
                <a:latin typeface="Times New Roman"/>
                <a:cs typeface="Times New Roman"/>
              </a:rPr>
              <a:t>:</a:t>
            </a:r>
            <a:endParaRPr sz="2000">
              <a:latin typeface="Times New Roman"/>
              <a:cs typeface="Times New Roman"/>
            </a:endParaRPr>
          </a:p>
          <a:p>
            <a:pPr marL="683260" indent="-326390">
              <a:lnSpc>
                <a:spcPct val="100000"/>
              </a:lnSpc>
              <a:spcBef>
                <a:spcPts val="1685"/>
              </a:spcBef>
              <a:buClr>
                <a:srgbClr val="3A812E"/>
              </a:buClr>
              <a:buSzPct val="60000"/>
              <a:buFont typeface="Wingdings"/>
              <a:buChar char=""/>
              <a:tabLst>
                <a:tab pos="682625" algn="l"/>
                <a:tab pos="683260" algn="l"/>
              </a:tabLst>
            </a:pPr>
            <a:r>
              <a:rPr sz="2000" spc="-5" dirty="0">
                <a:solidFill>
                  <a:srgbClr val="006FC0"/>
                </a:solidFill>
                <a:latin typeface="Times New Roman"/>
                <a:cs typeface="Times New Roman"/>
              </a:rPr>
              <a:t>DB-9: 9-Pin connector</a:t>
            </a:r>
            <a:r>
              <a:rPr sz="2000" spc="-15" dirty="0">
                <a:solidFill>
                  <a:srgbClr val="006FC0"/>
                </a:solidFill>
                <a:latin typeface="Times New Roman"/>
                <a:cs typeface="Times New Roman"/>
              </a:rPr>
              <a:t> </a:t>
            </a:r>
            <a:r>
              <a:rPr sz="2000" spc="-10" dirty="0">
                <a:latin typeface="Times New Roman"/>
                <a:cs typeface="Times New Roman"/>
              </a:rPr>
              <a:t>and</a:t>
            </a:r>
            <a:endParaRPr sz="2000">
              <a:latin typeface="Times New Roman"/>
              <a:cs typeface="Times New Roman"/>
            </a:endParaRPr>
          </a:p>
          <a:p>
            <a:pPr marL="683260" indent="-326390">
              <a:lnSpc>
                <a:spcPct val="100000"/>
              </a:lnSpc>
              <a:spcBef>
                <a:spcPts val="1680"/>
              </a:spcBef>
              <a:buClr>
                <a:srgbClr val="3A812E"/>
              </a:buClr>
              <a:buSzPct val="60000"/>
              <a:buFont typeface="Wingdings"/>
              <a:buChar char=""/>
              <a:tabLst>
                <a:tab pos="682625" algn="l"/>
                <a:tab pos="683260" algn="l"/>
              </a:tabLst>
            </a:pPr>
            <a:r>
              <a:rPr sz="2000" spc="-5" dirty="0">
                <a:solidFill>
                  <a:srgbClr val="006FC0"/>
                </a:solidFill>
                <a:latin typeface="Times New Roman"/>
                <a:cs typeface="Times New Roman"/>
              </a:rPr>
              <a:t>DB-25: 25-Pin</a:t>
            </a:r>
            <a:r>
              <a:rPr sz="2000" spc="-35" dirty="0">
                <a:solidFill>
                  <a:srgbClr val="006FC0"/>
                </a:solidFill>
                <a:latin typeface="Times New Roman"/>
                <a:cs typeface="Times New Roman"/>
              </a:rPr>
              <a:t> </a:t>
            </a:r>
            <a:r>
              <a:rPr sz="2000" spc="-5" dirty="0">
                <a:solidFill>
                  <a:srgbClr val="006FC0"/>
                </a:solidFill>
                <a:latin typeface="Times New Roman"/>
                <a:cs typeface="Times New Roman"/>
              </a:rPr>
              <a:t>connector</a:t>
            </a:r>
            <a:r>
              <a:rPr sz="2000" spc="-5" dirty="0">
                <a:latin typeface="Times New Roman"/>
                <a:cs typeface="Times New Roman"/>
              </a:rPr>
              <a:t>.</a:t>
            </a:r>
            <a:endParaRPr sz="2000">
              <a:latin typeface="Times New Roman"/>
              <a:cs typeface="Times New Roman"/>
            </a:endParaRPr>
          </a:p>
          <a:p>
            <a:pPr marL="12700" algn="just">
              <a:lnSpc>
                <a:spcPct val="100000"/>
              </a:lnSpc>
              <a:spcBef>
                <a:spcPts val="1680"/>
              </a:spcBef>
            </a:pPr>
            <a:r>
              <a:rPr sz="2000" spc="-5" dirty="0">
                <a:solidFill>
                  <a:srgbClr val="C00000"/>
                </a:solidFill>
                <a:latin typeface="Times New Roman"/>
                <a:cs typeface="Times New Roman"/>
              </a:rPr>
              <a:t>» </a:t>
            </a:r>
            <a:r>
              <a:rPr sz="2000" dirty="0">
                <a:latin typeface="Times New Roman"/>
                <a:cs typeface="Times New Roman"/>
              </a:rPr>
              <a:t>The </a:t>
            </a:r>
            <a:r>
              <a:rPr sz="2000" spc="-15" dirty="0">
                <a:latin typeface="Times New Roman"/>
                <a:cs typeface="Times New Roman"/>
              </a:rPr>
              <a:t>following </a:t>
            </a:r>
            <a:r>
              <a:rPr sz="2000" spc="-10" dirty="0">
                <a:latin typeface="Times New Roman"/>
                <a:cs typeface="Times New Roman"/>
              </a:rPr>
              <a:t>Figure illustrates the </a:t>
            </a:r>
            <a:r>
              <a:rPr sz="2000" spc="-5" dirty="0">
                <a:latin typeface="Times New Roman"/>
                <a:cs typeface="Times New Roman"/>
              </a:rPr>
              <a:t>connector details </a:t>
            </a:r>
            <a:r>
              <a:rPr sz="2000" spc="-10" dirty="0">
                <a:latin typeface="Times New Roman"/>
                <a:cs typeface="Times New Roman"/>
              </a:rPr>
              <a:t>for DB-9 and</a:t>
            </a:r>
            <a:r>
              <a:rPr sz="2000" spc="20" dirty="0">
                <a:latin typeface="Times New Roman"/>
                <a:cs typeface="Times New Roman"/>
              </a:rPr>
              <a:t> </a:t>
            </a:r>
            <a:r>
              <a:rPr sz="2000" spc="-5" dirty="0">
                <a:latin typeface="Times New Roman"/>
                <a:cs typeface="Times New Roman"/>
              </a:rPr>
              <a:t>DB-25.</a:t>
            </a:r>
            <a:endParaRPr sz="2000">
              <a:latin typeface="Times New Roman"/>
              <a:cs typeface="Times New Roman"/>
            </a:endParaRPr>
          </a:p>
        </p:txBody>
      </p:sp>
      <p:sp>
        <p:nvSpPr>
          <p:cNvPr id="4" name="object 4"/>
          <p:cNvSpPr/>
          <p:nvPr/>
        </p:nvSpPr>
        <p:spPr>
          <a:xfrm>
            <a:off x="990600" y="3810000"/>
            <a:ext cx="7391400" cy="2286000"/>
          </a:xfrm>
          <a:prstGeom prst="rect">
            <a:avLst/>
          </a:prstGeom>
          <a:blipFill>
            <a:blip r:embed="rId2" cstate="print"/>
            <a:stretch>
              <a:fillRect/>
            </a:stretch>
          </a:blipFill>
        </p:spPr>
        <p:txBody>
          <a:bodyPr wrap="square" lIns="0" tIns="0" rIns="0" bIns="0" rtlCol="0"/>
          <a:lstStyle/>
          <a:p>
            <a:endParaRPr/>
          </a:p>
        </p:txBody>
      </p:sp>
      <p:sp>
        <p:nvSpPr>
          <p:cNvPr id="6" name="object 6"/>
          <p:cNvSpPr txBox="1">
            <a:spLocks noGrp="1"/>
          </p:cNvSpPr>
          <p:nvPr>
            <p:ph type="sldNum" sz="quarter" idx="7"/>
          </p:nvPr>
        </p:nvSpPr>
        <p:spPr>
          <a:prstGeom prst="rect">
            <a:avLst/>
          </a:prstGeom>
        </p:spPr>
        <p:txBody>
          <a:bodyPr vert="horz" wrap="square" lIns="0" tIns="0" rIns="0" bIns="0" rtlCol="0">
            <a:spAutoFit/>
          </a:bodyPr>
          <a:lstStyle/>
          <a:p>
            <a:pPr marL="38100">
              <a:lnSpc>
                <a:spcPts val="1375"/>
              </a:lnSpc>
            </a:pPr>
            <a:fld id="{81D60167-4931-47E6-BA6A-407CBD079E47}" type="slidenum">
              <a:rPr spc="-40" dirty="0"/>
              <a:t>143</a:t>
            </a:fld>
            <a:endParaRPr spc="-40" dirty="0"/>
          </a:p>
        </p:txBody>
      </p:sp>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60044" y="199374"/>
            <a:ext cx="8457565" cy="4264660"/>
          </a:xfrm>
          <a:prstGeom prst="rect">
            <a:avLst/>
          </a:prstGeom>
        </p:spPr>
        <p:txBody>
          <a:bodyPr vert="horz" wrap="square" lIns="0" tIns="12700" rIns="0" bIns="0" rtlCol="0">
            <a:spAutoFit/>
          </a:bodyPr>
          <a:lstStyle/>
          <a:p>
            <a:pPr marL="356870" marR="5080" indent="-344805" algn="just">
              <a:lnSpc>
                <a:spcPct val="150100"/>
              </a:lnSpc>
              <a:spcBef>
                <a:spcPts val="100"/>
              </a:spcBef>
            </a:pPr>
            <a:r>
              <a:rPr sz="2000" spc="-5" dirty="0">
                <a:solidFill>
                  <a:srgbClr val="C00000"/>
                </a:solidFill>
                <a:latin typeface="Times New Roman"/>
                <a:cs typeface="Times New Roman"/>
              </a:rPr>
              <a:t>» </a:t>
            </a:r>
            <a:r>
              <a:rPr sz="2000" spc="-5" dirty="0">
                <a:latin typeface="Times New Roman"/>
                <a:cs typeface="Times New Roman"/>
              </a:rPr>
              <a:t>RS-232 is </a:t>
            </a:r>
            <a:r>
              <a:rPr sz="2000" spc="-5" dirty="0">
                <a:solidFill>
                  <a:srgbClr val="006FC0"/>
                </a:solidFill>
                <a:latin typeface="Times New Roman"/>
                <a:cs typeface="Times New Roman"/>
              </a:rPr>
              <a:t>a </a:t>
            </a:r>
            <a:r>
              <a:rPr sz="2000" spc="-10" dirty="0">
                <a:solidFill>
                  <a:srgbClr val="006FC0"/>
                </a:solidFill>
                <a:latin typeface="Times New Roman"/>
                <a:cs typeface="Times New Roman"/>
              </a:rPr>
              <a:t>point-to-point </a:t>
            </a:r>
            <a:r>
              <a:rPr sz="2000" spc="-5" dirty="0">
                <a:solidFill>
                  <a:srgbClr val="006FC0"/>
                </a:solidFill>
                <a:latin typeface="Times New Roman"/>
                <a:cs typeface="Times New Roman"/>
              </a:rPr>
              <a:t>communication </a:t>
            </a:r>
            <a:r>
              <a:rPr sz="2000" spc="-10" dirty="0">
                <a:solidFill>
                  <a:srgbClr val="006FC0"/>
                </a:solidFill>
                <a:latin typeface="Times New Roman"/>
                <a:cs typeface="Times New Roman"/>
              </a:rPr>
              <a:t>interface </a:t>
            </a:r>
            <a:r>
              <a:rPr sz="2000" spc="-5" dirty="0">
                <a:latin typeface="Times New Roman"/>
                <a:cs typeface="Times New Roman"/>
              </a:rPr>
              <a:t>and </a:t>
            </a:r>
            <a:r>
              <a:rPr sz="2000" spc="-10" dirty="0">
                <a:latin typeface="Times New Roman"/>
                <a:cs typeface="Times New Roman"/>
              </a:rPr>
              <a:t>the </a:t>
            </a:r>
            <a:r>
              <a:rPr sz="2000" spc="-5" dirty="0">
                <a:solidFill>
                  <a:srgbClr val="C00000"/>
                </a:solidFill>
                <a:latin typeface="Times New Roman"/>
                <a:cs typeface="Times New Roman"/>
              </a:rPr>
              <a:t>device </a:t>
            </a:r>
            <a:r>
              <a:rPr sz="2000" spc="-10" dirty="0">
                <a:solidFill>
                  <a:srgbClr val="C00000"/>
                </a:solidFill>
                <a:latin typeface="Times New Roman"/>
                <a:cs typeface="Times New Roman"/>
              </a:rPr>
              <a:t>involved </a:t>
            </a:r>
            <a:r>
              <a:rPr sz="2000" spc="15" dirty="0">
                <a:latin typeface="Times New Roman"/>
                <a:cs typeface="Times New Roman"/>
              </a:rPr>
              <a:t>in  </a:t>
            </a:r>
            <a:r>
              <a:rPr sz="2000" spc="-5" dirty="0">
                <a:latin typeface="Times New Roman"/>
                <a:cs typeface="Times New Roman"/>
              </a:rPr>
              <a:t>RS-232 </a:t>
            </a:r>
            <a:r>
              <a:rPr sz="2000" spc="-10" dirty="0">
                <a:latin typeface="Times New Roman"/>
                <a:cs typeface="Times New Roman"/>
              </a:rPr>
              <a:t>communication </a:t>
            </a:r>
            <a:r>
              <a:rPr sz="2000" spc="-5" dirty="0">
                <a:latin typeface="Times New Roman"/>
                <a:cs typeface="Times New Roman"/>
              </a:rPr>
              <a:t>are called </a:t>
            </a:r>
            <a:r>
              <a:rPr sz="2000" spc="-10" dirty="0">
                <a:solidFill>
                  <a:srgbClr val="006FC0"/>
                </a:solidFill>
                <a:latin typeface="Times New Roman"/>
                <a:cs typeface="Times New Roman"/>
              </a:rPr>
              <a:t>'</a:t>
            </a:r>
            <a:r>
              <a:rPr sz="2000" i="1" spc="-10" dirty="0">
                <a:solidFill>
                  <a:srgbClr val="006FC0"/>
                </a:solidFill>
                <a:latin typeface="Times New Roman"/>
                <a:cs typeface="Times New Roman"/>
              </a:rPr>
              <a:t>Data </a:t>
            </a:r>
            <a:r>
              <a:rPr sz="2000" i="1" spc="-5" dirty="0">
                <a:solidFill>
                  <a:srgbClr val="006FC0"/>
                </a:solidFill>
                <a:latin typeface="Times New Roman"/>
                <a:cs typeface="Times New Roman"/>
              </a:rPr>
              <a:t>Terminal Equipment (DTE)</a:t>
            </a:r>
            <a:r>
              <a:rPr sz="2000" spc="-5" dirty="0">
                <a:solidFill>
                  <a:srgbClr val="006FC0"/>
                </a:solidFill>
                <a:latin typeface="Times New Roman"/>
                <a:cs typeface="Times New Roman"/>
              </a:rPr>
              <a:t>' </a:t>
            </a:r>
            <a:r>
              <a:rPr sz="2000" spc="-5" dirty="0">
                <a:latin typeface="Times New Roman"/>
                <a:cs typeface="Times New Roman"/>
              </a:rPr>
              <a:t>and </a:t>
            </a:r>
            <a:r>
              <a:rPr sz="2000" spc="-10" dirty="0">
                <a:solidFill>
                  <a:srgbClr val="006FC0"/>
                </a:solidFill>
                <a:latin typeface="Times New Roman"/>
                <a:cs typeface="Times New Roman"/>
              </a:rPr>
              <a:t>'</a:t>
            </a:r>
            <a:r>
              <a:rPr sz="2000" i="1" spc="-10" dirty="0">
                <a:solidFill>
                  <a:srgbClr val="006FC0"/>
                </a:solidFill>
                <a:latin typeface="Times New Roman"/>
                <a:cs typeface="Times New Roman"/>
              </a:rPr>
              <a:t>Data  </a:t>
            </a:r>
            <a:r>
              <a:rPr sz="2000" i="1" spc="-5" dirty="0">
                <a:solidFill>
                  <a:srgbClr val="006FC0"/>
                </a:solidFill>
                <a:latin typeface="Times New Roman"/>
                <a:cs typeface="Times New Roman"/>
              </a:rPr>
              <a:t>Communication </a:t>
            </a:r>
            <a:r>
              <a:rPr sz="2000" i="1" dirty="0">
                <a:solidFill>
                  <a:srgbClr val="006FC0"/>
                </a:solidFill>
                <a:latin typeface="Times New Roman"/>
                <a:cs typeface="Times New Roman"/>
              </a:rPr>
              <a:t>Equipment</a:t>
            </a:r>
            <a:r>
              <a:rPr sz="2000" i="1" spc="-30" dirty="0">
                <a:solidFill>
                  <a:srgbClr val="006FC0"/>
                </a:solidFill>
                <a:latin typeface="Times New Roman"/>
                <a:cs typeface="Times New Roman"/>
              </a:rPr>
              <a:t> </a:t>
            </a:r>
            <a:r>
              <a:rPr sz="2000" i="1" spc="-15" dirty="0">
                <a:solidFill>
                  <a:srgbClr val="006FC0"/>
                </a:solidFill>
                <a:latin typeface="Times New Roman"/>
                <a:cs typeface="Times New Roman"/>
              </a:rPr>
              <a:t>(DCE)</a:t>
            </a:r>
            <a:r>
              <a:rPr sz="2000" spc="-15" dirty="0">
                <a:solidFill>
                  <a:srgbClr val="006FC0"/>
                </a:solidFill>
                <a:latin typeface="Times New Roman"/>
                <a:cs typeface="Times New Roman"/>
              </a:rPr>
              <a:t>'.</a:t>
            </a:r>
            <a:endParaRPr sz="2000">
              <a:latin typeface="Times New Roman"/>
              <a:cs typeface="Times New Roman"/>
            </a:endParaRPr>
          </a:p>
          <a:p>
            <a:pPr marL="356870" marR="5715" indent="-344805" algn="just">
              <a:lnSpc>
                <a:spcPct val="150100"/>
              </a:lnSpc>
              <a:spcBef>
                <a:spcPts val="480"/>
              </a:spcBef>
            </a:pPr>
            <a:r>
              <a:rPr sz="2000" spc="-5" dirty="0">
                <a:solidFill>
                  <a:srgbClr val="C00000"/>
                </a:solidFill>
                <a:latin typeface="Times New Roman"/>
                <a:cs typeface="Times New Roman"/>
              </a:rPr>
              <a:t>» </a:t>
            </a:r>
            <a:r>
              <a:rPr sz="2000" dirty="0">
                <a:solidFill>
                  <a:srgbClr val="6F2F9F"/>
                </a:solidFill>
                <a:latin typeface="Times New Roman"/>
                <a:cs typeface="Times New Roman"/>
              </a:rPr>
              <a:t>The </a:t>
            </a:r>
            <a:r>
              <a:rPr sz="2000" spc="-5" dirty="0">
                <a:solidFill>
                  <a:srgbClr val="6F2F9F"/>
                </a:solidFill>
                <a:latin typeface="Times New Roman"/>
                <a:cs typeface="Times New Roman"/>
              </a:rPr>
              <a:t>Data </a:t>
            </a:r>
            <a:r>
              <a:rPr sz="2000" spc="-10" dirty="0">
                <a:solidFill>
                  <a:srgbClr val="6F2F9F"/>
                </a:solidFill>
                <a:latin typeface="Times New Roman"/>
                <a:cs typeface="Times New Roman"/>
              </a:rPr>
              <a:t>Terminal </a:t>
            </a:r>
            <a:r>
              <a:rPr sz="2000" dirty="0">
                <a:solidFill>
                  <a:srgbClr val="6F2F9F"/>
                </a:solidFill>
                <a:latin typeface="Times New Roman"/>
                <a:cs typeface="Times New Roman"/>
              </a:rPr>
              <a:t>Ready (DTR) </a:t>
            </a:r>
            <a:r>
              <a:rPr sz="2000" spc="-10" dirty="0">
                <a:solidFill>
                  <a:srgbClr val="6F2F9F"/>
                </a:solidFill>
                <a:latin typeface="Times New Roman"/>
                <a:cs typeface="Times New Roman"/>
              </a:rPr>
              <a:t>signal is </a:t>
            </a:r>
            <a:r>
              <a:rPr sz="2000" spc="-5" dirty="0">
                <a:solidFill>
                  <a:srgbClr val="6F2F9F"/>
                </a:solidFill>
                <a:latin typeface="Times New Roman"/>
                <a:cs typeface="Times New Roman"/>
              </a:rPr>
              <a:t>activated </a:t>
            </a:r>
            <a:r>
              <a:rPr sz="2000" dirty="0">
                <a:solidFill>
                  <a:srgbClr val="6F2F9F"/>
                </a:solidFill>
                <a:latin typeface="Times New Roman"/>
                <a:cs typeface="Times New Roman"/>
              </a:rPr>
              <a:t>by DTE </a:t>
            </a:r>
            <a:r>
              <a:rPr sz="2000" spc="-10" dirty="0">
                <a:latin typeface="Times New Roman"/>
                <a:cs typeface="Times New Roman"/>
              </a:rPr>
              <a:t>when </a:t>
            </a:r>
            <a:r>
              <a:rPr sz="2000" spc="-5" dirty="0">
                <a:latin typeface="Times New Roman"/>
                <a:cs typeface="Times New Roman"/>
              </a:rPr>
              <a:t>it </a:t>
            </a:r>
            <a:r>
              <a:rPr sz="2000" spc="-10" dirty="0">
                <a:latin typeface="Times New Roman"/>
                <a:cs typeface="Times New Roman"/>
              </a:rPr>
              <a:t>is </a:t>
            </a:r>
            <a:r>
              <a:rPr sz="2000" dirty="0">
                <a:latin typeface="Times New Roman"/>
                <a:cs typeface="Times New Roman"/>
              </a:rPr>
              <a:t>ready </a:t>
            </a:r>
            <a:r>
              <a:rPr sz="2000" spc="-10" dirty="0">
                <a:latin typeface="Times New Roman"/>
                <a:cs typeface="Times New Roman"/>
              </a:rPr>
              <a:t>to  </a:t>
            </a:r>
            <a:r>
              <a:rPr sz="2000" dirty="0">
                <a:latin typeface="Times New Roman"/>
                <a:cs typeface="Times New Roman"/>
              </a:rPr>
              <a:t>accept </a:t>
            </a:r>
            <a:r>
              <a:rPr sz="2000" spc="-10" dirty="0">
                <a:latin typeface="Times New Roman"/>
                <a:cs typeface="Times New Roman"/>
              </a:rPr>
              <a:t>data. </a:t>
            </a:r>
            <a:r>
              <a:rPr sz="2000" dirty="0">
                <a:latin typeface="Times New Roman"/>
                <a:cs typeface="Times New Roman"/>
              </a:rPr>
              <a:t>The </a:t>
            </a:r>
            <a:r>
              <a:rPr sz="2000" spc="-5" dirty="0">
                <a:solidFill>
                  <a:srgbClr val="6F2F9F"/>
                </a:solidFill>
                <a:latin typeface="Times New Roman"/>
                <a:cs typeface="Times New Roman"/>
              </a:rPr>
              <a:t>Data Set Ready (DSR) is activated </a:t>
            </a:r>
            <a:r>
              <a:rPr sz="2000" dirty="0">
                <a:solidFill>
                  <a:srgbClr val="6F2F9F"/>
                </a:solidFill>
                <a:latin typeface="Times New Roman"/>
                <a:cs typeface="Times New Roman"/>
              </a:rPr>
              <a:t>by </a:t>
            </a:r>
            <a:r>
              <a:rPr sz="2000" spc="-10" dirty="0">
                <a:solidFill>
                  <a:srgbClr val="6F2F9F"/>
                </a:solidFill>
                <a:latin typeface="Times New Roman"/>
                <a:cs typeface="Times New Roman"/>
              </a:rPr>
              <a:t>DCE </a:t>
            </a:r>
            <a:r>
              <a:rPr sz="2000" spc="-10" dirty="0">
                <a:latin typeface="Times New Roman"/>
                <a:cs typeface="Times New Roman"/>
              </a:rPr>
              <a:t>when </a:t>
            </a:r>
            <a:r>
              <a:rPr sz="2000" spc="-5" dirty="0">
                <a:latin typeface="Times New Roman"/>
                <a:cs typeface="Times New Roman"/>
              </a:rPr>
              <a:t>it is ready  </a:t>
            </a:r>
            <a:r>
              <a:rPr sz="2000" spc="-10" dirty="0">
                <a:latin typeface="Times New Roman"/>
                <a:cs typeface="Times New Roman"/>
              </a:rPr>
              <a:t>for establishing </a:t>
            </a:r>
            <a:r>
              <a:rPr sz="2000" spc="-5" dirty="0">
                <a:latin typeface="Times New Roman"/>
                <a:cs typeface="Times New Roman"/>
              </a:rPr>
              <a:t>a communication </a:t>
            </a:r>
            <a:r>
              <a:rPr sz="2000" spc="-10" dirty="0">
                <a:latin typeface="Times New Roman"/>
                <a:cs typeface="Times New Roman"/>
              </a:rPr>
              <a:t>link. </a:t>
            </a:r>
            <a:r>
              <a:rPr sz="2000" dirty="0">
                <a:latin typeface="Times New Roman"/>
                <a:cs typeface="Times New Roman"/>
              </a:rPr>
              <a:t>DTR </a:t>
            </a:r>
            <a:r>
              <a:rPr sz="2000" spc="-10" dirty="0">
                <a:latin typeface="Times New Roman"/>
                <a:cs typeface="Times New Roman"/>
              </a:rPr>
              <a:t>should </a:t>
            </a:r>
            <a:r>
              <a:rPr sz="2000" dirty="0">
                <a:latin typeface="Times New Roman"/>
                <a:cs typeface="Times New Roman"/>
              </a:rPr>
              <a:t>be </a:t>
            </a:r>
            <a:r>
              <a:rPr sz="2000" spc="-10" dirty="0">
                <a:latin typeface="Times New Roman"/>
                <a:cs typeface="Times New Roman"/>
              </a:rPr>
              <a:t>in the </a:t>
            </a:r>
            <a:r>
              <a:rPr sz="2000" spc="-5" dirty="0">
                <a:latin typeface="Times New Roman"/>
                <a:cs typeface="Times New Roman"/>
              </a:rPr>
              <a:t>activated state  before </a:t>
            </a:r>
            <a:r>
              <a:rPr sz="2000" spc="-10" dirty="0">
                <a:latin typeface="Times New Roman"/>
                <a:cs typeface="Times New Roman"/>
              </a:rPr>
              <a:t>the </a:t>
            </a:r>
            <a:r>
              <a:rPr sz="2000" spc="-5" dirty="0">
                <a:latin typeface="Times New Roman"/>
                <a:cs typeface="Times New Roman"/>
              </a:rPr>
              <a:t>activation </a:t>
            </a:r>
            <a:r>
              <a:rPr sz="2000" dirty="0">
                <a:latin typeface="Times New Roman"/>
                <a:cs typeface="Times New Roman"/>
              </a:rPr>
              <a:t>of</a:t>
            </a:r>
            <a:r>
              <a:rPr sz="2000" spc="-5" dirty="0">
                <a:latin typeface="Times New Roman"/>
                <a:cs typeface="Times New Roman"/>
              </a:rPr>
              <a:t> </a:t>
            </a:r>
            <a:r>
              <a:rPr sz="2000" spc="-10" dirty="0">
                <a:latin typeface="Times New Roman"/>
                <a:cs typeface="Times New Roman"/>
              </a:rPr>
              <a:t>DSR.</a:t>
            </a:r>
            <a:endParaRPr sz="2000">
              <a:latin typeface="Times New Roman"/>
              <a:cs typeface="Times New Roman"/>
            </a:endParaRPr>
          </a:p>
          <a:p>
            <a:pPr marL="356870" marR="6985" indent="-344805" algn="just">
              <a:lnSpc>
                <a:spcPct val="150100"/>
              </a:lnSpc>
              <a:spcBef>
                <a:spcPts val="480"/>
              </a:spcBef>
            </a:pPr>
            <a:r>
              <a:rPr sz="2000" spc="-5" dirty="0">
                <a:solidFill>
                  <a:srgbClr val="C00000"/>
                </a:solidFill>
                <a:latin typeface="Times New Roman"/>
                <a:cs typeface="Times New Roman"/>
              </a:rPr>
              <a:t>» </a:t>
            </a:r>
            <a:r>
              <a:rPr sz="2000" dirty="0">
                <a:latin typeface="Times New Roman"/>
                <a:cs typeface="Times New Roman"/>
              </a:rPr>
              <a:t>The </a:t>
            </a:r>
            <a:r>
              <a:rPr sz="2000" spc="-5" dirty="0">
                <a:solidFill>
                  <a:srgbClr val="6F2F9F"/>
                </a:solidFill>
                <a:latin typeface="Times New Roman"/>
                <a:cs typeface="Times New Roman"/>
              </a:rPr>
              <a:t>Data Carrier Detect (DCD) control </a:t>
            </a:r>
            <a:r>
              <a:rPr sz="2000" spc="-10" dirty="0">
                <a:solidFill>
                  <a:srgbClr val="6F2F9F"/>
                </a:solidFill>
                <a:latin typeface="Times New Roman"/>
                <a:cs typeface="Times New Roman"/>
              </a:rPr>
              <a:t>signal </a:t>
            </a:r>
            <a:r>
              <a:rPr sz="2000" spc="-5" dirty="0">
                <a:solidFill>
                  <a:srgbClr val="6F2F9F"/>
                </a:solidFill>
                <a:latin typeface="Times New Roman"/>
                <a:cs typeface="Times New Roman"/>
              </a:rPr>
              <a:t>is </a:t>
            </a:r>
            <a:r>
              <a:rPr sz="2000" spc="-10" dirty="0">
                <a:solidFill>
                  <a:srgbClr val="6F2F9F"/>
                </a:solidFill>
                <a:latin typeface="Times New Roman"/>
                <a:cs typeface="Times New Roman"/>
              </a:rPr>
              <a:t>used </a:t>
            </a:r>
            <a:r>
              <a:rPr sz="2000" dirty="0">
                <a:solidFill>
                  <a:srgbClr val="6F2F9F"/>
                </a:solidFill>
                <a:latin typeface="Times New Roman"/>
                <a:cs typeface="Times New Roman"/>
              </a:rPr>
              <a:t>by </a:t>
            </a:r>
            <a:r>
              <a:rPr sz="2000" spc="-5" dirty="0">
                <a:solidFill>
                  <a:srgbClr val="6F2F9F"/>
                </a:solidFill>
                <a:latin typeface="Times New Roman"/>
                <a:cs typeface="Times New Roman"/>
              </a:rPr>
              <a:t>the </a:t>
            </a:r>
            <a:r>
              <a:rPr sz="2000" spc="-10" dirty="0">
                <a:solidFill>
                  <a:srgbClr val="6F2F9F"/>
                </a:solidFill>
                <a:latin typeface="Times New Roman"/>
                <a:cs typeface="Times New Roman"/>
              </a:rPr>
              <a:t>DCE </a:t>
            </a:r>
            <a:r>
              <a:rPr sz="2000" spc="-5" dirty="0">
                <a:solidFill>
                  <a:srgbClr val="6F2F9F"/>
                </a:solidFill>
                <a:latin typeface="Times New Roman"/>
                <a:cs typeface="Times New Roman"/>
              </a:rPr>
              <a:t>to indicate  </a:t>
            </a:r>
            <a:r>
              <a:rPr sz="2000" spc="-10" dirty="0">
                <a:solidFill>
                  <a:srgbClr val="6F2F9F"/>
                </a:solidFill>
                <a:latin typeface="Times New Roman"/>
                <a:cs typeface="Times New Roman"/>
              </a:rPr>
              <a:t>the </a:t>
            </a:r>
            <a:r>
              <a:rPr sz="2000" dirty="0">
                <a:solidFill>
                  <a:srgbClr val="6F2F9F"/>
                </a:solidFill>
                <a:latin typeface="Times New Roman"/>
                <a:cs typeface="Times New Roman"/>
              </a:rPr>
              <a:t>DTE </a:t>
            </a:r>
            <a:r>
              <a:rPr sz="2000" spc="-10" dirty="0">
                <a:solidFill>
                  <a:srgbClr val="6F2F9F"/>
                </a:solidFill>
                <a:latin typeface="Times New Roman"/>
                <a:cs typeface="Times New Roman"/>
              </a:rPr>
              <a:t>that </a:t>
            </a:r>
            <a:r>
              <a:rPr sz="2000" spc="-5" dirty="0">
                <a:solidFill>
                  <a:srgbClr val="6F2F9F"/>
                </a:solidFill>
                <a:latin typeface="Times New Roman"/>
                <a:cs typeface="Times New Roman"/>
              </a:rPr>
              <a:t>a good </a:t>
            </a:r>
            <a:r>
              <a:rPr sz="2000" spc="-10" dirty="0">
                <a:solidFill>
                  <a:srgbClr val="6F2F9F"/>
                </a:solidFill>
                <a:latin typeface="Times New Roman"/>
                <a:cs typeface="Times New Roman"/>
              </a:rPr>
              <a:t>signal </a:t>
            </a:r>
            <a:r>
              <a:rPr sz="2000" spc="-5" dirty="0">
                <a:solidFill>
                  <a:srgbClr val="6F2F9F"/>
                </a:solidFill>
                <a:latin typeface="Times New Roman"/>
                <a:cs typeface="Times New Roman"/>
              </a:rPr>
              <a:t>is being</a:t>
            </a:r>
            <a:r>
              <a:rPr sz="2000" spc="80" dirty="0">
                <a:solidFill>
                  <a:srgbClr val="6F2F9F"/>
                </a:solidFill>
                <a:latin typeface="Times New Roman"/>
                <a:cs typeface="Times New Roman"/>
              </a:rPr>
              <a:t> </a:t>
            </a:r>
            <a:r>
              <a:rPr sz="2000" spc="-5" dirty="0">
                <a:solidFill>
                  <a:srgbClr val="6F2F9F"/>
                </a:solidFill>
                <a:latin typeface="Times New Roman"/>
                <a:cs typeface="Times New Roman"/>
              </a:rPr>
              <a:t>received</a:t>
            </a:r>
            <a:r>
              <a:rPr sz="2000" spc="-5" dirty="0">
                <a:latin typeface="Times New Roman"/>
                <a:cs typeface="Times New Roman"/>
              </a:rPr>
              <a:t>.</a:t>
            </a:r>
            <a:endParaRPr sz="2000">
              <a:latin typeface="Times New Roman"/>
              <a:cs typeface="Times New Roman"/>
            </a:endParaRPr>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38100">
              <a:lnSpc>
                <a:spcPts val="1375"/>
              </a:lnSpc>
            </a:pPr>
            <a:fld id="{81D60167-4931-47E6-BA6A-407CBD079E47}" type="slidenum">
              <a:rPr spc="-40" dirty="0"/>
              <a:t>144</a:t>
            </a:fld>
            <a:endParaRPr spc="-40" dirty="0"/>
          </a:p>
        </p:txBody>
      </p:sp>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60044" y="199374"/>
            <a:ext cx="8456930" cy="5697855"/>
          </a:xfrm>
          <a:prstGeom prst="rect">
            <a:avLst/>
          </a:prstGeom>
        </p:spPr>
        <p:txBody>
          <a:bodyPr vert="horz" wrap="square" lIns="0" tIns="12700" rIns="0" bIns="0" rtlCol="0">
            <a:spAutoFit/>
          </a:bodyPr>
          <a:lstStyle/>
          <a:p>
            <a:pPr marL="356870" marR="6350" indent="-344805" algn="just">
              <a:lnSpc>
                <a:spcPct val="150100"/>
              </a:lnSpc>
              <a:spcBef>
                <a:spcPts val="100"/>
              </a:spcBef>
            </a:pPr>
            <a:r>
              <a:rPr sz="2000" spc="-5" dirty="0">
                <a:solidFill>
                  <a:srgbClr val="C00000"/>
                </a:solidFill>
                <a:latin typeface="Times New Roman"/>
                <a:cs typeface="Times New Roman"/>
              </a:rPr>
              <a:t>» </a:t>
            </a:r>
            <a:r>
              <a:rPr sz="2000" spc="-5" dirty="0">
                <a:latin typeface="Times New Roman"/>
                <a:cs typeface="Times New Roman"/>
              </a:rPr>
              <a:t>RS-232 </a:t>
            </a:r>
            <a:r>
              <a:rPr sz="2000" spc="-5" dirty="0">
                <a:solidFill>
                  <a:srgbClr val="6F2F9F"/>
                </a:solidFill>
                <a:latin typeface="Times New Roman"/>
                <a:cs typeface="Times New Roman"/>
              </a:rPr>
              <a:t>supports only point-to-point </a:t>
            </a:r>
            <a:r>
              <a:rPr sz="2000" spc="-10" dirty="0">
                <a:solidFill>
                  <a:srgbClr val="6F2F9F"/>
                </a:solidFill>
                <a:latin typeface="Times New Roman"/>
                <a:cs typeface="Times New Roman"/>
              </a:rPr>
              <a:t>communication </a:t>
            </a:r>
            <a:r>
              <a:rPr sz="2000" spc="-5" dirty="0">
                <a:latin typeface="Times New Roman"/>
                <a:cs typeface="Times New Roman"/>
              </a:rPr>
              <a:t>and </a:t>
            </a:r>
            <a:r>
              <a:rPr sz="2000" spc="-10" dirty="0">
                <a:solidFill>
                  <a:srgbClr val="006FC0"/>
                </a:solidFill>
                <a:latin typeface="Times New Roman"/>
                <a:cs typeface="Times New Roman"/>
              </a:rPr>
              <a:t>not </a:t>
            </a:r>
            <a:r>
              <a:rPr sz="2000" spc="-5" dirty="0">
                <a:solidFill>
                  <a:srgbClr val="006FC0"/>
                </a:solidFill>
                <a:latin typeface="Times New Roman"/>
                <a:cs typeface="Times New Roman"/>
              </a:rPr>
              <a:t>suitable </a:t>
            </a:r>
            <a:r>
              <a:rPr sz="2000" spc="-10" dirty="0">
                <a:solidFill>
                  <a:srgbClr val="006FC0"/>
                </a:solidFill>
                <a:latin typeface="Times New Roman"/>
                <a:cs typeface="Times New Roman"/>
              </a:rPr>
              <a:t>for multi-  </a:t>
            </a:r>
            <a:r>
              <a:rPr sz="2000" dirty="0">
                <a:solidFill>
                  <a:srgbClr val="006FC0"/>
                </a:solidFill>
                <a:latin typeface="Times New Roman"/>
                <a:cs typeface="Times New Roman"/>
              </a:rPr>
              <a:t>drop </a:t>
            </a:r>
            <a:r>
              <a:rPr sz="2000" spc="-10" dirty="0">
                <a:solidFill>
                  <a:srgbClr val="006FC0"/>
                </a:solidFill>
                <a:latin typeface="Times New Roman"/>
                <a:cs typeface="Times New Roman"/>
              </a:rPr>
              <a:t>communication</a:t>
            </a:r>
            <a:r>
              <a:rPr sz="2000" spc="-10" dirty="0">
                <a:latin typeface="Times New Roman"/>
                <a:cs typeface="Times New Roman"/>
              </a:rPr>
              <a:t>. </a:t>
            </a:r>
            <a:r>
              <a:rPr sz="2000" dirty="0">
                <a:latin typeface="Times New Roman"/>
                <a:cs typeface="Times New Roman"/>
              </a:rPr>
              <a:t>It </a:t>
            </a:r>
            <a:r>
              <a:rPr sz="2000" spc="-10" dirty="0">
                <a:solidFill>
                  <a:srgbClr val="6F2F9F"/>
                </a:solidFill>
                <a:latin typeface="Times New Roman"/>
                <a:cs typeface="Times New Roman"/>
              </a:rPr>
              <a:t>uses single </a:t>
            </a:r>
            <a:r>
              <a:rPr sz="2000" spc="-5" dirty="0">
                <a:solidFill>
                  <a:srgbClr val="6F2F9F"/>
                </a:solidFill>
                <a:latin typeface="Times New Roman"/>
                <a:cs typeface="Times New Roman"/>
              </a:rPr>
              <a:t>ended data </a:t>
            </a:r>
            <a:r>
              <a:rPr sz="2000" spc="-10" dirty="0">
                <a:solidFill>
                  <a:srgbClr val="6F2F9F"/>
                </a:solidFill>
                <a:latin typeface="Times New Roman"/>
                <a:cs typeface="Times New Roman"/>
              </a:rPr>
              <a:t>transfer </a:t>
            </a:r>
            <a:r>
              <a:rPr sz="2000" spc="-5" dirty="0">
                <a:solidFill>
                  <a:srgbClr val="6F2F9F"/>
                </a:solidFill>
                <a:latin typeface="Times New Roman"/>
                <a:cs typeface="Times New Roman"/>
              </a:rPr>
              <a:t>technique </a:t>
            </a:r>
            <a:r>
              <a:rPr sz="2000" spc="-10" dirty="0">
                <a:latin typeface="Times New Roman"/>
                <a:cs typeface="Times New Roman"/>
              </a:rPr>
              <a:t>for signal  transmission and </a:t>
            </a:r>
            <a:r>
              <a:rPr sz="2000" dirty="0">
                <a:latin typeface="Times New Roman"/>
                <a:cs typeface="Times New Roman"/>
              </a:rPr>
              <a:t>thereby </a:t>
            </a:r>
            <a:r>
              <a:rPr sz="2000" spc="-15" dirty="0">
                <a:latin typeface="Times New Roman"/>
                <a:cs typeface="Times New Roman"/>
              </a:rPr>
              <a:t>more </a:t>
            </a:r>
            <a:r>
              <a:rPr sz="2000" spc="-5" dirty="0">
                <a:latin typeface="Times New Roman"/>
                <a:cs typeface="Times New Roman"/>
              </a:rPr>
              <a:t>susceptible </a:t>
            </a:r>
            <a:r>
              <a:rPr sz="2000" spc="-10" dirty="0">
                <a:latin typeface="Times New Roman"/>
                <a:cs typeface="Times New Roman"/>
              </a:rPr>
              <a:t>to noise and </a:t>
            </a:r>
            <a:r>
              <a:rPr sz="2000" spc="-5" dirty="0">
                <a:latin typeface="Times New Roman"/>
                <a:cs typeface="Times New Roman"/>
              </a:rPr>
              <a:t>it greatly reduces the  operating</a:t>
            </a:r>
            <a:r>
              <a:rPr sz="2000" spc="-30" dirty="0">
                <a:latin typeface="Times New Roman"/>
                <a:cs typeface="Times New Roman"/>
              </a:rPr>
              <a:t> </a:t>
            </a:r>
            <a:r>
              <a:rPr sz="2000" spc="-5" dirty="0">
                <a:latin typeface="Times New Roman"/>
                <a:cs typeface="Times New Roman"/>
              </a:rPr>
              <a:t>distance.</a:t>
            </a:r>
            <a:endParaRPr sz="2000">
              <a:latin typeface="Times New Roman"/>
              <a:cs typeface="Times New Roman"/>
            </a:endParaRPr>
          </a:p>
          <a:p>
            <a:pPr marL="12700" algn="just">
              <a:lnSpc>
                <a:spcPct val="100000"/>
              </a:lnSpc>
              <a:spcBef>
                <a:spcPts val="1685"/>
              </a:spcBef>
            </a:pPr>
            <a:r>
              <a:rPr sz="2000" spc="-5" dirty="0">
                <a:solidFill>
                  <a:srgbClr val="C00000"/>
                </a:solidFill>
                <a:latin typeface="Times New Roman"/>
                <a:cs typeface="Times New Roman"/>
              </a:rPr>
              <a:t>» </a:t>
            </a:r>
            <a:r>
              <a:rPr sz="2000" spc="-5" dirty="0">
                <a:solidFill>
                  <a:srgbClr val="FF0000"/>
                </a:solidFill>
                <a:latin typeface="Times New Roman"/>
                <a:cs typeface="Times New Roman"/>
              </a:rPr>
              <a:t>RS-422 </a:t>
            </a:r>
            <a:r>
              <a:rPr sz="2000" spc="-5" dirty="0">
                <a:latin typeface="Times New Roman"/>
                <a:cs typeface="Times New Roman"/>
              </a:rPr>
              <a:t>is </a:t>
            </a:r>
            <a:r>
              <a:rPr sz="2000" spc="-10" dirty="0">
                <a:latin typeface="Times New Roman"/>
                <a:cs typeface="Times New Roman"/>
              </a:rPr>
              <a:t>another </a:t>
            </a:r>
            <a:r>
              <a:rPr sz="2000" spc="-5" dirty="0">
                <a:latin typeface="Times New Roman"/>
                <a:cs typeface="Times New Roman"/>
              </a:rPr>
              <a:t>serial </a:t>
            </a:r>
            <a:r>
              <a:rPr sz="2000" spc="-10" dirty="0">
                <a:latin typeface="Times New Roman"/>
                <a:cs typeface="Times New Roman"/>
              </a:rPr>
              <a:t>interface </a:t>
            </a:r>
            <a:r>
              <a:rPr sz="2000" spc="-5" dirty="0">
                <a:latin typeface="Times New Roman"/>
                <a:cs typeface="Times New Roman"/>
              </a:rPr>
              <a:t>standard </a:t>
            </a:r>
            <a:r>
              <a:rPr sz="2000" spc="-10" dirty="0">
                <a:latin typeface="Times New Roman"/>
                <a:cs typeface="Times New Roman"/>
              </a:rPr>
              <a:t>from </a:t>
            </a:r>
            <a:r>
              <a:rPr sz="2000" dirty="0">
                <a:latin typeface="Times New Roman"/>
                <a:cs typeface="Times New Roman"/>
              </a:rPr>
              <a:t>EIA </a:t>
            </a:r>
            <a:r>
              <a:rPr sz="2000" dirty="0">
                <a:solidFill>
                  <a:srgbClr val="C00000"/>
                </a:solidFill>
                <a:latin typeface="Times New Roman"/>
                <a:cs typeface="Times New Roman"/>
              </a:rPr>
              <a:t>for </a:t>
            </a:r>
            <a:r>
              <a:rPr sz="2000" spc="-10" dirty="0">
                <a:solidFill>
                  <a:srgbClr val="C00000"/>
                </a:solidFill>
                <a:latin typeface="Times New Roman"/>
                <a:cs typeface="Times New Roman"/>
              </a:rPr>
              <a:t>differential</a:t>
            </a:r>
            <a:r>
              <a:rPr sz="2000" spc="434" dirty="0">
                <a:solidFill>
                  <a:srgbClr val="C00000"/>
                </a:solidFill>
                <a:latin typeface="Times New Roman"/>
                <a:cs typeface="Times New Roman"/>
              </a:rPr>
              <a:t> </a:t>
            </a:r>
            <a:r>
              <a:rPr sz="2000" spc="-5" dirty="0">
                <a:solidFill>
                  <a:srgbClr val="C00000"/>
                </a:solidFill>
                <a:latin typeface="Times New Roman"/>
                <a:cs typeface="Times New Roman"/>
              </a:rPr>
              <a:t>data</a:t>
            </a:r>
            <a:endParaRPr sz="2000">
              <a:latin typeface="Times New Roman"/>
              <a:cs typeface="Times New Roman"/>
            </a:endParaRPr>
          </a:p>
          <a:p>
            <a:pPr marL="356870" algn="just">
              <a:lnSpc>
                <a:spcPct val="100000"/>
              </a:lnSpc>
              <a:spcBef>
                <a:spcPts val="1200"/>
              </a:spcBef>
            </a:pPr>
            <a:r>
              <a:rPr sz="2000" spc="-15" dirty="0">
                <a:solidFill>
                  <a:srgbClr val="C00000"/>
                </a:solidFill>
                <a:latin typeface="Times New Roman"/>
                <a:cs typeface="Times New Roman"/>
              </a:rPr>
              <a:t>communication</a:t>
            </a:r>
            <a:r>
              <a:rPr sz="2000" spc="-15" dirty="0">
                <a:latin typeface="Times New Roman"/>
                <a:cs typeface="Times New Roman"/>
              </a:rPr>
              <a:t>. </a:t>
            </a:r>
            <a:r>
              <a:rPr sz="2000" dirty="0">
                <a:latin typeface="Times New Roman"/>
                <a:cs typeface="Times New Roman"/>
              </a:rPr>
              <a:t>It </a:t>
            </a:r>
            <a:r>
              <a:rPr sz="2000" spc="-5" dirty="0">
                <a:solidFill>
                  <a:srgbClr val="6F2F9F"/>
                </a:solidFill>
                <a:latin typeface="Times New Roman"/>
                <a:cs typeface="Times New Roman"/>
              </a:rPr>
              <a:t>supports data rates </a:t>
            </a:r>
            <a:r>
              <a:rPr sz="2000" spc="-15" dirty="0">
                <a:solidFill>
                  <a:srgbClr val="6F2F9F"/>
                </a:solidFill>
                <a:latin typeface="Times New Roman"/>
                <a:cs typeface="Times New Roman"/>
              </a:rPr>
              <a:t>up </a:t>
            </a:r>
            <a:r>
              <a:rPr sz="2000" spc="-10" dirty="0">
                <a:solidFill>
                  <a:srgbClr val="6F2F9F"/>
                </a:solidFill>
                <a:latin typeface="Times New Roman"/>
                <a:cs typeface="Times New Roman"/>
              </a:rPr>
              <a:t>to </a:t>
            </a:r>
            <a:r>
              <a:rPr sz="2000" dirty="0">
                <a:solidFill>
                  <a:srgbClr val="6F2F9F"/>
                </a:solidFill>
                <a:latin typeface="Times New Roman"/>
                <a:cs typeface="Times New Roman"/>
              </a:rPr>
              <a:t>l00Kbps </a:t>
            </a:r>
            <a:r>
              <a:rPr sz="2000" spc="-10" dirty="0">
                <a:solidFill>
                  <a:srgbClr val="6F2F9F"/>
                </a:solidFill>
                <a:latin typeface="Times New Roman"/>
                <a:cs typeface="Times New Roman"/>
              </a:rPr>
              <a:t>and </a:t>
            </a:r>
            <a:r>
              <a:rPr sz="2000" spc="-5" dirty="0">
                <a:solidFill>
                  <a:srgbClr val="6F2F9F"/>
                </a:solidFill>
                <a:latin typeface="Times New Roman"/>
                <a:cs typeface="Times New Roman"/>
              </a:rPr>
              <a:t>distance </a:t>
            </a:r>
            <a:r>
              <a:rPr sz="2000" spc="-15" dirty="0">
                <a:solidFill>
                  <a:srgbClr val="6F2F9F"/>
                </a:solidFill>
                <a:latin typeface="Times New Roman"/>
                <a:cs typeface="Times New Roman"/>
              </a:rPr>
              <a:t>up </a:t>
            </a:r>
            <a:r>
              <a:rPr sz="2000" spc="-10" dirty="0">
                <a:solidFill>
                  <a:srgbClr val="6F2F9F"/>
                </a:solidFill>
                <a:latin typeface="Times New Roman"/>
                <a:cs typeface="Times New Roman"/>
              </a:rPr>
              <a:t>to </a:t>
            </a:r>
            <a:r>
              <a:rPr sz="2000" dirty="0">
                <a:solidFill>
                  <a:srgbClr val="6F2F9F"/>
                </a:solidFill>
                <a:latin typeface="Times New Roman"/>
                <a:cs typeface="Times New Roman"/>
              </a:rPr>
              <a:t>400</a:t>
            </a:r>
            <a:r>
              <a:rPr sz="2000" spc="250" dirty="0">
                <a:solidFill>
                  <a:srgbClr val="6F2F9F"/>
                </a:solidFill>
                <a:latin typeface="Times New Roman"/>
                <a:cs typeface="Times New Roman"/>
              </a:rPr>
              <a:t> </a:t>
            </a:r>
            <a:r>
              <a:rPr sz="2000" spc="-15" dirty="0">
                <a:solidFill>
                  <a:srgbClr val="6F2F9F"/>
                </a:solidFill>
                <a:latin typeface="Times New Roman"/>
                <a:cs typeface="Times New Roman"/>
              </a:rPr>
              <a:t>ft.</a:t>
            </a:r>
            <a:endParaRPr sz="2000">
              <a:latin typeface="Times New Roman"/>
              <a:cs typeface="Times New Roman"/>
            </a:endParaRPr>
          </a:p>
          <a:p>
            <a:pPr marL="12700" algn="just">
              <a:lnSpc>
                <a:spcPct val="100000"/>
              </a:lnSpc>
              <a:spcBef>
                <a:spcPts val="1680"/>
              </a:spcBef>
            </a:pPr>
            <a:r>
              <a:rPr sz="2000" spc="-5" dirty="0">
                <a:solidFill>
                  <a:srgbClr val="C00000"/>
                </a:solidFill>
                <a:latin typeface="Times New Roman"/>
                <a:cs typeface="Times New Roman"/>
              </a:rPr>
              <a:t>»</a:t>
            </a:r>
            <a:r>
              <a:rPr sz="2000" spc="105" dirty="0">
                <a:solidFill>
                  <a:srgbClr val="C00000"/>
                </a:solidFill>
                <a:latin typeface="Times New Roman"/>
                <a:cs typeface="Times New Roman"/>
              </a:rPr>
              <a:t> </a:t>
            </a:r>
            <a:r>
              <a:rPr sz="2000" spc="-5" dirty="0">
                <a:latin typeface="Times New Roman"/>
                <a:cs typeface="Times New Roman"/>
              </a:rPr>
              <a:t>RS-422 </a:t>
            </a:r>
            <a:r>
              <a:rPr sz="2000" spc="-5" dirty="0">
                <a:solidFill>
                  <a:srgbClr val="6F2F9F"/>
                </a:solidFill>
                <a:latin typeface="Times New Roman"/>
                <a:cs typeface="Times New Roman"/>
              </a:rPr>
              <a:t>supports </a:t>
            </a:r>
            <a:r>
              <a:rPr sz="2000" spc="-10" dirty="0">
                <a:solidFill>
                  <a:srgbClr val="6F2F9F"/>
                </a:solidFill>
                <a:latin typeface="Times New Roman"/>
                <a:cs typeface="Times New Roman"/>
              </a:rPr>
              <a:t>multi-drop </a:t>
            </a:r>
            <a:r>
              <a:rPr sz="2000" spc="-5" dirty="0">
                <a:solidFill>
                  <a:srgbClr val="6F2F9F"/>
                </a:solidFill>
                <a:latin typeface="Times New Roman"/>
                <a:cs typeface="Times New Roman"/>
              </a:rPr>
              <a:t>communication </a:t>
            </a:r>
            <a:r>
              <a:rPr sz="2000" spc="-10" dirty="0">
                <a:latin typeface="Times New Roman"/>
                <a:cs typeface="Times New Roman"/>
              </a:rPr>
              <a:t>with one </a:t>
            </a:r>
            <a:r>
              <a:rPr sz="2000" spc="-5" dirty="0">
                <a:latin typeface="Times New Roman"/>
                <a:cs typeface="Times New Roman"/>
              </a:rPr>
              <a:t>transmitter device </a:t>
            </a:r>
            <a:r>
              <a:rPr sz="2000" spc="-10" dirty="0">
                <a:latin typeface="Times New Roman"/>
                <a:cs typeface="Times New Roman"/>
              </a:rPr>
              <a:t>and</a:t>
            </a:r>
            <a:endParaRPr sz="2000">
              <a:latin typeface="Times New Roman"/>
              <a:cs typeface="Times New Roman"/>
            </a:endParaRPr>
          </a:p>
          <a:p>
            <a:pPr marL="356870" algn="just">
              <a:lnSpc>
                <a:spcPct val="100000"/>
              </a:lnSpc>
              <a:spcBef>
                <a:spcPts val="1200"/>
              </a:spcBef>
            </a:pPr>
            <a:r>
              <a:rPr sz="2000" spc="-5" dirty="0">
                <a:latin typeface="Times New Roman"/>
                <a:cs typeface="Times New Roman"/>
              </a:rPr>
              <a:t>receiver devices </a:t>
            </a:r>
            <a:r>
              <a:rPr sz="2000" spc="-15" dirty="0">
                <a:latin typeface="Times New Roman"/>
                <a:cs typeface="Times New Roman"/>
              </a:rPr>
              <a:t>up </a:t>
            </a:r>
            <a:r>
              <a:rPr sz="2000" spc="-5" dirty="0">
                <a:latin typeface="Times New Roman"/>
                <a:cs typeface="Times New Roman"/>
              </a:rPr>
              <a:t>to</a:t>
            </a:r>
            <a:r>
              <a:rPr sz="2000" spc="15" dirty="0">
                <a:latin typeface="Times New Roman"/>
                <a:cs typeface="Times New Roman"/>
              </a:rPr>
              <a:t> </a:t>
            </a:r>
            <a:r>
              <a:rPr sz="2000" dirty="0">
                <a:latin typeface="Times New Roman"/>
                <a:cs typeface="Times New Roman"/>
              </a:rPr>
              <a:t>10.</a:t>
            </a:r>
            <a:endParaRPr sz="2000">
              <a:latin typeface="Times New Roman"/>
              <a:cs typeface="Times New Roman"/>
            </a:endParaRPr>
          </a:p>
          <a:p>
            <a:pPr marL="356870" marR="5080" indent="-344805" algn="just">
              <a:lnSpc>
                <a:spcPct val="150100"/>
              </a:lnSpc>
              <a:spcBef>
                <a:spcPts val="484"/>
              </a:spcBef>
            </a:pPr>
            <a:r>
              <a:rPr sz="2000" spc="-5" dirty="0">
                <a:solidFill>
                  <a:srgbClr val="C00000"/>
                </a:solidFill>
                <a:latin typeface="Times New Roman"/>
                <a:cs typeface="Times New Roman"/>
              </a:rPr>
              <a:t>» </a:t>
            </a:r>
            <a:r>
              <a:rPr sz="2000" spc="-5" dirty="0">
                <a:solidFill>
                  <a:srgbClr val="FF0000"/>
                </a:solidFill>
                <a:latin typeface="Times New Roman"/>
                <a:cs typeface="Times New Roman"/>
              </a:rPr>
              <a:t>RS-485 </a:t>
            </a:r>
            <a:r>
              <a:rPr sz="2000" spc="-5" dirty="0">
                <a:latin typeface="Times New Roman"/>
                <a:cs typeface="Times New Roman"/>
              </a:rPr>
              <a:t>is </a:t>
            </a:r>
            <a:r>
              <a:rPr sz="2000" spc="-10" dirty="0">
                <a:latin typeface="Times New Roman"/>
                <a:cs typeface="Times New Roman"/>
              </a:rPr>
              <a:t>the </a:t>
            </a:r>
            <a:r>
              <a:rPr sz="2000" spc="-10" dirty="0">
                <a:solidFill>
                  <a:srgbClr val="C00000"/>
                </a:solidFill>
                <a:latin typeface="Times New Roman"/>
                <a:cs typeface="Times New Roman"/>
              </a:rPr>
              <a:t>enhanced </a:t>
            </a:r>
            <a:r>
              <a:rPr sz="2000" spc="-5" dirty="0">
                <a:solidFill>
                  <a:srgbClr val="C00000"/>
                </a:solidFill>
                <a:latin typeface="Times New Roman"/>
                <a:cs typeface="Times New Roman"/>
              </a:rPr>
              <a:t>version </a:t>
            </a:r>
            <a:r>
              <a:rPr sz="2000" dirty="0">
                <a:solidFill>
                  <a:srgbClr val="C00000"/>
                </a:solidFill>
                <a:latin typeface="Times New Roman"/>
                <a:cs typeface="Times New Roman"/>
              </a:rPr>
              <a:t>of </a:t>
            </a:r>
            <a:r>
              <a:rPr sz="2000" spc="-10" dirty="0">
                <a:solidFill>
                  <a:srgbClr val="C00000"/>
                </a:solidFill>
                <a:latin typeface="Times New Roman"/>
                <a:cs typeface="Times New Roman"/>
              </a:rPr>
              <a:t>RS-422 </a:t>
            </a:r>
            <a:r>
              <a:rPr sz="2000" spc="-10" dirty="0">
                <a:latin typeface="Times New Roman"/>
                <a:cs typeface="Times New Roman"/>
              </a:rPr>
              <a:t>and </a:t>
            </a:r>
            <a:r>
              <a:rPr sz="2000" spc="-5" dirty="0">
                <a:latin typeface="Times New Roman"/>
                <a:cs typeface="Times New Roman"/>
              </a:rPr>
              <a:t>it </a:t>
            </a:r>
            <a:r>
              <a:rPr sz="2000" spc="-5" dirty="0">
                <a:solidFill>
                  <a:srgbClr val="C00000"/>
                </a:solidFill>
                <a:latin typeface="Times New Roman"/>
                <a:cs typeface="Times New Roman"/>
              </a:rPr>
              <a:t>supports </a:t>
            </a:r>
            <a:r>
              <a:rPr sz="2000" spc="-10" dirty="0">
                <a:solidFill>
                  <a:srgbClr val="C00000"/>
                </a:solidFill>
                <a:latin typeface="Times New Roman"/>
                <a:cs typeface="Times New Roman"/>
              </a:rPr>
              <a:t>multi-drop  </a:t>
            </a:r>
            <a:r>
              <a:rPr sz="2000" spc="-5" dirty="0">
                <a:solidFill>
                  <a:srgbClr val="C00000"/>
                </a:solidFill>
                <a:latin typeface="Times New Roman"/>
                <a:cs typeface="Times New Roman"/>
              </a:rPr>
              <a:t>communication </a:t>
            </a:r>
            <a:r>
              <a:rPr sz="2000" spc="-10" dirty="0">
                <a:solidFill>
                  <a:srgbClr val="C00000"/>
                </a:solidFill>
                <a:latin typeface="Times New Roman"/>
                <a:cs typeface="Times New Roman"/>
              </a:rPr>
              <a:t>with </a:t>
            </a:r>
            <a:r>
              <a:rPr sz="2000" spc="-15" dirty="0">
                <a:solidFill>
                  <a:srgbClr val="C00000"/>
                </a:solidFill>
                <a:latin typeface="Times New Roman"/>
                <a:cs typeface="Times New Roman"/>
              </a:rPr>
              <a:t>up </a:t>
            </a:r>
            <a:r>
              <a:rPr sz="2000" spc="-10" dirty="0">
                <a:solidFill>
                  <a:srgbClr val="C00000"/>
                </a:solidFill>
                <a:latin typeface="Times New Roman"/>
                <a:cs typeface="Times New Roman"/>
              </a:rPr>
              <a:t>to </a:t>
            </a:r>
            <a:r>
              <a:rPr sz="2000" dirty="0">
                <a:solidFill>
                  <a:srgbClr val="C00000"/>
                </a:solidFill>
                <a:latin typeface="Times New Roman"/>
                <a:cs typeface="Times New Roman"/>
              </a:rPr>
              <a:t>32 </a:t>
            </a:r>
            <a:r>
              <a:rPr sz="2000" spc="-10" dirty="0">
                <a:solidFill>
                  <a:srgbClr val="C00000"/>
                </a:solidFill>
                <a:latin typeface="Times New Roman"/>
                <a:cs typeface="Times New Roman"/>
              </a:rPr>
              <a:t>transmitting </a:t>
            </a:r>
            <a:r>
              <a:rPr sz="2000" spc="-5" dirty="0">
                <a:solidFill>
                  <a:srgbClr val="C00000"/>
                </a:solidFill>
                <a:latin typeface="Times New Roman"/>
                <a:cs typeface="Times New Roman"/>
              </a:rPr>
              <a:t>devices (drivers) </a:t>
            </a:r>
            <a:r>
              <a:rPr sz="2000" spc="-10" dirty="0">
                <a:solidFill>
                  <a:srgbClr val="C00000"/>
                </a:solidFill>
                <a:latin typeface="Times New Roman"/>
                <a:cs typeface="Times New Roman"/>
              </a:rPr>
              <a:t>and </a:t>
            </a:r>
            <a:r>
              <a:rPr sz="2000" dirty="0">
                <a:solidFill>
                  <a:srgbClr val="C00000"/>
                </a:solidFill>
                <a:latin typeface="Times New Roman"/>
                <a:cs typeface="Times New Roman"/>
              </a:rPr>
              <a:t>32 </a:t>
            </a:r>
            <a:r>
              <a:rPr sz="2000" spc="-5" dirty="0">
                <a:solidFill>
                  <a:srgbClr val="C00000"/>
                </a:solidFill>
                <a:latin typeface="Times New Roman"/>
                <a:cs typeface="Times New Roman"/>
              </a:rPr>
              <a:t>receiving  devices </a:t>
            </a:r>
            <a:r>
              <a:rPr sz="2000" dirty="0">
                <a:solidFill>
                  <a:srgbClr val="C00000"/>
                </a:solidFill>
                <a:latin typeface="Times New Roman"/>
                <a:cs typeface="Times New Roman"/>
              </a:rPr>
              <a:t>on </a:t>
            </a:r>
            <a:r>
              <a:rPr sz="2000" spc="-10" dirty="0">
                <a:solidFill>
                  <a:srgbClr val="C00000"/>
                </a:solidFill>
                <a:latin typeface="Times New Roman"/>
                <a:cs typeface="Times New Roman"/>
              </a:rPr>
              <a:t>the bus</a:t>
            </a:r>
            <a:r>
              <a:rPr sz="2000" spc="-10" dirty="0">
                <a:latin typeface="Times New Roman"/>
                <a:cs typeface="Times New Roman"/>
              </a:rPr>
              <a:t>. </a:t>
            </a:r>
            <a:r>
              <a:rPr sz="2000" dirty="0">
                <a:latin typeface="Times New Roman"/>
                <a:cs typeface="Times New Roman"/>
              </a:rPr>
              <a:t>The </a:t>
            </a:r>
            <a:r>
              <a:rPr sz="2000" spc="-5" dirty="0">
                <a:latin typeface="Times New Roman"/>
                <a:cs typeface="Times New Roman"/>
              </a:rPr>
              <a:t>communication between </a:t>
            </a:r>
            <a:r>
              <a:rPr sz="2000" dirty="0">
                <a:latin typeface="Times New Roman"/>
                <a:cs typeface="Times New Roman"/>
              </a:rPr>
              <a:t>devices </a:t>
            </a:r>
            <a:r>
              <a:rPr sz="2000" spc="-10" dirty="0">
                <a:latin typeface="Times New Roman"/>
                <a:cs typeface="Times New Roman"/>
              </a:rPr>
              <a:t>in the bus uses </a:t>
            </a:r>
            <a:r>
              <a:rPr sz="2000" spc="-5" dirty="0">
                <a:latin typeface="Times New Roman"/>
                <a:cs typeface="Times New Roman"/>
              </a:rPr>
              <a:t>the  </a:t>
            </a:r>
            <a:r>
              <a:rPr sz="2000" spc="-10" dirty="0">
                <a:latin typeface="Times New Roman"/>
                <a:cs typeface="Times New Roman"/>
              </a:rPr>
              <a:t>'addressing' </a:t>
            </a:r>
            <a:r>
              <a:rPr sz="2000" spc="-15" dirty="0">
                <a:latin typeface="Times New Roman"/>
                <a:cs typeface="Times New Roman"/>
              </a:rPr>
              <a:t>mechanism </a:t>
            </a:r>
            <a:r>
              <a:rPr sz="2000" spc="-5" dirty="0">
                <a:latin typeface="Times New Roman"/>
                <a:cs typeface="Times New Roman"/>
              </a:rPr>
              <a:t>to </a:t>
            </a:r>
            <a:r>
              <a:rPr sz="2000" spc="-10" dirty="0">
                <a:latin typeface="Times New Roman"/>
                <a:cs typeface="Times New Roman"/>
              </a:rPr>
              <a:t>identify slave</a:t>
            </a:r>
            <a:r>
              <a:rPr sz="2000" spc="204" dirty="0">
                <a:latin typeface="Times New Roman"/>
                <a:cs typeface="Times New Roman"/>
              </a:rPr>
              <a:t> </a:t>
            </a:r>
            <a:r>
              <a:rPr sz="2000" spc="-5" dirty="0">
                <a:latin typeface="Times New Roman"/>
                <a:cs typeface="Times New Roman"/>
              </a:rPr>
              <a:t>devices.</a:t>
            </a:r>
            <a:endParaRPr sz="2000">
              <a:latin typeface="Times New Roman"/>
              <a:cs typeface="Times New Roman"/>
            </a:endParaRPr>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38100">
              <a:lnSpc>
                <a:spcPts val="1375"/>
              </a:lnSpc>
            </a:pPr>
            <a:fld id="{81D60167-4931-47E6-BA6A-407CBD079E47}" type="slidenum">
              <a:rPr spc="-40" dirty="0"/>
              <a:t>145</a:t>
            </a:fld>
            <a:endParaRPr spc="-40" dirty="0"/>
          </a:p>
        </p:txBody>
      </p:sp>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60044" y="185353"/>
            <a:ext cx="8458835" cy="5734685"/>
          </a:xfrm>
          <a:prstGeom prst="rect">
            <a:avLst/>
          </a:prstGeom>
        </p:spPr>
        <p:txBody>
          <a:bodyPr vert="horz" wrap="square" lIns="0" tIns="12700" rIns="0" bIns="0" rtlCol="0">
            <a:spAutoFit/>
          </a:bodyPr>
          <a:lstStyle/>
          <a:p>
            <a:pPr marL="356870" marR="10160" indent="-344805" algn="just">
              <a:lnSpc>
                <a:spcPct val="150100"/>
              </a:lnSpc>
              <a:spcBef>
                <a:spcPts val="100"/>
              </a:spcBef>
            </a:pPr>
            <a:r>
              <a:rPr sz="2350" spc="10" dirty="0">
                <a:solidFill>
                  <a:srgbClr val="C00000"/>
                </a:solidFill>
                <a:latin typeface="Times New Roman"/>
                <a:cs typeface="Times New Roman"/>
              </a:rPr>
              <a:t>» </a:t>
            </a:r>
            <a:r>
              <a:rPr sz="2400" b="1" i="1" spc="-5" dirty="0">
                <a:solidFill>
                  <a:srgbClr val="FF0000"/>
                </a:solidFill>
                <a:latin typeface="Times New Roman"/>
                <a:cs typeface="Times New Roman"/>
              </a:rPr>
              <a:t>Universal Serial </a:t>
            </a:r>
            <a:r>
              <a:rPr sz="2400" b="1" i="1" dirty="0">
                <a:solidFill>
                  <a:srgbClr val="FF0000"/>
                </a:solidFill>
                <a:latin typeface="Times New Roman"/>
                <a:cs typeface="Times New Roman"/>
              </a:rPr>
              <a:t>Bus </a:t>
            </a:r>
            <a:r>
              <a:rPr sz="2400" b="1" i="1" spc="-5" dirty="0">
                <a:solidFill>
                  <a:srgbClr val="FF0000"/>
                </a:solidFill>
                <a:latin typeface="Times New Roman"/>
                <a:cs typeface="Times New Roman"/>
              </a:rPr>
              <a:t>(USB): </a:t>
            </a:r>
            <a:r>
              <a:rPr sz="2400" i="1" spc="-5" dirty="0">
                <a:solidFill>
                  <a:srgbClr val="FF0000"/>
                </a:solidFill>
                <a:latin typeface="Times New Roman"/>
                <a:cs typeface="Times New Roman"/>
              </a:rPr>
              <a:t>Universal Serial </a:t>
            </a:r>
            <a:r>
              <a:rPr sz="2400" i="1" spc="5" dirty="0">
                <a:solidFill>
                  <a:srgbClr val="FF0000"/>
                </a:solidFill>
                <a:latin typeface="Times New Roman"/>
                <a:cs typeface="Times New Roman"/>
              </a:rPr>
              <a:t>Bus </a:t>
            </a:r>
            <a:r>
              <a:rPr sz="2400" dirty="0">
                <a:latin typeface="Times New Roman"/>
                <a:cs typeface="Times New Roman"/>
              </a:rPr>
              <a:t>is </a:t>
            </a:r>
            <a:r>
              <a:rPr sz="2400" dirty="0">
                <a:solidFill>
                  <a:srgbClr val="C00000"/>
                </a:solidFill>
                <a:latin typeface="Times New Roman"/>
                <a:cs typeface="Times New Roman"/>
              </a:rPr>
              <a:t>a </a:t>
            </a:r>
            <a:r>
              <a:rPr sz="2400" spc="-5" dirty="0">
                <a:solidFill>
                  <a:srgbClr val="AC1285"/>
                </a:solidFill>
                <a:latin typeface="Times New Roman"/>
                <a:cs typeface="Times New Roman"/>
              </a:rPr>
              <a:t>wired </a:t>
            </a:r>
            <a:r>
              <a:rPr sz="2400" spc="-10" dirty="0">
                <a:solidFill>
                  <a:srgbClr val="AC1285"/>
                </a:solidFill>
                <a:latin typeface="Times New Roman"/>
                <a:cs typeface="Times New Roman"/>
              </a:rPr>
              <a:t>high  </a:t>
            </a:r>
            <a:r>
              <a:rPr sz="2400" spc="-5" dirty="0">
                <a:solidFill>
                  <a:srgbClr val="AC1285"/>
                </a:solidFill>
                <a:latin typeface="Times New Roman"/>
                <a:cs typeface="Times New Roman"/>
              </a:rPr>
              <a:t>speed serial bus for data</a:t>
            </a:r>
            <a:r>
              <a:rPr sz="2400" spc="15" dirty="0">
                <a:solidFill>
                  <a:srgbClr val="AC1285"/>
                </a:solidFill>
                <a:latin typeface="Times New Roman"/>
                <a:cs typeface="Times New Roman"/>
              </a:rPr>
              <a:t> </a:t>
            </a:r>
            <a:r>
              <a:rPr sz="2400" dirty="0">
                <a:solidFill>
                  <a:srgbClr val="AC1285"/>
                </a:solidFill>
                <a:latin typeface="Times New Roman"/>
                <a:cs typeface="Times New Roman"/>
              </a:rPr>
              <a:t>communication</a:t>
            </a:r>
            <a:r>
              <a:rPr sz="2400" dirty="0">
                <a:latin typeface="Times New Roman"/>
                <a:cs typeface="Times New Roman"/>
              </a:rPr>
              <a:t>.</a:t>
            </a:r>
            <a:endParaRPr sz="2400">
              <a:latin typeface="Times New Roman"/>
              <a:cs typeface="Times New Roman"/>
            </a:endParaRPr>
          </a:p>
          <a:p>
            <a:pPr marL="356870" marR="10160" indent="-344805" algn="just">
              <a:lnSpc>
                <a:spcPct val="150100"/>
              </a:lnSpc>
              <a:spcBef>
                <a:spcPts val="575"/>
              </a:spcBef>
            </a:pPr>
            <a:r>
              <a:rPr sz="2350" spc="10" dirty="0">
                <a:solidFill>
                  <a:srgbClr val="C00000"/>
                </a:solidFill>
                <a:latin typeface="Times New Roman"/>
                <a:cs typeface="Times New Roman"/>
              </a:rPr>
              <a:t>»</a:t>
            </a:r>
            <a:r>
              <a:rPr sz="2350" spc="605" dirty="0">
                <a:solidFill>
                  <a:srgbClr val="C00000"/>
                </a:solidFill>
                <a:latin typeface="Times New Roman"/>
                <a:cs typeface="Times New Roman"/>
              </a:rPr>
              <a:t> </a:t>
            </a:r>
            <a:r>
              <a:rPr sz="2400" dirty="0">
                <a:latin typeface="Times New Roman"/>
                <a:cs typeface="Times New Roman"/>
              </a:rPr>
              <a:t>The </a:t>
            </a:r>
            <a:r>
              <a:rPr sz="2400" spc="-5" dirty="0">
                <a:solidFill>
                  <a:srgbClr val="AC1285"/>
                </a:solidFill>
                <a:latin typeface="Times New Roman"/>
                <a:cs typeface="Times New Roman"/>
              </a:rPr>
              <a:t>first version </a:t>
            </a:r>
            <a:r>
              <a:rPr sz="2400" spc="10" dirty="0">
                <a:solidFill>
                  <a:srgbClr val="AC1285"/>
                </a:solidFill>
                <a:latin typeface="Times New Roman"/>
                <a:cs typeface="Times New Roman"/>
              </a:rPr>
              <a:t>of </a:t>
            </a:r>
            <a:r>
              <a:rPr sz="2400" spc="5" dirty="0">
                <a:solidFill>
                  <a:srgbClr val="AC1285"/>
                </a:solidFill>
                <a:latin typeface="Times New Roman"/>
                <a:cs typeface="Times New Roman"/>
              </a:rPr>
              <a:t>USB </a:t>
            </a:r>
            <a:r>
              <a:rPr sz="2400" spc="-5" dirty="0">
                <a:solidFill>
                  <a:srgbClr val="AC1285"/>
                </a:solidFill>
                <a:latin typeface="Times New Roman"/>
                <a:cs typeface="Times New Roman"/>
              </a:rPr>
              <a:t>(</a:t>
            </a:r>
            <a:r>
              <a:rPr sz="2400" i="1" spc="-5" dirty="0">
                <a:solidFill>
                  <a:srgbClr val="AC1285"/>
                </a:solidFill>
                <a:latin typeface="Times New Roman"/>
                <a:cs typeface="Times New Roman"/>
              </a:rPr>
              <a:t>USB </a:t>
            </a:r>
            <a:r>
              <a:rPr sz="2400" i="1" dirty="0">
                <a:solidFill>
                  <a:srgbClr val="AC1285"/>
                </a:solidFill>
                <a:latin typeface="Times New Roman"/>
                <a:cs typeface="Times New Roman"/>
              </a:rPr>
              <a:t>1.0</a:t>
            </a:r>
            <a:r>
              <a:rPr sz="2400" dirty="0">
                <a:solidFill>
                  <a:srgbClr val="AC1285"/>
                </a:solidFill>
                <a:latin typeface="Times New Roman"/>
                <a:cs typeface="Times New Roman"/>
              </a:rPr>
              <a:t>) </a:t>
            </a:r>
            <a:r>
              <a:rPr sz="2400" dirty="0">
                <a:latin typeface="Times New Roman"/>
                <a:cs typeface="Times New Roman"/>
              </a:rPr>
              <a:t>was </a:t>
            </a:r>
            <a:r>
              <a:rPr sz="2400" spc="-5" dirty="0">
                <a:latin typeface="Times New Roman"/>
                <a:cs typeface="Times New Roman"/>
              </a:rPr>
              <a:t>released </a:t>
            </a:r>
            <a:r>
              <a:rPr sz="2400" dirty="0">
                <a:latin typeface="Times New Roman"/>
                <a:cs typeface="Times New Roman"/>
              </a:rPr>
              <a:t>in </a:t>
            </a:r>
            <a:r>
              <a:rPr sz="2400" spc="-5" dirty="0">
                <a:latin typeface="Times New Roman"/>
                <a:cs typeface="Times New Roman"/>
              </a:rPr>
              <a:t>1995 and </a:t>
            </a:r>
            <a:r>
              <a:rPr sz="2400" spc="-10" dirty="0">
                <a:latin typeface="Times New Roman"/>
                <a:cs typeface="Times New Roman"/>
              </a:rPr>
              <a:t>was  created </a:t>
            </a:r>
            <a:r>
              <a:rPr sz="2400" spc="20" dirty="0">
                <a:latin typeface="Times New Roman"/>
                <a:cs typeface="Times New Roman"/>
              </a:rPr>
              <a:t>by </a:t>
            </a:r>
            <a:r>
              <a:rPr sz="2400" spc="5" dirty="0">
                <a:latin typeface="Times New Roman"/>
                <a:cs typeface="Times New Roman"/>
              </a:rPr>
              <a:t>the USB </a:t>
            </a:r>
            <a:r>
              <a:rPr sz="2400" dirty="0">
                <a:latin typeface="Times New Roman"/>
                <a:cs typeface="Times New Roman"/>
              </a:rPr>
              <a:t>core </a:t>
            </a:r>
            <a:r>
              <a:rPr sz="2400" spc="-5" dirty="0">
                <a:latin typeface="Times New Roman"/>
                <a:cs typeface="Times New Roman"/>
              </a:rPr>
              <a:t>group members </a:t>
            </a:r>
            <a:r>
              <a:rPr sz="2400" dirty="0">
                <a:latin typeface="Times New Roman"/>
                <a:cs typeface="Times New Roman"/>
              </a:rPr>
              <a:t>consisting of </a:t>
            </a:r>
            <a:r>
              <a:rPr sz="2400" spc="-10" dirty="0">
                <a:latin typeface="Times New Roman"/>
                <a:cs typeface="Times New Roman"/>
              </a:rPr>
              <a:t>Intel,  </a:t>
            </a:r>
            <a:r>
              <a:rPr sz="2400" spc="-5" dirty="0">
                <a:latin typeface="Times New Roman"/>
                <a:cs typeface="Times New Roman"/>
              </a:rPr>
              <a:t>Microsoft, </a:t>
            </a:r>
            <a:r>
              <a:rPr sz="2400" spc="-25" dirty="0">
                <a:latin typeface="Times New Roman"/>
                <a:cs typeface="Times New Roman"/>
              </a:rPr>
              <a:t>IBM, </a:t>
            </a:r>
            <a:r>
              <a:rPr sz="2400" dirty="0">
                <a:latin typeface="Times New Roman"/>
                <a:cs typeface="Times New Roman"/>
              </a:rPr>
              <a:t>Compaq, </a:t>
            </a:r>
            <a:r>
              <a:rPr sz="2400" spc="-5" dirty="0">
                <a:latin typeface="Times New Roman"/>
                <a:cs typeface="Times New Roman"/>
              </a:rPr>
              <a:t>Digital and Northern</a:t>
            </a:r>
            <a:r>
              <a:rPr sz="2400" spc="125" dirty="0">
                <a:latin typeface="Times New Roman"/>
                <a:cs typeface="Times New Roman"/>
              </a:rPr>
              <a:t> </a:t>
            </a:r>
            <a:r>
              <a:rPr sz="2400" spc="-5" dirty="0">
                <a:latin typeface="Times New Roman"/>
                <a:cs typeface="Times New Roman"/>
              </a:rPr>
              <a:t>Telecom.</a:t>
            </a:r>
            <a:endParaRPr sz="2400">
              <a:latin typeface="Times New Roman"/>
              <a:cs typeface="Times New Roman"/>
            </a:endParaRPr>
          </a:p>
          <a:p>
            <a:pPr marL="356870" marR="6350" indent="-344805" algn="just">
              <a:lnSpc>
                <a:spcPct val="150100"/>
              </a:lnSpc>
              <a:spcBef>
                <a:spcPts val="575"/>
              </a:spcBef>
            </a:pPr>
            <a:r>
              <a:rPr sz="2350" spc="10" dirty="0">
                <a:solidFill>
                  <a:srgbClr val="C00000"/>
                </a:solidFill>
                <a:latin typeface="Times New Roman"/>
                <a:cs typeface="Times New Roman"/>
              </a:rPr>
              <a:t>»</a:t>
            </a:r>
            <a:r>
              <a:rPr sz="2350" spc="605" dirty="0">
                <a:solidFill>
                  <a:srgbClr val="C00000"/>
                </a:solidFill>
                <a:latin typeface="Times New Roman"/>
                <a:cs typeface="Times New Roman"/>
              </a:rPr>
              <a:t> </a:t>
            </a:r>
            <a:r>
              <a:rPr sz="2400" dirty="0">
                <a:latin typeface="Times New Roman"/>
                <a:cs typeface="Times New Roman"/>
              </a:rPr>
              <a:t>The </a:t>
            </a:r>
            <a:r>
              <a:rPr sz="2400" spc="-5" dirty="0">
                <a:latin typeface="Times New Roman"/>
                <a:cs typeface="Times New Roman"/>
              </a:rPr>
              <a:t>USB communication </a:t>
            </a:r>
            <a:r>
              <a:rPr sz="2400" spc="-10" dirty="0">
                <a:latin typeface="Times New Roman"/>
                <a:cs typeface="Times New Roman"/>
              </a:rPr>
              <a:t>system </a:t>
            </a:r>
            <a:r>
              <a:rPr sz="2400" spc="-5" dirty="0">
                <a:solidFill>
                  <a:srgbClr val="6F2F9F"/>
                </a:solidFill>
                <a:latin typeface="Times New Roman"/>
                <a:cs typeface="Times New Roman"/>
              </a:rPr>
              <a:t>follows </a:t>
            </a:r>
            <a:r>
              <a:rPr sz="2400" dirty="0">
                <a:solidFill>
                  <a:srgbClr val="6F2F9F"/>
                </a:solidFill>
                <a:latin typeface="Times New Roman"/>
                <a:cs typeface="Times New Roman"/>
              </a:rPr>
              <a:t>a </a:t>
            </a:r>
            <a:r>
              <a:rPr sz="2400" spc="-5" dirty="0">
                <a:solidFill>
                  <a:srgbClr val="6F2F9F"/>
                </a:solidFill>
                <a:latin typeface="Times New Roman"/>
                <a:cs typeface="Times New Roman"/>
              </a:rPr>
              <a:t>star </a:t>
            </a:r>
            <a:r>
              <a:rPr sz="2400" dirty="0">
                <a:solidFill>
                  <a:srgbClr val="6F2F9F"/>
                </a:solidFill>
                <a:latin typeface="Times New Roman"/>
                <a:cs typeface="Times New Roman"/>
              </a:rPr>
              <a:t>topology with a  </a:t>
            </a:r>
            <a:r>
              <a:rPr sz="2400" spc="-5" dirty="0">
                <a:solidFill>
                  <a:srgbClr val="6F2F9F"/>
                </a:solidFill>
                <a:latin typeface="Times New Roman"/>
                <a:cs typeface="Times New Roman"/>
              </a:rPr>
              <a:t>USB </a:t>
            </a:r>
            <a:r>
              <a:rPr sz="2400" dirty="0">
                <a:solidFill>
                  <a:srgbClr val="6F2F9F"/>
                </a:solidFill>
                <a:latin typeface="Times New Roman"/>
                <a:cs typeface="Times New Roman"/>
              </a:rPr>
              <a:t>host </a:t>
            </a:r>
            <a:r>
              <a:rPr sz="2400" spc="-5" dirty="0">
                <a:solidFill>
                  <a:srgbClr val="6F2F9F"/>
                </a:solidFill>
                <a:latin typeface="Times New Roman"/>
                <a:cs typeface="Times New Roman"/>
              </a:rPr>
              <a:t>at </a:t>
            </a:r>
            <a:r>
              <a:rPr sz="2400" dirty="0">
                <a:solidFill>
                  <a:srgbClr val="6F2F9F"/>
                </a:solidFill>
                <a:latin typeface="Times New Roman"/>
                <a:cs typeface="Times New Roman"/>
              </a:rPr>
              <a:t>the </a:t>
            </a:r>
            <a:r>
              <a:rPr sz="2400" spc="-5" dirty="0">
                <a:solidFill>
                  <a:srgbClr val="6F2F9F"/>
                </a:solidFill>
                <a:latin typeface="Times New Roman"/>
                <a:cs typeface="Times New Roman"/>
              </a:rPr>
              <a:t>centre and </a:t>
            </a:r>
            <a:r>
              <a:rPr sz="2400" dirty="0">
                <a:solidFill>
                  <a:srgbClr val="6F2F9F"/>
                </a:solidFill>
                <a:latin typeface="Times New Roman"/>
                <a:cs typeface="Times New Roman"/>
              </a:rPr>
              <a:t>one or more </a:t>
            </a:r>
            <a:r>
              <a:rPr sz="2400" spc="-5" dirty="0">
                <a:solidFill>
                  <a:srgbClr val="6F2F9F"/>
                </a:solidFill>
                <a:latin typeface="Times New Roman"/>
                <a:cs typeface="Times New Roman"/>
              </a:rPr>
              <a:t>USB peripheral devices/  </a:t>
            </a:r>
            <a:r>
              <a:rPr sz="2400" dirty="0">
                <a:solidFill>
                  <a:srgbClr val="6F2F9F"/>
                </a:solidFill>
                <a:latin typeface="Times New Roman"/>
                <a:cs typeface="Times New Roman"/>
              </a:rPr>
              <a:t>USB hosts </a:t>
            </a:r>
            <a:r>
              <a:rPr sz="2400" spc="-5" dirty="0">
                <a:solidFill>
                  <a:srgbClr val="6F2F9F"/>
                </a:solidFill>
                <a:latin typeface="Times New Roman"/>
                <a:cs typeface="Times New Roman"/>
              </a:rPr>
              <a:t>connected </a:t>
            </a:r>
            <a:r>
              <a:rPr sz="2400" dirty="0">
                <a:solidFill>
                  <a:srgbClr val="6F2F9F"/>
                </a:solidFill>
                <a:latin typeface="Times New Roman"/>
                <a:cs typeface="Times New Roman"/>
              </a:rPr>
              <a:t>to</a:t>
            </a:r>
            <a:r>
              <a:rPr sz="2400" spc="-25" dirty="0">
                <a:solidFill>
                  <a:srgbClr val="6F2F9F"/>
                </a:solidFill>
                <a:latin typeface="Times New Roman"/>
                <a:cs typeface="Times New Roman"/>
              </a:rPr>
              <a:t> </a:t>
            </a:r>
            <a:r>
              <a:rPr sz="2400" dirty="0">
                <a:solidFill>
                  <a:srgbClr val="6F2F9F"/>
                </a:solidFill>
                <a:latin typeface="Times New Roman"/>
                <a:cs typeface="Times New Roman"/>
              </a:rPr>
              <a:t>it</a:t>
            </a:r>
            <a:r>
              <a:rPr sz="2400" dirty="0">
                <a:latin typeface="Times New Roman"/>
                <a:cs typeface="Times New Roman"/>
              </a:rPr>
              <a:t>.</a:t>
            </a:r>
            <a:endParaRPr sz="2400">
              <a:latin typeface="Times New Roman"/>
              <a:cs typeface="Times New Roman"/>
            </a:endParaRPr>
          </a:p>
          <a:p>
            <a:pPr marL="356870" marR="5080" indent="-344805" algn="just">
              <a:lnSpc>
                <a:spcPct val="150100"/>
              </a:lnSpc>
              <a:spcBef>
                <a:spcPts val="575"/>
              </a:spcBef>
            </a:pPr>
            <a:r>
              <a:rPr sz="2350" spc="10" dirty="0">
                <a:solidFill>
                  <a:srgbClr val="C00000"/>
                </a:solidFill>
                <a:latin typeface="Times New Roman"/>
                <a:cs typeface="Times New Roman"/>
              </a:rPr>
              <a:t>» </a:t>
            </a:r>
            <a:r>
              <a:rPr sz="2400" dirty="0">
                <a:latin typeface="Times New Roman"/>
                <a:cs typeface="Times New Roman"/>
              </a:rPr>
              <a:t>A </a:t>
            </a:r>
            <a:r>
              <a:rPr sz="2400" dirty="0">
                <a:solidFill>
                  <a:srgbClr val="AC1285"/>
                </a:solidFill>
                <a:latin typeface="Times New Roman"/>
                <a:cs typeface="Times New Roman"/>
              </a:rPr>
              <a:t>USB </a:t>
            </a:r>
            <a:r>
              <a:rPr sz="2400" spc="-5" dirty="0">
                <a:solidFill>
                  <a:srgbClr val="AC1285"/>
                </a:solidFill>
                <a:latin typeface="Times New Roman"/>
                <a:cs typeface="Times New Roman"/>
              </a:rPr>
              <a:t>2.0 </a:t>
            </a:r>
            <a:r>
              <a:rPr sz="2400" dirty="0">
                <a:latin typeface="Times New Roman"/>
                <a:cs typeface="Times New Roman"/>
              </a:rPr>
              <a:t>host </a:t>
            </a:r>
            <a:r>
              <a:rPr sz="2400" spc="-10" dirty="0">
                <a:solidFill>
                  <a:srgbClr val="6F2F9F"/>
                </a:solidFill>
                <a:latin typeface="Times New Roman"/>
                <a:cs typeface="Times New Roman"/>
              </a:rPr>
              <a:t>can </a:t>
            </a:r>
            <a:r>
              <a:rPr sz="2400" spc="-5" dirty="0">
                <a:solidFill>
                  <a:srgbClr val="6F2F9F"/>
                </a:solidFill>
                <a:latin typeface="Times New Roman"/>
                <a:cs typeface="Times New Roman"/>
              </a:rPr>
              <a:t>support connections up </a:t>
            </a:r>
            <a:r>
              <a:rPr sz="2400" dirty="0">
                <a:solidFill>
                  <a:srgbClr val="6F2F9F"/>
                </a:solidFill>
                <a:latin typeface="Times New Roman"/>
                <a:cs typeface="Times New Roman"/>
              </a:rPr>
              <a:t>to </a:t>
            </a:r>
            <a:r>
              <a:rPr sz="2400" spc="-5" dirty="0">
                <a:solidFill>
                  <a:srgbClr val="6F2F9F"/>
                </a:solidFill>
                <a:latin typeface="Times New Roman"/>
                <a:cs typeface="Times New Roman"/>
              </a:rPr>
              <a:t>127</a:t>
            </a:r>
            <a:r>
              <a:rPr sz="2400" spc="-5" dirty="0">
                <a:latin typeface="Times New Roman"/>
                <a:cs typeface="Times New Roman"/>
              </a:rPr>
              <a:t>, including  </a:t>
            </a:r>
            <a:r>
              <a:rPr sz="2400" dirty="0">
                <a:latin typeface="Times New Roman"/>
                <a:cs typeface="Times New Roman"/>
              </a:rPr>
              <a:t>slave </a:t>
            </a:r>
            <a:r>
              <a:rPr sz="2400" spc="-5" dirty="0">
                <a:latin typeface="Times New Roman"/>
                <a:cs typeface="Times New Roman"/>
              </a:rPr>
              <a:t>peripheral devices and other </a:t>
            </a:r>
            <a:r>
              <a:rPr sz="2400" dirty="0">
                <a:latin typeface="Times New Roman"/>
                <a:cs typeface="Times New Roman"/>
              </a:rPr>
              <a:t>USB</a:t>
            </a:r>
            <a:r>
              <a:rPr sz="2400" spc="15" dirty="0">
                <a:latin typeface="Times New Roman"/>
                <a:cs typeface="Times New Roman"/>
              </a:rPr>
              <a:t> </a:t>
            </a:r>
            <a:r>
              <a:rPr sz="2400" dirty="0">
                <a:latin typeface="Times New Roman"/>
                <a:cs typeface="Times New Roman"/>
              </a:rPr>
              <a:t>hosts.</a:t>
            </a:r>
            <a:endParaRPr sz="2400">
              <a:latin typeface="Times New Roman"/>
              <a:cs typeface="Times New Roman"/>
            </a:endParaRPr>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38100">
              <a:lnSpc>
                <a:spcPts val="1375"/>
              </a:lnSpc>
            </a:pPr>
            <a:fld id="{81D60167-4931-47E6-BA6A-407CBD079E47}" type="slidenum">
              <a:rPr spc="-40" dirty="0"/>
              <a:t>146</a:t>
            </a:fld>
            <a:endParaRPr spc="-40" dirty="0"/>
          </a:p>
        </p:txBody>
      </p:sp>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57200" y="6172200"/>
            <a:ext cx="8229600" cy="0"/>
          </a:xfrm>
          <a:custGeom>
            <a:avLst/>
            <a:gdLst/>
            <a:ahLst/>
            <a:cxnLst/>
            <a:rect l="l" t="t" r="r" b="b"/>
            <a:pathLst>
              <a:path w="8229600">
                <a:moveTo>
                  <a:pt x="0" y="0"/>
                </a:moveTo>
                <a:lnTo>
                  <a:pt x="8229600" y="0"/>
                </a:lnTo>
              </a:path>
            </a:pathLst>
          </a:custGeom>
          <a:ln w="19050">
            <a:solidFill>
              <a:srgbClr val="CC9900"/>
            </a:solidFill>
          </a:ln>
        </p:spPr>
        <p:txBody>
          <a:bodyPr wrap="square" lIns="0" tIns="0" rIns="0" bIns="0" rtlCol="0"/>
          <a:lstStyle/>
          <a:p>
            <a:endParaRPr/>
          </a:p>
        </p:txBody>
      </p:sp>
      <p:sp>
        <p:nvSpPr>
          <p:cNvPr id="3" name="object 3"/>
          <p:cNvSpPr txBox="1">
            <a:spLocks noGrp="1"/>
          </p:cNvSpPr>
          <p:nvPr>
            <p:ph type="title"/>
          </p:nvPr>
        </p:nvSpPr>
        <p:spPr>
          <a:prstGeom prst="rect">
            <a:avLst/>
          </a:prstGeom>
        </p:spPr>
        <p:txBody>
          <a:bodyPr vert="horz" wrap="square" lIns="0" tIns="12700" rIns="0" bIns="0" rtlCol="0">
            <a:spAutoFit/>
          </a:bodyPr>
          <a:lstStyle/>
          <a:p>
            <a:pPr marL="584835" marR="5080" indent="-344805">
              <a:lnSpc>
                <a:spcPct val="150100"/>
              </a:lnSpc>
              <a:spcBef>
                <a:spcPts val="100"/>
              </a:spcBef>
              <a:tabLst>
                <a:tab pos="585470" algn="l"/>
              </a:tabLst>
            </a:pPr>
            <a:r>
              <a:rPr sz="2350" spc="10" dirty="0">
                <a:solidFill>
                  <a:srgbClr val="C00000"/>
                </a:solidFill>
              </a:rPr>
              <a:t>»	</a:t>
            </a:r>
            <a:r>
              <a:rPr sz="2400" dirty="0"/>
              <a:t>The </a:t>
            </a:r>
            <a:r>
              <a:rPr sz="2400" spc="-5" dirty="0"/>
              <a:t>following </a:t>
            </a:r>
            <a:r>
              <a:rPr sz="2400" spc="-10" dirty="0"/>
              <a:t>Figure </a:t>
            </a:r>
            <a:r>
              <a:rPr sz="2400" spc="-5" dirty="0"/>
              <a:t>illustrates </a:t>
            </a:r>
            <a:r>
              <a:rPr sz="2400" dirty="0"/>
              <a:t>the </a:t>
            </a:r>
            <a:r>
              <a:rPr sz="2400" dirty="0">
                <a:solidFill>
                  <a:srgbClr val="FF0000"/>
                </a:solidFill>
              </a:rPr>
              <a:t>star </a:t>
            </a:r>
            <a:r>
              <a:rPr sz="2400" spc="-5" dirty="0">
                <a:solidFill>
                  <a:srgbClr val="FF0000"/>
                </a:solidFill>
              </a:rPr>
              <a:t>topology for </a:t>
            </a:r>
            <a:r>
              <a:rPr sz="2400" dirty="0">
                <a:solidFill>
                  <a:srgbClr val="FF0000"/>
                </a:solidFill>
              </a:rPr>
              <a:t>USB </a:t>
            </a:r>
            <a:r>
              <a:rPr sz="2400" spc="-5" dirty="0">
                <a:solidFill>
                  <a:srgbClr val="FF0000"/>
                </a:solidFill>
              </a:rPr>
              <a:t>device  </a:t>
            </a:r>
            <a:r>
              <a:rPr sz="2400" spc="-5" dirty="0"/>
              <a:t>connection.</a:t>
            </a:r>
            <a:endParaRPr sz="2400"/>
          </a:p>
        </p:txBody>
      </p:sp>
      <p:sp>
        <p:nvSpPr>
          <p:cNvPr id="5" name="object 5"/>
          <p:cNvSpPr/>
          <p:nvPr/>
        </p:nvSpPr>
        <p:spPr>
          <a:xfrm>
            <a:off x="5638800" y="914400"/>
            <a:ext cx="3258140" cy="4968875"/>
          </a:xfrm>
          <a:prstGeom prst="rect">
            <a:avLst/>
          </a:prstGeom>
          <a:blipFill>
            <a:blip r:embed="rId2" cstate="print"/>
            <a:stretch>
              <a:fillRect/>
            </a:stretch>
          </a:blipFill>
        </p:spPr>
        <p:txBody>
          <a:bodyPr wrap="square" lIns="0" tIns="0" rIns="0" bIns="0" rtlCol="0"/>
          <a:lstStyle/>
          <a:p>
            <a:endParaRPr/>
          </a:p>
        </p:txBody>
      </p:sp>
      <p:sp>
        <p:nvSpPr>
          <p:cNvPr id="6" name="object 6"/>
          <p:cNvSpPr txBox="1"/>
          <p:nvPr/>
        </p:nvSpPr>
        <p:spPr>
          <a:xfrm>
            <a:off x="460044" y="1725549"/>
            <a:ext cx="4874895" cy="4171950"/>
          </a:xfrm>
          <a:prstGeom prst="rect">
            <a:avLst/>
          </a:prstGeom>
        </p:spPr>
        <p:txBody>
          <a:bodyPr vert="horz" wrap="square" lIns="0" tIns="11430" rIns="0" bIns="0" rtlCol="0">
            <a:spAutoFit/>
          </a:bodyPr>
          <a:lstStyle/>
          <a:p>
            <a:pPr marL="12700" algn="just">
              <a:lnSpc>
                <a:spcPct val="100000"/>
              </a:lnSpc>
              <a:spcBef>
                <a:spcPts val="90"/>
              </a:spcBef>
            </a:pPr>
            <a:r>
              <a:rPr sz="2000" spc="-5" dirty="0">
                <a:solidFill>
                  <a:srgbClr val="C00000"/>
                </a:solidFill>
                <a:latin typeface="Times New Roman"/>
                <a:cs typeface="Times New Roman"/>
              </a:rPr>
              <a:t>» </a:t>
            </a:r>
            <a:r>
              <a:rPr sz="2000" spc="-10" dirty="0">
                <a:latin typeface="Times New Roman"/>
                <a:cs typeface="Times New Roman"/>
              </a:rPr>
              <a:t>USB </a:t>
            </a:r>
            <a:r>
              <a:rPr sz="2000" spc="-10" dirty="0">
                <a:solidFill>
                  <a:srgbClr val="6F2F9F"/>
                </a:solidFill>
                <a:latin typeface="Times New Roman"/>
                <a:cs typeface="Times New Roman"/>
              </a:rPr>
              <a:t>transmits </a:t>
            </a:r>
            <a:r>
              <a:rPr sz="2000" spc="-5" dirty="0">
                <a:solidFill>
                  <a:srgbClr val="6F2F9F"/>
                </a:solidFill>
                <a:latin typeface="Times New Roman"/>
                <a:cs typeface="Times New Roman"/>
              </a:rPr>
              <a:t>data </a:t>
            </a:r>
            <a:r>
              <a:rPr sz="2000" spc="-10" dirty="0">
                <a:solidFill>
                  <a:srgbClr val="6F2F9F"/>
                </a:solidFill>
                <a:latin typeface="Times New Roman"/>
                <a:cs typeface="Times New Roman"/>
              </a:rPr>
              <a:t>in </a:t>
            </a:r>
            <a:r>
              <a:rPr sz="2000" spc="-5" dirty="0">
                <a:solidFill>
                  <a:srgbClr val="6F2F9F"/>
                </a:solidFill>
                <a:latin typeface="Times New Roman"/>
                <a:cs typeface="Times New Roman"/>
              </a:rPr>
              <a:t>packet</a:t>
            </a:r>
            <a:r>
              <a:rPr sz="2000" spc="-200" dirty="0">
                <a:solidFill>
                  <a:srgbClr val="6F2F9F"/>
                </a:solidFill>
                <a:latin typeface="Times New Roman"/>
                <a:cs typeface="Times New Roman"/>
              </a:rPr>
              <a:t> </a:t>
            </a:r>
            <a:r>
              <a:rPr sz="2000" spc="-10" dirty="0">
                <a:solidFill>
                  <a:srgbClr val="6F2F9F"/>
                </a:solidFill>
                <a:latin typeface="Times New Roman"/>
                <a:cs typeface="Times New Roman"/>
              </a:rPr>
              <a:t>format</a:t>
            </a:r>
            <a:r>
              <a:rPr sz="2000" spc="-10" dirty="0">
                <a:latin typeface="Times New Roman"/>
                <a:cs typeface="Times New Roman"/>
              </a:rPr>
              <a:t>.</a:t>
            </a:r>
            <a:endParaRPr sz="2000">
              <a:latin typeface="Times New Roman"/>
              <a:cs typeface="Times New Roman"/>
            </a:endParaRPr>
          </a:p>
          <a:p>
            <a:pPr marL="12700" algn="just">
              <a:lnSpc>
                <a:spcPct val="100000"/>
              </a:lnSpc>
              <a:spcBef>
                <a:spcPts val="1685"/>
              </a:spcBef>
            </a:pPr>
            <a:r>
              <a:rPr sz="2000" spc="-5" dirty="0">
                <a:solidFill>
                  <a:srgbClr val="C00000"/>
                </a:solidFill>
                <a:latin typeface="Times New Roman"/>
                <a:cs typeface="Times New Roman"/>
              </a:rPr>
              <a:t>» </a:t>
            </a:r>
            <a:r>
              <a:rPr sz="2000" spc="-5" dirty="0">
                <a:latin typeface="Times New Roman"/>
                <a:cs typeface="Times New Roman"/>
              </a:rPr>
              <a:t>Each data </a:t>
            </a:r>
            <a:r>
              <a:rPr sz="2000" spc="-5" dirty="0">
                <a:solidFill>
                  <a:srgbClr val="6F2F9F"/>
                </a:solidFill>
                <a:latin typeface="Times New Roman"/>
                <a:cs typeface="Times New Roman"/>
              </a:rPr>
              <a:t>packet </a:t>
            </a:r>
            <a:r>
              <a:rPr sz="2000" spc="-10" dirty="0">
                <a:solidFill>
                  <a:srgbClr val="6F2F9F"/>
                </a:solidFill>
                <a:latin typeface="Times New Roman"/>
                <a:cs typeface="Times New Roman"/>
              </a:rPr>
              <a:t>has </a:t>
            </a:r>
            <a:r>
              <a:rPr sz="2000" spc="-5" dirty="0">
                <a:solidFill>
                  <a:srgbClr val="6F2F9F"/>
                </a:solidFill>
                <a:latin typeface="Times New Roman"/>
                <a:cs typeface="Times New Roman"/>
              </a:rPr>
              <a:t>a standard</a:t>
            </a:r>
            <a:r>
              <a:rPr sz="2000" spc="-250" dirty="0">
                <a:solidFill>
                  <a:srgbClr val="6F2F9F"/>
                </a:solidFill>
                <a:latin typeface="Times New Roman"/>
                <a:cs typeface="Times New Roman"/>
              </a:rPr>
              <a:t> </a:t>
            </a:r>
            <a:r>
              <a:rPr sz="2000" spc="-10" dirty="0">
                <a:solidFill>
                  <a:srgbClr val="6F2F9F"/>
                </a:solidFill>
                <a:latin typeface="Times New Roman"/>
                <a:cs typeface="Times New Roman"/>
              </a:rPr>
              <a:t>format</a:t>
            </a:r>
            <a:r>
              <a:rPr sz="2000" spc="-10" dirty="0">
                <a:latin typeface="Times New Roman"/>
                <a:cs typeface="Times New Roman"/>
              </a:rPr>
              <a:t>.</a:t>
            </a:r>
            <a:endParaRPr sz="2000">
              <a:latin typeface="Times New Roman"/>
              <a:cs typeface="Times New Roman"/>
            </a:endParaRPr>
          </a:p>
          <a:p>
            <a:pPr marL="356870" marR="5080" indent="-344805" algn="just">
              <a:lnSpc>
                <a:spcPct val="150000"/>
              </a:lnSpc>
              <a:spcBef>
                <a:spcPts val="480"/>
              </a:spcBef>
            </a:pPr>
            <a:r>
              <a:rPr sz="2000" spc="-5" dirty="0">
                <a:solidFill>
                  <a:srgbClr val="C00000"/>
                </a:solidFill>
                <a:latin typeface="Times New Roman"/>
                <a:cs typeface="Times New Roman"/>
              </a:rPr>
              <a:t>» </a:t>
            </a:r>
            <a:r>
              <a:rPr sz="2000" dirty="0">
                <a:latin typeface="Times New Roman"/>
                <a:cs typeface="Times New Roman"/>
              </a:rPr>
              <a:t>The </a:t>
            </a:r>
            <a:r>
              <a:rPr sz="2000" spc="-10" dirty="0">
                <a:latin typeface="Times New Roman"/>
                <a:cs typeface="Times New Roman"/>
              </a:rPr>
              <a:t>USB communication is </a:t>
            </a:r>
            <a:r>
              <a:rPr sz="2000" spc="-5" dirty="0">
                <a:latin typeface="Times New Roman"/>
                <a:cs typeface="Times New Roman"/>
              </a:rPr>
              <a:t>a </a:t>
            </a:r>
            <a:r>
              <a:rPr sz="2000" spc="-10" dirty="0">
                <a:solidFill>
                  <a:srgbClr val="6F2F9F"/>
                </a:solidFill>
                <a:latin typeface="Times New Roman"/>
                <a:cs typeface="Times New Roman"/>
              </a:rPr>
              <a:t>host </a:t>
            </a:r>
            <a:r>
              <a:rPr sz="2000" spc="-5" dirty="0">
                <a:solidFill>
                  <a:srgbClr val="6F2F9F"/>
                </a:solidFill>
                <a:latin typeface="Times New Roman"/>
                <a:cs typeface="Times New Roman"/>
              </a:rPr>
              <a:t>initiated  </a:t>
            </a:r>
            <a:r>
              <a:rPr sz="2000" spc="-5" dirty="0">
                <a:latin typeface="Times New Roman"/>
                <a:cs typeface="Times New Roman"/>
              </a:rPr>
              <a:t>one.</a:t>
            </a:r>
            <a:endParaRPr sz="2000">
              <a:latin typeface="Times New Roman"/>
              <a:cs typeface="Times New Roman"/>
            </a:endParaRPr>
          </a:p>
          <a:p>
            <a:pPr marL="356870" marR="5080" indent="-344805" algn="just">
              <a:lnSpc>
                <a:spcPct val="150100"/>
              </a:lnSpc>
              <a:spcBef>
                <a:spcPts val="480"/>
              </a:spcBef>
            </a:pPr>
            <a:r>
              <a:rPr sz="2000" spc="-5" dirty="0">
                <a:solidFill>
                  <a:srgbClr val="C00000"/>
                </a:solidFill>
                <a:latin typeface="Times New Roman"/>
                <a:cs typeface="Times New Roman"/>
              </a:rPr>
              <a:t>» </a:t>
            </a:r>
            <a:r>
              <a:rPr sz="2000" dirty="0">
                <a:latin typeface="Times New Roman"/>
                <a:cs typeface="Times New Roman"/>
              </a:rPr>
              <a:t>The </a:t>
            </a:r>
            <a:r>
              <a:rPr sz="2000" spc="-5" dirty="0">
                <a:solidFill>
                  <a:srgbClr val="6F2F9F"/>
                </a:solidFill>
                <a:latin typeface="Times New Roman"/>
                <a:cs typeface="Times New Roman"/>
              </a:rPr>
              <a:t>USB </a:t>
            </a:r>
            <a:r>
              <a:rPr sz="2000" spc="-10" dirty="0">
                <a:solidFill>
                  <a:srgbClr val="6F2F9F"/>
                </a:solidFill>
                <a:latin typeface="Times New Roman"/>
                <a:cs typeface="Times New Roman"/>
              </a:rPr>
              <a:t>host </a:t>
            </a:r>
            <a:r>
              <a:rPr sz="2000" spc="-5" dirty="0">
                <a:solidFill>
                  <a:srgbClr val="6F2F9F"/>
                </a:solidFill>
                <a:latin typeface="Times New Roman"/>
                <a:cs typeface="Times New Roman"/>
              </a:rPr>
              <a:t>contains a host controller  </a:t>
            </a:r>
            <a:r>
              <a:rPr sz="2000" spc="-5" dirty="0">
                <a:latin typeface="Times New Roman"/>
                <a:cs typeface="Times New Roman"/>
              </a:rPr>
              <a:t>which is responsible </a:t>
            </a:r>
            <a:r>
              <a:rPr sz="2000" spc="-10" dirty="0">
                <a:latin typeface="Times New Roman"/>
                <a:cs typeface="Times New Roman"/>
              </a:rPr>
              <a:t>for </a:t>
            </a:r>
            <a:r>
              <a:rPr sz="2000" spc="-5" dirty="0">
                <a:latin typeface="Times New Roman"/>
                <a:cs typeface="Times New Roman"/>
              </a:rPr>
              <a:t>controlling </a:t>
            </a:r>
            <a:r>
              <a:rPr sz="2000" spc="-10" dirty="0">
                <a:latin typeface="Times New Roman"/>
                <a:cs typeface="Times New Roman"/>
              </a:rPr>
              <a:t>the </a:t>
            </a:r>
            <a:r>
              <a:rPr sz="2000" spc="-5" dirty="0">
                <a:latin typeface="Times New Roman"/>
                <a:cs typeface="Times New Roman"/>
              </a:rPr>
              <a:t>data  </a:t>
            </a:r>
            <a:r>
              <a:rPr sz="2000" spc="-10" dirty="0">
                <a:latin typeface="Times New Roman"/>
                <a:cs typeface="Times New Roman"/>
              </a:rPr>
              <a:t>communication, </a:t>
            </a:r>
            <a:r>
              <a:rPr sz="2000" spc="-5" dirty="0">
                <a:latin typeface="Times New Roman"/>
                <a:cs typeface="Times New Roman"/>
              </a:rPr>
              <a:t>including establishing  connectivity </a:t>
            </a:r>
            <a:r>
              <a:rPr sz="2000" spc="-10" dirty="0">
                <a:latin typeface="Times New Roman"/>
                <a:cs typeface="Times New Roman"/>
              </a:rPr>
              <a:t>with USB </a:t>
            </a:r>
            <a:r>
              <a:rPr sz="2000" spc="-5" dirty="0">
                <a:latin typeface="Times New Roman"/>
                <a:cs typeface="Times New Roman"/>
              </a:rPr>
              <a:t>slave devices,  packetizing </a:t>
            </a:r>
            <a:r>
              <a:rPr sz="2000" spc="-10" dirty="0">
                <a:latin typeface="Times New Roman"/>
                <a:cs typeface="Times New Roman"/>
              </a:rPr>
              <a:t>and formatting the</a:t>
            </a:r>
            <a:r>
              <a:rPr sz="2000" spc="95" dirty="0">
                <a:latin typeface="Times New Roman"/>
                <a:cs typeface="Times New Roman"/>
              </a:rPr>
              <a:t> </a:t>
            </a:r>
            <a:r>
              <a:rPr sz="2000" spc="-5" dirty="0">
                <a:latin typeface="Times New Roman"/>
                <a:cs typeface="Times New Roman"/>
              </a:rPr>
              <a:t>data.</a:t>
            </a:r>
            <a:endParaRPr sz="2000">
              <a:latin typeface="Times New Roman"/>
              <a:cs typeface="Times New Roman"/>
            </a:endParaRPr>
          </a:p>
        </p:txBody>
      </p:sp>
      <p:sp>
        <p:nvSpPr>
          <p:cNvPr id="8" name="object 8"/>
          <p:cNvSpPr txBox="1">
            <a:spLocks noGrp="1"/>
          </p:cNvSpPr>
          <p:nvPr>
            <p:ph type="sldNum" sz="quarter" idx="7"/>
          </p:nvPr>
        </p:nvSpPr>
        <p:spPr>
          <a:prstGeom prst="rect">
            <a:avLst/>
          </a:prstGeom>
        </p:spPr>
        <p:txBody>
          <a:bodyPr vert="horz" wrap="square" lIns="0" tIns="0" rIns="0" bIns="0" rtlCol="0">
            <a:spAutoFit/>
          </a:bodyPr>
          <a:lstStyle/>
          <a:p>
            <a:pPr marL="38100">
              <a:lnSpc>
                <a:spcPts val="1375"/>
              </a:lnSpc>
            </a:pPr>
            <a:fld id="{81D60167-4931-47E6-BA6A-407CBD079E47}" type="slidenum">
              <a:rPr spc="-40" dirty="0"/>
              <a:t>147</a:t>
            </a:fld>
            <a:endParaRPr spc="-40" dirty="0"/>
          </a:p>
        </p:txBody>
      </p:sp>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60044" y="199374"/>
            <a:ext cx="8456295" cy="1398270"/>
          </a:xfrm>
          <a:prstGeom prst="rect">
            <a:avLst/>
          </a:prstGeom>
        </p:spPr>
        <p:txBody>
          <a:bodyPr vert="horz" wrap="square" lIns="0" tIns="12700" rIns="0" bIns="0" rtlCol="0">
            <a:spAutoFit/>
          </a:bodyPr>
          <a:lstStyle/>
          <a:p>
            <a:pPr marL="356870" marR="5080" indent="-344805" algn="just">
              <a:lnSpc>
                <a:spcPct val="150100"/>
              </a:lnSpc>
              <a:spcBef>
                <a:spcPts val="100"/>
              </a:spcBef>
            </a:pPr>
            <a:r>
              <a:rPr spc="-5" dirty="0">
                <a:solidFill>
                  <a:srgbClr val="C00000"/>
                </a:solidFill>
              </a:rPr>
              <a:t>» </a:t>
            </a:r>
            <a:r>
              <a:rPr dirty="0"/>
              <a:t>There </a:t>
            </a:r>
            <a:r>
              <a:rPr spc="-5" dirty="0"/>
              <a:t>are </a:t>
            </a:r>
            <a:r>
              <a:rPr spc="-10" dirty="0">
                <a:solidFill>
                  <a:srgbClr val="C00000"/>
                </a:solidFill>
              </a:rPr>
              <a:t>different </a:t>
            </a:r>
            <a:r>
              <a:rPr spc="-5" dirty="0">
                <a:solidFill>
                  <a:srgbClr val="C00000"/>
                </a:solidFill>
              </a:rPr>
              <a:t>standards </a:t>
            </a:r>
            <a:r>
              <a:rPr dirty="0">
                <a:solidFill>
                  <a:srgbClr val="C00000"/>
                </a:solidFill>
              </a:rPr>
              <a:t>for </a:t>
            </a:r>
            <a:r>
              <a:rPr spc="-10" dirty="0">
                <a:solidFill>
                  <a:srgbClr val="C00000"/>
                </a:solidFill>
              </a:rPr>
              <a:t>implementing the </a:t>
            </a:r>
            <a:r>
              <a:rPr dirty="0">
                <a:solidFill>
                  <a:srgbClr val="C00000"/>
                </a:solidFill>
              </a:rPr>
              <a:t>USB Host </a:t>
            </a:r>
            <a:r>
              <a:rPr spc="-5" dirty="0">
                <a:solidFill>
                  <a:srgbClr val="C00000"/>
                </a:solidFill>
              </a:rPr>
              <a:t>Control interface</a:t>
            </a:r>
            <a:r>
              <a:rPr spc="-5" dirty="0"/>
              <a:t>;  </a:t>
            </a:r>
            <a:r>
              <a:rPr spc="-10" dirty="0"/>
              <a:t>namely </a:t>
            </a:r>
            <a:r>
              <a:rPr dirty="0">
                <a:solidFill>
                  <a:srgbClr val="AC1285"/>
                </a:solidFill>
              </a:rPr>
              <a:t>Open </a:t>
            </a:r>
            <a:r>
              <a:rPr spc="-5" dirty="0">
                <a:solidFill>
                  <a:srgbClr val="AC1285"/>
                </a:solidFill>
              </a:rPr>
              <a:t>Host Control Interface </a:t>
            </a:r>
            <a:r>
              <a:rPr dirty="0">
                <a:solidFill>
                  <a:srgbClr val="AC1285"/>
                </a:solidFill>
              </a:rPr>
              <a:t>(OHCI) </a:t>
            </a:r>
            <a:r>
              <a:rPr spc="-10" dirty="0"/>
              <a:t>and </a:t>
            </a:r>
            <a:r>
              <a:rPr spc="-5" dirty="0">
                <a:solidFill>
                  <a:srgbClr val="AC1285"/>
                </a:solidFill>
              </a:rPr>
              <a:t>Universal Host Control  </a:t>
            </a:r>
            <a:r>
              <a:rPr spc="-10" dirty="0">
                <a:solidFill>
                  <a:srgbClr val="AC1285"/>
                </a:solidFill>
              </a:rPr>
              <a:t>Interface</a:t>
            </a:r>
            <a:r>
              <a:rPr spc="-15" dirty="0">
                <a:solidFill>
                  <a:srgbClr val="AC1285"/>
                </a:solidFill>
              </a:rPr>
              <a:t> </a:t>
            </a:r>
            <a:r>
              <a:rPr spc="-5" dirty="0">
                <a:solidFill>
                  <a:srgbClr val="AC1285"/>
                </a:solidFill>
              </a:rPr>
              <a:t>(UHCI)</a:t>
            </a:r>
            <a:r>
              <a:rPr spc="-5" dirty="0"/>
              <a:t>.</a:t>
            </a:r>
          </a:p>
        </p:txBody>
      </p:sp>
      <p:sp>
        <p:nvSpPr>
          <p:cNvPr id="3" name="object 3"/>
          <p:cNvSpPr txBox="1"/>
          <p:nvPr/>
        </p:nvSpPr>
        <p:spPr>
          <a:xfrm>
            <a:off x="444500" y="1632998"/>
            <a:ext cx="8475345" cy="4600575"/>
          </a:xfrm>
          <a:prstGeom prst="rect">
            <a:avLst/>
          </a:prstGeom>
        </p:spPr>
        <p:txBody>
          <a:bodyPr vert="horz" wrap="square" lIns="0" tIns="12065" rIns="0" bIns="0" rtlCol="0">
            <a:spAutoFit/>
          </a:bodyPr>
          <a:lstStyle/>
          <a:p>
            <a:pPr marL="372110" marR="5080" indent="-344805" algn="just">
              <a:lnSpc>
                <a:spcPct val="150100"/>
              </a:lnSpc>
              <a:spcBef>
                <a:spcPts val="95"/>
              </a:spcBef>
            </a:pPr>
            <a:r>
              <a:rPr sz="2000" spc="-5" dirty="0">
                <a:solidFill>
                  <a:srgbClr val="C00000"/>
                </a:solidFill>
                <a:latin typeface="Times New Roman"/>
                <a:cs typeface="Times New Roman"/>
              </a:rPr>
              <a:t>» </a:t>
            </a:r>
            <a:r>
              <a:rPr sz="2000" dirty="0">
                <a:latin typeface="Times New Roman"/>
                <a:cs typeface="Times New Roman"/>
              </a:rPr>
              <a:t>The </a:t>
            </a:r>
            <a:r>
              <a:rPr sz="2000" spc="-15" dirty="0">
                <a:latin typeface="Times New Roman"/>
                <a:cs typeface="Times New Roman"/>
              </a:rPr>
              <a:t>physical </a:t>
            </a:r>
            <a:r>
              <a:rPr sz="2000" spc="-5" dirty="0">
                <a:latin typeface="Times New Roman"/>
                <a:cs typeface="Times New Roman"/>
              </a:rPr>
              <a:t>connection between a </a:t>
            </a:r>
            <a:r>
              <a:rPr sz="2000" spc="-10" dirty="0">
                <a:latin typeface="Times New Roman"/>
                <a:cs typeface="Times New Roman"/>
              </a:rPr>
              <a:t>USB </a:t>
            </a:r>
            <a:r>
              <a:rPr sz="2000" spc="-5" dirty="0">
                <a:latin typeface="Times New Roman"/>
                <a:cs typeface="Times New Roman"/>
              </a:rPr>
              <a:t>peripheral device </a:t>
            </a:r>
            <a:r>
              <a:rPr sz="2000" spc="-20" dirty="0">
                <a:latin typeface="Times New Roman"/>
                <a:cs typeface="Times New Roman"/>
              </a:rPr>
              <a:t>and </a:t>
            </a:r>
            <a:r>
              <a:rPr sz="2000" spc="-10" dirty="0">
                <a:latin typeface="Times New Roman"/>
                <a:cs typeface="Times New Roman"/>
              </a:rPr>
              <a:t>master </a:t>
            </a:r>
            <a:r>
              <a:rPr sz="2000" spc="-5" dirty="0">
                <a:latin typeface="Times New Roman"/>
                <a:cs typeface="Times New Roman"/>
              </a:rPr>
              <a:t>device </a:t>
            </a:r>
            <a:r>
              <a:rPr sz="2000" spc="-10" dirty="0">
                <a:latin typeface="Times New Roman"/>
                <a:cs typeface="Times New Roman"/>
              </a:rPr>
              <a:t>is  </a:t>
            </a:r>
            <a:r>
              <a:rPr sz="2000" spc="-5" dirty="0">
                <a:latin typeface="Times New Roman"/>
                <a:cs typeface="Times New Roman"/>
              </a:rPr>
              <a:t>established </a:t>
            </a:r>
            <a:r>
              <a:rPr sz="2000" spc="-15" dirty="0">
                <a:latin typeface="Times New Roman"/>
                <a:cs typeface="Times New Roman"/>
              </a:rPr>
              <a:t>with </a:t>
            </a:r>
            <a:r>
              <a:rPr sz="2000" spc="-5" dirty="0">
                <a:latin typeface="Times New Roman"/>
                <a:cs typeface="Times New Roman"/>
              </a:rPr>
              <a:t>a </a:t>
            </a:r>
            <a:r>
              <a:rPr sz="2000" dirty="0">
                <a:latin typeface="Times New Roman"/>
                <a:cs typeface="Times New Roman"/>
              </a:rPr>
              <a:t>USB </a:t>
            </a:r>
            <a:r>
              <a:rPr sz="2000" spc="-5" dirty="0">
                <a:latin typeface="Times New Roman"/>
                <a:cs typeface="Times New Roman"/>
              </a:rPr>
              <a:t>cable. </a:t>
            </a:r>
            <a:r>
              <a:rPr sz="2000" dirty="0">
                <a:latin typeface="Times New Roman"/>
                <a:cs typeface="Times New Roman"/>
              </a:rPr>
              <a:t>The </a:t>
            </a:r>
            <a:r>
              <a:rPr sz="2000" spc="-5" dirty="0">
                <a:solidFill>
                  <a:srgbClr val="6F2F9F"/>
                </a:solidFill>
                <a:latin typeface="Times New Roman"/>
                <a:cs typeface="Times New Roman"/>
              </a:rPr>
              <a:t>USB cable in USB </a:t>
            </a:r>
            <a:r>
              <a:rPr sz="2000" dirty="0">
                <a:solidFill>
                  <a:srgbClr val="6F2F9F"/>
                </a:solidFill>
                <a:latin typeface="Times New Roman"/>
                <a:cs typeface="Times New Roman"/>
              </a:rPr>
              <a:t>2.0 </a:t>
            </a:r>
            <a:r>
              <a:rPr sz="2000" spc="-5" dirty="0">
                <a:solidFill>
                  <a:srgbClr val="6F2F9F"/>
                </a:solidFill>
                <a:latin typeface="Times New Roman"/>
                <a:cs typeface="Times New Roman"/>
              </a:rPr>
              <a:t>supports  </a:t>
            </a:r>
            <a:r>
              <a:rPr sz="2000" spc="-15" dirty="0">
                <a:solidFill>
                  <a:srgbClr val="6F2F9F"/>
                </a:solidFill>
                <a:latin typeface="Times New Roman"/>
                <a:cs typeface="Times New Roman"/>
              </a:rPr>
              <a:t>communication </a:t>
            </a:r>
            <a:r>
              <a:rPr sz="2000" spc="-5" dirty="0">
                <a:solidFill>
                  <a:srgbClr val="6F2F9F"/>
                </a:solidFill>
                <a:latin typeface="Times New Roman"/>
                <a:cs typeface="Times New Roman"/>
              </a:rPr>
              <a:t>distance </a:t>
            </a:r>
            <a:r>
              <a:rPr sz="2000" dirty="0">
                <a:solidFill>
                  <a:srgbClr val="6F2F9F"/>
                </a:solidFill>
                <a:latin typeface="Times New Roman"/>
                <a:cs typeface="Times New Roman"/>
              </a:rPr>
              <a:t>of </a:t>
            </a:r>
            <a:r>
              <a:rPr sz="2000" spc="-15" dirty="0">
                <a:solidFill>
                  <a:srgbClr val="6F2F9F"/>
                </a:solidFill>
                <a:latin typeface="Times New Roman"/>
                <a:cs typeface="Times New Roman"/>
              </a:rPr>
              <a:t>up </a:t>
            </a:r>
            <a:r>
              <a:rPr sz="2000" spc="-10" dirty="0">
                <a:solidFill>
                  <a:srgbClr val="6F2F9F"/>
                </a:solidFill>
                <a:latin typeface="Times New Roman"/>
                <a:cs typeface="Times New Roman"/>
              </a:rPr>
              <a:t>to </a:t>
            </a:r>
            <a:r>
              <a:rPr sz="2000" spc="-5" dirty="0">
                <a:solidFill>
                  <a:srgbClr val="6F2F9F"/>
                </a:solidFill>
                <a:latin typeface="Times New Roman"/>
                <a:cs typeface="Times New Roman"/>
              </a:rPr>
              <a:t>5</a:t>
            </a:r>
            <a:r>
              <a:rPr sz="2000" spc="130" dirty="0">
                <a:solidFill>
                  <a:srgbClr val="6F2F9F"/>
                </a:solidFill>
                <a:latin typeface="Times New Roman"/>
                <a:cs typeface="Times New Roman"/>
              </a:rPr>
              <a:t> </a:t>
            </a:r>
            <a:r>
              <a:rPr sz="2000" spc="-10" dirty="0">
                <a:solidFill>
                  <a:srgbClr val="6F2F9F"/>
                </a:solidFill>
                <a:latin typeface="Times New Roman"/>
                <a:cs typeface="Times New Roman"/>
              </a:rPr>
              <a:t>meters</a:t>
            </a:r>
            <a:r>
              <a:rPr sz="2000" spc="-10" dirty="0">
                <a:latin typeface="Times New Roman"/>
                <a:cs typeface="Times New Roman"/>
              </a:rPr>
              <a:t>.</a:t>
            </a:r>
            <a:endParaRPr sz="2000">
              <a:latin typeface="Times New Roman"/>
              <a:cs typeface="Times New Roman"/>
            </a:endParaRPr>
          </a:p>
          <a:p>
            <a:pPr marL="27940" algn="just">
              <a:lnSpc>
                <a:spcPct val="100000"/>
              </a:lnSpc>
              <a:spcBef>
                <a:spcPts val="1685"/>
              </a:spcBef>
            </a:pPr>
            <a:r>
              <a:rPr sz="2000" spc="-5" dirty="0">
                <a:solidFill>
                  <a:srgbClr val="C00000"/>
                </a:solidFill>
                <a:latin typeface="Times New Roman"/>
                <a:cs typeface="Times New Roman"/>
              </a:rPr>
              <a:t>»</a:t>
            </a:r>
            <a:r>
              <a:rPr sz="2000" spc="225" dirty="0">
                <a:solidFill>
                  <a:srgbClr val="C00000"/>
                </a:solidFill>
                <a:latin typeface="Times New Roman"/>
                <a:cs typeface="Times New Roman"/>
              </a:rPr>
              <a:t> </a:t>
            </a:r>
            <a:r>
              <a:rPr sz="2000" dirty="0">
                <a:latin typeface="Times New Roman"/>
                <a:cs typeface="Times New Roman"/>
              </a:rPr>
              <a:t>The</a:t>
            </a:r>
            <a:r>
              <a:rPr sz="2000" spc="125" dirty="0">
                <a:latin typeface="Times New Roman"/>
                <a:cs typeface="Times New Roman"/>
              </a:rPr>
              <a:t> </a:t>
            </a:r>
            <a:r>
              <a:rPr sz="2000" spc="-10" dirty="0">
                <a:latin typeface="Times New Roman"/>
                <a:cs typeface="Times New Roman"/>
              </a:rPr>
              <a:t>USB</a:t>
            </a:r>
            <a:r>
              <a:rPr sz="2000" spc="140" dirty="0">
                <a:latin typeface="Times New Roman"/>
                <a:cs typeface="Times New Roman"/>
              </a:rPr>
              <a:t> </a:t>
            </a:r>
            <a:r>
              <a:rPr sz="2000" dirty="0">
                <a:latin typeface="Times New Roman"/>
                <a:cs typeface="Times New Roman"/>
              </a:rPr>
              <a:t>2.0</a:t>
            </a:r>
            <a:r>
              <a:rPr sz="2000" spc="135" dirty="0">
                <a:latin typeface="Times New Roman"/>
                <a:cs typeface="Times New Roman"/>
              </a:rPr>
              <a:t> </a:t>
            </a:r>
            <a:r>
              <a:rPr sz="2000" spc="-5" dirty="0">
                <a:latin typeface="Times New Roman"/>
                <a:cs typeface="Times New Roman"/>
              </a:rPr>
              <a:t>standard</a:t>
            </a:r>
            <a:r>
              <a:rPr sz="2000" spc="140" dirty="0">
                <a:latin typeface="Times New Roman"/>
                <a:cs typeface="Times New Roman"/>
              </a:rPr>
              <a:t> </a:t>
            </a:r>
            <a:r>
              <a:rPr sz="2000" spc="-10" dirty="0">
                <a:latin typeface="Times New Roman"/>
                <a:cs typeface="Times New Roman"/>
              </a:rPr>
              <a:t>uses</a:t>
            </a:r>
            <a:r>
              <a:rPr sz="2000" spc="114" dirty="0">
                <a:latin typeface="Times New Roman"/>
                <a:cs typeface="Times New Roman"/>
              </a:rPr>
              <a:t> </a:t>
            </a:r>
            <a:r>
              <a:rPr sz="2000" spc="-15" dirty="0">
                <a:solidFill>
                  <a:srgbClr val="C00000"/>
                </a:solidFill>
                <a:latin typeface="Times New Roman"/>
                <a:cs typeface="Times New Roman"/>
              </a:rPr>
              <a:t>two</a:t>
            </a:r>
            <a:r>
              <a:rPr sz="2000" spc="135" dirty="0">
                <a:solidFill>
                  <a:srgbClr val="C00000"/>
                </a:solidFill>
                <a:latin typeface="Times New Roman"/>
                <a:cs typeface="Times New Roman"/>
              </a:rPr>
              <a:t> </a:t>
            </a:r>
            <a:r>
              <a:rPr sz="2000" spc="-5" dirty="0">
                <a:solidFill>
                  <a:srgbClr val="C00000"/>
                </a:solidFill>
                <a:latin typeface="Times New Roman"/>
                <a:cs typeface="Times New Roman"/>
              </a:rPr>
              <a:t>different</a:t>
            </a:r>
            <a:r>
              <a:rPr sz="2000" spc="130" dirty="0">
                <a:solidFill>
                  <a:srgbClr val="C00000"/>
                </a:solidFill>
                <a:latin typeface="Times New Roman"/>
                <a:cs typeface="Times New Roman"/>
              </a:rPr>
              <a:t> </a:t>
            </a:r>
            <a:r>
              <a:rPr sz="2000" spc="-10" dirty="0">
                <a:solidFill>
                  <a:srgbClr val="C00000"/>
                </a:solidFill>
                <a:latin typeface="Times New Roman"/>
                <a:cs typeface="Times New Roman"/>
              </a:rPr>
              <a:t>types</a:t>
            </a:r>
            <a:r>
              <a:rPr sz="2000" spc="130" dirty="0">
                <a:solidFill>
                  <a:srgbClr val="C00000"/>
                </a:solidFill>
                <a:latin typeface="Times New Roman"/>
                <a:cs typeface="Times New Roman"/>
              </a:rPr>
              <a:t> </a:t>
            </a:r>
            <a:r>
              <a:rPr sz="2000" dirty="0">
                <a:solidFill>
                  <a:srgbClr val="C00000"/>
                </a:solidFill>
                <a:latin typeface="Times New Roman"/>
                <a:cs typeface="Times New Roman"/>
              </a:rPr>
              <a:t>of</a:t>
            </a:r>
            <a:r>
              <a:rPr sz="2000" spc="105" dirty="0">
                <a:solidFill>
                  <a:srgbClr val="C00000"/>
                </a:solidFill>
                <a:latin typeface="Times New Roman"/>
                <a:cs typeface="Times New Roman"/>
              </a:rPr>
              <a:t> </a:t>
            </a:r>
            <a:r>
              <a:rPr sz="2000" dirty="0">
                <a:solidFill>
                  <a:srgbClr val="C00000"/>
                </a:solidFill>
                <a:latin typeface="Times New Roman"/>
                <a:cs typeface="Times New Roman"/>
              </a:rPr>
              <a:t>connector</a:t>
            </a:r>
            <a:r>
              <a:rPr sz="2000" spc="140" dirty="0">
                <a:solidFill>
                  <a:srgbClr val="C00000"/>
                </a:solidFill>
                <a:latin typeface="Times New Roman"/>
                <a:cs typeface="Times New Roman"/>
              </a:rPr>
              <a:t> </a:t>
            </a:r>
            <a:r>
              <a:rPr sz="2000" spc="-5" dirty="0">
                <a:latin typeface="Times New Roman"/>
                <a:cs typeface="Times New Roman"/>
              </a:rPr>
              <a:t>at</a:t>
            </a:r>
            <a:r>
              <a:rPr sz="2000" spc="120" dirty="0">
                <a:latin typeface="Times New Roman"/>
                <a:cs typeface="Times New Roman"/>
              </a:rPr>
              <a:t> </a:t>
            </a:r>
            <a:r>
              <a:rPr sz="2000" spc="-10" dirty="0">
                <a:latin typeface="Times New Roman"/>
                <a:cs typeface="Times New Roman"/>
              </a:rPr>
              <a:t>the</a:t>
            </a:r>
            <a:r>
              <a:rPr sz="2000" spc="130" dirty="0">
                <a:latin typeface="Times New Roman"/>
                <a:cs typeface="Times New Roman"/>
              </a:rPr>
              <a:t> </a:t>
            </a:r>
            <a:r>
              <a:rPr sz="2000" spc="-5" dirty="0">
                <a:latin typeface="Times New Roman"/>
                <a:cs typeface="Times New Roman"/>
              </a:rPr>
              <a:t>ends</a:t>
            </a:r>
            <a:r>
              <a:rPr sz="2000" spc="114" dirty="0">
                <a:latin typeface="Times New Roman"/>
                <a:cs typeface="Times New Roman"/>
              </a:rPr>
              <a:t> </a:t>
            </a:r>
            <a:r>
              <a:rPr sz="2000" dirty="0">
                <a:latin typeface="Times New Roman"/>
                <a:cs typeface="Times New Roman"/>
              </a:rPr>
              <a:t>of</a:t>
            </a:r>
            <a:r>
              <a:rPr sz="2000" spc="110" dirty="0">
                <a:latin typeface="Times New Roman"/>
                <a:cs typeface="Times New Roman"/>
              </a:rPr>
              <a:t> </a:t>
            </a:r>
            <a:r>
              <a:rPr sz="2000" spc="-10" dirty="0">
                <a:latin typeface="Times New Roman"/>
                <a:cs typeface="Times New Roman"/>
              </a:rPr>
              <a:t>the</a:t>
            </a:r>
            <a:endParaRPr sz="2000">
              <a:latin typeface="Times New Roman"/>
              <a:cs typeface="Times New Roman"/>
            </a:endParaRPr>
          </a:p>
          <a:p>
            <a:pPr marL="372110">
              <a:lnSpc>
                <a:spcPct val="100000"/>
              </a:lnSpc>
              <a:spcBef>
                <a:spcPts val="1200"/>
              </a:spcBef>
            </a:pPr>
            <a:r>
              <a:rPr sz="2000" spc="-5" dirty="0">
                <a:latin typeface="Times New Roman"/>
                <a:cs typeface="Times New Roman"/>
              </a:rPr>
              <a:t>USB cable </a:t>
            </a:r>
            <a:r>
              <a:rPr sz="2000" spc="-10" dirty="0">
                <a:latin typeface="Times New Roman"/>
                <a:cs typeface="Times New Roman"/>
              </a:rPr>
              <a:t>for connecting the </a:t>
            </a:r>
            <a:r>
              <a:rPr sz="2000" spc="-5" dirty="0">
                <a:latin typeface="Times New Roman"/>
                <a:cs typeface="Times New Roman"/>
              </a:rPr>
              <a:t>USB peripheral device </a:t>
            </a:r>
            <a:r>
              <a:rPr sz="2000" spc="-10" dirty="0">
                <a:latin typeface="Times New Roman"/>
                <a:cs typeface="Times New Roman"/>
              </a:rPr>
              <a:t>and host</a:t>
            </a:r>
            <a:r>
              <a:rPr sz="2000" spc="180" dirty="0">
                <a:latin typeface="Times New Roman"/>
                <a:cs typeface="Times New Roman"/>
              </a:rPr>
              <a:t> </a:t>
            </a:r>
            <a:r>
              <a:rPr sz="2000" spc="-5" dirty="0">
                <a:latin typeface="Times New Roman"/>
                <a:cs typeface="Times New Roman"/>
              </a:rPr>
              <a:t>device.</a:t>
            </a:r>
            <a:endParaRPr sz="2000">
              <a:latin typeface="Times New Roman"/>
              <a:cs typeface="Times New Roman"/>
            </a:endParaRPr>
          </a:p>
          <a:p>
            <a:pPr marL="698500" marR="10795" indent="-326390">
              <a:lnSpc>
                <a:spcPct val="150000"/>
              </a:lnSpc>
              <a:spcBef>
                <a:spcPts val="470"/>
              </a:spcBef>
              <a:buClr>
                <a:srgbClr val="3A812E"/>
              </a:buClr>
              <a:buSzPct val="58333"/>
              <a:buFont typeface="Wingdings"/>
              <a:buChar char=""/>
              <a:tabLst>
                <a:tab pos="698500" algn="l"/>
                <a:tab pos="699135" algn="l"/>
              </a:tabLst>
            </a:pPr>
            <a:r>
              <a:rPr sz="1800" spc="-5" dirty="0">
                <a:solidFill>
                  <a:srgbClr val="AC1285"/>
                </a:solidFill>
                <a:latin typeface="Times New Roman"/>
                <a:cs typeface="Times New Roman"/>
              </a:rPr>
              <a:t>'Type A' </a:t>
            </a:r>
            <a:r>
              <a:rPr sz="1800" dirty="0">
                <a:solidFill>
                  <a:srgbClr val="AC1285"/>
                </a:solidFill>
                <a:latin typeface="Times New Roman"/>
                <a:cs typeface="Times New Roman"/>
              </a:rPr>
              <a:t>connector </a:t>
            </a:r>
            <a:r>
              <a:rPr sz="1800" spc="-5" dirty="0">
                <a:latin typeface="Times New Roman"/>
                <a:cs typeface="Times New Roman"/>
              </a:rPr>
              <a:t>is </a:t>
            </a:r>
            <a:r>
              <a:rPr sz="1800" spc="-5" dirty="0">
                <a:solidFill>
                  <a:srgbClr val="6F2F9F"/>
                </a:solidFill>
                <a:latin typeface="Times New Roman"/>
                <a:cs typeface="Times New Roman"/>
              </a:rPr>
              <a:t>used for upstream </a:t>
            </a:r>
            <a:r>
              <a:rPr sz="1800" dirty="0">
                <a:solidFill>
                  <a:srgbClr val="6F2F9F"/>
                </a:solidFill>
                <a:latin typeface="Times New Roman"/>
                <a:cs typeface="Times New Roman"/>
              </a:rPr>
              <a:t>connection </a:t>
            </a:r>
            <a:r>
              <a:rPr sz="1800" spc="-5" dirty="0">
                <a:latin typeface="Times New Roman"/>
                <a:cs typeface="Times New Roman"/>
              </a:rPr>
              <a:t>(connection </a:t>
            </a:r>
            <a:r>
              <a:rPr sz="1800" spc="-10" dirty="0">
                <a:latin typeface="Times New Roman"/>
                <a:cs typeface="Times New Roman"/>
              </a:rPr>
              <a:t>with </a:t>
            </a:r>
            <a:r>
              <a:rPr sz="1800" dirty="0">
                <a:latin typeface="Times New Roman"/>
                <a:cs typeface="Times New Roman"/>
              </a:rPr>
              <a:t>host) and </a:t>
            </a:r>
            <a:r>
              <a:rPr sz="1800" spc="-10" dirty="0">
                <a:solidFill>
                  <a:srgbClr val="AC1285"/>
                </a:solidFill>
                <a:latin typeface="Times New Roman"/>
                <a:cs typeface="Times New Roman"/>
              </a:rPr>
              <a:t>Type  </a:t>
            </a:r>
            <a:r>
              <a:rPr sz="1800" dirty="0">
                <a:solidFill>
                  <a:srgbClr val="AC1285"/>
                </a:solidFill>
                <a:latin typeface="Times New Roman"/>
                <a:cs typeface="Times New Roman"/>
              </a:rPr>
              <a:t>B connector </a:t>
            </a:r>
            <a:r>
              <a:rPr sz="1800" spc="-5" dirty="0">
                <a:latin typeface="Times New Roman"/>
                <a:cs typeface="Times New Roman"/>
              </a:rPr>
              <a:t>is </a:t>
            </a:r>
            <a:r>
              <a:rPr sz="1800" spc="-5" dirty="0">
                <a:solidFill>
                  <a:srgbClr val="6F2F9F"/>
                </a:solidFill>
                <a:latin typeface="Times New Roman"/>
                <a:cs typeface="Times New Roman"/>
              </a:rPr>
              <a:t>used for downstream </a:t>
            </a:r>
            <a:r>
              <a:rPr sz="1800" dirty="0">
                <a:solidFill>
                  <a:srgbClr val="6F2F9F"/>
                </a:solidFill>
                <a:latin typeface="Times New Roman"/>
                <a:cs typeface="Times New Roman"/>
              </a:rPr>
              <a:t>connection </a:t>
            </a:r>
            <a:r>
              <a:rPr sz="1800" dirty="0">
                <a:latin typeface="Times New Roman"/>
                <a:cs typeface="Times New Roman"/>
              </a:rPr>
              <a:t>(connection </a:t>
            </a:r>
            <a:r>
              <a:rPr sz="1800" spc="-10" dirty="0">
                <a:latin typeface="Times New Roman"/>
                <a:cs typeface="Times New Roman"/>
              </a:rPr>
              <a:t>with slave</a:t>
            </a:r>
            <a:r>
              <a:rPr sz="1800" spc="10" dirty="0">
                <a:latin typeface="Times New Roman"/>
                <a:cs typeface="Times New Roman"/>
              </a:rPr>
              <a:t> </a:t>
            </a:r>
            <a:r>
              <a:rPr sz="1800" spc="-5" dirty="0">
                <a:latin typeface="Times New Roman"/>
                <a:cs typeface="Times New Roman"/>
              </a:rPr>
              <a:t>device).</a:t>
            </a:r>
            <a:endParaRPr sz="1800">
              <a:latin typeface="Times New Roman"/>
              <a:cs typeface="Times New Roman"/>
            </a:endParaRPr>
          </a:p>
          <a:p>
            <a:pPr marL="698500" indent="-327025">
              <a:lnSpc>
                <a:spcPct val="100000"/>
              </a:lnSpc>
              <a:spcBef>
                <a:spcPts val="1510"/>
              </a:spcBef>
              <a:buClr>
                <a:srgbClr val="3A812E"/>
              </a:buClr>
              <a:buSzPct val="58333"/>
              <a:buFont typeface="Wingdings"/>
              <a:buChar char=""/>
              <a:tabLst>
                <a:tab pos="698500" algn="l"/>
                <a:tab pos="699135" algn="l"/>
              </a:tabLst>
            </a:pPr>
            <a:r>
              <a:rPr sz="1800" spc="-10" dirty="0">
                <a:latin typeface="Times New Roman"/>
                <a:cs typeface="Times New Roman"/>
              </a:rPr>
              <a:t>The</a:t>
            </a:r>
            <a:r>
              <a:rPr sz="1800" spc="240" dirty="0">
                <a:latin typeface="Times New Roman"/>
                <a:cs typeface="Times New Roman"/>
              </a:rPr>
              <a:t> </a:t>
            </a:r>
            <a:r>
              <a:rPr sz="1800" dirty="0">
                <a:latin typeface="Times New Roman"/>
                <a:cs typeface="Times New Roman"/>
              </a:rPr>
              <a:t>USB</a:t>
            </a:r>
            <a:r>
              <a:rPr sz="1800" spc="240" dirty="0">
                <a:latin typeface="Times New Roman"/>
                <a:cs typeface="Times New Roman"/>
              </a:rPr>
              <a:t> </a:t>
            </a:r>
            <a:r>
              <a:rPr sz="1800" dirty="0">
                <a:latin typeface="Times New Roman"/>
                <a:cs typeface="Times New Roman"/>
              </a:rPr>
              <a:t>connector</a:t>
            </a:r>
            <a:r>
              <a:rPr sz="1800" spc="285" dirty="0">
                <a:latin typeface="Times New Roman"/>
                <a:cs typeface="Times New Roman"/>
              </a:rPr>
              <a:t> </a:t>
            </a:r>
            <a:r>
              <a:rPr sz="1800" spc="-5" dirty="0">
                <a:latin typeface="Times New Roman"/>
                <a:cs typeface="Times New Roman"/>
              </a:rPr>
              <a:t>present</a:t>
            </a:r>
            <a:r>
              <a:rPr sz="1800" spc="250" dirty="0">
                <a:latin typeface="Times New Roman"/>
                <a:cs typeface="Times New Roman"/>
              </a:rPr>
              <a:t> </a:t>
            </a:r>
            <a:r>
              <a:rPr sz="1800" spc="-15" dirty="0">
                <a:latin typeface="Times New Roman"/>
                <a:cs typeface="Times New Roman"/>
              </a:rPr>
              <a:t>in</a:t>
            </a:r>
            <a:r>
              <a:rPr sz="1800" spc="254" dirty="0">
                <a:latin typeface="Times New Roman"/>
                <a:cs typeface="Times New Roman"/>
              </a:rPr>
              <a:t> </a:t>
            </a:r>
            <a:r>
              <a:rPr sz="1800" spc="-5" dirty="0">
                <a:latin typeface="Times New Roman"/>
                <a:cs typeface="Times New Roman"/>
              </a:rPr>
              <a:t>desktop</a:t>
            </a:r>
            <a:r>
              <a:rPr sz="1800" spc="260" dirty="0">
                <a:latin typeface="Times New Roman"/>
                <a:cs typeface="Times New Roman"/>
              </a:rPr>
              <a:t> </a:t>
            </a:r>
            <a:r>
              <a:rPr sz="1800" spc="5" dirty="0">
                <a:latin typeface="Times New Roman"/>
                <a:cs typeface="Times New Roman"/>
              </a:rPr>
              <a:t>PCs</a:t>
            </a:r>
            <a:r>
              <a:rPr sz="1800" spc="235" dirty="0">
                <a:latin typeface="Times New Roman"/>
                <a:cs typeface="Times New Roman"/>
              </a:rPr>
              <a:t> </a:t>
            </a:r>
            <a:r>
              <a:rPr sz="1800" spc="5" dirty="0">
                <a:latin typeface="Times New Roman"/>
                <a:cs typeface="Times New Roman"/>
              </a:rPr>
              <a:t>or</a:t>
            </a:r>
            <a:r>
              <a:rPr sz="1800" spc="250" dirty="0">
                <a:latin typeface="Times New Roman"/>
                <a:cs typeface="Times New Roman"/>
              </a:rPr>
              <a:t> </a:t>
            </a:r>
            <a:r>
              <a:rPr sz="1800" spc="-5" dirty="0">
                <a:latin typeface="Times New Roman"/>
                <a:cs typeface="Times New Roman"/>
              </a:rPr>
              <a:t>laptops</a:t>
            </a:r>
            <a:r>
              <a:rPr sz="1800" spc="265" dirty="0">
                <a:latin typeface="Times New Roman"/>
                <a:cs typeface="Times New Roman"/>
              </a:rPr>
              <a:t> </a:t>
            </a:r>
            <a:r>
              <a:rPr sz="1800" spc="-5" dirty="0">
                <a:latin typeface="Times New Roman"/>
                <a:cs typeface="Times New Roman"/>
              </a:rPr>
              <a:t>are</a:t>
            </a:r>
            <a:r>
              <a:rPr sz="1800" spc="260" dirty="0">
                <a:latin typeface="Times New Roman"/>
                <a:cs typeface="Times New Roman"/>
              </a:rPr>
              <a:t> </a:t>
            </a:r>
            <a:r>
              <a:rPr sz="1800" spc="-5" dirty="0">
                <a:latin typeface="Times New Roman"/>
                <a:cs typeface="Times New Roman"/>
              </a:rPr>
              <a:t>examples</a:t>
            </a:r>
            <a:r>
              <a:rPr sz="1800" spc="270" dirty="0">
                <a:latin typeface="Times New Roman"/>
                <a:cs typeface="Times New Roman"/>
              </a:rPr>
              <a:t> </a:t>
            </a:r>
            <a:r>
              <a:rPr sz="1800" spc="-10" dirty="0">
                <a:latin typeface="Times New Roman"/>
                <a:cs typeface="Times New Roman"/>
              </a:rPr>
              <a:t>for</a:t>
            </a:r>
            <a:r>
              <a:rPr sz="1800" spc="270" dirty="0">
                <a:latin typeface="Times New Roman"/>
                <a:cs typeface="Times New Roman"/>
              </a:rPr>
              <a:t> </a:t>
            </a:r>
            <a:r>
              <a:rPr sz="1800" spc="-10" dirty="0">
                <a:latin typeface="Times New Roman"/>
                <a:cs typeface="Times New Roman"/>
              </a:rPr>
              <a:t>'Type</a:t>
            </a:r>
            <a:r>
              <a:rPr sz="1800" spc="270" dirty="0">
                <a:latin typeface="Times New Roman"/>
                <a:cs typeface="Times New Roman"/>
              </a:rPr>
              <a:t> </a:t>
            </a:r>
            <a:r>
              <a:rPr sz="1800" spc="-10" dirty="0">
                <a:latin typeface="Times New Roman"/>
                <a:cs typeface="Times New Roman"/>
              </a:rPr>
              <a:t>A'</a:t>
            </a:r>
            <a:endParaRPr sz="1800">
              <a:latin typeface="Times New Roman"/>
              <a:cs typeface="Times New Roman"/>
            </a:endParaRPr>
          </a:p>
          <a:p>
            <a:pPr marL="698500">
              <a:lnSpc>
                <a:spcPct val="100000"/>
              </a:lnSpc>
              <a:spcBef>
                <a:spcPts val="1085"/>
              </a:spcBef>
            </a:pPr>
            <a:r>
              <a:rPr sz="1800" spc="-5" dirty="0">
                <a:latin typeface="Times New Roman"/>
                <a:cs typeface="Times New Roman"/>
              </a:rPr>
              <a:t>USB</a:t>
            </a:r>
            <a:r>
              <a:rPr sz="1800" spc="-20" dirty="0">
                <a:latin typeface="Times New Roman"/>
                <a:cs typeface="Times New Roman"/>
              </a:rPr>
              <a:t> </a:t>
            </a:r>
            <a:r>
              <a:rPr sz="1800" dirty="0">
                <a:latin typeface="Times New Roman"/>
                <a:cs typeface="Times New Roman"/>
              </a:rPr>
              <a:t>connector.</a:t>
            </a:r>
            <a:endParaRPr sz="1800">
              <a:latin typeface="Times New Roman"/>
              <a:cs typeface="Times New Roman"/>
            </a:endParaRPr>
          </a:p>
          <a:p>
            <a:pPr marL="12700" algn="just">
              <a:lnSpc>
                <a:spcPct val="100000"/>
              </a:lnSpc>
              <a:spcBef>
                <a:spcPts val="1510"/>
              </a:spcBef>
              <a:tabLst>
                <a:tab pos="8241665" algn="l"/>
              </a:tabLst>
            </a:pPr>
            <a:r>
              <a:rPr sz="1050" u="heavy" spc="5" dirty="0">
                <a:solidFill>
                  <a:srgbClr val="3A812E"/>
                </a:solidFill>
                <a:uFill>
                  <a:solidFill>
                    <a:srgbClr val="CC9900"/>
                  </a:solidFill>
                </a:uFill>
                <a:latin typeface="Times New Roman"/>
                <a:cs typeface="Times New Roman"/>
              </a:rPr>
              <a:t>          </a:t>
            </a:r>
            <a:r>
              <a:rPr sz="1050" u="heavy" spc="-65" dirty="0">
                <a:solidFill>
                  <a:srgbClr val="3A812E"/>
                </a:solidFill>
                <a:uFill>
                  <a:solidFill>
                    <a:srgbClr val="CC9900"/>
                  </a:solidFill>
                </a:uFill>
                <a:latin typeface="Times New Roman"/>
                <a:cs typeface="Times New Roman"/>
              </a:rPr>
              <a:t> </a:t>
            </a:r>
            <a:r>
              <a:rPr sz="1050" u="heavy" spc="25" dirty="0">
                <a:solidFill>
                  <a:srgbClr val="3A812E"/>
                </a:solidFill>
                <a:uFill>
                  <a:solidFill>
                    <a:srgbClr val="CC9900"/>
                  </a:solidFill>
                </a:uFill>
                <a:latin typeface="Wingdings"/>
                <a:cs typeface="Wingdings"/>
              </a:rPr>
              <a:t></a:t>
            </a:r>
            <a:r>
              <a:rPr sz="1050" u="heavy" spc="25" dirty="0">
                <a:solidFill>
                  <a:srgbClr val="3A812E"/>
                </a:solidFill>
                <a:uFill>
                  <a:solidFill>
                    <a:srgbClr val="CC9900"/>
                  </a:solidFill>
                </a:uFill>
                <a:latin typeface="Times New Roman"/>
                <a:cs typeface="Times New Roman"/>
              </a:rPr>
              <a:t>      </a:t>
            </a:r>
            <a:r>
              <a:rPr sz="1800" u="heavy" dirty="0">
                <a:uFill>
                  <a:solidFill>
                    <a:srgbClr val="CC9900"/>
                  </a:solidFill>
                </a:uFill>
                <a:latin typeface="Times New Roman"/>
                <a:cs typeface="Times New Roman"/>
              </a:rPr>
              <a:t>Both </a:t>
            </a:r>
            <a:r>
              <a:rPr sz="1800" u="heavy" spc="-15" dirty="0">
                <a:uFill>
                  <a:solidFill>
                    <a:srgbClr val="CC9900"/>
                  </a:solidFill>
                </a:uFill>
                <a:latin typeface="Times New Roman"/>
                <a:cs typeface="Times New Roman"/>
              </a:rPr>
              <a:t>Type </a:t>
            </a:r>
            <a:r>
              <a:rPr sz="1800" u="heavy" spc="-5" dirty="0">
                <a:uFill>
                  <a:solidFill>
                    <a:srgbClr val="CC9900"/>
                  </a:solidFill>
                </a:uFill>
                <a:latin typeface="Times New Roman"/>
                <a:cs typeface="Times New Roman"/>
              </a:rPr>
              <a:t>A </a:t>
            </a:r>
            <a:r>
              <a:rPr sz="1800" u="heavy" dirty="0">
                <a:uFill>
                  <a:solidFill>
                    <a:srgbClr val="CC9900"/>
                  </a:solidFill>
                </a:uFill>
                <a:latin typeface="Times New Roman"/>
                <a:cs typeface="Times New Roman"/>
              </a:rPr>
              <a:t>and </a:t>
            </a:r>
            <a:r>
              <a:rPr sz="1800" u="heavy" spc="-15" dirty="0">
                <a:uFill>
                  <a:solidFill>
                    <a:srgbClr val="CC9900"/>
                  </a:solidFill>
                </a:uFill>
                <a:latin typeface="Times New Roman"/>
                <a:cs typeface="Times New Roman"/>
              </a:rPr>
              <a:t>Type </a:t>
            </a:r>
            <a:r>
              <a:rPr sz="1800" u="heavy" dirty="0">
                <a:uFill>
                  <a:solidFill>
                    <a:srgbClr val="CC9900"/>
                  </a:solidFill>
                </a:uFill>
                <a:latin typeface="Times New Roman"/>
                <a:cs typeface="Times New Roman"/>
              </a:rPr>
              <a:t>B connectors contain 4 pins </a:t>
            </a:r>
            <a:r>
              <a:rPr sz="1800" u="heavy" spc="-5" dirty="0">
                <a:uFill>
                  <a:solidFill>
                    <a:srgbClr val="CC9900"/>
                  </a:solidFill>
                </a:uFill>
                <a:latin typeface="Times New Roman"/>
                <a:cs typeface="Times New Roman"/>
              </a:rPr>
              <a:t>for</a:t>
            </a:r>
            <a:r>
              <a:rPr sz="1800" u="heavy" spc="-75" dirty="0">
                <a:uFill>
                  <a:solidFill>
                    <a:srgbClr val="CC9900"/>
                  </a:solidFill>
                </a:uFill>
                <a:latin typeface="Times New Roman"/>
                <a:cs typeface="Times New Roman"/>
              </a:rPr>
              <a:t> </a:t>
            </a:r>
            <a:r>
              <a:rPr sz="1800" u="heavy" spc="-5" dirty="0">
                <a:uFill>
                  <a:solidFill>
                    <a:srgbClr val="CC9900"/>
                  </a:solidFill>
                </a:uFill>
                <a:latin typeface="Times New Roman"/>
                <a:cs typeface="Times New Roman"/>
              </a:rPr>
              <a:t>communication.	</a:t>
            </a:r>
            <a:endParaRPr sz="1800">
              <a:latin typeface="Times New Roman"/>
              <a:cs typeface="Times New Roman"/>
            </a:endParaRPr>
          </a:p>
        </p:txBody>
      </p:sp>
      <p:sp>
        <p:nvSpPr>
          <p:cNvPr id="6" name="object 6"/>
          <p:cNvSpPr txBox="1">
            <a:spLocks noGrp="1"/>
          </p:cNvSpPr>
          <p:nvPr>
            <p:ph type="sldNum" sz="quarter" idx="7"/>
          </p:nvPr>
        </p:nvSpPr>
        <p:spPr>
          <a:prstGeom prst="rect">
            <a:avLst/>
          </a:prstGeom>
        </p:spPr>
        <p:txBody>
          <a:bodyPr vert="horz" wrap="square" lIns="0" tIns="0" rIns="0" bIns="0" rtlCol="0">
            <a:spAutoFit/>
          </a:bodyPr>
          <a:lstStyle/>
          <a:p>
            <a:pPr marL="38100">
              <a:lnSpc>
                <a:spcPts val="1375"/>
              </a:lnSpc>
            </a:pPr>
            <a:fld id="{81D60167-4931-47E6-BA6A-407CBD079E47}" type="slidenum">
              <a:rPr spc="-40" dirty="0"/>
              <a:t>148</a:t>
            </a:fld>
            <a:endParaRPr spc="-40" dirty="0"/>
          </a:p>
        </p:txBody>
      </p:sp>
    </p:spTree>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57200" y="6172200"/>
            <a:ext cx="8229600" cy="0"/>
          </a:xfrm>
          <a:custGeom>
            <a:avLst/>
            <a:gdLst/>
            <a:ahLst/>
            <a:cxnLst/>
            <a:rect l="l" t="t" r="r" b="b"/>
            <a:pathLst>
              <a:path w="8229600">
                <a:moveTo>
                  <a:pt x="0" y="0"/>
                </a:moveTo>
                <a:lnTo>
                  <a:pt x="8229600" y="0"/>
                </a:lnTo>
              </a:path>
            </a:pathLst>
          </a:custGeom>
          <a:ln w="19050">
            <a:solidFill>
              <a:srgbClr val="CC9900"/>
            </a:solidFill>
          </a:ln>
        </p:spPr>
        <p:txBody>
          <a:bodyPr wrap="square" lIns="0" tIns="0" rIns="0" bIns="0" rtlCol="0"/>
          <a:lstStyle/>
          <a:p>
            <a:endParaRPr/>
          </a:p>
        </p:txBody>
      </p:sp>
      <p:sp>
        <p:nvSpPr>
          <p:cNvPr id="3" name="object 3"/>
          <p:cNvSpPr txBox="1">
            <a:spLocks noGrp="1"/>
          </p:cNvSpPr>
          <p:nvPr>
            <p:ph type="title"/>
          </p:nvPr>
        </p:nvSpPr>
        <p:spPr>
          <a:xfrm>
            <a:off x="460044" y="353009"/>
            <a:ext cx="7327265" cy="329565"/>
          </a:xfrm>
          <a:prstGeom prst="rect">
            <a:avLst/>
          </a:prstGeom>
        </p:spPr>
        <p:txBody>
          <a:bodyPr vert="horz" wrap="square" lIns="0" tIns="12065" rIns="0" bIns="0" rtlCol="0">
            <a:spAutoFit/>
          </a:bodyPr>
          <a:lstStyle/>
          <a:p>
            <a:pPr marL="12700">
              <a:lnSpc>
                <a:spcPct val="100000"/>
              </a:lnSpc>
              <a:spcBef>
                <a:spcPts val="95"/>
              </a:spcBef>
              <a:tabLst>
                <a:tab pos="356870" algn="l"/>
              </a:tabLst>
            </a:pPr>
            <a:r>
              <a:rPr spc="-5" dirty="0">
                <a:solidFill>
                  <a:srgbClr val="C00000"/>
                </a:solidFill>
              </a:rPr>
              <a:t>»	</a:t>
            </a:r>
            <a:r>
              <a:rPr dirty="0"/>
              <a:t>The </a:t>
            </a:r>
            <a:r>
              <a:rPr dirty="0">
                <a:solidFill>
                  <a:srgbClr val="FF0000"/>
                </a:solidFill>
              </a:rPr>
              <a:t>Pin </a:t>
            </a:r>
            <a:r>
              <a:rPr spc="-5" dirty="0">
                <a:solidFill>
                  <a:srgbClr val="FF0000"/>
                </a:solidFill>
              </a:rPr>
              <a:t>details </a:t>
            </a:r>
            <a:r>
              <a:rPr spc="-10" dirty="0">
                <a:solidFill>
                  <a:srgbClr val="FF0000"/>
                </a:solidFill>
              </a:rPr>
              <a:t>for the </a:t>
            </a:r>
            <a:r>
              <a:rPr spc="-5" dirty="0">
                <a:solidFill>
                  <a:srgbClr val="FF0000"/>
                </a:solidFill>
              </a:rPr>
              <a:t>connectors </a:t>
            </a:r>
            <a:r>
              <a:rPr spc="-5" dirty="0"/>
              <a:t>are listed in </a:t>
            </a:r>
            <a:r>
              <a:rPr spc="-10" dirty="0"/>
              <a:t>the </a:t>
            </a:r>
            <a:r>
              <a:rPr spc="-5" dirty="0"/>
              <a:t>table </a:t>
            </a:r>
            <a:r>
              <a:rPr spc="-10" dirty="0"/>
              <a:t>given</a:t>
            </a:r>
            <a:r>
              <a:rPr spc="75" dirty="0"/>
              <a:t> </a:t>
            </a:r>
            <a:r>
              <a:rPr spc="-10" dirty="0"/>
              <a:t>below.</a:t>
            </a:r>
          </a:p>
        </p:txBody>
      </p:sp>
      <p:graphicFrame>
        <p:nvGraphicFramePr>
          <p:cNvPr id="5" name="object 5"/>
          <p:cNvGraphicFramePr>
            <a:graphicFrameLocks noGrp="1"/>
          </p:cNvGraphicFramePr>
          <p:nvPr/>
        </p:nvGraphicFramePr>
        <p:xfrm>
          <a:off x="984250" y="963675"/>
          <a:ext cx="7696200" cy="2286000"/>
        </p:xfrm>
        <a:graphic>
          <a:graphicData uri="http://schemas.openxmlformats.org/drawingml/2006/table">
            <a:tbl>
              <a:tblPr firstRow="1" bandRow="1">
                <a:tableStyleId>{2D5ABB26-0587-4C30-8999-92F81FD0307C}</a:tableStyleId>
              </a:tblPr>
              <a:tblGrid>
                <a:gridCol w="1371600">
                  <a:extLst>
                    <a:ext uri="{9D8B030D-6E8A-4147-A177-3AD203B41FA5}">
                      <a16:colId xmlns:a16="http://schemas.microsoft.com/office/drawing/2014/main" xmlns="" val="20000"/>
                    </a:ext>
                  </a:extLst>
                </a:gridCol>
                <a:gridCol w="2057400">
                  <a:extLst>
                    <a:ext uri="{9D8B030D-6E8A-4147-A177-3AD203B41FA5}">
                      <a16:colId xmlns:a16="http://schemas.microsoft.com/office/drawing/2014/main" xmlns="" val="20001"/>
                    </a:ext>
                  </a:extLst>
                </a:gridCol>
                <a:gridCol w="4267200">
                  <a:extLst>
                    <a:ext uri="{9D8B030D-6E8A-4147-A177-3AD203B41FA5}">
                      <a16:colId xmlns:a16="http://schemas.microsoft.com/office/drawing/2014/main" xmlns="" val="20002"/>
                    </a:ext>
                  </a:extLst>
                </a:gridCol>
              </a:tblGrid>
              <a:tr h="457200">
                <a:tc>
                  <a:txBody>
                    <a:bodyPr/>
                    <a:lstStyle/>
                    <a:p>
                      <a:pPr marL="1270" algn="ctr">
                        <a:lnSpc>
                          <a:spcPct val="100000"/>
                        </a:lnSpc>
                        <a:spcBef>
                          <a:spcPts val="715"/>
                        </a:spcBef>
                      </a:pPr>
                      <a:r>
                        <a:rPr sz="2000" b="1" spc="-5" dirty="0">
                          <a:latin typeface="Times New Roman"/>
                          <a:cs typeface="Times New Roman"/>
                        </a:rPr>
                        <a:t>Pin</a:t>
                      </a:r>
                      <a:r>
                        <a:rPr sz="2000" b="1" spc="-45" dirty="0">
                          <a:latin typeface="Times New Roman"/>
                          <a:cs typeface="Times New Roman"/>
                        </a:rPr>
                        <a:t> </a:t>
                      </a:r>
                      <a:r>
                        <a:rPr sz="2000" b="1" dirty="0">
                          <a:latin typeface="Times New Roman"/>
                          <a:cs typeface="Times New Roman"/>
                        </a:rPr>
                        <a:t>No.</a:t>
                      </a:r>
                      <a:endParaRPr sz="2000">
                        <a:latin typeface="Times New Roman"/>
                        <a:cs typeface="Times New Roman"/>
                      </a:endParaRPr>
                    </a:p>
                  </a:txBody>
                  <a:tcPr marL="0" marR="0" marT="9080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1270" algn="ctr">
                        <a:lnSpc>
                          <a:spcPct val="100000"/>
                        </a:lnSpc>
                        <a:spcBef>
                          <a:spcPts val="715"/>
                        </a:spcBef>
                      </a:pPr>
                      <a:r>
                        <a:rPr sz="2000" b="1" spc="-5" dirty="0">
                          <a:latin typeface="Times New Roman"/>
                          <a:cs typeface="Times New Roman"/>
                        </a:rPr>
                        <a:t>Pin</a:t>
                      </a:r>
                      <a:r>
                        <a:rPr sz="2000" b="1" spc="-40" dirty="0">
                          <a:latin typeface="Times New Roman"/>
                          <a:cs typeface="Times New Roman"/>
                        </a:rPr>
                        <a:t> </a:t>
                      </a:r>
                      <a:r>
                        <a:rPr sz="2000" b="1" spc="-20" dirty="0">
                          <a:latin typeface="Times New Roman"/>
                          <a:cs typeface="Times New Roman"/>
                        </a:rPr>
                        <a:t>Name</a:t>
                      </a:r>
                      <a:endParaRPr sz="2000">
                        <a:latin typeface="Times New Roman"/>
                        <a:cs typeface="Times New Roman"/>
                      </a:endParaRPr>
                    </a:p>
                  </a:txBody>
                  <a:tcPr marL="0" marR="0" marT="9080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4445" algn="ctr">
                        <a:lnSpc>
                          <a:spcPct val="100000"/>
                        </a:lnSpc>
                        <a:spcBef>
                          <a:spcPts val="715"/>
                        </a:spcBef>
                      </a:pPr>
                      <a:r>
                        <a:rPr sz="2000" b="1" spc="-5" dirty="0">
                          <a:latin typeface="Times New Roman"/>
                          <a:cs typeface="Times New Roman"/>
                        </a:rPr>
                        <a:t>Description</a:t>
                      </a:r>
                      <a:endParaRPr sz="2000">
                        <a:latin typeface="Times New Roman"/>
                        <a:cs typeface="Times New Roman"/>
                      </a:endParaRPr>
                    </a:p>
                  </a:txBody>
                  <a:tcPr marL="0" marR="0" marT="9080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xmlns="" val="10000"/>
                  </a:ext>
                </a:extLst>
              </a:tr>
              <a:tr h="457200">
                <a:tc>
                  <a:txBody>
                    <a:bodyPr/>
                    <a:lstStyle/>
                    <a:p>
                      <a:pPr algn="ctr">
                        <a:lnSpc>
                          <a:spcPct val="100000"/>
                        </a:lnSpc>
                        <a:spcBef>
                          <a:spcPts val="715"/>
                        </a:spcBef>
                      </a:pPr>
                      <a:r>
                        <a:rPr sz="2000" dirty="0">
                          <a:latin typeface="Times New Roman"/>
                          <a:cs typeface="Times New Roman"/>
                        </a:rPr>
                        <a:t>1</a:t>
                      </a:r>
                      <a:endParaRPr sz="2000">
                        <a:latin typeface="Times New Roman"/>
                        <a:cs typeface="Times New Roman"/>
                      </a:endParaRPr>
                    </a:p>
                  </a:txBody>
                  <a:tcPr marL="0" marR="0" marT="9080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3175" algn="ctr">
                        <a:lnSpc>
                          <a:spcPts val="2300"/>
                        </a:lnSpc>
                        <a:spcBef>
                          <a:spcPts val="1195"/>
                        </a:spcBef>
                      </a:pPr>
                      <a:r>
                        <a:rPr sz="3000" spc="-15" baseline="13888" dirty="0">
                          <a:latin typeface="Times New Roman"/>
                          <a:cs typeface="Times New Roman"/>
                        </a:rPr>
                        <a:t>V</a:t>
                      </a:r>
                      <a:r>
                        <a:rPr sz="1350" spc="-10" dirty="0">
                          <a:latin typeface="Times New Roman"/>
                          <a:cs typeface="Times New Roman"/>
                        </a:rPr>
                        <a:t>BUS</a:t>
                      </a:r>
                      <a:endParaRPr sz="1350">
                        <a:latin typeface="Times New Roman"/>
                        <a:cs typeface="Times New Roman"/>
                      </a:endParaRPr>
                    </a:p>
                  </a:txBody>
                  <a:tcPr marL="0" marR="0" marT="15176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35" algn="ctr">
                        <a:lnSpc>
                          <a:spcPct val="100000"/>
                        </a:lnSpc>
                        <a:spcBef>
                          <a:spcPts val="715"/>
                        </a:spcBef>
                      </a:pPr>
                      <a:r>
                        <a:rPr sz="2000" spc="-5" dirty="0">
                          <a:latin typeface="Times New Roman"/>
                          <a:cs typeface="Times New Roman"/>
                        </a:rPr>
                        <a:t>Carries </a:t>
                      </a:r>
                      <a:r>
                        <a:rPr sz="2000" spc="-15" dirty="0">
                          <a:latin typeface="Times New Roman"/>
                          <a:cs typeface="Times New Roman"/>
                        </a:rPr>
                        <a:t>power</a:t>
                      </a:r>
                      <a:r>
                        <a:rPr sz="2000" dirty="0">
                          <a:latin typeface="Times New Roman"/>
                          <a:cs typeface="Times New Roman"/>
                        </a:rPr>
                        <a:t> </a:t>
                      </a:r>
                      <a:r>
                        <a:rPr sz="2000" spc="-5" dirty="0">
                          <a:latin typeface="Times New Roman"/>
                          <a:cs typeface="Times New Roman"/>
                        </a:rPr>
                        <a:t>(5V)</a:t>
                      </a:r>
                      <a:endParaRPr sz="2000">
                        <a:latin typeface="Times New Roman"/>
                        <a:cs typeface="Times New Roman"/>
                      </a:endParaRPr>
                    </a:p>
                  </a:txBody>
                  <a:tcPr marL="0" marR="0" marT="9080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xmlns="" val="10001"/>
                  </a:ext>
                </a:extLst>
              </a:tr>
              <a:tr h="457200">
                <a:tc>
                  <a:txBody>
                    <a:bodyPr/>
                    <a:lstStyle/>
                    <a:p>
                      <a:pPr algn="ctr">
                        <a:lnSpc>
                          <a:spcPct val="100000"/>
                        </a:lnSpc>
                        <a:spcBef>
                          <a:spcPts val="720"/>
                        </a:spcBef>
                      </a:pPr>
                      <a:r>
                        <a:rPr sz="2000" dirty="0">
                          <a:latin typeface="Times New Roman"/>
                          <a:cs typeface="Times New Roman"/>
                        </a:rPr>
                        <a:t>2</a:t>
                      </a:r>
                      <a:endParaRPr sz="2000">
                        <a:latin typeface="Times New Roman"/>
                        <a:cs typeface="Times New Roman"/>
                      </a:endParaRPr>
                    </a:p>
                  </a:txBody>
                  <a:tcPr marL="0" marR="0" marT="9144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1270" algn="ctr">
                        <a:lnSpc>
                          <a:spcPct val="100000"/>
                        </a:lnSpc>
                        <a:spcBef>
                          <a:spcPts val="720"/>
                        </a:spcBef>
                      </a:pPr>
                      <a:r>
                        <a:rPr sz="2000" spc="-5" dirty="0">
                          <a:latin typeface="Times New Roman"/>
                          <a:cs typeface="Times New Roman"/>
                        </a:rPr>
                        <a:t>D–</a:t>
                      </a:r>
                      <a:endParaRPr sz="2000">
                        <a:latin typeface="Times New Roman"/>
                        <a:cs typeface="Times New Roman"/>
                      </a:endParaRPr>
                    </a:p>
                  </a:txBody>
                  <a:tcPr marL="0" marR="0" marT="9144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1905" algn="ctr">
                        <a:lnSpc>
                          <a:spcPct val="100000"/>
                        </a:lnSpc>
                        <a:spcBef>
                          <a:spcPts val="720"/>
                        </a:spcBef>
                      </a:pPr>
                      <a:r>
                        <a:rPr sz="2000" spc="-15" dirty="0">
                          <a:latin typeface="Times New Roman"/>
                          <a:cs typeface="Times New Roman"/>
                        </a:rPr>
                        <a:t>Differential </a:t>
                      </a:r>
                      <a:r>
                        <a:rPr sz="2000" spc="-5" dirty="0">
                          <a:latin typeface="Times New Roman"/>
                          <a:cs typeface="Times New Roman"/>
                        </a:rPr>
                        <a:t>data </a:t>
                      </a:r>
                      <a:r>
                        <a:rPr sz="2000" dirty="0">
                          <a:latin typeface="Times New Roman"/>
                          <a:cs typeface="Times New Roman"/>
                        </a:rPr>
                        <a:t>carrier </a:t>
                      </a:r>
                      <a:r>
                        <a:rPr sz="2000" spc="-10" dirty="0">
                          <a:latin typeface="Times New Roman"/>
                          <a:cs typeface="Times New Roman"/>
                        </a:rPr>
                        <a:t>line</a:t>
                      </a:r>
                      <a:endParaRPr sz="2000">
                        <a:latin typeface="Times New Roman"/>
                        <a:cs typeface="Times New Roman"/>
                      </a:endParaRPr>
                    </a:p>
                  </a:txBody>
                  <a:tcPr marL="0" marR="0" marT="9144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xmlns="" val="10002"/>
                  </a:ext>
                </a:extLst>
              </a:tr>
              <a:tr h="457200">
                <a:tc>
                  <a:txBody>
                    <a:bodyPr/>
                    <a:lstStyle/>
                    <a:p>
                      <a:pPr algn="ctr">
                        <a:lnSpc>
                          <a:spcPct val="100000"/>
                        </a:lnSpc>
                        <a:spcBef>
                          <a:spcPts val="720"/>
                        </a:spcBef>
                      </a:pPr>
                      <a:r>
                        <a:rPr sz="2000" dirty="0">
                          <a:latin typeface="Times New Roman"/>
                          <a:cs typeface="Times New Roman"/>
                        </a:rPr>
                        <a:t>3</a:t>
                      </a:r>
                      <a:endParaRPr sz="2000">
                        <a:latin typeface="Times New Roman"/>
                        <a:cs typeface="Times New Roman"/>
                      </a:endParaRPr>
                    </a:p>
                  </a:txBody>
                  <a:tcPr marL="0" marR="0" marT="9144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gn="ctr">
                        <a:lnSpc>
                          <a:spcPct val="100000"/>
                        </a:lnSpc>
                        <a:spcBef>
                          <a:spcPts val="720"/>
                        </a:spcBef>
                      </a:pPr>
                      <a:r>
                        <a:rPr sz="2000" spc="-10" dirty="0">
                          <a:latin typeface="Times New Roman"/>
                          <a:cs typeface="Times New Roman"/>
                        </a:rPr>
                        <a:t>D+</a:t>
                      </a:r>
                      <a:endParaRPr sz="2000">
                        <a:latin typeface="Times New Roman"/>
                        <a:cs typeface="Times New Roman"/>
                      </a:endParaRPr>
                    </a:p>
                  </a:txBody>
                  <a:tcPr marL="0" marR="0" marT="9144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1270" algn="ctr">
                        <a:lnSpc>
                          <a:spcPct val="100000"/>
                        </a:lnSpc>
                        <a:spcBef>
                          <a:spcPts val="720"/>
                        </a:spcBef>
                      </a:pPr>
                      <a:r>
                        <a:rPr sz="2000" spc="-15" dirty="0">
                          <a:latin typeface="Times New Roman"/>
                          <a:cs typeface="Times New Roman"/>
                        </a:rPr>
                        <a:t>Differential </a:t>
                      </a:r>
                      <a:r>
                        <a:rPr sz="2000" spc="-5" dirty="0">
                          <a:latin typeface="Times New Roman"/>
                          <a:cs typeface="Times New Roman"/>
                        </a:rPr>
                        <a:t>data carrier</a:t>
                      </a:r>
                      <a:r>
                        <a:rPr sz="2000" spc="10" dirty="0">
                          <a:latin typeface="Times New Roman"/>
                          <a:cs typeface="Times New Roman"/>
                        </a:rPr>
                        <a:t> </a:t>
                      </a:r>
                      <a:r>
                        <a:rPr sz="2000" spc="-10" dirty="0">
                          <a:latin typeface="Times New Roman"/>
                          <a:cs typeface="Times New Roman"/>
                        </a:rPr>
                        <a:t>line</a:t>
                      </a:r>
                      <a:endParaRPr sz="2000">
                        <a:latin typeface="Times New Roman"/>
                        <a:cs typeface="Times New Roman"/>
                      </a:endParaRPr>
                    </a:p>
                  </a:txBody>
                  <a:tcPr marL="0" marR="0" marT="9144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xmlns="" val="10003"/>
                  </a:ext>
                </a:extLst>
              </a:tr>
              <a:tr h="457200">
                <a:tc>
                  <a:txBody>
                    <a:bodyPr/>
                    <a:lstStyle/>
                    <a:p>
                      <a:pPr algn="ctr">
                        <a:lnSpc>
                          <a:spcPct val="100000"/>
                        </a:lnSpc>
                        <a:spcBef>
                          <a:spcPts val="720"/>
                        </a:spcBef>
                      </a:pPr>
                      <a:r>
                        <a:rPr sz="2000" dirty="0">
                          <a:latin typeface="Times New Roman"/>
                          <a:cs typeface="Times New Roman"/>
                        </a:rPr>
                        <a:t>4</a:t>
                      </a:r>
                      <a:endParaRPr sz="2000">
                        <a:latin typeface="Times New Roman"/>
                        <a:cs typeface="Times New Roman"/>
                      </a:endParaRPr>
                    </a:p>
                  </a:txBody>
                  <a:tcPr marL="0" marR="0" marT="9144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2540" algn="ctr">
                        <a:lnSpc>
                          <a:spcPct val="100000"/>
                        </a:lnSpc>
                        <a:spcBef>
                          <a:spcPts val="720"/>
                        </a:spcBef>
                      </a:pPr>
                      <a:r>
                        <a:rPr sz="2000" spc="-10" dirty="0">
                          <a:latin typeface="Times New Roman"/>
                          <a:cs typeface="Times New Roman"/>
                        </a:rPr>
                        <a:t>GND</a:t>
                      </a:r>
                      <a:endParaRPr sz="2000">
                        <a:latin typeface="Times New Roman"/>
                        <a:cs typeface="Times New Roman"/>
                      </a:endParaRPr>
                    </a:p>
                  </a:txBody>
                  <a:tcPr marL="0" marR="0" marT="9144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gn="ctr">
                        <a:lnSpc>
                          <a:spcPct val="100000"/>
                        </a:lnSpc>
                        <a:spcBef>
                          <a:spcPts val="720"/>
                        </a:spcBef>
                      </a:pPr>
                      <a:r>
                        <a:rPr sz="2000" spc="-10" dirty="0">
                          <a:latin typeface="Times New Roman"/>
                          <a:cs typeface="Times New Roman"/>
                        </a:rPr>
                        <a:t>Ground signal</a:t>
                      </a:r>
                      <a:r>
                        <a:rPr sz="2000" spc="35" dirty="0">
                          <a:latin typeface="Times New Roman"/>
                          <a:cs typeface="Times New Roman"/>
                        </a:rPr>
                        <a:t> </a:t>
                      </a:r>
                      <a:r>
                        <a:rPr sz="2000" spc="-10" dirty="0">
                          <a:latin typeface="Times New Roman"/>
                          <a:cs typeface="Times New Roman"/>
                        </a:rPr>
                        <a:t>line</a:t>
                      </a:r>
                      <a:endParaRPr sz="2000">
                        <a:latin typeface="Times New Roman"/>
                        <a:cs typeface="Times New Roman"/>
                      </a:endParaRPr>
                    </a:p>
                  </a:txBody>
                  <a:tcPr marL="0" marR="0" marT="9144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xmlns="" val="10004"/>
                  </a:ext>
                </a:extLst>
              </a:tr>
            </a:tbl>
          </a:graphicData>
        </a:graphic>
      </p:graphicFrame>
      <p:sp>
        <p:nvSpPr>
          <p:cNvPr id="6" name="object 6"/>
          <p:cNvSpPr txBox="1"/>
          <p:nvPr/>
        </p:nvSpPr>
        <p:spPr>
          <a:xfrm>
            <a:off x="460044" y="3477008"/>
            <a:ext cx="8458200" cy="2374265"/>
          </a:xfrm>
          <a:prstGeom prst="rect">
            <a:avLst/>
          </a:prstGeom>
        </p:spPr>
        <p:txBody>
          <a:bodyPr vert="horz" wrap="square" lIns="0" tIns="165735" rIns="0" bIns="0" rtlCol="0">
            <a:spAutoFit/>
          </a:bodyPr>
          <a:lstStyle/>
          <a:p>
            <a:pPr marL="12700">
              <a:lnSpc>
                <a:spcPct val="100000"/>
              </a:lnSpc>
              <a:spcBef>
                <a:spcPts val="1305"/>
              </a:spcBef>
              <a:tabLst>
                <a:tab pos="356870" algn="l"/>
                <a:tab pos="984885" algn="l"/>
                <a:tab pos="1551940" algn="l"/>
                <a:tab pos="2805430" algn="l"/>
                <a:tab pos="3643629" algn="l"/>
                <a:tab pos="4073525" algn="l"/>
                <a:tab pos="4628515" algn="l"/>
                <a:tab pos="6101080" algn="l"/>
                <a:tab pos="6390640" algn="l"/>
                <a:tab pos="7461250" algn="l"/>
                <a:tab pos="7906384" algn="l"/>
              </a:tabLst>
            </a:pPr>
            <a:r>
              <a:rPr sz="2000" spc="-5" dirty="0">
                <a:solidFill>
                  <a:srgbClr val="C00000"/>
                </a:solidFill>
                <a:latin typeface="Times New Roman"/>
                <a:cs typeface="Times New Roman"/>
              </a:rPr>
              <a:t>»	</a:t>
            </a:r>
            <a:r>
              <a:rPr sz="2000" spc="-5" dirty="0">
                <a:latin typeface="Times New Roman"/>
                <a:cs typeface="Times New Roman"/>
              </a:rPr>
              <a:t>USB	</a:t>
            </a:r>
            <a:r>
              <a:rPr sz="2000" spc="-10" dirty="0">
                <a:solidFill>
                  <a:srgbClr val="6F2F9F"/>
                </a:solidFill>
                <a:latin typeface="Times New Roman"/>
                <a:cs typeface="Times New Roman"/>
              </a:rPr>
              <a:t>uses	differential	</a:t>
            </a:r>
            <a:r>
              <a:rPr sz="2000" spc="-5" dirty="0">
                <a:solidFill>
                  <a:srgbClr val="6F2F9F"/>
                </a:solidFill>
                <a:latin typeface="Times New Roman"/>
                <a:cs typeface="Times New Roman"/>
              </a:rPr>
              <a:t>signals	</a:t>
            </a:r>
            <a:r>
              <a:rPr sz="2000" spc="-10" dirty="0">
                <a:solidFill>
                  <a:srgbClr val="6F2F9F"/>
                </a:solidFill>
                <a:latin typeface="Times New Roman"/>
                <a:cs typeface="Times New Roman"/>
              </a:rPr>
              <a:t>for	</a:t>
            </a:r>
            <a:r>
              <a:rPr sz="2000" spc="-5" dirty="0">
                <a:solidFill>
                  <a:srgbClr val="6F2F9F"/>
                </a:solidFill>
                <a:latin typeface="Times New Roman"/>
                <a:cs typeface="Times New Roman"/>
              </a:rPr>
              <a:t>data	</a:t>
            </a:r>
            <a:r>
              <a:rPr sz="2000" spc="-10" dirty="0">
                <a:solidFill>
                  <a:srgbClr val="6F2F9F"/>
                </a:solidFill>
                <a:latin typeface="Times New Roman"/>
                <a:cs typeface="Times New Roman"/>
              </a:rPr>
              <a:t>transmission</a:t>
            </a:r>
            <a:r>
              <a:rPr sz="2000" spc="-10" dirty="0">
                <a:latin typeface="Times New Roman"/>
                <a:cs typeface="Times New Roman"/>
              </a:rPr>
              <a:t>.	</a:t>
            </a:r>
            <a:r>
              <a:rPr sz="2000" dirty="0">
                <a:latin typeface="Times New Roman"/>
                <a:cs typeface="Times New Roman"/>
              </a:rPr>
              <a:t>It	</a:t>
            </a:r>
            <a:r>
              <a:rPr sz="2000" spc="-15" dirty="0">
                <a:solidFill>
                  <a:srgbClr val="006FC0"/>
                </a:solidFill>
                <a:latin typeface="Times New Roman"/>
                <a:cs typeface="Times New Roman"/>
              </a:rPr>
              <a:t>improves	</a:t>
            </a:r>
            <a:r>
              <a:rPr sz="2000" spc="-5" dirty="0">
                <a:solidFill>
                  <a:srgbClr val="006FC0"/>
                </a:solidFill>
                <a:latin typeface="Times New Roman"/>
                <a:cs typeface="Times New Roman"/>
              </a:rPr>
              <a:t>the	</a:t>
            </a:r>
            <a:r>
              <a:rPr sz="2000" spc="-10" dirty="0">
                <a:solidFill>
                  <a:srgbClr val="006FC0"/>
                </a:solidFill>
                <a:latin typeface="Times New Roman"/>
                <a:cs typeface="Times New Roman"/>
              </a:rPr>
              <a:t>noise</a:t>
            </a:r>
            <a:endParaRPr sz="2000">
              <a:latin typeface="Times New Roman"/>
              <a:cs typeface="Times New Roman"/>
            </a:endParaRPr>
          </a:p>
          <a:p>
            <a:pPr marL="356870">
              <a:lnSpc>
                <a:spcPct val="100000"/>
              </a:lnSpc>
              <a:spcBef>
                <a:spcPts val="1205"/>
              </a:spcBef>
            </a:pPr>
            <a:r>
              <a:rPr sz="2000" spc="-35" dirty="0">
                <a:solidFill>
                  <a:srgbClr val="006FC0"/>
                </a:solidFill>
                <a:latin typeface="Times New Roman"/>
                <a:cs typeface="Times New Roman"/>
              </a:rPr>
              <a:t>immunity</a:t>
            </a:r>
            <a:r>
              <a:rPr sz="2000" spc="-35" dirty="0">
                <a:latin typeface="Times New Roman"/>
                <a:cs typeface="Times New Roman"/>
              </a:rPr>
              <a:t>.</a:t>
            </a:r>
            <a:endParaRPr sz="2000">
              <a:latin typeface="Times New Roman"/>
              <a:cs typeface="Times New Roman"/>
            </a:endParaRPr>
          </a:p>
          <a:p>
            <a:pPr marL="356870" marR="5080" indent="-344805" algn="just">
              <a:lnSpc>
                <a:spcPct val="150100"/>
              </a:lnSpc>
              <a:spcBef>
                <a:spcPts val="475"/>
              </a:spcBef>
            </a:pPr>
            <a:r>
              <a:rPr sz="2000" spc="-5" dirty="0">
                <a:solidFill>
                  <a:srgbClr val="C00000"/>
                </a:solidFill>
                <a:latin typeface="Times New Roman"/>
                <a:cs typeface="Times New Roman"/>
              </a:rPr>
              <a:t>» </a:t>
            </a:r>
            <a:r>
              <a:rPr sz="2000" spc="-10" dirty="0">
                <a:latin typeface="Times New Roman"/>
                <a:cs typeface="Times New Roman"/>
              </a:rPr>
              <a:t>USB interface has the </a:t>
            </a:r>
            <a:r>
              <a:rPr sz="2000" spc="-5" dirty="0">
                <a:latin typeface="Times New Roman"/>
                <a:cs typeface="Times New Roman"/>
              </a:rPr>
              <a:t>ability </a:t>
            </a:r>
            <a:r>
              <a:rPr sz="2000" spc="-10" dirty="0">
                <a:latin typeface="Times New Roman"/>
                <a:cs typeface="Times New Roman"/>
              </a:rPr>
              <a:t>to </a:t>
            </a:r>
            <a:r>
              <a:rPr sz="2000" spc="-5" dirty="0">
                <a:latin typeface="Times New Roman"/>
                <a:cs typeface="Times New Roman"/>
              </a:rPr>
              <a:t>supply </a:t>
            </a:r>
            <a:r>
              <a:rPr sz="2000" spc="-10" dirty="0">
                <a:latin typeface="Times New Roman"/>
                <a:cs typeface="Times New Roman"/>
              </a:rPr>
              <a:t>power to the </a:t>
            </a:r>
            <a:r>
              <a:rPr sz="2000" spc="-5" dirty="0">
                <a:latin typeface="Times New Roman"/>
                <a:cs typeface="Times New Roman"/>
              </a:rPr>
              <a:t>connecting devices. </a:t>
            </a:r>
            <a:r>
              <a:rPr sz="2000" spc="-55" dirty="0">
                <a:latin typeface="Times New Roman"/>
                <a:cs typeface="Times New Roman"/>
              </a:rPr>
              <a:t>Two  </a:t>
            </a:r>
            <a:r>
              <a:rPr sz="2000" spc="-5" dirty="0">
                <a:latin typeface="Times New Roman"/>
                <a:cs typeface="Times New Roman"/>
              </a:rPr>
              <a:t>connection </a:t>
            </a:r>
            <a:r>
              <a:rPr sz="2000" spc="-10" dirty="0">
                <a:latin typeface="Times New Roman"/>
                <a:cs typeface="Times New Roman"/>
              </a:rPr>
              <a:t>lines (Ground and Power) </a:t>
            </a:r>
            <a:r>
              <a:rPr sz="2000" dirty="0">
                <a:latin typeface="Times New Roman"/>
                <a:cs typeface="Times New Roman"/>
              </a:rPr>
              <a:t>of </a:t>
            </a:r>
            <a:r>
              <a:rPr sz="2000" spc="-10" dirty="0">
                <a:latin typeface="Times New Roman"/>
                <a:cs typeface="Times New Roman"/>
              </a:rPr>
              <a:t>the USB interface </a:t>
            </a:r>
            <a:r>
              <a:rPr sz="2000" dirty="0">
                <a:latin typeface="Times New Roman"/>
                <a:cs typeface="Times New Roman"/>
              </a:rPr>
              <a:t>are </a:t>
            </a:r>
            <a:r>
              <a:rPr sz="2000" spc="-5" dirty="0">
                <a:latin typeface="Times New Roman"/>
                <a:cs typeface="Times New Roman"/>
              </a:rPr>
              <a:t>dedicated </a:t>
            </a:r>
            <a:r>
              <a:rPr sz="2000" spc="-15" dirty="0">
                <a:latin typeface="Times New Roman"/>
                <a:cs typeface="Times New Roman"/>
              </a:rPr>
              <a:t>for  </a:t>
            </a:r>
            <a:r>
              <a:rPr sz="2000" spc="-10" dirty="0">
                <a:latin typeface="Times New Roman"/>
                <a:cs typeface="Times New Roman"/>
              </a:rPr>
              <a:t>carrying </a:t>
            </a:r>
            <a:r>
              <a:rPr sz="2000" spc="-30" dirty="0">
                <a:latin typeface="Times New Roman"/>
                <a:cs typeface="Times New Roman"/>
              </a:rPr>
              <a:t>power. </a:t>
            </a:r>
            <a:r>
              <a:rPr sz="2000" dirty="0">
                <a:latin typeface="Times New Roman"/>
                <a:cs typeface="Times New Roman"/>
              </a:rPr>
              <a:t>It </a:t>
            </a:r>
            <a:r>
              <a:rPr sz="2000" spc="-5" dirty="0">
                <a:latin typeface="Times New Roman"/>
                <a:cs typeface="Times New Roman"/>
              </a:rPr>
              <a:t>can supply </a:t>
            </a:r>
            <a:r>
              <a:rPr sz="2000" spc="-15" dirty="0">
                <a:latin typeface="Times New Roman"/>
                <a:cs typeface="Times New Roman"/>
              </a:rPr>
              <a:t>power up </a:t>
            </a:r>
            <a:r>
              <a:rPr sz="2000" spc="-5" dirty="0">
                <a:latin typeface="Times New Roman"/>
                <a:cs typeface="Times New Roman"/>
              </a:rPr>
              <a:t>to </a:t>
            </a:r>
            <a:r>
              <a:rPr sz="2000" dirty="0">
                <a:latin typeface="Times New Roman"/>
                <a:cs typeface="Times New Roman"/>
              </a:rPr>
              <a:t>500 </a:t>
            </a:r>
            <a:r>
              <a:rPr sz="2000" spc="-10" dirty="0">
                <a:latin typeface="Times New Roman"/>
                <a:cs typeface="Times New Roman"/>
              </a:rPr>
              <a:t>rnA </a:t>
            </a:r>
            <a:r>
              <a:rPr sz="2000" spc="-5" dirty="0">
                <a:latin typeface="Times New Roman"/>
                <a:cs typeface="Times New Roman"/>
              </a:rPr>
              <a:t>at 5</a:t>
            </a:r>
            <a:r>
              <a:rPr sz="2000" spc="70" dirty="0">
                <a:latin typeface="Times New Roman"/>
                <a:cs typeface="Times New Roman"/>
              </a:rPr>
              <a:t> </a:t>
            </a:r>
            <a:r>
              <a:rPr sz="2000" spc="-140" dirty="0">
                <a:latin typeface="Times New Roman"/>
                <a:cs typeface="Times New Roman"/>
              </a:rPr>
              <a:t>V.</a:t>
            </a:r>
            <a:endParaRPr sz="2000">
              <a:latin typeface="Times New Roman"/>
              <a:cs typeface="Times New Roman"/>
            </a:endParaRPr>
          </a:p>
        </p:txBody>
      </p:sp>
      <p:sp>
        <p:nvSpPr>
          <p:cNvPr id="8" name="object 8"/>
          <p:cNvSpPr txBox="1">
            <a:spLocks noGrp="1"/>
          </p:cNvSpPr>
          <p:nvPr>
            <p:ph type="sldNum" sz="quarter" idx="7"/>
          </p:nvPr>
        </p:nvSpPr>
        <p:spPr>
          <a:prstGeom prst="rect">
            <a:avLst/>
          </a:prstGeom>
        </p:spPr>
        <p:txBody>
          <a:bodyPr vert="horz" wrap="square" lIns="0" tIns="0" rIns="0" bIns="0" rtlCol="0">
            <a:spAutoFit/>
          </a:bodyPr>
          <a:lstStyle/>
          <a:p>
            <a:pPr marL="38100">
              <a:lnSpc>
                <a:spcPts val="1375"/>
              </a:lnSpc>
            </a:pPr>
            <a:fld id="{81D60167-4931-47E6-BA6A-407CBD079E47}" type="slidenum">
              <a:rPr spc="-40" dirty="0"/>
              <a:t>149</a:t>
            </a:fld>
            <a:endParaRPr spc="-4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60044" y="429513"/>
            <a:ext cx="8455025" cy="780983"/>
          </a:xfrm>
          <a:prstGeom prst="rect">
            <a:avLst/>
          </a:prstGeom>
        </p:spPr>
        <p:txBody>
          <a:bodyPr vert="horz" wrap="square" lIns="0" tIns="11430" rIns="0" bIns="0" rtlCol="0">
            <a:spAutoFit/>
          </a:bodyPr>
          <a:lstStyle/>
          <a:p>
            <a:pPr marL="469900" indent="-457200">
              <a:lnSpc>
                <a:spcPct val="100000"/>
              </a:lnSpc>
              <a:spcBef>
                <a:spcPts val="1680"/>
              </a:spcBef>
              <a:buClr>
                <a:srgbClr val="C00000"/>
              </a:buClr>
              <a:buAutoNum type="arabicPeriod" startAt="4"/>
              <a:tabLst>
                <a:tab pos="469265" algn="l"/>
                <a:tab pos="469900" algn="l"/>
                <a:tab pos="2869565" algn="l"/>
                <a:tab pos="5140325" algn="l"/>
              </a:tabLst>
            </a:pPr>
            <a:r>
              <a:rPr sz="2000" i="1" spc="-5" dirty="0">
                <a:latin typeface="Times New Roman"/>
                <a:cs typeface="Times New Roman"/>
              </a:rPr>
              <a:t>Automotive</a:t>
            </a:r>
            <a:r>
              <a:rPr sz="2000" i="1" spc="345" dirty="0">
                <a:latin typeface="Times New Roman"/>
                <a:cs typeface="Times New Roman"/>
              </a:rPr>
              <a:t> </a:t>
            </a:r>
            <a:r>
              <a:rPr sz="2000" i="1" spc="-5" dirty="0">
                <a:latin typeface="Times New Roman"/>
                <a:cs typeface="Times New Roman"/>
              </a:rPr>
              <a:t>Industry:	</a:t>
            </a:r>
            <a:r>
              <a:rPr sz="2000" spc="-5" dirty="0">
                <a:latin typeface="Times New Roman"/>
                <a:cs typeface="Times New Roman"/>
              </a:rPr>
              <a:t>Anti-lock</a:t>
            </a:r>
            <a:r>
              <a:rPr sz="2000" spc="325" dirty="0">
                <a:latin typeface="Times New Roman"/>
                <a:cs typeface="Times New Roman"/>
              </a:rPr>
              <a:t> </a:t>
            </a:r>
            <a:r>
              <a:rPr sz="2000" spc="-5" dirty="0">
                <a:latin typeface="Times New Roman"/>
                <a:cs typeface="Times New Roman"/>
              </a:rPr>
              <a:t>breaking	systems </a:t>
            </a:r>
            <a:r>
              <a:rPr sz="2000" dirty="0">
                <a:latin typeface="Times New Roman"/>
                <a:cs typeface="Times New Roman"/>
              </a:rPr>
              <a:t>(ABS), </a:t>
            </a:r>
            <a:r>
              <a:rPr sz="2000" spc="-10" dirty="0">
                <a:latin typeface="Times New Roman"/>
                <a:cs typeface="Times New Roman"/>
              </a:rPr>
              <a:t>engine</a:t>
            </a:r>
            <a:r>
              <a:rPr sz="2000" spc="-50" dirty="0">
                <a:latin typeface="Times New Roman"/>
                <a:cs typeface="Times New Roman"/>
              </a:rPr>
              <a:t> </a:t>
            </a:r>
            <a:r>
              <a:rPr sz="2000" spc="-5" dirty="0">
                <a:latin typeface="Times New Roman"/>
                <a:cs typeface="Times New Roman"/>
              </a:rPr>
              <a:t>control,</a:t>
            </a:r>
            <a:endParaRPr sz="2000" dirty="0">
              <a:latin typeface="Times New Roman"/>
              <a:cs typeface="Times New Roman"/>
            </a:endParaRPr>
          </a:p>
          <a:p>
            <a:pPr marL="469900">
              <a:lnSpc>
                <a:spcPct val="100000"/>
              </a:lnSpc>
              <a:spcBef>
                <a:spcPts val="1200"/>
              </a:spcBef>
            </a:pPr>
            <a:r>
              <a:rPr sz="2000" spc="-10" dirty="0">
                <a:latin typeface="Times New Roman"/>
                <a:cs typeface="Times New Roman"/>
              </a:rPr>
              <a:t>ignition </a:t>
            </a:r>
            <a:r>
              <a:rPr sz="2000" spc="-20" dirty="0">
                <a:latin typeface="Times New Roman"/>
                <a:cs typeface="Times New Roman"/>
              </a:rPr>
              <a:t>systems, </a:t>
            </a:r>
            <a:r>
              <a:rPr sz="2000" spc="-10" dirty="0">
                <a:latin typeface="Times New Roman"/>
                <a:cs typeface="Times New Roman"/>
              </a:rPr>
              <a:t>automatic navigation </a:t>
            </a:r>
            <a:r>
              <a:rPr sz="2000" spc="-20" dirty="0">
                <a:latin typeface="Times New Roman"/>
                <a:cs typeface="Times New Roman"/>
              </a:rPr>
              <a:t>systems,</a:t>
            </a:r>
            <a:r>
              <a:rPr sz="2000" spc="335" dirty="0">
                <a:latin typeface="Times New Roman"/>
                <a:cs typeface="Times New Roman"/>
              </a:rPr>
              <a:t> </a:t>
            </a:r>
            <a:r>
              <a:rPr sz="2000" spc="-5" dirty="0">
                <a:latin typeface="Times New Roman"/>
                <a:cs typeface="Times New Roman"/>
              </a:rPr>
              <a:t>etc.</a:t>
            </a:r>
            <a:endParaRPr sz="2000" dirty="0">
              <a:latin typeface="Times New Roman"/>
              <a:cs typeface="Times New Roman"/>
            </a:endParaRPr>
          </a:p>
        </p:txBody>
      </p:sp>
      <p:sp>
        <p:nvSpPr>
          <p:cNvPr id="3" name="object 3"/>
          <p:cNvSpPr txBox="1"/>
          <p:nvPr/>
        </p:nvSpPr>
        <p:spPr>
          <a:xfrm>
            <a:off x="460044" y="3721767"/>
            <a:ext cx="7098665" cy="1458595"/>
          </a:xfrm>
          <a:prstGeom prst="rect">
            <a:avLst/>
          </a:prstGeom>
        </p:spPr>
        <p:txBody>
          <a:bodyPr vert="horz" wrap="square" lIns="0" tIns="165100" rIns="0" bIns="0" rtlCol="0">
            <a:spAutoFit/>
          </a:bodyPr>
          <a:lstStyle/>
          <a:p>
            <a:pPr marL="469900" indent="-457200">
              <a:lnSpc>
                <a:spcPct val="100000"/>
              </a:lnSpc>
              <a:spcBef>
                <a:spcPts val="1300"/>
              </a:spcBef>
              <a:buClr>
                <a:srgbClr val="C00000"/>
              </a:buClr>
              <a:buAutoNum type="arabicPeriod" startAt="5"/>
              <a:tabLst>
                <a:tab pos="469265" algn="l"/>
                <a:tab pos="469900" algn="l"/>
                <a:tab pos="1616075" algn="l"/>
                <a:tab pos="2631440" algn="l"/>
                <a:tab pos="3985260" algn="l"/>
                <a:tab pos="5170805" algn="l"/>
                <a:tab pos="6311900" algn="l"/>
              </a:tabLst>
            </a:pPr>
            <a:r>
              <a:rPr sz="2000" i="1" spc="-5" dirty="0">
                <a:latin typeface="Times New Roman"/>
                <a:cs typeface="Times New Roman"/>
              </a:rPr>
              <a:t>Telec</a:t>
            </a:r>
            <a:r>
              <a:rPr sz="2000" i="1" spc="10" dirty="0">
                <a:latin typeface="Times New Roman"/>
                <a:cs typeface="Times New Roman"/>
              </a:rPr>
              <a:t>o</a:t>
            </a:r>
            <a:r>
              <a:rPr sz="2000" i="1" spc="-5" dirty="0">
                <a:latin typeface="Times New Roman"/>
                <a:cs typeface="Times New Roman"/>
              </a:rPr>
              <a:t>m:</a:t>
            </a:r>
            <a:r>
              <a:rPr sz="2000" i="1" dirty="0">
                <a:latin typeface="Times New Roman"/>
                <a:cs typeface="Times New Roman"/>
              </a:rPr>
              <a:t>	</a:t>
            </a:r>
            <a:r>
              <a:rPr sz="2000" spc="-20" dirty="0">
                <a:latin typeface="Times New Roman"/>
                <a:cs typeface="Times New Roman"/>
              </a:rPr>
              <a:t>C</a:t>
            </a:r>
            <a:r>
              <a:rPr sz="2000" spc="-5" dirty="0">
                <a:latin typeface="Times New Roman"/>
                <a:cs typeface="Times New Roman"/>
              </a:rPr>
              <a:t>ell</a:t>
            </a:r>
            <a:r>
              <a:rPr sz="2000" spc="-20" dirty="0">
                <a:latin typeface="Times New Roman"/>
                <a:cs typeface="Times New Roman"/>
              </a:rPr>
              <a:t>u</a:t>
            </a:r>
            <a:r>
              <a:rPr sz="2000" spc="-5" dirty="0">
                <a:latin typeface="Times New Roman"/>
                <a:cs typeface="Times New Roman"/>
              </a:rPr>
              <a:t>lar</a:t>
            </a:r>
            <a:r>
              <a:rPr sz="2000" dirty="0">
                <a:latin typeface="Times New Roman"/>
                <a:cs typeface="Times New Roman"/>
              </a:rPr>
              <a:t>	</a:t>
            </a:r>
            <a:r>
              <a:rPr sz="2000" spc="-5" dirty="0">
                <a:latin typeface="Times New Roman"/>
                <a:cs typeface="Times New Roman"/>
              </a:rPr>
              <a:t>tele</a:t>
            </a:r>
            <a:r>
              <a:rPr sz="2000" spc="5" dirty="0">
                <a:latin typeface="Times New Roman"/>
                <a:cs typeface="Times New Roman"/>
              </a:rPr>
              <a:t>p</a:t>
            </a:r>
            <a:r>
              <a:rPr sz="2000" spc="-20" dirty="0">
                <a:latin typeface="Times New Roman"/>
                <a:cs typeface="Times New Roman"/>
              </a:rPr>
              <a:t>h</a:t>
            </a:r>
            <a:r>
              <a:rPr sz="2000" spc="25" dirty="0">
                <a:latin typeface="Times New Roman"/>
                <a:cs typeface="Times New Roman"/>
              </a:rPr>
              <a:t>o</a:t>
            </a:r>
            <a:r>
              <a:rPr sz="2000" spc="5" dirty="0">
                <a:latin typeface="Times New Roman"/>
                <a:cs typeface="Times New Roman"/>
              </a:rPr>
              <a:t>n</a:t>
            </a:r>
            <a:r>
              <a:rPr sz="2000" spc="-5" dirty="0">
                <a:latin typeface="Times New Roman"/>
                <a:cs typeface="Times New Roman"/>
              </a:rPr>
              <a:t>es,</a:t>
            </a:r>
            <a:r>
              <a:rPr sz="2000" dirty="0">
                <a:latin typeface="Times New Roman"/>
                <a:cs typeface="Times New Roman"/>
              </a:rPr>
              <a:t>	</a:t>
            </a:r>
            <a:r>
              <a:rPr sz="2000" spc="-5" dirty="0">
                <a:latin typeface="Times New Roman"/>
                <a:cs typeface="Times New Roman"/>
              </a:rPr>
              <a:t>tele</a:t>
            </a:r>
            <a:r>
              <a:rPr sz="2000" spc="5" dirty="0">
                <a:latin typeface="Times New Roman"/>
                <a:cs typeface="Times New Roman"/>
              </a:rPr>
              <a:t>p</a:t>
            </a:r>
            <a:r>
              <a:rPr sz="2000" spc="-20" dirty="0">
                <a:latin typeface="Times New Roman"/>
                <a:cs typeface="Times New Roman"/>
              </a:rPr>
              <a:t>h</a:t>
            </a:r>
            <a:r>
              <a:rPr sz="2000" spc="5" dirty="0">
                <a:latin typeface="Times New Roman"/>
                <a:cs typeface="Times New Roman"/>
              </a:rPr>
              <a:t>o</a:t>
            </a:r>
            <a:r>
              <a:rPr sz="2000" spc="-20" dirty="0">
                <a:latin typeface="Times New Roman"/>
                <a:cs typeface="Times New Roman"/>
              </a:rPr>
              <a:t>n</a:t>
            </a:r>
            <a:r>
              <a:rPr sz="2000" spc="-5" dirty="0">
                <a:latin typeface="Times New Roman"/>
                <a:cs typeface="Times New Roman"/>
              </a:rPr>
              <a:t>e</a:t>
            </a:r>
            <a:r>
              <a:rPr sz="2000" dirty="0">
                <a:latin typeface="Times New Roman"/>
                <a:cs typeface="Times New Roman"/>
              </a:rPr>
              <a:t>	</a:t>
            </a:r>
            <a:r>
              <a:rPr sz="2000" spc="30" dirty="0">
                <a:latin typeface="Times New Roman"/>
                <a:cs typeface="Times New Roman"/>
              </a:rPr>
              <a:t>s</a:t>
            </a:r>
            <a:r>
              <a:rPr sz="2000" spc="-35" dirty="0">
                <a:latin typeface="Times New Roman"/>
                <a:cs typeface="Times New Roman"/>
              </a:rPr>
              <a:t>w</a:t>
            </a:r>
            <a:r>
              <a:rPr sz="2000" spc="-5" dirty="0">
                <a:latin typeface="Times New Roman"/>
                <a:cs typeface="Times New Roman"/>
              </a:rPr>
              <a:t>itc</a:t>
            </a:r>
            <a:r>
              <a:rPr sz="2000" spc="-20" dirty="0">
                <a:latin typeface="Times New Roman"/>
                <a:cs typeface="Times New Roman"/>
              </a:rPr>
              <a:t>h</a:t>
            </a:r>
            <a:r>
              <a:rPr sz="2000" spc="-5" dirty="0">
                <a:latin typeface="Times New Roman"/>
                <a:cs typeface="Times New Roman"/>
              </a:rPr>
              <a:t>es,</a:t>
            </a:r>
            <a:r>
              <a:rPr sz="2000" dirty="0">
                <a:latin typeface="Times New Roman"/>
                <a:cs typeface="Times New Roman"/>
              </a:rPr>
              <a:t>	</a:t>
            </a:r>
            <a:r>
              <a:rPr sz="2000" spc="-20" dirty="0">
                <a:latin typeface="Times New Roman"/>
                <a:cs typeface="Times New Roman"/>
              </a:rPr>
              <a:t>h</a:t>
            </a:r>
            <a:r>
              <a:rPr sz="2000" spc="20" dirty="0">
                <a:latin typeface="Times New Roman"/>
                <a:cs typeface="Times New Roman"/>
              </a:rPr>
              <a:t>a</a:t>
            </a:r>
            <a:r>
              <a:rPr sz="2000" spc="-20" dirty="0">
                <a:latin typeface="Times New Roman"/>
                <a:cs typeface="Times New Roman"/>
              </a:rPr>
              <a:t>n</a:t>
            </a:r>
            <a:r>
              <a:rPr sz="2000" spc="5" dirty="0">
                <a:latin typeface="Times New Roman"/>
                <a:cs typeface="Times New Roman"/>
              </a:rPr>
              <a:t>d</a:t>
            </a:r>
            <a:r>
              <a:rPr sz="2000" spc="-15" dirty="0">
                <a:latin typeface="Times New Roman"/>
                <a:cs typeface="Times New Roman"/>
              </a:rPr>
              <a:t>s</a:t>
            </a:r>
            <a:r>
              <a:rPr sz="2000" spc="-5" dirty="0">
                <a:latin typeface="Times New Roman"/>
                <a:cs typeface="Times New Roman"/>
              </a:rPr>
              <a:t>et</a:t>
            </a:r>
            <a:endParaRPr sz="2000" dirty="0">
              <a:latin typeface="Times New Roman"/>
              <a:cs typeface="Times New Roman"/>
            </a:endParaRPr>
          </a:p>
          <a:p>
            <a:pPr marL="469900">
              <a:lnSpc>
                <a:spcPct val="100000"/>
              </a:lnSpc>
              <a:spcBef>
                <a:spcPts val="1200"/>
              </a:spcBef>
            </a:pPr>
            <a:r>
              <a:rPr sz="2000" spc="-5" dirty="0">
                <a:latin typeface="Times New Roman"/>
                <a:cs typeface="Times New Roman"/>
              </a:rPr>
              <a:t>applications,</a:t>
            </a:r>
            <a:r>
              <a:rPr sz="2000" spc="-35" dirty="0">
                <a:latin typeface="Times New Roman"/>
                <a:cs typeface="Times New Roman"/>
              </a:rPr>
              <a:t> </a:t>
            </a:r>
            <a:r>
              <a:rPr sz="2000" spc="-5" dirty="0">
                <a:latin typeface="Times New Roman"/>
                <a:cs typeface="Times New Roman"/>
              </a:rPr>
              <a:t>etc.</a:t>
            </a:r>
            <a:endParaRPr sz="2000" dirty="0">
              <a:latin typeface="Times New Roman"/>
              <a:cs typeface="Times New Roman"/>
            </a:endParaRPr>
          </a:p>
          <a:p>
            <a:pPr marL="469900" indent="-457200">
              <a:lnSpc>
                <a:spcPct val="100000"/>
              </a:lnSpc>
              <a:spcBef>
                <a:spcPts val="1685"/>
              </a:spcBef>
              <a:buClr>
                <a:srgbClr val="C00000"/>
              </a:buClr>
              <a:buAutoNum type="arabicPeriod" startAt="6"/>
              <a:tabLst>
                <a:tab pos="469265" algn="l"/>
                <a:tab pos="469900" algn="l"/>
              </a:tabLst>
            </a:pPr>
            <a:r>
              <a:rPr sz="2000" i="1" spc="-5" dirty="0">
                <a:latin typeface="Times New Roman"/>
                <a:cs typeface="Times New Roman"/>
              </a:rPr>
              <a:t>Computer Peripherals: </a:t>
            </a:r>
            <a:r>
              <a:rPr sz="2000" spc="-5" dirty="0">
                <a:latin typeface="Times New Roman"/>
                <a:cs typeface="Times New Roman"/>
              </a:rPr>
              <a:t>Printers, </a:t>
            </a:r>
            <a:r>
              <a:rPr sz="2000" spc="-10" dirty="0">
                <a:latin typeface="Times New Roman"/>
                <a:cs typeface="Times New Roman"/>
              </a:rPr>
              <a:t>scanners, </a:t>
            </a:r>
            <a:r>
              <a:rPr sz="2000" spc="-15" dirty="0">
                <a:latin typeface="Times New Roman"/>
                <a:cs typeface="Times New Roman"/>
              </a:rPr>
              <a:t>fax machines,</a:t>
            </a:r>
            <a:r>
              <a:rPr sz="2000" spc="185" dirty="0">
                <a:latin typeface="Times New Roman"/>
                <a:cs typeface="Times New Roman"/>
              </a:rPr>
              <a:t> </a:t>
            </a:r>
            <a:r>
              <a:rPr sz="2000" spc="-5" dirty="0">
                <a:latin typeface="Times New Roman"/>
                <a:cs typeface="Times New Roman"/>
              </a:rPr>
              <a:t>etc.</a:t>
            </a:r>
            <a:endParaRPr sz="2000" dirty="0">
              <a:latin typeface="Times New Roman"/>
              <a:cs typeface="Times New Roman"/>
            </a:endParaRPr>
          </a:p>
        </p:txBody>
      </p:sp>
      <p:sp>
        <p:nvSpPr>
          <p:cNvPr id="4" name="object 4"/>
          <p:cNvSpPr txBox="1"/>
          <p:nvPr/>
        </p:nvSpPr>
        <p:spPr>
          <a:xfrm>
            <a:off x="7738109" y="3875277"/>
            <a:ext cx="1174115" cy="329565"/>
          </a:xfrm>
          <a:prstGeom prst="rect">
            <a:avLst/>
          </a:prstGeom>
        </p:spPr>
        <p:txBody>
          <a:bodyPr vert="horz" wrap="square" lIns="0" tIns="11430" rIns="0" bIns="0" rtlCol="0">
            <a:spAutoFit/>
          </a:bodyPr>
          <a:lstStyle/>
          <a:p>
            <a:pPr marL="12700">
              <a:lnSpc>
                <a:spcPct val="100000"/>
              </a:lnSpc>
              <a:spcBef>
                <a:spcPts val="90"/>
              </a:spcBef>
            </a:pPr>
            <a:r>
              <a:rPr sz="2000" spc="-25" dirty="0">
                <a:latin typeface="Times New Roman"/>
                <a:cs typeface="Times New Roman"/>
              </a:rPr>
              <a:t>mu</a:t>
            </a:r>
            <a:r>
              <a:rPr sz="2000" spc="-5" dirty="0">
                <a:latin typeface="Times New Roman"/>
                <a:cs typeface="Times New Roman"/>
              </a:rPr>
              <a:t>lt</a:t>
            </a:r>
            <a:r>
              <a:rPr sz="2000" spc="10" dirty="0">
                <a:latin typeface="Times New Roman"/>
                <a:cs typeface="Times New Roman"/>
              </a:rPr>
              <a:t>i</a:t>
            </a:r>
            <a:r>
              <a:rPr sz="2000" spc="-50" dirty="0">
                <a:latin typeface="Times New Roman"/>
                <a:cs typeface="Times New Roman"/>
              </a:rPr>
              <a:t>m</a:t>
            </a:r>
            <a:r>
              <a:rPr sz="2000" spc="-5" dirty="0">
                <a:latin typeface="Times New Roman"/>
                <a:cs typeface="Times New Roman"/>
              </a:rPr>
              <a:t>e</a:t>
            </a:r>
            <a:r>
              <a:rPr sz="2000" spc="5" dirty="0">
                <a:latin typeface="Times New Roman"/>
                <a:cs typeface="Times New Roman"/>
              </a:rPr>
              <a:t>d</a:t>
            </a:r>
            <a:r>
              <a:rPr sz="2000" spc="-5" dirty="0">
                <a:latin typeface="Times New Roman"/>
                <a:cs typeface="Times New Roman"/>
              </a:rPr>
              <a:t>ia</a:t>
            </a:r>
            <a:endParaRPr sz="2000">
              <a:latin typeface="Times New Roman"/>
              <a:cs typeface="Times New Roman"/>
            </a:endParaRPr>
          </a:p>
        </p:txBody>
      </p:sp>
      <p:sp>
        <p:nvSpPr>
          <p:cNvPr id="5" name="object 5"/>
          <p:cNvSpPr txBox="1"/>
          <p:nvPr/>
        </p:nvSpPr>
        <p:spPr>
          <a:xfrm>
            <a:off x="460044" y="5215534"/>
            <a:ext cx="8451215" cy="419154"/>
          </a:xfrm>
          <a:prstGeom prst="rect">
            <a:avLst/>
          </a:prstGeom>
        </p:spPr>
        <p:txBody>
          <a:bodyPr vert="horz" wrap="square" lIns="0" tIns="12700" rIns="0" bIns="0" rtlCol="0">
            <a:spAutoFit/>
          </a:bodyPr>
          <a:lstStyle/>
          <a:p>
            <a:pPr marL="469900" marR="5080" indent="-457200">
              <a:lnSpc>
                <a:spcPct val="150100"/>
              </a:lnSpc>
              <a:spcBef>
                <a:spcPts val="100"/>
              </a:spcBef>
              <a:tabLst>
                <a:tab pos="469265" algn="l"/>
              </a:tabLst>
            </a:pPr>
            <a:r>
              <a:rPr sz="2000" i="1" dirty="0">
                <a:solidFill>
                  <a:srgbClr val="C00000"/>
                </a:solidFill>
                <a:latin typeface="Times New Roman"/>
                <a:cs typeface="Times New Roman"/>
              </a:rPr>
              <a:t>7.	</a:t>
            </a:r>
            <a:r>
              <a:rPr sz="2000" i="1" spc="-5" dirty="0">
                <a:latin typeface="Times New Roman"/>
                <a:cs typeface="Times New Roman"/>
              </a:rPr>
              <a:t>Computer Networking </a:t>
            </a:r>
            <a:r>
              <a:rPr sz="2000" i="1" spc="-10" dirty="0">
                <a:latin typeface="Times New Roman"/>
                <a:cs typeface="Times New Roman"/>
              </a:rPr>
              <a:t>Systems: </a:t>
            </a:r>
            <a:r>
              <a:rPr sz="2000" spc="-10" dirty="0">
                <a:latin typeface="Times New Roman"/>
                <a:cs typeface="Times New Roman"/>
              </a:rPr>
              <a:t>Network </a:t>
            </a:r>
            <a:r>
              <a:rPr sz="2000" spc="-5" dirty="0">
                <a:latin typeface="Times New Roman"/>
                <a:cs typeface="Times New Roman"/>
              </a:rPr>
              <a:t>routers, </a:t>
            </a:r>
            <a:r>
              <a:rPr sz="2000" spc="-10" dirty="0">
                <a:latin typeface="Times New Roman"/>
                <a:cs typeface="Times New Roman"/>
              </a:rPr>
              <a:t>firewalls,  </a:t>
            </a:r>
            <a:r>
              <a:rPr sz="2000" spc="-5" dirty="0">
                <a:latin typeface="Times New Roman"/>
                <a:cs typeface="Times New Roman"/>
              </a:rPr>
              <a:t>etc.</a:t>
            </a:r>
            <a:endParaRPr sz="2000" dirty="0">
              <a:latin typeface="Times New Roman"/>
              <a:cs typeface="Times New Roman"/>
            </a:endParaRPr>
          </a:p>
        </p:txBody>
      </p:sp>
      <p:sp>
        <p:nvSpPr>
          <p:cNvPr id="8" name="object 8"/>
          <p:cNvSpPr txBox="1"/>
          <p:nvPr/>
        </p:nvSpPr>
        <p:spPr>
          <a:xfrm>
            <a:off x="8420100" y="6471338"/>
            <a:ext cx="216535" cy="196850"/>
          </a:xfrm>
          <a:prstGeom prst="rect">
            <a:avLst/>
          </a:prstGeom>
        </p:spPr>
        <p:txBody>
          <a:bodyPr vert="horz" wrap="square" lIns="0" tIns="0" rIns="0" bIns="0" rtlCol="0">
            <a:spAutoFit/>
          </a:bodyPr>
          <a:lstStyle/>
          <a:p>
            <a:pPr marL="38100">
              <a:lnSpc>
                <a:spcPts val="1375"/>
              </a:lnSpc>
            </a:pPr>
            <a:fld id="{81D60167-4931-47E6-BA6A-407CBD079E47}" type="slidenum">
              <a:rPr sz="1200" spc="-40" dirty="0">
                <a:latin typeface="Times New Roman"/>
                <a:cs typeface="Times New Roman"/>
              </a:rPr>
              <a:t>15</a:t>
            </a:fld>
            <a:endParaRPr sz="1200">
              <a:latin typeface="Times New Roman"/>
              <a:cs typeface="Times New Roman"/>
            </a:endParaRPr>
          </a:p>
        </p:txBody>
      </p:sp>
      <p:pic>
        <p:nvPicPr>
          <p:cNvPr id="10" name="Picture 9">
            <a:extLst>
              <a:ext uri="{FF2B5EF4-FFF2-40B4-BE49-F238E27FC236}">
                <a16:creationId xmlns:a16="http://schemas.microsoft.com/office/drawing/2014/main" xmlns="" id="{58C64F94-6DD2-A829-6419-6EDA60960ACA}"/>
              </a:ext>
            </a:extLst>
          </p:cNvPr>
          <p:cNvPicPr>
            <a:picLocks noChangeAspect="1"/>
          </p:cNvPicPr>
          <p:nvPr/>
        </p:nvPicPr>
        <p:blipFill>
          <a:blip r:embed="rId2"/>
          <a:stretch>
            <a:fillRect/>
          </a:stretch>
        </p:blipFill>
        <p:spPr>
          <a:xfrm>
            <a:off x="3733800" y="1334927"/>
            <a:ext cx="2405063" cy="2178783"/>
          </a:xfrm>
          <a:prstGeom prst="rect">
            <a:avLst/>
          </a:prstGeom>
        </p:spPr>
      </p:pic>
      <p:pic>
        <p:nvPicPr>
          <p:cNvPr id="12" name="Picture 11">
            <a:extLst>
              <a:ext uri="{FF2B5EF4-FFF2-40B4-BE49-F238E27FC236}">
                <a16:creationId xmlns:a16="http://schemas.microsoft.com/office/drawing/2014/main" xmlns="" id="{63F6B0AA-87B6-6F56-7F26-F926D2678A3A}"/>
              </a:ext>
            </a:extLst>
          </p:cNvPr>
          <p:cNvPicPr>
            <a:picLocks noChangeAspect="1"/>
          </p:cNvPicPr>
          <p:nvPr/>
        </p:nvPicPr>
        <p:blipFill>
          <a:blip r:embed="rId3"/>
          <a:stretch>
            <a:fillRect/>
          </a:stretch>
        </p:blipFill>
        <p:spPr>
          <a:xfrm>
            <a:off x="304800" y="1234849"/>
            <a:ext cx="2483024" cy="2243510"/>
          </a:xfrm>
          <a:prstGeom prst="rect">
            <a:avLst/>
          </a:prstGeom>
        </p:spPr>
      </p:pic>
    </p:spTree>
    <p:extLst>
      <p:ext uri="{BB962C8B-B14F-4D97-AF65-F5344CB8AC3E}">
        <p14:creationId xmlns:p14="http://schemas.microsoft.com/office/powerpoint/2010/main" val="3589329568"/>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60044" y="199374"/>
            <a:ext cx="8458835" cy="6276975"/>
          </a:xfrm>
          <a:prstGeom prst="rect">
            <a:avLst/>
          </a:prstGeom>
        </p:spPr>
        <p:txBody>
          <a:bodyPr vert="horz" wrap="square" lIns="0" tIns="12700" rIns="0" bIns="0" rtlCol="0">
            <a:spAutoFit/>
          </a:bodyPr>
          <a:lstStyle/>
          <a:p>
            <a:pPr marL="356870" marR="12700" indent="-344805">
              <a:lnSpc>
                <a:spcPct val="150100"/>
              </a:lnSpc>
              <a:spcBef>
                <a:spcPts val="100"/>
              </a:spcBef>
              <a:tabLst>
                <a:tab pos="356870" algn="l"/>
              </a:tabLst>
            </a:pPr>
            <a:r>
              <a:rPr sz="2000" spc="-5" dirty="0">
                <a:solidFill>
                  <a:srgbClr val="C00000"/>
                </a:solidFill>
                <a:latin typeface="Times New Roman"/>
                <a:cs typeface="Times New Roman"/>
              </a:rPr>
              <a:t>»	</a:t>
            </a:r>
            <a:r>
              <a:rPr sz="2000" spc="-5" dirty="0">
                <a:latin typeface="Times New Roman"/>
                <a:cs typeface="Times New Roman"/>
              </a:rPr>
              <a:t>USB </a:t>
            </a:r>
            <a:r>
              <a:rPr sz="2000" spc="-5" dirty="0">
                <a:solidFill>
                  <a:srgbClr val="C00000"/>
                </a:solidFill>
                <a:latin typeface="Times New Roman"/>
                <a:cs typeface="Times New Roman"/>
              </a:rPr>
              <a:t>supports </a:t>
            </a:r>
            <a:r>
              <a:rPr sz="2000" spc="-10" dirty="0">
                <a:solidFill>
                  <a:srgbClr val="C00000"/>
                </a:solidFill>
                <a:latin typeface="Times New Roman"/>
                <a:cs typeface="Times New Roman"/>
              </a:rPr>
              <a:t>four different types </a:t>
            </a:r>
            <a:r>
              <a:rPr sz="2000" dirty="0">
                <a:solidFill>
                  <a:srgbClr val="C00000"/>
                </a:solidFill>
                <a:latin typeface="Times New Roman"/>
                <a:cs typeface="Times New Roman"/>
              </a:rPr>
              <a:t>of </a:t>
            </a:r>
            <a:r>
              <a:rPr sz="2000" spc="-5" dirty="0">
                <a:solidFill>
                  <a:srgbClr val="C00000"/>
                </a:solidFill>
                <a:latin typeface="Times New Roman"/>
                <a:cs typeface="Times New Roman"/>
              </a:rPr>
              <a:t>data </a:t>
            </a:r>
            <a:r>
              <a:rPr sz="2000" spc="-10" dirty="0">
                <a:solidFill>
                  <a:srgbClr val="C00000"/>
                </a:solidFill>
                <a:latin typeface="Times New Roman"/>
                <a:cs typeface="Times New Roman"/>
              </a:rPr>
              <a:t>transfers</a:t>
            </a:r>
            <a:r>
              <a:rPr sz="2000" spc="-10" dirty="0">
                <a:latin typeface="Times New Roman"/>
                <a:cs typeface="Times New Roman"/>
              </a:rPr>
              <a:t>, namely; </a:t>
            </a:r>
            <a:r>
              <a:rPr sz="2000" spc="-5" dirty="0">
                <a:solidFill>
                  <a:srgbClr val="AC1285"/>
                </a:solidFill>
                <a:latin typeface="Times New Roman"/>
                <a:cs typeface="Times New Roman"/>
              </a:rPr>
              <a:t>Control, </a:t>
            </a:r>
            <a:r>
              <a:rPr sz="2000" spc="-10" dirty="0">
                <a:solidFill>
                  <a:srgbClr val="AC1285"/>
                </a:solidFill>
                <a:latin typeface="Times New Roman"/>
                <a:cs typeface="Times New Roman"/>
              </a:rPr>
              <a:t>Bulk,  </a:t>
            </a:r>
            <a:r>
              <a:rPr sz="2000" spc="-5" dirty="0">
                <a:solidFill>
                  <a:srgbClr val="AC1285"/>
                </a:solidFill>
                <a:latin typeface="Times New Roman"/>
                <a:cs typeface="Times New Roman"/>
              </a:rPr>
              <a:t>Isochronous </a:t>
            </a:r>
            <a:r>
              <a:rPr sz="2000" spc="-10" dirty="0">
                <a:solidFill>
                  <a:srgbClr val="AC1285"/>
                </a:solidFill>
                <a:latin typeface="Times New Roman"/>
                <a:cs typeface="Times New Roman"/>
              </a:rPr>
              <a:t>and</a:t>
            </a:r>
            <a:r>
              <a:rPr sz="2000" spc="25" dirty="0">
                <a:solidFill>
                  <a:srgbClr val="AC1285"/>
                </a:solidFill>
                <a:latin typeface="Times New Roman"/>
                <a:cs typeface="Times New Roman"/>
              </a:rPr>
              <a:t> </a:t>
            </a:r>
            <a:r>
              <a:rPr sz="2000" spc="-5" dirty="0">
                <a:solidFill>
                  <a:srgbClr val="AC1285"/>
                </a:solidFill>
                <a:latin typeface="Times New Roman"/>
                <a:cs typeface="Times New Roman"/>
              </a:rPr>
              <a:t>Interrupt</a:t>
            </a:r>
            <a:r>
              <a:rPr sz="2000" spc="-5" dirty="0">
                <a:latin typeface="Times New Roman"/>
                <a:cs typeface="Times New Roman"/>
              </a:rPr>
              <a:t>.</a:t>
            </a:r>
            <a:endParaRPr sz="2000" dirty="0">
              <a:latin typeface="Times New Roman"/>
              <a:cs typeface="Times New Roman"/>
            </a:endParaRPr>
          </a:p>
          <a:p>
            <a:pPr marL="356870" marR="8255" indent="-344805">
              <a:lnSpc>
                <a:spcPct val="150100"/>
              </a:lnSpc>
              <a:spcBef>
                <a:spcPts val="480"/>
              </a:spcBef>
              <a:tabLst>
                <a:tab pos="356870" algn="l"/>
              </a:tabLst>
            </a:pPr>
            <a:r>
              <a:rPr sz="2000" spc="-5" dirty="0">
                <a:solidFill>
                  <a:srgbClr val="C00000"/>
                </a:solidFill>
                <a:latin typeface="Times New Roman"/>
                <a:cs typeface="Times New Roman"/>
              </a:rPr>
              <a:t>»	</a:t>
            </a:r>
            <a:r>
              <a:rPr sz="2000" i="1" spc="-5" dirty="0">
                <a:solidFill>
                  <a:srgbClr val="FF0000"/>
                </a:solidFill>
                <a:latin typeface="Times New Roman"/>
                <a:cs typeface="Times New Roman"/>
              </a:rPr>
              <a:t>Control transfer </a:t>
            </a:r>
            <a:r>
              <a:rPr sz="2000" spc="-10" dirty="0">
                <a:solidFill>
                  <a:srgbClr val="6F2F9F"/>
                </a:solidFill>
                <a:latin typeface="Times New Roman"/>
                <a:cs typeface="Times New Roman"/>
              </a:rPr>
              <a:t>is used </a:t>
            </a:r>
            <a:r>
              <a:rPr sz="2000" spc="10" dirty="0">
                <a:solidFill>
                  <a:srgbClr val="6F2F9F"/>
                </a:solidFill>
                <a:latin typeface="Times New Roman"/>
                <a:cs typeface="Times New Roman"/>
              </a:rPr>
              <a:t>by </a:t>
            </a:r>
            <a:r>
              <a:rPr sz="2000" dirty="0">
                <a:solidFill>
                  <a:srgbClr val="6F2F9F"/>
                </a:solidFill>
                <a:latin typeface="Times New Roman"/>
                <a:cs typeface="Times New Roman"/>
              </a:rPr>
              <a:t>USB </a:t>
            </a:r>
            <a:r>
              <a:rPr sz="2000" spc="-5" dirty="0">
                <a:solidFill>
                  <a:srgbClr val="6F2F9F"/>
                </a:solidFill>
                <a:latin typeface="Times New Roman"/>
                <a:cs typeface="Times New Roman"/>
              </a:rPr>
              <a:t>system </a:t>
            </a:r>
            <a:r>
              <a:rPr sz="2000" spc="-10" dirty="0">
                <a:solidFill>
                  <a:srgbClr val="6F2F9F"/>
                </a:solidFill>
                <a:latin typeface="Times New Roman"/>
                <a:cs typeface="Times New Roman"/>
              </a:rPr>
              <a:t>software to query, configure </a:t>
            </a:r>
            <a:r>
              <a:rPr sz="2000" spc="-5" dirty="0">
                <a:solidFill>
                  <a:srgbClr val="6F2F9F"/>
                </a:solidFill>
                <a:latin typeface="Times New Roman"/>
                <a:cs typeface="Times New Roman"/>
              </a:rPr>
              <a:t>and </a:t>
            </a:r>
            <a:r>
              <a:rPr sz="2000" spc="-10" dirty="0">
                <a:solidFill>
                  <a:srgbClr val="6F2F9F"/>
                </a:solidFill>
                <a:latin typeface="Times New Roman"/>
                <a:cs typeface="Times New Roman"/>
              </a:rPr>
              <a:t>issue  </a:t>
            </a:r>
            <a:r>
              <a:rPr sz="2000" spc="-15" dirty="0">
                <a:solidFill>
                  <a:srgbClr val="6F2F9F"/>
                </a:solidFill>
                <a:latin typeface="Times New Roman"/>
                <a:cs typeface="Times New Roman"/>
              </a:rPr>
              <a:t>commands </a:t>
            </a:r>
            <a:r>
              <a:rPr sz="2000" spc="-10" dirty="0">
                <a:solidFill>
                  <a:srgbClr val="6F2F9F"/>
                </a:solidFill>
                <a:latin typeface="Times New Roman"/>
                <a:cs typeface="Times New Roman"/>
              </a:rPr>
              <a:t>to the USB</a:t>
            </a:r>
            <a:r>
              <a:rPr sz="2000" spc="120" dirty="0">
                <a:solidFill>
                  <a:srgbClr val="6F2F9F"/>
                </a:solidFill>
                <a:latin typeface="Times New Roman"/>
                <a:cs typeface="Times New Roman"/>
              </a:rPr>
              <a:t> </a:t>
            </a:r>
            <a:r>
              <a:rPr sz="2000" spc="-5" dirty="0">
                <a:solidFill>
                  <a:srgbClr val="6F2F9F"/>
                </a:solidFill>
                <a:latin typeface="Times New Roman"/>
                <a:cs typeface="Times New Roman"/>
              </a:rPr>
              <a:t>device</a:t>
            </a:r>
            <a:r>
              <a:rPr sz="2000" spc="-5" dirty="0">
                <a:latin typeface="Times New Roman"/>
                <a:cs typeface="Times New Roman"/>
              </a:rPr>
              <a:t>.</a:t>
            </a:r>
            <a:endParaRPr sz="2000" dirty="0">
              <a:latin typeface="Times New Roman"/>
              <a:cs typeface="Times New Roman"/>
            </a:endParaRPr>
          </a:p>
          <a:p>
            <a:pPr marL="12700">
              <a:lnSpc>
                <a:spcPct val="100000"/>
              </a:lnSpc>
              <a:spcBef>
                <a:spcPts val="1680"/>
              </a:spcBef>
              <a:tabLst>
                <a:tab pos="356870" algn="l"/>
              </a:tabLst>
            </a:pPr>
            <a:r>
              <a:rPr sz="2000" spc="-5" dirty="0">
                <a:solidFill>
                  <a:srgbClr val="C00000"/>
                </a:solidFill>
                <a:latin typeface="Times New Roman"/>
                <a:cs typeface="Times New Roman"/>
              </a:rPr>
              <a:t>»	</a:t>
            </a:r>
            <a:r>
              <a:rPr sz="2000" i="1" spc="-5" dirty="0">
                <a:solidFill>
                  <a:srgbClr val="FF0000"/>
                </a:solidFill>
                <a:latin typeface="Times New Roman"/>
                <a:cs typeface="Times New Roman"/>
              </a:rPr>
              <a:t>Bulk transfer </a:t>
            </a:r>
            <a:r>
              <a:rPr sz="2000" spc="-5" dirty="0">
                <a:solidFill>
                  <a:srgbClr val="6F2F9F"/>
                </a:solidFill>
                <a:latin typeface="Times New Roman"/>
                <a:cs typeface="Times New Roman"/>
              </a:rPr>
              <a:t>is </a:t>
            </a:r>
            <a:r>
              <a:rPr sz="2000" spc="-10" dirty="0">
                <a:solidFill>
                  <a:srgbClr val="6F2F9F"/>
                </a:solidFill>
                <a:latin typeface="Times New Roman"/>
                <a:cs typeface="Times New Roman"/>
              </a:rPr>
              <a:t>used for </a:t>
            </a:r>
            <a:r>
              <a:rPr sz="2000" spc="-5" dirty="0">
                <a:solidFill>
                  <a:srgbClr val="6F2F9F"/>
                </a:solidFill>
                <a:latin typeface="Times New Roman"/>
                <a:cs typeface="Times New Roman"/>
              </a:rPr>
              <a:t>sending a block </a:t>
            </a:r>
            <a:r>
              <a:rPr sz="2000" dirty="0">
                <a:solidFill>
                  <a:srgbClr val="6F2F9F"/>
                </a:solidFill>
                <a:latin typeface="Times New Roman"/>
                <a:cs typeface="Times New Roman"/>
              </a:rPr>
              <a:t>of </a:t>
            </a:r>
            <a:r>
              <a:rPr sz="2000" spc="-5" dirty="0">
                <a:solidFill>
                  <a:srgbClr val="6F2F9F"/>
                </a:solidFill>
                <a:latin typeface="Times New Roman"/>
                <a:cs typeface="Times New Roman"/>
              </a:rPr>
              <a:t>data to a </a:t>
            </a:r>
            <a:r>
              <a:rPr sz="2000" spc="-10" dirty="0">
                <a:solidFill>
                  <a:srgbClr val="6F2F9F"/>
                </a:solidFill>
                <a:latin typeface="Times New Roman"/>
                <a:cs typeface="Times New Roman"/>
              </a:rPr>
              <a:t>device. </a:t>
            </a:r>
            <a:r>
              <a:rPr sz="2000" spc="-5" dirty="0">
                <a:solidFill>
                  <a:srgbClr val="6F2F9F"/>
                </a:solidFill>
                <a:latin typeface="Times New Roman"/>
                <a:cs typeface="Times New Roman"/>
              </a:rPr>
              <a:t>Bulk</a:t>
            </a:r>
            <a:r>
              <a:rPr sz="2000" spc="409" dirty="0">
                <a:solidFill>
                  <a:srgbClr val="6F2F9F"/>
                </a:solidFill>
                <a:latin typeface="Times New Roman"/>
                <a:cs typeface="Times New Roman"/>
              </a:rPr>
              <a:t> </a:t>
            </a:r>
            <a:r>
              <a:rPr sz="2000" spc="-5" dirty="0">
                <a:solidFill>
                  <a:srgbClr val="6F2F9F"/>
                </a:solidFill>
                <a:latin typeface="Times New Roman"/>
                <a:cs typeface="Times New Roman"/>
              </a:rPr>
              <a:t>transfer</a:t>
            </a:r>
            <a:endParaRPr sz="2000" dirty="0">
              <a:latin typeface="Times New Roman"/>
              <a:cs typeface="Times New Roman"/>
            </a:endParaRPr>
          </a:p>
          <a:p>
            <a:pPr marL="356870">
              <a:lnSpc>
                <a:spcPct val="100000"/>
              </a:lnSpc>
              <a:spcBef>
                <a:spcPts val="1205"/>
              </a:spcBef>
            </a:pPr>
            <a:r>
              <a:rPr sz="2000" spc="-5" dirty="0">
                <a:solidFill>
                  <a:srgbClr val="6F2F9F"/>
                </a:solidFill>
                <a:latin typeface="Times New Roman"/>
                <a:cs typeface="Times New Roman"/>
              </a:rPr>
              <a:t>supports </a:t>
            </a:r>
            <a:r>
              <a:rPr sz="2000" dirty="0">
                <a:solidFill>
                  <a:srgbClr val="6F2F9F"/>
                </a:solidFill>
                <a:latin typeface="Times New Roman"/>
                <a:cs typeface="Times New Roman"/>
              </a:rPr>
              <a:t>error </a:t>
            </a:r>
            <a:r>
              <a:rPr sz="2000" spc="-10" dirty="0">
                <a:solidFill>
                  <a:srgbClr val="6F2F9F"/>
                </a:solidFill>
                <a:latin typeface="Times New Roman"/>
                <a:cs typeface="Times New Roman"/>
              </a:rPr>
              <a:t>checking and</a:t>
            </a:r>
            <a:r>
              <a:rPr sz="2000" spc="20" dirty="0">
                <a:solidFill>
                  <a:srgbClr val="6F2F9F"/>
                </a:solidFill>
                <a:latin typeface="Times New Roman"/>
                <a:cs typeface="Times New Roman"/>
              </a:rPr>
              <a:t> </a:t>
            </a:r>
            <a:r>
              <a:rPr sz="2000" spc="-5" dirty="0">
                <a:solidFill>
                  <a:srgbClr val="6F2F9F"/>
                </a:solidFill>
                <a:latin typeface="Times New Roman"/>
                <a:cs typeface="Times New Roman"/>
              </a:rPr>
              <a:t>correction</a:t>
            </a:r>
            <a:r>
              <a:rPr sz="2000" spc="-5" dirty="0">
                <a:latin typeface="Times New Roman"/>
                <a:cs typeface="Times New Roman"/>
              </a:rPr>
              <a:t>.</a:t>
            </a:r>
            <a:endParaRPr sz="2000" dirty="0">
              <a:latin typeface="Times New Roman"/>
              <a:cs typeface="Times New Roman"/>
            </a:endParaRPr>
          </a:p>
          <a:p>
            <a:pPr marL="683260" indent="-326390" algn="just">
              <a:lnSpc>
                <a:spcPct val="100000"/>
              </a:lnSpc>
              <a:spcBef>
                <a:spcPts val="1680"/>
              </a:spcBef>
              <a:buClr>
                <a:srgbClr val="3A812E"/>
              </a:buClr>
              <a:buSzPct val="60000"/>
              <a:buFont typeface="Wingdings"/>
              <a:buChar char=""/>
              <a:tabLst>
                <a:tab pos="683260" algn="l"/>
              </a:tabLst>
            </a:pPr>
            <a:r>
              <a:rPr sz="2000" spc="-5" dirty="0">
                <a:solidFill>
                  <a:srgbClr val="006FC0"/>
                </a:solidFill>
                <a:latin typeface="Times New Roman"/>
                <a:cs typeface="Times New Roman"/>
              </a:rPr>
              <a:t>Transferring data </a:t>
            </a:r>
            <a:r>
              <a:rPr sz="2000" spc="-10" dirty="0">
                <a:solidFill>
                  <a:srgbClr val="006FC0"/>
                </a:solidFill>
                <a:latin typeface="Times New Roman"/>
                <a:cs typeface="Times New Roman"/>
              </a:rPr>
              <a:t>to </a:t>
            </a:r>
            <a:r>
              <a:rPr sz="2000" spc="-5" dirty="0">
                <a:solidFill>
                  <a:srgbClr val="006FC0"/>
                </a:solidFill>
                <a:latin typeface="Times New Roman"/>
                <a:cs typeface="Times New Roman"/>
              </a:rPr>
              <a:t>a printer </a:t>
            </a:r>
            <a:r>
              <a:rPr sz="2000" spc="-10" dirty="0">
                <a:solidFill>
                  <a:srgbClr val="006FC0"/>
                </a:solidFill>
                <a:latin typeface="Times New Roman"/>
                <a:cs typeface="Times New Roman"/>
              </a:rPr>
              <a:t>is </a:t>
            </a:r>
            <a:r>
              <a:rPr sz="2000" spc="-5" dirty="0">
                <a:solidFill>
                  <a:srgbClr val="006FC0"/>
                </a:solidFill>
                <a:latin typeface="Times New Roman"/>
                <a:cs typeface="Times New Roman"/>
              </a:rPr>
              <a:t>an </a:t>
            </a:r>
            <a:r>
              <a:rPr sz="2000" spc="-10" dirty="0">
                <a:solidFill>
                  <a:srgbClr val="006FC0"/>
                </a:solidFill>
                <a:latin typeface="Times New Roman"/>
                <a:cs typeface="Times New Roman"/>
              </a:rPr>
              <a:t>example for </a:t>
            </a:r>
            <a:r>
              <a:rPr sz="2000" spc="-5" dirty="0">
                <a:solidFill>
                  <a:srgbClr val="006FC0"/>
                </a:solidFill>
                <a:latin typeface="Times New Roman"/>
                <a:cs typeface="Times New Roman"/>
              </a:rPr>
              <a:t>bulk</a:t>
            </a:r>
            <a:r>
              <a:rPr sz="2000" spc="125" dirty="0">
                <a:solidFill>
                  <a:srgbClr val="006FC0"/>
                </a:solidFill>
                <a:latin typeface="Times New Roman"/>
                <a:cs typeface="Times New Roman"/>
              </a:rPr>
              <a:t> </a:t>
            </a:r>
            <a:r>
              <a:rPr sz="2000" spc="-10" dirty="0">
                <a:solidFill>
                  <a:srgbClr val="006FC0"/>
                </a:solidFill>
                <a:latin typeface="Times New Roman"/>
                <a:cs typeface="Times New Roman"/>
              </a:rPr>
              <a:t>transfer</a:t>
            </a:r>
            <a:r>
              <a:rPr sz="2000" spc="-10" dirty="0">
                <a:latin typeface="Times New Roman"/>
                <a:cs typeface="Times New Roman"/>
              </a:rPr>
              <a:t>.</a:t>
            </a:r>
            <a:endParaRPr sz="2000" dirty="0">
              <a:latin typeface="Times New Roman"/>
              <a:cs typeface="Times New Roman"/>
            </a:endParaRPr>
          </a:p>
          <a:p>
            <a:pPr marL="356870" marR="5080" indent="-344805" algn="just">
              <a:lnSpc>
                <a:spcPct val="150100"/>
              </a:lnSpc>
              <a:spcBef>
                <a:spcPts val="475"/>
              </a:spcBef>
            </a:pPr>
            <a:r>
              <a:rPr sz="2000" spc="-5" dirty="0">
                <a:solidFill>
                  <a:srgbClr val="C00000"/>
                </a:solidFill>
                <a:latin typeface="Times New Roman"/>
                <a:cs typeface="Times New Roman"/>
              </a:rPr>
              <a:t>» </a:t>
            </a:r>
            <a:r>
              <a:rPr sz="2000" i="1" spc="-5" dirty="0">
                <a:solidFill>
                  <a:srgbClr val="FF0000"/>
                </a:solidFill>
                <a:latin typeface="Times New Roman"/>
                <a:cs typeface="Times New Roman"/>
              </a:rPr>
              <a:t>Isochronous </a:t>
            </a:r>
            <a:r>
              <a:rPr sz="2000" i="1" dirty="0">
                <a:solidFill>
                  <a:srgbClr val="FF0000"/>
                </a:solidFill>
                <a:latin typeface="Times New Roman"/>
                <a:cs typeface="Times New Roman"/>
              </a:rPr>
              <a:t>data </a:t>
            </a:r>
            <a:r>
              <a:rPr sz="2000" i="1" spc="-5" dirty="0">
                <a:solidFill>
                  <a:srgbClr val="FF0000"/>
                </a:solidFill>
                <a:latin typeface="Times New Roman"/>
                <a:cs typeface="Times New Roman"/>
              </a:rPr>
              <a:t>transfer </a:t>
            </a:r>
            <a:r>
              <a:rPr sz="2000" spc="-20" dirty="0">
                <a:solidFill>
                  <a:srgbClr val="6F2F9F"/>
                </a:solidFill>
                <a:latin typeface="Times New Roman"/>
                <a:cs typeface="Times New Roman"/>
              </a:rPr>
              <a:t>is </a:t>
            </a:r>
            <a:r>
              <a:rPr sz="2000" spc="-5" dirty="0">
                <a:solidFill>
                  <a:srgbClr val="6F2F9F"/>
                </a:solidFill>
                <a:latin typeface="Times New Roman"/>
                <a:cs typeface="Times New Roman"/>
              </a:rPr>
              <a:t>used </a:t>
            </a:r>
            <a:r>
              <a:rPr sz="2000" spc="-10" dirty="0">
                <a:solidFill>
                  <a:srgbClr val="6F2F9F"/>
                </a:solidFill>
                <a:latin typeface="Times New Roman"/>
                <a:cs typeface="Times New Roman"/>
              </a:rPr>
              <a:t>for real-time </a:t>
            </a:r>
            <a:r>
              <a:rPr sz="2000" spc="-5" dirty="0">
                <a:solidFill>
                  <a:srgbClr val="6F2F9F"/>
                </a:solidFill>
                <a:latin typeface="Times New Roman"/>
                <a:cs typeface="Times New Roman"/>
              </a:rPr>
              <a:t>data communication</a:t>
            </a:r>
            <a:r>
              <a:rPr sz="2000" spc="-5" dirty="0">
                <a:latin typeface="Times New Roman"/>
                <a:cs typeface="Times New Roman"/>
              </a:rPr>
              <a:t>. </a:t>
            </a:r>
            <a:r>
              <a:rPr sz="2000" spc="25" dirty="0">
                <a:latin typeface="Times New Roman"/>
                <a:cs typeface="Times New Roman"/>
              </a:rPr>
              <a:t>In  </a:t>
            </a:r>
            <a:r>
              <a:rPr sz="2000" spc="-5" dirty="0">
                <a:latin typeface="Times New Roman"/>
                <a:cs typeface="Times New Roman"/>
              </a:rPr>
              <a:t>Isochronous transfer, </a:t>
            </a:r>
            <a:r>
              <a:rPr sz="2000" spc="-5" dirty="0">
                <a:solidFill>
                  <a:srgbClr val="6F2F9F"/>
                </a:solidFill>
                <a:latin typeface="Times New Roman"/>
                <a:cs typeface="Times New Roman"/>
              </a:rPr>
              <a:t>data is </a:t>
            </a:r>
            <a:r>
              <a:rPr sz="2000" spc="-10" dirty="0">
                <a:solidFill>
                  <a:srgbClr val="6F2F9F"/>
                </a:solidFill>
                <a:latin typeface="Times New Roman"/>
                <a:cs typeface="Times New Roman"/>
              </a:rPr>
              <a:t>transmitted </a:t>
            </a:r>
            <a:r>
              <a:rPr sz="2000" spc="-5" dirty="0">
                <a:solidFill>
                  <a:srgbClr val="6F2F9F"/>
                </a:solidFill>
                <a:latin typeface="Times New Roman"/>
                <a:cs typeface="Times New Roman"/>
              </a:rPr>
              <a:t>as streams in real-time</a:t>
            </a:r>
            <a:r>
              <a:rPr sz="2000" spc="-5" dirty="0">
                <a:latin typeface="Times New Roman"/>
                <a:cs typeface="Times New Roman"/>
              </a:rPr>
              <a:t>. Isochronous  </a:t>
            </a:r>
            <a:r>
              <a:rPr sz="2000" spc="-10" dirty="0">
                <a:latin typeface="Times New Roman"/>
                <a:cs typeface="Times New Roman"/>
              </a:rPr>
              <a:t>transfer </a:t>
            </a:r>
            <a:r>
              <a:rPr sz="2000" spc="-5" dirty="0">
                <a:solidFill>
                  <a:srgbClr val="6F2F9F"/>
                </a:solidFill>
                <a:latin typeface="Times New Roman"/>
                <a:cs typeface="Times New Roman"/>
              </a:rPr>
              <a:t>doesn't support error checking and retransmission </a:t>
            </a:r>
            <a:r>
              <a:rPr sz="2000" dirty="0">
                <a:solidFill>
                  <a:srgbClr val="6F2F9F"/>
                </a:solidFill>
                <a:latin typeface="Times New Roman"/>
                <a:cs typeface="Times New Roman"/>
              </a:rPr>
              <a:t>of </a:t>
            </a:r>
            <a:r>
              <a:rPr sz="2000" spc="-5" dirty="0">
                <a:solidFill>
                  <a:srgbClr val="6F2F9F"/>
                </a:solidFill>
                <a:latin typeface="Times New Roman"/>
                <a:cs typeface="Times New Roman"/>
              </a:rPr>
              <a:t>data </a:t>
            </a:r>
            <a:r>
              <a:rPr sz="2000" spc="-10" dirty="0">
                <a:latin typeface="Times New Roman"/>
                <a:cs typeface="Times New Roman"/>
              </a:rPr>
              <a:t>in </a:t>
            </a:r>
            <a:r>
              <a:rPr sz="2000" spc="-5" dirty="0">
                <a:latin typeface="Times New Roman"/>
                <a:cs typeface="Times New Roman"/>
              </a:rPr>
              <a:t>case </a:t>
            </a:r>
            <a:r>
              <a:rPr sz="2000" spc="5" dirty="0">
                <a:latin typeface="Times New Roman"/>
                <a:cs typeface="Times New Roman"/>
              </a:rPr>
              <a:t>of  </a:t>
            </a:r>
            <a:r>
              <a:rPr sz="2000" spc="-10" dirty="0">
                <a:latin typeface="Times New Roman"/>
                <a:cs typeface="Times New Roman"/>
              </a:rPr>
              <a:t>any transmission</a:t>
            </a:r>
            <a:r>
              <a:rPr sz="2000" spc="65" dirty="0">
                <a:latin typeface="Times New Roman"/>
                <a:cs typeface="Times New Roman"/>
              </a:rPr>
              <a:t> </a:t>
            </a:r>
            <a:r>
              <a:rPr sz="2000" spc="-10" dirty="0">
                <a:latin typeface="Times New Roman"/>
                <a:cs typeface="Times New Roman"/>
              </a:rPr>
              <a:t>loss.</a:t>
            </a:r>
            <a:endParaRPr sz="2000" dirty="0">
              <a:latin typeface="Times New Roman"/>
              <a:cs typeface="Times New Roman"/>
            </a:endParaRPr>
          </a:p>
          <a:p>
            <a:pPr marL="683260" marR="8255" indent="-326390" algn="just">
              <a:lnSpc>
                <a:spcPct val="150100"/>
              </a:lnSpc>
              <a:spcBef>
                <a:spcPts val="484"/>
              </a:spcBef>
              <a:buClr>
                <a:srgbClr val="3A812E"/>
              </a:buClr>
              <a:buSzPct val="60000"/>
              <a:buFont typeface="Wingdings"/>
              <a:buChar char=""/>
              <a:tabLst>
                <a:tab pos="683260" algn="l"/>
              </a:tabLst>
            </a:pPr>
            <a:r>
              <a:rPr sz="2000" spc="-15" dirty="0">
                <a:latin typeface="Times New Roman"/>
                <a:cs typeface="Times New Roman"/>
              </a:rPr>
              <a:t>All </a:t>
            </a:r>
            <a:r>
              <a:rPr sz="2000" spc="-5" dirty="0">
                <a:latin typeface="Times New Roman"/>
                <a:cs typeface="Times New Roman"/>
              </a:rPr>
              <a:t>streaming </a:t>
            </a:r>
            <a:r>
              <a:rPr sz="2000" spc="-5" dirty="0">
                <a:solidFill>
                  <a:srgbClr val="006FC0"/>
                </a:solidFill>
                <a:latin typeface="Times New Roman"/>
                <a:cs typeface="Times New Roman"/>
              </a:rPr>
              <a:t>devices like </a:t>
            </a:r>
            <a:r>
              <a:rPr sz="2000" dirty="0">
                <a:solidFill>
                  <a:srgbClr val="006FC0"/>
                </a:solidFill>
                <a:latin typeface="Times New Roman"/>
                <a:cs typeface="Times New Roman"/>
              </a:rPr>
              <a:t>audio </a:t>
            </a:r>
            <a:r>
              <a:rPr sz="2000" spc="-5" dirty="0">
                <a:solidFill>
                  <a:srgbClr val="006FC0"/>
                </a:solidFill>
                <a:latin typeface="Times New Roman"/>
                <a:cs typeface="Times New Roman"/>
              </a:rPr>
              <a:t>devices </a:t>
            </a:r>
            <a:r>
              <a:rPr sz="2000" spc="-10" dirty="0">
                <a:solidFill>
                  <a:srgbClr val="006FC0"/>
                </a:solidFill>
                <a:latin typeface="Times New Roman"/>
                <a:cs typeface="Times New Roman"/>
              </a:rPr>
              <a:t>and medical </a:t>
            </a:r>
            <a:r>
              <a:rPr sz="2000" spc="-5" dirty="0">
                <a:solidFill>
                  <a:srgbClr val="006FC0"/>
                </a:solidFill>
                <a:latin typeface="Times New Roman"/>
                <a:cs typeface="Times New Roman"/>
              </a:rPr>
              <a:t>equipment </a:t>
            </a:r>
            <a:r>
              <a:rPr sz="2000" spc="-10" dirty="0">
                <a:solidFill>
                  <a:srgbClr val="006FC0"/>
                </a:solidFill>
                <a:latin typeface="Times New Roman"/>
                <a:cs typeface="Times New Roman"/>
              </a:rPr>
              <a:t>for </a:t>
            </a:r>
            <a:r>
              <a:rPr sz="2000" spc="-5" dirty="0">
                <a:solidFill>
                  <a:srgbClr val="006FC0"/>
                </a:solidFill>
                <a:latin typeface="Times New Roman"/>
                <a:cs typeface="Times New Roman"/>
              </a:rPr>
              <a:t>data  collection </a:t>
            </a:r>
            <a:r>
              <a:rPr sz="2000" spc="-20" dirty="0">
                <a:latin typeface="Times New Roman"/>
                <a:cs typeface="Times New Roman"/>
              </a:rPr>
              <a:t>make </a:t>
            </a:r>
            <a:r>
              <a:rPr sz="2000" spc="-15" dirty="0">
                <a:latin typeface="Times New Roman"/>
                <a:cs typeface="Times New Roman"/>
              </a:rPr>
              <a:t>use </a:t>
            </a:r>
            <a:r>
              <a:rPr sz="2000" dirty="0">
                <a:latin typeface="Times New Roman"/>
                <a:cs typeface="Times New Roman"/>
              </a:rPr>
              <a:t>of </a:t>
            </a:r>
            <a:r>
              <a:rPr sz="2000" spc="-10" dirty="0">
                <a:latin typeface="Times New Roman"/>
                <a:cs typeface="Times New Roman"/>
              </a:rPr>
              <a:t>the isochronous</a:t>
            </a:r>
            <a:r>
              <a:rPr sz="2000" spc="130" dirty="0">
                <a:latin typeface="Times New Roman"/>
                <a:cs typeface="Times New Roman"/>
              </a:rPr>
              <a:t> </a:t>
            </a:r>
            <a:r>
              <a:rPr sz="2000" spc="-5" dirty="0">
                <a:latin typeface="Times New Roman"/>
                <a:cs typeface="Times New Roman"/>
              </a:rPr>
              <a:t>transfer.</a:t>
            </a:r>
            <a:endParaRPr sz="2000" dirty="0">
              <a:latin typeface="Times New Roman"/>
              <a:cs typeface="Times New Roman"/>
            </a:endParaRPr>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38100">
              <a:lnSpc>
                <a:spcPts val="1375"/>
              </a:lnSpc>
            </a:pPr>
            <a:fld id="{81D60167-4931-47E6-BA6A-407CBD079E47}" type="slidenum">
              <a:rPr spc="-40" dirty="0"/>
              <a:t>150</a:t>
            </a:fld>
            <a:endParaRPr spc="-40" dirty="0"/>
          </a:p>
        </p:txBody>
      </p:sp>
    </p:spTree>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60044" y="353009"/>
            <a:ext cx="8455660" cy="3256915"/>
          </a:xfrm>
          <a:prstGeom prst="rect">
            <a:avLst/>
          </a:prstGeom>
        </p:spPr>
        <p:txBody>
          <a:bodyPr vert="horz" wrap="square" lIns="0" tIns="12065" rIns="0" bIns="0" rtlCol="0">
            <a:spAutoFit/>
          </a:bodyPr>
          <a:lstStyle/>
          <a:p>
            <a:pPr marL="12700">
              <a:lnSpc>
                <a:spcPct val="100000"/>
              </a:lnSpc>
              <a:spcBef>
                <a:spcPts val="95"/>
              </a:spcBef>
              <a:tabLst>
                <a:tab pos="356870" algn="l"/>
              </a:tabLst>
            </a:pPr>
            <a:r>
              <a:rPr sz="2000" spc="-5" dirty="0">
                <a:solidFill>
                  <a:srgbClr val="C00000"/>
                </a:solidFill>
                <a:latin typeface="Times New Roman"/>
                <a:cs typeface="Times New Roman"/>
              </a:rPr>
              <a:t>»	</a:t>
            </a:r>
            <a:r>
              <a:rPr sz="2000" i="1" spc="-5" dirty="0">
                <a:solidFill>
                  <a:srgbClr val="FF0000"/>
                </a:solidFill>
                <a:latin typeface="Times New Roman"/>
                <a:cs typeface="Times New Roman"/>
              </a:rPr>
              <a:t>Interrupt transfer </a:t>
            </a:r>
            <a:r>
              <a:rPr sz="2000" spc="-5" dirty="0">
                <a:solidFill>
                  <a:srgbClr val="6F2F9F"/>
                </a:solidFill>
                <a:latin typeface="Times New Roman"/>
                <a:cs typeface="Times New Roman"/>
              </a:rPr>
              <a:t>is </a:t>
            </a:r>
            <a:r>
              <a:rPr sz="2000" spc="-10" dirty="0">
                <a:solidFill>
                  <a:srgbClr val="6F2F9F"/>
                </a:solidFill>
                <a:latin typeface="Times New Roman"/>
                <a:cs typeface="Times New Roman"/>
              </a:rPr>
              <a:t>used for transferring </a:t>
            </a:r>
            <a:r>
              <a:rPr sz="2000" spc="-15" dirty="0">
                <a:solidFill>
                  <a:srgbClr val="6F2F9F"/>
                </a:solidFill>
                <a:latin typeface="Times New Roman"/>
                <a:cs typeface="Times New Roman"/>
              </a:rPr>
              <a:t>small amount </a:t>
            </a:r>
            <a:r>
              <a:rPr sz="2000" dirty="0">
                <a:solidFill>
                  <a:srgbClr val="6F2F9F"/>
                </a:solidFill>
                <a:latin typeface="Times New Roman"/>
                <a:cs typeface="Times New Roman"/>
              </a:rPr>
              <a:t>of</a:t>
            </a:r>
            <a:r>
              <a:rPr sz="2000" spc="190" dirty="0">
                <a:solidFill>
                  <a:srgbClr val="6F2F9F"/>
                </a:solidFill>
                <a:latin typeface="Times New Roman"/>
                <a:cs typeface="Times New Roman"/>
              </a:rPr>
              <a:t> </a:t>
            </a:r>
            <a:r>
              <a:rPr sz="2000" spc="-5" dirty="0">
                <a:solidFill>
                  <a:srgbClr val="6F2F9F"/>
                </a:solidFill>
                <a:latin typeface="Times New Roman"/>
                <a:cs typeface="Times New Roman"/>
              </a:rPr>
              <a:t>data</a:t>
            </a:r>
            <a:r>
              <a:rPr sz="2000" spc="-5" dirty="0">
                <a:latin typeface="Times New Roman"/>
                <a:cs typeface="Times New Roman"/>
              </a:rPr>
              <a:t>.</a:t>
            </a:r>
            <a:endParaRPr sz="2000">
              <a:latin typeface="Times New Roman"/>
              <a:cs typeface="Times New Roman"/>
            </a:endParaRPr>
          </a:p>
          <a:p>
            <a:pPr marL="12700">
              <a:lnSpc>
                <a:spcPct val="100000"/>
              </a:lnSpc>
              <a:spcBef>
                <a:spcPts val="1680"/>
              </a:spcBef>
              <a:tabLst>
                <a:tab pos="356870" algn="l"/>
              </a:tabLst>
            </a:pPr>
            <a:r>
              <a:rPr sz="2000" spc="-5" dirty="0">
                <a:solidFill>
                  <a:srgbClr val="C00000"/>
                </a:solidFill>
                <a:latin typeface="Times New Roman"/>
                <a:cs typeface="Times New Roman"/>
              </a:rPr>
              <a:t>»	</a:t>
            </a:r>
            <a:r>
              <a:rPr sz="2000" spc="-5" dirty="0">
                <a:latin typeface="Times New Roman"/>
                <a:cs typeface="Times New Roman"/>
              </a:rPr>
              <a:t>Interrupt </a:t>
            </a:r>
            <a:r>
              <a:rPr sz="2000" spc="-10" dirty="0">
                <a:latin typeface="Times New Roman"/>
                <a:cs typeface="Times New Roman"/>
              </a:rPr>
              <a:t>transfer mechanism </a:t>
            </a:r>
            <a:r>
              <a:rPr sz="2000" spc="-5" dirty="0">
                <a:solidFill>
                  <a:srgbClr val="6F2F9F"/>
                </a:solidFill>
                <a:latin typeface="Times New Roman"/>
                <a:cs typeface="Times New Roman"/>
              </a:rPr>
              <a:t>makes </a:t>
            </a:r>
            <a:r>
              <a:rPr sz="2000" spc="-15" dirty="0">
                <a:solidFill>
                  <a:srgbClr val="6F2F9F"/>
                </a:solidFill>
                <a:latin typeface="Times New Roman"/>
                <a:cs typeface="Times New Roman"/>
              </a:rPr>
              <a:t>use </a:t>
            </a:r>
            <a:r>
              <a:rPr sz="2000" dirty="0">
                <a:solidFill>
                  <a:srgbClr val="6F2F9F"/>
                </a:solidFill>
                <a:latin typeface="Times New Roman"/>
                <a:cs typeface="Times New Roman"/>
              </a:rPr>
              <a:t>of </a:t>
            </a:r>
            <a:r>
              <a:rPr sz="2000" spc="-5" dirty="0">
                <a:solidFill>
                  <a:srgbClr val="6F2F9F"/>
                </a:solidFill>
                <a:latin typeface="Times New Roman"/>
                <a:cs typeface="Times New Roman"/>
              </a:rPr>
              <a:t>polling technique to </a:t>
            </a:r>
            <a:r>
              <a:rPr sz="2000" spc="-10" dirty="0">
                <a:solidFill>
                  <a:srgbClr val="6F2F9F"/>
                </a:solidFill>
                <a:latin typeface="Times New Roman"/>
                <a:cs typeface="Times New Roman"/>
              </a:rPr>
              <a:t>see </a:t>
            </a:r>
            <a:r>
              <a:rPr sz="2000" spc="-15" dirty="0">
                <a:solidFill>
                  <a:srgbClr val="6F2F9F"/>
                </a:solidFill>
                <a:latin typeface="Times New Roman"/>
                <a:cs typeface="Times New Roman"/>
              </a:rPr>
              <a:t>whether</a:t>
            </a:r>
            <a:r>
              <a:rPr sz="2000" dirty="0">
                <a:solidFill>
                  <a:srgbClr val="6F2F9F"/>
                </a:solidFill>
                <a:latin typeface="Times New Roman"/>
                <a:cs typeface="Times New Roman"/>
              </a:rPr>
              <a:t> </a:t>
            </a:r>
            <a:r>
              <a:rPr sz="2000" spc="-10" dirty="0">
                <a:solidFill>
                  <a:srgbClr val="6F2F9F"/>
                </a:solidFill>
                <a:latin typeface="Times New Roman"/>
                <a:cs typeface="Times New Roman"/>
              </a:rPr>
              <a:t>the</a:t>
            </a:r>
            <a:endParaRPr sz="2000">
              <a:latin typeface="Times New Roman"/>
              <a:cs typeface="Times New Roman"/>
            </a:endParaRPr>
          </a:p>
          <a:p>
            <a:pPr marL="356870">
              <a:lnSpc>
                <a:spcPct val="100000"/>
              </a:lnSpc>
              <a:spcBef>
                <a:spcPts val="1200"/>
              </a:spcBef>
            </a:pPr>
            <a:r>
              <a:rPr sz="2000" spc="-10" dirty="0">
                <a:solidFill>
                  <a:srgbClr val="6F2F9F"/>
                </a:solidFill>
                <a:latin typeface="Times New Roman"/>
                <a:cs typeface="Times New Roman"/>
              </a:rPr>
              <a:t>USB </a:t>
            </a:r>
            <a:r>
              <a:rPr sz="2000" spc="-5" dirty="0">
                <a:solidFill>
                  <a:srgbClr val="6F2F9F"/>
                </a:solidFill>
                <a:latin typeface="Times New Roman"/>
                <a:cs typeface="Times New Roman"/>
              </a:rPr>
              <a:t>device </a:t>
            </a:r>
            <a:r>
              <a:rPr sz="2000" spc="-10" dirty="0">
                <a:solidFill>
                  <a:srgbClr val="6F2F9F"/>
                </a:solidFill>
                <a:latin typeface="Times New Roman"/>
                <a:cs typeface="Times New Roman"/>
              </a:rPr>
              <a:t>has any </a:t>
            </a:r>
            <a:r>
              <a:rPr sz="2000" spc="-5" dirty="0">
                <a:solidFill>
                  <a:srgbClr val="6F2F9F"/>
                </a:solidFill>
                <a:latin typeface="Times New Roman"/>
                <a:cs typeface="Times New Roman"/>
              </a:rPr>
              <a:t>data </a:t>
            </a:r>
            <a:r>
              <a:rPr sz="2000" spc="-10" dirty="0">
                <a:solidFill>
                  <a:srgbClr val="6F2F9F"/>
                </a:solidFill>
                <a:latin typeface="Times New Roman"/>
                <a:cs typeface="Times New Roman"/>
              </a:rPr>
              <a:t>to</a:t>
            </a:r>
            <a:r>
              <a:rPr sz="2000" spc="85" dirty="0">
                <a:solidFill>
                  <a:srgbClr val="6F2F9F"/>
                </a:solidFill>
                <a:latin typeface="Times New Roman"/>
                <a:cs typeface="Times New Roman"/>
              </a:rPr>
              <a:t> </a:t>
            </a:r>
            <a:r>
              <a:rPr sz="2000" spc="-10" dirty="0">
                <a:solidFill>
                  <a:srgbClr val="6F2F9F"/>
                </a:solidFill>
                <a:latin typeface="Times New Roman"/>
                <a:cs typeface="Times New Roman"/>
              </a:rPr>
              <a:t>send</a:t>
            </a:r>
            <a:r>
              <a:rPr sz="2000" spc="-10" dirty="0">
                <a:latin typeface="Times New Roman"/>
                <a:cs typeface="Times New Roman"/>
              </a:rPr>
              <a:t>.</a:t>
            </a:r>
            <a:endParaRPr sz="2000">
              <a:latin typeface="Times New Roman"/>
              <a:cs typeface="Times New Roman"/>
            </a:endParaRPr>
          </a:p>
          <a:p>
            <a:pPr marL="12700">
              <a:lnSpc>
                <a:spcPct val="100000"/>
              </a:lnSpc>
              <a:spcBef>
                <a:spcPts val="1685"/>
              </a:spcBef>
              <a:tabLst>
                <a:tab pos="356870" algn="l"/>
              </a:tabLst>
            </a:pPr>
            <a:r>
              <a:rPr sz="2000" spc="-5" dirty="0">
                <a:solidFill>
                  <a:srgbClr val="C00000"/>
                </a:solidFill>
                <a:latin typeface="Times New Roman"/>
                <a:cs typeface="Times New Roman"/>
              </a:rPr>
              <a:t>»	</a:t>
            </a:r>
            <a:r>
              <a:rPr sz="2000" dirty="0">
                <a:latin typeface="Times New Roman"/>
                <a:cs typeface="Times New Roman"/>
              </a:rPr>
              <a:t>The</a:t>
            </a:r>
            <a:r>
              <a:rPr sz="2000" spc="55" dirty="0">
                <a:latin typeface="Times New Roman"/>
                <a:cs typeface="Times New Roman"/>
              </a:rPr>
              <a:t> </a:t>
            </a:r>
            <a:r>
              <a:rPr sz="2000" spc="-5" dirty="0">
                <a:latin typeface="Times New Roman"/>
                <a:cs typeface="Times New Roman"/>
              </a:rPr>
              <a:t>frequency</a:t>
            </a:r>
            <a:r>
              <a:rPr sz="2000" spc="50" dirty="0">
                <a:latin typeface="Times New Roman"/>
                <a:cs typeface="Times New Roman"/>
              </a:rPr>
              <a:t> </a:t>
            </a:r>
            <a:r>
              <a:rPr sz="2000" dirty="0">
                <a:latin typeface="Times New Roman"/>
                <a:cs typeface="Times New Roman"/>
              </a:rPr>
              <a:t>of</a:t>
            </a:r>
            <a:r>
              <a:rPr sz="2000" spc="40" dirty="0">
                <a:latin typeface="Times New Roman"/>
                <a:cs typeface="Times New Roman"/>
              </a:rPr>
              <a:t> </a:t>
            </a:r>
            <a:r>
              <a:rPr sz="2000" spc="-5" dirty="0">
                <a:latin typeface="Times New Roman"/>
                <a:cs typeface="Times New Roman"/>
              </a:rPr>
              <a:t>polling</a:t>
            </a:r>
            <a:r>
              <a:rPr sz="2000" spc="70" dirty="0">
                <a:latin typeface="Times New Roman"/>
                <a:cs typeface="Times New Roman"/>
              </a:rPr>
              <a:t> </a:t>
            </a:r>
            <a:r>
              <a:rPr sz="2000" spc="-10" dirty="0">
                <a:latin typeface="Times New Roman"/>
                <a:cs typeface="Times New Roman"/>
              </a:rPr>
              <a:t>is</a:t>
            </a:r>
            <a:r>
              <a:rPr sz="2000" spc="50" dirty="0">
                <a:latin typeface="Times New Roman"/>
                <a:cs typeface="Times New Roman"/>
              </a:rPr>
              <a:t> </a:t>
            </a:r>
            <a:r>
              <a:rPr sz="2000" spc="-5" dirty="0">
                <a:latin typeface="Times New Roman"/>
                <a:cs typeface="Times New Roman"/>
              </a:rPr>
              <a:t>determined</a:t>
            </a:r>
            <a:r>
              <a:rPr sz="2000" spc="80" dirty="0">
                <a:latin typeface="Times New Roman"/>
                <a:cs typeface="Times New Roman"/>
              </a:rPr>
              <a:t> </a:t>
            </a:r>
            <a:r>
              <a:rPr sz="2000" spc="10" dirty="0">
                <a:latin typeface="Times New Roman"/>
                <a:cs typeface="Times New Roman"/>
              </a:rPr>
              <a:t>by</a:t>
            </a:r>
            <a:r>
              <a:rPr sz="2000" spc="15" dirty="0">
                <a:latin typeface="Times New Roman"/>
                <a:cs typeface="Times New Roman"/>
              </a:rPr>
              <a:t> </a:t>
            </a:r>
            <a:r>
              <a:rPr sz="2000" spc="-10" dirty="0">
                <a:latin typeface="Times New Roman"/>
                <a:cs typeface="Times New Roman"/>
              </a:rPr>
              <a:t>the</a:t>
            </a:r>
            <a:r>
              <a:rPr sz="2000" spc="85" dirty="0">
                <a:latin typeface="Times New Roman"/>
                <a:cs typeface="Times New Roman"/>
              </a:rPr>
              <a:t> </a:t>
            </a:r>
            <a:r>
              <a:rPr sz="2000" spc="-10" dirty="0">
                <a:latin typeface="Times New Roman"/>
                <a:cs typeface="Times New Roman"/>
              </a:rPr>
              <a:t>USB</a:t>
            </a:r>
            <a:r>
              <a:rPr sz="2000" spc="65" dirty="0">
                <a:latin typeface="Times New Roman"/>
                <a:cs typeface="Times New Roman"/>
              </a:rPr>
              <a:t> </a:t>
            </a:r>
            <a:r>
              <a:rPr sz="2000" spc="-5" dirty="0">
                <a:latin typeface="Times New Roman"/>
                <a:cs typeface="Times New Roman"/>
              </a:rPr>
              <a:t>device</a:t>
            </a:r>
            <a:r>
              <a:rPr sz="2000" spc="65" dirty="0">
                <a:latin typeface="Times New Roman"/>
                <a:cs typeface="Times New Roman"/>
              </a:rPr>
              <a:t> </a:t>
            </a:r>
            <a:r>
              <a:rPr sz="2000" spc="-5" dirty="0">
                <a:latin typeface="Times New Roman"/>
                <a:cs typeface="Times New Roman"/>
              </a:rPr>
              <a:t>and</a:t>
            </a:r>
            <a:r>
              <a:rPr sz="2000" spc="65" dirty="0">
                <a:latin typeface="Times New Roman"/>
                <a:cs typeface="Times New Roman"/>
              </a:rPr>
              <a:t> </a:t>
            </a:r>
            <a:r>
              <a:rPr sz="2000" spc="-5" dirty="0">
                <a:latin typeface="Times New Roman"/>
                <a:cs typeface="Times New Roman"/>
              </a:rPr>
              <a:t>it</a:t>
            </a:r>
            <a:r>
              <a:rPr sz="2000" spc="50" dirty="0">
                <a:latin typeface="Times New Roman"/>
                <a:cs typeface="Times New Roman"/>
              </a:rPr>
              <a:t> </a:t>
            </a:r>
            <a:r>
              <a:rPr sz="2000" spc="-5" dirty="0">
                <a:latin typeface="Times New Roman"/>
                <a:cs typeface="Times New Roman"/>
              </a:rPr>
              <a:t>varies</a:t>
            </a:r>
            <a:r>
              <a:rPr sz="2000" spc="75" dirty="0">
                <a:latin typeface="Times New Roman"/>
                <a:cs typeface="Times New Roman"/>
              </a:rPr>
              <a:t> </a:t>
            </a:r>
            <a:r>
              <a:rPr sz="2000" spc="-10" dirty="0">
                <a:latin typeface="Times New Roman"/>
                <a:cs typeface="Times New Roman"/>
              </a:rPr>
              <a:t>from</a:t>
            </a:r>
            <a:r>
              <a:rPr sz="2000" spc="20" dirty="0">
                <a:latin typeface="Times New Roman"/>
                <a:cs typeface="Times New Roman"/>
              </a:rPr>
              <a:t> </a:t>
            </a:r>
            <a:r>
              <a:rPr sz="2000" spc="-5" dirty="0">
                <a:latin typeface="Times New Roman"/>
                <a:cs typeface="Times New Roman"/>
              </a:rPr>
              <a:t>1</a:t>
            </a:r>
            <a:endParaRPr sz="2000">
              <a:latin typeface="Times New Roman"/>
              <a:cs typeface="Times New Roman"/>
            </a:endParaRPr>
          </a:p>
          <a:p>
            <a:pPr marL="356870">
              <a:lnSpc>
                <a:spcPct val="100000"/>
              </a:lnSpc>
              <a:spcBef>
                <a:spcPts val="1200"/>
              </a:spcBef>
            </a:pPr>
            <a:r>
              <a:rPr sz="2000" spc="-5" dirty="0">
                <a:latin typeface="Times New Roman"/>
                <a:cs typeface="Times New Roman"/>
              </a:rPr>
              <a:t>to </a:t>
            </a:r>
            <a:r>
              <a:rPr sz="2000" dirty="0">
                <a:latin typeface="Times New Roman"/>
                <a:cs typeface="Times New Roman"/>
              </a:rPr>
              <a:t>255</a:t>
            </a:r>
            <a:r>
              <a:rPr sz="2000" spc="-45" dirty="0">
                <a:latin typeface="Times New Roman"/>
                <a:cs typeface="Times New Roman"/>
              </a:rPr>
              <a:t> </a:t>
            </a:r>
            <a:r>
              <a:rPr sz="2000" spc="-10" dirty="0">
                <a:latin typeface="Times New Roman"/>
                <a:cs typeface="Times New Roman"/>
              </a:rPr>
              <a:t>milliseconds.</a:t>
            </a:r>
            <a:endParaRPr sz="2000">
              <a:latin typeface="Times New Roman"/>
              <a:cs typeface="Times New Roman"/>
            </a:endParaRPr>
          </a:p>
          <a:p>
            <a:pPr marL="683260" marR="8890" indent="-326390">
              <a:lnSpc>
                <a:spcPct val="150000"/>
              </a:lnSpc>
              <a:spcBef>
                <a:spcPts val="484"/>
              </a:spcBef>
              <a:buClr>
                <a:srgbClr val="3A812E"/>
              </a:buClr>
              <a:buSzPct val="60000"/>
              <a:buFont typeface="Wingdings"/>
              <a:buChar char=""/>
              <a:tabLst>
                <a:tab pos="682625" algn="l"/>
                <a:tab pos="683260" algn="l"/>
              </a:tabLst>
            </a:pPr>
            <a:r>
              <a:rPr sz="2000" spc="-10" dirty="0">
                <a:latin typeface="Times New Roman"/>
                <a:cs typeface="Times New Roman"/>
              </a:rPr>
              <a:t>Devices </a:t>
            </a:r>
            <a:r>
              <a:rPr sz="2000" spc="-5" dirty="0">
                <a:solidFill>
                  <a:srgbClr val="00AFEF"/>
                </a:solidFill>
                <a:latin typeface="Times New Roman"/>
                <a:cs typeface="Times New Roman"/>
              </a:rPr>
              <a:t>like </a:t>
            </a:r>
            <a:r>
              <a:rPr sz="2000" spc="-10" dirty="0">
                <a:solidFill>
                  <a:srgbClr val="00AFEF"/>
                </a:solidFill>
                <a:latin typeface="Times New Roman"/>
                <a:cs typeface="Times New Roman"/>
              </a:rPr>
              <a:t>Mouse and </a:t>
            </a:r>
            <a:r>
              <a:rPr sz="2000" dirty="0">
                <a:solidFill>
                  <a:srgbClr val="00AFEF"/>
                </a:solidFill>
                <a:latin typeface="Times New Roman"/>
                <a:cs typeface="Times New Roman"/>
              </a:rPr>
              <a:t>Keyboard</a:t>
            </a:r>
            <a:r>
              <a:rPr sz="2000" dirty="0">
                <a:latin typeface="Times New Roman"/>
                <a:cs typeface="Times New Roman"/>
              </a:rPr>
              <a:t>, </a:t>
            </a:r>
            <a:r>
              <a:rPr sz="2000" spc="-15" dirty="0">
                <a:latin typeface="Times New Roman"/>
                <a:cs typeface="Times New Roman"/>
              </a:rPr>
              <a:t>which </a:t>
            </a:r>
            <a:r>
              <a:rPr sz="2000" spc="-5" dirty="0">
                <a:latin typeface="Times New Roman"/>
                <a:cs typeface="Times New Roman"/>
              </a:rPr>
              <a:t>transmits </a:t>
            </a:r>
            <a:r>
              <a:rPr sz="2000" spc="-10" dirty="0">
                <a:latin typeface="Times New Roman"/>
                <a:cs typeface="Times New Roman"/>
              </a:rPr>
              <a:t>fewer amounts </a:t>
            </a:r>
            <a:r>
              <a:rPr sz="2000" dirty="0">
                <a:latin typeface="Times New Roman"/>
                <a:cs typeface="Times New Roman"/>
              </a:rPr>
              <a:t>of </a:t>
            </a:r>
            <a:r>
              <a:rPr sz="2000" spc="-5" dirty="0">
                <a:latin typeface="Times New Roman"/>
                <a:cs typeface="Times New Roman"/>
              </a:rPr>
              <a:t>data,  </a:t>
            </a:r>
            <a:r>
              <a:rPr sz="2000" spc="-10" dirty="0">
                <a:latin typeface="Times New Roman"/>
                <a:cs typeface="Times New Roman"/>
              </a:rPr>
              <a:t>uses </a:t>
            </a:r>
            <a:r>
              <a:rPr sz="2000" spc="-5" dirty="0">
                <a:latin typeface="Times New Roman"/>
                <a:cs typeface="Times New Roman"/>
              </a:rPr>
              <a:t>Interrupt</a:t>
            </a:r>
            <a:r>
              <a:rPr sz="2000" spc="15" dirty="0">
                <a:latin typeface="Times New Roman"/>
                <a:cs typeface="Times New Roman"/>
              </a:rPr>
              <a:t> </a:t>
            </a:r>
            <a:r>
              <a:rPr sz="2000" spc="-10" dirty="0">
                <a:latin typeface="Times New Roman"/>
                <a:cs typeface="Times New Roman"/>
              </a:rPr>
              <a:t>transfer.</a:t>
            </a:r>
            <a:endParaRPr sz="2000">
              <a:latin typeface="Times New Roman"/>
              <a:cs typeface="Times New Roman"/>
            </a:endParaRPr>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38100">
              <a:lnSpc>
                <a:spcPts val="1375"/>
              </a:lnSpc>
            </a:pPr>
            <a:fld id="{81D60167-4931-47E6-BA6A-407CBD079E47}" type="slidenum">
              <a:rPr spc="-40" dirty="0"/>
              <a:t>151</a:t>
            </a:fld>
            <a:endParaRPr spc="-40" dirty="0"/>
          </a:p>
        </p:txBody>
      </p:sp>
    </p:spTree>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60044" y="199374"/>
            <a:ext cx="8458835" cy="5361940"/>
          </a:xfrm>
          <a:prstGeom prst="rect">
            <a:avLst/>
          </a:prstGeom>
        </p:spPr>
        <p:txBody>
          <a:bodyPr vert="horz" wrap="square" lIns="0" tIns="12700" rIns="0" bIns="0" rtlCol="0">
            <a:spAutoFit/>
          </a:bodyPr>
          <a:lstStyle/>
          <a:p>
            <a:pPr marL="356870" marR="5080" indent="-344805" algn="just">
              <a:lnSpc>
                <a:spcPct val="150100"/>
              </a:lnSpc>
              <a:spcBef>
                <a:spcPts val="100"/>
              </a:spcBef>
            </a:pPr>
            <a:r>
              <a:rPr sz="2000" spc="-5" dirty="0">
                <a:solidFill>
                  <a:srgbClr val="C00000"/>
                </a:solidFill>
                <a:latin typeface="Times New Roman"/>
                <a:cs typeface="Times New Roman"/>
              </a:rPr>
              <a:t>» </a:t>
            </a:r>
            <a:r>
              <a:rPr sz="2000" b="1" i="1" spc="-10" dirty="0">
                <a:solidFill>
                  <a:srgbClr val="FF0000"/>
                </a:solidFill>
                <a:latin typeface="Times New Roman"/>
                <a:cs typeface="Times New Roman"/>
              </a:rPr>
              <a:t>IEEE </a:t>
            </a:r>
            <a:r>
              <a:rPr sz="2000" b="1" i="1" dirty="0">
                <a:solidFill>
                  <a:srgbClr val="FF0000"/>
                </a:solidFill>
                <a:latin typeface="Times New Roman"/>
                <a:cs typeface="Times New Roman"/>
              </a:rPr>
              <a:t>1394 </a:t>
            </a:r>
            <a:r>
              <a:rPr sz="2000" b="1" i="1" spc="-5" dirty="0">
                <a:solidFill>
                  <a:srgbClr val="FF0000"/>
                </a:solidFill>
                <a:latin typeface="Times New Roman"/>
                <a:cs typeface="Times New Roman"/>
              </a:rPr>
              <a:t>(Firewire): </a:t>
            </a:r>
            <a:r>
              <a:rPr sz="2000" i="1" spc="-5" dirty="0">
                <a:solidFill>
                  <a:srgbClr val="FF0000"/>
                </a:solidFill>
                <a:latin typeface="Times New Roman"/>
                <a:cs typeface="Times New Roman"/>
              </a:rPr>
              <a:t>IEEE 1394 </a:t>
            </a:r>
            <a:r>
              <a:rPr sz="2000" spc="-5" dirty="0">
                <a:latin typeface="Times New Roman"/>
                <a:cs typeface="Times New Roman"/>
              </a:rPr>
              <a:t>is </a:t>
            </a:r>
            <a:r>
              <a:rPr sz="2000" spc="-5" dirty="0">
                <a:solidFill>
                  <a:srgbClr val="AC1285"/>
                </a:solidFill>
                <a:latin typeface="Times New Roman"/>
                <a:cs typeface="Times New Roman"/>
              </a:rPr>
              <a:t>a </a:t>
            </a:r>
            <a:r>
              <a:rPr sz="2000" spc="-15" dirty="0">
                <a:solidFill>
                  <a:srgbClr val="AC1285"/>
                </a:solidFill>
                <a:latin typeface="Times New Roman"/>
                <a:cs typeface="Times New Roman"/>
              </a:rPr>
              <a:t>wired </a:t>
            </a:r>
            <a:r>
              <a:rPr sz="2000" spc="-10" dirty="0">
                <a:solidFill>
                  <a:srgbClr val="AC1285"/>
                </a:solidFill>
                <a:latin typeface="Times New Roman"/>
                <a:cs typeface="Times New Roman"/>
              </a:rPr>
              <a:t>isochronous </a:t>
            </a:r>
            <a:r>
              <a:rPr sz="2000" spc="-5" dirty="0">
                <a:solidFill>
                  <a:srgbClr val="AC1285"/>
                </a:solidFill>
                <a:latin typeface="Times New Roman"/>
                <a:cs typeface="Times New Roman"/>
              </a:rPr>
              <a:t>high speed serial  </a:t>
            </a:r>
            <a:r>
              <a:rPr sz="2000" spc="-10" dirty="0">
                <a:solidFill>
                  <a:srgbClr val="AC1285"/>
                </a:solidFill>
                <a:latin typeface="Times New Roman"/>
                <a:cs typeface="Times New Roman"/>
              </a:rPr>
              <a:t>communication </a:t>
            </a:r>
            <a:r>
              <a:rPr sz="2000" dirty="0">
                <a:solidFill>
                  <a:srgbClr val="AC1285"/>
                </a:solidFill>
                <a:latin typeface="Times New Roman"/>
                <a:cs typeface="Times New Roman"/>
              </a:rPr>
              <a:t>bus</a:t>
            </a:r>
            <a:r>
              <a:rPr sz="2000" dirty="0">
                <a:latin typeface="Times New Roman"/>
                <a:cs typeface="Times New Roman"/>
              </a:rPr>
              <a:t>. It </a:t>
            </a:r>
            <a:r>
              <a:rPr sz="2000" spc="-5" dirty="0">
                <a:latin typeface="Times New Roman"/>
                <a:cs typeface="Times New Roman"/>
              </a:rPr>
              <a:t>is </a:t>
            </a:r>
            <a:r>
              <a:rPr sz="2000" dirty="0">
                <a:latin typeface="Times New Roman"/>
                <a:cs typeface="Times New Roman"/>
              </a:rPr>
              <a:t>also </a:t>
            </a:r>
            <a:r>
              <a:rPr sz="2000" spc="-10" dirty="0">
                <a:latin typeface="Times New Roman"/>
                <a:cs typeface="Times New Roman"/>
              </a:rPr>
              <a:t>known </a:t>
            </a:r>
            <a:r>
              <a:rPr sz="2000" spc="10" dirty="0">
                <a:latin typeface="Times New Roman"/>
                <a:cs typeface="Times New Roman"/>
              </a:rPr>
              <a:t>as </a:t>
            </a:r>
            <a:r>
              <a:rPr sz="2000" b="1" i="1" spc="-5" dirty="0">
                <a:solidFill>
                  <a:srgbClr val="FF0000"/>
                </a:solidFill>
                <a:latin typeface="Times New Roman"/>
                <a:cs typeface="Times New Roman"/>
              </a:rPr>
              <a:t>High Performance Serial </a:t>
            </a:r>
            <a:r>
              <a:rPr sz="2000" b="1" i="1" spc="-10" dirty="0">
                <a:solidFill>
                  <a:srgbClr val="FF0000"/>
                </a:solidFill>
                <a:latin typeface="Times New Roman"/>
                <a:cs typeface="Times New Roman"/>
              </a:rPr>
              <a:t>Bus  </a:t>
            </a:r>
            <a:r>
              <a:rPr sz="2000" b="1" i="1" spc="-5" dirty="0">
                <a:solidFill>
                  <a:srgbClr val="FF0000"/>
                </a:solidFill>
                <a:latin typeface="Times New Roman"/>
                <a:cs typeface="Times New Roman"/>
              </a:rPr>
              <a:t>(HPSB)</a:t>
            </a:r>
            <a:r>
              <a:rPr sz="2000" spc="-5" dirty="0">
                <a:latin typeface="Times New Roman"/>
                <a:cs typeface="Times New Roman"/>
              </a:rPr>
              <a:t>.</a:t>
            </a:r>
            <a:endParaRPr sz="2000">
              <a:latin typeface="Times New Roman"/>
              <a:cs typeface="Times New Roman"/>
            </a:endParaRPr>
          </a:p>
          <a:p>
            <a:pPr marL="12700">
              <a:lnSpc>
                <a:spcPct val="100000"/>
              </a:lnSpc>
              <a:spcBef>
                <a:spcPts val="1680"/>
              </a:spcBef>
              <a:tabLst>
                <a:tab pos="356870" algn="l"/>
              </a:tabLst>
            </a:pPr>
            <a:r>
              <a:rPr sz="2000" spc="-5" dirty="0">
                <a:solidFill>
                  <a:srgbClr val="C00000"/>
                </a:solidFill>
                <a:latin typeface="Times New Roman"/>
                <a:cs typeface="Times New Roman"/>
              </a:rPr>
              <a:t>»	</a:t>
            </a:r>
            <a:r>
              <a:rPr sz="2000" dirty="0">
                <a:latin typeface="Times New Roman"/>
                <a:cs typeface="Times New Roman"/>
              </a:rPr>
              <a:t>The </a:t>
            </a:r>
            <a:r>
              <a:rPr sz="2000" spc="-5" dirty="0">
                <a:latin typeface="Times New Roman"/>
                <a:cs typeface="Times New Roman"/>
              </a:rPr>
              <a:t>research </a:t>
            </a:r>
            <a:r>
              <a:rPr sz="2000" dirty="0">
                <a:latin typeface="Times New Roman"/>
                <a:cs typeface="Times New Roman"/>
              </a:rPr>
              <a:t>on </a:t>
            </a:r>
            <a:r>
              <a:rPr sz="2000" spc="-5" dirty="0">
                <a:latin typeface="Times New Roman"/>
                <a:cs typeface="Times New Roman"/>
              </a:rPr>
              <a:t>1394 </a:t>
            </a:r>
            <a:r>
              <a:rPr sz="2000" spc="-25" dirty="0">
                <a:latin typeface="Times New Roman"/>
                <a:cs typeface="Times New Roman"/>
              </a:rPr>
              <a:t>was </a:t>
            </a:r>
            <a:r>
              <a:rPr sz="2000" spc="-5" dirty="0">
                <a:latin typeface="Times New Roman"/>
                <a:cs typeface="Times New Roman"/>
              </a:rPr>
              <a:t>started </a:t>
            </a:r>
            <a:r>
              <a:rPr sz="2000" dirty="0">
                <a:latin typeface="Times New Roman"/>
                <a:cs typeface="Times New Roman"/>
              </a:rPr>
              <a:t>by </a:t>
            </a:r>
            <a:r>
              <a:rPr sz="2000" spc="-5" dirty="0">
                <a:latin typeface="Times New Roman"/>
                <a:cs typeface="Times New Roman"/>
              </a:rPr>
              <a:t>Apple Inc. </a:t>
            </a:r>
            <a:r>
              <a:rPr sz="2000" spc="-10" dirty="0">
                <a:latin typeface="Times New Roman"/>
                <a:cs typeface="Times New Roman"/>
              </a:rPr>
              <a:t>in </a:t>
            </a:r>
            <a:r>
              <a:rPr sz="2000" spc="-5" dirty="0">
                <a:latin typeface="Times New Roman"/>
                <a:cs typeface="Times New Roman"/>
              </a:rPr>
              <a:t>1985 </a:t>
            </a:r>
            <a:r>
              <a:rPr sz="2000" spc="-20" dirty="0">
                <a:latin typeface="Times New Roman"/>
                <a:cs typeface="Times New Roman"/>
              </a:rPr>
              <a:t>and </a:t>
            </a:r>
            <a:r>
              <a:rPr sz="2000" spc="-10" dirty="0">
                <a:latin typeface="Times New Roman"/>
                <a:cs typeface="Times New Roman"/>
              </a:rPr>
              <a:t>the </a:t>
            </a:r>
            <a:r>
              <a:rPr sz="2000" spc="-5" dirty="0">
                <a:latin typeface="Times New Roman"/>
                <a:cs typeface="Times New Roman"/>
              </a:rPr>
              <a:t>standard</a:t>
            </a:r>
            <a:r>
              <a:rPr sz="2000" spc="-80" dirty="0">
                <a:latin typeface="Times New Roman"/>
                <a:cs typeface="Times New Roman"/>
              </a:rPr>
              <a:t> </a:t>
            </a:r>
            <a:r>
              <a:rPr sz="2000" spc="-10" dirty="0">
                <a:latin typeface="Times New Roman"/>
                <a:cs typeface="Times New Roman"/>
              </a:rPr>
              <a:t>for</a:t>
            </a:r>
            <a:endParaRPr sz="2000">
              <a:latin typeface="Times New Roman"/>
              <a:cs typeface="Times New Roman"/>
            </a:endParaRPr>
          </a:p>
          <a:p>
            <a:pPr marL="356870">
              <a:lnSpc>
                <a:spcPct val="100000"/>
              </a:lnSpc>
              <a:spcBef>
                <a:spcPts val="1205"/>
              </a:spcBef>
            </a:pPr>
            <a:r>
              <a:rPr sz="2000" spc="-10" dirty="0">
                <a:latin typeface="Times New Roman"/>
                <a:cs typeface="Times New Roman"/>
              </a:rPr>
              <a:t>this </a:t>
            </a:r>
            <a:r>
              <a:rPr sz="2000" spc="-20" dirty="0">
                <a:latin typeface="Times New Roman"/>
                <a:cs typeface="Times New Roman"/>
              </a:rPr>
              <a:t>was </a:t>
            </a:r>
            <a:r>
              <a:rPr sz="2000" spc="-5" dirty="0">
                <a:latin typeface="Times New Roman"/>
                <a:cs typeface="Times New Roman"/>
              </a:rPr>
              <a:t>coined </a:t>
            </a:r>
            <a:r>
              <a:rPr sz="2000" dirty="0">
                <a:latin typeface="Times New Roman"/>
                <a:cs typeface="Times New Roman"/>
              </a:rPr>
              <a:t>by</a:t>
            </a:r>
            <a:r>
              <a:rPr sz="2000" spc="75" dirty="0">
                <a:latin typeface="Times New Roman"/>
                <a:cs typeface="Times New Roman"/>
              </a:rPr>
              <a:t> </a:t>
            </a:r>
            <a:r>
              <a:rPr sz="2000" dirty="0">
                <a:latin typeface="Times New Roman"/>
                <a:cs typeface="Times New Roman"/>
              </a:rPr>
              <a:t>IEEE.</a:t>
            </a:r>
            <a:endParaRPr sz="2000">
              <a:latin typeface="Times New Roman"/>
              <a:cs typeface="Times New Roman"/>
            </a:endParaRPr>
          </a:p>
          <a:p>
            <a:pPr marL="356870" marR="8255" indent="-344805">
              <a:lnSpc>
                <a:spcPct val="150000"/>
              </a:lnSpc>
              <a:spcBef>
                <a:spcPts val="480"/>
              </a:spcBef>
              <a:tabLst>
                <a:tab pos="356870" algn="l"/>
                <a:tab pos="890269" algn="l"/>
                <a:tab pos="2613025" algn="l"/>
                <a:tab pos="2963545" algn="l"/>
                <a:tab pos="3241040" algn="l"/>
                <a:tab pos="3549015" algn="l"/>
                <a:tab pos="4601210" algn="l"/>
                <a:tab pos="5229225" algn="l"/>
                <a:tab pos="6109970" algn="l"/>
                <a:tab pos="6985000" algn="l"/>
                <a:tab pos="7571105" algn="l"/>
              </a:tabLst>
            </a:pPr>
            <a:r>
              <a:rPr sz="2000" spc="-5" dirty="0">
                <a:solidFill>
                  <a:srgbClr val="C00000"/>
                </a:solidFill>
                <a:latin typeface="Times New Roman"/>
                <a:cs typeface="Times New Roman"/>
              </a:rPr>
              <a:t>»	</a:t>
            </a:r>
            <a:r>
              <a:rPr sz="2000" spc="25" dirty="0">
                <a:latin typeface="Times New Roman"/>
                <a:cs typeface="Times New Roman"/>
              </a:rPr>
              <a:t>T</a:t>
            </a:r>
            <a:r>
              <a:rPr sz="2000" spc="-20" dirty="0">
                <a:latin typeface="Times New Roman"/>
                <a:cs typeface="Times New Roman"/>
              </a:rPr>
              <a:t>h</a:t>
            </a:r>
            <a:r>
              <a:rPr sz="2000" spc="-5" dirty="0">
                <a:latin typeface="Times New Roman"/>
                <a:cs typeface="Times New Roman"/>
              </a:rPr>
              <a:t>e</a:t>
            </a:r>
            <a:r>
              <a:rPr sz="2000" dirty="0">
                <a:latin typeface="Times New Roman"/>
                <a:cs typeface="Times New Roman"/>
              </a:rPr>
              <a:t>	</a:t>
            </a:r>
            <a:r>
              <a:rPr sz="2000" spc="-5" dirty="0">
                <a:latin typeface="Times New Roman"/>
                <a:cs typeface="Times New Roman"/>
              </a:rPr>
              <a:t>i</a:t>
            </a:r>
            <a:r>
              <a:rPr sz="2000" spc="-50" dirty="0">
                <a:latin typeface="Times New Roman"/>
                <a:cs typeface="Times New Roman"/>
              </a:rPr>
              <a:t>m</a:t>
            </a:r>
            <a:r>
              <a:rPr sz="2000" spc="5" dirty="0">
                <a:latin typeface="Times New Roman"/>
                <a:cs typeface="Times New Roman"/>
              </a:rPr>
              <a:t>p</a:t>
            </a:r>
            <a:r>
              <a:rPr sz="2000" spc="-5" dirty="0">
                <a:latin typeface="Times New Roman"/>
                <a:cs typeface="Times New Roman"/>
              </a:rPr>
              <a:t>l</a:t>
            </a:r>
            <a:r>
              <a:rPr sz="2000" spc="15" dirty="0">
                <a:latin typeface="Times New Roman"/>
                <a:cs typeface="Times New Roman"/>
              </a:rPr>
              <a:t>e</a:t>
            </a:r>
            <a:r>
              <a:rPr sz="2000" spc="-50" dirty="0">
                <a:latin typeface="Times New Roman"/>
                <a:cs typeface="Times New Roman"/>
              </a:rPr>
              <a:t>m</a:t>
            </a:r>
            <a:r>
              <a:rPr sz="2000" spc="20" dirty="0">
                <a:latin typeface="Times New Roman"/>
                <a:cs typeface="Times New Roman"/>
              </a:rPr>
              <a:t>e</a:t>
            </a:r>
            <a:r>
              <a:rPr sz="2000" spc="-20" dirty="0">
                <a:latin typeface="Times New Roman"/>
                <a:cs typeface="Times New Roman"/>
              </a:rPr>
              <a:t>n</a:t>
            </a:r>
            <a:r>
              <a:rPr sz="2000" spc="-5" dirty="0">
                <a:latin typeface="Times New Roman"/>
                <a:cs typeface="Times New Roman"/>
              </a:rPr>
              <a:t>tati</a:t>
            </a:r>
            <a:r>
              <a:rPr sz="2000" dirty="0">
                <a:latin typeface="Times New Roman"/>
                <a:cs typeface="Times New Roman"/>
              </a:rPr>
              <a:t>o</a:t>
            </a:r>
            <a:r>
              <a:rPr sz="2000" spc="-5" dirty="0">
                <a:latin typeface="Times New Roman"/>
                <a:cs typeface="Times New Roman"/>
              </a:rPr>
              <a:t>n</a:t>
            </a:r>
            <a:r>
              <a:rPr sz="2000" dirty="0">
                <a:latin typeface="Times New Roman"/>
                <a:cs typeface="Times New Roman"/>
              </a:rPr>
              <a:t>	</a:t>
            </a:r>
            <a:r>
              <a:rPr sz="2000" spc="5" dirty="0">
                <a:latin typeface="Times New Roman"/>
                <a:cs typeface="Times New Roman"/>
              </a:rPr>
              <a:t>o</a:t>
            </a:r>
            <a:r>
              <a:rPr sz="2000" spc="-5" dirty="0">
                <a:latin typeface="Times New Roman"/>
                <a:cs typeface="Times New Roman"/>
              </a:rPr>
              <a:t>f</a:t>
            </a:r>
            <a:r>
              <a:rPr sz="2000" dirty="0">
                <a:latin typeface="Times New Roman"/>
                <a:cs typeface="Times New Roman"/>
              </a:rPr>
              <a:t>	</a:t>
            </a:r>
            <a:r>
              <a:rPr sz="2000" spc="-10" dirty="0">
                <a:latin typeface="Times New Roman"/>
                <a:cs typeface="Times New Roman"/>
              </a:rPr>
              <a:t>i</a:t>
            </a:r>
            <a:r>
              <a:rPr sz="2000" spc="-5" dirty="0">
                <a:latin typeface="Times New Roman"/>
                <a:cs typeface="Times New Roman"/>
              </a:rPr>
              <a:t>t</a:t>
            </a:r>
            <a:r>
              <a:rPr sz="2000" dirty="0">
                <a:latin typeface="Times New Roman"/>
                <a:cs typeface="Times New Roman"/>
              </a:rPr>
              <a:t>	</a:t>
            </a:r>
            <a:r>
              <a:rPr sz="2000" spc="-10" dirty="0">
                <a:latin typeface="Times New Roman"/>
                <a:cs typeface="Times New Roman"/>
              </a:rPr>
              <a:t>i</a:t>
            </a:r>
            <a:r>
              <a:rPr sz="2000" spc="-5" dirty="0">
                <a:latin typeface="Times New Roman"/>
                <a:cs typeface="Times New Roman"/>
              </a:rPr>
              <a:t>s</a:t>
            </a:r>
            <a:r>
              <a:rPr sz="2000" dirty="0">
                <a:latin typeface="Times New Roman"/>
                <a:cs typeface="Times New Roman"/>
              </a:rPr>
              <a:t>	</a:t>
            </a:r>
            <a:r>
              <a:rPr sz="2000" spc="-5" dirty="0">
                <a:latin typeface="Times New Roman"/>
                <a:cs typeface="Times New Roman"/>
              </a:rPr>
              <a:t>a</a:t>
            </a:r>
            <a:r>
              <a:rPr sz="2000" spc="-15" dirty="0">
                <a:latin typeface="Times New Roman"/>
                <a:cs typeface="Times New Roman"/>
              </a:rPr>
              <a:t>v</a:t>
            </a:r>
            <a:r>
              <a:rPr sz="2000" spc="-5" dirty="0">
                <a:latin typeface="Times New Roman"/>
                <a:cs typeface="Times New Roman"/>
              </a:rPr>
              <a:t>aila</a:t>
            </a:r>
            <a:r>
              <a:rPr sz="2000" spc="5" dirty="0">
                <a:latin typeface="Times New Roman"/>
                <a:cs typeface="Times New Roman"/>
              </a:rPr>
              <a:t>b</a:t>
            </a:r>
            <a:r>
              <a:rPr sz="2000" spc="-5" dirty="0">
                <a:latin typeface="Times New Roman"/>
                <a:cs typeface="Times New Roman"/>
              </a:rPr>
              <a:t>le</a:t>
            </a:r>
            <a:r>
              <a:rPr sz="2000" dirty="0">
                <a:latin typeface="Times New Roman"/>
                <a:cs typeface="Times New Roman"/>
              </a:rPr>
              <a:t>	</a:t>
            </a:r>
            <a:r>
              <a:rPr sz="2000" spc="-25" dirty="0">
                <a:latin typeface="Times New Roman"/>
                <a:cs typeface="Times New Roman"/>
              </a:rPr>
              <a:t>f</a:t>
            </a:r>
            <a:r>
              <a:rPr sz="2000" dirty="0">
                <a:latin typeface="Times New Roman"/>
                <a:cs typeface="Times New Roman"/>
              </a:rPr>
              <a:t>r</a:t>
            </a:r>
            <a:r>
              <a:rPr sz="2000" spc="25" dirty="0">
                <a:latin typeface="Times New Roman"/>
                <a:cs typeface="Times New Roman"/>
              </a:rPr>
              <a:t>o</a:t>
            </a:r>
            <a:r>
              <a:rPr sz="2000" spc="-10" dirty="0">
                <a:latin typeface="Times New Roman"/>
                <a:cs typeface="Times New Roman"/>
              </a:rPr>
              <a:t>m</a:t>
            </a:r>
            <a:r>
              <a:rPr sz="2000" dirty="0">
                <a:latin typeface="Times New Roman"/>
                <a:cs typeface="Times New Roman"/>
              </a:rPr>
              <a:t>	</a:t>
            </a:r>
            <a:r>
              <a:rPr sz="2000" spc="-20" dirty="0">
                <a:latin typeface="Times New Roman"/>
                <a:cs typeface="Times New Roman"/>
              </a:rPr>
              <a:t>v</a:t>
            </a:r>
            <a:r>
              <a:rPr sz="2000" spc="-5" dirty="0">
                <a:latin typeface="Times New Roman"/>
                <a:cs typeface="Times New Roman"/>
              </a:rPr>
              <a:t>a</a:t>
            </a:r>
            <a:r>
              <a:rPr sz="2000" spc="5" dirty="0">
                <a:latin typeface="Times New Roman"/>
                <a:cs typeface="Times New Roman"/>
              </a:rPr>
              <a:t>r</a:t>
            </a:r>
            <a:r>
              <a:rPr sz="2000" spc="-5" dirty="0">
                <a:latin typeface="Times New Roman"/>
                <a:cs typeface="Times New Roman"/>
              </a:rPr>
              <a:t>i</a:t>
            </a:r>
            <a:r>
              <a:rPr sz="2000" dirty="0">
                <a:latin typeface="Times New Roman"/>
                <a:cs typeface="Times New Roman"/>
              </a:rPr>
              <a:t>o</a:t>
            </a:r>
            <a:r>
              <a:rPr sz="2000" spc="-20" dirty="0">
                <a:latin typeface="Times New Roman"/>
                <a:cs typeface="Times New Roman"/>
              </a:rPr>
              <a:t>u</a:t>
            </a:r>
            <a:r>
              <a:rPr sz="2000" spc="-5" dirty="0">
                <a:latin typeface="Times New Roman"/>
                <a:cs typeface="Times New Roman"/>
              </a:rPr>
              <a:t>s</a:t>
            </a:r>
            <a:r>
              <a:rPr sz="2000" dirty="0">
                <a:latin typeface="Times New Roman"/>
                <a:cs typeface="Times New Roman"/>
              </a:rPr>
              <a:t>	</a:t>
            </a:r>
            <a:r>
              <a:rPr sz="2000" spc="5" dirty="0">
                <a:latin typeface="Times New Roman"/>
                <a:cs typeface="Times New Roman"/>
              </a:rPr>
              <a:t>p</a:t>
            </a:r>
            <a:r>
              <a:rPr sz="2000" spc="-5" dirty="0">
                <a:latin typeface="Times New Roman"/>
                <a:cs typeface="Times New Roman"/>
              </a:rPr>
              <a:t>l</a:t>
            </a:r>
            <a:r>
              <a:rPr sz="2000" spc="15" dirty="0">
                <a:latin typeface="Times New Roman"/>
                <a:cs typeface="Times New Roman"/>
              </a:rPr>
              <a:t>a</a:t>
            </a:r>
            <a:r>
              <a:rPr sz="2000" spc="-20" dirty="0">
                <a:latin typeface="Times New Roman"/>
                <a:cs typeface="Times New Roman"/>
              </a:rPr>
              <a:t>y</a:t>
            </a:r>
            <a:r>
              <a:rPr sz="2000" spc="-5" dirty="0">
                <a:latin typeface="Times New Roman"/>
                <a:cs typeface="Times New Roman"/>
              </a:rPr>
              <a:t>e</a:t>
            </a:r>
            <a:r>
              <a:rPr sz="2000" spc="5" dirty="0">
                <a:latin typeface="Times New Roman"/>
                <a:cs typeface="Times New Roman"/>
              </a:rPr>
              <a:t>r</a:t>
            </a:r>
            <a:r>
              <a:rPr sz="2000" spc="-5" dirty="0">
                <a:latin typeface="Times New Roman"/>
                <a:cs typeface="Times New Roman"/>
              </a:rPr>
              <a:t>s</a:t>
            </a:r>
            <a:r>
              <a:rPr sz="2000" dirty="0">
                <a:latin typeface="Times New Roman"/>
                <a:cs typeface="Times New Roman"/>
              </a:rPr>
              <a:t>	</a:t>
            </a:r>
            <a:r>
              <a:rPr sz="2000" spc="-35" dirty="0">
                <a:latin typeface="Times New Roman"/>
                <a:cs typeface="Times New Roman"/>
              </a:rPr>
              <a:t>w</a:t>
            </a:r>
            <a:r>
              <a:rPr sz="2000" spc="-5" dirty="0">
                <a:latin typeface="Times New Roman"/>
                <a:cs typeface="Times New Roman"/>
              </a:rPr>
              <a:t>i</a:t>
            </a:r>
            <a:r>
              <a:rPr sz="2000" spc="10" dirty="0">
                <a:latin typeface="Times New Roman"/>
                <a:cs typeface="Times New Roman"/>
              </a:rPr>
              <a:t>t</a:t>
            </a:r>
            <a:r>
              <a:rPr sz="2000" spc="-5" dirty="0">
                <a:latin typeface="Times New Roman"/>
                <a:cs typeface="Times New Roman"/>
              </a:rPr>
              <a:t>h</a:t>
            </a:r>
            <a:r>
              <a:rPr sz="2000" dirty="0">
                <a:latin typeface="Times New Roman"/>
                <a:cs typeface="Times New Roman"/>
              </a:rPr>
              <a:t>	</a:t>
            </a:r>
            <a:r>
              <a:rPr sz="2000" spc="5" dirty="0">
                <a:latin typeface="Times New Roman"/>
                <a:cs typeface="Times New Roman"/>
              </a:rPr>
              <a:t>d</a:t>
            </a:r>
            <a:r>
              <a:rPr sz="2000" spc="-5" dirty="0">
                <a:latin typeface="Times New Roman"/>
                <a:cs typeface="Times New Roman"/>
              </a:rPr>
              <a:t>i</a:t>
            </a:r>
            <a:r>
              <a:rPr sz="2000" spc="-25" dirty="0">
                <a:latin typeface="Times New Roman"/>
                <a:cs typeface="Times New Roman"/>
              </a:rPr>
              <a:t>ff</a:t>
            </a:r>
            <a:r>
              <a:rPr sz="2000" spc="-5" dirty="0">
                <a:latin typeface="Times New Roman"/>
                <a:cs typeface="Times New Roman"/>
              </a:rPr>
              <a:t>e</a:t>
            </a:r>
            <a:r>
              <a:rPr sz="2000" spc="5" dirty="0">
                <a:latin typeface="Times New Roman"/>
                <a:cs typeface="Times New Roman"/>
              </a:rPr>
              <a:t>r</a:t>
            </a:r>
            <a:r>
              <a:rPr sz="2000" spc="20" dirty="0">
                <a:latin typeface="Times New Roman"/>
                <a:cs typeface="Times New Roman"/>
              </a:rPr>
              <a:t>e</a:t>
            </a:r>
            <a:r>
              <a:rPr sz="2000" spc="-20" dirty="0">
                <a:latin typeface="Times New Roman"/>
                <a:cs typeface="Times New Roman"/>
              </a:rPr>
              <a:t>n</a:t>
            </a:r>
            <a:r>
              <a:rPr sz="2000" spc="-5" dirty="0">
                <a:latin typeface="Times New Roman"/>
                <a:cs typeface="Times New Roman"/>
              </a:rPr>
              <a:t>t  </a:t>
            </a:r>
            <a:r>
              <a:rPr sz="2000" spc="-15" dirty="0">
                <a:latin typeface="Times New Roman"/>
                <a:cs typeface="Times New Roman"/>
              </a:rPr>
              <a:t>names.</a:t>
            </a:r>
            <a:endParaRPr sz="2000">
              <a:latin typeface="Times New Roman"/>
              <a:cs typeface="Times New Roman"/>
            </a:endParaRPr>
          </a:p>
          <a:p>
            <a:pPr marL="683260" indent="-326390">
              <a:lnSpc>
                <a:spcPct val="100000"/>
              </a:lnSpc>
              <a:spcBef>
                <a:spcPts val="1685"/>
              </a:spcBef>
              <a:buClr>
                <a:srgbClr val="3A812E"/>
              </a:buClr>
              <a:buSzPct val="60000"/>
              <a:buFont typeface="Wingdings"/>
              <a:buChar char=""/>
              <a:tabLst>
                <a:tab pos="682625" algn="l"/>
                <a:tab pos="683260" algn="l"/>
                <a:tab pos="1466850" algn="l"/>
                <a:tab pos="2098040" algn="l"/>
                <a:tab pos="3853815" algn="l"/>
                <a:tab pos="4229100" algn="l"/>
                <a:tab pos="4902835" algn="l"/>
                <a:tab pos="5911850" algn="l"/>
                <a:tab pos="6241415" algn="l"/>
                <a:tab pos="7372984" algn="l"/>
                <a:tab pos="8226425" algn="l"/>
              </a:tabLst>
            </a:pPr>
            <a:r>
              <a:rPr sz="2000" spc="-30" dirty="0">
                <a:solidFill>
                  <a:srgbClr val="C00000"/>
                </a:solidFill>
                <a:latin typeface="Times New Roman"/>
                <a:cs typeface="Times New Roman"/>
              </a:rPr>
              <a:t>A</a:t>
            </a:r>
            <a:r>
              <a:rPr sz="2000" dirty="0">
                <a:solidFill>
                  <a:srgbClr val="C00000"/>
                </a:solidFill>
                <a:latin typeface="Times New Roman"/>
                <a:cs typeface="Times New Roman"/>
              </a:rPr>
              <a:t>pp</a:t>
            </a:r>
            <a:r>
              <a:rPr sz="2000" spc="-5" dirty="0">
                <a:solidFill>
                  <a:srgbClr val="C00000"/>
                </a:solidFill>
                <a:latin typeface="Times New Roman"/>
                <a:cs typeface="Times New Roman"/>
              </a:rPr>
              <a:t>le</a:t>
            </a:r>
            <a:r>
              <a:rPr sz="2000" dirty="0">
                <a:solidFill>
                  <a:srgbClr val="C00000"/>
                </a:solidFill>
                <a:latin typeface="Times New Roman"/>
                <a:cs typeface="Times New Roman"/>
              </a:rPr>
              <a:t>	I</a:t>
            </a:r>
            <a:r>
              <a:rPr sz="2000" spc="-20" dirty="0">
                <a:solidFill>
                  <a:srgbClr val="C00000"/>
                </a:solidFill>
                <a:latin typeface="Times New Roman"/>
                <a:cs typeface="Times New Roman"/>
              </a:rPr>
              <a:t>n</a:t>
            </a:r>
            <a:r>
              <a:rPr sz="2000" spc="15" dirty="0">
                <a:solidFill>
                  <a:srgbClr val="C00000"/>
                </a:solidFill>
                <a:latin typeface="Times New Roman"/>
                <a:cs typeface="Times New Roman"/>
              </a:rPr>
              <a:t>c</a:t>
            </a:r>
            <a:r>
              <a:rPr sz="2000" spc="-30" dirty="0">
                <a:solidFill>
                  <a:srgbClr val="C00000"/>
                </a:solidFill>
                <a:latin typeface="Times New Roman"/>
                <a:cs typeface="Times New Roman"/>
              </a:rPr>
              <a:t>'</a:t>
            </a:r>
            <a:r>
              <a:rPr sz="2000" spc="-5" dirty="0">
                <a:solidFill>
                  <a:srgbClr val="C00000"/>
                </a:solidFill>
                <a:latin typeface="Times New Roman"/>
                <a:cs typeface="Times New Roman"/>
              </a:rPr>
              <a:t>s</a:t>
            </a:r>
            <a:r>
              <a:rPr sz="2000" dirty="0">
                <a:solidFill>
                  <a:srgbClr val="C00000"/>
                </a:solidFill>
                <a:latin typeface="Times New Roman"/>
                <a:cs typeface="Times New Roman"/>
              </a:rPr>
              <a:t>	</a:t>
            </a:r>
            <a:r>
              <a:rPr sz="2000" spc="15" dirty="0">
                <a:latin typeface="Times New Roman"/>
                <a:cs typeface="Times New Roman"/>
              </a:rPr>
              <a:t>i</a:t>
            </a:r>
            <a:r>
              <a:rPr sz="2000" spc="-45" dirty="0">
                <a:latin typeface="Times New Roman"/>
                <a:cs typeface="Times New Roman"/>
              </a:rPr>
              <a:t>m</a:t>
            </a:r>
            <a:r>
              <a:rPr sz="2000" dirty="0">
                <a:latin typeface="Times New Roman"/>
                <a:cs typeface="Times New Roman"/>
              </a:rPr>
              <a:t>p</a:t>
            </a:r>
            <a:r>
              <a:rPr sz="2000" spc="-5" dirty="0">
                <a:latin typeface="Times New Roman"/>
                <a:cs typeface="Times New Roman"/>
              </a:rPr>
              <a:t>l</a:t>
            </a:r>
            <a:r>
              <a:rPr sz="2000" spc="15" dirty="0">
                <a:latin typeface="Times New Roman"/>
                <a:cs typeface="Times New Roman"/>
              </a:rPr>
              <a:t>e</a:t>
            </a:r>
            <a:r>
              <a:rPr sz="2000" spc="-45" dirty="0">
                <a:latin typeface="Times New Roman"/>
                <a:cs typeface="Times New Roman"/>
              </a:rPr>
              <a:t>m</a:t>
            </a:r>
            <a:r>
              <a:rPr sz="2000" spc="15" dirty="0">
                <a:latin typeface="Times New Roman"/>
                <a:cs typeface="Times New Roman"/>
              </a:rPr>
              <a:t>e</a:t>
            </a:r>
            <a:r>
              <a:rPr sz="2000" spc="-20" dirty="0">
                <a:latin typeface="Times New Roman"/>
                <a:cs typeface="Times New Roman"/>
              </a:rPr>
              <a:t>n</a:t>
            </a:r>
            <a:r>
              <a:rPr sz="2000" spc="-5" dirty="0">
                <a:latin typeface="Times New Roman"/>
                <a:cs typeface="Times New Roman"/>
              </a:rPr>
              <a:t>tation</a:t>
            </a:r>
            <a:r>
              <a:rPr sz="2000" dirty="0">
                <a:latin typeface="Times New Roman"/>
                <a:cs typeface="Times New Roman"/>
              </a:rPr>
              <a:t>	</a:t>
            </a:r>
            <a:r>
              <a:rPr sz="2000" spc="5" dirty="0">
                <a:latin typeface="Times New Roman"/>
                <a:cs typeface="Times New Roman"/>
              </a:rPr>
              <a:t>o</a:t>
            </a:r>
            <a:r>
              <a:rPr sz="2000" spc="-5" dirty="0">
                <a:latin typeface="Times New Roman"/>
                <a:cs typeface="Times New Roman"/>
              </a:rPr>
              <a:t>f</a:t>
            </a:r>
            <a:r>
              <a:rPr sz="2000" dirty="0">
                <a:latin typeface="Times New Roman"/>
                <a:cs typeface="Times New Roman"/>
              </a:rPr>
              <a:t>	13</a:t>
            </a:r>
            <a:r>
              <a:rPr sz="2000" spc="-20" dirty="0">
                <a:latin typeface="Times New Roman"/>
                <a:cs typeface="Times New Roman"/>
              </a:rPr>
              <a:t>9</a:t>
            </a:r>
            <a:r>
              <a:rPr sz="2000" spc="-5" dirty="0">
                <a:latin typeface="Times New Roman"/>
                <a:cs typeface="Times New Roman"/>
              </a:rPr>
              <a:t>4</a:t>
            </a:r>
            <a:r>
              <a:rPr sz="2000" dirty="0">
                <a:latin typeface="Times New Roman"/>
                <a:cs typeface="Times New Roman"/>
              </a:rPr>
              <a:t>	</a:t>
            </a:r>
            <a:r>
              <a:rPr sz="2000" spc="-20" dirty="0">
                <a:latin typeface="Times New Roman"/>
                <a:cs typeface="Times New Roman"/>
              </a:rPr>
              <a:t>p</a:t>
            </a:r>
            <a:r>
              <a:rPr sz="2000" dirty="0">
                <a:latin typeface="Times New Roman"/>
                <a:cs typeface="Times New Roman"/>
              </a:rPr>
              <a:t>ro</a:t>
            </a:r>
            <a:r>
              <a:rPr sz="2000" spc="-35" dirty="0">
                <a:latin typeface="Times New Roman"/>
                <a:cs typeface="Times New Roman"/>
              </a:rPr>
              <a:t>t</a:t>
            </a:r>
            <a:r>
              <a:rPr sz="2000" dirty="0">
                <a:latin typeface="Times New Roman"/>
                <a:cs typeface="Times New Roman"/>
              </a:rPr>
              <a:t>o</a:t>
            </a:r>
            <a:r>
              <a:rPr sz="2000" spc="-5" dirty="0">
                <a:latin typeface="Times New Roman"/>
                <a:cs typeface="Times New Roman"/>
              </a:rPr>
              <a:t>c</a:t>
            </a:r>
            <a:r>
              <a:rPr sz="2000" spc="5" dirty="0">
                <a:latin typeface="Times New Roman"/>
                <a:cs typeface="Times New Roman"/>
              </a:rPr>
              <a:t>o</a:t>
            </a:r>
            <a:r>
              <a:rPr sz="2000" spc="-5" dirty="0">
                <a:latin typeface="Times New Roman"/>
                <a:cs typeface="Times New Roman"/>
              </a:rPr>
              <a:t>l</a:t>
            </a:r>
            <a:r>
              <a:rPr sz="2000" dirty="0">
                <a:latin typeface="Times New Roman"/>
                <a:cs typeface="Times New Roman"/>
              </a:rPr>
              <a:t>	</a:t>
            </a:r>
            <a:r>
              <a:rPr sz="2000" spc="-10" dirty="0">
                <a:latin typeface="Times New Roman"/>
                <a:cs typeface="Times New Roman"/>
              </a:rPr>
              <a:t>i</a:t>
            </a:r>
            <a:r>
              <a:rPr sz="2000" spc="-5" dirty="0">
                <a:latin typeface="Times New Roman"/>
                <a:cs typeface="Times New Roman"/>
              </a:rPr>
              <a:t>s</a:t>
            </a:r>
            <a:r>
              <a:rPr sz="2000" dirty="0">
                <a:latin typeface="Times New Roman"/>
                <a:cs typeface="Times New Roman"/>
              </a:rPr>
              <a:t>	p</a:t>
            </a:r>
            <a:r>
              <a:rPr sz="2000" spc="-20" dirty="0">
                <a:latin typeface="Times New Roman"/>
                <a:cs typeface="Times New Roman"/>
              </a:rPr>
              <a:t>o</a:t>
            </a:r>
            <a:r>
              <a:rPr sz="2000" dirty="0">
                <a:latin typeface="Times New Roman"/>
                <a:cs typeface="Times New Roman"/>
              </a:rPr>
              <a:t>p</a:t>
            </a:r>
            <a:r>
              <a:rPr sz="2000" spc="-20" dirty="0">
                <a:latin typeface="Times New Roman"/>
                <a:cs typeface="Times New Roman"/>
              </a:rPr>
              <a:t>u</a:t>
            </a:r>
            <a:r>
              <a:rPr sz="2000" spc="-5" dirty="0">
                <a:latin typeface="Times New Roman"/>
                <a:cs typeface="Times New Roman"/>
              </a:rPr>
              <a:t>la</a:t>
            </a:r>
            <a:r>
              <a:rPr sz="2000" dirty="0">
                <a:latin typeface="Times New Roman"/>
                <a:cs typeface="Times New Roman"/>
              </a:rPr>
              <a:t>r</a:t>
            </a:r>
            <a:r>
              <a:rPr sz="2000" spc="-5" dirty="0">
                <a:latin typeface="Times New Roman"/>
                <a:cs typeface="Times New Roman"/>
              </a:rPr>
              <a:t>ly</a:t>
            </a:r>
            <a:r>
              <a:rPr sz="2000" dirty="0">
                <a:latin typeface="Times New Roman"/>
                <a:cs typeface="Times New Roman"/>
              </a:rPr>
              <a:t>	k</a:t>
            </a:r>
            <a:r>
              <a:rPr sz="2000" spc="-20" dirty="0">
                <a:latin typeface="Times New Roman"/>
                <a:cs typeface="Times New Roman"/>
              </a:rPr>
              <a:t>n</a:t>
            </a:r>
            <a:r>
              <a:rPr sz="2000" spc="25" dirty="0">
                <a:latin typeface="Times New Roman"/>
                <a:cs typeface="Times New Roman"/>
              </a:rPr>
              <a:t>o</a:t>
            </a:r>
            <a:r>
              <a:rPr sz="2000" spc="-30" dirty="0">
                <a:latin typeface="Times New Roman"/>
                <a:cs typeface="Times New Roman"/>
              </a:rPr>
              <a:t>w</a:t>
            </a:r>
            <a:r>
              <a:rPr sz="2000" spc="-5" dirty="0">
                <a:latin typeface="Times New Roman"/>
                <a:cs typeface="Times New Roman"/>
              </a:rPr>
              <a:t>n</a:t>
            </a:r>
            <a:r>
              <a:rPr sz="2000" dirty="0">
                <a:latin typeface="Times New Roman"/>
                <a:cs typeface="Times New Roman"/>
              </a:rPr>
              <a:t>	</a:t>
            </a:r>
            <a:r>
              <a:rPr sz="2000" spc="20" dirty="0">
                <a:latin typeface="Times New Roman"/>
                <a:cs typeface="Times New Roman"/>
              </a:rPr>
              <a:t>as</a:t>
            </a:r>
            <a:endParaRPr sz="2000">
              <a:latin typeface="Times New Roman"/>
              <a:cs typeface="Times New Roman"/>
            </a:endParaRPr>
          </a:p>
          <a:p>
            <a:pPr marL="683260">
              <a:lnSpc>
                <a:spcPct val="100000"/>
              </a:lnSpc>
              <a:spcBef>
                <a:spcPts val="1200"/>
              </a:spcBef>
            </a:pPr>
            <a:r>
              <a:rPr sz="2000" i="1" spc="-10" dirty="0">
                <a:solidFill>
                  <a:srgbClr val="AC1285"/>
                </a:solidFill>
                <a:latin typeface="Times New Roman"/>
                <a:cs typeface="Times New Roman"/>
              </a:rPr>
              <a:t>Firewire</a:t>
            </a:r>
            <a:r>
              <a:rPr sz="2000" spc="-10" dirty="0">
                <a:latin typeface="Times New Roman"/>
                <a:cs typeface="Times New Roman"/>
              </a:rPr>
              <a:t>.</a:t>
            </a:r>
            <a:endParaRPr sz="2000">
              <a:latin typeface="Times New Roman"/>
              <a:cs typeface="Times New Roman"/>
            </a:endParaRPr>
          </a:p>
          <a:p>
            <a:pPr marL="683260" indent="-326390">
              <a:lnSpc>
                <a:spcPct val="100000"/>
              </a:lnSpc>
              <a:spcBef>
                <a:spcPts val="1680"/>
              </a:spcBef>
              <a:buClr>
                <a:srgbClr val="3A812E"/>
              </a:buClr>
              <a:buSzPct val="60000"/>
              <a:buFont typeface="Wingdings"/>
              <a:buChar char=""/>
              <a:tabLst>
                <a:tab pos="682625" algn="l"/>
                <a:tab pos="683260" algn="l"/>
              </a:tabLst>
            </a:pPr>
            <a:r>
              <a:rPr sz="2000" i="1" spc="-5" dirty="0">
                <a:solidFill>
                  <a:srgbClr val="AC1285"/>
                </a:solidFill>
                <a:latin typeface="Times New Roman"/>
                <a:cs typeface="Times New Roman"/>
              </a:rPr>
              <a:t>i.LINK </a:t>
            </a:r>
            <a:r>
              <a:rPr sz="2000" spc="-10" dirty="0">
                <a:latin typeface="Times New Roman"/>
                <a:cs typeface="Times New Roman"/>
              </a:rPr>
              <a:t>is the </a:t>
            </a:r>
            <a:r>
              <a:rPr sz="2000" dirty="0">
                <a:latin typeface="Times New Roman"/>
                <a:cs typeface="Times New Roman"/>
              </a:rPr>
              <a:t>1394 </a:t>
            </a:r>
            <a:r>
              <a:rPr sz="2000" spc="-10" dirty="0">
                <a:latin typeface="Times New Roman"/>
                <a:cs typeface="Times New Roman"/>
              </a:rPr>
              <a:t>implementation from </a:t>
            </a:r>
            <a:r>
              <a:rPr sz="2000" spc="-10" dirty="0">
                <a:solidFill>
                  <a:srgbClr val="C00000"/>
                </a:solidFill>
                <a:latin typeface="Times New Roman"/>
                <a:cs typeface="Times New Roman"/>
              </a:rPr>
              <a:t>Sony</a:t>
            </a:r>
            <a:r>
              <a:rPr sz="2000" spc="140" dirty="0">
                <a:solidFill>
                  <a:srgbClr val="C00000"/>
                </a:solidFill>
                <a:latin typeface="Times New Roman"/>
                <a:cs typeface="Times New Roman"/>
              </a:rPr>
              <a:t> </a:t>
            </a:r>
            <a:r>
              <a:rPr sz="2000" dirty="0">
                <a:solidFill>
                  <a:srgbClr val="C00000"/>
                </a:solidFill>
                <a:latin typeface="Times New Roman"/>
                <a:cs typeface="Times New Roman"/>
              </a:rPr>
              <a:t>Corporation</a:t>
            </a:r>
            <a:endParaRPr sz="2000">
              <a:latin typeface="Times New Roman"/>
              <a:cs typeface="Times New Roman"/>
            </a:endParaRPr>
          </a:p>
          <a:p>
            <a:pPr marL="683260" indent="-326390">
              <a:lnSpc>
                <a:spcPct val="100000"/>
              </a:lnSpc>
              <a:spcBef>
                <a:spcPts val="1685"/>
              </a:spcBef>
              <a:buClr>
                <a:srgbClr val="3A812E"/>
              </a:buClr>
              <a:buSzPct val="60000"/>
              <a:buFont typeface="Wingdings"/>
              <a:buChar char=""/>
              <a:tabLst>
                <a:tab pos="682625" algn="l"/>
                <a:tab pos="683260" algn="l"/>
              </a:tabLst>
            </a:pPr>
            <a:r>
              <a:rPr sz="2000" i="1" spc="-5" dirty="0">
                <a:solidFill>
                  <a:srgbClr val="AC1285"/>
                </a:solidFill>
                <a:latin typeface="Times New Roman"/>
                <a:cs typeface="Times New Roman"/>
              </a:rPr>
              <a:t>Lynx </a:t>
            </a:r>
            <a:r>
              <a:rPr sz="2000" spc="-10" dirty="0">
                <a:latin typeface="Times New Roman"/>
                <a:cs typeface="Times New Roman"/>
              </a:rPr>
              <a:t>is the implementation from </a:t>
            </a:r>
            <a:r>
              <a:rPr sz="2000" dirty="0">
                <a:solidFill>
                  <a:srgbClr val="C00000"/>
                </a:solidFill>
                <a:latin typeface="Times New Roman"/>
                <a:cs typeface="Times New Roman"/>
              </a:rPr>
              <a:t>Texas</a:t>
            </a:r>
            <a:r>
              <a:rPr sz="2000" spc="120" dirty="0">
                <a:solidFill>
                  <a:srgbClr val="C00000"/>
                </a:solidFill>
                <a:latin typeface="Times New Roman"/>
                <a:cs typeface="Times New Roman"/>
              </a:rPr>
              <a:t> </a:t>
            </a:r>
            <a:r>
              <a:rPr sz="2000" spc="-15" dirty="0">
                <a:solidFill>
                  <a:srgbClr val="C00000"/>
                </a:solidFill>
                <a:latin typeface="Times New Roman"/>
                <a:cs typeface="Times New Roman"/>
              </a:rPr>
              <a:t>Instruments</a:t>
            </a:r>
            <a:r>
              <a:rPr sz="2000" spc="-15" dirty="0">
                <a:latin typeface="Times New Roman"/>
                <a:cs typeface="Times New Roman"/>
              </a:rPr>
              <a:t>.</a:t>
            </a:r>
            <a:endParaRPr sz="2000">
              <a:latin typeface="Times New Roman"/>
              <a:cs typeface="Times New Roman"/>
            </a:endParaRPr>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38100">
              <a:lnSpc>
                <a:spcPts val="1375"/>
              </a:lnSpc>
            </a:pPr>
            <a:fld id="{81D60167-4931-47E6-BA6A-407CBD079E47}" type="slidenum">
              <a:rPr spc="-40" dirty="0"/>
              <a:t>152</a:t>
            </a:fld>
            <a:endParaRPr spc="-40" dirty="0"/>
          </a:p>
        </p:txBody>
      </p:sp>
    </p:spTree>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60044" y="199374"/>
            <a:ext cx="8458835" cy="4782820"/>
          </a:xfrm>
          <a:prstGeom prst="rect">
            <a:avLst/>
          </a:prstGeom>
        </p:spPr>
        <p:txBody>
          <a:bodyPr vert="horz" wrap="square" lIns="0" tIns="12700" rIns="0" bIns="0" rtlCol="0">
            <a:spAutoFit/>
          </a:bodyPr>
          <a:lstStyle/>
          <a:p>
            <a:pPr marL="356870" marR="5080" indent="-344805" algn="just">
              <a:lnSpc>
                <a:spcPct val="150100"/>
              </a:lnSpc>
              <a:spcBef>
                <a:spcPts val="100"/>
              </a:spcBef>
            </a:pPr>
            <a:r>
              <a:rPr sz="2000" spc="-5" dirty="0">
                <a:solidFill>
                  <a:srgbClr val="C00000"/>
                </a:solidFill>
                <a:latin typeface="Times New Roman"/>
                <a:cs typeface="Times New Roman"/>
              </a:rPr>
              <a:t>» </a:t>
            </a:r>
            <a:r>
              <a:rPr sz="2000" dirty="0">
                <a:latin typeface="Times New Roman"/>
                <a:cs typeface="Times New Roman"/>
              </a:rPr>
              <a:t>1394 </a:t>
            </a:r>
            <a:r>
              <a:rPr sz="2000" spc="-5" dirty="0">
                <a:solidFill>
                  <a:srgbClr val="6F2F9F"/>
                </a:solidFill>
                <a:latin typeface="Times New Roman"/>
                <a:cs typeface="Times New Roman"/>
              </a:rPr>
              <a:t>supports peer-to-peer </a:t>
            </a:r>
            <a:r>
              <a:rPr sz="2000" spc="-10" dirty="0">
                <a:solidFill>
                  <a:srgbClr val="6F2F9F"/>
                </a:solidFill>
                <a:latin typeface="Times New Roman"/>
                <a:cs typeface="Times New Roman"/>
              </a:rPr>
              <a:t>connection </a:t>
            </a:r>
            <a:r>
              <a:rPr sz="2000" spc="-5" dirty="0">
                <a:solidFill>
                  <a:srgbClr val="6F2F9F"/>
                </a:solidFill>
                <a:latin typeface="Times New Roman"/>
                <a:cs typeface="Times New Roman"/>
              </a:rPr>
              <a:t>and </a:t>
            </a:r>
            <a:r>
              <a:rPr sz="2000" spc="-10" dirty="0">
                <a:solidFill>
                  <a:srgbClr val="6F2F9F"/>
                </a:solidFill>
                <a:latin typeface="Times New Roman"/>
                <a:cs typeface="Times New Roman"/>
              </a:rPr>
              <a:t>point-to-multipoint communication  </a:t>
            </a:r>
            <a:r>
              <a:rPr sz="2000" spc="-5" dirty="0">
                <a:solidFill>
                  <a:srgbClr val="006FC0"/>
                </a:solidFill>
                <a:latin typeface="Times New Roman"/>
                <a:cs typeface="Times New Roman"/>
              </a:rPr>
              <a:t>allowing </a:t>
            </a:r>
            <a:r>
              <a:rPr sz="2000" dirty="0">
                <a:solidFill>
                  <a:srgbClr val="006FC0"/>
                </a:solidFill>
                <a:latin typeface="Times New Roman"/>
                <a:cs typeface="Times New Roman"/>
              </a:rPr>
              <a:t>63 </a:t>
            </a:r>
            <a:r>
              <a:rPr sz="2000" spc="-5" dirty="0">
                <a:solidFill>
                  <a:srgbClr val="006FC0"/>
                </a:solidFill>
                <a:latin typeface="Times New Roman"/>
                <a:cs typeface="Times New Roman"/>
              </a:rPr>
              <a:t>devices to </a:t>
            </a:r>
            <a:r>
              <a:rPr sz="2000" dirty="0">
                <a:solidFill>
                  <a:srgbClr val="006FC0"/>
                </a:solidFill>
                <a:latin typeface="Times New Roman"/>
                <a:cs typeface="Times New Roman"/>
              </a:rPr>
              <a:t>be </a:t>
            </a:r>
            <a:r>
              <a:rPr sz="2000" spc="-15" dirty="0">
                <a:solidFill>
                  <a:srgbClr val="006FC0"/>
                </a:solidFill>
                <a:latin typeface="Times New Roman"/>
                <a:cs typeface="Times New Roman"/>
              </a:rPr>
              <a:t>connected </a:t>
            </a:r>
            <a:r>
              <a:rPr sz="2000" dirty="0">
                <a:solidFill>
                  <a:srgbClr val="006FC0"/>
                </a:solidFill>
                <a:latin typeface="Times New Roman"/>
                <a:cs typeface="Times New Roman"/>
              </a:rPr>
              <a:t>on </a:t>
            </a:r>
            <a:r>
              <a:rPr sz="2000" spc="-10" dirty="0">
                <a:solidFill>
                  <a:srgbClr val="006FC0"/>
                </a:solidFill>
                <a:latin typeface="Times New Roman"/>
                <a:cs typeface="Times New Roman"/>
              </a:rPr>
              <a:t>the bus </a:t>
            </a:r>
            <a:r>
              <a:rPr sz="2000" spc="5" dirty="0">
                <a:solidFill>
                  <a:srgbClr val="006FC0"/>
                </a:solidFill>
                <a:latin typeface="Times New Roman"/>
                <a:cs typeface="Times New Roman"/>
              </a:rPr>
              <a:t>in </a:t>
            </a:r>
            <a:r>
              <a:rPr sz="2000" spc="-5" dirty="0">
                <a:solidFill>
                  <a:srgbClr val="006FC0"/>
                </a:solidFill>
                <a:latin typeface="Times New Roman"/>
                <a:cs typeface="Times New Roman"/>
              </a:rPr>
              <a:t>a tree </a:t>
            </a:r>
            <a:r>
              <a:rPr sz="2000" spc="-10" dirty="0">
                <a:solidFill>
                  <a:srgbClr val="006FC0"/>
                </a:solidFill>
                <a:latin typeface="Times New Roman"/>
                <a:cs typeface="Times New Roman"/>
              </a:rPr>
              <a:t>topology</a:t>
            </a:r>
            <a:r>
              <a:rPr sz="2000" spc="-10" dirty="0">
                <a:latin typeface="Times New Roman"/>
                <a:cs typeface="Times New Roman"/>
              </a:rPr>
              <a:t>. </a:t>
            </a:r>
            <a:r>
              <a:rPr sz="2000" dirty="0">
                <a:latin typeface="Times New Roman"/>
                <a:cs typeface="Times New Roman"/>
              </a:rPr>
              <a:t>1394 </a:t>
            </a:r>
            <a:r>
              <a:rPr sz="2000" spc="-5" dirty="0">
                <a:latin typeface="Times New Roman"/>
                <a:cs typeface="Times New Roman"/>
              </a:rPr>
              <a:t>is a  </a:t>
            </a:r>
            <a:r>
              <a:rPr sz="2000" spc="-10" dirty="0">
                <a:solidFill>
                  <a:srgbClr val="C00000"/>
                </a:solidFill>
                <a:latin typeface="Times New Roman"/>
                <a:cs typeface="Times New Roman"/>
              </a:rPr>
              <a:t>wired </a:t>
            </a:r>
            <a:r>
              <a:rPr sz="2000" spc="-5" dirty="0">
                <a:solidFill>
                  <a:srgbClr val="C00000"/>
                </a:solidFill>
                <a:latin typeface="Times New Roman"/>
                <a:cs typeface="Times New Roman"/>
              </a:rPr>
              <a:t>serial </a:t>
            </a:r>
            <a:r>
              <a:rPr sz="2000" spc="-10" dirty="0">
                <a:solidFill>
                  <a:srgbClr val="C00000"/>
                </a:solidFill>
                <a:latin typeface="Times New Roman"/>
                <a:cs typeface="Times New Roman"/>
              </a:rPr>
              <a:t>interface </a:t>
            </a:r>
            <a:r>
              <a:rPr sz="2000" spc="-10" dirty="0">
                <a:latin typeface="Times New Roman"/>
                <a:cs typeface="Times New Roman"/>
              </a:rPr>
              <a:t>and </a:t>
            </a:r>
            <a:r>
              <a:rPr sz="2000" spc="-5" dirty="0">
                <a:latin typeface="Times New Roman"/>
                <a:cs typeface="Times New Roman"/>
              </a:rPr>
              <a:t>it </a:t>
            </a:r>
            <a:r>
              <a:rPr sz="2000" spc="-5" dirty="0">
                <a:solidFill>
                  <a:srgbClr val="AC1285"/>
                </a:solidFill>
                <a:latin typeface="Times New Roman"/>
                <a:cs typeface="Times New Roman"/>
              </a:rPr>
              <a:t>can support a </a:t>
            </a:r>
            <a:r>
              <a:rPr sz="2000" spc="-10" dirty="0">
                <a:solidFill>
                  <a:srgbClr val="AC1285"/>
                </a:solidFill>
                <a:latin typeface="Times New Roman"/>
                <a:cs typeface="Times New Roman"/>
              </a:rPr>
              <a:t>cable length </a:t>
            </a:r>
            <a:r>
              <a:rPr sz="2000" dirty="0">
                <a:solidFill>
                  <a:srgbClr val="AC1285"/>
                </a:solidFill>
                <a:latin typeface="Times New Roman"/>
                <a:cs typeface="Times New Roman"/>
              </a:rPr>
              <a:t>of </a:t>
            </a:r>
            <a:r>
              <a:rPr sz="2000" spc="-15" dirty="0">
                <a:solidFill>
                  <a:srgbClr val="AC1285"/>
                </a:solidFill>
                <a:latin typeface="Times New Roman"/>
                <a:cs typeface="Times New Roman"/>
              </a:rPr>
              <a:t>up </a:t>
            </a:r>
            <a:r>
              <a:rPr sz="2000" spc="-10" dirty="0">
                <a:solidFill>
                  <a:srgbClr val="AC1285"/>
                </a:solidFill>
                <a:latin typeface="Times New Roman"/>
                <a:cs typeface="Times New Roman"/>
              </a:rPr>
              <a:t>to </a:t>
            </a:r>
            <a:r>
              <a:rPr sz="2000" dirty="0">
                <a:solidFill>
                  <a:srgbClr val="AC1285"/>
                </a:solidFill>
                <a:latin typeface="Times New Roman"/>
                <a:cs typeface="Times New Roman"/>
              </a:rPr>
              <a:t>15 </a:t>
            </a:r>
            <a:r>
              <a:rPr sz="2000" spc="-10" dirty="0">
                <a:solidFill>
                  <a:srgbClr val="AC1285"/>
                </a:solidFill>
                <a:latin typeface="Times New Roman"/>
                <a:cs typeface="Times New Roman"/>
              </a:rPr>
              <a:t>feet </a:t>
            </a:r>
            <a:r>
              <a:rPr sz="2000" spc="-10" dirty="0">
                <a:latin typeface="Times New Roman"/>
                <a:cs typeface="Times New Roman"/>
              </a:rPr>
              <a:t>for  </a:t>
            </a:r>
            <a:r>
              <a:rPr sz="2000" spc="-5" dirty="0">
                <a:latin typeface="Times New Roman"/>
                <a:cs typeface="Times New Roman"/>
              </a:rPr>
              <a:t>interconnection.</a:t>
            </a:r>
            <a:endParaRPr sz="2000">
              <a:latin typeface="Times New Roman"/>
              <a:cs typeface="Times New Roman"/>
            </a:endParaRPr>
          </a:p>
          <a:p>
            <a:pPr marL="12700" algn="just">
              <a:lnSpc>
                <a:spcPct val="100000"/>
              </a:lnSpc>
              <a:spcBef>
                <a:spcPts val="1685"/>
              </a:spcBef>
            </a:pPr>
            <a:r>
              <a:rPr sz="2000" spc="-5" dirty="0">
                <a:solidFill>
                  <a:srgbClr val="C00000"/>
                </a:solidFill>
                <a:latin typeface="Times New Roman"/>
                <a:cs typeface="Times New Roman"/>
              </a:rPr>
              <a:t>» </a:t>
            </a:r>
            <a:r>
              <a:rPr sz="2000" dirty="0">
                <a:latin typeface="Times New Roman"/>
                <a:cs typeface="Times New Roman"/>
              </a:rPr>
              <a:t>There </a:t>
            </a:r>
            <a:r>
              <a:rPr sz="2000" spc="-5" dirty="0">
                <a:latin typeface="Times New Roman"/>
                <a:cs typeface="Times New Roman"/>
              </a:rPr>
              <a:t>are </a:t>
            </a:r>
            <a:r>
              <a:rPr sz="2000" spc="-20" dirty="0">
                <a:solidFill>
                  <a:srgbClr val="AC1285"/>
                </a:solidFill>
                <a:latin typeface="Times New Roman"/>
                <a:cs typeface="Times New Roman"/>
              </a:rPr>
              <a:t>two </a:t>
            </a:r>
            <a:r>
              <a:rPr sz="2000" spc="-10" dirty="0">
                <a:solidFill>
                  <a:srgbClr val="AC1285"/>
                </a:solidFill>
                <a:latin typeface="Times New Roman"/>
                <a:cs typeface="Times New Roman"/>
              </a:rPr>
              <a:t>differential </a:t>
            </a:r>
            <a:r>
              <a:rPr sz="2000" spc="-5" dirty="0">
                <a:solidFill>
                  <a:srgbClr val="AC1285"/>
                </a:solidFill>
                <a:latin typeface="Times New Roman"/>
                <a:cs typeface="Times New Roman"/>
              </a:rPr>
              <a:t>data </a:t>
            </a:r>
            <a:r>
              <a:rPr sz="2000" spc="-10" dirty="0">
                <a:solidFill>
                  <a:srgbClr val="AC1285"/>
                </a:solidFill>
                <a:latin typeface="Times New Roman"/>
                <a:cs typeface="Times New Roman"/>
              </a:rPr>
              <a:t>transfer lines </a:t>
            </a:r>
            <a:r>
              <a:rPr sz="2000" i="1" spc="-5" dirty="0">
                <a:solidFill>
                  <a:srgbClr val="FF0000"/>
                </a:solidFill>
                <a:latin typeface="Times New Roman"/>
                <a:cs typeface="Times New Roman"/>
              </a:rPr>
              <a:t>A </a:t>
            </a:r>
            <a:r>
              <a:rPr sz="2000" spc="-10" dirty="0">
                <a:latin typeface="Times New Roman"/>
                <a:cs typeface="Times New Roman"/>
              </a:rPr>
              <a:t>and </a:t>
            </a:r>
            <a:r>
              <a:rPr sz="2000" i="1" spc="-5" dirty="0">
                <a:solidFill>
                  <a:srgbClr val="FF0000"/>
                </a:solidFill>
                <a:latin typeface="Times New Roman"/>
                <a:cs typeface="Times New Roman"/>
              </a:rPr>
              <a:t>B </a:t>
            </a:r>
            <a:r>
              <a:rPr sz="2000" spc="-5" dirty="0">
                <a:latin typeface="Times New Roman"/>
                <a:cs typeface="Times New Roman"/>
              </a:rPr>
              <a:t>per</a:t>
            </a:r>
            <a:r>
              <a:rPr sz="2000" spc="-75" dirty="0">
                <a:latin typeface="Times New Roman"/>
                <a:cs typeface="Times New Roman"/>
              </a:rPr>
              <a:t> </a:t>
            </a:r>
            <a:r>
              <a:rPr sz="2000" spc="-5" dirty="0">
                <a:latin typeface="Times New Roman"/>
                <a:cs typeface="Times New Roman"/>
              </a:rPr>
              <a:t>connector.</a:t>
            </a:r>
            <a:endParaRPr sz="2000">
              <a:latin typeface="Times New Roman"/>
              <a:cs typeface="Times New Roman"/>
            </a:endParaRPr>
          </a:p>
          <a:p>
            <a:pPr marL="356870" marR="8890" indent="-344805" algn="just">
              <a:lnSpc>
                <a:spcPct val="150000"/>
              </a:lnSpc>
              <a:spcBef>
                <a:spcPts val="480"/>
              </a:spcBef>
            </a:pPr>
            <a:r>
              <a:rPr sz="2000" spc="-5" dirty="0">
                <a:solidFill>
                  <a:srgbClr val="C00000"/>
                </a:solidFill>
                <a:latin typeface="Times New Roman"/>
                <a:cs typeface="Times New Roman"/>
              </a:rPr>
              <a:t>» </a:t>
            </a:r>
            <a:r>
              <a:rPr sz="2000" spc="-5" dirty="0">
                <a:latin typeface="Times New Roman"/>
                <a:cs typeface="Times New Roman"/>
              </a:rPr>
              <a:t>In a </a:t>
            </a:r>
            <a:r>
              <a:rPr sz="2000" dirty="0">
                <a:latin typeface="Times New Roman"/>
                <a:cs typeface="Times New Roman"/>
              </a:rPr>
              <a:t>1394 </a:t>
            </a:r>
            <a:r>
              <a:rPr sz="2000" spc="-5" dirty="0">
                <a:latin typeface="Times New Roman"/>
                <a:cs typeface="Times New Roman"/>
              </a:rPr>
              <a:t>cable, </a:t>
            </a:r>
            <a:r>
              <a:rPr sz="2000" spc="-10" dirty="0">
                <a:latin typeface="Times New Roman"/>
                <a:cs typeface="Times New Roman"/>
              </a:rPr>
              <a:t>normally the differential lines </a:t>
            </a:r>
            <a:r>
              <a:rPr sz="2000" spc="10" dirty="0">
                <a:latin typeface="Times New Roman"/>
                <a:cs typeface="Times New Roman"/>
              </a:rPr>
              <a:t>of </a:t>
            </a:r>
            <a:r>
              <a:rPr sz="2000" spc="-10" dirty="0">
                <a:latin typeface="Times New Roman"/>
                <a:cs typeface="Times New Roman"/>
              </a:rPr>
              <a:t>A </a:t>
            </a:r>
            <a:r>
              <a:rPr sz="2000" dirty="0">
                <a:latin typeface="Times New Roman"/>
                <a:cs typeface="Times New Roman"/>
              </a:rPr>
              <a:t>are </a:t>
            </a:r>
            <a:r>
              <a:rPr sz="2000" spc="-5" dirty="0">
                <a:latin typeface="Times New Roman"/>
                <a:cs typeface="Times New Roman"/>
              </a:rPr>
              <a:t>connected </a:t>
            </a:r>
            <a:r>
              <a:rPr sz="2000" spc="-10" dirty="0">
                <a:latin typeface="Times New Roman"/>
                <a:cs typeface="Times New Roman"/>
              </a:rPr>
              <a:t>to B </a:t>
            </a:r>
            <a:r>
              <a:rPr sz="2000" spc="-15" dirty="0">
                <a:latin typeface="Times New Roman"/>
                <a:cs typeface="Times New Roman"/>
              </a:rPr>
              <a:t>(TPA+  </a:t>
            </a:r>
            <a:r>
              <a:rPr sz="2000" spc="-10" dirty="0">
                <a:latin typeface="Times New Roman"/>
                <a:cs typeface="Times New Roman"/>
              </a:rPr>
              <a:t>to </a:t>
            </a:r>
            <a:r>
              <a:rPr sz="2000" spc="5" dirty="0">
                <a:latin typeface="Times New Roman"/>
                <a:cs typeface="Times New Roman"/>
              </a:rPr>
              <a:t>TPB+ </a:t>
            </a:r>
            <a:r>
              <a:rPr sz="2000" spc="-10" dirty="0">
                <a:latin typeface="Times New Roman"/>
                <a:cs typeface="Times New Roman"/>
              </a:rPr>
              <a:t>and </a:t>
            </a:r>
            <a:r>
              <a:rPr sz="2000" spc="-5" dirty="0">
                <a:latin typeface="Times New Roman"/>
                <a:cs typeface="Times New Roman"/>
              </a:rPr>
              <a:t>TPA-to </a:t>
            </a:r>
            <a:r>
              <a:rPr sz="2000" dirty="0">
                <a:latin typeface="Times New Roman"/>
                <a:cs typeface="Times New Roman"/>
              </a:rPr>
              <a:t>TPB-) </a:t>
            </a:r>
            <a:r>
              <a:rPr sz="2000" spc="-10" dirty="0">
                <a:latin typeface="Times New Roman"/>
                <a:cs typeface="Times New Roman"/>
              </a:rPr>
              <a:t>and vice </a:t>
            </a:r>
            <a:r>
              <a:rPr sz="2000" spc="-5" dirty="0">
                <a:latin typeface="Times New Roman"/>
                <a:cs typeface="Times New Roman"/>
              </a:rPr>
              <a:t>versa.</a:t>
            </a:r>
            <a:endParaRPr sz="2000">
              <a:latin typeface="Times New Roman"/>
              <a:cs typeface="Times New Roman"/>
            </a:endParaRPr>
          </a:p>
          <a:p>
            <a:pPr marL="356870" marR="5080" indent="-344805" algn="just">
              <a:lnSpc>
                <a:spcPct val="150100"/>
              </a:lnSpc>
              <a:spcBef>
                <a:spcPts val="480"/>
              </a:spcBef>
            </a:pPr>
            <a:r>
              <a:rPr sz="2000" spc="-5" dirty="0">
                <a:solidFill>
                  <a:srgbClr val="C00000"/>
                </a:solidFill>
                <a:latin typeface="Times New Roman"/>
                <a:cs typeface="Times New Roman"/>
              </a:rPr>
              <a:t>» </a:t>
            </a:r>
            <a:r>
              <a:rPr sz="2000" dirty="0">
                <a:latin typeface="Times New Roman"/>
                <a:cs typeface="Times New Roman"/>
              </a:rPr>
              <a:t>1394 </a:t>
            </a:r>
            <a:r>
              <a:rPr sz="2000" spc="-5" dirty="0">
                <a:latin typeface="Times New Roman"/>
                <a:cs typeface="Times New Roman"/>
              </a:rPr>
              <a:t>is </a:t>
            </a:r>
            <a:r>
              <a:rPr sz="2000" spc="-5" dirty="0">
                <a:solidFill>
                  <a:srgbClr val="C00000"/>
                </a:solidFill>
                <a:latin typeface="Times New Roman"/>
                <a:cs typeface="Times New Roman"/>
              </a:rPr>
              <a:t>a </a:t>
            </a:r>
            <a:r>
              <a:rPr sz="2000" spc="-10" dirty="0">
                <a:solidFill>
                  <a:srgbClr val="C00000"/>
                </a:solidFill>
                <a:latin typeface="Times New Roman"/>
                <a:cs typeface="Times New Roman"/>
              </a:rPr>
              <a:t>popular communication interface for </a:t>
            </a:r>
            <a:r>
              <a:rPr sz="2000" spc="-5" dirty="0">
                <a:solidFill>
                  <a:srgbClr val="C00000"/>
                </a:solidFill>
                <a:latin typeface="Times New Roman"/>
                <a:cs typeface="Times New Roman"/>
              </a:rPr>
              <a:t>connecting </a:t>
            </a:r>
            <a:r>
              <a:rPr sz="2000" spc="-10" dirty="0">
                <a:solidFill>
                  <a:srgbClr val="C00000"/>
                </a:solidFill>
                <a:latin typeface="Times New Roman"/>
                <a:cs typeface="Times New Roman"/>
              </a:rPr>
              <a:t>embedded </a:t>
            </a:r>
            <a:r>
              <a:rPr sz="2000" spc="-5" dirty="0">
                <a:solidFill>
                  <a:srgbClr val="C00000"/>
                </a:solidFill>
                <a:latin typeface="Times New Roman"/>
                <a:cs typeface="Times New Roman"/>
              </a:rPr>
              <a:t>devices  </a:t>
            </a:r>
            <a:r>
              <a:rPr sz="2000" spc="-10" dirty="0">
                <a:latin typeface="Times New Roman"/>
                <a:cs typeface="Times New Roman"/>
              </a:rPr>
              <a:t>like </a:t>
            </a:r>
            <a:r>
              <a:rPr sz="2000" spc="-10" dirty="0">
                <a:solidFill>
                  <a:srgbClr val="006FC0"/>
                </a:solidFill>
                <a:latin typeface="Times New Roman"/>
                <a:cs typeface="Times New Roman"/>
              </a:rPr>
              <a:t>Digital </a:t>
            </a:r>
            <a:r>
              <a:rPr sz="2000" spc="-5" dirty="0">
                <a:solidFill>
                  <a:srgbClr val="006FC0"/>
                </a:solidFill>
                <a:latin typeface="Times New Roman"/>
                <a:cs typeface="Times New Roman"/>
              </a:rPr>
              <a:t>Camera, Camcorder, </a:t>
            </a:r>
            <a:r>
              <a:rPr sz="2000" spc="-10" dirty="0">
                <a:solidFill>
                  <a:srgbClr val="006FC0"/>
                </a:solidFill>
                <a:latin typeface="Times New Roman"/>
                <a:cs typeface="Times New Roman"/>
              </a:rPr>
              <a:t>Scanners </a:t>
            </a:r>
            <a:r>
              <a:rPr sz="2000" spc="-5" dirty="0">
                <a:solidFill>
                  <a:srgbClr val="006FC0"/>
                </a:solidFill>
                <a:latin typeface="Times New Roman"/>
                <a:cs typeface="Times New Roman"/>
              </a:rPr>
              <a:t>to desktop computers </a:t>
            </a:r>
            <a:r>
              <a:rPr sz="2000" spc="-10" dirty="0">
                <a:latin typeface="Times New Roman"/>
                <a:cs typeface="Times New Roman"/>
              </a:rPr>
              <a:t>for </a:t>
            </a:r>
            <a:r>
              <a:rPr sz="2000" spc="-5" dirty="0">
                <a:latin typeface="Times New Roman"/>
                <a:cs typeface="Times New Roman"/>
              </a:rPr>
              <a:t>data  </a:t>
            </a:r>
            <a:r>
              <a:rPr sz="2000" spc="-10" dirty="0">
                <a:latin typeface="Times New Roman"/>
                <a:cs typeface="Times New Roman"/>
              </a:rPr>
              <a:t>transfer and</a:t>
            </a:r>
            <a:r>
              <a:rPr sz="2000" spc="35" dirty="0">
                <a:latin typeface="Times New Roman"/>
                <a:cs typeface="Times New Roman"/>
              </a:rPr>
              <a:t> </a:t>
            </a:r>
            <a:r>
              <a:rPr sz="2000" spc="-5" dirty="0">
                <a:latin typeface="Times New Roman"/>
                <a:cs typeface="Times New Roman"/>
              </a:rPr>
              <a:t>storage.</a:t>
            </a:r>
            <a:endParaRPr sz="2000">
              <a:latin typeface="Times New Roman"/>
              <a:cs typeface="Times New Roman"/>
            </a:endParaRPr>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38100">
              <a:lnSpc>
                <a:spcPts val="1375"/>
              </a:lnSpc>
            </a:pPr>
            <a:fld id="{81D60167-4931-47E6-BA6A-407CBD079E47}" type="slidenum">
              <a:rPr spc="-40" dirty="0"/>
              <a:t>153</a:t>
            </a:fld>
            <a:endParaRPr spc="-40" dirty="0"/>
          </a:p>
        </p:txBody>
      </p:sp>
    </p:spTree>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60044" y="199374"/>
            <a:ext cx="8459470" cy="2953385"/>
          </a:xfrm>
          <a:prstGeom prst="rect">
            <a:avLst/>
          </a:prstGeom>
        </p:spPr>
        <p:txBody>
          <a:bodyPr vert="horz" wrap="square" lIns="0" tIns="12700" rIns="0" bIns="0" rtlCol="0">
            <a:spAutoFit/>
          </a:bodyPr>
          <a:lstStyle/>
          <a:p>
            <a:pPr marL="356870" marR="6350" indent="-344805">
              <a:lnSpc>
                <a:spcPct val="150100"/>
              </a:lnSpc>
              <a:spcBef>
                <a:spcPts val="100"/>
              </a:spcBef>
              <a:tabLst>
                <a:tab pos="356870" algn="l"/>
              </a:tabLst>
            </a:pPr>
            <a:r>
              <a:rPr sz="2000" spc="-5" dirty="0">
                <a:solidFill>
                  <a:srgbClr val="C00000"/>
                </a:solidFill>
                <a:latin typeface="Times New Roman"/>
                <a:cs typeface="Times New Roman"/>
              </a:rPr>
              <a:t>»	</a:t>
            </a:r>
            <a:r>
              <a:rPr sz="2000" spc="-10" dirty="0">
                <a:latin typeface="Times New Roman"/>
                <a:cs typeface="Times New Roman"/>
              </a:rPr>
              <a:t>Unlike </a:t>
            </a:r>
            <a:r>
              <a:rPr sz="2000" spc="-5" dirty="0">
                <a:latin typeface="Times New Roman"/>
                <a:cs typeface="Times New Roman"/>
              </a:rPr>
              <a:t>USB </a:t>
            </a:r>
            <a:r>
              <a:rPr sz="2000" spc="-10" dirty="0">
                <a:latin typeface="Times New Roman"/>
                <a:cs typeface="Times New Roman"/>
              </a:rPr>
              <a:t>interface </a:t>
            </a:r>
            <a:r>
              <a:rPr sz="2000" spc="-5" dirty="0">
                <a:latin typeface="Times New Roman"/>
                <a:cs typeface="Times New Roman"/>
              </a:rPr>
              <a:t>(except USB </a:t>
            </a:r>
            <a:r>
              <a:rPr sz="2000" dirty="0">
                <a:latin typeface="Times New Roman"/>
                <a:cs typeface="Times New Roman"/>
              </a:rPr>
              <a:t>OTG), </a:t>
            </a:r>
            <a:r>
              <a:rPr sz="2000" spc="-5" dirty="0">
                <a:latin typeface="Times New Roman"/>
                <a:cs typeface="Times New Roman"/>
              </a:rPr>
              <a:t>IEEE 1394 </a:t>
            </a:r>
            <a:r>
              <a:rPr sz="2000" spc="-15" dirty="0">
                <a:solidFill>
                  <a:srgbClr val="6F2F9F"/>
                </a:solidFill>
                <a:latin typeface="Times New Roman"/>
                <a:cs typeface="Times New Roman"/>
              </a:rPr>
              <a:t>doesn't </a:t>
            </a:r>
            <a:r>
              <a:rPr sz="2000" spc="-5" dirty="0">
                <a:solidFill>
                  <a:srgbClr val="6F2F9F"/>
                </a:solidFill>
                <a:latin typeface="Times New Roman"/>
                <a:cs typeface="Times New Roman"/>
              </a:rPr>
              <a:t>require a </a:t>
            </a:r>
            <a:r>
              <a:rPr sz="2000" spc="-10" dirty="0">
                <a:solidFill>
                  <a:srgbClr val="6F2F9F"/>
                </a:solidFill>
                <a:latin typeface="Times New Roman"/>
                <a:cs typeface="Times New Roman"/>
              </a:rPr>
              <a:t>host for  </a:t>
            </a:r>
            <a:r>
              <a:rPr sz="2000" spc="-15" dirty="0">
                <a:solidFill>
                  <a:srgbClr val="6F2F9F"/>
                </a:solidFill>
                <a:latin typeface="Times New Roman"/>
                <a:cs typeface="Times New Roman"/>
              </a:rPr>
              <a:t>communicating </a:t>
            </a:r>
            <a:r>
              <a:rPr sz="2000" spc="-10" dirty="0">
                <a:solidFill>
                  <a:srgbClr val="6F2F9F"/>
                </a:solidFill>
                <a:latin typeface="Times New Roman"/>
                <a:cs typeface="Times New Roman"/>
              </a:rPr>
              <a:t>between</a:t>
            </a:r>
            <a:r>
              <a:rPr sz="2000" spc="155" dirty="0">
                <a:solidFill>
                  <a:srgbClr val="6F2F9F"/>
                </a:solidFill>
                <a:latin typeface="Times New Roman"/>
                <a:cs typeface="Times New Roman"/>
              </a:rPr>
              <a:t> </a:t>
            </a:r>
            <a:r>
              <a:rPr sz="2000" spc="-5" dirty="0">
                <a:solidFill>
                  <a:srgbClr val="6F2F9F"/>
                </a:solidFill>
                <a:latin typeface="Times New Roman"/>
                <a:cs typeface="Times New Roman"/>
              </a:rPr>
              <a:t>devices</a:t>
            </a:r>
            <a:r>
              <a:rPr sz="2000" spc="-5" dirty="0">
                <a:latin typeface="Times New Roman"/>
                <a:cs typeface="Times New Roman"/>
              </a:rPr>
              <a:t>.</a:t>
            </a:r>
            <a:endParaRPr sz="2000">
              <a:latin typeface="Times New Roman"/>
              <a:cs typeface="Times New Roman"/>
            </a:endParaRPr>
          </a:p>
          <a:p>
            <a:pPr marL="683260" indent="-326390">
              <a:lnSpc>
                <a:spcPct val="100000"/>
              </a:lnSpc>
              <a:spcBef>
                <a:spcPts val="1680"/>
              </a:spcBef>
              <a:buClr>
                <a:srgbClr val="3A812E"/>
              </a:buClr>
              <a:buSzPct val="60000"/>
              <a:buFont typeface="Wingdings"/>
              <a:buChar char=""/>
              <a:tabLst>
                <a:tab pos="682625" algn="l"/>
                <a:tab pos="683260" algn="l"/>
              </a:tabLst>
            </a:pPr>
            <a:r>
              <a:rPr sz="2000" spc="-5" dirty="0">
                <a:latin typeface="Times New Roman"/>
                <a:cs typeface="Times New Roman"/>
              </a:rPr>
              <a:t>For </a:t>
            </a:r>
            <a:r>
              <a:rPr sz="2000" spc="-10" dirty="0">
                <a:latin typeface="Times New Roman"/>
                <a:cs typeface="Times New Roman"/>
              </a:rPr>
              <a:t>example, </a:t>
            </a:r>
            <a:r>
              <a:rPr sz="2000" spc="-15" dirty="0">
                <a:latin typeface="Times New Roman"/>
                <a:cs typeface="Times New Roman"/>
              </a:rPr>
              <a:t>you </a:t>
            </a:r>
            <a:r>
              <a:rPr sz="2000" spc="-5" dirty="0">
                <a:solidFill>
                  <a:srgbClr val="006FC0"/>
                </a:solidFill>
                <a:latin typeface="Times New Roman"/>
                <a:cs typeface="Times New Roman"/>
              </a:rPr>
              <a:t>can directly </a:t>
            </a:r>
            <a:r>
              <a:rPr sz="2000" spc="-10" dirty="0">
                <a:solidFill>
                  <a:srgbClr val="006FC0"/>
                </a:solidFill>
                <a:latin typeface="Times New Roman"/>
                <a:cs typeface="Times New Roman"/>
              </a:rPr>
              <a:t>connect </a:t>
            </a:r>
            <a:r>
              <a:rPr sz="2000" spc="-5" dirty="0">
                <a:solidFill>
                  <a:srgbClr val="006FC0"/>
                </a:solidFill>
                <a:latin typeface="Times New Roman"/>
                <a:cs typeface="Times New Roman"/>
              </a:rPr>
              <a:t>a </a:t>
            </a:r>
            <a:r>
              <a:rPr sz="2000" spc="-10" dirty="0">
                <a:solidFill>
                  <a:srgbClr val="006FC0"/>
                </a:solidFill>
                <a:latin typeface="Times New Roman"/>
                <a:cs typeface="Times New Roman"/>
              </a:rPr>
              <a:t>scanner </a:t>
            </a:r>
            <a:r>
              <a:rPr sz="2000" spc="-20" dirty="0">
                <a:solidFill>
                  <a:srgbClr val="006FC0"/>
                </a:solidFill>
                <a:latin typeface="Times New Roman"/>
                <a:cs typeface="Times New Roman"/>
              </a:rPr>
              <a:t>with </a:t>
            </a:r>
            <a:r>
              <a:rPr sz="2000" spc="-5" dirty="0">
                <a:solidFill>
                  <a:srgbClr val="006FC0"/>
                </a:solidFill>
                <a:latin typeface="Times New Roman"/>
                <a:cs typeface="Times New Roman"/>
              </a:rPr>
              <a:t>a printer </a:t>
            </a:r>
            <a:r>
              <a:rPr sz="2000" spc="-10" dirty="0">
                <a:solidFill>
                  <a:srgbClr val="006FC0"/>
                </a:solidFill>
                <a:latin typeface="Times New Roman"/>
                <a:cs typeface="Times New Roman"/>
              </a:rPr>
              <a:t>for</a:t>
            </a:r>
            <a:r>
              <a:rPr sz="2000" spc="340" dirty="0">
                <a:solidFill>
                  <a:srgbClr val="006FC0"/>
                </a:solidFill>
                <a:latin typeface="Times New Roman"/>
                <a:cs typeface="Times New Roman"/>
              </a:rPr>
              <a:t> </a:t>
            </a:r>
            <a:r>
              <a:rPr sz="2000" spc="-10" dirty="0">
                <a:solidFill>
                  <a:srgbClr val="006FC0"/>
                </a:solidFill>
                <a:latin typeface="Times New Roman"/>
                <a:cs typeface="Times New Roman"/>
              </a:rPr>
              <a:t>printing</a:t>
            </a:r>
            <a:r>
              <a:rPr sz="2000" spc="-10" dirty="0">
                <a:latin typeface="Times New Roman"/>
                <a:cs typeface="Times New Roman"/>
              </a:rPr>
              <a:t>.</a:t>
            </a:r>
            <a:endParaRPr sz="2000">
              <a:latin typeface="Times New Roman"/>
              <a:cs typeface="Times New Roman"/>
            </a:endParaRPr>
          </a:p>
          <a:p>
            <a:pPr marL="12700">
              <a:lnSpc>
                <a:spcPct val="100000"/>
              </a:lnSpc>
              <a:spcBef>
                <a:spcPts val="1680"/>
              </a:spcBef>
              <a:tabLst>
                <a:tab pos="356870" algn="l"/>
              </a:tabLst>
            </a:pPr>
            <a:r>
              <a:rPr sz="2000" spc="-5" dirty="0">
                <a:solidFill>
                  <a:srgbClr val="C00000"/>
                </a:solidFill>
                <a:latin typeface="Times New Roman"/>
                <a:cs typeface="Times New Roman"/>
              </a:rPr>
              <a:t>»	</a:t>
            </a:r>
            <a:r>
              <a:rPr sz="2000" dirty="0">
                <a:latin typeface="Times New Roman"/>
                <a:cs typeface="Times New Roman"/>
              </a:rPr>
              <a:t>The </a:t>
            </a:r>
            <a:r>
              <a:rPr sz="2000" spc="-5" dirty="0">
                <a:latin typeface="Times New Roman"/>
                <a:cs typeface="Times New Roman"/>
              </a:rPr>
              <a:t>data- rate </a:t>
            </a:r>
            <a:r>
              <a:rPr sz="2000" spc="-10" dirty="0">
                <a:latin typeface="Times New Roman"/>
                <a:cs typeface="Times New Roman"/>
              </a:rPr>
              <a:t>supported </a:t>
            </a:r>
            <a:r>
              <a:rPr sz="2000" dirty="0">
                <a:latin typeface="Times New Roman"/>
                <a:cs typeface="Times New Roman"/>
              </a:rPr>
              <a:t>by </a:t>
            </a:r>
            <a:r>
              <a:rPr sz="2000" spc="-5" dirty="0">
                <a:latin typeface="Times New Roman"/>
                <a:cs typeface="Times New Roman"/>
              </a:rPr>
              <a:t>1394 </a:t>
            </a:r>
            <a:r>
              <a:rPr sz="2000" spc="-10" dirty="0">
                <a:latin typeface="Times New Roman"/>
                <a:cs typeface="Times New Roman"/>
              </a:rPr>
              <a:t>is far </a:t>
            </a:r>
            <a:r>
              <a:rPr sz="2000" spc="-15" dirty="0">
                <a:latin typeface="Times New Roman"/>
                <a:cs typeface="Times New Roman"/>
              </a:rPr>
              <a:t>higher </a:t>
            </a:r>
            <a:r>
              <a:rPr sz="2000" spc="-5" dirty="0">
                <a:latin typeface="Times New Roman"/>
                <a:cs typeface="Times New Roman"/>
              </a:rPr>
              <a:t>than </a:t>
            </a:r>
            <a:r>
              <a:rPr sz="2000" spc="-10" dirty="0">
                <a:latin typeface="Times New Roman"/>
                <a:cs typeface="Times New Roman"/>
              </a:rPr>
              <a:t>the one </a:t>
            </a:r>
            <a:r>
              <a:rPr sz="2000" spc="-5" dirty="0">
                <a:latin typeface="Times New Roman"/>
                <a:cs typeface="Times New Roman"/>
              </a:rPr>
              <a:t>supported</a:t>
            </a:r>
            <a:r>
              <a:rPr sz="2000" spc="265" dirty="0">
                <a:latin typeface="Times New Roman"/>
                <a:cs typeface="Times New Roman"/>
              </a:rPr>
              <a:t> </a:t>
            </a:r>
            <a:r>
              <a:rPr sz="2000" spc="5" dirty="0">
                <a:latin typeface="Times New Roman"/>
                <a:cs typeface="Times New Roman"/>
              </a:rPr>
              <a:t>by</a:t>
            </a:r>
            <a:endParaRPr sz="2000">
              <a:latin typeface="Times New Roman"/>
              <a:cs typeface="Times New Roman"/>
            </a:endParaRPr>
          </a:p>
          <a:p>
            <a:pPr marL="356870">
              <a:lnSpc>
                <a:spcPct val="100000"/>
              </a:lnSpc>
              <a:spcBef>
                <a:spcPts val="1205"/>
              </a:spcBef>
            </a:pPr>
            <a:r>
              <a:rPr sz="2000" dirty="0">
                <a:latin typeface="Times New Roman"/>
                <a:cs typeface="Times New Roman"/>
              </a:rPr>
              <a:t>USB2.0</a:t>
            </a:r>
            <a:r>
              <a:rPr sz="2000" spc="-15" dirty="0">
                <a:latin typeface="Times New Roman"/>
                <a:cs typeface="Times New Roman"/>
              </a:rPr>
              <a:t> </a:t>
            </a:r>
            <a:r>
              <a:rPr sz="2000" spc="-5" dirty="0">
                <a:latin typeface="Times New Roman"/>
                <a:cs typeface="Times New Roman"/>
              </a:rPr>
              <a:t>interface.</a:t>
            </a:r>
            <a:endParaRPr sz="2000">
              <a:latin typeface="Times New Roman"/>
              <a:cs typeface="Times New Roman"/>
            </a:endParaRPr>
          </a:p>
          <a:p>
            <a:pPr marL="12700">
              <a:lnSpc>
                <a:spcPct val="100000"/>
              </a:lnSpc>
              <a:spcBef>
                <a:spcPts val="1680"/>
              </a:spcBef>
              <a:tabLst>
                <a:tab pos="356870" algn="l"/>
              </a:tabLst>
            </a:pPr>
            <a:r>
              <a:rPr sz="2000" spc="-5" dirty="0">
                <a:solidFill>
                  <a:srgbClr val="C00000"/>
                </a:solidFill>
                <a:latin typeface="Times New Roman"/>
                <a:cs typeface="Times New Roman"/>
              </a:rPr>
              <a:t>»	</a:t>
            </a:r>
            <a:r>
              <a:rPr sz="2000" dirty="0">
                <a:latin typeface="Times New Roman"/>
                <a:cs typeface="Times New Roman"/>
              </a:rPr>
              <a:t>The 1394 </a:t>
            </a:r>
            <a:r>
              <a:rPr sz="2000" spc="-10" dirty="0">
                <a:solidFill>
                  <a:srgbClr val="FF0000"/>
                </a:solidFill>
                <a:latin typeface="Times New Roman"/>
                <a:cs typeface="Times New Roman"/>
              </a:rPr>
              <a:t>hardware implementation is </a:t>
            </a:r>
            <a:r>
              <a:rPr sz="2000" spc="-20" dirty="0">
                <a:solidFill>
                  <a:srgbClr val="FF0000"/>
                </a:solidFill>
                <a:latin typeface="Times New Roman"/>
                <a:cs typeface="Times New Roman"/>
              </a:rPr>
              <a:t>much </a:t>
            </a:r>
            <a:r>
              <a:rPr sz="2000" spc="-5" dirty="0">
                <a:solidFill>
                  <a:srgbClr val="FF0000"/>
                </a:solidFill>
                <a:latin typeface="Times New Roman"/>
                <a:cs typeface="Times New Roman"/>
              </a:rPr>
              <a:t>costlier </a:t>
            </a:r>
            <a:r>
              <a:rPr sz="2000" spc="-10" dirty="0">
                <a:latin typeface="Times New Roman"/>
                <a:cs typeface="Times New Roman"/>
              </a:rPr>
              <a:t>than USB</a:t>
            </a:r>
            <a:r>
              <a:rPr sz="2000" spc="245" dirty="0">
                <a:latin typeface="Times New Roman"/>
                <a:cs typeface="Times New Roman"/>
              </a:rPr>
              <a:t> </a:t>
            </a:r>
            <a:r>
              <a:rPr sz="2000" spc="-10" dirty="0">
                <a:latin typeface="Times New Roman"/>
                <a:cs typeface="Times New Roman"/>
              </a:rPr>
              <a:t>implementation.</a:t>
            </a:r>
            <a:endParaRPr sz="2000">
              <a:latin typeface="Times New Roman"/>
              <a:cs typeface="Times New Roman"/>
            </a:endParaRPr>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38100">
              <a:lnSpc>
                <a:spcPts val="1375"/>
              </a:lnSpc>
            </a:pPr>
            <a:fld id="{81D60167-4931-47E6-BA6A-407CBD079E47}" type="slidenum">
              <a:rPr spc="-40" dirty="0"/>
              <a:t>154</a:t>
            </a:fld>
            <a:endParaRPr spc="-40" dirty="0"/>
          </a:p>
        </p:txBody>
      </p:sp>
    </p:spTree>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60044" y="199374"/>
            <a:ext cx="8459470" cy="5819775"/>
          </a:xfrm>
          <a:prstGeom prst="rect">
            <a:avLst/>
          </a:prstGeom>
        </p:spPr>
        <p:txBody>
          <a:bodyPr vert="horz" wrap="square" lIns="0" tIns="12700" rIns="0" bIns="0" rtlCol="0">
            <a:spAutoFit/>
          </a:bodyPr>
          <a:lstStyle/>
          <a:p>
            <a:pPr marL="356870" marR="10795" indent="-344805">
              <a:lnSpc>
                <a:spcPct val="150100"/>
              </a:lnSpc>
              <a:spcBef>
                <a:spcPts val="100"/>
              </a:spcBef>
              <a:tabLst>
                <a:tab pos="356870" algn="l"/>
              </a:tabLst>
            </a:pPr>
            <a:r>
              <a:rPr sz="2000" spc="-5" dirty="0">
                <a:solidFill>
                  <a:srgbClr val="C00000"/>
                </a:solidFill>
                <a:latin typeface="Times New Roman"/>
                <a:cs typeface="Times New Roman"/>
              </a:rPr>
              <a:t>»	</a:t>
            </a:r>
            <a:r>
              <a:rPr sz="2000" b="1" i="1" spc="-5" dirty="0">
                <a:solidFill>
                  <a:srgbClr val="FF0000"/>
                </a:solidFill>
                <a:latin typeface="Times New Roman"/>
                <a:cs typeface="Times New Roman"/>
              </a:rPr>
              <a:t>Infrared (IrDA): </a:t>
            </a:r>
            <a:r>
              <a:rPr sz="2000" i="1" spc="-5" dirty="0">
                <a:solidFill>
                  <a:srgbClr val="FF0000"/>
                </a:solidFill>
                <a:latin typeface="Times New Roman"/>
                <a:cs typeface="Times New Roman"/>
              </a:rPr>
              <a:t>Infrared </a:t>
            </a:r>
            <a:r>
              <a:rPr sz="2000" spc="-5" dirty="0">
                <a:latin typeface="Times New Roman"/>
                <a:cs typeface="Times New Roman"/>
              </a:rPr>
              <a:t>is </a:t>
            </a:r>
            <a:r>
              <a:rPr sz="2000" spc="-5" dirty="0">
                <a:solidFill>
                  <a:srgbClr val="AC1285"/>
                </a:solidFill>
                <a:latin typeface="Times New Roman"/>
                <a:cs typeface="Times New Roman"/>
              </a:rPr>
              <a:t>a serial, </a:t>
            </a:r>
            <a:r>
              <a:rPr sz="2000" spc="-10" dirty="0">
                <a:solidFill>
                  <a:srgbClr val="AC1285"/>
                </a:solidFill>
                <a:latin typeface="Times New Roman"/>
                <a:cs typeface="Times New Roman"/>
              </a:rPr>
              <a:t>half duplex, line </a:t>
            </a:r>
            <a:r>
              <a:rPr sz="2000" dirty="0">
                <a:solidFill>
                  <a:srgbClr val="AC1285"/>
                </a:solidFill>
                <a:latin typeface="Times New Roman"/>
                <a:cs typeface="Times New Roman"/>
              </a:rPr>
              <a:t>of </a:t>
            </a:r>
            <a:r>
              <a:rPr sz="2000" spc="-10" dirty="0">
                <a:solidFill>
                  <a:srgbClr val="AC1285"/>
                </a:solidFill>
                <a:latin typeface="Times New Roman"/>
                <a:cs typeface="Times New Roman"/>
              </a:rPr>
              <a:t>sight </a:t>
            </a:r>
            <a:r>
              <a:rPr sz="2000" spc="-5" dirty="0">
                <a:solidFill>
                  <a:srgbClr val="AC1285"/>
                </a:solidFill>
                <a:latin typeface="Times New Roman"/>
                <a:cs typeface="Times New Roman"/>
              </a:rPr>
              <a:t>based </a:t>
            </a:r>
            <a:r>
              <a:rPr sz="2000" spc="-10" dirty="0">
                <a:solidFill>
                  <a:srgbClr val="AC1285"/>
                </a:solidFill>
                <a:latin typeface="Times New Roman"/>
                <a:cs typeface="Times New Roman"/>
              </a:rPr>
              <a:t>wireless  technology for </a:t>
            </a:r>
            <a:r>
              <a:rPr sz="2000" spc="-5" dirty="0">
                <a:solidFill>
                  <a:srgbClr val="AC1285"/>
                </a:solidFill>
                <a:latin typeface="Times New Roman"/>
                <a:cs typeface="Times New Roman"/>
              </a:rPr>
              <a:t>data </a:t>
            </a:r>
            <a:r>
              <a:rPr sz="2000" spc="-10" dirty="0">
                <a:solidFill>
                  <a:srgbClr val="AC1285"/>
                </a:solidFill>
                <a:latin typeface="Times New Roman"/>
                <a:cs typeface="Times New Roman"/>
              </a:rPr>
              <a:t>communication between</a:t>
            </a:r>
            <a:r>
              <a:rPr sz="2000" spc="190" dirty="0">
                <a:solidFill>
                  <a:srgbClr val="AC1285"/>
                </a:solidFill>
                <a:latin typeface="Times New Roman"/>
                <a:cs typeface="Times New Roman"/>
              </a:rPr>
              <a:t> </a:t>
            </a:r>
            <a:r>
              <a:rPr sz="2000" spc="-5" dirty="0">
                <a:solidFill>
                  <a:srgbClr val="AC1285"/>
                </a:solidFill>
                <a:latin typeface="Times New Roman"/>
                <a:cs typeface="Times New Roman"/>
              </a:rPr>
              <a:t>devices</a:t>
            </a:r>
            <a:r>
              <a:rPr sz="2000" spc="-5" dirty="0">
                <a:latin typeface="Times New Roman"/>
                <a:cs typeface="Times New Roman"/>
              </a:rPr>
              <a:t>.</a:t>
            </a:r>
            <a:endParaRPr sz="2000">
              <a:latin typeface="Times New Roman"/>
              <a:cs typeface="Times New Roman"/>
            </a:endParaRPr>
          </a:p>
          <a:p>
            <a:pPr marL="356870" marR="6985" indent="-344805">
              <a:lnSpc>
                <a:spcPct val="150100"/>
              </a:lnSpc>
              <a:spcBef>
                <a:spcPts val="480"/>
              </a:spcBef>
              <a:tabLst>
                <a:tab pos="356870" algn="l"/>
              </a:tabLst>
            </a:pPr>
            <a:r>
              <a:rPr sz="2000" spc="-5" dirty="0">
                <a:solidFill>
                  <a:srgbClr val="C00000"/>
                </a:solidFill>
                <a:latin typeface="Times New Roman"/>
                <a:cs typeface="Times New Roman"/>
              </a:rPr>
              <a:t>»	</a:t>
            </a:r>
            <a:r>
              <a:rPr sz="2000" spc="-5" dirty="0">
                <a:latin typeface="Times New Roman"/>
                <a:cs typeface="Times New Roman"/>
              </a:rPr>
              <a:t>IrDA </a:t>
            </a:r>
            <a:r>
              <a:rPr sz="2000" spc="-10" dirty="0">
                <a:latin typeface="Times New Roman"/>
                <a:cs typeface="Times New Roman"/>
              </a:rPr>
              <a:t>is in </a:t>
            </a:r>
            <a:r>
              <a:rPr sz="2000" spc="-5" dirty="0">
                <a:latin typeface="Times New Roman"/>
                <a:cs typeface="Times New Roman"/>
              </a:rPr>
              <a:t>use from </a:t>
            </a:r>
            <a:r>
              <a:rPr sz="2000" spc="-10" dirty="0">
                <a:latin typeface="Times New Roman"/>
                <a:cs typeface="Times New Roman"/>
              </a:rPr>
              <a:t>the </a:t>
            </a:r>
            <a:r>
              <a:rPr sz="2000" spc="-5" dirty="0">
                <a:latin typeface="Times New Roman"/>
                <a:cs typeface="Times New Roman"/>
              </a:rPr>
              <a:t>olden days </a:t>
            </a:r>
            <a:r>
              <a:rPr sz="2000" dirty="0">
                <a:latin typeface="Times New Roman"/>
                <a:cs typeface="Times New Roman"/>
              </a:rPr>
              <a:t>of </a:t>
            </a:r>
            <a:r>
              <a:rPr sz="2000" spc="-5" dirty="0">
                <a:latin typeface="Times New Roman"/>
                <a:cs typeface="Times New Roman"/>
              </a:rPr>
              <a:t>communication and </a:t>
            </a:r>
            <a:r>
              <a:rPr sz="2000" spc="-15" dirty="0">
                <a:latin typeface="Times New Roman"/>
                <a:cs typeface="Times New Roman"/>
              </a:rPr>
              <a:t>you </a:t>
            </a:r>
            <a:r>
              <a:rPr sz="2000" spc="-5" dirty="0">
                <a:latin typeface="Times New Roman"/>
                <a:cs typeface="Times New Roman"/>
              </a:rPr>
              <a:t>may </a:t>
            </a:r>
            <a:r>
              <a:rPr sz="2000" dirty="0">
                <a:latin typeface="Times New Roman"/>
                <a:cs typeface="Times New Roman"/>
              </a:rPr>
              <a:t>be very  </a:t>
            </a:r>
            <a:r>
              <a:rPr sz="2000" spc="-10" dirty="0">
                <a:latin typeface="Times New Roman"/>
                <a:cs typeface="Times New Roman"/>
              </a:rPr>
              <a:t>familiar </a:t>
            </a:r>
            <a:r>
              <a:rPr sz="2000" spc="-20" dirty="0">
                <a:latin typeface="Times New Roman"/>
                <a:cs typeface="Times New Roman"/>
              </a:rPr>
              <a:t>with</a:t>
            </a:r>
            <a:r>
              <a:rPr sz="2000" spc="75" dirty="0">
                <a:latin typeface="Times New Roman"/>
                <a:cs typeface="Times New Roman"/>
              </a:rPr>
              <a:t> </a:t>
            </a:r>
            <a:r>
              <a:rPr sz="2000" spc="-10" dirty="0">
                <a:latin typeface="Times New Roman"/>
                <a:cs typeface="Times New Roman"/>
              </a:rPr>
              <a:t>it.</a:t>
            </a:r>
            <a:endParaRPr sz="2000">
              <a:latin typeface="Times New Roman"/>
              <a:cs typeface="Times New Roman"/>
            </a:endParaRPr>
          </a:p>
          <a:p>
            <a:pPr marL="683260" indent="-326390">
              <a:lnSpc>
                <a:spcPct val="100000"/>
              </a:lnSpc>
              <a:spcBef>
                <a:spcPts val="1680"/>
              </a:spcBef>
              <a:buClr>
                <a:srgbClr val="3A812E"/>
              </a:buClr>
              <a:buSzPct val="60000"/>
              <a:buFont typeface="Wingdings"/>
              <a:buChar char=""/>
              <a:tabLst>
                <a:tab pos="682625" algn="l"/>
                <a:tab pos="683260" algn="l"/>
              </a:tabLst>
            </a:pPr>
            <a:r>
              <a:rPr sz="2000" dirty="0">
                <a:latin typeface="Times New Roman"/>
                <a:cs typeface="Times New Roman"/>
              </a:rPr>
              <a:t>The </a:t>
            </a:r>
            <a:r>
              <a:rPr sz="2000" spc="-10" dirty="0">
                <a:solidFill>
                  <a:srgbClr val="006FC0"/>
                </a:solidFill>
                <a:latin typeface="Times New Roman"/>
                <a:cs typeface="Times New Roman"/>
              </a:rPr>
              <a:t>remote </a:t>
            </a:r>
            <a:r>
              <a:rPr sz="2000" spc="-5" dirty="0">
                <a:solidFill>
                  <a:srgbClr val="006FC0"/>
                </a:solidFill>
                <a:latin typeface="Times New Roman"/>
                <a:cs typeface="Times New Roman"/>
              </a:rPr>
              <a:t>control </a:t>
            </a:r>
            <a:r>
              <a:rPr sz="2000" dirty="0">
                <a:solidFill>
                  <a:srgbClr val="006FC0"/>
                </a:solidFill>
                <a:latin typeface="Times New Roman"/>
                <a:cs typeface="Times New Roman"/>
              </a:rPr>
              <a:t>of </a:t>
            </a:r>
            <a:r>
              <a:rPr sz="2000" spc="-20" dirty="0">
                <a:solidFill>
                  <a:srgbClr val="006FC0"/>
                </a:solidFill>
                <a:latin typeface="Times New Roman"/>
                <a:cs typeface="Times New Roman"/>
              </a:rPr>
              <a:t>your </a:t>
            </a:r>
            <a:r>
              <a:rPr sz="2000" spc="5" dirty="0">
                <a:solidFill>
                  <a:srgbClr val="006FC0"/>
                </a:solidFill>
                <a:latin typeface="Times New Roman"/>
                <a:cs typeface="Times New Roman"/>
              </a:rPr>
              <a:t>TV, </a:t>
            </a:r>
            <a:r>
              <a:rPr sz="2000" spc="-5" dirty="0">
                <a:solidFill>
                  <a:srgbClr val="006FC0"/>
                </a:solidFill>
                <a:latin typeface="Times New Roman"/>
                <a:cs typeface="Times New Roman"/>
              </a:rPr>
              <a:t>VCD player</a:t>
            </a:r>
            <a:r>
              <a:rPr sz="2000" spc="-5" dirty="0">
                <a:latin typeface="Times New Roman"/>
                <a:cs typeface="Times New Roman"/>
              </a:rPr>
              <a:t>, etc., </a:t>
            </a:r>
            <a:r>
              <a:rPr sz="2000" spc="-15" dirty="0">
                <a:latin typeface="Times New Roman"/>
                <a:cs typeface="Times New Roman"/>
              </a:rPr>
              <a:t>works </a:t>
            </a:r>
            <a:r>
              <a:rPr sz="2000" dirty="0">
                <a:latin typeface="Times New Roman"/>
                <a:cs typeface="Times New Roman"/>
              </a:rPr>
              <a:t>on</a:t>
            </a:r>
            <a:r>
              <a:rPr sz="2000" spc="325" dirty="0">
                <a:latin typeface="Times New Roman"/>
                <a:cs typeface="Times New Roman"/>
              </a:rPr>
              <a:t> </a:t>
            </a:r>
            <a:r>
              <a:rPr sz="2000" spc="-5" dirty="0">
                <a:latin typeface="Times New Roman"/>
                <a:cs typeface="Times New Roman"/>
              </a:rPr>
              <a:t>Infrared data</a:t>
            </a:r>
            <a:endParaRPr sz="2000">
              <a:latin typeface="Times New Roman"/>
              <a:cs typeface="Times New Roman"/>
            </a:endParaRPr>
          </a:p>
          <a:p>
            <a:pPr marL="683260">
              <a:lnSpc>
                <a:spcPct val="100000"/>
              </a:lnSpc>
              <a:spcBef>
                <a:spcPts val="1205"/>
              </a:spcBef>
            </a:pPr>
            <a:r>
              <a:rPr sz="2000" spc="-15" dirty="0">
                <a:latin typeface="Times New Roman"/>
                <a:cs typeface="Times New Roman"/>
              </a:rPr>
              <a:t>communication</a:t>
            </a:r>
            <a:r>
              <a:rPr sz="2000" spc="65" dirty="0">
                <a:latin typeface="Times New Roman"/>
                <a:cs typeface="Times New Roman"/>
              </a:rPr>
              <a:t> </a:t>
            </a:r>
            <a:r>
              <a:rPr sz="2000" spc="-5" dirty="0">
                <a:latin typeface="Times New Roman"/>
                <a:cs typeface="Times New Roman"/>
              </a:rPr>
              <a:t>principle.</a:t>
            </a:r>
            <a:endParaRPr sz="2000">
              <a:latin typeface="Times New Roman"/>
              <a:cs typeface="Times New Roman"/>
            </a:endParaRPr>
          </a:p>
          <a:p>
            <a:pPr marL="356870" marR="13335" indent="-344805">
              <a:lnSpc>
                <a:spcPct val="150100"/>
              </a:lnSpc>
              <a:spcBef>
                <a:spcPts val="475"/>
              </a:spcBef>
              <a:tabLst>
                <a:tab pos="356870" algn="l"/>
              </a:tabLst>
            </a:pPr>
            <a:r>
              <a:rPr sz="2000" spc="-5" dirty="0">
                <a:solidFill>
                  <a:srgbClr val="C00000"/>
                </a:solidFill>
                <a:latin typeface="Times New Roman"/>
                <a:cs typeface="Times New Roman"/>
              </a:rPr>
              <a:t>»	</a:t>
            </a:r>
            <a:r>
              <a:rPr sz="2000" spc="-10" dirty="0">
                <a:latin typeface="Times New Roman"/>
                <a:cs typeface="Times New Roman"/>
              </a:rPr>
              <a:t>Infrared communication </a:t>
            </a:r>
            <a:r>
              <a:rPr sz="2000" spc="-5" dirty="0">
                <a:latin typeface="Times New Roman"/>
                <a:cs typeface="Times New Roman"/>
              </a:rPr>
              <a:t>technique </a:t>
            </a:r>
            <a:r>
              <a:rPr sz="2000" spc="-10" dirty="0">
                <a:solidFill>
                  <a:srgbClr val="6F2F9F"/>
                </a:solidFill>
                <a:latin typeface="Times New Roman"/>
                <a:cs typeface="Times New Roman"/>
              </a:rPr>
              <a:t>uses </a:t>
            </a:r>
            <a:r>
              <a:rPr sz="2000" spc="-5" dirty="0">
                <a:solidFill>
                  <a:srgbClr val="6F2F9F"/>
                </a:solidFill>
                <a:latin typeface="Times New Roman"/>
                <a:cs typeface="Times New Roman"/>
              </a:rPr>
              <a:t>infrared </a:t>
            </a:r>
            <a:r>
              <a:rPr sz="2000" spc="-15" dirty="0">
                <a:solidFill>
                  <a:srgbClr val="6F2F9F"/>
                </a:solidFill>
                <a:latin typeface="Times New Roman"/>
                <a:cs typeface="Times New Roman"/>
              </a:rPr>
              <a:t>waves </a:t>
            </a:r>
            <a:r>
              <a:rPr sz="2000" dirty="0">
                <a:solidFill>
                  <a:srgbClr val="6F2F9F"/>
                </a:solidFill>
                <a:latin typeface="Times New Roman"/>
                <a:cs typeface="Times New Roman"/>
              </a:rPr>
              <a:t>of </a:t>
            </a:r>
            <a:r>
              <a:rPr sz="2000" spc="-10" dirty="0">
                <a:solidFill>
                  <a:srgbClr val="6F2F9F"/>
                </a:solidFill>
                <a:latin typeface="Times New Roman"/>
                <a:cs typeface="Times New Roman"/>
              </a:rPr>
              <a:t>the electromagnetic  </a:t>
            </a:r>
            <a:r>
              <a:rPr sz="2000" spc="-5" dirty="0">
                <a:solidFill>
                  <a:srgbClr val="6F2F9F"/>
                </a:solidFill>
                <a:latin typeface="Times New Roman"/>
                <a:cs typeface="Times New Roman"/>
              </a:rPr>
              <a:t>spectrum </a:t>
            </a:r>
            <a:r>
              <a:rPr sz="2000" spc="-10" dirty="0">
                <a:solidFill>
                  <a:srgbClr val="6F2F9F"/>
                </a:solidFill>
                <a:latin typeface="Times New Roman"/>
                <a:cs typeface="Times New Roman"/>
              </a:rPr>
              <a:t>for </a:t>
            </a:r>
            <a:r>
              <a:rPr sz="2000" spc="-15" dirty="0">
                <a:solidFill>
                  <a:srgbClr val="6F2F9F"/>
                </a:solidFill>
                <a:latin typeface="Times New Roman"/>
                <a:cs typeface="Times New Roman"/>
              </a:rPr>
              <a:t>transmitting </a:t>
            </a:r>
            <a:r>
              <a:rPr sz="2000" spc="-10" dirty="0">
                <a:solidFill>
                  <a:srgbClr val="6F2F9F"/>
                </a:solidFill>
                <a:latin typeface="Times New Roman"/>
                <a:cs typeface="Times New Roman"/>
              </a:rPr>
              <a:t>the</a:t>
            </a:r>
            <a:r>
              <a:rPr sz="2000" spc="110" dirty="0">
                <a:solidFill>
                  <a:srgbClr val="6F2F9F"/>
                </a:solidFill>
                <a:latin typeface="Times New Roman"/>
                <a:cs typeface="Times New Roman"/>
              </a:rPr>
              <a:t> </a:t>
            </a:r>
            <a:r>
              <a:rPr sz="2000" dirty="0">
                <a:solidFill>
                  <a:srgbClr val="6F2F9F"/>
                </a:solidFill>
                <a:latin typeface="Times New Roman"/>
                <a:cs typeface="Times New Roman"/>
              </a:rPr>
              <a:t>data</a:t>
            </a:r>
            <a:r>
              <a:rPr sz="2000" dirty="0">
                <a:latin typeface="Times New Roman"/>
                <a:cs typeface="Times New Roman"/>
              </a:rPr>
              <a:t>.</a:t>
            </a:r>
            <a:endParaRPr sz="2000">
              <a:latin typeface="Times New Roman"/>
              <a:cs typeface="Times New Roman"/>
            </a:endParaRPr>
          </a:p>
          <a:p>
            <a:pPr marL="12700">
              <a:lnSpc>
                <a:spcPct val="100000"/>
              </a:lnSpc>
              <a:spcBef>
                <a:spcPts val="1685"/>
              </a:spcBef>
              <a:tabLst>
                <a:tab pos="356870" algn="l"/>
              </a:tabLst>
            </a:pPr>
            <a:r>
              <a:rPr sz="2000" spc="-5" dirty="0">
                <a:solidFill>
                  <a:srgbClr val="C00000"/>
                </a:solidFill>
                <a:latin typeface="Times New Roman"/>
                <a:cs typeface="Times New Roman"/>
              </a:rPr>
              <a:t>»	</a:t>
            </a:r>
            <a:r>
              <a:rPr sz="2000" spc="-5" dirty="0">
                <a:latin typeface="Times New Roman"/>
                <a:cs typeface="Times New Roman"/>
              </a:rPr>
              <a:t>IrDA </a:t>
            </a:r>
            <a:r>
              <a:rPr sz="2000" spc="-5" dirty="0">
                <a:solidFill>
                  <a:srgbClr val="6F2F9F"/>
                </a:solidFill>
                <a:latin typeface="Times New Roman"/>
                <a:cs typeface="Times New Roman"/>
              </a:rPr>
              <a:t>supports </a:t>
            </a:r>
            <a:r>
              <a:rPr sz="2000" spc="-10" dirty="0">
                <a:solidFill>
                  <a:srgbClr val="6F2F9F"/>
                </a:solidFill>
                <a:latin typeface="Times New Roman"/>
                <a:cs typeface="Times New Roman"/>
              </a:rPr>
              <a:t>point-point and point-to-multipoint </a:t>
            </a:r>
            <a:r>
              <a:rPr sz="2000" spc="-5" dirty="0">
                <a:solidFill>
                  <a:srgbClr val="6F2F9F"/>
                </a:solidFill>
                <a:latin typeface="Times New Roman"/>
                <a:cs typeface="Times New Roman"/>
              </a:rPr>
              <a:t>communication</a:t>
            </a:r>
            <a:r>
              <a:rPr sz="2000" spc="-5" dirty="0">
                <a:latin typeface="Times New Roman"/>
                <a:cs typeface="Times New Roman"/>
              </a:rPr>
              <a:t>, provided</a:t>
            </a:r>
            <a:r>
              <a:rPr sz="2000" spc="350" dirty="0">
                <a:latin typeface="Times New Roman"/>
                <a:cs typeface="Times New Roman"/>
              </a:rPr>
              <a:t> </a:t>
            </a:r>
            <a:r>
              <a:rPr sz="2000" spc="-5" dirty="0">
                <a:latin typeface="Times New Roman"/>
                <a:cs typeface="Times New Roman"/>
              </a:rPr>
              <a:t>all</a:t>
            </a:r>
            <a:endParaRPr sz="2000">
              <a:latin typeface="Times New Roman"/>
              <a:cs typeface="Times New Roman"/>
            </a:endParaRPr>
          </a:p>
          <a:p>
            <a:pPr marL="356870">
              <a:lnSpc>
                <a:spcPct val="100000"/>
              </a:lnSpc>
              <a:spcBef>
                <a:spcPts val="1200"/>
              </a:spcBef>
            </a:pPr>
            <a:r>
              <a:rPr sz="2000" spc="-5" dirty="0">
                <a:latin typeface="Times New Roman"/>
                <a:cs typeface="Times New Roman"/>
              </a:rPr>
              <a:t>devices </a:t>
            </a:r>
            <a:r>
              <a:rPr sz="2000" spc="-10" dirty="0">
                <a:latin typeface="Times New Roman"/>
                <a:cs typeface="Times New Roman"/>
              </a:rPr>
              <a:t>involved in the </a:t>
            </a:r>
            <a:r>
              <a:rPr sz="2000" spc="-15" dirty="0">
                <a:latin typeface="Times New Roman"/>
                <a:cs typeface="Times New Roman"/>
              </a:rPr>
              <a:t>communication </a:t>
            </a:r>
            <a:r>
              <a:rPr sz="2000" dirty="0">
                <a:latin typeface="Times New Roman"/>
                <a:cs typeface="Times New Roman"/>
              </a:rPr>
              <a:t>are </a:t>
            </a:r>
            <a:r>
              <a:rPr sz="2000" spc="-20" dirty="0">
                <a:latin typeface="Times New Roman"/>
                <a:cs typeface="Times New Roman"/>
              </a:rPr>
              <a:t>within </a:t>
            </a:r>
            <a:r>
              <a:rPr sz="2000" spc="-10" dirty="0">
                <a:latin typeface="Times New Roman"/>
                <a:cs typeface="Times New Roman"/>
              </a:rPr>
              <a:t>the line </a:t>
            </a:r>
            <a:r>
              <a:rPr sz="2000" dirty="0">
                <a:latin typeface="Times New Roman"/>
                <a:cs typeface="Times New Roman"/>
              </a:rPr>
              <a:t>of</a:t>
            </a:r>
            <a:r>
              <a:rPr sz="2000" spc="345" dirty="0">
                <a:latin typeface="Times New Roman"/>
                <a:cs typeface="Times New Roman"/>
              </a:rPr>
              <a:t> </a:t>
            </a:r>
            <a:r>
              <a:rPr sz="2000" spc="-10" dirty="0">
                <a:latin typeface="Times New Roman"/>
                <a:cs typeface="Times New Roman"/>
              </a:rPr>
              <a:t>sight.</a:t>
            </a:r>
            <a:endParaRPr sz="2000">
              <a:latin typeface="Times New Roman"/>
              <a:cs typeface="Times New Roman"/>
            </a:endParaRPr>
          </a:p>
          <a:p>
            <a:pPr marL="12700">
              <a:lnSpc>
                <a:spcPct val="100000"/>
              </a:lnSpc>
              <a:spcBef>
                <a:spcPts val="1680"/>
              </a:spcBef>
              <a:tabLst>
                <a:tab pos="356870" algn="l"/>
              </a:tabLst>
            </a:pPr>
            <a:r>
              <a:rPr sz="2000" spc="-5" dirty="0">
                <a:solidFill>
                  <a:srgbClr val="C00000"/>
                </a:solidFill>
                <a:latin typeface="Times New Roman"/>
                <a:cs typeface="Times New Roman"/>
              </a:rPr>
              <a:t>»	</a:t>
            </a:r>
            <a:r>
              <a:rPr sz="2000" dirty="0">
                <a:latin typeface="Times New Roman"/>
                <a:cs typeface="Times New Roman"/>
              </a:rPr>
              <a:t>The</a:t>
            </a:r>
            <a:r>
              <a:rPr sz="2000" spc="100" dirty="0">
                <a:latin typeface="Times New Roman"/>
                <a:cs typeface="Times New Roman"/>
              </a:rPr>
              <a:t> </a:t>
            </a:r>
            <a:r>
              <a:rPr sz="2000" spc="-10" dirty="0">
                <a:latin typeface="Times New Roman"/>
                <a:cs typeface="Times New Roman"/>
              </a:rPr>
              <a:t>typical</a:t>
            </a:r>
            <a:r>
              <a:rPr sz="2000" spc="105" dirty="0">
                <a:latin typeface="Times New Roman"/>
                <a:cs typeface="Times New Roman"/>
              </a:rPr>
              <a:t> </a:t>
            </a:r>
            <a:r>
              <a:rPr sz="2000" spc="-5" dirty="0">
                <a:solidFill>
                  <a:srgbClr val="6F2F9F"/>
                </a:solidFill>
                <a:latin typeface="Times New Roman"/>
                <a:cs typeface="Times New Roman"/>
              </a:rPr>
              <a:t>communication</a:t>
            </a:r>
            <a:r>
              <a:rPr sz="2000" spc="95" dirty="0">
                <a:solidFill>
                  <a:srgbClr val="6F2F9F"/>
                </a:solidFill>
                <a:latin typeface="Times New Roman"/>
                <a:cs typeface="Times New Roman"/>
              </a:rPr>
              <a:t> </a:t>
            </a:r>
            <a:r>
              <a:rPr sz="2000" spc="-10" dirty="0">
                <a:solidFill>
                  <a:srgbClr val="6F2F9F"/>
                </a:solidFill>
                <a:latin typeface="Times New Roman"/>
                <a:cs typeface="Times New Roman"/>
              </a:rPr>
              <a:t>range</a:t>
            </a:r>
            <a:r>
              <a:rPr sz="2000" spc="105" dirty="0">
                <a:solidFill>
                  <a:srgbClr val="6F2F9F"/>
                </a:solidFill>
                <a:latin typeface="Times New Roman"/>
                <a:cs typeface="Times New Roman"/>
              </a:rPr>
              <a:t> </a:t>
            </a:r>
            <a:r>
              <a:rPr sz="2000" spc="-10" dirty="0">
                <a:solidFill>
                  <a:srgbClr val="6F2F9F"/>
                </a:solidFill>
                <a:latin typeface="Times New Roman"/>
                <a:cs typeface="Times New Roman"/>
              </a:rPr>
              <a:t>for</a:t>
            </a:r>
            <a:r>
              <a:rPr sz="2000" spc="110" dirty="0">
                <a:solidFill>
                  <a:srgbClr val="6F2F9F"/>
                </a:solidFill>
                <a:latin typeface="Times New Roman"/>
                <a:cs typeface="Times New Roman"/>
              </a:rPr>
              <a:t> </a:t>
            </a:r>
            <a:r>
              <a:rPr sz="2000" spc="-5" dirty="0">
                <a:solidFill>
                  <a:srgbClr val="6F2F9F"/>
                </a:solidFill>
                <a:latin typeface="Times New Roman"/>
                <a:cs typeface="Times New Roman"/>
              </a:rPr>
              <a:t>IrDA</a:t>
            </a:r>
            <a:r>
              <a:rPr sz="2000" spc="90" dirty="0">
                <a:solidFill>
                  <a:srgbClr val="6F2F9F"/>
                </a:solidFill>
                <a:latin typeface="Times New Roman"/>
                <a:cs typeface="Times New Roman"/>
              </a:rPr>
              <a:t> </a:t>
            </a:r>
            <a:r>
              <a:rPr sz="2000" spc="-5" dirty="0">
                <a:solidFill>
                  <a:srgbClr val="6F2F9F"/>
                </a:solidFill>
                <a:latin typeface="Times New Roman"/>
                <a:cs typeface="Times New Roman"/>
              </a:rPr>
              <a:t>lies</a:t>
            </a:r>
            <a:r>
              <a:rPr sz="2000" spc="95" dirty="0">
                <a:solidFill>
                  <a:srgbClr val="6F2F9F"/>
                </a:solidFill>
                <a:latin typeface="Times New Roman"/>
                <a:cs typeface="Times New Roman"/>
              </a:rPr>
              <a:t> </a:t>
            </a:r>
            <a:r>
              <a:rPr sz="2000" spc="-10" dirty="0">
                <a:solidFill>
                  <a:srgbClr val="6F2F9F"/>
                </a:solidFill>
                <a:latin typeface="Times New Roman"/>
                <a:cs typeface="Times New Roman"/>
              </a:rPr>
              <a:t>in</a:t>
            </a:r>
            <a:r>
              <a:rPr sz="2000" spc="85" dirty="0">
                <a:solidFill>
                  <a:srgbClr val="6F2F9F"/>
                </a:solidFill>
                <a:latin typeface="Times New Roman"/>
                <a:cs typeface="Times New Roman"/>
              </a:rPr>
              <a:t> </a:t>
            </a:r>
            <a:r>
              <a:rPr sz="2000" spc="-10" dirty="0">
                <a:solidFill>
                  <a:srgbClr val="6F2F9F"/>
                </a:solidFill>
                <a:latin typeface="Times New Roman"/>
                <a:cs typeface="Times New Roman"/>
              </a:rPr>
              <a:t>the</a:t>
            </a:r>
            <a:r>
              <a:rPr sz="2000" spc="100" dirty="0">
                <a:solidFill>
                  <a:srgbClr val="6F2F9F"/>
                </a:solidFill>
                <a:latin typeface="Times New Roman"/>
                <a:cs typeface="Times New Roman"/>
              </a:rPr>
              <a:t> </a:t>
            </a:r>
            <a:r>
              <a:rPr sz="2000" spc="-10" dirty="0">
                <a:solidFill>
                  <a:srgbClr val="6F2F9F"/>
                </a:solidFill>
                <a:latin typeface="Times New Roman"/>
                <a:cs typeface="Times New Roman"/>
              </a:rPr>
              <a:t>range</a:t>
            </a:r>
            <a:r>
              <a:rPr sz="2000" spc="130" dirty="0">
                <a:solidFill>
                  <a:srgbClr val="6F2F9F"/>
                </a:solidFill>
                <a:latin typeface="Times New Roman"/>
                <a:cs typeface="Times New Roman"/>
              </a:rPr>
              <a:t> </a:t>
            </a:r>
            <a:r>
              <a:rPr sz="2000" spc="-10" dirty="0">
                <a:solidFill>
                  <a:srgbClr val="6F2F9F"/>
                </a:solidFill>
                <a:latin typeface="Times New Roman"/>
                <a:cs typeface="Times New Roman"/>
              </a:rPr>
              <a:t>l0</a:t>
            </a:r>
            <a:r>
              <a:rPr sz="2000" spc="114" dirty="0">
                <a:solidFill>
                  <a:srgbClr val="6F2F9F"/>
                </a:solidFill>
                <a:latin typeface="Times New Roman"/>
                <a:cs typeface="Times New Roman"/>
              </a:rPr>
              <a:t> </a:t>
            </a:r>
            <a:r>
              <a:rPr sz="2000" spc="-5" dirty="0">
                <a:solidFill>
                  <a:srgbClr val="6F2F9F"/>
                </a:solidFill>
                <a:latin typeface="Times New Roman"/>
                <a:cs typeface="Times New Roman"/>
              </a:rPr>
              <a:t>cm</a:t>
            </a:r>
            <a:r>
              <a:rPr sz="2000" spc="65" dirty="0">
                <a:solidFill>
                  <a:srgbClr val="6F2F9F"/>
                </a:solidFill>
                <a:latin typeface="Times New Roman"/>
                <a:cs typeface="Times New Roman"/>
              </a:rPr>
              <a:t> </a:t>
            </a:r>
            <a:r>
              <a:rPr sz="2000" spc="-10" dirty="0">
                <a:solidFill>
                  <a:srgbClr val="6F2F9F"/>
                </a:solidFill>
                <a:latin typeface="Times New Roman"/>
                <a:cs typeface="Times New Roman"/>
              </a:rPr>
              <a:t>to</a:t>
            </a:r>
            <a:r>
              <a:rPr sz="2000" spc="85" dirty="0">
                <a:solidFill>
                  <a:srgbClr val="6F2F9F"/>
                </a:solidFill>
                <a:latin typeface="Times New Roman"/>
                <a:cs typeface="Times New Roman"/>
              </a:rPr>
              <a:t> </a:t>
            </a:r>
            <a:r>
              <a:rPr sz="2000" spc="-5" dirty="0">
                <a:solidFill>
                  <a:srgbClr val="6F2F9F"/>
                </a:solidFill>
                <a:latin typeface="Times New Roman"/>
                <a:cs typeface="Times New Roman"/>
              </a:rPr>
              <a:t>1</a:t>
            </a:r>
            <a:r>
              <a:rPr sz="2000" spc="110" dirty="0">
                <a:solidFill>
                  <a:srgbClr val="6F2F9F"/>
                </a:solidFill>
                <a:latin typeface="Times New Roman"/>
                <a:cs typeface="Times New Roman"/>
              </a:rPr>
              <a:t> </a:t>
            </a:r>
            <a:r>
              <a:rPr sz="2000" spc="-25" dirty="0">
                <a:solidFill>
                  <a:srgbClr val="6F2F9F"/>
                </a:solidFill>
                <a:latin typeface="Times New Roman"/>
                <a:cs typeface="Times New Roman"/>
              </a:rPr>
              <a:t>m</a:t>
            </a:r>
            <a:r>
              <a:rPr sz="2000" spc="-25" dirty="0">
                <a:latin typeface="Times New Roman"/>
                <a:cs typeface="Times New Roman"/>
              </a:rPr>
              <a:t>.</a:t>
            </a:r>
            <a:r>
              <a:rPr sz="2000" spc="105" dirty="0">
                <a:latin typeface="Times New Roman"/>
                <a:cs typeface="Times New Roman"/>
              </a:rPr>
              <a:t> </a:t>
            </a:r>
            <a:r>
              <a:rPr sz="2000" dirty="0">
                <a:latin typeface="Times New Roman"/>
                <a:cs typeface="Times New Roman"/>
              </a:rPr>
              <a:t>The</a:t>
            </a:r>
            <a:endParaRPr sz="2000">
              <a:latin typeface="Times New Roman"/>
              <a:cs typeface="Times New Roman"/>
            </a:endParaRPr>
          </a:p>
          <a:p>
            <a:pPr marL="356870">
              <a:lnSpc>
                <a:spcPct val="100000"/>
              </a:lnSpc>
              <a:spcBef>
                <a:spcPts val="1205"/>
              </a:spcBef>
            </a:pPr>
            <a:r>
              <a:rPr sz="2000" spc="-10" dirty="0">
                <a:latin typeface="Times New Roman"/>
                <a:cs typeface="Times New Roman"/>
              </a:rPr>
              <a:t>range </a:t>
            </a:r>
            <a:r>
              <a:rPr sz="2000" spc="-5" dirty="0">
                <a:latin typeface="Times New Roman"/>
                <a:cs typeface="Times New Roman"/>
              </a:rPr>
              <a:t>can </a:t>
            </a:r>
            <a:r>
              <a:rPr sz="2000" dirty="0">
                <a:latin typeface="Times New Roman"/>
                <a:cs typeface="Times New Roman"/>
              </a:rPr>
              <a:t>be </a:t>
            </a:r>
            <a:r>
              <a:rPr sz="2000" spc="-5" dirty="0">
                <a:latin typeface="Times New Roman"/>
                <a:cs typeface="Times New Roman"/>
              </a:rPr>
              <a:t>increased </a:t>
            </a:r>
            <a:r>
              <a:rPr sz="2000" dirty="0">
                <a:latin typeface="Times New Roman"/>
                <a:cs typeface="Times New Roman"/>
              </a:rPr>
              <a:t>by </a:t>
            </a:r>
            <a:r>
              <a:rPr sz="2000" spc="-10" dirty="0">
                <a:latin typeface="Times New Roman"/>
                <a:cs typeface="Times New Roman"/>
              </a:rPr>
              <a:t>increasing the transmitting </a:t>
            </a:r>
            <a:r>
              <a:rPr sz="2000" spc="-15" dirty="0">
                <a:latin typeface="Times New Roman"/>
                <a:cs typeface="Times New Roman"/>
              </a:rPr>
              <a:t>power </a:t>
            </a:r>
            <a:r>
              <a:rPr sz="2000" dirty="0">
                <a:latin typeface="Times New Roman"/>
                <a:cs typeface="Times New Roman"/>
              </a:rPr>
              <a:t>of </a:t>
            </a:r>
            <a:r>
              <a:rPr sz="2000" spc="-10" dirty="0">
                <a:latin typeface="Times New Roman"/>
                <a:cs typeface="Times New Roman"/>
              </a:rPr>
              <a:t>the </a:t>
            </a:r>
            <a:r>
              <a:rPr sz="2000" spc="-5" dirty="0">
                <a:latin typeface="Times New Roman"/>
                <a:cs typeface="Times New Roman"/>
              </a:rPr>
              <a:t>IR</a:t>
            </a:r>
            <a:r>
              <a:rPr sz="2000" spc="270" dirty="0">
                <a:latin typeface="Times New Roman"/>
                <a:cs typeface="Times New Roman"/>
              </a:rPr>
              <a:t> </a:t>
            </a:r>
            <a:r>
              <a:rPr sz="2000" spc="-5" dirty="0">
                <a:latin typeface="Times New Roman"/>
                <a:cs typeface="Times New Roman"/>
              </a:rPr>
              <a:t>device.</a:t>
            </a:r>
            <a:endParaRPr sz="2000">
              <a:latin typeface="Times New Roman"/>
              <a:cs typeface="Times New Roman"/>
            </a:endParaRPr>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38100">
              <a:lnSpc>
                <a:spcPts val="1375"/>
              </a:lnSpc>
            </a:pPr>
            <a:fld id="{81D60167-4931-47E6-BA6A-407CBD079E47}" type="slidenum">
              <a:rPr spc="-40" dirty="0"/>
              <a:t>155</a:t>
            </a:fld>
            <a:endParaRPr spc="-40" dirty="0"/>
          </a:p>
        </p:txBody>
      </p:sp>
    </p:spTree>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60044" y="353009"/>
            <a:ext cx="8458200" cy="4354830"/>
          </a:xfrm>
          <a:prstGeom prst="rect">
            <a:avLst/>
          </a:prstGeom>
        </p:spPr>
        <p:txBody>
          <a:bodyPr vert="horz" wrap="square" lIns="0" tIns="12065" rIns="0" bIns="0" rtlCol="0">
            <a:spAutoFit/>
          </a:bodyPr>
          <a:lstStyle/>
          <a:p>
            <a:pPr marL="12700" algn="just">
              <a:lnSpc>
                <a:spcPct val="100000"/>
              </a:lnSpc>
              <a:spcBef>
                <a:spcPts val="95"/>
              </a:spcBef>
            </a:pPr>
            <a:r>
              <a:rPr sz="2000" spc="-5" dirty="0">
                <a:solidFill>
                  <a:srgbClr val="C00000"/>
                </a:solidFill>
                <a:latin typeface="Times New Roman"/>
                <a:cs typeface="Times New Roman"/>
              </a:rPr>
              <a:t>» </a:t>
            </a:r>
            <a:r>
              <a:rPr sz="2000" spc="-5" dirty="0">
                <a:latin typeface="Times New Roman"/>
                <a:cs typeface="Times New Roman"/>
              </a:rPr>
              <a:t>IR </a:t>
            </a:r>
            <a:r>
              <a:rPr sz="2000" spc="-5" dirty="0">
                <a:solidFill>
                  <a:srgbClr val="6F2F9F"/>
                </a:solidFill>
                <a:latin typeface="Times New Roman"/>
                <a:cs typeface="Times New Roman"/>
              </a:rPr>
              <a:t>supports data rates </a:t>
            </a:r>
            <a:r>
              <a:rPr sz="2000" spc="-10" dirty="0">
                <a:solidFill>
                  <a:srgbClr val="6F2F9F"/>
                </a:solidFill>
                <a:latin typeface="Times New Roman"/>
                <a:cs typeface="Times New Roman"/>
              </a:rPr>
              <a:t>ranging from </a:t>
            </a:r>
            <a:r>
              <a:rPr sz="2000" spc="-5" dirty="0">
                <a:solidFill>
                  <a:srgbClr val="6F2F9F"/>
                </a:solidFill>
                <a:latin typeface="Times New Roman"/>
                <a:cs typeface="Times New Roman"/>
              </a:rPr>
              <a:t>9600bits/second to</a:t>
            </a:r>
            <a:r>
              <a:rPr sz="2000" spc="265" dirty="0">
                <a:solidFill>
                  <a:srgbClr val="6F2F9F"/>
                </a:solidFill>
                <a:latin typeface="Times New Roman"/>
                <a:cs typeface="Times New Roman"/>
              </a:rPr>
              <a:t> </a:t>
            </a:r>
            <a:r>
              <a:rPr sz="2000" dirty="0">
                <a:solidFill>
                  <a:srgbClr val="6F2F9F"/>
                </a:solidFill>
                <a:latin typeface="Times New Roman"/>
                <a:cs typeface="Times New Roman"/>
              </a:rPr>
              <a:t>16Mbps</a:t>
            </a:r>
            <a:r>
              <a:rPr sz="2000" dirty="0">
                <a:latin typeface="Times New Roman"/>
                <a:cs typeface="Times New Roman"/>
              </a:rPr>
              <a:t>.</a:t>
            </a:r>
            <a:endParaRPr sz="2000">
              <a:latin typeface="Times New Roman"/>
              <a:cs typeface="Times New Roman"/>
            </a:endParaRPr>
          </a:p>
          <a:p>
            <a:pPr marL="356870" marR="5080" indent="-344805" algn="just">
              <a:lnSpc>
                <a:spcPct val="150000"/>
              </a:lnSpc>
              <a:spcBef>
                <a:spcPts val="480"/>
              </a:spcBef>
            </a:pPr>
            <a:r>
              <a:rPr sz="2000" spc="-5" dirty="0">
                <a:solidFill>
                  <a:srgbClr val="C00000"/>
                </a:solidFill>
                <a:latin typeface="Times New Roman"/>
                <a:cs typeface="Times New Roman"/>
              </a:rPr>
              <a:t>» Depending </a:t>
            </a:r>
            <a:r>
              <a:rPr sz="2000" dirty="0">
                <a:solidFill>
                  <a:srgbClr val="C00000"/>
                </a:solidFill>
                <a:latin typeface="Times New Roman"/>
                <a:cs typeface="Times New Roman"/>
              </a:rPr>
              <a:t>on </a:t>
            </a:r>
            <a:r>
              <a:rPr sz="2000" spc="-10" dirty="0">
                <a:solidFill>
                  <a:srgbClr val="C00000"/>
                </a:solidFill>
                <a:latin typeface="Times New Roman"/>
                <a:cs typeface="Times New Roman"/>
              </a:rPr>
              <a:t>the </a:t>
            </a:r>
            <a:r>
              <a:rPr sz="2000" spc="-5" dirty="0">
                <a:solidFill>
                  <a:srgbClr val="C00000"/>
                </a:solidFill>
                <a:latin typeface="Times New Roman"/>
                <a:cs typeface="Times New Roman"/>
              </a:rPr>
              <a:t>speed </a:t>
            </a:r>
            <a:r>
              <a:rPr sz="2000" dirty="0">
                <a:solidFill>
                  <a:srgbClr val="C00000"/>
                </a:solidFill>
                <a:latin typeface="Times New Roman"/>
                <a:cs typeface="Times New Roman"/>
              </a:rPr>
              <a:t>of </a:t>
            </a:r>
            <a:r>
              <a:rPr sz="2000" spc="-5" dirty="0">
                <a:solidFill>
                  <a:srgbClr val="C00000"/>
                </a:solidFill>
                <a:latin typeface="Times New Roman"/>
                <a:cs typeface="Times New Roman"/>
              </a:rPr>
              <a:t>data </a:t>
            </a:r>
            <a:r>
              <a:rPr sz="2000" spc="-10" dirty="0">
                <a:solidFill>
                  <a:srgbClr val="C00000"/>
                </a:solidFill>
                <a:latin typeface="Times New Roman"/>
                <a:cs typeface="Times New Roman"/>
              </a:rPr>
              <a:t>transmission </a:t>
            </a:r>
            <a:r>
              <a:rPr sz="2000" spc="-5" dirty="0">
                <a:solidFill>
                  <a:srgbClr val="C00000"/>
                </a:solidFill>
                <a:latin typeface="Times New Roman"/>
                <a:cs typeface="Times New Roman"/>
              </a:rPr>
              <a:t>IR is </a:t>
            </a:r>
            <a:r>
              <a:rPr sz="2000" spc="-10" dirty="0">
                <a:solidFill>
                  <a:srgbClr val="C00000"/>
                </a:solidFill>
                <a:latin typeface="Times New Roman"/>
                <a:cs typeface="Times New Roman"/>
              </a:rPr>
              <a:t>classified into </a:t>
            </a:r>
            <a:r>
              <a:rPr sz="2000" spc="-5" dirty="0">
                <a:solidFill>
                  <a:srgbClr val="AC1285"/>
                </a:solidFill>
                <a:latin typeface="Times New Roman"/>
                <a:cs typeface="Times New Roman"/>
              </a:rPr>
              <a:t>Serial </a:t>
            </a:r>
            <a:r>
              <a:rPr sz="2000" dirty="0">
                <a:solidFill>
                  <a:srgbClr val="AC1285"/>
                </a:solidFill>
                <a:latin typeface="Times New Roman"/>
                <a:cs typeface="Times New Roman"/>
              </a:rPr>
              <a:t>IR  </a:t>
            </a:r>
            <a:r>
              <a:rPr sz="2000" spc="-5" dirty="0">
                <a:solidFill>
                  <a:srgbClr val="AC1285"/>
                </a:solidFill>
                <a:latin typeface="Times New Roman"/>
                <a:cs typeface="Times New Roman"/>
              </a:rPr>
              <a:t>(SIR), Medium IR (MIR), Fast IR (FIR), </a:t>
            </a:r>
            <a:r>
              <a:rPr sz="2000" dirty="0">
                <a:solidFill>
                  <a:srgbClr val="AC1285"/>
                </a:solidFill>
                <a:latin typeface="Times New Roman"/>
                <a:cs typeface="Times New Roman"/>
              </a:rPr>
              <a:t>Very </a:t>
            </a:r>
            <a:r>
              <a:rPr sz="2000" spc="-10" dirty="0">
                <a:solidFill>
                  <a:srgbClr val="AC1285"/>
                </a:solidFill>
                <a:latin typeface="Times New Roman"/>
                <a:cs typeface="Times New Roman"/>
              </a:rPr>
              <a:t>Fast </a:t>
            </a:r>
            <a:r>
              <a:rPr sz="2000" spc="10" dirty="0">
                <a:solidFill>
                  <a:srgbClr val="AC1285"/>
                </a:solidFill>
                <a:latin typeface="Times New Roman"/>
                <a:cs typeface="Times New Roman"/>
              </a:rPr>
              <a:t>IR </a:t>
            </a:r>
            <a:r>
              <a:rPr sz="2000" spc="-5" dirty="0">
                <a:solidFill>
                  <a:srgbClr val="AC1285"/>
                </a:solidFill>
                <a:latin typeface="Times New Roman"/>
                <a:cs typeface="Times New Roman"/>
              </a:rPr>
              <a:t>(VFIR) and Ultra  </a:t>
            </a:r>
            <a:r>
              <a:rPr sz="2000" spc="-10" dirty="0">
                <a:solidFill>
                  <a:srgbClr val="AC1285"/>
                </a:solidFill>
                <a:latin typeface="Times New Roman"/>
                <a:cs typeface="Times New Roman"/>
              </a:rPr>
              <a:t>Fast </a:t>
            </a:r>
            <a:r>
              <a:rPr sz="2000" spc="-5" dirty="0">
                <a:solidFill>
                  <a:srgbClr val="AC1285"/>
                </a:solidFill>
                <a:latin typeface="Times New Roman"/>
                <a:cs typeface="Times New Roman"/>
              </a:rPr>
              <a:t>IR (UFIR)</a:t>
            </a:r>
            <a:r>
              <a:rPr sz="2000" spc="-5" dirty="0">
                <a:latin typeface="Times New Roman"/>
                <a:cs typeface="Times New Roman"/>
              </a:rPr>
              <a:t>.</a:t>
            </a:r>
            <a:endParaRPr sz="2000">
              <a:latin typeface="Times New Roman"/>
              <a:cs typeface="Times New Roman"/>
            </a:endParaRPr>
          </a:p>
          <a:p>
            <a:pPr marL="683260" indent="-326390">
              <a:lnSpc>
                <a:spcPct val="100000"/>
              </a:lnSpc>
              <a:spcBef>
                <a:spcPts val="1685"/>
              </a:spcBef>
              <a:buClr>
                <a:srgbClr val="3A812E"/>
              </a:buClr>
              <a:buSzPct val="60000"/>
              <a:buFont typeface="Wingdings"/>
              <a:buChar char=""/>
              <a:tabLst>
                <a:tab pos="682625" algn="l"/>
                <a:tab pos="683260" algn="l"/>
              </a:tabLst>
            </a:pPr>
            <a:r>
              <a:rPr sz="2000" spc="-5" dirty="0">
                <a:solidFill>
                  <a:srgbClr val="AC1285"/>
                </a:solidFill>
                <a:latin typeface="Times New Roman"/>
                <a:cs typeface="Times New Roman"/>
              </a:rPr>
              <a:t>SIR </a:t>
            </a:r>
            <a:r>
              <a:rPr sz="2000" spc="-5" dirty="0">
                <a:latin typeface="Times New Roman"/>
                <a:cs typeface="Times New Roman"/>
              </a:rPr>
              <a:t>supports </a:t>
            </a:r>
            <a:r>
              <a:rPr sz="2000" spc="-10" dirty="0">
                <a:latin typeface="Times New Roman"/>
                <a:cs typeface="Times New Roman"/>
              </a:rPr>
              <a:t>transmission </a:t>
            </a:r>
            <a:r>
              <a:rPr sz="2000" spc="-5" dirty="0">
                <a:latin typeface="Times New Roman"/>
                <a:cs typeface="Times New Roman"/>
              </a:rPr>
              <a:t>rates </a:t>
            </a:r>
            <a:r>
              <a:rPr sz="2000" spc="-10" dirty="0">
                <a:latin typeface="Times New Roman"/>
                <a:cs typeface="Times New Roman"/>
              </a:rPr>
              <a:t>ranging from </a:t>
            </a:r>
            <a:r>
              <a:rPr sz="2000" spc="5" dirty="0">
                <a:latin typeface="Times New Roman"/>
                <a:cs typeface="Times New Roman"/>
              </a:rPr>
              <a:t>9600bps </a:t>
            </a:r>
            <a:r>
              <a:rPr sz="2000" spc="-5" dirty="0">
                <a:latin typeface="Times New Roman"/>
                <a:cs typeface="Times New Roman"/>
              </a:rPr>
              <a:t>to</a:t>
            </a:r>
            <a:r>
              <a:rPr sz="2000" spc="60" dirty="0">
                <a:latin typeface="Times New Roman"/>
                <a:cs typeface="Times New Roman"/>
              </a:rPr>
              <a:t> </a:t>
            </a:r>
            <a:r>
              <a:rPr sz="2000" dirty="0">
                <a:latin typeface="Times New Roman"/>
                <a:cs typeface="Times New Roman"/>
              </a:rPr>
              <a:t>115.2kbps.</a:t>
            </a:r>
            <a:endParaRPr sz="2000">
              <a:latin typeface="Times New Roman"/>
              <a:cs typeface="Times New Roman"/>
            </a:endParaRPr>
          </a:p>
          <a:p>
            <a:pPr marL="683260" indent="-326390">
              <a:lnSpc>
                <a:spcPct val="100000"/>
              </a:lnSpc>
              <a:spcBef>
                <a:spcPts val="1680"/>
              </a:spcBef>
              <a:buClr>
                <a:srgbClr val="3A812E"/>
              </a:buClr>
              <a:buSzPct val="60000"/>
              <a:buFont typeface="Wingdings"/>
              <a:buChar char=""/>
              <a:tabLst>
                <a:tab pos="682625" algn="l"/>
                <a:tab pos="683260" algn="l"/>
                <a:tab pos="5155565" algn="l"/>
              </a:tabLst>
            </a:pPr>
            <a:r>
              <a:rPr sz="2000" spc="-5" dirty="0">
                <a:solidFill>
                  <a:srgbClr val="AC1285"/>
                </a:solidFill>
                <a:latin typeface="Times New Roman"/>
                <a:cs typeface="Times New Roman"/>
              </a:rPr>
              <a:t>MIR </a:t>
            </a:r>
            <a:r>
              <a:rPr sz="2000" spc="-5" dirty="0">
                <a:latin typeface="Times New Roman"/>
                <a:cs typeface="Times New Roman"/>
              </a:rPr>
              <a:t>supports data rates </a:t>
            </a:r>
            <a:r>
              <a:rPr sz="2000" dirty="0">
                <a:latin typeface="Times New Roman"/>
                <a:cs typeface="Times New Roman"/>
              </a:rPr>
              <a:t>of</a:t>
            </a:r>
            <a:r>
              <a:rPr sz="2000" spc="45" dirty="0">
                <a:latin typeface="Times New Roman"/>
                <a:cs typeface="Times New Roman"/>
              </a:rPr>
              <a:t> </a:t>
            </a:r>
            <a:r>
              <a:rPr sz="2000" dirty="0">
                <a:latin typeface="Times New Roman"/>
                <a:cs typeface="Times New Roman"/>
              </a:rPr>
              <a:t>0.576Mbps</a:t>
            </a:r>
            <a:r>
              <a:rPr sz="2000" spc="-40" dirty="0">
                <a:latin typeface="Times New Roman"/>
                <a:cs typeface="Times New Roman"/>
              </a:rPr>
              <a:t> </a:t>
            </a:r>
            <a:r>
              <a:rPr sz="2000" spc="-10" dirty="0">
                <a:latin typeface="Times New Roman"/>
                <a:cs typeface="Times New Roman"/>
              </a:rPr>
              <a:t>and	</a:t>
            </a:r>
            <a:r>
              <a:rPr sz="2000" dirty="0">
                <a:latin typeface="Times New Roman"/>
                <a:cs typeface="Times New Roman"/>
              </a:rPr>
              <a:t>1.152Mbps.</a:t>
            </a:r>
            <a:endParaRPr sz="2000">
              <a:latin typeface="Times New Roman"/>
              <a:cs typeface="Times New Roman"/>
            </a:endParaRPr>
          </a:p>
          <a:p>
            <a:pPr marL="683260" indent="-326390">
              <a:lnSpc>
                <a:spcPct val="100000"/>
              </a:lnSpc>
              <a:spcBef>
                <a:spcPts val="1680"/>
              </a:spcBef>
              <a:buClr>
                <a:srgbClr val="3A812E"/>
              </a:buClr>
              <a:buSzPct val="60000"/>
              <a:buFont typeface="Wingdings"/>
              <a:buChar char=""/>
              <a:tabLst>
                <a:tab pos="682625" algn="l"/>
                <a:tab pos="683260" algn="l"/>
              </a:tabLst>
            </a:pPr>
            <a:r>
              <a:rPr sz="2000" spc="-5" dirty="0">
                <a:solidFill>
                  <a:srgbClr val="AC1285"/>
                </a:solidFill>
                <a:latin typeface="Times New Roman"/>
                <a:cs typeface="Times New Roman"/>
              </a:rPr>
              <a:t>FIR </a:t>
            </a:r>
            <a:r>
              <a:rPr sz="2000" spc="-5" dirty="0">
                <a:latin typeface="Times New Roman"/>
                <a:cs typeface="Times New Roman"/>
              </a:rPr>
              <a:t>supports data rates </a:t>
            </a:r>
            <a:r>
              <a:rPr sz="2000" spc="-15" dirty="0">
                <a:latin typeface="Times New Roman"/>
                <a:cs typeface="Times New Roman"/>
              </a:rPr>
              <a:t>up </a:t>
            </a:r>
            <a:r>
              <a:rPr sz="2000" spc="-10" dirty="0">
                <a:latin typeface="Times New Roman"/>
                <a:cs typeface="Times New Roman"/>
              </a:rPr>
              <a:t>to</a:t>
            </a:r>
            <a:r>
              <a:rPr sz="2000" spc="30" dirty="0">
                <a:latin typeface="Times New Roman"/>
                <a:cs typeface="Times New Roman"/>
              </a:rPr>
              <a:t> </a:t>
            </a:r>
            <a:r>
              <a:rPr sz="2000" dirty="0">
                <a:latin typeface="Times New Roman"/>
                <a:cs typeface="Times New Roman"/>
              </a:rPr>
              <a:t>4Mbps.</a:t>
            </a:r>
            <a:endParaRPr sz="2000">
              <a:latin typeface="Times New Roman"/>
              <a:cs typeface="Times New Roman"/>
            </a:endParaRPr>
          </a:p>
          <a:p>
            <a:pPr marL="683260" indent="-326390">
              <a:lnSpc>
                <a:spcPct val="100000"/>
              </a:lnSpc>
              <a:spcBef>
                <a:spcPts val="1685"/>
              </a:spcBef>
              <a:buClr>
                <a:srgbClr val="3A812E"/>
              </a:buClr>
              <a:buSzPct val="60000"/>
              <a:buFont typeface="Wingdings"/>
              <a:buChar char=""/>
              <a:tabLst>
                <a:tab pos="682625" algn="l"/>
                <a:tab pos="683260" algn="l"/>
              </a:tabLst>
            </a:pPr>
            <a:r>
              <a:rPr sz="2000" spc="-5" dirty="0">
                <a:solidFill>
                  <a:srgbClr val="AC1285"/>
                </a:solidFill>
                <a:latin typeface="Times New Roman"/>
                <a:cs typeface="Times New Roman"/>
              </a:rPr>
              <a:t>VFIR </a:t>
            </a:r>
            <a:r>
              <a:rPr sz="2000" spc="-10" dirty="0">
                <a:latin typeface="Times New Roman"/>
                <a:cs typeface="Times New Roman"/>
              </a:rPr>
              <a:t>is designed to </a:t>
            </a:r>
            <a:r>
              <a:rPr sz="2000" spc="-5" dirty="0">
                <a:latin typeface="Times New Roman"/>
                <a:cs typeface="Times New Roman"/>
              </a:rPr>
              <a:t>support </a:t>
            </a:r>
            <a:r>
              <a:rPr sz="2000" spc="-15" dirty="0">
                <a:latin typeface="Times New Roman"/>
                <a:cs typeface="Times New Roman"/>
              </a:rPr>
              <a:t>high </a:t>
            </a:r>
            <a:r>
              <a:rPr sz="2000" spc="-5" dirty="0">
                <a:latin typeface="Times New Roman"/>
                <a:cs typeface="Times New Roman"/>
              </a:rPr>
              <a:t>data rates </a:t>
            </a:r>
            <a:r>
              <a:rPr sz="2000" spc="-15" dirty="0">
                <a:latin typeface="Times New Roman"/>
                <a:cs typeface="Times New Roman"/>
              </a:rPr>
              <a:t>up </a:t>
            </a:r>
            <a:r>
              <a:rPr sz="2000" spc="-10" dirty="0">
                <a:latin typeface="Times New Roman"/>
                <a:cs typeface="Times New Roman"/>
              </a:rPr>
              <a:t>to</a:t>
            </a:r>
            <a:r>
              <a:rPr sz="2000" spc="175" dirty="0">
                <a:latin typeface="Times New Roman"/>
                <a:cs typeface="Times New Roman"/>
              </a:rPr>
              <a:t> </a:t>
            </a:r>
            <a:r>
              <a:rPr sz="2000" spc="-5" dirty="0">
                <a:latin typeface="Times New Roman"/>
                <a:cs typeface="Times New Roman"/>
              </a:rPr>
              <a:t>l6Mbps.</a:t>
            </a:r>
            <a:endParaRPr sz="2000">
              <a:latin typeface="Times New Roman"/>
              <a:cs typeface="Times New Roman"/>
            </a:endParaRPr>
          </a:p>
          <a:p>
            <a:pPr marL="683260" indent="-326390">
              <a:lnSpc>
                <a:spcPct val="100000"/>
              </a:lnSpc>
              <a:spcBef>
                <a:spcPts val="1680"/>
              </a:spcBef>
              <a:buClr>
                <a:srgbClr val="3A812E"/>
              </a:buClr>
              <a:buSzPct val="60000"/>
              <a:buFont typeface="Wingdings"/>
              <a:buChar char=""/>
              <a:tabLst>
                <a:tab pos="682625" algn="l"/>
                <a:tab pos="683260" algn="l"/>
              </a:tabLst>
            </a:pPr>
            <a:r>
              <a:rPr sz="2000" dirty="0">
                <a:latin typeface="Times New Roman"/>
                <a:cs typeface="Times New Roman"/>
              </a:rPr>
              <a:t>The </a:t>
            </a:r>
            <a:r>
              <a:rPr sz="2000" spc="-5" dirty="0">
                <a:solidFill>
                  <a:srgbClr val="AC1285"/>
                </a:solidFill>
                <a:latin typeface="Times New Roman"/>
                <a:cs typeface="Times New Roman"/>
              </a:rPr>
              <a:t>UFIR </a:t>
            </a:r>
            <a:r>
              <a:rPr sz="2000" spc="-5" dirty="0">
                <a:latin typeface="Times New Roman"/>
                <a:cs typeface="Times New Roman"/>
              </a:rPr>
              <a:t>supports </a:t>
            </a:r>
            <a:r>
              <a:rPr sz="2000" spc="-15" dirty="0">
                <a:latin typeface="Times New Roman"/>
                <a:cs typeface="Times New Roman"/>
              </a:rPr>
              <a:t>up </a:t>
            </a:r>
            <a:r>
              <a:rPr sz="2000" spc="-5" dirty="0">
                <a:latin typeface="Times New Roman"/>
                <a:cs typeface="Times New Roman"/>
              </a:rPr>
              <a:t>to</a:t>
            </a:r>
            <a:r>
              <a:rPr sz="2000" spc="30" dirty="0">
                <a:latin typeface="Times New Roman"/>
                <a:cs typeface="Times New Roman"/>
              </a:rPr>
              <a:t> </a:t>
            </a:r>
            <a:r>
              <a:rPr sz="2000" dirty="0">
                <a:latin typeface="Times New Roman"/>
                <a:cs typeface="Times New Roman"/>
              </a:rPr>
              <a:t>96Mbps.</a:t>
            </a:r>
            <a:endParaRPr sz="2000">
              <a:latin typeface="Times New Roman"/>
              <a:cs typeface="Times New Roman"/>
            </a:endParaRPr>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38100">
              <a:lnSpc>
                <a:spcPts val="1375"/>
              </a:lnSpc>
            </a:pPr>
            <a:fld id="{81D60167-4931-47E6-BA6A-407CBD079E47}" type="slidenum">
              <a:rPr spc="-40" dirty="0"/>
              <a:t>156</a:t>
            </a:fld>
            <a:endParaRPr spc="-40" dirty="0"/>
          </a:p>
        </p:txBody>
      </p:sp>
    </p:spTree>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60044" y="199374"/>
            <a:ext cx="8457565" cy="5240020"/>
          </a:xfrm>
          <a:prstGeom prst="rect">
            <a:avLst/>
          </a:prstGeom>
        </p:spPr>
        <p:txBody>
          <a:bodyPr vert="horz" wrap="square" lIns="0" tIns="12700" rIns="0" bIns="0" rtlCol="0">
            <a:spAutoFit/>
          </a:bodyPr>
          <a:lstStyle/>
          <a:p>
            <a:pPr marL="356870" marR="5080" indent="-344805" algn="just">
              <a:lnSpc>
                <a:spcPct val="150100"/>
              </a:lnSpc>
              <a:spcBef>
                <a:spcPts val="100"/>
              </a:spcBef>
            </a:pPr>
            <a:r>
              <a:rPr sz="2000" spc="-5" dirty="0">
                <a:solidFill>
                  <a:srgbClr val="C00000"/>
                </a:solidFill>
                <a:latin typeface="Times New Roman"/>
                <a:cs typeface="Times New Roman"/>
              </a:rPr>
              <a:t>» </a:t>
            </a:r>
            <a:r>
              <a:rPr sz="2000" spc="-5" dirty="0">
                <a:latin typeface="Times New Roman"/>
                <a:cs typeface="Times New Roman"/>
              </a:rPr>
              <a:t>IrDA communication </a:t>
            </a:r>
            <a:r>
              <a:rPr sz="2000" spc="-5" dirty="0">
                <a:solidFill>
                  <a:srgbClr val="6F2F9F"/>
                </a:solidFill>
                <a:latin typeface="Times New Roman"/>
                <a:cs typeface="Times New Roman"/>
              </a:rPr>
              <a:t>involves a </a:t>
            </a:r>
            <a:r>
              <a:rPr sz="2000" spc="-10" dirty="0">
                <a:solidFill>
                  <a:srgbClr val="6F2F9F"/>
                </a:solidFill>
                <a:latin typeface="Times New Roman"/>
                <a:cs typeface="Times New Roman"/>
              </a:rPr>
              <a:t>transmitter </a:t>
            </a:r>
            <a:r>
              <a:rPr sz="2000" spc="-5" dirty="0">
                <a:latin typeface="Times New Roman"/>
                <a:cs typeface="Times New Roman"/>
              </a:rPr>
              <a:t>unit </a:t>
            </a:r>
            <a:r>
              <a:rPr sz="2000" spc="-10" dirty="0">
                <a:latin typeface="Times New Roman"/>
                <a:cs typeface="Times New Roman"/>
              </a:rPr>
              <a:t>for transmitting the </a:t>
            </a:r>
            <a:r>
              <a:rPr sz="2000" spc="-5" dirty="0">
                <a:latin typeface="Times New Roman"/>
                <a:cs typeface="Times New Roman"/>
              </a:rPr>
              <a:t>data over  IR </a:t>
            </a:r>
            <a:r>
              <a:rPr sz="2000" spc="-10" dirty="0">
                <a:latin typeface="Times New Roman"/>
                <a:cs typeface="Times New Roman"/>
              </a:rPr>
              <a:t>and </a:t>
            </a:r>
            <a:r>
              <a:rPr sz="2000" spc="-5" dirty="0">
                <a:solidFill>
                  <a:srgbClr val="6F2F9F"/>
                </a:solidFill>
                <a:latin typeface="Times New Roman"/>
                <a:cs typeface="Times New Roman"/>
              </a:rPr>
              <a:t>a receiver </a:t>
            </a:r>
            <a:r>
              <a:rPr sz="2000" spc="-10" dirty="0">
                <a:latin typeface="Times New Roman"/>
                <a:cs typeface="Times New Roman"/>
              </a:rPr>
              <a:t>for receiving the</a:t>
            </a:r>
            <a:r>
              <a:rPr sz="2000" spc="90" dirty="0">
                <a:latin typeface="Times New Roman"/>
                <a:cs typeface="Times New Roman"/>
              </a:rPr>
              <a:t> </a:t>
            </a:r>
            <a:r>
              <a:rPr sz="2000" spc="-5" dirty="0">
                <a:latin typeface="Times New Roman"/>
                <a:cs typeface="Times New Roman"/>
              </a:rPr>
              <a:t>data.</a:t>
            </a:r>
            <a:endParaRPr sz="2000">
              <a:latin typeface="Times New Roman"/>
              <a:cs typeface="Times New Roman"/>
            </a:endParaRPr>
          </a:p>
          <a:p>
            <a:pPr marL="356870" marR="9525" indent="-344805" algn="just">
              <a:lnSpc>
                <a:spcPct val="150100"/>
              </a:lnSpc>
              <a:spcBef>
                <a:spcPts val="480"/>
              </a:spcBef>
            </a:pPr>
            <a:r>
              <a:rPr sz="2000" spc="-5" dirty="0">
                <a:solidFill>
                  <a:srgbClr val="C00000"/>
                </a:solidFill>
                <a:latin typeface="Times New Roman"/>
                <a:cs typeface="Times New Roman"/>
              </a:rPr>
              <a:t>» </a:t>
            </a:r>
            <a:r>
              <a:rPr sz="2000" spc="-10" dirty="0">
                <a:solidFill>
                  <a:srgbClr val="AC1285"/>
                </a:solidFill>
                <a:latin typeface="Times New Roman"/>
                <a:cs typeface="Times New Roman"/>
              </a:rPr>
              <a:t>Infrared Light Emitting </a:t>
            </a:r>
            <a:r>
              <a:rPr sz="2000" dirty="0">
                <a:solidFill>
                  <a:srgbClr val="AC1285"/>
                </a:solidFill>
                <a:latin typeface="Times New Roman"/>
                <a:cs typeface="Times New Roman"/>
              </a:rPr>
              <a:t>Diode </a:t>
            </a:r>
            <a:r>
              <a:rPr sz="2000" spc="-10" dirty="0">
                <a:solidFill>
                  <a:srgbClr val="AC1285"/>
                </a:solidFill>
                <a:latin typeface="Times New Roman"/>
                <a:cs typeface="Times New Roman"/>
              </a:rPr>
              <a:t>(LED) </a:t>
            </a:r>
            <a:r>
              <a:rPr sz="2000" spc="-10" dirty="0">
                <a:latin typeface="Times New Roman"/>
                <a:cs typeface="Times New Roman"/>
              </a:rPr>
              <a:t>is the </a:t>
            </a:r>
            <a:r>
              <a:rPr sz="2000" spc="-5" dirty="0">
                <a:latin typeface="Times New Roman"/>
                <a:cs typeface="Times New Roman"/>
              </a:rPr>
              <a:t>IR </a:t>
            </a:r>
            <a:r>
              <a:rPr sz="2000" spc="-5" dirty="0">
                <a:solidFill>
                  <a:srgbClr val="6F2F9F"/>
                </a:solidFill>
                <a:latin typeface="Times New Roman"/>
                <a:cs typeface="Times New Roman"/>
              </a:rPr>
              <a:t>source </a:t>
            </a:r>
            <a:r>
              <a:rPr sz="2000" spc="-10" dirty="0">
                <a:latin typeface="Times New Roman"/>
                <a:cs typeface="Times New Roman"/>
              </a:rPr>
              <a:t>for transmitter and </a:t>
            </a:r>
            <a:r>
              <a:rPr sz="2000" spc="-5" dirty="0">
                <a:latin typeface="Times New Roman"/>
                <a:cs typeface="Times New Roman"/>
              </a:rPr>
              <a:t>at </a:t>
            </a:r>
            <a:r>
              <a:rPr sz="2000" spc="-10" dirty="0">
                <a:latin typeface="Times New Roman"/>
                <a:cs typeface="Times New Roman"/>
              </a:rPr>
              <a:t>the  </a:t>
            </a:r>
            <a:r>
              <a:rPr sz="2000" spc="-5" dirty="0">
                <a:latin typeface="Times New Roman"/>
                <a:cs typeface="Times New Roman"/>
              </a:rPr>
              <a:t>receiving </a:t>
            </a:r>
            <a:r>
              <a:rPr sz="2000" spc="-10" dirty="0">
                <a:latin typeface="Times New Roman"/>
                <a:cs typeface="Times New Roman"/>
              </a:rPr>
              <a:t>end </a:t>
            </a:r>
            <a:r>
              <a:rPr sz="2000" spc="-5" dirty="0">
                <a:latin typeface="Times New Roman"/>
                <a:cs typeface="Times New Roman"/>
              </a:rPr>
              <a:t>a photodiode acts as </a:t>
            </a:r>
            <a:r>
              <a:rPr sz="2000" spc="-10" dirty="0">
                <a:latin typeface="Times New Roman"/>
                <a:cs typeface="Times New Roman"/>
              </a:rPr>
              <a:t>the</a:t>
            </a:r>
            <a:r>
              <a:rPr sz="2000" spc="45" dirty="0">
                <a:latin typeface="Times New Roman"/>
                <a:cs typeface="Times New Roman"/>
              </a:rPr>
              <a:t> </a:t>
            </a:r>
            <a:r>
              <a:rPr sz="2000" spc="-5" dirty="0">
                <a:latin typeface="Times New Roman"/>
                <a:cs typeface="Times New Roman"/>
              </a:rPr>
              <a:t>receiver.</a:t>
            </a:r>
            <a:endParaRPr sz="2000">
              <a:latin typeface="Times New Roman"/>
              <a:cs typeface="Times New Roman"/>
            </a:endParaRPr>
          </a:p>
          <a:p>
            <a:pPr marL="356870" marR="8255" indent="-344805" algn="just">
              <a:lnSpc>
                <a:spcPct val="150000"/>
              </a:lnSpc>
              <a:spcBef>
                <a:spcPts val="480"/>
              </a:spcBef>
            </a:pPr>
            <a:r>
              <a:rPr sz="2000" spc="-5" dirty="0">
                <a:solidFill>
                  <a:srgbClr val="C00000"/>
                </a:solidFill>
                <a:latin typeface="Times New Roman"/>
                <a:cs typeface="Times New Roman"/>
              </a:rPr>
              <a:t>» </a:t>
            </a:r>
            <a:r>
              <a:rPr sz="2000" dirty="0">
                <a:latin typeface="Times New Roman"/>
                <a:cs typeface="Times New Roman"/>
              </a:rPr>
              <a:t>Both </a:t>
            </a:r>
            <a:r>
              <a:rPr sz="2000" spc="-10" dirty="0">
                <a:latin typeface="Times New Roman"/>
                <a:cs typeface="Times New Roman"/>
              </a:rPr>
              <a:t>transmitter and </a:t>
            </a:r>
            <a:r>
              <a:rPr sz="2000" spc="-5" dirty="0">
                <a:latin typeface="Times New Roman"/>
                <a:cs typeface="Times New Roman"/>
              </a:rPr>
              <a:t>receiver </a:t>
            </a:r>
            <a:r>
              <a:rPr sz="2000" spc="-10" dirty="0">
                <a:latin typeface="Times New Roman"/>
                <a:cs typeface="Times New Roman"/>
              </a:rPr>
              <a:t>unit will </a:t>
            </a:r>
            <a:r>
              <a:rPr sz="2000" dirty="0">
                <a:latin typeface="Times New Roman"/>
                <a:cs typeface="Times New Roman"/>
              </a:rPr>
              <a:t>be </a:t>
            </a:r>
            <a:r>
              <a:rPr sz="2000" spc="-5" dirty="0">
                <a:latin typeface="Times New Roman"/>
                <a:cs typeface="Times New Roman"/>
              </a:rPr>
              <a:t>present in each device supporting  IrDA communication </a:t>
            </a:r>
            <a:r>
              <a:rPr sz="2000" spc="-10" dirty="0">
                <a:latin typeface="Times New Roman"/>
                <a:cs typeface="Times New Roman"/>
              </a:rPr>
              <a:t>for </a:t>
            </a:r>
            <a:r>
              <a:rPr sz="2000" spc="-5" dirty="0">
                <a:latin typeface="Times New Roman"/>
                <a:cs typeface="Times New Roman"/>
              </a:rPr>
              <a:t>bidirectional data </a:t>
            </a:r>
            <a:r>
              <a:rPr sz="2000" spc="-10" dirty="0">
                <a:latin typeface="Times New Roman"/>
                <a:cs typeface="Times New Roman"/>
              </a:rPr>
              <a:t>transfer. </a:t>
            </a:r>
            <a:r>
              <a:rPr sz="2000" spc="-5" dirty="0">
                <a:latin typeface="Times New Roman"/>
                <a:cs typeface="Times New Roman"/>
              </a:rPr>
              <a:t>Such </a:t>
            </a:r>
            <a:r>
              <a:rPr sz="2000" spc="10" dirty="0">
                <a:latin typeface="Times New Roman"/>
                <a:cs typeface="Times New Roman"/>
              </a:rPr>
              <a:t>IR </a:t>
            </a:r>
            <a:r>
              <a:rPr sz="2000" spc="-5" dirty="0">
                <a:latin typeface="Times New Roman"/>
                <a:cs typeface="Times New Roman"/>
              </a:rPr>
              <a:t>units </a:t>
            </a:r>
            <a:r>
              <a:rPr sz="2000" dirty="0">
                <a:latin typeface="Times New Roman"/>
                <a:cs typeface="Times New Roman"/>
              </a:rPr>
              <a:t>are </a:t>
            </a:r>
            <a:r>
              <a:rPr sz="2000" spc="-5" dirty="0">
                <a:latin typeface="Times New Roman"/>
                <a:cs typeface="Times New Roman"/>
              </a:rPr>
              <a:t>known  as</a:t>
            </a:r>
            <a:r>
              <a:rPr sz="2000" spc="-35" dirty="0">
                <a:latin typeface="Times New Roman"/>
                <a:cs typeface="Times New Roman"/>
              </a:rPr>
              <a:t> </a:t>
            </a:r>
            <a:r>
              <a:rPr sz="2000" spc="-10" dirty="0">
                <a:latin typeface="Times New Roman"/>
                <a:cs typeface="Times New Roman"/>
              </a:rPr>
              <a:t>'</a:t>
            </a:r>
            <a:r>
              <a:rPr sz="2000" i="1" spc="-10" dirty="0">
                <a:solidFill>
                  <a:srgbClr val="AC1285"/>
                </a:solidFill>
                <a:latin typeface="Times New Roman"/>
                <a:cs typeface="Times New Roman"/>
              </a:rPr>
              <a:t>Transceiver</a:t>
            </a:r>
            <a:r>
              <a:rPr sz="2000" spc="-10" dirty="0">
                <a:latin typeface="Times New Roman"/>
                <a:cs typeface="Times New Roman"/>
              </a:rPr>
              <a:t>'.</a:t>
            </a:r>
            <a:endParaRPr sz="2000">
              <a:latin typeface="Times New Roman"/>
              <a:cs typeface="Times New Roman"/>
            </a:endParaRPr>
          </a:p>
          <a:p>
            <a:pPr marL="356870" marR="6985" indent="-344805" algn="just">
              <a:lnSpc>
                <a:spcPct val="150100"/>
              </a:lnSpc>
              <a:spcBef>
                <a:spcPts val="480"/>
              </a:spcBef>
            </a:pPr>
            <a:r>
              <a:rPr sz="2000" spc="-5" dirty="0">
                <a:solidFill>
                  <a:srgbClr val="C00000"/>
                </a:solidFill>
                <a:latin typeface="Times New Roman"/>
                <a:cs typeface="Times New Roman"/>
              </a:rPr>
              <a:t>» </a:t>
            </a:r>
            <a:r>
              <a:rPr sz="2000" spc="-5" dirty="0">
                <a:latin typeface="Times New Roman"/>
                <a:cs typeface="Times New Roman"/>
              </a:rPr>
              <a:t>Certain devices like a </a:t>
            </a:r>
            <a:r>
              <a:rPr sz="2000" spc="5" dirty="0">
                <a:latin typeface="Times New Roman"/>
                <a:cs typeface="Times New Roman"/>
              </a:rPr>
              <a:t>TV </a:t>
            </a:r>
            <a:r>
              <a:rPr sz="2000" spc="-5" dirty="0">
                <a:latin typeface="Times New Roman"/>
                <a:cs typeface="Times New Roman"/>
              </a:rPr>
              <a:t>require control </a:t>
            </a:r>
            <a:r>
              <a:rPr sz="2000" spc="-15" dirty="0">
                <a:latin typeface="Times New Roman"/>
                <a:cs typeface="Times New Roman"/>
              </a:rPr>
              <a:t>always </a:t>
            </a:r>
            <a:r>
              <a:rPr sz="2000" spc="-5" dirty="0">
                <a:latin typeface="Times New Roman"/>
                <a:cs typeface="Times New Roman"/>
              </a:rPr>
              <a:t>require unidirectional   </a:t>
            </a:r>
            <a:r>
              <a:rPr sz="2000" spc="-10" dirty="0">
                <a:latin typeface="Times New Roman"/>
                <a:cs typeface="Times New Roman"/>
              </a:rPr>
              <a:t>communication and so </a:t>
            </a:r>
            <a:r>
              <a:rPr sz="2000" spc="-5" dirty="0">
                <a:latin typeface="Times New Roman"/>
                <a:cs typeface="Times New Roman"/>
              </a:rPr>
              <a:t>they contain </a:t>
            </a:r>
            <a:r>
              <a:rPr sz="2000" spc="-10" dirty="0">
                <a:latin typeface="Times New Roman"/>
                <a:cs typeface="Times New Roman"/>
              </a:rPr>
              <a:t>either the transmitter or receiver unit (The  remote </a:t>
            </a:r>
            <a:r>
              <a:rPr sz="2000" spc="-5" dirty="0">
                <a:latin typeface="Times New Roman"/>
                <a:cs typeface="Times New Roman"/>
              </a:rPr>
              <a:t>control unit contains the transmitter unit and </a:t>
            </a:r>
            <a:r>
              <a:rPr sz="2000" spc="5" dirty="0">
                <a:latin typeface="Times New Roman"/>
                <a:cs typeface="Times New Roman"/>
              </a:rPr>
              <a:t>TV </a:t>
            </a:r>
            <a:r>
              <a:rPr sz="2000" spc="-10" dirty="0">
                <a:latin typeface="Times New Roman"/>
                <a:cs typeface="Times New Roman"/>
              </a:rPr>
              <a:t>contains the </a:t>
            </a:r>
            <a:r>
              <a:rPr sz="2000" spc="-5" dirty="0">
                <a:latin typeface="Times New Roman"/>
                <a:cs typeface="Times New Roman"/>
              </a:rPr>
              <a:t>receiver  </a:t>
            </a:r>
            <a:r>
              <a:rPr sz="2000" spc="-10" dirty="0">
                <a:latin typeface="Times New Roman"/>
                <a:cs typeface="Times New Roman"/>
              </a:rPr>
              <a:t>unit).</a:t>
            </a:r>
            <a:endParaRPr sz="2000">
              <a:latin typeface="Times New Roman"/>
              <a:cs typeface="Times New Roman"/>
            </a:endParaRPr>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38100">
              <a:lnSpc>
                <a:spcPts val="1375"/>
              </a:lnSpc>
            </a:pPr>
            <a:fld id="{81D60167-4931-47E6-BA6A-407CBD079E47}" type="slidenum">
              <a:rPr spc="-40" dirty="0"/>
              <a:t>157</a:t>
            </a:fld>
            <a:endParaRPr spc="-40" dirty="0"/>
          </a:p>
        </p:txBody>
      </p:sp>
    </p:spTree>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60044" y="199374"/>
            <a:ext cx="8456295" cy="3410585"/>
          </a:xfrm>
          <a:prstGeom prst="rect">
            <a:avLst/>
          </a:prstGeom>
        </p:spPr>
        <p:txBody>
          <a:bodyPr vert="horz" wrap="square" lIns="0" tIns="12700" rIns="0" bIns="0" rtlCol="0">
            <a:spAutoFit/>
          </a:bodyPr>
          <a:lstStyle/>
          <a:p>
            <a:pPr marL="356870" marR="7620" indent="-344805">
              <a:lnSpc>
                <a:spcPct val="150100"/>
              </a:lnSpc>
              <a:spcBef>
                <a:spcPts val="100"/>
              </a:spcBef>
              <a:tabLst>
                <a:tab pos="356870" algn="l"/>
                <a:tab pos="3329304" algn="l"/>
                <a:tab pos="7613650" algn="l"/>
              </a:tabLst>
            </a:pPr>
            <a:r>
              <a:rPr sz="2000" spc="-5" dirty="0">
                <a:solidFill>
                  <a:srgbClr val="C00000"/>
                </a:solidFill>
                <a:latin typeface="Times New Roman"/>
                <a:cs typeface="Times New Roman"/>
              </a:rPr>
              <a:t>»	</a:t>
            </a:r>
            <a:r>
              <a:rPr sz="2000" b="1" i="1" spc="-15" dirty="0">
                <a:solidFill>
                  <a:srgbClr val="FF0000"/>
                </a:solidFill>
                <a:latin typeface="Times New Roman"/>
                <a:cs typeface="Times New Roman"/>
              </a:rPr>
              <a:t>B</a:t>
            </a:r>
            <a:r>
              <a:rPr sz="2000" b="1" i="1" spc="-5" dirty="0">
                <a:solidFill>
                  <a:srgbClr val="FF0000"/>
                </a:solidFill>
                <a:latin typeface="Times New Roman"/>
                <a:cs typeface="Times New Roman"/>
              </a:rPr>
              <a:t>l</a:t>
            </a:r>
            <a:r>
              <a:rPr sz="2000" b="1" i="1" spc="-15" dirty="0">
                <a:solidFill>
                  <a:srgbClr val="FF0000"/>
                </a:solidFill>
                <a:latin typeface="Times New Roman"/>
                <a:cs typeface="Times New Roman"/>
              </a:rPr>
              <a:t>u</a:t>
            </a:r>
            <a:r>
              <a:rPr sz="2000" b="1" i="1" spc="-5" dirty="0">
                <a:solidFill>
                  <a:srgbClr val="FF0000"/>
                </a:solidFill>
                <a:latin typeface="Times New Roman"/>
                <a:cs typeface="Times New Roman"/>
              </a:rPr>
              <a:t>et</a:t>
            </a:r>
            <a:r>
              <a:rPr sz="2000" b="1" i="1" dirty="0">
                <a:solidFill>
                  <a:srgbClr val="FF0000"/>
                </a:solidFill>
                <a:latin typeface="Times New Roman"/>
                <a:cs typeface="Times New Roman"/>
              </a:rPr>
              <a:t>oo</a:t>
            </a:r>
            <a:r>
              <a:rPr sz="2000" b="1" i="1" spc="-5" dirty="0">
                <a:solidFill>
                  <a:srgbClr val="FF0000"/>
                </a:solidFill>
                <a:latin typeface="Times New Roman"/>
                <a:cs typeface="Times New Roman"/>
              </a:rPr>
              <a:t>th</a:t>
            </a:r>
            <a:r>
              <a:rPr sz="2000" b="1" i="1" dirty="0">
                <a:solidFill>
                  <a:srgbClr val="FF0000"/>
                </a:solidFill>
                <a:latin typeface="Times New Roman"/>
                <a:cs typeface="Times New Roman"/>
              </a:rPr>
              <a:t> </a:t>
            </a:r>
            <a:r>
              <a:rPr sz="2000" b="1" i="1" spc="-15" dirty="0">
                <a:solidFill>
                  <a:srgbClr val="FF0000"/>
                </a:solidFill>
                <a:latin typeface="Times New Roman"/>
                <a:cs typeface="Times New Roman"/>
              </a:rPr>
              <a:t> </a:t>
            </a:r>
            <a:r>
              <a:rPr sz="2000" b="1" i="1" dirty="0">
                <a:solidFill>
                  <a:srgbClr val="FF0000"/>
                </a:solidFill>
                <a:latin typeface="Times New Roman"/>
                <a:cs typeface="Times New Roman"/>
              </a:rPr>
              <a:t>(</a:t>
            </a:r>
            <a:r>
              <a:rPr sz="2000" b="1" i="1" spc="-15" dirty="0">
                <a:solidFill>
                  <a:srgbClr val="FF0000"/>
                </a:solidFill>
                <a:latin typeface="Times New Roman"/>
                <a:cs typeface="Times New Roman"/>
              </a:rPr>
              <a:t>B</a:t>
            </a:r>
            <a:r>
              <a:rPr sz="2000" b="1" i="1" spc="-5" dirty="0">
                <a:solidFill>
                  <a:srgbClr val="FF0000"/>
                </a:solidFill>
                <a:latin typeface="Times New Roman"/>
                <a:cs typeface="Times New Roman"/>
              </a:rPr>
              <a:t>T</a:t>
            </a:r>
            <a:r>
              <a:rPr sz="2000" b="1" i="1" spc="10" dirty="0">
                <a:solidFill>
                  <a:srgbClr val="FF0000"/>
                </a:solidFill>
                <a:latin typeface="Times New Roman"/>
                <a:cs typeface="Times New Roman"/>
              </a:rPr>
              <a:t>)</a:t>
            </a:r>
            <a:r>
              <a:rPr sz="2000" b="1" i="1" spc="-5" dirty="0">
                <a:solidFill>
                  <a:srgbClr val="FF0000"/>
                </a:solidFill>
                <a:latin typeface="Times New Roman"/>
                <a:cs typeface="Times New Roman"/>
              </a:rPr>
              <a:t>:</a:t>
            </a:r>
            <a:r>
              <a:rPr sz="2000" b="1" i="1" dirty="0">
                <a:solidFill>
                  <a:srgbClr val="FF0000"/>
                </a:solidFill>
                <a:latin typeface="Times New Roman"/>
                <a:cs typeface="Times New Roman"/>
              </a:rPr>
              <a:t> </a:t>
            </a:r>
            <a:r>
              <a:rPr sz="2000" b="1" i="1" spc="-10" dirty="0">
                <a:solidFill>
                  <a:srgbClr val="FF0000"/>
                </a:solidFill>
                <a:latin typeface="Times New Roman"/>
                <a:cs typeface="Times New Roman"/>
              </a:rPr>
              <a:t> </a:t>
            </a:r>
            <a:r>
              <a:rPr sz="2000" i="1" spc="-5" dirty="0">
                <a:solidFill>
                  <a:srgbClr val="FF0000"/>
                </a:solidFill>
                <a:latin typeface="Times New Roman"/>
                <a:cs typeface="Times New Roman"/>
              </a:rPr>
              <a:t>Bl</a:t>
            </a:r>
            <a:r>
              <a:rPr sz="2000" i="1" spc="5" dirty="0">
                <a:solidFill>
                  <a:srgbClr val="FF0000"/>
                </a:solidFill>
                <a:latin typeface="Times New Roman"/>
                <a:cs typeface="Times New Roman"/>
              </a:rPr>
              <a:t>u</a:t>
            </a:r>
            <a:r>
              <a:rPr sz="2000" i="1" spc="-5" dirty="0">
                <a:solidFill>
                  <a:srgbClr val="FF0000"/>
                </a:solidFill>
                <a:latin typeface="Times New Roman"/>
                <a:cs typeface="Times New Roman"/>
              </a:rPr>
              <a:t>et</a:t>
            </a:r>
            <a:r>
              <a:rPr sz="2000" i="1" dirty="0">
                <a:solidFill>
                  <a:srgbClr val="FF0000"/>
                </a:solidFill>
                <a:latin typeface="Times New Roman"/>
                <a:cs typeface="Times New Roman"/>
              </a:rPr>
              <a:t>oo</a:t>
            </a:r>
            <a:r>
              <a:rPr sz="2000" i="1" spc="-5" dirty="0">
                <a:solidFill>
                  <a:srgbClr val="FF0000"/>
                </a:solidFill>
                <a:latin typeface="Times New Roman"/>
                <a:cs typeface="Times New Roman"/>
              </a:rPr>
              <a:t>th</a:t>
            </a:r>
            <a:r>
              <a:rPr sz="2000" i="1" dirty="0">
                <a:solidFill>
                  <a:srgbClr val="FF0000"/>
                </a:solidFill>
                <a:latin typeface="Times New Roman"/>
                <a:cs typeface="Times New Roman"/>
              </a:rPr>
              <a:t>	</a:t>
            </a:r>
            <a:r>
              <a:rPr sz="2000" spc="-35" dirty="0">
                <a:latin typeface="Times New Roman"/>
                <a:cs typeface="Times New Roman"/>
              </a:rPr>
              <a:t>i</a:t>
            </a:r>
            <a:r>
              <a:rPr sz="2000" spc="-5" dirty="0">
                <a:latin typeface="Times New Roman"/>
                <a:cs typeface="Times New Roman"/>
              </a:rPr>
              <a:t>s</a:t>
            </a:r>
            <a:r>
              <a:rPr sz="2000" dirty="0">
                <a:latin typeface="Times New Roman"/>
                <a:cs typeface="Times New Roman"/>
              </a:rPr>
              <a:t> </a:t>
            </a:r>
            <a:r>
              <a:rPr sz="2000" spc="-25" dirty="0">
                <a:latin typeface="Times New Roman"/>
                <a:cs typeface="Times New Roman"/>
              </a:rPr>
              <a:t> </a:t>
            </a:r>
            <a:r>
              <a:rPr sz="2000" spc="-5" dirty="0">
                <a:solidFill>
                  <a:srgbClr val="AC1285"/>
                </a:solidFill>
                <a:latin typeface="Times New Roman"/>
                <a:cs typeface="Times New Roman"/>
              </a:rPr>
              <a:t>a</a:t>
            </a:r>
            <a:r>
              <a:rPr sz="2000" dirty="0">
                <a:solidFill>
                  <a:srgbClr val="AC1285"/>
                </a:solidFill>
                <a:latin typeface="Times New Roman"/>
                <a:cs typeface="Times New Roman"/>
              </a:rPr>
              <a:t> </a:t>
            </a:r>
            <a:r>
              <a:rPr sz="2000" spc="-15" dirty="0">
                <a:solidFill>
                  <a:srgbClr val="AC1285"/>
                </a:solidFill>
                <a:latin typeface="Times New Roman"/>
                <a:cs typeface="Times New Roman"/>
              </a:rPr>
              <a:t> </a:t>
            </a:r>
            <a:r>
              <a:rPr sz="2000" spc="-5" dirty="0">
                <a:solidFill>
                  <a:srgbClr val="AC1285"/>
                </a:solidFill>
                <a:latin typeface="Times New Roman"/>
                <a:cs typeface="Times New Roman"/>
              </a:rPr>
              <a:t>l</a:t>
            </a:r>
            <a:r>
              <a:rPr sz="2000" spc="25" dirty="0">
                <a:solidFill>
                  <a:srgbClr val="AC1285"/>
                </a:solidFill>
                <a:latin typeface="Times New Roman"/>
                <a:cs typeface="Times New Roman"/>
              </a:rPr>
              <a:t>o</a:t>
            </a:r>
            <a:r>
              <a:rPr sz="2000" spc="-5" dirty="0">
                <a:solidFill>
                  <a:srgbClr val="AC1285"/>
                </a:solidFill>
                <a:latin typeface="Times New Roman"/>
                <a:cs typeface="Times New Roman"/>
              </a:rPr>
              <a:t>w</a:t>
            </a:r>
            <a:r>
              <a:rPr sz="2000" dirty="0">
                <a:solidFill>
                  <a:srgbClr val="AC1285"/>
                </a:solidFill>
                <a:latin typeface="Times New Roman"/>
                <a:cs typeface="Times New Roman"/>
              </a:rPr>
              <a:t> </a:t>
            </a:r>
            <a:r>
              <a:rPr sz="2000" spc="-40" dirty="0">
                <a:solidFill>
                  <a:srgbClr val="AC1285"/>
                </a:solidFill>
                <a:latin typeface="Times New Roman"/>
                <a:cs typeface="Times New Roman"/>
              </a:rPr>
              <a:t> </a:t>
            </a:r>
            <a:r>
              <a:rPr sz="2000" spc="-5" dirty="0">
                <a:solidFill>
                  <a:srgbClr val="AC1285"/>
                </a:solidFill>
                <a:latin typeface="Times New Roman"/>
                <a:cs typeface="Times New Roman"/>
              </a:rPr>
              <a:t>c</a:t>
            </a:r>
            <a:r>
              <a:rPr sz="2000" spc="5" dirty="0">
                <a:solidFill>
                  <a:srgbClr val="AC1285"/>
                </a:solidFill>
                <a:latin typeface="Times New Roman"/>
                <a:cs typeface="Times New Roman"/>
              </a:rPr>
              <a:t>o</a:t>
            </a:r>
            <a:r>
              <a:rPr sz="2000" spc="-15" dirty="0">
                <a:solidFill>
                  <a:srgbClr val="AC1285"/>
                </a:solidFill>
                <a:latin typeface="Times New Roman"/>
                <a:cs typeface="Times New Roman"/>
              </a:rPr>
              <a:t>s</a:t>
            </a:r>
            <a:r>
              <a:rPr sz="2000" spc="-5" dirty="0">
                <a:solidFill>
                  <a:srgbClr val="AC1285"/>
                </a:solidFill>
                <a:latin typeface="Times New Roman"/>
                <a:cs typeface="Times New Roman"/>
              </a:rPr>
              <a:t>t,</a:t>
            </a:r>
            <a:r>
              <a:rPr sz="2000" dirty="0">
                <a:solidFill>
                  <a:srgbClr val="AC1285"/>
                </a:solidFill>
                <a:latin typeface="Times New Roman"/>
                <a:cs typeface="Times New Roman"/>
              </a:rPr>
              <a:t> </a:t>
            </a:r>
            <a:r>
              <a:rPr sz="2000" spc="-10" dirty="0">
                <a:solidFill>
                  <a:srgbClr val="AC1285"/>
                </a:solidFill>
                <a:latin typeface="Times New Roman"/>
                <a:cs typeface="Times New Roman"/>
              </a:rPr>
              <a:t> </a:t>
            </a:r>
            <a:r>
              <a:rPr sz="2000" spc="-5" dirty="0">
                <a:solidFill>
                  <a:srgbClr val="AC1285"/>
                </a:solidFill>
                <a:latin typeface="Times New Roman"/>
                <a:cs typeface="Times New Roman"/>
              </a:rPr>
              <a:t>l</a:t>
            </a:r>
            <a:r>
              <a:rPr sz="2000" spc="25" dirty="0">
                <a:solidFill>
                  <a:srgbClr val="AC1285"/>
                </a:solidFill>
                <a:latin typeface="Times New Roman"/>
                <a:cs typeface="Times New Roman"/>
              </a:rPr>
              <a:t>o</a:t>
            </a:r>
            <a:r>
              <a:rPr sz="2000" spc="-5" dirty="0">
                <a:solidFill>
                  <a:srgbClr val="AC1285"/>
                </a:solidFill>
                <a:latin typeface="Times New Roman"/>
                <a:cs typeface="Times New Roman"/>
              </a:rPr>
              <a:t>w</a:t>
            </a:r>
            <a:r>
              <a:rPr sz="2000" dirty="0">
                <a:solidFill>
                  <a:srgbClr val="AC1285"/>
                </a:solidFill>
                <a:latin typeface="Times New Roman"/>
                <a:cs typeface="Times New Roman"/>
              </a:rPr>
              <a:t> </a:t>
            </a:r>
            <a:r>
              <a:rPr sz="2000" spc="-60" dirty="0">
                <a:solidFill>
                  <a:srgbClr val="AC1285"/>
                </a:solidFill>
                <a:latin typeface="Times New Roman"/>
                <a:cs typeface="Times New Roman"/>
              </a:rPr>
              <a:t> </a:t>
            </a:r>
            <a:r>
              <a:rPr sz="2000" dirty="0">
                <a:solidFill>
                  <a:srgbClr val="AC1285"/>
                </a:solidFill>
                <a:latin typeface="Times New Roman"/>
                <a:cs typeface="Times New Roman"/>
              </a:rPr>
              <a:t>p</a:t>
            </a:r>
            <a:r>
              <a:rPr sz="2000" spc="25" dirty="0">
                <a:solidFill>
                  <a:srgbClr val="AC1285"/>
                </a:solidFill>
                <a:latin typeface="Times New Roman"/>
                <a:cs typeface="Times New Roman"/>
              </a:rPr>
              <a:t>o</a:t>
            </a:r>
            <a:r>
              <a:rPr sz="2000" spc="-30" dirty="0">
                <a:solidFill>
                  <a:srgbClr val="AC1285"/>
                </a:solidFill>
                <a:latin typeface="Times New Roman"/>
                <a:cs typeface="Times New Roman"/>
              </a:rPr>
              <a:t>w</a:t>
            </a:r>
            <a:r>
              <a:rPr sz="2000" spc="-5" dirty="0">
                <a:solidFill>
                  <a:srgbClr val="AC1285"/>
                </a:solidFill>
                <a:latin typeface="Times New Roman"/>
                <a:cs typeface="Times New Roman"/>
              </a:rPr>
              <a:t>e</a:t>
            </a:r>
            <a:r>
              <a:rPr sz="2000" dirty="0">
                <a:solidFill>
                  <a:srgbClr val="AC1285"/>
                </a:solidFill>
                <a:latin typeface="Times New Roman"/>
                <a:cs typeface="Times New Roman"/>
              </a:rPr>
              <a:t>r</a:t>
            </a:r>
            <a:r>
              <a:rPr sz="2000" spc="-5" dirty="0">
                <a:solidFill>
                  <a:srgbClr val="AC1285"/>
                </a:solidFill>
                <a:latin typeface="Times New Roman"/>
                <a:cs typeface="Times New Roman"/>
              </a:rPr>
              <a:t>,</a:t>
            </a:r>
            <a:r>
              <a:rPr sz="2000" dirty="0">
                <a:solidFill>
                  <a:srgbClr val="AC1285"/>
                </a:solidFill>
                <a:latin typeface="Times New Roman"/>
                <a:cs typeface="Times New Roman"/>
              </a:rPr>
              <a:t> </a:t>
            </a:r>
            <a:r>
              <a:rPr sz="2000" spc="-5" dirty="0">
                <a:solidFill>
                  <a:srgbClr val="AC1285"/>
                </a:solidFill>
                <a:latin typeface="Times New Roman"/>
                <a:cs typeface="Times New Roman"/>
              </a:rPr>
              <a:t> </a:t>
            </a:r>
            <a:r>
              <a:rPr sz="2000" spc="5" dirty="0">
                <a:solidFill>
                  <a:srgbClr val="AC1285"/>
                </a:solidFill>
                <a:latin typeface="Times New Roman"/>
                <a:cs typeface="Times New Roman"/>
              </a:rPr>
              <a:t>s</a:t>
            </a:r>
            <a:r>
              <a:rPr sz="2000" spc="-20" dirty="0">
                <a:solidFill>
                  <a:srgbClr val="AC1285"/>
                </a:solidFill>
                <a:latin typeface="Times New Roman"/>
                <a:cs typeface="Times New Roman"/>
              </a:rPr>
              <a:t>h</a:t>
            </a:r>
            <a:r>
              <a:rPr sz="2000" dirty="0">
                <a:solidFill>
                  <a:srgbClr val="AC1285"/>
                </a:solidFill>
                <a:latin typeface="Times New Roman"/>
                <a:cs typeface="Times New Roman"/>
              </a:rPr>
              <a:t>or</a:t>
            </a:r>
            <a:r>
              <a:rPr sz="2000" spc="-5" dirty="0">
                <a:solidFill>
                  <a:srgbClr val="AC1285"/>
                </a:solidFill>
                <a:latin typeface="Times New Roman"/>
                <a:cs typeface="Times New Roman"/>
              </a:rPr>
              <a:t>t</a:t>
            </a:r>
            <a:r>
              <a:rPr sz="2000" dirty="0">
                <a:solidFill>
                  <a:srgbClr val="AC1285"/>
                </a:solidFill>
                <a:latin typeface="Times New Roman"/>
                <a:cs typeface="Times New Roman"/>
              </a:rPr>
              <a:t> </a:t>
            </a:r>
            <a:r>
              <a:rPr sz="2000" spc="-15" dirty="0">
                <a:solidFill>
                  <a:srgbClr val="AC1285"/>
                </a:solidFill>
                <a:latin typeface="Times New Roman"/>
                <a:cs typeface="Times New Roman"/>
              </a:rPr>
              <a:t> </a:t>
            </a:r>
            <a:r>
              <a:rPr sz="2000" dirty="0">
                <a:solidFill>
                  <a:srgbClr val="AC1285"/>
                </a:solidFill>
                <a:latin typeface="Times New Roman"/>
                <a:cs typeface="Times New Roman"/>
              </a:rPr>
              <a:t>r</a:t>
            </a:r>
            <a:r>
              <a:rPr sz="2000" spc="-5" dirty="0">
                <a:solidFill>
                  <a:srgbClr val="AC1285"/>
                </a:solidFill>
                <a:latin typeface="Times New Roman"/>
                <a:cs typeface="Times New Roman"/>
              </a:rPr>
              <a:t>a</a:t>
            </a:r>
            <a:r>
              <a:rPr sz="2000" spc="-15" dirty="0">
                <a:solidFill>
                  <a:srgbClr val="AC1285"/>
                </a:solidFill>
                <a:latin typeface="Times New Roman"/>
                <a:cs typeface="Times New Roman"/>
              </a:rPr>
              <a:t>n</a:t>
            </a:r>
            <a:r>
              <a:rPr sz="2000" spc="-20" dirty="0">
                <a:solidFill>
                  <a:srgbClr val="AC1285"/>
                </a:solidFill>
                <a:latin typeface="Times New Roman"/>
                <a:cs typeface="Times New Roman"/>
              </a:rPr>
              <a:t>g</a:t>
            </a:r>
            <a:r>
              <a:rPr sz="2000" spc="-5" dirty="0">
                <a:solidFill>
                  <a:srgbClr val="AC1285"/>
                </a:solidFill>
                <a:latin typeface="Times New Roman"/>
                <a:cs typeface="Times New Roman"/>
              </a:rPr>
              <a:t>e</a:t>
            </a:r>
            <a:r>
              <a:rPr sz="2000" dirty="0">
                <a:solidFill>
                  <a:srgbClr val="AC1285"/>
                </a:solidFill>
                <a:latin typeface="Times New Roman"/>
                <a:cs typeface="Times New Roman"/>
              </a:rPr>
              <a:t>	</a:t>
            </a:r>
            <a:r>
              <a:rPr sz="2000" spc="-30" dirty="0">
                <a:solidFill>
                  <a:srgbClr val="AC1285"/>
                </a:solidFill>
                <a:latin typeface="Times New Roman"/>
                <a:cs typeface="Times New Roman"/>
              </a:rPr>
              <a:t>w</a:t>
            </a:r>
            <a:r>
              <a:rPr sz="2000" spc="-5" dirty="0">
                <a:solidFill>
                  <a:srgbClr val="AC1285"/>
                </a:solidFill>
                <a:latin typeface="Times New Roman"/>
                <a:cs typeface="Times New Roman"/>
              </a:rPr>
              <a:t>ir</a:t>
            </a:r>
            <a:r>
              <a:rPr sz="2000" dirty="0">
                <a:solidFill>
                  <a:srgbClr val="AC1285"/>
                </a:solidFill>
                <a:latin typeface="Times New Roman"/>
                <a:cs typeface="Times New Roman"/>
              </a:rPr>
              <a:t>e</a:t>
            </a:r>
            <a:r>
              <a:rPr sz="2000" spc="-5" dirty="0">
                <a:solidFill>
                  <a:srgbClr val="AC1285"/>
                </a:solidFill>
                <a:latin typeface="Times New Roman"/>
                <a:cs typeface="Times New Roman"/>
              </a:rPr>
              <a:t>le</a:t>
            </a:r>
            <a:r>
              <a:rPr sz="2000" spc="-15" dirty="0">
                <a:solidFill>
                  <a:srgbClr val="AC1285"/>
                </a:solidFill>
                <a:latin typeface="Times New Roman"/>
                <a:cs typeface="Times New Roman"/>
              </a:rPr>
              <a:t>s</a:t>
            </a:r>
            <a:r>
              <a:rPr sz="2000" spc="-5" dirty="0">
                <a:solidFill>
                  <a:srgbClr val="AC1285"/>
                </a:solidFill>
                <a:latin typeface="Times New Roman"/>
                <a:cs typeface="Times New Roman"/>
              </a:rPr>
              <a:t>s  </a:t>
            </a:r>
            <a:r>
              <a:rPr sz="2000" spc="-10" dirty="0">
                <a:solidFill>
                  <a:srgbClr val="AC1285"/>
                </a:solidFill>
                <a:latin typeface="Times New Roman"/>
                <a:cs typeface="Times New Roman"/>
              </a:rPr>
              <a:t>technology for </a:t>
            </a:r>
            <a:r>
              <a:rPr sz="2000" spc="-5" dirty="0">
                <a:solidFill>
                  <a:srgbClr val="AC1285"/>
                </a:solidFill>
                <a:latin typeface="Times New Roman"/>
                <a:cs typeface="Times New Roman"/>
              </a:rPr>
              <a:t>data </a:t>
            </a:r>
            <a:r>
              <a:rPr sz="2000" spc="-10" dirty="0">
                <a:solidFill>
                  <a:srgbClr val="AC1285"/>
                </a:solidFill>
                <a:latin typeface="Times New Roman"/>
                <a:cs typeface="Times New Roman"/>
              </a:rPr>
              <a:t>and </a:t>
            </a:r>
            <a:r>
              <a:rPr sz="2000" spc="-5" dirty="0">
                <a:solidFill>
                  <a:srgbClr val="AC1285"/>
                </a:solidFill>
                <a:latin typeface="Times New Roman"/>
                <a:cs typeface="Times New Roman"/>
              </a:rPr>
              <a:t>voice</a:t>
            </a:r>
            <a:r>
              <a:rPr sz="2000" spc="75" dirty="0">
                <a:solidFill>
                  <a:srgbClr val="AC1285"/>
                </a:solidFill>
                <a:latin typeface="Times New Roman"/>
                <a:cs typeface="Times New Roman"/>
              </a:rPr>
              <a:t> </a:t>
            </a:r>
            <a:r>
              <a:rPr sz="2000" spc="-10" dirty="0">
                <a:solidFill>
                  <a:srgbClr val="AC1285"/>
                </a:solidFill>
                <a:latin typeface="Times New Roman"/>
                <a:cs typeface="Times New Roman"/>
              </a:rPr>
              <a:t>communication</a:t>
            </a:r>
            <a:r>
              <a:rPr sz="2000" spc="-10" dirty="0">
                <a:latin typeface="Times New Roman"/>
                <a:cs typeface="Times New Roman"/>
              </a:rPr>
              <a:t>.</a:t>
            </a:r>
            <a:endParaRPr sz="2000">
              <a:latin typeface="Times New Roman"/>
              <a:cs typeface="Times New Roman"/>
            </a:endParaRPr>
          </a:p>
          <a:p>
            <a:pPr marL="12700">
              <a:lnSpc>
                <a:spcPct val="100000"/>
              </a:lnSpc>
              <a:spcBef>
                <a:spcPts val="1680"/>
              </a:spcBef>
              <a:tabLst>
                <a:tab pos="356870" algn="l"/>
              </a:tabLst>
            </a:pPr>
            <a:r>
              <a:rPr sz="2000" spc="-5" dirty="0">
                <a:solidFill>
                  <a:srgbClr val="C00000"/>
                </a:solidFill>
                <a:latin typeface="Times New Roman"/>
                <a:cs typeface="Times New Roman"/>
              </a:rPr>
              <a:t>»	</a:t>
            </a:r>
            <a:r>
              <a:rPr sz="2000" spc="-5" dirty="0">
                <a:latin typeface="Times New Roman"/>
                <a:cs typeface="Times New Roman"/>
              </a:rPr>
              <a:t>Bluetooth </a:t>
            </a:r>
            <a:r>
              <a:rPr sz="2000" spc="-25" dirty="0">
                <a:latin typeface="Times New Roman"/>
                <a:cs typeface="Times New Roman"/>
              </a:rPr>
              <a:t>was </a:t>
            </a:r>
            <a:r>
              <a:rPr sz="2000" spc="-10" dirty="0">
                <a:latin typeface="Times New Roman"/>
                <a:cs typeface="Times New Roman"/>
              </a:rPr>
              <a:t>first </a:t>
            </a:r>
            <a:r>
              <a:rPr sz="2000" dirty="0">
                <a:latin typeface="Times New Roman"/>
                <a:cs typeface="Times New Roman"/>
              </a:rPr>
              <a:t>proposed by </a:t>
            </a:r>
            <a:r>
              <a:rPr sz="2000" spc="-10" dirty="0">
                <a:latin typeface="Times New Roman"/>
                <a:cs typeface="Times New Roman"/>
              </a:rPr>
              <a:t>'Ericsson' in</a:t>
            </a:r>
            <a:r>
              <a:rPr sz="2000" spc="110" dirty="0">
                <a:latin typeface="Times New Roman"/>
                <a:cs typeface="Times New Roman"/>
              </a:rPr>
              <a:t> </a:t>
            </a:r>
            <a:r>
              <a:rPr sz="2000" spc="5" dirty="0">
                <a:latin typeface="Times New Roman"/>
                <a:cs typeface="Times New Roman"/>
              </a:rPr>
              <a:t>1994.</a:t>
            </a:r>
            <a:endParaRPr sz="2000">
              <a:latin typeface="Times New Roman"/>
              <a:cs typeface="Times New Roman"/>
            </a:endParaRPr>
          </a:p>
          <a:p>
            <a:pPr marL="12700">
              <a:lnSpc>
                <a:spcPct val="100000"/>
              </a:lnSpc>
              <a:spcBef>
                <a:spcPts val="1680"/>
              </a:spcBef>
              <a:tabLst>
                <a:tab pos="356870" algn="l"/>
              </a:tabLst>
            </a:pPr>
            <a:r>
              <a:rPr sz="2000" spc="-5" dirty="0">
                <a:solidFill>
                  <a:srgbClr val="C00000"/>
                </a:solidFill>
                <a:latin typeface="Times New Roman"/>
                <a:cs typeface="Times New Roman"/>
              </a:rPr>
              <a:t>»	</a:t>
            </a:r>
            <a:r>
              <a:rPr sz="2000" spc="-5" dirty="0">
                <a:latin typeface="Times New Roman"/>
                <a:cs typeface="Times New Roman"/>
              </a:rPr>
              <a:t>Bluetooth </a:t>
            </a:r>
            <a:r>
              <a:rPr sz="2000" spc="-5" dirty="0">
                <a:solidFill>
                  <a:srgbClr val="6F2F9F"/>
                </a:solidFill>
                <a:latin typeface="Times New Roman"/>
                <a:cs typeface="Times New Roman"/>
              </a:rPr>
              <a:t>operates at 2.4GHz </a:t>
            </a:r>
            <a:r>
              <a:rPr sz="2000" dirty="0">
                <a:solidFill>
                  <a:srgbClr val="6F2F9F"/>
                </a:solidFill>
                <a:latin typeface="Times New Roman"/>
                <a:cs typeface="Times New Roman"/>
              </a:rPr>
              <a:t>of </a:t>
            </a:r>
            <a:r>
              <a:rPr sz="2000" spc="-10" dirty="0">
                <a:solidFill>
                  <a:srgbClr val="6F2F9F"/>
                </a:solidFill>
                <a:latin typeface="Times New Roman"/>
                <a:cs typeface="Times New Roman"/>
              </a:rPr>
              <a:t>the </a:t>
            </a:r>
            <a:r>
              <a:rPr sz="2000" spc="-5" dirty="0">
                <a:solidFill>
                  <a:srgbClr val="6F2F9F"/>
                </a:solidFill>
                <a:latin typeface="Times New Roman"/>
                <a:cs typeface="Times New Roman"/>
              </a:rPr>
              <a:t>Radio Frequency spectrum </a:t>
            </a:r>
            <a:r>
              <a:rPr sz="2000" spc="-10" dirty="0">
                <a:latin typeface="Times New Roman"/>
                <a:cs typeface="Times New Roman"/>
              </a:rPr>
              <a:t>and </a:t>
            </a:r>
            <a:r>
              <a:rPr sz="2000" spc="-10" dirty="0">
                <a:solidFill>
                  <a:srgbClr val="6F2F9F"/>
                </a:solidFill>
                <a:latin typeface="Times New Roman"/>
                <a:cs typeface="Times New Roman"/>
              </a:rPr>
              <a:t>uses</a:t>
            </a:r>
            <a:r>
              <a:rPr sz="2000" spc="195" dirty="0">
                <a:solidFill>
                  <a:srgbClr val="6F2F9F"/>
                </a:solidFill>
                <a:latin typeface="Times New Roman"/>
                <a:cs typeface="Times New Roman"/>
              </a:rPr>
              <a:t> </a:t>
            </a:r>
            <a:r>
              <a:rPr sz="2000" spc="-10" dirty="0">
                <a:solidFill>
                  <a:srgbClr val="6F2F9F"/>
                </a:solidFill>
                <a:latin typeface="Times New Roman"/>
                <a:cs typeface="Times New Roman"/>
              </a:rPr>
              <a:t>the</a:t>
            </a:r>
            <a:endParaRPr sz="2000">
              <a:latin typeface="Times New Roman"/>
              <a:cs typeface="Times New Roman"/>
            </a:endParaRPr>
          </a:p>
          <a:p>
            <a:pPr marL="356870">
              <a:lnSpc>
                <a:spcPct val="100000"/>
              </a:lnSpc>
              <a:spcBef>
                <a:spcPts val="1205"/>
              </a:spcBef>
            </a:pPr>
            <a:r>
              <a:rPr sz="2000" spc="-5" dirty="0">
                <a:solidFill>
                  <a:srgbClr val="6F2F9F"/>
                </a:solidFill>
                <a:latin typeface="Times New Roman"/>
                <a:cs typeface="Times New Roman"/>
              </a:rPr>
              <a:t>Frequency Hopping Spread Spectrum (FHSS) </a:t>
            </a:r>
            <a:r>
              <a:rPr sz="2000" spc="-10" dirty="0">
                <a:solidFill>
                  <a:srgbClr val="6F2F9F"/>
                </a:solidFill>
                <a:latin typeface="Times New Roman"/>
                <a:cs typeface="Times New Roman"/>
              </a:rPr>
              <a:t>technique </a:t>
            </a:r>
            <a:r>
              <a:rPr sz="2000" spc="-10" dirty="0">
                <a:latin typeface="Times New Roman"/>
                <a:cs typeface="Times New Roman"/>
              </a:rPr>
              <a:t>for</a:t>
            </a:r>
            <a:r>
              <a:rPr sz="2000" spc="135" dirty="0">
                <a:latin typeface="Times New Roman"/>
                <a:cs typeface="Times New Roman"/>
              </a:rPr>
              <a:t> </a:t>
            </a:r>
            <a:r>
              <a:rPr sz="2000" spc="-10" dirty="0">
                <a:latin typeface="Times New Roman"/>
                <a:cs typeface="Times New Roman"/>
              </a:rPr>
              <a:t>communication.</a:t>
            </a:r>
            <a:endParaRPr sz="2000">
              <a:latin typeface="Times New Roman"/>
              <a:cs typeface="Times New Roman"/>
            </a:endParaRPr>
          </a:p>
          <a:p>
            <a:pPr marL="356870" marR="5080" indent="-344805">
              <a:lnSpc>
                <a:spcPct val="150000"/>
              </a:lnSpc>
              <a:spcBef>
                <a:spcPts val="480"/>
              </a:spcBef>
              <a:tabLst>
                <a:tab pos="356870" algn="l"/>
              </a:tabLst>
            </a:pPr>
            <a:r>
              <a:rPr sz="2000" spc="-5" dirty="0">
                <a:solidFill>
                  <a:srgbClr val="C00000"/>
                </a:solidFill>
                <a:latin typeface="Times New Roman"/>
                <a:cs typeface="Times New Roman"/>
              </a:rPr>
              <a:t>»	</a:t>
            </a:r>
            <a:r>
              <a:rPr sz="2000" spc="-5" dirty="0">
                <a:latin typeface="Times New Roman"/>
                <a:cs typeface="Times New Roman"/>
              </a:rPr>
              <a:t>Literally it </a:t>
            </a:r>
            <a:r>
              <a:rPr sz="2000" dirty="0">
                <a:solidFill>
                  <a:srgbClr val="6F2F9F"/>
                </a:solidFill>
                <a:latin typeface="Times New Roman"/>
                <a:cs typeface="Times New Roman"/>
              </a:rPr>
              <a:t>supports </a:t>
            </a:r>
            <a:r>
              <a:rPr sz="2000" spc="-5" dirty="0">
                <a:solidFill>
                  <a:srgbClr val="6F2F9F"/>
                </a:solidFill>
                <a:latin typeface="Times New Roman"/>
                <a:cs typeface="Times New Roman"/>
              </a:rPr>
              <a:t>a data rate </a:t>
            </a:r>
            <a:r>
              <a:rPr sz="2000" dirty="0">
                <a:solidFill>
                  <a:srgbClr val="6F2F9F"/>
                </a:solidFill>
                <a:latin typeface="Times New Roman"/>
                <a:cs typeface="Times New Roman"/>
              </a:rPr>
              <a:t>of </a:t>
            </a:r>
            <a:r>
              <a:rPr sz="2000" spc="-15" dirty="0">
                <a:solidFill>
                  <a:srgbClr val="6F2F9F"/>
                </a:solidFill>
                <a:latin typeface="Times New Roman"/>
                <a:cs typeface="Times New Roman"/>
              </a:rPr>
              <a:t>up </a:t>
            </a:r>
            <a:r>
              <a:rPr sz="2000" spc="-10" dirty="0">
                <a:solidFill>
                  <a:srgbClr val="6F2F9F"/>
                </a:solidFill>
                <a:latin typeface="Times New Roman"/>
                <a:cs typeface="Times New Roman"/>
              </a:rPr>
              <a:t>to </a:t>
            </a:r>
            <a:r>
              <a:rPr sz="2000" dirty="0">
                <a:solidFill>
                  <a:srgbClr val="6F2F9F"/>
                </a:solidFill>
                <a:latin typeface="Times New Roman"/>
                <a:cs typeface="Times New Roman"/>
              </a:rPr>
              <a:t>1Mbps </a:t>
            </a:r>
            <a:r>
              <a:rPr sz="2000" spc="-10" dirty="0">
                <a:latin typeface="Times New Roman"/>
                <a:cs typeface="Times New Roman"/>
              </a:rPr>
              <a:t>and </a:t>
            </a:r>
            <a:r>
              <a:rPr sz="2000" spc="-5" dirty="0">
                <a:solidFill>
                  <a:srgbClr val="6F2F9F"/>
                </a:solidFill>
                <a:latin typeface="Times New Roman"/>
                <a:cs typeface="Times New Roman"/>
              </a:rPr>
              <a:t>a </a:t>
            </a:r>
            <a:r>
              <a:rPr sz="2000" spc="-10" dirty="0">
                <a:solidFill>
                  <a:srgbClr val="6F2F9F"/>
                </a:solidFill>
                <a:latin typeface="Times New Roman"/>
                <a:cs typeface="Times New Roman"/>
              </a:rPr>
              <a:t>range </a:t>
            </a:r>
            <a:r>
              <a:rPr sz="2000" dirty="0">
                <a:solidFill>
                  <a:srgbClr val="6F2F9F"/>
                </a:solidFill>
                <a:latin typeface="Times New Roman"/>
                <a:cs typeface="Times New Roman"/>
              </a:rPr>
              <a:t>of </a:t>
            </a:r>
            <a:r>
              <a:rPr sz="2000" spc="-5" dirty="0">
                <a:solidFill>
                  <a:srgbClr val="6F2F9F"/>
                </a:solidFill>
                <a:latin typeface="Times New Roman"/>
                <a:cs typeface="Times New Roman"/>
              </a:rPr>
              <a:t>approximately </a:t>
            </a:r>
            <a:r>
              <a:rPr sz="2000" spc="5" dirty="0">
                <a:solidFill>
                  <a:srgbClr val="6F2F9F"/>
                </a:solidFill>
                <a:latin typeface="Times New Roman"/>
                <a:cs typeface="Times New Roman"/>
              </a:rPr>
              <a:t>30  </a:t>
            </a:r>
            <a:r>
              <a:rPr sz="2000" spc="-10" dirty="0">
                <a:solidFill>
                  <a:srgbClr val="6F2F9F"/>
                </a:solidFill>
                <a:latin typeface="Times New Roman"/>
                <a:cs typeface="Times New Roman"/>
              </a:rPr>
              <a:t>to </a:t>
            </a:r>
            <a:r>
              <a:rPr sz="2000" dirty="0">
                <a:solidFill>
                  <a:srgbClr val="6F2F9F"/>
                </a:solidFill>
                <a:latin typeface="Times New Roman"/>
                <a:cs typeface="Times New Roman"/>
              </a:rPr>
              <a:t>100 </a:t>
            </a:r>
            <a:r>
              <a:rPr sz="2000" spc="-10" dirty="0">
                <a:solidFill>
                  <a:srgbClr val="6F2F9F"/>
                </a:solidFill>
                <a:latin typeface="Times New Roman"/>
                <a:cs typeface="Times New Roman"/>
              </a:rPr>
              <a:t>feet </a:t>
            </a:r>
            <a:r>
              <a:rPr sz="2000" spc="-5" dirty="0">
                <a:latin typeface="Times New Roman"/>
                <a:cs typeface="Times New Roman"/>
              </a:rPr>
              <a:t>(version dependent) </a:t>
            </a:r>
            <a:r>
              <a:rPr sz="2000" spc="-10" dirty="0">
                <a:latin typeface="Times New Roman"/>
                <a:cs typeface="Times New Roman"/>
              </a:rPr>
              <a:t>for </a:t>
            </a:r>
            <a:r>
              <a:rPr sz="2000" spc="-5" dirty="0">
                <a:latin typeface="Times New Roman"/>
                <a:cs typeface="Times New Roman"/>
              </a:rPr>
              <a:t>data</a:t>
            </a:r>
            <a:r>
              <a:rPr sz="2000" spc="45" dirty="0">
                <a:latin typeface="Times New Roman"/>
                <a:cs typeface="Times New Roman"/>
              </a:rPr>
              <a:t> </a:t>
            </a:r>
            <a:r>
              <a:rPr sz="2000" spc="-15" dirty="0">
                <a:latin typeface="Times New Roman"/>
                <a:cs typeface="Times New Roman"/>
              </a:rPr>
              <a:t>communication.</a:t>
            </a:r>
            <a:endParaRPr sz="2000">
              <a:latin typeface="Times New Roman"/>
              <a:cs typeface="Times New Roman"/>
            </a:endParaRPr>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38100">
              <a:lnSpc>
                <a:spcPts val="1375"/>
              </a:lnSpc>
            </a:pPr>
            <a:fld id="{81D60167-4931-47E6-BA6A-407CBD079E47}" type="slidenum">
              <a:rPr spc="-40" dirty="0"/>
              <a:t>158</a:t>
            </a:fld>
            <a:endParaRPr spc="-40" dirty="0"/>
          </a:p>
        </p:txBody>
      </p:sp>
    </p:spTree>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60044" y="199374"/>
            <a:ext cx="8455025" cy="4721860"/>
          </a:xfrm>
          <a:prstGeom prst="rect">
            <a:avLst/>
          </a:prstGeom>
        </p:spPr>
        <p:txBody>
          <a:bodyPr vert="horz" wrap="square" lIns="0" tIns="12700" rIns="0" bIns="0" rtlCol="0">
            <a:spAutoFit/>
          </a:bodyPr>
          <a:lstStyle/>
          <a:p>
            <a:pPr marL="356870" marR="5080" indent="-344805" algn="just">
              <a:lnSpc>
                <a:spcPct val="150100"/>
              </a:lnSpc>
              <a:spcBef>
                <a:spcPts val="100"/>
              </a:spcBef>
            </a:pPr>
            <a:r>
              <a:rPr sz="2000" spc="-5" dirty="0">
                <a:solidFill>
                  <a:srgbClr val="FF0000"/>
                </a:solidFill>
                <a:latin typeface="Times New Roman"/>
                <a:cs typeface="Times New Roman"/>
              </a:rPr>
              <a:t>» </a:t>
            </a:r>
            <a:r>
              <a:rPr sz="2000" spc="-10" dirty="0">
                <a:latin typeface="Times New Roman"/>
                <a:cs typeface="Times New Roman"/>
              </a:rPr>
              <a:t>Like </a:t>
            </a:r>
            <a:r>
              <a:rPr sz="2000" spc="-5" dirty="0">
                <a:latin typeface="Times New Roman"/>
                <a:cs typeface="Times New Roman"/>
              </a:rPr>
              <a:t>IrDA, </a:t>
            </a:r>
            <a:r>
              <a:rPr sz="2000" spc="-5" dirty="0">
                <a:solidFill>
                  <a:srgbClr val="C00000"/>
                </a:solidFill>
                <a:latin typeface="Times New Roman"/>
                <a:cs typeface="Times New Roman"/>
              </a:rPr>
              <a:t>Bluetooth communication also </a:t>
            </a:r>
            <a:r>
              <a:rPr sz="2000" spc="-10" dirty="0">
                <a:solidFill>
                  <a:srgbClr val="C00000"/>
                </a:solidFill>
                <a:latin typeface="Times New Roman"/>
                <a:cs typeface="Times New Roman"/>
              </a:rPr>
              <a:t>has two </a:t>
            </a:r>
            <a:r>
              <a:rPr sz="2000" spc="-5" dirty="0">
                <a:solidFill>
                  <a:srgbClr val="C00000"/>
                </a:solidFill>
                <a:latin typeface="Times New Roman"/>
                <a:cs typeface="Times New Roman"/>
              </a:rPr>
              <a:t>essential parts</a:t>
            </a:r>
            <a:r>
              <a:rPr sz="2000" spc="-5" dirty="0">
                <a:latin typeface="Times New Roman"/>
                <a:cs typeface="Times New Roman"/>
              </a:rPr>
              <a:t>; </a:t>
            </a:r>
            <a:r>
              <a:rPr sz="2000" spc="-5" dirty="0">
                <a:solidFill>
                  <a:srgbClr val="AC1285"/>
                </a:solidFill>
                <a:latin typeface="Times New Roman"/>
                <a:cs typeface="Times New Roman"/>
              </a:rPr>
              <a:t>a physical  </a:t>
            </a:r>
            <a:r>
              <a:rPr sz="2000" spc="-10" dirty="0">
                <a:solidFill>
                  <a:srgbClr val="AC1285"/>
                </a:solidFill>
                <a:latin typeface="Times New Roman"/>
                <a:cs typeface="Times New Roman"/>
              </a:rPr>
              <a:t>link </a:t>
            </a:r>
            <a:r>
              <a:rPr sz="2000" dirty="0">
                <a:solidFill>
                  <a:srgbClr val="AC1285"/>
                </a:solidFill>
                <a:latin typeface="Times New Roman"/>
                <a:cs typeface="Times New Roman"/>
              </a:rPr>
              <a:t>part </a:t>
            </a:r>
            <a:r>
              <a:rPr sz="2000" spc="-10" dirty="0">
                <a:latin typeface="Times New Roman"/>
                <a:cs typeface="Times New Roman"/>
              </a:rPr>
              <a:t>and </a:t>
            </a:r>
            <a:r>
              <a:rPr sz="2000" spc="-5" dirty="0">
                <a:solidFill>
                  <a:srgbClr val="AC1285"/>
                </a:solidFill>
                <a:latin typeface="Times New Roman"/>
                <a:cs typeface="Times New Roman"/>
              </a:rPr>
              <a:t>a </a:t>
            </a:r>
            <a:r>
              <a:rPr sz="2000" dirty="0">
                <a:solidFill>
                  <a:srgbClr val="AC1285"/>
                </a:solidFill>
                <a:latin typeface="Times New Roman"/>
                <a:cs typeface="Times New Roman"/>
              </a:rPr>
              <a:t>protocol</a:t>
            </a:r>
            <a:r>
              <a:rPr sz="2000" spc="-25" dirty="0">
                <a:solidFill>
                  <a:srgbClr val="AC1285"/>
                </a:solidFill>
                <a:latin typeface="Times New Roman"/>
                <a:cs typeface="Times New Roman"/>
              </a:rPr>
              <a:t> </a:t>
            </a:r>
            <a:r>
              <a:rPr sz="2000" dirty="0">
                <a:solidFill>
                  <a:srgbClr val="AC1285"/>
                </a:solidFill>
                <a:latin typeface="Times New Roman"/>
                <a:cs typeface="Times New Roman"/>
              </a:rPr>
              <a:t>part</a:t>
            </a:r>
            <a:r>
              <a:rPr sz="2000" dirty="0">
                <a:latin typeface="Times New Roman"/>
                <a:cs typeface="Times New Roman"/>
              </a:rPr>
              <a:t>.</a:t>
            </a:r>
            <a:endParaRPr sz="2000">
              <a:latin typeface="Times New Roman"/>
              <a:cs typeface="Times New Roman"/>
            </a:endParaRPr>
          </a:p>
          <a:p>
            <a:pPr marL="683260" marR="5715" indent="-326390" algn="just">
              <a:lnSpc>
                <a:spcPct val="150100"/>
              </a:lnSpc>
              <a:spcBef>
                <a:spcPts val="480"/>
              </a:spcBef>
              <a:buClr>
                <a:srgbClr val="3A812E"/>
              </a:buClr>
              <a:buSzPct val="60000"/>
              <a:buFont typeface="Wingdings"/>
              <a:buChar char=""/>
              <a:tabLst>
                <a:tab pos="683260" algn="l"/>
              </a:tabLst>
            </a:pPr>
            <a:r>
              <a:rPr sz="2000" dirty="0">
                <a:latin typeface="Times New Roman"/>
                <a:cs typeface="Times New Roman"/>
              </a:rPr>
              <a:t>The </a:t>
            </a:r>
            <a:r>
              <a:rPr sz="2000" i="1" spc="-5" dirty="0">
                <a:solidFill>
                  <a:srgbClr val="AC1285"/>
                </a:solidFill>
                <a:latin typeface="Times New Roman"/>
                <a:cs typeface="Times New Roman"/>
              </a:rPr>
              <a:t>physical link </a:t>
            </a:r>
            <a:r>
              <a:rPr sz="2000" spc="-10" dirty="0">
                <a:latin typeface="Times New Roman"/>
                <a:cs typeface="Times New Roman"/>
              </a:rPr>
              <a:t>is </a:t>
            </a:r>
            <a:r>
              <a:rPr sz="2000" spc="-10" dirty="0">
                <a:solidFill>
                  <a:srgbClr val="6F2F9F"/>
                </a:solidFill>
                <a:latin typeface="Times New Roman"/>
                <a:cs typeface="Times New Roman"/>
              </a:rPr>
              <a:t>responsible for the </a:t>
            </a:r>
            <a:r>
              <a:rPr sz="2000" spc="-15" dirty="0">
                <a:solidFill>
                  <a:srgbClr val="6F2F9F"/>
                </a:solidFill>
                <a:latin typeface="Times New Roman"/>
                <a:cs typeface="Times New Roman"/>
              </a:rPr>
              <a:t>physical </a:t>
            </a:r>
            <a:r>
              <a:rPr sz="2000" spc="-10" dirty="0">
                <a:solidFill>
                  <a:srgbClr val="6F2F9F"/>
                </a:solidFill>
                <a:latin typeface="Times New Roman"/>
                <a:cs typeface="Times New Roman"/>
              </a:rPr>
              <a:t>transmission </a:t>
            </a:r>
            <a:r>
              <a:rPr sz="2000" dirty="0">
                <a:latin typeface="Times New Roman"/>
                <a:cs typeface="Times New Roman"/>
              </a:rPr>
              <a:t>of </a:t>
            </a:r>
            <a:r>
              <a:rPr sz="2000" spc="-5" dirty="0">
                <a:latin typeface="Times New Roman"/>
                <a:cs typeface="Times New Roman"/>
              </a:rPr>
              <a:t>data  between devices supporting Bluetooth </a:t>
            </a:r>
            <a:r>
              <a:rPr sz="2000" spc="-10" dirty="0">
                <a:latin typeface="Times New Roman"/>
                <a:cs typeface="Times New Roman"/>
              </a:rPr>
              <a:t>communication. </a:t>
            </a:r>
            <a:r>
              <a:rPr sz="2000" dirty="0">
                <a:latin typeface="Times New Roman"/>
                <a:cs typeface="Times New Roman"/>
              </a:rPr>
              <a:t>The </a:t>
            </a:r>
            <a:r>
              <a:rPr sz="2000" spc="-5" dirty="0">
                <a:latin typeface="Times New Roman"/>
                <a:cs typeface="Times New Roman"/>
              </a:rPr>
              <a:t>physical </a:t>
            </a:r>
            <a:r>
              <a:rPr sz="2000" dirty="0">
                <a:latin typeface="Times New Roman"/>
                <a:cs typeface="Times New Roman"/>
              </a:rPr>
              <a:t>link  </a:t>
            </a:r>
            <a:r>
              <a:rPr sz="2000" spc="-5" dirty="0">
                <a:latin typeface="Times New Roman"/>
                <a:cs typeface="Times New Roman"/>
              </a:rPr>
              <a:t>works </a:t>
            </a:r>
            <a:r>
              <a:rPr sz="2000" dirty="0">
                <a:latin typeface="Times New Roman"/>
                <a:cs typeface="Times New Roman"/>
              </a:rPr>
              <a:t>on </a:t>
            </a:r>
            <a:r>
              <a:rPr sz="2000" spc="-5" dirty="0">
                <a:latin typeface="Times New Roman"/>
                <a:cs typeface="Times New Roman"/>
              </a:rPr>
              <a:t>the </a:t>
            </a:r>
            <a:r>
              <a:rPr sz="2000" spc="-10" dirty="0">
                <a:latin typeface="Times New Roman"/>
                <a:cs typeface="Times New Roman"/>
              </a:rPr>
              <a:t>wireless </a:t>
            </a:r>
            <a:r>
              <a:rPr sz="2000" spc="-5" dirty="0">
                <a:latin typeface="Times New Roman"/>
                <a:cs typeface="Times New Roman"/>
              </a:rPr>
              <a:t>principle </a:t>
            </a:r>
            <a:r>
              <a:rPr sz="2000" spc="-10" dirty="0">
                <a:latin typeface="Times New Roman"/>
                <a:cs typeface="Times New Roman"/>
              </a:rPr>
              <a:t>making </a:t>
            </a:r>
            <a:r>
              <a:rPr sz="2000" spc="-15" dirty="0">
                <a:latin typeface="Times New Roman"/>
                <a:cs typeface="Times New Roman"/>
              </a:rPr>
              <a:t>use </a:t>
            </a:r>
            <a:r>
              <a:rPr sz="2000" dirty="0">
                <a:latin typeface="Times New Roman"/>
                <a:cs typeface="Times New Roman"/>
              </a:rPr>
              <a:t>of </a:t>
            </a:r>
            <a:r>
              <a:rPr sz="2000" spc="-15" dirty="0">
                <a:latin typeface="Times New Roman"/>
                <a:cs typeface="Times New Roman"/>
              </a:rPr>
              <a:t>RF </a:t>
            </a:r>
            <a:r>
              <a:rPr sz="2000" spc="-10" dirty="0">
                <a:latin typeface="Times New Roman"/>
                <a:cs typeface="Times New Roman"/>
              </a:rPr>
              <a:t>waves for  communication. </a:t>
            </a:r>
            <a:r>
              <a:rPr sz="2000" spc="-5" dirty="0">
                <a:latin typeface="Times New Roman"/>
                <a:cs typeface="Times New Roman"/>
              </a:rPr>
              <a:t>Bluetooth </a:t>
            </a:r>
            <a:r>
              <a:rPr sz="2000" dirty="0">
                <a:latin typeface="Times New Roman"/>
                <a:cs typeface="Times New Roman"/>
              </a:rPr>
              <a:t>enabled </a:t>
            </a:r>
            <a:r>
              <a:rPr sz="2000" spc="-5" dirty="0">
                <a:latin typeface="Times New Roman"/>
                <a:cs typeface="Times New Roman"/>
              </a:rPr>
              <a:t>devices essentially contain a Bluetooth  </a:t>
            </a:r>
            <a:r>
              <a:rPr sz="2000" spc="-10" dirty="0">
                <a:latin typeface="Times New Roman"/>
                <a:cs typeface="Times New Roman"/>
              </a:rPr>
              <a:t>wireless </a:t>
            </a:r>
            <a:r>
              <a:rPr sz="2000" spc="-5" dirty="0">
                <a:latin typeface="Times New Roman"/>
                <a:cs typeface="Times New Roman"/>
              </a:rPr>
              <a:t>radio </a:t>
            </a:r>
            <a:r>
              <a:rPr sz="2000" spc="-10" dirty="0">
                <a:latin typeface="Times New Roman"/>
                <a:cs typeface="Times New Roman"/>
              </a:rPr>
              <a:t>for the transmission and </a:t>
            </a:r>
            <a:r>
              <a:rPr sz="2000" spc="-5" dirty="0">
                <a:latin typeface="Times New Roman"/>
                <a:cs typeface="Times New Roman"/>
              </a:rPr>
              <a:t>reception </a:t>
            </a:r>
            <a:r>
              <a:rPr sz="2000" dirty="0">
                <a:latin typeface="Times New Roman"/>
                <a:cs typeface="Times New Roman"/>
              </a:rPr>
              <a:t>of</a:t>
            </a:r>
            <a:r>
              <a:rPr sz="2000" spc="145" dirty="0">
                <a:latin typeface="Times New Roman"/>
                <a:cs typeface="Times New Roman"/>
              </a:rPr>
              <a:t> </a:t>
            </a:r>
            <a:r>
              <a:rPr sz="2000" dirty="0">
                <a:latin typeface="Times New Roman"/>
                <a:cs typeface="Times New Roman"/>
              </a:rPr>
              <a:t>data.</a:t>
            </a:r>
            <a:endParaRPr sz="2000">
              <a:latin typeface="Times New Roman"/>
              <a:cs typeface="Times New Roman"/>
            </a:endParaRPr>
          </a:p>
          <a:p>
            <a:pPr marL="683260" marR="7620" indent="-326390" algn="just">
              <a:lnSpc>
                <a:spcPct val="150100"/>
              </a:lnSpc>
              <a:spcBef>
                <a:spcPts val="475"/>
              </a:spcBef>
              <a:buClr>
                <a:srgbClr val="3A812E"/>
              </a:buClr>
              <a:buSzPct val="60000"/>
              <a:buFont typeface="Wingdings"/>
              <a:buChar char=""/>
              <a:tabLst>
                <a:tab pos="683260" algn="l"/>
              </a:tabLst>
            </a:pPr>
            <a:r>
              <a:rPr sz="2000" dirty="0">
                <a:latin typeface="Times New Roman"/>
                <a:cs typeface="Times New Roman"/>
              </a:rPr>
              <a:t>The </a:t>
            </a:r>
            <a:r>
              <a:rPr sz="2000" i="1" spc="-5" dirty="0">
                <a:solidFill>
                  <a:srgbClr val="AC1285"/>
                </a:solidFill>
                <a:latin typeface="Times New Roman"/>
                <a:cs typeface="Times New Roman"/>
              </a:rPr>
              <a:t>protocol part </a:t>
            </a:r>
            <a:r>
              <a:rPr sz="2000" spc="-5" dirty="0">
                <a:latin typeface="Times New Roman"/>
                <a:cs typeface="Times New Roman"/>
              </a:rPr>
              <a:t>is </a:t>
            </a:r>
            <a:r>
              <a:rPr sz="2000" spc="-5" dirty="0">
                <a:solidFill>
                  <a:srgbClr val="6F2F9F"/>
                </a:solidFill>
                <a:latin typeface="Times New Roman"/>
                <a:cs typeface="Times New Roman"/>
              </a:rPr>
              <a:t>responsible </a:t>
            </a:r>
            <a:r>
              <a:rPr sz="2000" spc="-10" dirty="0">
                <a:solidFill>
                  <a:srgbClr val="6F2F9F"/>
                </a:solidFill>
                <a:latin typeface="Times New Roman"/>
                <a:cs typeface="Times New Roman"/>
              </a:rPr>
              <a:t>for defining the </a:t>
            </a:r>
            <a:r>
              <a:rPr sz="2000" spc="-5" dirty="0">
                <a:solidFill>
                  <a:srgbClr val="6F2F9F"/>
                </a:solidFill>
                <a:latin typeface="Times New Roman"/>
                <a:cs typeface="Times New Roman"/>
              </a:rPr>
              <a:t>rules </a:t>
            </a:r>
            <a:r>
              <a:rPr sz="2000" dirty="0">
                <a:solidFill>
                  <a:srgbClr val="6F2F9F"/>
                </a:solidFill>
                <a:latin typeface="Times New Roman"/>
                <a:cs typeface="Times New Roman"/>
              </a:rPr>
              <a:t>of </a:t>
            </a:r>
            <a:r>
              <a:rPr sz="2000" spc="-10" dirty="0">
                <a:solidFill>
                  <a:srgbClr val="6F2F9F"/>
                </a:solidFill>
                <a:latin typeface="Times New Roman"/>
                <a:cs typeface="Times New Roman"/>
              </a:rPr>
              <a:t>communication</a:t>
            </a:r>
            <a:r>
              <a:rPr sz="2000" spc="-10" dirty="0">
                <a:latin typeface="Times New Roman"/>
                <a:cs typeface="Times New Roman"/>
              </a:rPr>
              <a:t>.  </a:t>
            </a:r>
            <a:r>
              <a:rPr sz="2000" dirty="0">
                <a:latin typeface="Times New Roman"/>
                <a:cs typeface="Times New Roman"/>
              </a:rPr>
              <a:t>The </a:t>
            </a:r>
            <a:r>
              <a:rPr sz="2000" spc="-5" dirty="0">
                <a:latin typeface="Times New Roman"/>
                <a:cs typeface="Times New Roman"/>
              </a:rPr>
              <a:t>rules </a:t>
            </a:r>
            <a:r>
              <a:rPr sz="2000" spc="-10" dirty="0">
                <a:latin typeface="Times New Roman"/>
                <a:cs typeface="Times New Roman"/>
              </a:rPr>
              <a:t>governing </a:t>
            </a:r>
            <a:r>
              <a:rPr sz="2000" spc="-5" dirty="0">
                <a:latin typeface="Times New Roman"/>
                <a:cs typeface="Times New Roman"/>
              </a:rPr>
              <a:t>the </a:t>
            </a:r>
            <a:r>
              <a:rPr sz="2000" dirty="0">
                <a:latin typeface="Times New Roman"/>
                <a:cs typeface="Times New Roman"/>
              </a:rPr>
              <a:t>Bluetooth </a:t>
            </a:r>
            <a:r>
              <a:rPr sz="2000" spc="-10" dirty="0">
                <a:latin typeface="Times New Roman"/>
                <a:cs typeface="Times New Roman"/>
              </a:rPr>
              <a:t>communication </a:t>
            </a:r>
            <a:r>
              <a:rPr sz="2000" spc="-5" dirty="0">
                <a:latin typeface="Times New Roman"/>
                <a:cs typeface="Times New Roman"/>
              </a:rPr>
              <a:t>is implemented in the </a:t>
            </a:r>
            <a:r>
              <a:rPr sz="2000" spc="-5" dirty="0">
                <a:solidFill>
                  <a:srgbClr val="AC1285"/>
                </a:solidFill>
                <a:latin typeface="Times New Roman"/>
                <a:cs typeface="Times New Roman"/>
              </a:rPr>
              <a:t> '</a:t>
            </a:r>
            <a:r>
              <a:rPr sz="2000" i="1" spc="-5" dirty="0">
                <a:solidFill>
                  <a:srgbClr val="AC1285"/>
                </a:solidFill>
                <a:latin typeface="Times New Roman"/>
                <a:cs typeface="Times New Roman"/>
              </a:rPr>
              <a:t>Bluetooth protocol</a:t>
            </a:r>
            <a:r>
              <a:rPr sz="2000" i="1" spc="-35" dirty="0">
                <a:solidFill>
                  <a:srgbClr val="AC1285"/>
                </a:solidFill>
                <a:latin typeface="Times New Roman"/>
                <a:cs typeface="Times New Roman"/>
              </a:rPr>
              <a:t> </a:t>
            </a:r>
            <a:r>
              <a:rPr sz="2000" i="1" spc="-10" dirty="0">
                <a:solidFill>
                  <a:srgbClr val="AC1285"/>
                </a:solidFill>
                <a:latin typeface="Times New Roman"/>
                <a:cs typeface="Times New Roman"/>
              </a:rPr>
              <a:t>stack</a:t>
            </a:r>
            <a:r>
              <a:rPr sz="2000" spc="-10" dirty="0">
                <a:latin typeface="Times New Roman"/>
                <a:cs typeface="Times New Roman"/>
              </a:rPr>
              <a:t>'.</a:t>
            </a:r>
            <a:endParaRPr sz="2000">
              <a:latin typeface="Times New Roman"/>
              <a:cs typeface="Times New Roman"/>
            </a:endParaRPr>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38100">
              <a:lnSpc>
                <a:spcPts val="1375"/>
              </a:lnSpc>
            </a:pPr>
            <a:fld id="{81D60167-4931-47E6-BA6A-407CBD079E47}" type="slidenum">
              <a:rPr spc="-40" dirty="0"/>
              <a:t>159</a:t>
            </a:fld>
            <a:endParaRPr spc="-4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60044" y="962990"/>
            <a:ext cx="8454390" cy="1281761"/>
          </a:xfrm>
          <a:prstGeom prst="rect">
            <a:avLst/>
          </a:prstGeom>
        </p:spPr>
        <p:txBody>
          <a:bodyPr vert="horz" wrap="square" lIns="0" tIns="12065" rIns="0" bIns="0" rtlCol="0">
            <a:spAutoFit/>
          </a:bodyPr>
          <a:lstStyle/>
          <a:p>
            <a:pPr marL="469900" indent="-457200">
              <a:lnSpc>
                <a:spcPct val="100000"/>
              </a:lnSpc>
              <a:spcBef>
                <a:spcPts val="95"/>
              </a:spcBef>
              <a:buClr>
                <a:srgbClr val="C00000"/>
              </a:buClr>
              <a:buAutoNum type="arabicPeriod" startAt="8"/>
              <a:tabLst>
                <a:tab pos="469265" algn="l"/>
                <a:tab pos="469900" algn="l"/>
              </a:tabLst>
            </a:pPr>
            <a:r>
              <a:rPr sz="2000" i="1" spc="-5" dirty="0">
                <a:latin typeface="Times New Roman"/>
                <a:cs typeface="Times New Roman"/>
              </a:rPr>
              <a:t>Healthcare: </a:t>
            </a:r>
            <a:r>
              <a:rPr sz="2000" spc="-10" dirty="0">
                <a:latin typeface="Times New Roman"/>
                <a:cs typeface="Times New Roman"/>
              </a:rPr>
              <a:t>Different kinds </a:t>
            </a:r>
            <a:r>
              <a:rPr sz="2000" dirty="0">
                <a:latin typeface="Times New Roman"/>
                <a:cs typeface="Times New Roman"/>
              </a:rPr>
              <a:t>of </a:t>
            </a:r>
            <a:r>
              <a:rPr sz="2000" spc="-10" dirty="0">
                <a:latin typeface="Times New Roman"/>
                <a:cs typeface="Times New Roman"/>
              </a:rPr>
              <a:t>scanners, </a:t>
            </a:r>
            <a:r>
              <a:rPr sz="2000" spc="-5" dirty="0">
                <a:latin typeface="Times New Roman"/>
                <a:cs typeface="Times New Roman"/>
              </a:rPr>
              <a:t>EEG, ECG </a:t>
            </a:r>
            <a:r>
              <a:rPr sz="2000" spc="-15" dirty="0">
                <a:latin typeface="Times New Roman"/>
                <a:cs typeface="Times New Roman"/>
              </a:rPr>
              <a:t>machines,</a:t>
            </a:r>
            <a:r>
              <a:rPr sz="2000" spc="240" dirty="0">
                <a:latin typeface="Times New Roman"/>
                <a:cs typeface="Times New Roman"/>
              </a:rPr>
              <a:t> </a:t>
            </a:r>
            <a:r>
              <a:rPr sz="2000" spc="-5" dirty="0">
                <a:latin typeface="Times New Roman"/>
                <a:cs typeface="Times New Roman"/>
              </a:rPr>
              <a:t>etc.</a:t>
            </a:r>
            <a:endParaRPr lang="en-IN" sz="2000" spc="-5" dirty="0">
              <a:latin typeface="Times New Roman"/>
              <a:cs typeface="Times New Roman"/>
            </a:endParaRPr>
          </a:p>
          <a:p>
            <a:pPr marL="12700">
              <a:lnSpc>
                <a:spcPct val="100000"/>
              </a:lnSpc>
              <a:spcBef>
                <a:spcPts val="95"/>
              </a:spcBef>
              <a:buClr>
                <a:srgbClr val="C00000"/>
              </a:buClr>
              <a:tabLst>
                <a:tab pos="469265" algn="l"/>
                <a:tab pos="469900" algn="l"/>
              </a:tabLst>
            </a:pPr>
            <a:endParaRPr lang="en-IN" sz="2000" dirty="0">
              <a:latin typeface="Times New Roman"/>
              <a:cs typeface="Times New Roman"/>
            </a:endParaRPr>
          </a:p>
          <a:p>
            <a:pPr marL="12700">
              <a:lnSpc>
                <a:spcPct val="100000"/>
              </a:lnSpc>
              <a:spcBef>
                <a:spcPts val="95"/>
              </a:spcBef>
              <a:buClr>
                <a:srgbClr val="C00000"/>
              </a:buClr>
              <a:tabLst>
                <a:tab pos="469265" algn="l"/>
                <a:tab pos="469900" algn="l"/>
              </a:tabLst>
            </a:pPr>
            <a:endParaRPr lang="en-IN" sz="2000" i="1" spc="-5" dirty="0">
              <a:latin typeface="Times New Roman"/>
              <a:cs typeface="Times New Roman"/>
            </a:endParaRPr>
          </a:p>
          <a:p>
            <a:pPr marL="12700">
              <a:lnSpc>
                <a:spcPct val="100000"/>
              </a:lnSpc>
              <a:spcBef>
                <a:spcPts val="95"/>
              </a:spcBef>
              <a:buClr>
                <a:srgbClr val="C00000"/>
              </a:buClr>
              <a:tabLst>
                <a:tab pos="469265" algn="l"/>
                <a:tab pos="469900" algn="l"/>
              </a:tabLst>
            </a:pPr>
            <a:endParaRPr sz="2000" dirty="0">
              <a:latin typeface="Times New Roman"/>
              <a:cs typeface="Times New Roman"/>
            </a:endParaRPr>
          </a:p>
        </p:txBody>
      </p:sp>
      <p:sp>
        <p:nvSpPr>
          <p:cNvPr id="5" name="object 5"/>
          <p:cNvSpPr txBox="1"/>
          <p:nvPr/>
        </p:nvSpPr>
        <p:spPr>
          <a:xfrm>
            <a:off x="8420100" y="6471338"/>
            <a:ext cx="216535" cy="196850"/>
          </a:xfrm>
          <a:prstGeom prst="rect">
            <a:avLst/>
          </a:prstGeom>
        </p:spPr>
        <p:txBody>
          <a:bodyPr vert="horz" wrap="square" lIns="0" tIns="0" rIns="0" bIns="0" rtlCol="0">
            <a:spAutoFit/>
          </a:bodyPr>
          <a:lstStyle/>
          <a:p>
            <a:pPr marL="38100">
              <a:lnSpc>
                <a:spcPts val="1375"/>
              </a:lnSpc>
            </a:pPr>
            <a:fld id="{81D60167-4931-47E6-BA6A-407CBD079E47}" type="slidenum">
              <a:rPr sz="1200" spc="-40" dirty="0">
                <a:latin typeface="Times New Roman"/>
                <a:cs typeface="Times New Roman"/>
              </a:rPr>
              <a:t>16</a:t>
            </a:fld>
            <a:endParaRPr sz="1200">
              <a:latin typeface="Times New Roman"/>
              <a:cs typeface="Times New Roman"/>
            </a:endParaRPr>
          </a:p>
        </p:txBody>
      </p:sp>
      <p:pic>
        <p:nvPicPr>
          <p:cNvPr id="7" name="Picture 6">
            <a:extLst>
              <a:ext uri="{FF2B5EF4-FFF2-40B4-BE49-F238E27FC236}">
                <a16:creationId xmlns:a16="http://schemas.microsoft.com/office/drawing/2014/main" xmlns="" id="{496AB4B6-D2E7-08C1-60FA-820AD832B775}"/>
              </a:ext>
            </a:extLst>
          </p:cNvPr>
          <p:cNvPicPr>
            <a:picLocks noChangeAspect="1"/>
          </p:cNvPicPr>
          <p:nvPr/>
        </p:nvPicPr>
        <p:blipFill>
          <a:blip r:embed="rId2"/>
          <a:stretch>
            <a:fillRect/>
          </a:stretch>
        </p:blipFill>
        <p:spPr>
          <a:xfrm>
            <a:off x="685800" y="1524000"/>
            <a:ext cx="3581400" cy="2514601"/>
          </a:xfrm>
          <a:prstGeom prst="rect">
            <a:avLst/>
          </a:prstGeom>
        </p:spPr>
      </p:pic>
      <p:pic>
        <p:nvPicPr>
          <p:cNvPr id="9" name="Picture 8">
            <a:extLst>
              <a:ext uri="{FF2B5EF4-FFF2-40B4-BE49-F238E27FC236}">
                <a16:creationId xmlns:a16="http://schemas.microsoft.com/office/drawing/2014/main" xmlns="" id="{25CC02DF-C977-1A2F-1009-227A81513D9D}"/>
              </a:ext>
            </a:extLst>
          </p:cNvPr>
          <p:cNvPicPr>
            <a:picLocks noChangeAspect="1"/>
          </p:cNvPicPr>
          <p:nvPr/>
        </p:nvPicPr>
        <p:blipFill>
          <a:blip r:embed="rId3"/>
          <a:stretch>
            <a:fillRect/>
          </a:stretch>
        </p:blipFill>
        <p:spPr>
          <a:xfrm>
            <a:off x="4342917" y="1512215"/>
            <a:ext cx="4495800" cy="2514601"/>
          </a:xfrm>
          <a:prstGeom prst="rect">
            <a:avLst/>
          </a:prstGeom>
        </p:spPr>
      </p:pic>
      <p:pic>
        <p:nvPicPr>
          <p:cNvPr id="11" name="Picture 10">
            <a:extLst>
              <a:ext uri="{FF2B5EF4-FFF2-40B4-BE49-F238E27FC236}">
                <a16:creationId xmlns:a16="http://schemas.microsoft.com/office/drawing/2014/main" xmlns="" id="{F289FC31-F36F-4898-0DF5-C257624488BC}"/>
              </a:ext>
            </a:extLst>
          </p:cNvPr>
          <p:cNvPicPr>
            <a:picLocks noChangeAspect="1"/>
          </p:cNvPicPr>
          <p:nvPr/>
        </p:nvPicPr>
        <p:blipFill>
          <a:blip r:embed="rId4"/>
          <a:stretch>
            <a:fillRect/>
          </a:stretch>
        </p:blipFill>
        <p:spPr>
          <a:xfrm>
            <a:off x="2743200" y="4149202"/>
            <a:ext cx="4257675" cy="2393165"/>
          </a:xfrm>
          <a:prstGeom prst="rect">
            <a:avLst/>
          </a:prstGeom>
        </p:spPr>
      </p:pic>
    </p:spTree>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60044" y="199374"/>
            <a:ext cx="8456295" cy="4386580"/>
          </a:xfrm>
          <a:prstGeom prst="rect">
            <a:avLst/>
          </a:prstGeom>
        </p:spPr>
        <p:txBody>
          <a:bodyPr vert="horz" wrap="square" lIns="0" tIns="165735" rIns="0" bIns="0" rtlCol="0">
            <a:spAutoFit/>
          </a:bodyPr>
          <a:lstStyle/>
          <a:p>
            <a:pPr marL="12700">
              <a:lnSpc>
                <a:spcPct val="100000"/>
              </a:lnSpc>
              <a:spcBef>
                <a:spcPts val="1305"/>
              </a:spcBef>
              <a:tabLst>
                <a:tab pos="356870" algn="l"/>
                <a:tab pos="1024890" algn="l"/>
                <a:tab pos="2186305" algn="l"/>
                <a:tab pos="3012440" algn="l"/>
                <a:tab pos="3564254" algn="l"/>
                <a:tab pos="4201795" algn="l"/>
                <a:tab pos="4476115" algn="l"/>
                <a:tab pos="5244465" algn="l"/>
                <a:tab pos="6092190" algn="l"/>
                <a:tab pos="7601584" algn="l"/>
              </a:tabLst>
            </a:pPr>
            <a:r>
              <a:rPr sz="2000" spc="-5" dirty="0">
                <a:solidFill>
                  <a:srgbClr val="C00000"/>
                </a:solidFill>
                <a:latin typeface="Times New Roman"/>
                <a:cs typeface="Times New Roman"/>
              </a:rPr>
              <a:t>»	</a:t>
            </a:r>
            <a:r>
              <a:rPr sz="2000" spc="-5" dirty="0">
                <a:latin typeface="Times New Roman"/>
                <a:cs typeface="Times New Roman"/>
              </a:rPr>
              <a:t>Each	Bluetooth	device	</a:t>
            </a:r>
            <a:r>
              <a:rPr sz="2000" spc="-15" dirty="0">
                <a:latin typeface="Times New Roman"/>
                <a:cs typeface="Times New Roman"/>
              </a:rPr>
              <a:t>will	</a:t>
            </a:r>
            <a:r>
              <a:rPr sz="2000" spc="-10" dirty="0">
                <a:solidFill>
                  <a:srgbClr val="6F2F9F"/>
                </a:solidFill>
                <a:latin typeface="Times New Roman"/>
                <a:cs typeface="Times New Roman"/>
              </a:rPr>
              <a:t>have	</a:t>
            </a:r>
            <a:r>
              <a:rPr sz="2000" spc="-5" dirty="0">
                <a:solidFill>
                  <a:srgbClr val="6F2F9F"/>
                </a:solidFill>
                <a:latin typeface="Times New Roman"/>
                <a:cs typeface="Times New Roman"/>
              </a:rPr>
              <a:t>a	48-bit	</a:t>
            </a:r>
            <a:r>
              <a:rPr sz="2000" spc="-10" dirty="0">
                <a:solidFill>
                  <a:srgbClr val="6F2F9F"/>
                </a:solidFill>
                <a:latin typeface="Times New Roman"/>
                <a:cs typeface="Times New Roman"/>
              </a:rPr>
              <a:t>unique	</a:t>
            </a:r>
            <a:r>
              <a:rPr sz="2000" spc="-5" dirty="0">
                <a:solidFill>
                  <a:srgbClr val="6F2F9F"/>
                </a:solidFill>
                <a:latin typeface="Times New Roman"/>
                <a:cs typeface="Times New Roman"/>
              </a:rPr>
              <a:t>identification	number</a:t>
            </a:r>
            <a:r>
              <a:rPr sz="2000" spc="-5" dirty="0">
                <a:latin typeface="Times New Roman"/>
                <a:cs typeface="Times New Roman"/>
              </a:rPr>
              <a:t>.</a:t>
            </a:r>
            <a:endParaRPr sz="2000">
              <a:latin typeface="Times New Roman"/>
              <a:cs typeface="Times New Roman"/>
            </a:endParaRPr>
          </a:p>
          <a:p>
            <a:pPr marL="356870">
              <a:lnSpc>
                <a:spcPct val="100000"/>
              </a:lnSpc>
              <a:spcBef>
                <a:spcPts val="1200"/>
              </a:spcBef>
            </a:pPr>
            <a:r>
              <a:rPr sz="2000" spc="-5" dirty="0">
                <a:latin typeface="Times New Roman"/>
                <a:cs typeface="Times New Roman"/>
              </a:rPr>
              <a:t>Bluetooth </a:t>
            </a:r>
            <a:r>
              <a:rPr sz="2000" spc="-10" dirty="0">
                <a:latin typeface="Times New Roman"/>
                <a:cs typeface="Times New Roman"/>
              </a:rPr>
              <a:t>communication </a:t>
            </a:r>
            <a:r>
              <a:rPr sz="2000" spc="-15" dirty="0">
                <a:solidFill>
                  <a:srgbClr val="6F2F9F"/>
                </a:solidFill>
                <a:latin typeface="Times New Roman"/>
                <a:cs typeface="Times New Roman"/>
              </a:rPr>
              <a:t>follows </a:t>
            </a:r>
            <a:r>
              <a:rPr sz="2000" spc="-5" dirty="0">
                <a:solidFill>
                  <a:srgbClr val="6F2F9F"/>
                </a:solidFill>
                <a:latin typeface="Times New Roman"/>
                <a:cs typeface="Times New Roman"/>
              </a:rPr>
              <a:t>packet based data</a:t>
            </a:r>
            <a:r>
              <a:rPr sz="2000" spc="150" dirty="0">
                <a:solidFill>
                  <a:srgbClr val="6F2F9F"/>
                </a:solidFill>
                <a:latin typeface="Times New Roman"/>
                <a:cs typeface="Times New Roman"/>
              </a:rPr>
              <a:t> </a:t>
            </a:r>
            <a:r>
              <a:rPr sz="2000" spc="-5" dirty="0">
                <a:solidFill>
                  <a:srgbClr val="6F2F9F"/>
                </a:solidFill>
                <a:latin typeface="Times New Roman"/>
                <a:cs typeface="Times New Roman"/>
              </a:rPr>
              <a:t>transfer</a:t>
            </a:r>
            <a:r>
              <a:rPr sz="2000" spc="-5" dirty="0">
                <a:latin typeface="Times New Roman"/>
                <a:cs typeface="Times New Roman"/>
              </a:rPr>
              <a:t>.</a:t>
            </a:r>
            <a:endParaRPr sz="2000">
              <a:latin typeface="Times New Roman"/>
              <a:cs typeface="Times New Roman"/>
            </a:endParaRPr>
          </a:p>
          <a:p>
            <a:pPr marL="356870" marR="8890" indent="-344805">
              <a:lnSpc>
                <a:spcPct val="150100"/>
              </a:lnSpc>
              <a:spcBef>
                <a:spcPts val="480"/>
              </a:spcBef>
              <a:tabLst>
                <a:tab pos="356870" algn="l"/>
              </a:tabLst>
            </a:pPr>
            <a:r>
              <a:rPr sz="2000" spc="-5" dirty="0">
                <a:solidFill>
                  <a:srgbClr val="C00000"/>
                </a:solidFill>
                <a:latin typeface="Times New Roman"/>
                <a:cs typeface="Times New Roman"/>
              </a:rPr>
              <a:t>»	</a:t>
            </a:r>
            <a:r>
              <a:rPr sz="2000" spc="-5" dirty="0">
                <a:latin typeface="Times New Roman"/>
                <a:cs typeface="Times New Roman"/>
              </a:rPr>
              <a:t>Bluetooth </a:t>
            </a:r>
            <a:r>
              <a:rPr sz="2000" spc="-5" dirty="0">
                <a:solidFill>
                  <a:srgbClr val="6F2F9F"/>
                </a:solidFill>
                <a:latin typeface="Times New Roman"/>
                <a:cs typeface="Times New Roman"/>
              </a:rPr>
              <a:t>supports </a:t>
            </a:r>
            <a:r>
              <a:rPr sz="2000" spc="-10" dirty="0">
                <a:solidFill>
                  <a:srgbClr val="6F2F9F"/>
                </a:solidFill>
                <a:latin typeface="Times New Roman"/>
                <a:cs typeface="Times New Roman"/>
              </a:rPr>
              <a:t>point-to-point </a:t>
            </a:r>
            <a:r>
              <a:rPr sz="2000" spc="-5" dirty="0">
                <a:latin typeface="Times New Roman"/>
                <a:cs typeface="Times New Roman"/>
              </a:rPr>
              <a:t>(device </a:t>
            </a:r>
            <a:r>
              <a:rPr sz="2000" spc="-10" dirty="0">
                <a:latin typeface="Times New Roman"/>
                <a:cs typeface="Times New Roman"/>
              </a:rPr>
              <a:t>to </a:t>
            </a:r>
            <a:r>
              <a:rPr sz="2000" spc="-5" dirty="0">
                <a:latin typeface="Times New Roman"/>
                <a:cs typeface="Times New Roman"/>
              </a:rPr>
              <a:t>device) </a:t>
            </a:r>
            <a:r>
              <a:rPr sz="2000" spc="-10" dirty="0">
                <a:latin typeface="Times New Roman"/>
                <a:cs typeface="Times New Roman"/>
              </a:rPr>
              <a:t>and </a:t>
            </a:r>
            <a:r>
              <a:rPr sz="2000" spc="-10" dirty="0">
                <a:solidFill>
                  <a:srgbClr val="6F2F9F"/>
                </a:solidFill>
                <a:latin typeface="Times New Roman"/>
                <a:cs typeface="Times New Roman"/>
              </a:rPr>
              <a:t>point-to-multipoint  </a:t>
            </a:r>
            <a:r>
              <a:rPr sz="2000" spc="-5" dirty="0">
                <a:latin typeface="Times New Roman"/>
                <a:cs typeface="Times New Roman"/>
              </a:rPr>
              <a:t>(device </a:t>
            </a:r>
            <a:r>
              <a:rPr sz="2000" spc="-10" dirty="0">
                <a:latin typeface="Times New Roman"/>
                <a:cs typeface="Times New Roman"/>
              </a:rPr>
              <a:t>to </a:t>
            </a:r>
            <a:r>
              <a:rPr sz="2000" spc="-15" dirty="0">
                <a:latin typeface="Times New Roman"/>
                <a:cs typeface="Times New Roman"/>
              </a:rPr>
              <a:t>multiple </a:t>
            </a:r>
            <a:r>
              <a:rPr sz="2000" spc="-5" dirty="0">
                <a:latin typeface="Times New Roman"/>
                <a:cs typeface="Times New Roman"/>
              </a:rPr>
              <a:t>device broadcasting) </a:t>
            </a:r>
            <a:r>
              <a:rPr sz="2000" spc="-10" dirty="0">
                <a:latin typeface="Times New Roman"/>
                <a:cs typeface="Times New Roman"/>
              </a:rPr>
              <a:t>wireless</a:t>
            </a:r>
            <a:r>
              <a:rPr sz="2000" spc="145" dirty="0">
                <a:latin typeface="Times New Roman"/>
                <a:cs typeface="Times New Roman"/>
              </a:rPr>
              <a:t> </a:t>
            </a:r>
            <a:r>
              <a:rPr sz="2000" spc="-15" dirty="0">
                <a:latin typeface="Times New Roman"/>
                <a:cs typeface="Times New Roman"/>
              </a:rPr>
              <a:t>communication.</a:t>
            </a:r>
            <a:endParaRPr sz="2000">
              <a:latin typeface="Times New Roman"/>
              <a:cs typeface="Times New Roman"/>
            </a:endParaRPr>
          </a:p>
          <a:p>
            <a:pPr marL="12700">
              <a:lnSpc>
                <a:spcPct val="100000"/>
              </a:lnSpc>
              <a:spcBef>
                <a:spcPts val="1680"/>
              </a:spcBef>
              <a:tabLst>
                <a:tab pos="356870" algn="l"/>
                <a:tab pos="5430520" algn="l"/>
                <a:tab pos="8260080" algn="l"/>
              </a:tabLst>
            </a:pPr>
            <a:r>
              <a:rPr sz="2000" spc="-5" dirty="0">
                <a:solidFill>
                  <a:srgbClr val="C00000"/>
                </a:solidFill>
                <a:latin typeface="Times New Roman"/>
                <a:cs typeface="Times New Roman"/>
              </a:rPr>
              <a:t>»	</a:t>
            </a:r>
            <a:r>
              <a:rPr sz="2000" spc="20" dirty="0">
                <a:latin typeface="Times New Roman"/>
                <a:cs typeface="Times New Roman"/>
              </a:rPr>
              <a:t>T</a:t>
            </a:r>
            <a:r>
              <a:rPr sz="2000" spc="-20" dirty="0">
                <a:latin typeface="Times New Roman"/>
                <a:cs typeface="Times New Roman"/>
              </a:rPr>
              <a:t>h</a:t>
            </a:r>
            <a:r>
              <a:rPr sz="2000" spc="-5" dirty="0">
                <a:latin typeface="Times New Roman"/>
                <a:cs typeface="Times New Roman"/>
              </a:rPr>
              <a:t>e</a:t>
            </a:r>
            <a:r>
              <a:rPr sz="2000" dirty="0">
                <a:latin typeface="Times New Roman"/>
                <a:cs typeface="Times New Roman"/>
              </a:rPr>
              <a:t> </a:t>
            </a:r>
            <a:r>
              <a:rPr sz="2000" spc="-10" dirty="0">
                <a:latin typeface="Times New Roman"/>
                <a:cs typeface="Times New Roman"/>
              </a:rPr>
              <a:t> </a:t>
            </a:r>
            <a:r>
              <a:rPr sz="2000" dirty="0">
                <a:solidFill>
                  <a:srgbClr val="6F2F9F"/>
                </a:solidFill>
                <a:latin typeface="Times New Roman"/>
                <a:cs typeface="Times New Roman"/>
              </a:rPr>
              <a:t>po</a:t>
            </a:r>
            <a:r>
              <a:rPr sz="2000" spc="-5" dirty="0">
                <a:solidFill>
                  <a:srgbClr val="6F2F9F"/>
                </a:solidFill>
                <a:latin typeface="Times New Roman"/>
                <a:cs typeface="Times New Roman"/>
              </a:rPr>
              <a:t>i</a:t>
            </a:r>
            <a:r>
              <a:rPr sz="2000" spc="-25" dirty="0">
                <a:solidFill>
                  <a:srgbClr val="6F2F9F"/>
                </a:solidFill>
                <a:latin typeface="Times New Roman"/>
                <a:cs typeface="Times New Roman"/>
              </a:rPr>
              <a:t>n</a:t>
            </a:r>
            <a:r>
              <a:rPr sz="2000" spc="-5" dirty="0">
                <a:solidFill>
                  <a:srgbClr val="6F2F9F"/>
                </a:solidFill>
                <a:latin typeface="Times New Roman"/>
                <a:cs typeface="Times New Roman"/>
              </a:rPr>
              <a:t>t</a:t>
            </a:r>
            <a:r>
              <a:rPr sz="2000" spc="-25" dirty="0">
                <a:solidFill>
                  <a:srgbClr val="6F2F9F"/>
                </a:solidFill>
                <a:latin typeface="Times New Roman"/>
                <a:cs typeface="Times New Roman"/>
              </a:rPr>
              <a:t>-</a:t>
            </a:r>
            <a:r>
              <a:rPr sz="2000" spc="-10" dirty="0">
                <a:solidFill>
                  <a:srgbClr val="6F2F9F"/>
                </a:solidFill>
                <a:latin typeface="Times New Roman"/>
                <a:cs typeface="Times New Roman"/>
              </a:rPr>
              <a:t>t</a:t>
            </a:r>
            <a:r>
              <a:rPr sz="2000" spc="5" dirty="0">
                <a:solidFill>
                  <a:srgbClr val="6F2F9F"/>
                </a:solidFill>
                <a:latin typeface="Times New Roman"/>
                <a:cs typeface="Times New Roman"/>
              </a:rPr>
              <a:t>o</a:t>
            </a:r>
            <a:r>
              <a:rPr sz="2000" spc="-20" dirty="0">
                <a:solidFill>
                  <a:srgbClr val="6F2F9F"/>
                </a:solidFill>
                <a:latin typeface="Times New Roman"/>
                <a:cs typeface="Times New Roman"/>
              </a:rPr>
              <a:t>-</a:t>
            </a:r>
            <a:r>
              <a:rPr sz="2000" dirty="0">
                <a:solidFill>
                  <a:srgbClr val="6F2F9F"/>
                </a:solidFill>
                <a:latin typeface="Times New Roman"/>
                <a:cs typeface="Times New Roman"/>
              </a:rPr>
              <a:t>po</a:t>
            </a:r>
            <a:r>
              <a:rPr sz="2000" spc="-5" dirty="0">
                <a:solidFill>
                  <a:srgbClr val="6F2F9F"/>
                </a:solidFill>
                <a:latin typeface="Times New Roman"/>
                <a:cs typeface="Times New Roman"/>
              </a:rPr>
              <a:t>i</a:t>
            </a:r>
            <a:r>
              <a:rPr sz="2000" spc="-25" dirty="0">
                <a:solidFill>
                  <a:srgbClr val="6F2F9F"/>
                </a:solidFill>
                <a:latin typeface="Times New Roman"/>
                <a:cs typeface="Times New Roman"/>
              </a:rPr>
              <a:t>n</a:t>
            </a:r>
            <a:r>
              <a:rPr sz="2000" spc="-5" dirty="0">
                <a:solidFill>
                  <a:srgbClr val="6F2F9F"/>
                </a:solidFill>
                <a:latin typeface="Times New Roman"/>
                <a:cs typeface="Times New Roman"/>
              </a:rPr>
              <a:t>t</a:t>
            </a:r>
            <a:r>
              <a:rPr sz="2000" dirty="0">
                <a:solidFill>
                  <a:srgbClr val="6F2F9F"/>
                </a:solidFill>
                <a:latin typeface="Times New Roman"/>
                <a:cs typeface="Times New Roman"/>
              </a:rPr>
              <a:t> </a:t>
            </a:r>
            <a:r>
              <a:rPr sz="2000" spc="-15" dirty="0">
                <a:solidFill>
                  <a:srgbClr val="6F2F9F"/>
                </a:solidFill>
                <a:latin typeface="Times New Roman"/>
                <a:cs typeface="Times New Roman"/>
              </a:rPr>
              <a:t> </a:t>
            </a:r>
            <a:r>
              <a:rPr sz="2000" spc="-5" dirty="0">
                <a:solidFill>
                  <a:srgbClr val="6F2F9F"/>
                </a:solidFill>
                <a:latin typeface="Times New Roman"/>
                <a:cs typeface="Times New Roman"/>
              </a:rPr>
              <a:t>c</a:t>
            </a:r>
            <a:r>
              <a:rPr sz="2000" spc="5" dirty="0">
                <a:solidFill>
                  <a:srgbClr val="6F2F9F"/>
                </a:solidFill>
                <a:latin typeface="Times New Roman"/>
                <a:cs typeface="Times New Roman"/>
              </a:rPr>
              <a:t>o</a:t>
            </a:r>
            <a:r>
              <a:rPr sz="2000" spc="-25" dirty="0">
                <a:solidFill>
                  <a:srgbClr val="6F2F9F"/>
                </a:solidFill>
                <a:latin typeface="Times New Roman"/>
                <a:cs typeface="Times New Roman"/>
              </a:rPr>
              <a:t>mm</a:t>
            </a:r>
            <a:r>
              <a:rPr sz="2000" dirty="0">
                <a:solidFill>
                  <a:srgbClr val="6F2F9F"/>
                </a:solidFill>
                <a:latin typeface="Times New Roman"/>
                <a:cs typeface="Times New Roman"/>
              </a:rPr>
              <a:t>u</a:t>
            </a:r>
            <a:r>
              <a:rPr sz="2000" spc="-20" dirty="0">
                <a:solidFill>
                  <a:srgbClr val="6F2F9F"/>
                </a:solidFill>
                <a:latin typeface="Times New Roman"/>
                <a:cs typeface="Times New Roman"/>
              </a:rPr>
              <a:t>n</a:t>
            </a:r>
            <a:r>
              <a:rPr sz="2000" spc="15" dirty="0">
                <a:solidFill>
                  <a:srgbClr val="6F2F9F"/>
                </a:solidFill>
                <a:latin typeface="Times New Roman"/>
                <a:cs typeface="Times New Roman"/>
              </a:rPr>
              <a:t>i</a:t>
            </a:r>
            <a:r>
              <a:rPr sz="2000" spc="-5" dirty="0">
                <a:solidFill>
                  <a:srgbClr val="6F2F9F"/>
                </a:solidFill>
                <a:latin typeface="Times New Roman"/>
                <a:cs typeface="Times New Roman"/>
              </a:rPr>
              <a:t>cati</a:t>
            </a:r>
            <a:r>
              <a:rPr sz="2000" dirty="0">
                <a:solidFill>
                  <a:srgbClr val="6F2F9F"/>
                </a:solidFill>
                <a:latin typeface="Times New Roman"/>
                <a:cs typeface="Times New Roman"/>
              </a:rPr>
              <a:t>o</a:t>
            </a:r>
            <a:r>
              <a:rPr sz="2000" spc="-5" dirty="0">
                <a:solidFill>
                  <a:srgbClr val="6F2F9F"/>
                </a:solidFill>
                <a:latin typeface="Times New Roman"/>
                <a:cs typeface="Times New Roman"/>
              </a:rPr>
              <a:t>n</a:t>
            </a:r>
            <a:r>
              <a:rPr sz="2000" dirty="0">
                <a:solidFill>
                  <a:srgbClr val="6F2F9F"/>
                </a:solidFill>
                <a:latin typeface="Times New Roman"/>
                <a:cs typeface="Times New Roman"/>
              </a:rPr>
              <a:t> </a:t>
            </a:r>
            <a:r>
              <a:rPr sz="2000" spc="-15" dirty="0">
                <a:solidFill>
                  <a:srgbClr val="6F2F9F"/>
                </a:solidFill>
                <a:latin typeface="Times New Roman"/>
                <a:cs typeface="Times New Roman"/>
              </a:rPr>
              <a:t> </a:t>
            </a:r>
            <a:r>
              <a:rPr sz="2000" spc="-25" dirty="0">
                <a:solidFill>
                  <a:srgbClr val="6F2F9F"/>
                </a:solidFill>
                <a:latin typeface="Times New Roman"/>
                <a:cs typeface="Times New Roman"/>
              </a:rPr>
              <a:t>f</a:t>
            </a:r>
            <a:r>
              <a:rPr sz="2000" dirty="0">
                <a:solidFill>
                  <a:srgbClr val="6F2F9F"/>
                </a:solidFill>
                <a:latin typeface="Times New Roman"/>
                <a:cs typeface="Times New Roman"/>
              </a:rPr>
              <a:t>o</a:t>
            </a:r>
            <a:r>
              <a:rPr sz="2000" spc="-5" dirty="0">
                <a:solidFill>
                  <a:srgbClr val="6F2F9F"/>
                </a:solidFill>
                <a:latin typeface="Times New Roman"/>
                <a:cs typeface="Times New Roman"/>
              </a:rPr>
              <a:t>ll</a:t>
            </a:r>
            <a:r>
              <a:rPr sz="2000" spc="20" dirty="0">
                <a:solidFill>
                  <a:srgbClr val="6F2F9F"/>
                </a:solidFill>
                <a:latin typeface="Times New Roman"/>
                <a:cs typeface="Times New Roman"/>
              </a:rPr>
              <a:t>o</a:t>
            </a:r>
            <a:r>
              <a:rPr sz="2000" spc="-55" dirty="0">
                <a:solidFill>
                  <a:srgbClr val="6F2F9F"/>
                </a:solidFill>
                <a:latin typeface="Times New Roman"/>
                <a:cs typeface="Times New Roman"/>
              </a:rPr>
              <a:t>w</a:t>
            </a:r>
            <a:r>
              <a:rPr sz="2000" spc="-5" dirty="0">
                <a:solidFill>
                  <a:srgbClr val="6F2F9F"/>
                </a:solidFill>
                <a:latin typeface="Times New Roman"/>
                <a:cs typeface="Times New Roman"/>
              </a:rPr>
              <a:t>s</a:t>
            </a:r>
            <a:r>
              <a:rPr sz="2000" dirty="0">
                <a:solidFill>
                  <a:srgbClr val="6F2F9F"/>
                </a:solidFill>
                <a:latin typeface="Times New Roman"/>
                <a:cs typeface="Times New Roman"/>
              </a:rPr>
              <a:t> </a:t>
            </a:r>
            <a:r>
              <a:rPr sz="2000" spc="-20" dirty="0">
                <a:solidFill>
                  <a:srgbClr val="6F2F9F"/>
                </a:solidFill>
                <a:latin typeface="Times New Roman"/>
                <a:cs typeface="Times New Roman"/>
              </a:rPr>
              <a:t> </a:t>
            </a:r>
            <a:r>
              <a:rPr sz="2000" spc="15" dirty="0">
                <a:solidFill>
                  <a:srgbClr val="6F2F9F"/>
                </a:solidFill>
                <a:latin typeface="Times New Roman"/>
                <a:cs typeface="Times New Roman"/>
              </a:rPr>
              <a:t>t</a:t>
            </a:r>
            <a:r>
              <a:rPr sz="2000" spc="-20" dirty="0">
                <a:solidFill>
                  <a:srgbClr val="6F2F9F"/>
                </a:solidFill>
                <a:latin typeface="Times New Roman"/>
                <a:cs typeface="Times New Roman"/>
              </a:rPr>
              <a:t>h</a:t>
            </a:r>
            <a:r>
              <a:rPr sz="2000" spc="-5" dirty="0">
                <a:solidFill>
                  <a:srgbClr val="6F2F9F"/>
                </a:solidFill>
                <a:latin typeface="Times New Roman"/>
                <a:cs typeface="Times New Roman"/>
              </a:rPr>
              <a:t>e</a:t>
            </a:r>
            <a:r>
              <a:rPr sz="2000" dirty="0">
                <a:solidFill>
                  <a:srgbClr val="6F2F9F"/>
                </a:solidFill>
                <a:latin typeface="Times New Roman"/>
                <a:cs typeface="Times New Roman"/>
              </a:rPr>
              <a:t>	</a:t>
            </a:r>
            <a:r>
              <a:rPr sz="2000" spc="-45" dirty="0">
                <a:solidFill>
                  <a:srgbClr val="6F2F9F"/>
                </a:solidFill>
                <a:latin typeface="Times New Roman"/>
                <a:cs typeface="Times New Roman"/>
              </a:rPr>
              <a:t>m</a:t>
            </a:r>
            <a:r>
              <a:rPr sz="2000" spc="15" dirty="0">
                <a:solidFill>
                  <a:srgbClr val="6F2F9F"/>
                </a:solidFill>
                <a:latin typeface="Times New Roman"/>
                <a:cs typeface="Times New Roman"/>
              </a:rPr>
              <a:t>a</a:t>
            </a:r>
            <a:r>
              <a:rPr sz="2000" spc="-15" dirty="0">
                <a:solidFill>
                  <a:srgbClr val="6F2F9F"/>
                </a:solidFill>
                <a:latin typeface="Times New Roman"/>
                <a:cs typeface="Times New Roman"/>
              </a:rPr>
              <a:t>s</a:t>
            </a:r>
            <a:r>
              <a:rPr sz="2000" spc="-5" dirty="0">
                <a:solidFill>
                  <a:srgbClr val="6F2F9F"/>
                </a:solidFill>
                <a:latin typeface="Times New Roman"/>
                <a:cs typeface="Times New Roman"/>
              </a:rPr>
              <a:t>ter</a:t>
            </a:r>
            <a:r>
              <a:rPr sz="2000" dirty="0">
                <a:solidFill>
                  <a:srgbClr val="6F2F9F"/>
                </a:solidFill>
                <a:latin typeface="Times New Roman"/>
                <a:cs typeface="Times New Roman"/>
              </a:rPr>
              <a:t> </a:t>
            </a:r>
            <a:r>
              <a:rPr sz="2000" spc="-5" dirty="0">
                <a:solidFill>
                  <a:srgbClr val="6F2F9F"/>
                </a:solidFill>
                <a:latin typeface="Times New Roman"/>
                <a:cs typeface="Times New Roman"/>
              </a:rPr>
              <a:t> </a:t>
            </a:r>
            <a:r>
              <a:rPr sz="2000" spc="-15" dirty="0">
                <a:solidFill>
                  <a:srgbClr val="6F2F9F"/>
                </a:solidFill>
                <a:latin typeface="Times New Roman"/>
                <a:cs typeface="Times New Roman"/>
              </a:rPr>
              <a:t>s</a:t>
            </a:r>
            <a:r>
              <a:rPr sz="2000" spc="-5" dirty="0">
                <a:solidFill>
                  <a:srgbClr val="6F2F9F"/>
                </a:solidFill>
                <a:latin typeface="Times New Roman"/>
                <a:cs typeface="Times New Roman"/>
              </a:rPr>
              <a:t>la</a:t>
            </a:r>
            <a:r>
              <a:rPr sz="2000" spc="-20" dirty="0">
                <a:solidFill>
                  <a:srgbClr val="6F2F9F"/>
                </a:solidFill>
                <a:latin typeface="Times New Roman"/>
                <a:cs typeface="Times New Roman"/>
              </a:rPr>
              <a:t>v</a:t>
            </a:r>
            <a:r>
              <a:rPr sz="2000" spc="-5" dirty="0">
                <a:solidFill>
                  <a:srgbClr val="6F2F9F"/>
                </a:solidFill>
                <a:latin typeface="Times New Roman"/>
                <a:cs typeface="Times New Roman"/>
              </a:rPr>
              <a:t>e</a:t>
            </a:r>
            <a:r>
              <a:rPr sz="2000" dirty="0">
                <a:solidFill>
                  <a:srgbClr val="6F2F9F"/>
                </a:solidFill>
                <a:latin typeface="Times New Roman"/>
                <a:cs typeface="Times New Roman"/>
              </a:rPr>
              <a:t> </a:t>
            </a:r>
            <a:r>
              <a:rPr sz="2000" spc="-15" dirty="0">
                <a:solidFill>
                  <a:srgbClr val="6F2F9F"/>
                </a:solidFill>
                <a:latin typeface="Times New Roman"/>
                <a:cs typeface="Times New Roman"/>
              </a:rPr>
              <a:t> </a:t>
            </a:r>
            <a:r>
              <a:rPr sz="2000" dirty="0">
                <a:solidFill>
                  <a:srgbClr val="6F2F9F"/>
                </a:solidFill>
                <a:latin typeface="Times New Roman"/>
                <a:cs typeface="Times New Roman"/>
              </a:rPr>
              <a:t>r</a:t>
            </a:r>
            <a:r>
              <a:rPr sz="2000" spc="-5" dirty="0">
                <a:solidFill>
                  <a:srgbClr val="6F2F9F"/>
                </a:solidFill>
                <a:latin typeface="Times New Roman"/>
                <a:cs typeface="Times New Roman"/>
              </a:rPr>
              <a:t>elati</a:t>
            </a:r>
            <a:r>
              <a:rPr sz="2000" dirty="0">
                <a:solidFill>
                  <a:srgbClr val="6F2F9F"/>
                </a:solidFill>
                <a:latin typeface="Times New Roman"/>
                <a:cs typeface="Times New Roman"/>
              </a:rPr>
              <a:t>o</a:t>
            </a:r>
            <a:r>
              <a:rPr sz="2000" spc="-20" dirty="0">
                <a:solidFill>
                  <a:srgbClr val="6F2F9F"/>
                </a:solidFill>
                <a:latin typeface="Times New Roman"/>
                <a:cs typeface="Times New Roman"/>
              </a:rPr>
              <a:t>n</a:t>
            </a:r>
            <a:r>
              <a:rPr sz="2000" spc="-15" dirty="0">
                <a:solidFill>
                  <a:srgbClr val="6F2F9F"/>
                </a:solidFill>
                <a:latin typeface="Times New Roman"/>
                <a:cs typeface="Times New Roman"/>
              </a:rPr>
              <a:t>s</a:t>
            </a:r>
            <a:r>
              <a:rPr sz="2000" spc="-20" dirty="0">
                <a:solidFill>
                  <a:srgbClr val="6F2F9F"/>
                </a:solidFill>
                <a:latin typeface="Times New Roman"/>
                <a:cs typeface="Times New Roman"/>
              </a:rPr>
              <a:t>h</a:t>
            </a:r>
            <a:r>
              <a:rPr sz="2000" spc="-5" dirty="0">
                <a:solidFill>
                  <a:srgbClr val="6F2F9F"/>
                </a:solidFill>
                <a:latin typeface="Times New Roman"/>
                <a:cs typeface="Times New Roman"/>
              </a:rPr>
              <a:t>i</a:t>
            </a:r>
            <a:r>
              <a:rPr sz="2000" spc="15" dirty="0">
                <a:solidFill>
                  <a:srgbClr val="6F2F9F"/>
                </a:solidFill>
                <a:latin typeface="Times New Roman"/>
                <a:cs typeface="Times New Roman"/>
              </a:rPr>
              <a:t>p</a:t>
            </a:r>
            <a:r>
              <a:rPr sz="2000" spc="-5" dirty="0">
                <a:latin typeface="Times New Roman"/>
                <a:cs typeface="Times New Roman"/>
              </a:rPr>
              <a:t>.</a:t>
            </a:r>
            <a:r>
              <a:rPr sz="2000" dirty="0">
                <a:latin typeface="Times New Roman"/>
                <a:cs typeface="Times New Roman"/>
              </a:rPr>
              <a:t>	</a:t>
            </a:r>
            <a:r>
              <a:rPr sz="2000" spc="-5" dirty="0">
                <a:latin typeface="Times New Roman"/>
                <a:cs typeface="Times New Roman"/>
              </a:rPr>
              <a:t>A</a:t>
            </a:r>
            <a:endParaRPr sz="2000">
              <a:latin typeface="Times New Roman"/>
              <a:cs typeface="Times New Roman"/>
            </a:endParaRPr>
          </a:p>
          <a:p>
            <a:pPr marL="356870">
              <a:lnSpc>
                <a:spcPct val="100000"/>
              </a:lnSpc>
              <a:spcBef>
                <a:spcPts val="1205"/>
              </a:spcBef>
            </a:pPr>
            <a:r>
              <a:rPr sz="2000" spc="-5" dirty="0">
                <a:latin typeface="Times New Roman"/>
                <a:cs typeface="Times New Roman"/>
              </a:rPr>
              <a:t>Bluetooth device can </a:t>
            </a:r>
            <a:r>
              <a:rPr sz="2000" spc="-10" dirty="0">
                <a:latin typeface="Times New Roman"/>
                <a:cs typeface="Times New Roman"/>
              </a:rPr>
              <a:t>function </a:t>
            </a:r>
            <a:r>
              <a:rPr sz="2000" spc="-5" dirty="0">
                <a:latin typeface="Times New Roman"/>
                <a:cs typeface="Times New Roman"/>
              </a:rPr>
              <a:t>as </a:t>
            </a:r>
            <a:r>
              <a:rPr sz="2000" spc="-10" dirty="0">
                <a:latin typeface="Times New Roman"/>
                <a:cs typeface="Times New Roman"/>
              </a:rPr>
              <a:t>either </a:t>
            </a:r>
            <a:r>
              <a:rPr sz="2000" spc="-15" dirty="0">
                <a:latin typeface="Times New Roman"/>
                <a:cs typeface="Times New Roman"/>
              </a:rPr>
              <a:t>master </a:t>
            </a:r>
            <a:r>
              <a:rPr sz="2000" dirty="0">
                <a:latin typeface="Times New Roman"/>
                <a:cs typeface="Times New Roman"/>
              </a:rPr>
              <a:t>or</a:t>
            </a:r>
            <a:r>
              <a:rPr sz="2000" spc="130" dirty="0">
                <a:latin typeface="Times New Roman"/>
                <a:cs typeface="Times New Roman"/>
              </a:rPr>
              <a:t> </a:t>
            </a:r>
            <a:r>
              <a:rPr sz="2000" spc="-10" dirty="0">
                <a:latin typeface="Times New Roman"/>
                <a:cs typeface="Times New Roman"/>
              </a:rPr>
              <a:t>slave.</a:t>
            </a:r>
            <a:endParaRPr sz="2000">
              <a:latin typeface="Times New Roman"/>
              <a:cs typeface="Times New Roman"/>
            </a:endParaRPr>
          </a:p>
          <a:p>
            <a:pPr marL="356870" marR="6350" indent="-344805">
              <a:lnSpc>
                <a:spcPct val="150100"/>
              </a:lnSpc>
              <a:spcBef>
                <a:spcPts val="475"/>
              </a:spcBef>
              <a:tabLst>
                <a:tab pos="356870" algn="l"/>
              </a:tabLst>
            </a:pPr>
            <a:r>
              <a:rPr sz="2000" spc="-5" dirty="0">
                <a:solidFill>
                  <a:srgbClr val="C00000"/>
                </a:solidFill>
                <a:latin typeface="Times New Roman"/>
                <a:cs typeface="Times New Roman"/>
              </a:rPr>
              <a:t>»	</a:t>
            </a:r>
            <a:r>
              <a:rPr sz="2000" spc="-10" dirty="0">
                <a:latin typeface="Times New Roman"/>
                <a:cs typeface="Times New Roman"/>
              </a:rPr>
              <a:t>When </a:t>
            </a:r>
            <a:r>
              <a:rPr sz="2000" spc="-5" dirty="0">
                <a:latin typeface="Times New Roman"/>
                <a:cs typeface="Times New Roman"/>
              </a:rPr>
              <a:t>a network </a:t>
            </a:r>
            <a:r>
              <a:rPr sz="2000" spc="-10" dirty="0">
                <a:latin typeface="Times New Roman"/>
                <a:cs typeface="Times New Roman"/>
              </a:rPr>
              <a:t>is formed </a:t>
            </a:r>
            <a:r>
              <a:rPr sz="2000" spc="-15" dirty="0">
                <a:latin typeface="Times New Roman"/>
                <a:cs typeface="Times New Roman"/>
              </a:rPr>
              <a:t>with </a:t>
            </a:r>
            <a:r>
              <a:rPr sz="2000" spc="-10" dirty="0">
                <a:latin typeface="Times New Roman"/>
                <a:cs typeface="Times New Roman"/>
              </a:rPr>
              <a:t>one </a:t>
            </a:r>
            <a:r>
              <a:rPr sz="2000" spc="-5" dirty="0">
                <a:latin typeface="Times New Roman"/>
                <a:cs typeface="Times New Roman"/>
              </a:rPr>
              <a:t>Bluetooth device as </a:t>
            </a:r>
            <a:r>
              <a:rPr sz="2000" spc="-10" dirty="0">
                <a:latin typeface="Times New Roman"/>
                <a:cs typeface="Times New Roman"/>
              </a:rPr>
              <a:t>master and </a:t>
            </a:r>
            <a:r>
              <a:rPr sz="2000" spc="-15" dirty="0">
                <a:latin typeface="Times New Roman"/>
                <a:cs typeface="Times New Roman"/>
              </a:rPr>
              <a:t>more </a:t>
            </a:r>
            <a:r>
              <a:rPr sz="2000" spc="-5" dirty="0">
                <a:latin typeface="Times New Roman"/>
                <a:cs typeface="Times New Roman"/>
              </a:rPr>
              <a:t>than  </a:t>
            </a:r>
            <a:r>
              <a:rPr sz="2000" spc="-10" dirty="0">
                <a:latin typeface="Times New Roman"/>
                <a:cs typeface="Times New Roman"/>
              </a:rPr>
              <a:t>one </a:t>
            </a:r>
            <a:r>
              <a:rPr sz="2000" spc="-5" dirty="0">
                <a:latin typeface="Times New Roman"/>
                <a:cs typeface="Times New Roman"/>
              </a:rPr>
              <a:t>device as </a:t>
            </a:r>
            <a:r>
              <a:rPr sz="2000" spc="-10" dirty="0">
                <a:latin typeface="Times New Roman"/>
                <a:cs typeface="Times New Roman"/>
              </a:rPr>
              <a:t>slaves, </a:t>
            </a:r>
            <a:r>
              <a:rPr sz="2000" spc="-5" dirty="0">
                <a:latin typeface="Times New Roman"/>
                <a:cs typeface="Times New Roman"/>
              </a:rPr>
              <a:t>it </a:t>
            </a:r>
            <a:r>
              <a:rPr sz="2000" spc="-10" dirty="0">
                <a:latin typeface="Times New Roman"/>
                <a:cs typeface="Times New Roman"/>
              </a:rPr>
              <a:t>is </a:t>
            </a:r>
            <a:r>
              <a:rPr sz="2000" spc="-5" dirty="0">
                <a:latin typeface="Times New Roman"/>
                <a:cs typeface="Times New Roman"/>
              </a:rPr>
              <a:t>called a</a:t>
            </a:r>
            <a:r>
              <a:rPr sz="2000" spc="65" dirty="0">
                <a:latin typeface="Times New Roman"/>
                <a:cs typeface="Times New Roman"/>
              </a:rPr>
              <a:t> </a:t>
            </a:r>
            <a:r>
              <a:rPr sz="2000" b="1" i="1" spc="-5" dirty="0">
                <a:solidFill>
                  <a:srgbClr val="AC1285"/>
                </a:solidFill>
                <a:latin typeface="Times New Roman"/>
                <a:cs typeface="Times New Roman"/>
              </a:rPr>
              <a:t>Piconet</a:t>
            </a:r>
            <a:r>
              <a:rPr sz="2000" spc="-5" dirty="0">
                <a:latin typeface="Times New Roman"/>
                <a:cs typeface="Times New Roman"/>
              </a:rPr>
              <a:t>.</a:t>
            </a:r>
            <a:endParaRPr sz="2000">
              <a:latin typeface="Times New Roman"/>
              <a:cs typeface="Times New Roman"/>
            </a:endParaRPr>
          </a:p>
          <a:p>
            <a:pPr marL="12700">
              <a:lnSpc>
                <a:spcPct val="100000"/>
              </a:lnSpc>
              <a:spcBef>
                <a:spcPts val="1685"/>
              </a:spcBef>
              <a:tabLst>
                <a:tab pos="356870" algn="l"/>
              </a:tabLst>
            </a:pPr>
            <a:r>
              <a:rPr sz="2000" spc="-5" dirty="0">
                <a:solidFill>
                  <a:srgbClr val="C00000"/>
                </a:solidFill>
                <a:latin typeface="Times New Roman"/>
                <a:cs typeface="Times New Roman"/>
              </a:rPr>
              <a:t>»	</a:t>
            </a:r>
            <a:r>
              <a:rPr sz="2000" spc="-5" dirty="0">
                <a:latin typeface="Times New Roman"/>
                <a:cs typeface="Times New Roman"/>
              </a:rPr>
              <a:t>A Piconet supports a </a:t>
            </a:r>
            <a:r>
              <a:rPr sz="2000" spc="-20" dirty="0">
                <a:latin typeface="Times New Roman"/>
                <a:cs typeface="Times New Roman"/>
              </a:rPr>
              <a:t>maximum </a:t>
            </a:r>
            <a:r>
              <a:rPr sz="2000" dirty="0">
                <a:latin typeface="Times New Roman"/>
                <a:cs typeface="Times New Roman"/>
              </a:rPr>
              <a:t>of </a:t>
            </a:r>
            <a:r>
              <a:rPr sz="2000" spc="-10" dirty="0">
                <a:latin typeface="Times New Roman"/>
                <a:cs typeface="Times New Roman"/>
              </a:rPr>
              <a:t>seven slave</a:t>
            </a:r>
            <a:r>
              <a:rPr sz="2000" spc="145" dirty="0">
                <a:latin typeface="Times New Roman"/>
                <a:cs typeface="Times New Roman"/>
              </a:rPr>
              <a:t> </a:t>
            </a:r>
            <a:r>
              <a:rPr sz="2000" spc="-5" dirty="0">
                <a:latin typeface="Times New Roman"/>
                <a:cs typeface="Times New Roman"/>
              </a:rPr>
              <a:t>devices.</a:t>
            </a:r>
            <a:endParaRPr sz="2000">
              <a:latin typeface="Times New Roman"/>
              <a:cs typeface="Times New Roman"/>
            </a:endParaRPr>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38100">
              <a:lnSpc>
                <a:spcPts val="1375"/>
              </a:lnSpc>
            </a:pPr>
            <a:fld id="{81D60167-4931-47E6-BA6A-407CBD079E47}" type="slidenum">
              <a:rPr spc="-40" dirty="0"/>
              <a:t>160</a:t>
            </a:fld>
            <a:endParaRPr spc="-40" dirty="0"/>
          </a:p>
        </p:txBody>
      </p:sp>
    </p:spTree>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60044" y="199374"/>
            <a:ext cx="8460105" cy="6216015"/>
          </a:xfrm>
          <a:prstGeom prst="rect">
            <a:avLst/>
          </a:prstGeom>
        </p:spPr>
        <p:txBody>
          <a:bodyPr vert="horz" wrap="square" lIns="0" tIns="12700" rIns="0" bIns="0" rtlCol="0">
            <a:spAutoFit/>
          </a:bodyPr>
          <a:lstStyle/>
          <a:p>
            <a:pPr marL="356870" marR="8890" indent="-344805" algn="just">
              <a:lnSpc>
                <a:spcPct val="150100"/>
              </a:lnSpc>
              <a:spcBef>
                <a:spcPts val="100"/>
              </a:spcBef>
            </a:pPr>
            <a:r>
              <a:rPr sz="2000" spc="-5" dirty="0">
                <a:solidFill>
                  <a:srgbClr val="C00000"/>
                </a:solidFill>
                <a:latin typeface="Times New Roman"/>
                <a:cs typeface="Times New Roman"/>
              </a:rPr>
              <a:t>» </a:t>
            </a:r>
            <a:r>
              <a:rPr sz="2000" b="1" i="1" spc="-10" dirty="0">
                <a:solidFill>
                  <a:srgbClr val="FF0000"/>
                </a:solidFill>
                <a:latin typeface="Times New Roman"/>
                <a:cs typeface="Times New Roman"/>
              </a:rPr>
              <a:t>Wi-Fi: </a:t>
            </a:r>
            <a:r>
              <a:rPr sz="2000" i="1" spc="-10" dirty="0">
                <a:solidFill>
                  <a:srgbClr val="FF0000"/>
                </a:solidFill>
                <a:latin typeface="Times New Roman"/>
                <a:cs typeface="Times New Roman"/>
              </a:rPr>
              <a:t>Wi-Fi </a:t>
            </a:r>
            <a:r>
              <a:rPr sz="2000" dirty="0">
                <a:latin typeface="Times New Roman"/>
                <a:cs typeface="Times New Roman"/>
              </a:rPr>
              <a:t>or </a:t>
            </a:r>
            <a:r>
              <a:rPr sz="2000" i="1" spc="-10" dirty="0">
                <a:solidFill>
                  <a:srgbClr val="FF0000"/>
                </a:solidFill>
                <a:latin typeface="Times New Roman"/>
                <a:cs typeface="Times New Roman"/>
              </a:rPr>
              <a:t>Wireless </a:t>
            </a:r>
            <a:r>
              <a:rPr sz="2000" i="1" dirty="0">
                <a:solidFill>
                  <a:srgbClr val="FF0000"/>
                </a:solidFill>
                <a:latin typeface="Times New Roman"/>
                <a:cs typeface="Times New Roman"/>
              </a:rPr>
              <a:t>Fidelity </a:t>
            </a:r>
            <a:r>
              <a:rPr sz="2000" spc="-5" dirty="0">
                <a:latin typeface="Times New Roman"/>
                <a:cs typeface="Times New Roman"/>
              </a:rPr>
              <a:t>is </a:t>
            </a:r>
            <a:r>
              <a:rPr sz="2000" spc="-10" dirty="0">
                <a:latin typeface="Times New Roman"/>
                <a:cs typeface="Times New Roman"/>
              </a:rPr>
              <a:t>the </a:t>
            </a:r>
            <a:r>
              <a:rPr sz="2000" spc="-5" dirty="0">
                <a:solidFill>
                  <a:srgbClr val="AC1285"/>
                </a:solidFill>
                <a:latin typeface="Times New Roman"/>
                <a:cs typeface="Times New Roman"/>
              </a:rPr>
              <a:t>popular </a:t>
            </a:r>
            <a:r>
              <a:rPr sz="2000" spc="-10" dirty="0">
                <a:solidFill>
                  <a:srgbClr val="AC1285"/>
                </a:solidFill>
                <a:latin typeface="Times New Roman"/>
                <a:cs typeface="Times New Roman"/>
              </a:rPr>
              <a:t>wireless </a:t>
            </a:r>
            <a:r>
              <a:rPr sz="2000" spc="-5" dirty="0">
                <a:solidFill>
                  <a:srgbClr val="AC1285"/>
                </a:solidFill>
                <a:latin typeface="Times New Roman"/>
                <a:cs typeface="Times New Roman"/>
              </a:rPr>
              <a:t>communication  </a:t>
            </a:r>
            <a:r>
              <a:rPr sz="2000" spc="-10" dirty="0">
                <a:solidFill>
                  <a:srgbClr val="AC1285"/>
                </a:solidFill>
                <a:latin typeface="Times New Roman"/>
                <a:cs typeface="Times New Roman"/>
              </a:rPr>
              <a:t>technique for </a:t>
            </a:r>
            <a:r>
              <a:rPr sz="2000" spc="-15" dirty="0">
                <a:solidFill>
                  <a:srgbClr val="AC1285"/>
                </a:solidFill>
                <a:latin typeface="Times New Roman"/>
                <a:cs typeface="Times New Roman"/>
              </a:rPr>
              <a:t>networked </a:t>
            </a:r>
            <a:r>
              <a:rPr sz="2000" spc="-10" dirty="0">
                <a:solidFill>
                  <a:srgbClr val="AC1285"/>
                </a:solidFill>
                <a:latin typeface="Times New Roman"/>
                <a:cs typeface="Times New Roman"/>
              </a:rPr>
              <a:t>communication </a:t>
            </a:r>
            <a:r>
              <a:rPr sz="2000" dirty="0">
                <a:solidFill>
                  <a:srgbClr val="AC1285"/>
                </a:solidFill>
                <a:latin typeface="Times New Roman"/>
                <a:cs typeface="Times New Roman"/>
              </a:rPr>
              <a:t>of</a:t>
            </a:r>
            <a:r>
              <a:rPr sz="2000" spc="225" dirty="0">
                <a:solidFill>
                  <a:srgbClr val="AC1285"/>
                </a:solidFill>
                <a:latin typeface="Times New Roman"/>
                <a:cs typeface="Times New Roman"/>
              </a:rPr>
              <a:t> </a:t>
            </a:r>
            <a:r>
              <a:rPr sz="2000" spc="-5" dirty="0">
                <a:solidFill>
                  <a:srgbClr val="AC1285"/>
                </a:solidFill>
                <a:latin typeface="Times New Roman"/>
                <a:cs typeface="Times New Roman"/>
              </a:rPr>
              <a:t>devices</a:t>
            </a:r>
            <a:r>
              <a:rPr sz="2000" spc="-5" dirty="0">
                <a:latin typeface="Times New Roman"/>
                <a:cs typeface="Times New Roman"/>
              </a:rPr>
              <a:t>.</a:t>
            </a:r>
            <a:endParaRPr sz="2000">
              <a:latin typeface="Times New Roman"/>
              <a:cs typeface="Times New Roman"/>
            </a:endParaRPr>
          </a:p>
          <a:p>
            <a:pPr marL="356870" marR="5080" indent="-344805" algn="just">
              <a:lnSpc>
                <a:spcPct val="150100"/>
              </a:lnSpc>
              <a:spcBef>
                <a:spcPts val="480"/>
              </a:spcBef>
            </a:pPr>
            <a:r>
              <a:rPr sz="2000" spc="-5" dirty="0">
                <a:solidFill>
                  <a:srgbClr val="C00000"/>
                </a:solidFill>
                <a:latin typeface="Times New Roman"/>
                <a:cs typeface="Times New Roman"/>
              </a:rPr>
              <a:t>» </a:t>
            </a:r>
            <a:r>
              <a:rPr sz="2000" spc="-10" dirty="0">
                <a:latin typeface="Times New Roman"/>
                <a:cs typeface="Times New Roman"/>
              </a:rPr>
              <a:t>Wi-Fi </a:t>
            </a:r>
            <a:r>
              <a:rPr sz="2000" spc="-5" dirty="0">
                <a:solidFill>
                  <a:srgbClr val="6F2F9F"/>
                </a:solidFill>
                <a:latin typeface="Times New Roman"/>
                <a:cs typeface="Times New Roman"/>
              </a:rPr>
              <a:t>follows the IEEE </a:t>
            </a:r>
            <a:r>
              <a:rPr sz="2000" dirty="0">
                <a:solidFill>
                  <a:srgbClr val="6F2F9F"/>
                </a:solidFill>
                <a:latin typeface="Times New Roman"/>
                <a:cs typeface="Times New Roman"/>
              </a:rPr>
              <a:t>802.11 </a:t>
            </a:r>
            <a:r>
              <a:rPr sz="2000" spc="-5" dirty="0">
                <a:solidFill>
                  <a:srgbClr val="6F2F9F"/>
                </a:solidFill>
                <a:latin typeface="Times New Roman"/>
                <a:cs typeface="Times New Roman"/>
              </a:rPr>
              <a:t>standard</a:t>
            </a:r>
            <a:r>
              <a:rPr sz="2000" spc="-5" dirty="0">
                <a:latin typeface="Times New Roman"/>
                <a:cs typeface="Times New Roman"/>
              </a:rPr>
              <a:t>. </a:t>
            </a:r>
            <a:r>
              <a:rPr sz="2000" spc="-10" dirty="0">
                <a:latin typeface="Times New Roman"/>
                <a:cs typeface="Times New Roman"/>
              </a:rPr>
              <a:t>Wi-Fi is </a:t>
            </a:r>
            <a:r>
              <a:rPr sz="2000" spc="-5" dirty="0">
                <a:latin typeface="Times New Roman"/>
                <a:cs typeface="Times New Roman"/>
              </a:rPr>
              <a:t>intended </a:t>
            </a:r>
            <a:r>
              <a:rPr sz="2000" spc="-10" dirty="0">
                <a:latin typeface="Times New Roman"/>
                <a:cs typeface="Times New Roman"/>
              </a:rPr>
              <a:t>for </a:t>
            </a:r>
            <a:r>
              <a:rPr sz="2000" spc="-5" dirty="0">
                <a:latin typeface="Times New Roman"/>
                <a:cs typeface="Times New Roman"/>
              </a:rPr>
              <a:t>network  communication </a:t>
            </a:r>
            <a:r>
              <a:rPr sz="2000" spc="-10" dirty="0">
                <a:latin typeface="Times New Roman"/>
                <a:cs typeface="Times New Roman"/>
              </a:rPr>
              <a:t>and </a:t>
            </a:r>
            <a:r>
              <a:rPr sz="2000" dirty="0">
                <a:solidFill>
                  <a:srgbClr val="6F2F9F"/>
                </a:solidFill>
                <a:latin typeface="Times New Roman"/>
                <a:cs typeface="Times New Roman"/>
              </a:rPr>
              <a:t>supports </a:t>
            </a:r>
            <a:r>
              <a:rPr sz="2000" spc="-10" dirty="0">
                <a:solidFill>
                  <a:srgbClr val="6F2F9F"/>
                </a:solidFill>
                <a:latin typeface="Times New Roman"/>
                <a:cs typeface="Times New Roman"/>
              </a:rPr>
              <a:t>Internet </a:t>
            </a:r>
            <a:r>
              <a:rPr sz="2000" spc="-5" dirty="0">
                <a:solidFill>
                  <a:srgbClr val="6F2F9F"/>
                </a:solidFill>
                <a:latin typeface="Times New Roman"/>
                <a:cs typeface="Times New Roman"/>
              </a:rPr>
              <a:t>Protocol </a:t>
            </a:r>
            <a:r>
              <a:rPr sz="2000" spc="-10" dirty="0">
                <a:solidFill>
                  <a:srgbClr val="6F2F9F"/>
                </a:solidFill>
                <a:latin typeface="Times New Roman"/>
                <a:cs typeface="Times New Roman"/>
              </a:rPr>
              <a:t>(IP) </a:t>
            </a:r>
            <a:r>
              <a:rPr sz="2000" spc="-5" dirty="0">
                <a:latin typeface="Times New Roman"/>
                <a:cs typeface="Times New Roman"/>
              </a:rPr>
              <a:t>based </a:t>
            </a:r>
            <a:r>
              <a:rPr sz="2000" spc="-10" dirty="0">
                <a:latin typeface="Times New Roman"/>
                <a:cs typeface="Times New Roman"/>
              </a:rPr>
              <a:t>communication. </a:t>
            </a:r>
            <a:r>
              <a:rPr sz="2000" dirty="0">
                <a:latin typeface="Times New Roman"/>
                <a:cs typeface="Times New Roman"/>
              </a:rPr>
              <a:t>It </a:t>
            </a:r>
            <a:r>
              <a:rPr sz="2000" spc="-10" dirty="0">
                <a:latin typeface="Times New Roman"/>
                <a:cs typeface="Times New Roman"/>
              </a:rPr>
              <a:t>is  </a:t>
            </a:r>
            <a:r>
              <a:rPr sz="2000" spc="-5" dirty="0">
                <a:latin typeface="Times New Roman"/>
                <a:cs typeface="Times New Roman"/>
              </a:rPr>
              <a:t>essential to </a:t>
            </a:r>
            <a:r>
              <a:rPr sz="2000" spc="-10" dirty="0">
                <a:latin typeface="Times New Roman"/>
                <a:cs typeface="Times New Roman"/>
              </a:rPr>
              <a:t>have </a:t>
            </a:r>
            <a:r>
              <a:rPr sz="2000" spc="-5" dirty="0">
                <a:latin typeface="Times New Roman"/>
                <a:cs typeface="Times New Roman"/>
              </a:rPr>
              <a:t>device identities in a </a:t>
            </a:r>
            <a:r>
              <a:rPr sz="2000" spc="-10" dirty="0">
                <a:solidFill>
                  <a:srgbClr val="6F2F9F"/>
                </a:solidFill>
                <a:latin typeface="Times New Roman"/>
                <a:cs typeface="Times New Roman"/>
              </a:rPr>
              <a:t>multi-point </a:t>
            </a:r>
            <a:r>
              <a:rPr sz="2000" spc="-5" dirty="0">
                <a:latin typeface="Times New Roman"/>
                <a:cs typeface="Times New Roman"/>
              </a:rPr>
              <a:t>communication to </a:t>
            </a:r>
            <a:r>
              <a:rPr sz="2000" dirty="0">
                <a:solidFill>
                  <a:srgbClr val="6F2F9F"/>
                </a:solidFill>
                <a:latin typeface="Times New Roman"/>
                <a:cs typeface="Times New Roman"/>
              </a:rPr>
              <a:t>address  </a:t>
            </a:r>
            <a:r>
              <a:rPr sz="2000" spc="-5" dirty="0">
                <a:solidFill>
                  <a:srgbClr val="6F2F9F"/>
                </a:solidFill>
                <a:latin typeface="Times New Roman"/>
                <a:cs typeface="Times New Roman"/>
              </a:rPr>
              <a:t>specific devices </a:t>
            </a:r>
            <a:r>
              <a:rPr sz="2000" spc="-10" dirty="0">
                <a:latin typeface="Times New Roman"/>
                <a:cs typeface="Times New Roman"/>
              </a:rPr>
              <a:t>for </a:t>
            </a:r>
            <a:r>
              <a:rPr sz="2000" spc="-5" dirty="0">
                <a:latin typeface="Times New Roman"/>
                <a:cs typeface="Times New Roman"/>
              </a:rPr>
              <a:t>data</a:t>
            </a:r>
            <a:r>
              <a:rPr sz="2000" spc="40" dirty="0">
                <a:latin typeface="Times New Roman"/>
                <a:cs typeface="Times New Roman"/>
              </a:rPr>
              <a:t> </a:t>
            </a:r>
            <a:r>
              <a:rPr sz="2000" spc="-15" dirty="0">
                <a:latin typeface="Times New Roman"/>
                <a:cs typeface="Times New Roman"/>
              </a:rPr>
              <a:t>communication.</a:t>
            </a:r>
            <a:endParaRPr sz="2000">
              <a:latin typeface="Times New Roman"/>
              <a:cs typeface="Times New Roman"/>
            </a:endParaRPr>
          </a:p>
          <a:p>
            <a:pPr marL="12700" algn="just">
              <a:lnSpc>
                <a:spcPct val="100000"/>
              </a:lnSpc>
              <a:spcBef>
                <a:spcPts val="1680"/>
              </a:spcBef>
            </a:pPr>
            <a:r>
              <a:rPr sz="2000" spc="-5" dirty="0">
                <a:solidFill>
                  <a:srgbClr val="C00000"/>
                </a:solidFill>
                <a:latin typeface="Times New Roman"/>
                <a:cs typeface="Times New Roman"/>
              </a:rPr>
              <a:t>» </a:t>
            </a:r>
            <a:r>
              <a:rPr sz="2000" spc="-5" dirty="0">
                <a:latin typeface="Times New Roman"/>
                <a:cs typeface="Times New Roman"/>
              </a:rPr>
              <a:t>In an </a:t>
            </a:r>
            <a:r>
              <a:rPr sz="2000" spc="-5" dirty="0">
                <a:solidFill>
                  <a:srgbClr val="6F2F9F"/>
                </a:solidFill>
                <a:latin typeface="Times New Roman"/>
                <a:cs typeface="Times New Roman"/>
              </a:rPr>
              <a:t>IP based communication </a:t>
            </a:r>
            <a:r>
              <a:rPr sz="2000" spc="-5" dirty="0">
                <a:latin typeface="Times New Roman"/>
                <a:cs typeface="Times New Roman"/>
              </a:rPr>
              <a:t>each device </a:t>
            </a:r>
            <a:r>
              <a:rPr sz="2000" spc="-10" dirty="0">
                <a:latin typeface="Times New Roman"/>
                <a:cs typeface="Times New Roman"/>
              </a:rPr>
              <a:t>is identified </a:t>
            </a:r>
            <a:r>
              <a:rPr sz="2000" dirty="0">
                <a:latin typeface="Times New Roman"/>
                <a:cs typeface="Times New Roman"/>
              </a:rPr>
              <a:t>by </a:t>
            </a:r>
            <a:r>
              <a:rPr sz="2000" spc="-5" dirty="0">
                <a:latin typeface="Times New Roman"/>
                <a:cs typeface="Times New Roman"/>
              </a:rPr>
              <a:t>an IP</a:t>
            </a:r>
            <a:r>
              <a:rPr sz="2000" spc="-175" dirty="0">
                <a:latin typeface="Times New Roman"/>
                <a:cs typeface="Times New Roman"/>
              </a:rPr>
              <a:t> </a:t>
            </a:r>
            <a:r>
              <a:rPr sz="2000" spc="-5" dirty="0">
                <a:latin typeface="Times New Roman"/>
                <a:cs typeface="Times New Roman"/>
              </a:rPr>
              <a:t>address,</a:t>
            </a:r>
            <a:endParaRPr sz="2000">
              <a:latin typeface="Times New Roman"/>
              <a:cs typeface="Times New Roman"/>
            </a:endParaRPr>
          </a:p>
          <a:p>
            <a:pPr marL="356870" algn="just">
              <a:lnSpc>
                <a:spcPct val="100000"/>
              </a:lnSpc>
              <a:spcBef>
                <a:spcPts val="1200"/>
              </a:spcBef>
            </a:pPr>
            <a:r>
              <a:rPr sz="2000" spc="-20" dirty="0">
                <a:latin typeface="Times New Roman"/>
                <a:cs typeface="Times New Roman"/>
              </a:rPr>
              <a:t>which </a:t>
            </a:r>
            <a:r>
              <a:rPr sz="2000" spc="-5" dirty="0">
                <a:latin typeface="Times New Roman"/>
                <a:cs typeface="Times New Roman"/>
              </a:rPr>
              <a:t>is </a:t>
            </a:r>
            <a:r>
              <a:rPr sz="2000" spc="-10" dirty="0">
                <a:latin typeface="Times New Roman"/>
                <a:cs typeface="Times New Roman"/>
              </a:rPr>
              <a:t>unique </a:t>
            </a:r>
            <a:r>
              <a:rPr sz="2000" spc="-5" dirty="0">
                <a:latin typeface="Times New Roman"/>
                <a:cs typeface="Times New Roman"/>
              </a:rPr>
              <a:t>to each device </a:t>
            </a:r>
            <a:r>
              <a:rPr sz="2000" dirty="0">
                <a:latin typeface="Times New Roman"/>
                <a:cs typeface="Times New Roman"/>
              </a:rPr>
              <a:t>on </a:t>
            </a:r>
            <a:r>
              <a:rPr sz="2000" spc="-10" dirty="0">
                <a:latin typeface="Times New Roman"/>
                <a:cs typeface="Times New Roman"/>
              </a:rPr>
              <a:t>the</a:t>
            </a:r>
            <a:r>
              <a:rPr sz="2000" spc="150" dirty="0">
                <a:latin typeface="Times New Roman"/>
                <a:cs typeface="Times New Roman"/>
              </a:rPr>
              <a:t> </a:t>
            </a:r>
            <a:r>
              <a:rPr sz="2000" spc="-15" dirty="0">
                <a:latin typeface="Times New Roman"/>
                <a:cs typeface="Times New Roman"/>
              </a:rPr>
              <a:t>network.</a:t>
            </a:r>
            <a:endParaRPr sz="2000">
              <a:latin typeface="Times New Roman"/>
              <a:cs typeface="Times New Roman"/>
            </a:endParaRPr>
          </a:p>
          <a:p>
            <a:pPr marL="12700" algn="just">
              <a:lnSpc>
                <a:spcPct val="100000"/>
              </a:lnSpc>
              <a:spcBef>
                <a:spcPts val="1685"/>
              </a:spcBef>
            </a:pPr>
            <a:r>
              <a:rPr sz="2000" spc="-5" dirty="0">
                <a:solidFill>
                  <a:srgbClr val="C00000"/>
                </a:solidFill>
                <a:latin typeface="Times New Roman"/>
                <a:cs typeface="Times New Roman"/>
              </a:rPr>
              <a:t>» </a:t>
            </a:r>
            <a:r>
              <a:rPr sz="2000" spc="-10" dirty="0">
                <a:latin typeface="Times New Roman"/>
                <a:cs typeface="Times New Roman"/>
              </a:rPr>
              <a:t>Wi-Fi </a:t>
            </a:r>
            <a:r>
              <a:rPr sz="2000" spc="-5" dirty="0">
                <a:latin typeface="Times New Roman"/>
                <a:cs typeface="Times New Roman"/>
              </a:rPr>
              <a:t>based communications </a:t>
            </a:r>
            <a:r>
              <a:rPr sz="2000" spc="-5" dirty="0">
                <a:solidFill>
                  <a:srgbClr val="6F2F9F"/>
                </a:solidFill>
                <a:latin typeface="Times New Roman"/>
                <a:cs typeface="Times New Roman"/>
              </a:rPr>
              <a:t>require an intermediate agent called</a:t>
            </a:r>
            <a:r>
              <a:rPr sz="2000" spc="165" dirty="0">
                <a:solidFill>
                  <a:srgbClr val="6F2F9F"/>
                </a:solidFill>
                <a:latin typeface="Times New Roman"/>
                <a:cs typeface="Times New Roman"/>
              </a:rPr>
              <a:t> </a:t>
            </a:r>
            <a:r>
              <a:rPr sz="2000" spc="-10" dirty="0">
                <a:solidFill>
                  <a:srgbClr val="6F2F9F"/>
                </a:solidFill>
                <a:latin typeface="Times New Roman"/>
                <a:cs typeface="Times New Roman"/>
              </a:rPr>
              <a:t>Wi-Fi</a:t>
            </a:r>
            <a:endParaRPr sz="2000">
              <a:latin typeface="Times New Roman"/>
              <a:cs typeface="Times New Roman"/>
            </a:endParaRPr>
          </a:p>
          <a:p>
            <a:pPr marL="356870" algn="just">
              <a:lnSpc>
                <a:spcPct val="100000"/>
              </a:lnSpc>
              <a:spcBef>
                <a:spcPts val="1200"/>
              </a:spcBef>
            </a:pPr>
            <a:r>
              <a:rPr sz="2000" spc="-5" dirty="0">
                <a:solidFill>
                  <a:srgbClr val="6F2F9F"/>
                </a:solidFill>
                <a:latin typeface="Times New Roman"/>
                <a:cs typeface="Times New Roman"/>
              </a:rPr>
              <a:t>router/ Wireless </a:t>
            </a:r>
            <a:r>
              <a:rPr sz="2000" spc="-10" dirty="0">
                <a:solidFill>
                  <a:srgbClr val="6F2F9F"/>
                </a:solidFill>
                <a:latin typeface="Times New Roman"/>
                <a:cs typeface="Times New Roman"/>
              </a:rPr>
              <a:t>Access </a:t>
            </a:r>
            <a:r>
              <a:rPr sz="2000" spc="-5" dirty="0">
                <a:solidFill>
                  <a:srgbClr val="6F2F9F"/>
                </a:solidFill>
                <a:latin typeface="Times New Roman"/>
                <a:cs typeface="Times New Roman"/>
              </a:rPr>
              <a:t>point </a:t>
            </a:r>
            <a:r>
              <a:rPr sz="2000" spc="-10" dirty="0">
                <a:latin typeface="Times New Roman"/>
                <a:cs typeface="Times New Roman"/>
              </a:rPr>
              <a:t>to </a:t>
            </a:r>
            <a:r>
              <a:rPr sz="2000" spc="-15" dirty="0">
                <a:latin typeface="Times New Roman"/>
                <a:cs typeface="Times New Roman"/>
              </a:rPr>
              <a:t>manage </a:t>
            </a:r>
            <a:r>
              <a:rPr sz="2000" spc="-10" dirty="0">
                <a:latin typeface="Times New Roman"/>
                <a:cs typeface="Times New Roman"/>
              </a:rPr>
              <a:t>the</a:t>
            </a:r>
            <a:r>
              <a:rPr sz="2000" spc="145" dirty="0">
                <a:latin typeface="Times New Roman"/>
                <a:cs typeface="Times New Roman"/>
              </a:rPr>
              <a:t> </a:t>
            </a:r>
            <a:r>
              <a:rPr sz="2000" spc="-15" dirty="0">
                <a:latin typeface="Times New Roman"/>
                <a:cs typeface="Times New Roman"/>
              </a:rPr>
              <a:t>communications.</a:t>
            </a:r>
            <a:endParaRPr sz="2000">
              <a:latin typeface="Times New Roman"/>
              <a:cs typeface="Times New Roman"/>
            </a:endParaRPr>
          </a:p>
          <a:p>
            <a:pPr marL="683260" marR="8890" indent="-326390" algn="just">
              <a:lnSpc>
                <a:spcPct val="150100"/>
              </a:lnSpc>
              <a:spcBef>
                <a:spcPts val="480"/>
              </a:spcBef>
              <a:buClr>
                <a:srgbClr val="3A812E"/>
              </a:buClr>
              <a:buSzPct val="60000"/>
              <a:buFont typeface="Wingdings"/>
              <a:buChar char=""/>
              <a:tabLst>
                <a:tab pos="683260" algn="l"/>
              </a:tabLst>
            </a:pPr>
            <a:r>
              <a:rPr sz="2000" dirty="0">
                <a:latin typeface="Times New Roman"/>
                <a:cs typeface="Times New Roman"/>
              </a:rPr>
              <a:t>The </a:t>
            </a:r>
            <a:r>
              <a:rPr sz="2000" spc="-10" dirty="0">
                <a:solidFill>
                  <a:srgbClr val="AC1285"/>
                </a:solidFill>
                <a:latin typeface="Times New Roman"/>
                <a:cs typeface="Times New Roman"/>
              </a:rPr>
              <a:t>Wi-Fi </a:t>
            </a:r>
            <a:r>
              <a:rPr sz="2000" spc="-5" dirty="0">
                <a:solidFill>
                  <a:srgbClr val="AC1285"/>
                </a:solidFill>
                <a:latin typeface="Times New Roman"/>
                <a:cs typeface="Times New Roman"/>
              </a:rPr>
              <a:t>router </a:t>
            </a:r>
            <a:r>
              <a:rPr sz="2000" spc="-10" dirty="0">
                <a:solidFill>
                  <a:srgbClr val="AC1285"/>
                </a:solidFill>
                <a:latin typeface="Times New Roman"/>
                <a:cs typeface="Times New Roman"/>
              </a:rPr>
              <a:t>is </a:t>
            </a:r>
            <a:r>
              <a:rPr sz="2000" spc="-5" dirty="0">
                <a:solidFill>
                  <a:srgbClr val="AC1285"/>
                </a:solidFill>
                <a:latin typeface="Times New Roman"/>
                <a:cs typeface="Times New Roman"/>
              </a:rPr>
              <a:t>responsible </a:t>
            </a:r>
            <a:r>
              <a:rPr sz="2000" spc="-10" dirty="0">
                <a:solidFill>
                  <a:srgbClr val="AC1285"/>
                </a:solidFill>
                <a:latin typeface="Times New Roman"/>
                <a:cs typeface="Times New Roman"/>
              </a:rPr>
              <a:t>for </a:t>
            </a:r>
            <a:r>
              <a:rPr sz="2000" spc="-5" dirty="0">
                <a:solidFill>
                  <a:srgbClr val="AC1285"/>
                </a:solidFill>
                <a:latin typeface="Times New Roman"/>
                <a:cs typeface="Times New Roman"/>
              </a:rPr>
              <a:t>restricting </a:t>
            </a:r>
            <a:r>
              <a:rPr sz="2000" spc="-10" dirty="0">
                <a:solidFill>
                  <a:srgbClr val="AC1285"/>
                </a:solidFill>
                <a:latin typeface="Times New Roman"/>
                <a:cs typeface="Times New Roman"/>
              </a:rPr>
              <a:t>the </a:t>
            </a:r>
            <a:r>
              <a:rPr sz="2000" dirty="0">
                <a:solidFill>
                  <a:srgbClr val="AC1285"/>
                </a:solidFill>
                <a:latin typeface="Times New Roman"/>
                <a:cs typeface="Times New Roman"/>
              </a:rPr>
              <a:t>access </a:t>
            </a:r>
            <a:r>
              <a:rPr sz="2000" spc="-10" dirty="0">
                <a:solidFill>
                  <a:srgbClr val="AC1285"/>
                </a:solidFill>
                <a:latin typeface="Times New Roman"/>
                <a:cs typeface="Times New Roman"/>
              </a:rPr>
              <a:t>to </a:t>
            </a:r>
            <a:r>
              <a:rPr sz="2000" spc="-5" dirty="0">
                <a:solidFill>
                  <a:srgbClr val="AC1285"/>
                </a:solidFill>
                <a:latin typeface="Times New Roman"/>
                <a:cs typeface="Times New Roman"/>
              </a:rPr>
              <a:t>a network</a:t>
            </a:r>
            <a:r>
              <a:rPr sz="2000" spc="-5" dirty="0">
                <a:latin typeface="Times New Roman"/>
                <a:cs typeface="Times New Roman"/>
              </a:rPr>
              <a:t>, </a:t>
            </a:r>
            <a:r>
              <a:rPr sz="2000" spc="-5" dirty="0">
                <a:solidFill>
                  <a:srgbClr val="AC1285"/>
                </a:solidFill>
                <a:latin typeface="Times New Roman"/>
                <a:cs typeface="Times New Roman"/>
              </a:rPr>
              <a:t> assigning IP address to </a:t>
            </a:r>
            <a:r>
              <a:rPr sz="2000" spc="-10" dirty="0">
                <a:solidFill>
                  <a:srgbClr val="AC1285"/>
                </a:solidFill>
                <a:latin typeface="Times New Roman"/>
                <a:cs typeface="Times New Roman"/>
              </a:rPr>
              <a:t>devices </a:t>
            </a:r>
            <a:r>
              <a:rPr sz="2000" dirty="0">
                <a:solidFill>
                  <a:srgbClr val="AC1285"/>
                </a:solidFill>
                <a:latin typeface="Times New Roman"/>
                <a:cs typeface="Times New Roman"/>
              </a:rPr>
              <a:t>on </a:t>
            </a:r>
            <a:r>
              <a:rPr sz="2000" spc="-10" dirty="0">
                <a:solidFill>
                  <a:srgbClr val="AC1285"/>
                </a:solidFill>
                <a:latin typeface="Times New Roman"/>
                <a:cs typeface="Times New Roman"/>
              </a:rPr>
              <a:t>the </a:t>
            </a:r>
            <a:r>
              <a:rPr sz="2000" spc="-5" dirty="0">
                <a:solidFill>
                  <a:srgbClr val="AC1285"/>
                </a:solidFill>
                <a:latin typeface="Times New Roman"/>
                <a:cs typeface="Times New Roman"/>
              </a:rPr>
              <a:t>network</a:t>
            </a:r>
            <a:r>
              <a:rPr sz="2000" spc="-5" dirty="0">
                <a:latin typeface="Times New Roman"/>
                <a:cs typeface="Times New Roman"/>
              </a:rPr>
              <a:t>, </a:t>
            </a:r>
            <a:r>
              <a:rPr sz="2000" spc="-5" dirty="0">
                <a:solidFill>
                  <a:srgbClr val="AC1285"/>
                </a:solidFill>
                <a:latin typeface="Times New Roman"/>
                <a:cs typeface="Times New Roman"/>
              </a:rPr>
              <a:t>routing data packets to </a:t>
            </a:r>
            <a:r>
              <a:rPr sz="2000" spc="-10" dirty="0">
                <a:solidFill>
                  <a:srgbClr val="AC1285"/>
                </a:solidFill>
                <a:latin typeface="Times New Roman"/>
                <a:cs typeface="Times New Roman"/>
              </a:rPr>
              <a:t>the  intended </a:t>
            </a:r>
            <a:r>
              <a:rPr sz="2000" spc="-5" dirty="0">
                <a:solidFill>
                  <a:srgbClr val="AC1285"/>
                </a:solidFill>
                <a:latin typeface="Times New Roman"/>
                <a:cs typeface="Times New Roman"/>
              </a:rPr>
              <a:t>devices </a:t>
            </a:r>
            <a:r>
              <a:rPr sz="2000" dirty="0">
                <a:solidFill>
                  <a:srgbClr val="AC1285"/>
                </a:solidFill>
                <a:latin typeface="Times New Roman"/>
                <a:cs typeface="Times New Roman"/>
              </a:rPr>
              <a:t>on </a:t>
            </a:r>
            <a:r>
              <a:rPr sz="2000" spc="-10" dirty="0">
                <a:solidFill>
                  <a:srgbClr val="AC1285"/>
                </a:solidFill>
                <a:latin typeface="Times New Roman"/>
                <a:cs typeface="Times New Roman"/>
              </a:rPr>
              <a:t>the</a:t>
            </a:r>
            <a:r>
              <a:rPr sz="2000" spc="40" dirty="0">
                <a:solidFill>
                  <a:srgbClr val="AC1285"/>
                </a:solidFill>
                <a:latin typeface="Times New Roman"/>
                <a:cs typeface="Times New Roman"/>
              </a:rPr>
              <a:t> </a:t>
            </a:r>
            <a:r>
              <a:rPr sz="2000" spc="-15" dirty="0">
                <a:solidFill>
                  <a:srgbClr val="AC1285"/>
                </a:solidFill>
                <a:latin typeface="Times New Roman"/>
                <a:cs typeface="Times New Roman"/>
              </a:rPr>
              <a:t>network</a:t>
            </a:r>
            <a:r>
              <a:rPr sz="2000" spc="-15" dirty="0">
                <a:latin typeface="Times New Roman"/>
                <a:cs typeface="Times New Roman"/>
              </a:rPr>
              <a:t>.</a:t>
            </a:r>
            <a:endParaRPr sz="2000">
              <a:latin typeface="Times New Roman"/>
              <a:cs typeface="Times New Roman"/>
            </a:endParaRPr>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38100">
              <a:lnSpc>
                <a:spcPts val="1375"/>
              </a:lnSpc>
            </a:pPr>
            <a:fld id="{81D60167-4931-47E6-BA6A-407CBD079E47}" type="slidenum">
              <a:rPr spc="-40" dirty="0"/>
              <a:t>161</a:t>
            </a:fld>
            <a:endParaRPr spc="-40" dirty="0"/>
          </a:p>
        </p:txBody>
      </p:sp>
    </p:spTree>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60044" y="199374"/>
            <a:ext cx="8456930" cy="3349625"/>
          </a:xfrm>
          <a:prstGeom prst="rect">
            <a:avLst/>
          </a:prstGeom>
        </p:spPr>
        <p:txBody>
          <a:bodyPr vert="horz" wrap="square" lIns="0" tIns="12700" rIns="0" bIns="0" rtlCol="0">
            <a:spAutoFit/>
          </a:bodyPr>
          <a:lstStyle/>
          <a:p>
            <a:pPr marL="356870" marR="5080" indent="-344805" algn="just">
              <a:lnSpc>
                <a:spcPct val="150100"/>
              </a:lnSpc>
              <a:spcBef>
                <a:spcPts val="100"/>
              </a:spcBef>
            </a:pPr>
            <a:r>
              <a:rPr sz="2000" spc="-5" dirty="0">
                <a:solidFill>
                  <a:srgbClr val="C00000"/>
                </a:solidFill>
                <a:latin typeface="Times New Roman"/>
                <a:cs typeface="Times New Roman"/>
              </a:rPr>
              <a:t>» </a:t>
            </a:r>
            <a:r>
              <a:rPr sz="2000" spc="-10" dirty="0">
                <a:latin typeface="Times New Roman"/>
                <a:cs typeface="Times New Roman"/>
              </a:rPr>
              <a:t>Wi-Fi </a:t>
            </a:r>
            <a:r>
              <a:rPr sz="2000" spc="-5" dirty="0">
                <a:latin typeface="Times New Roman"/>
                <a:cs typeface="Times New Roman"/>
              </a:rPr>
              <a:t>enabled devices contain a </a:t>
            </a:r>
            <a:r>
              <a:rPr sz="2000" spc="-10" dirty="0">
                <a:solidFill>
                  <a:srgbClr val="AC1285"/>
                </a:solidFill>
                <a:latin typeface="Times New Roman"/>
                <a:cs typeface="Times New Roman"/>
              </a:rPr>
              <a:t>wireless </a:t>
            </a:r>
            <a:r>
              <a:rPr sz="2000" dirty="0">
                <a:solidFill>
                  <a:srgbClr val="AC1285"/>
                </a:solidFill>
                <a:latin typeface="Times New Roman"/>
                <a:cs typeface="Times New Roman"/>
              </a:rPr>
              <a:t>adaptor </a:t>
            </a:r>
            <a:r>
              <a:rPr sz="2000" spc="-10" dirty="0">
                <a:latin typeface="Times New Roman"/>
                <a:cs typeface="Times New Roman"/>
              </a:rPr>
              <a:t>for transmitting and </a:t>
            </a:r>
            <a:r>
              <a:rPr sz="2000" spc="-5" dirty="0">
                <a:latin typeface="Times New Roman"/>
                <a:cs typeface="Times New Roman"/>
              </a:rPr>
              <a:t>receiving  data in </a:t>
            </a:r>
            <a:r>
              <a:rPr sz="2000" spc="-10" dirty="0">
                <a:latin typeface="Times New Roman"/>
                <a:cs typeface="Times New Roman"/>
              </a:rPr>
              <a:t>the </a:t>
            </a:r>
            <a:r>
              <a:rPr sz="2000" spc="-5" dirty="0">
                <a:latin typeface="Times New Roman"/>
                <a:cs typeface="Times New Roman"/>
              </a:rPr>
              <a:t>form </a:t>
            </a:r>
            <a:r>
              <a:rPr sz="2000" dirty="0">
                <a:latin typeface="Times New Roman"/>
                <a:cs typeface="Times New Roman"/>
              </a:rPr>
              <a:t>of radio </a:t>
            </a:r>
            <a:r>
              <a:rPr sz="2000" spc="-10" dirty="0">
                <a:latin typeface="Times New Roman"/>
                <a:cs typeface="Times New Roman"/>
              </a:rPr>
              <a:t>signals through </a:t>
            </a:r>
            <a:r>
              <a:rPr sz="2000" spc="5" dirty="0">
                <a:latin typeface="Times New Roman"/>
                <a:cs typeface="Times New Roman"/>
              </a:rPr>
              <a:t>an </a:t>
            </a:r>
            <a:r>
              <a:rPr sz="2000" spc="-5" dirty="0">
                <a:latin typeface="Times New Roman"/>
                <a:cs typeface="Times New Roman"/>
              </a:rPr>
              <a:t>antenna. </a:t>
            </a:r>
            <a:r>
              <a:rPr sz="2000" dirty="0">
                <a:latin typeface="Times New Roman"/>
                <a:cs typeface="Times New Roman"/>
              </a:rPr>
              <a:t>The </a:t>
            </a:r>
            <a:r>
              <a:rPr sz="2000" spc="-5" dirty="0">
                <a:latin typeface="Times New Roman"/>
                <a:cs typeface="Times New Roman"/>
              </a:rPr>
              <a:t>hardware </a:t>
            </a:r>
            <a:r>
              <a:rPr sz="2000" dirty="0">
                <a:latin typeface="Times New Roman"/>
                <a:cs typeface="Times New Roman"/>
              </a:rPr>
              <a:t>part of </a:t>
            </a:r>
            <a:r>
              <a:rPr sz="2000" spc="-5" dirty="0">
                <a:latin typeface="Times New Roman"/>
                <a:cs typeface="Times New Roman"/>
              </a:rPr>
              <a:t>it </a:t>
            </a:r>
            <a:r>
              <a:rPr sz="2000" spc="-10" dirty="0">
                <a:latin typeface="Times New Roman"/>
                <a:cs typeface="Times New Roman"/>
              </a:rPr>
              <a:t>is  </a:t>
            </a:r>
            <a:r>
              <a:rPr sz="2000" spc="-20" dirty="0">
                <a:latin typeface="Times New Roman"/>
                <a:cs typeface="Times New Roman"/>
              </a:rPr>
              <a:t>known </a:t>
            </a:r>
            <a:r>
              <a:rPr sz="2000" spc="-5" dirty="0">
                <a:latin typeface="Times New Roman"/>
                <a:cs typeface="Times New Roman"/>
              </a:rPr>
              <a:t>as </a:t>
            </a:r>
            <a:r>
              <a:rPr sz="2000" spc="-10" dirty="0">
                <a:solidFill>
                  <a:srgbClr val="AC1285"/>
                </a:solidFill>
                <a:latin typeface="Times New Roman"/>
                <a:cs typeface="Times New Roman"/>
              </a:rPr>
              <a:t>Wi-Fi</a:t>
            </a:r>
            <a:r>
              <a:rPr sz="2000" spc="80" dirty="0">
                <a:solidFill>
                  <a:srgbClr val="AC1285"/>
                </a:solidFill>
                <a:latin typeface="Times New Roman"/>
                <a:cs typeface="Times New Roman"/>
              </a:rPr>
              <a:t> </a:t>
            </a:r>
            <a:r>
              <a:rPr sz="2000" spc="-5" dirty="0">
                <a:solidFill>
                  <a:srgbClr val="AC1285"/>
                </a:solidFill>
                <a:latin typeface="Times New Roman"/>
                <a:cs typeface="Times New Roman"/>
              </a:rPr>
              <a:t>Radio</a:t>
            </a:r>
            <a:r>
              <a:rPr sz="2000" spc="-5" dirty="0">
                <a:latin typeface="Times New Roman"/>
                <a:cs typeface="Times New Roman"/>
              </a:rPr>
              <a:t>.</a:t>
            </a:r>
            <a:endParaRPr sz="2000">
              <a:latin typeface="Times New Roman"/>
              <a:cs typeface="Times New Roman"/>
            </a:endParaRPr>
          </a:p>
          <a:p>
            <a:pPr marL="12700" algn="just">
              <a:lnSpc>
                <a:spcPct val="100000"/>
              </a:lnSpc>
              <a:spcBef>
                <a:spcPts val="1680"/>
              </a:spcBef>
            </a:pPr>
            <a:r>
              <a:rPr sz="2000" spc="-5" dirty="0">
                <a:solidFill>
                  <a:srgbClr val="C00000"/>
                </a:solidFill>
                <a:latin typeface="Times New Roman"/>
                <a:cs typeface="Times New Roman"/>
              </a:rPr>
              <a:t>» </a:t>
            </a:r>
            <a:r>
              <a:rPr sz="2000" spc="-10" dirty="0">
                <a:latin typeface="Times New Roman"/>
                <a:cs typeface="Times New Roman"/>
              </a:rPr>
              <a:t>Wi-Fi </a:t>
            </a:r>
            <a:r>
              <a:rPr sz="2000" dirty="0">
                <a:solidFill>
                  <a:srgbClr val="6F2F9F"/>
                </a:solidFill>
                <a:latin typeface="Times New Roman"/>
                <a:cs typeface="Times New Roman"/>
              </a:rPr>
              <a:t>operates </a:t>
            </a:r>
            <a:r>
              <a:rPr sz="2000" spc="-5" dirty="0">
                <a:solidFill>
                  <a:srgbClr val="6F2F9F"/>
                </a:solidFill>
                <a:latin typeface="Times New Roman"/>
                <a:cs typeface="Times New Roman"/>
              </a:rPr>
              <a:t>at 2.4GHz </a:t>
            </a:r>
            <a:r>
              <a:rPr sz="2000" dirty="0">
                <a:solidFill>
                  <a:srgbClr val="6F2F9F"/>
                </a:solidFill>
                <a:latin typeface="Times New Roman"/>
                <a:cs typeface="Times New Roman"/>
              </a:rPr>
              <a:t>or </a:t>
            </a:r>
            <a:r>
              <a:rPr sz="2000" spc="-5" dirty="0">
                <a:solidFill>
                  <a:srgbClr val="6F2F9F"/>
                </a:solidFill>
                <a:latin typeface="Times New Roman"/>
                <a:cs typeface="Times New Roman"/>
              </a:rPr>
              <a:t>5GHz </a:t>
            </a:r>
            <a:r>
              <a:rPr sz="2000" dirty="0">
                <a:solidFill>
                  <a:srgbClr val="6F2F9F"/>
                </a:solidFill>
                <a:latin typeface="Times New Roman"/>
                <a:cs typeface="Times New Roman"/>
              </a:rPr>
              <a:t>of </a:t>
            </a:r>
            <a:r>
              <a:rPr sz="2000" spc="-5" dirty="0">
                <a:solidFill>
                  <a:srgbClr val="6F2F9F"/>
                </a:solidFill>
                <a:latin typeface="Times New Roman"/>
                <a:cs typeface="Times New Roman"/>
              </a:rPr>
              <a:t>radio spectrum </a:t>
            </a:r>
            <a:r>
              <a:rPr sz="2000" spc="-10" dirty="0">
                <a:latin typeface="Times New Roman"/>
                <a:cs typeface="Times New Roman"/>
              </a:rPr>
              <a:t>and </a:t>
            </a:r>
            <a:r>
              <a:rPr sz="2000" spc="-5" dirty="0">
                <a:latin typeface="Times New Roman"/>
                <a:cs typeface="Times New Roman"/>
              </a:rPr>
              <a:t>they </a:t>
            </a:r>
            <a:r>
              <a:rPr sz="2000" spc="-5" dirty="0">
                <a:solidFill>
                  <a:srgbClr val="6F2F9F"/>
                </a:solidFill>
                <a:latin typeface="Times New Roman"/>
                <a:cs typeface="Times New Roman"/>
              </a:rPr>
              <a:t>co-exist</a:t>
            </a:r>
            <a:r>
              <a:rPr sz="2000" spc="135" dirty="0">
                <a:solidFill>
                  <a:srgbClr val="6F2F9F"/>
                </a:solidFill>
                <a:latin typeface="Times New Roman"/>
                <a:cs typeface="Times New Roman"/>
              </a:rPr>
              <a:t> </a:t>
            </a:r>
            <a:r>
              <a:rPr sz="2000" spc="-10" dirty="0">
                <a:solidFill>
                  <a:srgbClr val="6F2F9F"/>
                </a:solidFill>
                <a:latin typeface="Times New Roman"/>
                <a:cs typeface="Times New Roman"/>
              </a:rPr>
              <a:t>with</a:t>
            </a:r>
            <a:endParaRPr sz="2000">
              <a:latin typeface="Times New Roman"/>
              <a:cs typeface="Times New Roman"/>
            </a:endParaRPr>
          </a:p>
          <a:p>
            <a:pPr marL="356870">
              <a:lnSpc>
                <a:spcPct val="100000"/>
              </a:lnSpc>
              <a:spcBef>
                <a:spcPts val="1205"/>
              </a:spcBef>
            </a:pPr>
            <a:r>
              <a:rPr sz="2000" spc="-10" dirty="0">
                <a:solidFill>
                  <a:srgbClr val="6F2F9F"/>
                </a:solidFill>
                <a:latin typeface="Times New Roman"/>
                <a:cs typeface="Times New Roman"/>
              </a:rPr>
              <a:t>other </a:t>
            </a:r>
            <a:r>
              <a:rPr sz="2000" spc="-5" dirty="0">
                <a:solidFill>
                  <a:srgbClr val="6F2F9F"/>
                </a:solidFill>
                <a:latin typeface="Times New Roman"/>
                <a:cs typeface="Times New Roman"/>
              </a:rPr>
              <a:t>ISM band devices </a:t>
            </a:r>
            <a:r>
              <a:rPr sz="2000" spc="-10" dirty="0">
                <a:solidFill>
                  <a:srgbClr val="6F2F9F"/>
                </a:solidFill>
                <a:latin typeface="Times New Roman"/>
                <a:cs typeface="Times New Roman"/>
              </a:rPr>
              <a:t>like</a:t>
            </a:r>
            <a:r>
              <a:rPr sz="2000" spc="40" dirty="0">
                <a:solidFill>
                  <a:srgbClr val="6F2F9F"/>
                </a:solidFill>
                <a:latin typeface="Times New Roman"/>
                <a:cs typeface="Times New Roman"/>
              </a:rPr>
              <a:t> </a:t>
            </a:r>
            <a:r>
              <a:rPr sz="2000" spc="-5" dirty="0">
                <a:solidFill>
                  <a:srgbClr val="6F2F9F"/>
                </a:solidFill>
                <a:latin typeface="Times New Roman"/>
                <a:cs typeface="Times New Roman"/>
              </a:rPr>
              <a:t>Bluetooth</a:t>
            </a:r>
            <a:r>
              <a:rPr sz="2000" spc="-5" dirty="0">
                <a:latin typeface="Times New Roman"/>
                <a:cs typeface="Times New Roman"/>
              </a:rPr>
              <a:t>.</a:t>
            </a:r>
            <a:endParaRPr sz="2000">
              <a:latin typeface="Times New Roman"/>
              <a:cs typeface="Times New Roman"/>
            </a:endParaRPr>
          </a:p>
          <a:p>
            <a:pPr marL="356870" marR="5715" indent="-344805" algn="just">
              <a:lnSpc>
                <a:spcPct val="150000"/>
              </a:lnSpc>
              <a:spcBef>
                <a:spcPts val="480"/>
              </a:spcBef>
            </a:pPr>
            <a:r>
              <a:rPr sz="2000" spc="-5" dirty="0">
                <a:solidFill>
                  <a:srgbClr val="C00000"/>
                </a:solidFill>
                <a:latin typeface="Times New Roman"/>
                <a:cs typeface="Times New Roman"/>
              </a:rPr>
              <a:t>» </a:t>
            </a:r>
            <a:r>
              <a:rPr sz="2000" dirty="0">
                <a:latin typeface="Times New Roman"/>
                <a:cs typeface="Times New Roman"/>
              </a:rPr>
              <a:t>The </a:t>
            </a:r>
            <a:r>
              <a:rPr sz="2000" spc="-10" dirty="0">
                <a:latin typeface="Times New Roman"/>
                <a:cs typeface="Times New Roman"/>
              </a:rPr>
              <a:t>following Figure </a:t>
            </a:r>
            <a:r>
              <a:rPr sz="2000" spc="-5" dirty="0">
                <a:latin typeface="Times New Roman"/>
                <a:cs typeface="Times New Roman"/>
              </a:rPr>
              <a:t>illustrates </a:t>
            </a:r>
            <a:r>
              <a:rPr sz="2000" spc="-10" dirty="0">
                <a:latin typeface="Times New Roman"/>
                <a:cs typeface="Times New Roman"/>
              </a:rPr>
              <a:t>the </a:t>
            </a:r>
            <a:r>
              <a:rPr sz="2000" spc="-5" dirty="0">
                <a:solidFill>
                  <a:srgbClr val="C00000"/>
                </a:solidFill>
                <a:latin typeface="Times New Roman"/>
                <a:cs typeface="Times New Roman"/>
              </a:rPr>
              <a:t>typical interfacing </a:t>
            </a:r>
            <a:r>
              <a:rPr sz="2000" dirty="0">
                <a:solidFill>
                  <a:srgbClr val="C00000"/>
                </a:solidFill>
                <a:latin typeface="Times New Roman"/>
                <a:cs typeface="Times New Roman"/>
              </a:rPr>
              <a:t>of </a:t>
            </a:r>
            <a:r>
              <a:rPr sz="2000" spc="-5" dirty="0">
                <a:solidFill>
                  <a:srgbClr val="C00000"/>
                </a:solidFill>
                <a:latin typeface="Times New Roman"/>
                <a:cs typeface="Times New Roman"/>
              </a:rPr>
              <a:t>devices </a:t>
            </a:r>
            <a:r>
              <a:rPr sz="2000" spc="-10" dirty="0">
                <a:solidFill>
                  <a:srgbClr val="C00000"/>
                </a:solidFill>
                <a:latin typeface="Times New Roman"/>
                <a:cs typeface="Times New Roman"/>
              </a:rPr>
              <a:t>in </a:t>
            </a:r>
            <a:r>
              <a:rPr sz="2000" spc="-5" dirty="0">
                <a:solidFill>
                  <a:srgbClr val="C00000"/>
                </a:solidFill>
                <a:latin typeface="Times New Roman"/>
                <a:cs typeface="Times New Roman"/>
              </a:rPr>
              <a:t>a Wi-Fi   </a:t>
            </a:r>
            <a:r>
              <a:rPr sz="2000" spc="-15" dirty="0">
                <a:latin typeface="Times New Roman"/>
                <a:cs typeface="Times New Roman"/>
              </a:rPr>
              <a:t>network.</a:t>
            </a:r>
            <a:endParaRPr sz="2000">
              <a:latin typeface="Times New Roman"/>
              <a:cs typeface="Times New Roman"/>
            </a:endParaRPr>
          </a:p>
        </p:txBody>
      </p:sp>
      <p:grpSp>
        <p:nvGrpSpPr>
          <p:cNvPr id="4" name="object 4"/>
          <p:cNvGrpSpPr/>
          <p:nvPr/>
        </p:nvGrpSpPr>
        <p:grpSpPr>
          <a:xfrm>
            <a:off x="2895600" y="3124200"/>
            <a:ext cx="4648200" cy="2819400"/>
            <a:chOff x="2895600" y="3124200"/>
            <a:chExt cx="4648200" cy="3594100"/>
          </a:xfrm>
        </p:grpSpPr>
        <p:sp>
          <p:nvSpPr>
            <p:cNvPr id="5" name="object 5"/>
            <p:cNvSpPr/>
            <p:nvPr/>
          </p:nvSpPr>
          <p:spPr>
            <a:xfrm>
              <a:off x="2895600" y="3124200"/>
              <a:ext cx="4648200" cy="3276600"/>
            </a:xfrm>
            <a:prstGeom prst="rect">
              <a:avLst/>
            </a:prstGeom>
            <a:blipFill>
              <a:blip r:embed="rId2" cstate="print"/>
              <a:stretch>
                <a:fillRect/>
              </a:stretch>
            </a:blipFill>
          </p:spPr>
          <p:txBody>
            <a:bodyPr wrap="square" lIns="0" tIns="0" rIns="0" bIns="0" rtlCol="0"/>
            <a:lstStyle/>
            <a:p>
              <a:endParaRPr/>
            </a:p>
          </p:txBody>
        </p:sp>
        <p:sp>
          <p:nvSpPr>
            <p:cNvPr id="6" name="object 6"/>
            <p:cNvSpPr/>
            <p:nvPr/>
          </p:nvSpPr>
          <p:spPr>
            <a:xfrm>
              <a:off x="4038600" y="6402544"/>
              <a:ext cx="1089025" cy="316230"/>
            </a:xfrm>
            <a:custGeom>
              <a:avLst/>
              <a:gdLst/>
              <a:ahLst/>
              <a:cxnLst/>
              <a:rect l="l" t="t" r="r" b="b"/>
              <a:pathLst>
                <a:path w="1089025" h="316229">
                  <a:moveTo>
                    <a:pt x="1089031" y="0"/>
                  </a:moveTo>
                  <a:lnTo>
                    <a:pt x="0" y="0"/>
                  </a:lnTo>
                  <a:lnTo>
                    <a:pt x="0" y="315755"/>
                  </a:lnTo>
                  <a:lnTo>
                    <a:pt x="1089031" y="315755"/>
                  </a:lnTo>
                  <a:lnTo>
                    <a:pt x="1089031" y="0"/>
                  </a:lnTo>
                  <a:close/>
                </a:path>
              </a:pathLst>
            </a:custGeom>
            <a:solidFill>
              <a:srgbClr val="FFFFFF"/>
            </a:solidFill>
          </p:spPr>
          <p:txBody>
            <a:bodyPr wrap="square" lIns="0" tIns="0" rIns="0" bIns="0" rtlCol="0"/>
            <a:lstStyle/>
            <a:p>
              <a:endParaRPr/>
            </a:p>
          </p:txBody>
        </p:sp>
      </p:grpSp>
      <p:sp>
        <p:nvSpPr>
          <p:cNvPr id="7" name="object 7"/>
          <p:cNvSpPr txBox="1">
            <a:spLocks noGrp="1"/>
          </p:cNvSpPr>
          <p:nvPr>
            <p:ph type="sldNum" sz="quarter" idx="7"/>
          </p:nvPr>
        </p:nvSpPr>
        <p:spPr>
          <a:prstGeom prst="rect">
            <a:avLst/>
          </a:prstGeom>
        </p:spPr>
        <p:txBody>
          <a:bodyPr vert="horz" wrap="square" lIns="0" tIns="0" rIns="0" bIns="0" rtlCol="0">
            <a:spAutoFit/>
          </a:bodyPr>
          <a:lstStyle/>
          <a:p>
            <a:pPr marL="38100">
              <a:lnSpc>
                <a:spcPts val="1375"/>
              </a:lnSpc>
            </a:pPr>
            <a:fld id="{81D60167-4931-47E6-BA6A-407CBD079E47}" type="slidenum">
              <a:rPr spc="-40" dirty="0"/>
              <a:t>162</a:t>
            </a:fld>
            <a:endParaRPr spc="-40" dirty="0"/>
          </a:p>
        </p:txBody>
      </p:sp>
    </p:spTree>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60044" y="199374"/>
            <a:ext cx="8462645" cy="5758815"/>
          </a:xfrm>
          <a:prstGeom prst="rect">
            <a:avLst/>
          </a:prstGeom>
        </p:spPr>
        <p:txBody>
          <a:bodyPr vert="horz" wrap="square" lIns="0" tIns="12700" rIns="0" bIns="0" rtlCol="0">
            <a:spAutoFit/>
          </a:bodyPr>
          <a:lstStyle/>
          <a:p>
            <a:pPr marL="356870" marR="11430" indent="-344805" algn="just">
              <a:lnSpc>
                <a:spcPct val="150100"/>
              </a:lnSpc>
              <a:spcBef>
                <a:spcPts val="100"/>
              </a:spcBef>
            </a:pPr>
            <a:r>
              <a:rPr sz="2000" spc="-5" dirty="0">
                <a:solidFill>
                  <a:srgbClr val="C00000"/>
                </a:solidFill>
                <a:latin typeface="Times New Roman"/>
                <a:cs typeface="Times New Roman"/>
              </a:rPr>
              <a:t>» </a:t>
            </a:r>
            <a:r>
              <a:rPr sz="2000" b="1" i="1" spc="-5" dirty="0">
                <a:solidFill>
                  <a:srgbClr val="FF0000"/>
                </a:solidFill>
                <a:latin typeface="Times New Roman"/>
                <a:cs typeface="Times New Roman"/>
              </a:rPr>
              <a:t>ZigBee: </a:t>
            </a:r>
            <a:r>
              <a:rPr sz="2000" i="1" spc="-5" dirty="0">
                <a:solidFill>
                  <a:srgbClr val="FF0000"/>
                </a:solidFill>
                <a:latin typeface="Times New Roman"/>
                <a:cs typeface="Times New Roman"/>
              </a:rPr>
              <a:t>ZigBee </a:t>
            </a:r>
            <a:r>
              <a:rPr sz="2000" spc="-5" dirty="0">
                <a:latin typeface="Times New Roman"/>
                <a:cs typeface="Times New Roman"/>
              </a:rPr>
              <a:t>is </a:t>
            </a:r>
            <a:r>
              <a:rPr sz="2000" spc="-5" dirty="0">
                <a:solidFill>
                  <a:srgbClr val="AC1285"/>
                </a:solidFill>
                <a:latin typeface="Times New Roman"/>
                <a:cs typeface="Times New Roman"/>
              </a:rPr>
              <a:t>a low power, </a:t>
            </a:r>
            <a:r>
              <a:rPr sz="2000" spc="5" dirty="0">
                <a:solidFill>
                  <a:srgbClr val="AC1285"/>
                </a:solidFill>
                <a:latin typeface="Times New Roman"/>
                <a:cs typeface="Times New Roman"/>
              </a:rPr>
              <a:t>low </a:t>
            </a:r>
            <a:r>
              <a:rPr sz="2000" spc="-5" dirty="0">
                <a:solidFill>
                  <a:srgbClr val="AC1285"/>
                </a:solidFill>
                <a:latin typeface="Times New Roman"/>
                <a:cs typeface="Times New Roman"/>
              </a:rPr>
              <a:t>cost, </a:t>
            </a:r>
            <a:r>
              <a:rPr sz="2000" spc="-10" dirty="0">
                <a:solidFill>
                  <a:srgbClr val="AC1285"/>
                </a:solidFill>
                <a:latin typeface="Times New Roman"/>
                <a:cs typeface="Times New Roman"/>
              </a:rPr>
              <a:t>wireless </a:t>
            </a:r>
            <a:r>
              <a:rPr sz="2000" spc="-5" dirty="0">
                <a:solidFill>
                  <a:srgbClr val="AC1285"/>
                </a:solidFill>
                <a:latin typeface="Times New Roman"/>
                <a:cs typeface="Times New Roman"/>
              </a:rPr>
              <a:t>network </a:t>
            </a:r>
            <a:r>
              <a:rPr sz="2000" spc="-10" dirty="0">
                <a:solidFill>
                  <a:srgbClr val="AC1285"/>
                </a:solidFill>
                <a:latin typeface="Times New Roman"/>
                <a:cs typeface="Times New Roman"/>
              </a:rPr>
              <a:t>communication  </a:t>
            </a:r>
            <a:r>
              <a:rPr sz="2000" dirty="0">
                <a:solidFill>
                  <a:srgbClr val="AC1285"/>
                </a:solidFill>
                <a:latin typeface="Times New Roman"/>
                <a:cs typeface="Times New Roman"/>
              </a:rPr>
              <a:t>protocol </a:t>
            </a:r>
            <a:r>
              <a:rPr sz="2000" spc="-5" dirty="0">
                <a:solidFill>
                  <a:srgbClr val="AC1285"/>
                </a:solidFill>
                <a:latin typeface="Times New Roman"/>
                <a:cs typeface="Times New Roman"/>
              </a:rPr>
              <a:t>based </a:t>
            </a:r>
            <a:r>
              <a:rPr sz="2000" dirty="0">
                <a:solidFill>
                  <a:srgbClr val="AC1285"/>
                </a:solidFill>
                <a:latin typeface="Times New Roman"/>
                <a:cs typeface="Times New Roman"/>
              </a:rPr>
              <a:t>on </a:t>
            </a:r>
            <a:r>
              <a:rPr sz="2000" spc="-10" dirty="0">
                <a:solidFill>
                  <a:srgbClr val="AC1285"/>
                </a:solidFill>
                <a:latin typeface="Times New Roman"/>
                <a:cs typeface="Times New Roman"/>
              </a:rPr>
              <a:t>the </a:t>
            </a:r>
            <a:r>
              <a:rPr sz="2000" spc="-5" dirty="0">
                <a:solidFill>
                  <a:srgbClr val="AC1285"/>
                </a:solidFill>
                <a:latin typeface="Times New Roman"/>
                <a:cs typeface="Times New Roman"/>
              </a:rPr>
              <a:t>IEEE </a:t>
            </a:r>
            <a:r>
              <a:rPr sz="2000" dirty="0">
                <a:solidFill>
                  <a:srgbClr val="AC1285"/>
                </a:solidFill>
                <a:latin typeface="Times New Roman"/>
                <a:cs typeface="Times New Roman"/>
              </a:rPr>
              <a:t>802.15.4-2006</a:t>
            </a:r>
            <a:r>
              <a:rPr sz="2000" spc="-105" dirty="0">
                <a:solidFill>
                  <a:srgbClr val="AC1285"/>
                </a:solidFill>
                <a:latin typeface="Times New Roman"/>
                <a:cs typeface="Times New Roman"/>
              </a:rPr>
              <a:t> </a:t>
            </a:r>
            <a:r>
              <a:rPr sz="2000" spc="-5" dirty="0">
                <a:solidFill>
                  <a:srgbClr val="AC1285"/>
                </a:solidFill>
                <a:latin typeface="Times New Roman"/>
                <a:cs typeface="Times New Roman"/>
              </a:rPr>
              <a:t>standard</a:t>
            </a:r>
            <a:r>
              <a:rPr sz="2000" spc="-5" dirty="0">
                <a:latin typeface="Times New Roman"/>
                <a:cs typeface="Times New Roman"/>
              </a:rPr>
              <a:t>.</a:t>
            </a:r>
            <a:endParaRPr sz="2000">
              <a:latin typeface="Times New Roman"/>
              <a:cs typeface="Times New Roman"/>
            </a:endParaRPr>
          </a:p>
          <a:p>
            <a:pPr marL="356870" marR="9525" indent="-344805" algn="just">
              <a:lnSpc>
                <a:spcPct val="150100"/>
              </a:lnSpc>
              <a:spcBef>
                <a:spcPts val="480"/>
              </a:spcBef>
            </a:pPr>
            <a:r>
              <a:rPr sz="2000" spc="-5" dirty="0">
                <a:solidFill>
                  <a:srgbClr val="C00000"/>
                </a:solidFill>
                <a:latin typeface="Times New Roman"/>
                <a:cs typeface="Times New Roman"/>
              </a:rPr>
              <a:t>» </a:t>
            </a:r>
            <a:r>
              <a:rPr sz="2000" spc="-5" dirty="0">
                <a:latin typeface="Times New Roman"/>
                <a:cs typeface="Times New Roman"/>
              </a:rPr>
              <a:t>ZigBee </a:t>
            </a:r>
            <a:r>
              <a:rPr sz="2000" spc="-10" dirty="0">
                <a:latin typeface="Times New Roman"/>
                <a:cs typeface="Times New Roman"/>
              </a:rPr>
              <a:t>is </a:t>
            </a:r>
            <a:r>
              <a:rPr sz="2000" spc="-5" dirty="0">
                <a:latin typeface="Times New Roman"/>
                <a:cs typeface="Times New Roman"/>
              </a:rPr>
              <a:t>targeted </a:t>
            </a:r>
            <a:r>
              <a:rPr sz="2000" spc="-15" dirty="0">
                <a:latin typeface="Times New Roman"/>
                <a:cs typeface="Times New Roman"/>
              </a:rPr>
              <a:t>for </a:t>
            </a:r>
            <a:r>
              <a:rPr sz="2000" spc="-5" dirty="0">
                <a:latin typeface="Times New Roman"/>
                <a:cs typeface="Times New Roman"/>
              </a:rPr>
              <a:t>low power, </a:t>
            </a:r>
            <a:r>
              <a:rPr sz="2000" spc="5" dirty="0">
                <a:latin typeface="Times New Roman"/>
                <a:cs typeface="Times New Roman"/>
              </a:rPr>
              <a:t>low </a:t>
            </a:r>
            <a:r>
              <a:rPr sz="2000" spc="-5" dirty="0">
                <a:latin typeface="Times New Roman"/>
                <a:cs typeface="Times New Roman"/>
              </a:rPr>
              <a:t>data rate </a:t>
            </a:r>
            <a:r>
              <a:rPr sz="2000" spc="-10" dirty="0">
                <a:latin typeface="Times New Roman"/>
                <a:cs typeface="Times New Roman"/>
              </a:rPr>
              <a:t>and secure </a:t>
            </a:r>
            <a:r>
              <a:rPr sz="2000" spc="-5" dirty="0">
                <a:latin typeface="Times New Roman"/>
                <a:cs typeface="Times New Roman"/>
              </a:rPr>
              <a:t>applications </a:t>
            </a:r>
            <a:r>
              <a:rPr sz="2000" spc="-10" dirty="0">
                <a:latin typeface="Times New Roman"/>
                <a:cs typeface="Times New Roman"/>
              </a:rPr>
              <a:t>for  </a:t>
            </a:r>
            <a:r>
              <a:rPr sz="2000" spc="-5" dirty="0">
                <a:solidFill>
                  <a:srgbClr val="6F2F9F"/>
                </a:solidFill>
                <a:latin typeface="Times New Roman"/>
                <a:cs typeface="Times New Roman"/>
              </a:rPr>
              <a:t>Wireless Personal </a:t>
            </a:r>
            <a:r>
              <a:rPr sz="2000" spc="-10" dirty="0">
                <a:solidFill>
                  <a:srgbClr val="6F2F9F"/>
                </a:solidFill>
                <a:latin typeface="Times New Roman"/>
                <a:cs typeface="Times New Roman"/>
              </a:rPr>
              <a:t>Area Networking</a:t>
            </a:r>
            <a:r>
              <a:rPr sz="2000" spc="90" dirty="0">
                <a:solidFill>
                  <a:srgbClr val="6F2F9F"/>
                </a:solidFill>
                <a:latin typeface="Times New Roman"/>
                <a:cs typeface="Times New Roman"/>
              </a:rPr>
              <a:t> </a:t>
            </a:r>
            <a:r>
              <a:rPr sz="2000" spc="-5" dirty="0">
                <a:solidFill>
                  <a:srgbClr val="6F2F9F"/>
                </a:solidFill>
                <a:latin typeface="Times New Roman"/>
                <a:cs typeface="Times New Roman"/>
              </a:rPr>
              <a:t>(WPAN)</a:t>
            </a:r>
            <a:r>
              <a:rPr sz="2000" spc="-5" dirty="0">
                <a:latin typeface="Times New Roman"/>
                <a:cs typeface="Times New Roman"/>
              </a:rPr>
              <a:t>.</a:t>
            </a:r>
            <a:endParaRPr sz="2000">
              <a:latin typeface="Times New Roman"/>
              <a:cs typeface="Times New Roman"/>
            </a:endParaRPr>
          </a:p>
          <a:p>
            <a:pPr marL="356870" marR="10160" indent="-344805" algn="just">
              <a:lnSpc>
                <a:spcPct val="150100"/>
              </a:lnSpc>
              <a:spcBef>
                <a:spcPts val="480"/>
              </a:spcBef>
            </a:pPr>
            <a:r>
              <a:rPr sz="2000" spc="-5" dirty="0">
                <a:solidFill>
                  <a:srgbClr val="C00000"/>
                </a:solidFill>
                <a:latin typeface="Times New Roman"/>
                <a:cs typeface="Times New Roman"/>
              </a:rPr>
              <a:t>» </a:t>
            </a:r>
            <a:r>
              <a:rPr sz="2000" dirty="0">
                <a:latin typeface="Times New Roman"/>
                <a:cs typeface="Times New Roman"/>
              </a:rPr>
              <a:t>The </a:t>
            </a:r>
            <a:r>
              <a:rPr sz="2000" spc="-10" dirty="0">
                <a:latin typeface="Times New Roman"/>
                <a:cs typeface="Times New Roman"/>
              </a:rPr>
              <a:t>ZigBee </a:t>
            </a:r>
            <a:r>
              <a:rPr sz="2000" spc="-5" dirty="0">
                <a:latin typeface="Times New Roman"/>
                <a:cs typeface="Times New Roman"/>
              </a:rPr>
              <a:t>specifications </a:t>
            </a:r>
            <a:r>
              <a:rPr sz="2000" dirty="0">
                <a:solidFill>
                  <a:srgbClr val="6F2F9F"/>
                </a:solidFill>
                <a:latin typeface="Times New Roman"/>
                <a:cs typeface="Times New Roman"/>
              </a:rPr>
              <a:t>support </a:t>
            </a:r>
            <a:r>
              <a:rPr sz="2000" spc="-5" dirty="0">
                <a:solidFill>
                  <a:srgbClr val="6F2F9F"/>
                </a:solidFill>
                <a:latin typeface="Times New Roman"/>
                <a:cs typeface="Times New Roman"/>
              </a:rPr>
              <a:t>a </a:t>
            </a:r>
            <a:r>
              <a:rPr sz="2000" spc="-10" dirty="0">
                <a:solidFill>
                  <a:srgbClr val="6F2F9F"/>
                </a:solidFill>
                <a:latin typeface="Times New Roman"/>
                <a:cs typeface="Times New Roman"/>
              </a:rPr>
              <a:t>robust mesh </a:t>
            </a:r>
            <a:r>
              <a:rPr sz="2000" spc="-5" dirty="0">
                <a:solidFill>
                  <a:srgbClr val="6F2F9F"/>
                </a:solidFill>
                <a:latin typeface="Times New Roman"/>
                <a:cs typeface="Times New Roman"/>
              </a:rPr>
              <a:t>network containing </a:t>
            </a:r>
            <a:r>
              <a:rPr sz="2000" spc="-10" dirty="0">
                <a:solidFill>
                  <a:srgbClr val="6F2F9F"/>
                </a:solidFill>
                <a:latin typeface="Times New Roman"/>
                <a:cs typeface="Times New Roman"/>
              </a:rPr>
              <a:t>multiple  </a:t>
            </a:r>
            <a:r>
              <a:rPr sz="2000" spc="-5" dirty="0">
                <a:solidFill>
                  <a:srgbClr val="6F2F9F"/>
                </a:solidFill>
                <a:latin typeface="Times New Roman"/>
                <a:cs typeface="Times New Roman"/>
              </a:rPr>
              <a:t>nodes</a:t>
            </a:r>
            <a:r>
              <a:rPr sz="2000" spc="-5" dirty="0">
                <a:latin typeface="Times New Roman"/>
                <a:cs typeface="Times New Roman"/>
              </a:rPr>
              <a:t>. </a:t>
            </a:r>
            <a:r>
              <a:rPr sz="2000" dirty="0">
                <a:latin typeface="Times New Roman"/>
                <a:cs typeface="Times New Roman"/>
              </a:rPr>
              <a:t>This </a:t>
            </a:r>
            <a:r>
              <a:rPr sz="2000" spc="-10" dirty="0">
                <a:latin typeface="Times New Roman"/>
                <a:cs typeface="Times New Roman"/>
              </a:rPr>
              <a:t>networking </a:t>
            </a:r>
            <a:r>
              <a:rPr sz="2000" spc="-5" dirty="0">
                <a:latin typeface="Times New Roman"/>
                <a:cs typeface="Times New Roman"/>
              </a:rPr>
              <a:t>strategy </a:t>
            </a:r>
            <a:r>
              <a:rPr sz="2000" spc="-15" dirty="0">
                <a:latin typeface="Times New Roman"/>
                <a:cs typeface="Times New Roman"/>
              </a:rPr>
              <a:t>makes </a:t>
            </a:r>
            <a:r>
              <a:rPr sz="2000" spc="-10" dirty="0">
                <a:latin typeface="Times New Roman"/>
                <a:cs typeface="Times New Roman"/>
              </a:rPr>
              <a:t>the </a:t>
            </a:r>
            <a:r>
              <a:rPr sz="2000" spc="-5" dirty="0">
                <a:latin typeface="Times New Roman"/>
                <a:cs typeface="Times New Roman"/>
              </a:rPr>
              <a:t>network reliable </a:t>
            </a:r>
            <a:r>
              <a:rPr sz="2000" dirty="0">
                <a:latin typeface="Times New Roman"/>
                <a:cs typeface="Times New Roman"/>
              </a:rPr>
              <a:t>by </a:t>
            </a:r>
            <a:r>
              <a:rPr sz="2000" spc="-10" dirty="0">
                <a:latin typeface="Times New Roman"/>
                <a:cs typeface="Times New Roman"/>
              </a:rPr>
              <a:t>permitting  messages to </a:t>
            </a:r>
            <a:r>
              <a:rPr sz="2000" spc="-5" dirty="0">
                <a:latin typeface="Times New Roman"/>
                <a:cs typeface="Times New Roman"/>
              </a:rPr>
              <a:t>travel </a:t>
            </a:r>
            <a:r>
              <a:rPr sz="2000" spc="-10" dirty="0">
                <a:latin typeface="Times New Roman"/>
                <a:cs typeface="Times New Roman"/>
              </a:rPr>
              <a:t>through </a:t>
            </a:r>
            <a:r>
              <a:rPr sz="2000" spc="-5" dirty="0">
                <a:latin typeface="Times New Roman"/>
                <a:cs typeface="Times New Roman"/>
              </a:rPr>
              <a:t>a </a:t>
            </a:r>
            <a:r>
              <a:rPr sz="2000" spc="-10" dirty="0">
                <a:latin typeface="Times New Roman"/>
                <a:cs typeface="Times New Roman"/>
              </a:rPr>
              <a:t>number </a:t>
            </a:r>
            <a:r>
              <a:rPr sz="2000" dirty="0">
                <a:latin typeface="Times New Roman"/>
                <a:cs typeface="Times New Roman"/>
              </a:rPr>
              <a:t>of </a:t>
            </a:r>
            <a:r>
              <a:rPr sz="2000" spc="-10" dirty="0">
                <a:latin typeface="Times New Roman"/>
                <a:cs typeface="Times New Roman"/>
              </a:rPr>
              <a:t>different </a:t>
            </a:r>
            <a:r>
              <a:rPr sz="2000" spc="-5" dirty="0">
                <a:latin typeface="Times New Roman"/>
                <a:cs typeface="Times New Roman"/>
              </a:rPr>
              <a:t>paths </a:t>
            </a:r>
            <a:r>
              <a:rPr sz="2000" spc="-10" dirty="0">
                <a:latin typeface="Times New Roman"/>
                <a:cs typeface="Times New Roman"/>
              </a:rPr>
              <a:t>to get from one </a:t>
            </a:r>
            <a:r>
              <a:rPr sz="2000" spc="-5" dirty="0">
                <a:latin typeface="Times New Roman"/>
                <a:cs typeface="Times New Roman"/>
              </a:rPr>
              <a:t>node </a:t>
            </a:r>
            <a:r>
              <a:rPr sz="2000" spc="-10" dirty="0">
                <a:latin typeface="Times New Roman"/>
                <a:cs typeface="Times New Roman"/>
              </a:rPr>
              <a:t>to  </a:t>
            </a:r>
            <a:r>
              <a:rPr sz="2000" spc="-5" dirty="0">
                <a:latin typeface="Times New Roman"/>
                <a:cs typeface="Times New Roman"/>
              </a:rPr>
              <a:t>another.</a:t>
            </a:r>
            <a:endParaRPr sz="2000">
              <a:latin typeface="Times New Roman"/>
              <a:cs typeface="Times New Roman"/>
            </a:endParaRPr>
          </a:p>
          <a:p>
            <a:pPr marL="12700" algn="just">
              <a:lnSpc>
                <a:spcPct val="100000"/>
              </a:lnSpc>
              <a:spcBef>
                <a:spcPts val="1680"/>
              </a:spcBef>
            </a:pPr>
            <a:r>
              <a:rPr sz="2000" spc="-5" dirty="0">
                <a:solidFill>
                  <a:srgbClr val="C00000"/>
                </a:solidFill>
                <a:latin typeface="Times New Roman"/>
                <a:cs typeface="Times New Roman"/>
              </a:rPr>
              <a:t>» </a:t>
            </a:r>
            <a:r>
              <a:rPr sz="2000" spc="-5" dirty="0">
                <a:latin typeface="Times New Roman"/>
                <a:cs typeface="Times New Roman"/>
              </a:rPr>
              <a:t>ZigBee </a:t>
            </a:r>
            <a:r>
              <a:rPr sz="2000" spc="-5" dirty="0">
                <a:solidFill>
                  <a:srgbClr val="6F2F9F"/>
                </a:solidFill>
                <a:latin typeface="Times New Roman"/>
                <a:cs typeface="Times New Roman"/>
              </a:rPr>
              <a:t>operates </a:t>
            </a:r>
            <a:r>
              <a:rPr sz="2000" spc="-10" dirty="0">
                <a:solidFill>
                  <a:srgbClr val="6F2F9F"/>
                </a:solidFill>
                <a:latin typeface="Times New Roman"/>
                <a:cs typeface="Times New Roman"/>
              </a:rPr>
              <a:t>worldwide </a:t>
            </a:r>
            <a:r>
              <a:rPr sz="2000" spc="-5" dirty="0">
                <a:solidFill>
                  <a:srgbClr val="6F2F9F"/>
                </a:solidFill>
                <a:latin typeface="Times New Roman"/>
                <a:cs typeface="Times New Roman"/>
              </a:rPr>
              <a:t>at </a:t>
            </a:r>
            <a:r>
              <a:rPr sz="2000" spc="-10" dirty="0">
                <a:solidFill>
                  <a:srgbClr val="6F2F9F"/>
                </a:solidFill>
                <a:latin typeface="Times New Roman"/>
                <a:cs typeface="Times New Roman"/>
              </a:rPr>
              <a:t>the unlicensed </a:t>
            </a:r>
            <a:r>
              <a:rPr sz="2000" spc="-5" dirty="0">
                <a:solidFill>
                  <a:srgbClr val="6F2F9F"/>
                </a:solidFill>
                <a:latin typeface="Times New Roman"/>
                <a:cs typeface="Times New Roman"/>
              </a:rPr>
              <a:t>bands </a:t>
            </a:r>
            <a:r>
              <a:rPr sz="2000" dirty="0">
                <a:solidFill>
                  <a:srgbClr val="6F2F9F"/>
                </a:solidFill>
                <a:latin typeface="Times New Roman"/>
                <a:cs typeface="Times New Roman"/>
              </a:rPr>
              <a:t>of Radio </a:t>
            </a:r>
            <a:r>
              <a:rPr sz="2000" spc="-10" dirty="0">
                <a:solidFill>
                  <a:srgbClr val="6F2F9F"/>
                </a:solidFill>
                <a:latin typeface="Times New Roman"/>
                <a:cs typeface="Times New Roman"/>
              </a:rPr>
              <a:t>spectrum</a:t>
            </a:r>
            <a:r>
              <a:rPr sz="2000" spc="-10" dirty="0">
                <a:latin typeface="Times New Roman"/>
                <a:cs typeface="Times New Roman"/>
              </a:rPr>
              <a:t>,</a:t>
            </a:r>
            <a:r>
              <a:rPr sz="2000" spc="215" dirty="0">
                <a:latin typeface="Times New Roman"/>
                <a:cs typeface="Times New Roman"/>
              </a:rPr>
              <a:t> </a:t>
            </a:r>
            <a:r>
              <a:rPr sz="2000" spc="-10" dirty="0">
                <a:latin typeface="Times New Roman"/>
                <a:cs typeface="Times New Roman"/>
              </a:rPr>
              <a:t>mainly</a:t>
            </a:r>
            <a:endParaRPr sz="2000">
              <a:latin typeface="Times New Roman"/>
              <a:cs typeface="Times New Roman"/>
            </a:endParaRPr>
          </a:p>
          <a:p>
            <a:pPr marL="356870">
              <a:lnSpc>
                <a:spcPct val="100000"/>
              </a:lnSpc>
              <a:spcBef>
                <a:spcPts val="1200"/>
              </a:spcBef>
            </a:pPr>
            <a:r>
              <a:rPr sz="2000" spc="-5" dirty="0">
                <a:latin typeface="Times New Roman"/>
                <a:cs typeface="Times New Roman"/>
              </a:rPr>
              <a:t>at </a:t>
            </a:r>
            <a:r>
              <a:rPr sz="2000" i="1" dirty="0">
                <a:latin typeface="Times New Roman"/>
                <a:cs typeface="Times New Roman"/>
              </a:rPr>
              <a:t>2.400 </a:t>
            </a:r>
            <a:r>
              <a:rPr sz="2000" i="1" spc="-10" dirty="0">
                <a:latin typeface="Times New Roman"/>
                <a:cs typeface="Times New Roman"/>
              </a:rPr>
              <a:t>to </a:t>
            </a:r>
            <a:r>
              <a:rPr sz="2000" i="1" dirty="0">
                <a:latin typeface="Times New Roman"/>
                <a:cs typeface="Times New Roman"/>
              </a:rPr>
              <a:t>2.484 </a:t>
            </a:r>
            <a:r>
              <a:rPr sz="2000" i="1" spc="-10" dirty="0">
                <a:latin typeface="Times New Roman"/>
                <a:cs typeface="Times New Roman"/>
              </a:rPr>
              <a:t>GHz</a:t>
            </a:r>
            <a:r>
              <a:rPr sz="2000" spc="-10" dirty="0">
                <a:latin typeface="Times New Roman"/>
                <a:cs typeface="Times New Roman"/>
              </a:rPr>
              <a:t>, </a:t>
            </a:r>
            <a:r>
              <a:rPr sz="2000" i="1" dirty="0">
                <a:latin typeface="Times New Roman"/>
                <a:cs typeface="Times New Roman"/>
              </a:rPr>
              <a:t>902 </a:t>
            </a:r>
            <a:r>
              <a:rPr sz="2000" i="1" spc="-10" dirty="0">
                <a:latin typeface="Times New Roman"/>
                <a:cs typeface="Times New Roman"/>
              </a:rPr>
              <a:t>to </a:t>
            </a:r>
            <a:r>
              <a:rPr sz="2000" i="1" dirty="0">
                <a:latin typeface="Times New Roman"/>
                <a:cs typeface="Times New Roman"/>
              </a:rPr>
              <a:t>928 </a:t>
            </a:r>
            <a:r>
              <a:rPr sz="2000" i="1" spc="-10" dirty="0">
                <a:latin typeface="Times New Roman"/>
                <a:cs typeface="Times New Roman"/>
              </a:rPr>
              <a:t>MHz </a:t>
            </a:r>
            <a:r>
              <a:rPr sz="2000" spc="-10" dirty="0">
                <a:latin typeface="Times New Roman"/>
                <a:cs typeface="Times New Roman"/>
              </a:rPr>
              <a:t>and </a:t>
            </a:r>
            <a:r>
              <a:rPr sz="2000" i="1" dirty="0">
                <a:latin typeface="Times New Roman"/>
                <a:cs typeface="Times New Roman"/>
              </a:rPr>
              <a:t>868.0 </a:t>
            </a:r>
            <a:r>
              <a:rPr sz="2000" i="1" spc="-10" dirty="0">
                <a:latin typeface="Times New Roman"/>
                <a:cs typeface="Times New Roman"/>
              </a:rPr>
              <a:t>to </a:t>
            </a:r>
            <a:r>
              <a:rPr sz="2000" i="1" dirty="0">
                <a:latin typeface="Times New Roman"/>
                <a:cs typeface="Times New Roman"/>
              </a:rPr>
              <a:t>868.6</a:t>
            </a:r>
            <a:r>
              <a:rPr sz="2000" i="1" spc="-5" dirty="0">
                <a:latin typeface="Times New Roman"/>
                <a:cs typeface="Times New Roman"/>
              </a:rPr>
              <a:t> </a:t>
            </a:r>
            <a:r>
              <a:rPr sz="2000" i="1" spc="-10" dirty="0">
                <a:latin typeface="Times New Roman"/>
                <a:cs typeface="Times New Roman"/>
              </a:rPr>
              <a:t>MHz</a:t>
            </a:r>
            <a:r>
              <a:rPr sz="2000" spc="-10" dirty="0">
                <a:latin typeface="Times New Roman"/>
                <a:cs typeface="Times New Roman"/>
              </a:rPr>
              <a:t>.</a:t>
            </a:r>
            <a:endParaRPr sz="2000">
              <a:latin typeface="Times New Roman"/>
              <a:cs typeface="Times New Roman"/>
            </a:endParaRPr>
          </a:p>
          <a:p>
            <a:pPr marL="12700" algn="just">
              <a:lnSpc>
                <a:spcPct val="100000"/>
              </a:lnSpc>
              <a:spcBef>
                <a:spcPts val="1685"/>
              </a:spcBef>
            </a:pPr>
            <a:r>
              <a:rPr sz="2000" spc="-5" dirty="0">
                <a:solidFill>
                  <a:srgbClr val="C00000"/>
                </a:solidFill>
                <a:latin typeface="Times New Roman"/>
                <a:cs typeface="Times New Roman"/>
              </a:rPr>
              <a:t>» </a:t>
            </a:r>
            <a:r>
              <a:rPr sz="2000" spc="-5" dirty="0">
                <a:latin typeface="Times New Roman"/>
                <a:cs typeface="Times New Roman"/>
              </a:rPr>
              <a:t>ZigBee </a:t>
            </a:r>
            <a:r>
              <a:rPr sz="2000" spc="-5" dirty="0">
                <a:solidFill>
                  <a:srgbClr val="6F2F9F"/>
                </a:solidFill>
                <a:latin typeface="Times New Roman"/>
                <a:cs typeface="Times New Roman"/>
              </a:rPr>
              <a:t>Supports an operating distance </a:t>
            </a:r>
            <a:r>
              <a:rPr sz="2000" dirty="0">
                <a:solidFill>
                  <a:srgbClr val="6F2F9F"/>
                </a:solidFill>
                <a:latin typeface="Times New Roman"/>
                <a:cs typeface="Times New Roman"/>
              </a:rPr>
              <a:t>of </a:t>
            </a:r>
            <a:r>
              <a:rPr sz="2000" spc="-15" dirty="0">
                <a:solidFill>
                  <a:srgbClr val="6F2F9F"/>
                </a:solidFill>
                <a:latin typeface="Times New Roman"/>
                <a:cs typeface="Times New Roman"/>
              </a:rPr>
              <a:t>up </a:t>
            </a:r>
            <a:r>
              <a:rPr sz="2000" spc="-10" dirty="0">
                <a:solidFill>
                  <a:srgbClr val="6F2F9F"/>
                </a:solidFill>
                <a:latin typeface="Times New Roman"/>
                <a:cs typeface="Times New Roman"/>
              </a:rPr>
              <a:t>to 100 meters and </a:t>
            </a:r>
            <a:r>
              <a:rPr sz="2000" spc="-5" dirty="0">
                <a:solidFill>
                  <a:srgbClr val="6F2F9F"/>
                </a:solidFill>
                <a:latin typeface="Times New Roman"/>
                <a:cs typeface="Times New Roman"/>
              </a:rPr>
              <a:t>a data rate</a:t>
            </a:r>
            <a:r>
              <a:rPr sz="2000" spc="434" dirty="0">
                <a:solidFill>
                  <a:srgbClr val="6F2F9F"/>
                </a:solidFill>
                <a:latin typeface="Times New Roman"/>
                <a:cs typeface="Times New Roman"/>
              </a:rPr>
              <a:t> </a:t>
            </a:r>
            <a:r>
              <a:rPr sz="2000" spc="5" dirty="0">
                <a:solidFill>
                  <a:srgbClr val="6F2F9F"/>
                </a:solidFill>
                <a:latin typeface="Times New Roman"/>
                <a:cs typeface="Times New Roman"/>
              </a:rPr>
              <a:t>of</a:t>
            </a:r>
            <a:endParaRPr sz="2000">
              <a:latin typeface="Times New Roman"/>
              <a:cs typeface="Times New Roman"/>
            </a:endParaRPr>
          </a:p>
          <a:p>
            <a:pPr marL="356870">
              <a:lnSpc>
                <a:spcPct val="100000"/>
              </a:lnSpc>
              <a:spcBef>
                <a:spcPts val="1200"/>
              </a:spcBef>
            </a:pPr>
            <a:r>
              <a:rPr sz="2000" dirty="0">
                <a:solidFill>
                  <a:srgbClr val="6F2F9F"/>
                </a:solidFill>
                <a:latin typeface="Times New Roman"/>
                <a:cs typeface="Times New Roman"/>
              </a:rPr>
              <a:t>20 </a:t>
            </a:r>
            <a:r>
              <a:rPr sz="2000" spc="-5" dirty="0">
                <a:solidFill>
                  <a:srgbClr val="6F2F9F"/>
                </a:solidFill>
                <a:latin typeface="Times New Roman"/>
                <a:cs typeface="Times New Roman"/>
              </a:rPr>
              <a:t>to</a:t>
            </a:r>
            <a:r>
              <a:rPr sz="2000" spc="-25" dirty="0">
                <a:solidFill>
                  <a:srgbClr val="6F2F9F"/>
                </a:solidFill>
                <a:latin typeface="Times New Roman"/>
                <a:cs typeface="Times New Roman"/>
              </a:rPr>
              <a:t> </a:t>
            </a:r>
            <a:r>
              <a:rPr sz="2000" dirty="0">
                <a:solidFill>
                  <a:srgbClr val="6F2F9F"/>
                </a:solidFill>
                <a:latin typeface="Times New Roman"/>
                <a:cs typeface="Times New Roman"/>
              </a:rPr>
              <a:t>250Kbps</a:t>
            </a:r>
            <a:r>
              <a:rPr sz="2000" dirty="0">
                <a:latin typeface="Times New Roman"/>
                <a:cs typeface="Times New Roman"/>
              </a:rPr>
              <a:t>.</a:t>
            </a:r>
            <a:endParaRPr sz="2000">
              <a:latin typeface="Times New Roman"/>
              <a:cs typeface="Times New Roman"/>
            </a:endParaRPr>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38100">
              <a:lnSpc>
                <a:spcPts val="1375"/>
              </a:lnSpc>
            </a:pPr>
            <a:fld id="{81D60167-4931-47E6-BA6A-407CBD079E47}" type="slidenum">
              <a:rPr spc="-40" dirty="0"/>
              <a:t>163</a:t>
            </a:fld>
            <a:endParaRPr spc="-40" dirty="0"/>
          </a:p>
        </p:txBody>
      </p:sp>
    </p:spTree>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60044" y="199374"/>
            <a:ext cx="8460105" cy="5697855"/>
          </a:xfrm>
          <a:prstGeom prst="rect">
            <a:avLst/>
          </a:prstGeom>
        </p:spPr>
        <p:txBody>
          <a:bodyPr vert="horz" wrap="square" lIns="0" tIns="12700" rIns="0" bIns="0" rtlCol="0">
            <a:spAutoFit/>
          </a:bodyPr>
          <a:lstStyle/>
          <a:p>
            <a:pPr marL="356870" marR="12065" indent="-344805" algn="just">
              <a:lnSpc>
                <a:spcPct val="150100"/>
              </a:lnSpc>
              <a:spcBef>
                <a:spcPts val="100"/>
              </a:spcBef>
            </a:pPr>
            <a:r>
              <a:rPr sz="2000" spc="-5" dirty="0">
                <a:solidFill>
                  <a:srgbClr val="C00000"/>
                </a:solidFill>
                <a:latin typeface="Times New Roman"/>
                <a:cs typeface="Times New Roman"/>
              </a:rPr>
              <a:t>» </a:t>
            </a:r>
            <a:r>
              <a:rPr sz="2000" dirty="0">
                <a:latin typeface="Times New Roman"/>
                <a:cs typeface="Times New Roman"/>
              </a:rPr>
              <a:t>In </a:t>
            </a:r>
            <a:r>
              <a:rPr sz="2000" spc="-10" dirty="0">
                <a:latin typeface="Times New Roman"/>
                <a:cs typeface="Times New Roman"/>
              </a:rPr>
              <a:t>the </a:t>
            </a:r>
            <a:r>
              <a:rPr sz="2000" spc="-5" dirty="0">
                <a:latin typeface="Times New Roman"/>
                <a:cs typeface="Times New Roman"/>
              </a:rPr>
              <a:t>ZigBee </a:t>
            </a:r>
            <a:r>
              <a:rPr sz="2000" spc="-10" dirty="0">
                <a:latin typeface="Times New Roman"/>
                <a:cs typeface="Times New Roman"/>
              </a:rPr>
              <a:t>terminology, </a:t>
            </a:r>
            <a:r>
              <a:rPr sz="2000" dirty="0">
                <a:latin typeface="Times New Roman"/>
                <a:cs typeface="Times New Roman"/>
              </a:rPr>
              <a:t>each </a:t>
            </a:r>
            <a:r>
              <a:rPr sz="2000" spc="-5" dirty="0">
                <a:solidFill>
                  <a:srgbClr val="AC1285"/>
                </a:solidFill>
                <a:latin typeface="Times New Roman"/>
                <a:cs typeface="Times New Roman"/>
              </a:rPr>
              <a:t>ZigBee device </a:t>
            </a:r>
            <a:r>
              <a:rPr sz="2000" spc="-10" dirty="0">
                <a:solidFill>
                  <a:srgbClr val="AC1285"/>
                </a:solidFill>
                <a:latin typeface="Times New Roman"/>
                <a:cs typeface="Times New Roman"/>
              </a:rPr>
              <a:t>falls </a:t>
            </a:r>
            <a:r>
              <a:rPr sz="2000" spc="-5" dirty="0">
                <a:solidFill>
                  <a:srgbClr val="AC1285"/>
                </a:solidFill>
                <a:latin typeface="Times New Roman"/>
                <a:cs typeface="Times New Roman"/>
              </a:rPr>
              <a:t>under </a:t>
            </a:r>
            <a:r>
              <a:rPr sz="2000" spc="-10" dirty="0">
                <a:solidFill>
                  <a:srgbClr val="AC1285"/>
                </a:solidFill>
                <a:latin typeface="Times New Roman"/>
                <a:cs typeface="Times New Roman"/>
              </a:rPr>
              <a:t>any one </a:t>
            </a:r>
            <a:r>
              <a:rPr sz="2000" dirty="0">
                <a:solidFill>
                  <a:srgbClr val="AC1285"/>
                </a:solidFill>
                <a:latin typeface="Times New Roman"/>
                <a:cs typeface="Times New Roman"/>
              </a:rPr>
              <a:t>of </a:t>
            </a:r>
            <a:r>
              <a:rPr sz="2000" spc="-10" dirty="0">
                <a:solidFill>
                  <a:srgbClr val="AC1285"/>
                </a:solidFill>
                <a:latin typeface="Times New Roman"/>
                <a:cs typeface="Times New Roman"/>
              </a:rPr>
              <a:t>the  </a:t>
            </a:r>
            <a:r>
              <a:rPr sz="2000" spc="-15" dirty="0">
                <a:solidFill>
                  <a:srgbClr val="AC1285"/>
                </a:solidFill>
                <a:latin typeface="Times New Roman"/>
                <a:cs typeface="Times New Roman"/>
              </a:rPr>
              <a:t>following </a:t>
            </a:r>
            <a:r>
              <a:rPr sz="2000" spc="-10" dirty="0">
                <a:solidFill>
                  <a:srgbClr val="AC1285"/>
                </a:solidFill>
                <a:latin typeface="Times New Roman"/>
                <a:cs typeface="Times New Roman"/>
              </a:rPr>
              <a:t>ZigBee </a:t>
            </a:r>
            <a:r>
              <a:rPr sz="2000" spc="-5" dirty="0">
                <a:solidFill>
                  <a:srgbClr val="AC1285"/>
                </a:solidFill>
                <a:latin typeface="Times New Roman"/>
                <a:cs typeface="Times New Roman"/>
              </a:rPr>
              <a:t>device</a:t>
            </a:r>
            <a:r>
              <a:rPr sz="2000" spc="105" dirty="0">
                <a:solidFill>
                  <a:srgbClr val="AC1285"/>
                </a:solidFill>
                <a:latin typeface="Times New Roman"/>
                <a:cs typeface="Times New Roman"/>
              </a:rPr>
              <a:t> </a:t>
            </a:r>
            <a:r>
              <a:rPr sz="2000" spc="-10" dirty="0">
                <a:solidFill>
                  <a:srgbClr val="AC1285"/>
                </a:solidFill>
                <a:latin typeface="Times New Roman"/>
                <a:cs typeface="Times New Roman"/>
              </a:rPr>
              <a:t>category</a:t>
            </a:r>
            <a:r>
              <a:rPr sz="2000" spc="-10" dirty="0">
                <a:latin typeface="Times New Roman"/>
                <a:cs typeface="Times New Roman"/>
              </a:rPr>
              <a:t>:</a:t>
            </a:r>
            <a:endParaRPr sz="2000">
              <a:latin typeface="Times New Roman"/>
              <a:cs typeface="Times New Roman"/>
            </a:endParaRPr>
          </a:p>
          <a:p>
            <a:pPr marL="683260" marR="8255" indent="-326390" algn="just">
              <a:lnSpc>
                <a:spcPct val="150100"/>
              </a:lnSpc>
              <a:spcBef>
                <a:spcPts val="480"/>
              </a:spcBef>
            </a:pPr>
            <a:r>
              <a:rPr sz="2000" spc="-5" dirty="0">
                <a:solidFill>
                  <a:srgbClr val="C00000"/>
                </a:solidFill>
                <a:latin typeface="Times New Roman"/>
                <a:cs typeface="Times New Roman"/>
              </a:rPr>
              <a:t>» </a:t>
            </a:r>
            <a:r>
              <a:rPr sz="2000" i="1" spc="-5" dirty="0">
                <a:solidFill>
                  <a:srgbClr val="AC1285"/>
                </a:solidFill>
                <a:latin typeface="Times New Roman"/>
                <a:cs typeface="Times New Roman"/>
              </a:rPr>
              <a:t>ZigBee Coordinator </a:t>
            </a:r>
            <a:r>
              <a:rPr sz="2000" i="1" spc="-10" dirty="0">
                <a:solidFill>
                  <a:srgbClr val="AC1285"/>
                </a:solidFill>
                <a:latin typeface="Times New Roman"/>
                <a:cs typeface="Times New Roman"/>
              </a:rPr>
              <a:t>(ZC)/ </a:t>
            </a:r>
            <a:r>
              <a:rPr sz="2000" i="1" spc="-5" dirty="0">
                <a:solidFill>
                  <a:srgbClr val="AC1285"/>
                </a:solidFill>
                <a:latin typeface="Times New Roman"/>
                <a:cs typeface="Times New Roman"/>
              </a:rPr>
              <a:t>Network Coordinator: </a:t>
            </a:r>
            <a:r>
              <a:rPr sz="2000" dirty="0">
                <a:latin typeface="Times New Roman"/>
                <a:cs typeface="Times New Roman"/>
              </a:rPr>
              <a:t>The </a:t>
            </a:r>
            <a:r>
              <a:rPr sz="2000" spc="-10" dirty="0">
                <a:latin typeface="Times New Roman"/>
                <a:cs typeface="Times New Roman"/>
              </a:rPr>
              <a:t>ZigBee </a:t>
            </a:r>
            <a:r>
              <a:rPr sz="2000" spc="-5" dirty="0">
                <a:latin typeface="Times New Roman"/>
                <a:cs typeface="Times New Roman"/>
              </a:rPr>
              <a:t>coordinator  </a:t>
            </a:r>
            <a:r>
              <a:rPr sz="2000" spc="-5" dirty="0">
                <a:solidFill>
                  <a:srgbClr val="6F2F9F"/>
                </a:solidFill>
                <a:latin typeface="Times New Roman"/>
                <a:cs typeface="Times New Roman"/>
              </a:rPr>
              <a:t>acts as </a:t>
            </a:r>
            <a:r>
              <a:rPr sz="2000" spc="-10" dirty="0">
                <a:solidFill>
                  <a:srgbClr val="6F2F9F"/>
                </a:solidFill>
                <a:latin typeface="Times New Roman"/>
                <a:cs typeface="Times New Roman"/>
              </a:rPr>
              <a:t>the </a:t>
            </a:r>
            <a:r>
              <a:rPr sz="2000" dirty="0">
                <a:solidFill>
                  <a:srgbClr val="6F2F9F"/>
                </a:solidFill>
                <a:latin typeface="Times New Roman"/>
                <a:cs typeface="Times New Roman"/>
              </a:rPr>
              <a:t>root of </a:t>
            </a:r>
            <a:r>
              <a:rPr sz="2000" spc="-10" dirty="0">
                <a:solidFill>
                  <a:srgbClr val="6F2F9F"/>
                </a:solidFill>
                <a:latin typeface="Times New Roman"/>
                <a:cs typeface="Times New Roman"/>
              </a:rPr>
              <a:t>the </a:t>
            </a:r>
            <a:r>
              <a:rPr sz="2000" spc="-5" dirty="0">
                <a:solidFill>
                  <a:srgbClr val="6F2F9F"/>
                </a:solidFill>
                <a:latin typeface="Times New Roman"/>
                <a:cs typeface="Times New Roman"/>
              </a:rPr>
              <a:t>ZigBee </a:t>
            </a:r>
            <a:r>
              <a:rPr sz="2000" spc="-10" dirty="0">
                <a:solidFill>
                  <a:srgbClr val="6F2F9F"/>
                </a:solidFill>
                <a:latin typeface="Times New Roman"/>
                <a:cs typeface="Times New Roman"/>
              </a:rPr>
              <a:t>network</a:t>
            </a:r>
            <a:r>
              <a:rPr sz="2000" spc="-10" dirty="0">
                <a:latin typeface="Times New Roman"/>
                <a:cs typeface="Times New Roman"/>
              </a:rPr>
              <a:t>. </a:t>
            </a:r>
            <a:r>
              <a:rPr sz="2000" dirty="0">
                <a:latin typeface="Times New Roman"/>
                <a:cs typeface="Times New Roman"/>
              </a:rPr>
              <a:t>The </a:t>
            </a:r>
            <a:r>
              <a:rPr sz="2000" spc="-20" dirty="0">
                <a:latin typeface="Times New Roman"/>
                <a:cs typeface="Times New Roman"/>
              </a:rPr>
              <a:t>ZC </a:t>
            </a:r>
            <a:r>
              <a:rPr sz="2000" spc="-10" dirty="0">
                <a:latin typeface="Times New Roman"/>
                <a:cs typeface="Times New Roman"/>
              </a:rPr>
              <a:t>is </a:t>
            </a:r>
            <a:r>
              <a:rPr sz="2000" spc="-5" dirty="0">
                <a:solidFill>
                  <a:srgbClr val="6F2F9F"/>
                </a:solidFill>
                <a:latin typeface="Times New Roman"/>
                <a:cs typeface="Times New Roman"/>
              </a:rPr>
              <a:t>responsible </a:t>
            </a:r>
            <a:r>
              <a:rPr sz="2000" spc="-10" dirty="0">
                <a:solidFill>
                  <a:srgbClr val="6F2F9F"/>
                </a:solidFill>
                <a:latin typeface="Times New Roman"/>
                <a:cs typeface="Times New Roman"/>
              </a:rPr>
              <a:t>for initiating  the ZigBee </a:t>
            </a:r>
            <a:r>
              <a:rPr sz="2000" spc="-5" dirty="0">
                <a:solidFill>
                  <a:srgbClr val="6F2F9F"/>
                </a:solidFill>
                <a:latin typeface="Times New Roman"/>
                <a:cs typeface="Times New Roman"/>
              </a:rPr>
              <a:t>network </a:t>
            </a:r>
            <a:r>
              <a:rPr sz="2000" spc="-5" dirty="0">
                <a:latin typeface="Times New Roman"/>
                <a:cs typeface="Times New Roman"/>
              </a:rPr>
              <a:t>and it </a:t>
            </a:r>
            <a:r>
              <a:rPr sz="2000" spc="-5" dirty="0">
                <a:solidFill>
                  <a:srgbClr val="6F2F9F"/>
                </a:solidFill>
                <a:latin typeface="Times New Roman"/>
                <a:cs typeface="Times New Roman"/>
              </a:rPr>
              <a:t>has </a:t>
            </a:r>
            <a:r>
              <a:rPr sz="2000" spc="-10" dirty="0">
                <a:solidFill>
                  <a:srgbClr val="6F2F9F"/>
                </a:solidFill>
                <a:latin typeface="Times New Roman"/>
                <a:cs typeface="Times New Roman"/>
              </a:rPr>
              <a:t>the </a:t>
            </a:r>
            <a:r>
              <a:rPr sz="2000" dirty="0">
                <a:solidFill>
                  <a:srgbClr val="6F2F9F"/>
                </a:solidFill>
                <a:latin typeface="Times New Roman"/>
                <a:cs typeface="Times New Roman"/>
              </a:rPr>
              <a:t>capability </a:t>
            </a:r>
            <a:r>
              <a:rPr sz="2000" spc="-5" dirty="0">
                <a:solidFill>
                  <a:srgbClr val="6F2F9F"/>
                </a:solidFill>
                <a:latin typeface="Times New Roman"/>
                <a:cs typeface="Times New Roman"/>
              </a:rPr>
              <a:t>to store information about the  </a:t>
            </a:r>
            <a:r>
              <a:rPr sz="2000" spc="-15" dirty="0">
                <a:solidFill>
                  <a:srgbClr val="6F2F9F"/>
                </a:solidFill>
                <a:latin typeface="Times New Roman"/>
                <a:cs typeface="Times New Roman"/>
              </a:rPr>
              <a:t>network</a:t>
            </a:r>
            <a:r>
              <a:rPr sz="2000" spc="-15" dirty="0">
                <a:latin typeface="Times New Roman"/>
                <a:cs typeface="Times New Roman"/>
              </a:rPr>
              <a:t>.</a:t>
            </a:r>
            <a:endParaRPr sz="2000">
              <a:latin typeface="Times New Roman"/>
              <a:cs typeface="Times New Roman"/>
            </a:endParaRPr>
          </a:p>
          <a:p>
            <a:pPr marL="356870" algn="just">
              <a:lnSpc>
                <a:spcPct val="100000"/>
              </a:lnSpc>
              <a:spcBef>
                <a:spcPts val="1680"/>
              </a:spcBef>
            </a:pPr>
            <a:r>
              <a:rPr sz="2000" spc="-5" dirty="0">
                <a:solidFill>
                  <a:srgbClr val="C00000"/>
                </a:solidFill>
                <a:latin typeface="Times New Roman"/>
                <a:cs typeface="Times New Roman"/>
              </a:rPr>
              <a:t>»</a:t>
            </a:r>
            <a:r>
              <a:rPr sz="2000" spc="85" dirty="0">
                <a:solidFill>
                  <a:srgbClr val="C00000"/>
                </a:solidFill>
                <a:latin typeface="Times New Roman"/>
                <a:cs typeface="Times New Roman"/>
              </a:rPr>
              <a:t> </a:t>
            </a:r>
            <a:r>
              <a:rPr sz="2000" i="1" spc="-5" dirty="0">
                <a:solidFill>
                  <a:srgbClr val="AC1285"/>
                </a:solidFill>
                <a:latin typeface="Times New Roman"/>
                <a:cs typeface="Times New Roman"/>
              </a:rPr>
              <a:t>ZigBee Router </a:t>
            </a:r>
            <a:r>
              <a:rPr sz="2000" i="1" spc="-15" dirty="0">
                <a:solidFill>
                  <a:srgbClr val="AC1285"/>
                </a:solidFill>
                <a:latin typeface="Times New Roman"/>
                <a:cs typeface="Times New Roman"/>
              </a:rPr>
              <a:t>(ZR)/ </a:t>
            </a:r>
            <a:r>
              <a:rPr sz="2000" i="1" spc="-5" dirty="0">
                <a:solidFill>
                  <a:srgbClr val="AC1285"/>
                </a:solidFill>
                <a:latin typeface="Times New Roman"/>
                <a:cs typeface="Times New Roman"/>
              </a:rPr>
              <a:t>Full Function Device </a:t>
            </a:r>
            <a:r>
              <a:rPr sz="2000" i="1" spc="-10" dirty="0">
                <a:solidFill>
                  <a:srgbClr val="AC1285"/>
                </a:solidFill>
                <a:latin typeface="Times New Roman"/>
                <a:cs typeface="Times New Roman"/>
              </a:rPr>
              <a:t>(FFD): </a:t>
            </a:r>
            <a:r>
              <a:rPr sz="2000" spc="-5" dirty="0">
                <a:solidFill>
                  <a:srgbClr val="6F2F9F"/>
                </a:solidFill>
                <a:latin typeface="Times New Roman"/>
                <a:cs typeface="Times New Roman"/>
              </a:rPr>
              <a:t>Responsible </a:t>
            </a:r>
            <a:r>
              <a:rPr sz="2000" spc="-10" dirty="0">
                <a:solidFill>
                  <a:srgbClr val="6F2F9F"/>
                </a:solidFill>
                <a:latin typeface="Times New Roman"/>
                <a:cs typeface="Times New Roman"/>
              </a:rPr>
              <a:t>for passing</a:t>
            </a:r>
            <a:endParaRPr sz="2000">
              <a:latin typeface="Times New Roman"/>
              <a:cs typeface="Times New Roman"/>
            </a:endParaRPr>
          </a:p>
          <a:p>
            <a:pPr marL="683260" algn="just">
              <a:lnSpc>
                <a:spcPct val="100000"/>
              </a:lnSpc>
              <a:spcBef>
                <a:spcPts val="1200"/>
              </a:spcBef>
            </a:pPr>
            <a:r>
              <a:rPr sz="2000" spc="-10" dirty="0">
                <a:solidFill>
                  <a:srgbClr val="6F2F9F"/>
                </a:solidFill>
                <a:latin typeface="Times New Roman"/>
                <a:cs typeface="Times New Roman"/>
              </a:rPr>
              <a:t>information from </a:t>
            </a:r>
            <a:r>
              <a:rPr sz="2000" spc="-5" dirty="0">
                <a:solidFill>
                  <a:srgbClr val="6F2F9F"/>
                </a:solidFill>
                <a:latin typeface="Times New Roman"/>
                <a:cs typeface="Times New Roman"/>
              </a:rPr>
              <a:t>device to </a:t>
            </a:r>
            <a:r>
              <a:rPr sz="2000" spc="-10" dirty="0">
                <a:solidFill>
                  <a:srgbClr val="6F2F9F"/>
                </a:solidFill>
                <a:latin typeface="Times New Roman"/>
                <a:cs typeface="Times New Roman"/>
              </a:rPr>
              <a:t>another </a:t>
            </a:r>
            <a:r>
              <a:rPr sz="2000" spc="-5" dirty="0">
                <a:solidFill>
                  <a:srgbClr val="6F2F9F"/>
                </a:solidFill>
                <a:latin typeface="Times New Roman"/>
                <a:cs typeface="Times New Roman"/>
              </a:rPr>
              <a:t>device </a:t>
            </a:r>
            <a:r>
              <a:rPr sz="2000" dirty="0">
                <a:solidFill>
                  <a:srgbClr val="6F2F9F"/>
                </a:solidFill>
                <a:latin typeface="Times New Roman"/>
                <a:cs typeface="Times New Roman"/>
              </a:rPr>
              <a:t>or </a:t>
            </a:r>
            <a:r>
              <a:rPr sz="2000" spc="-5" dirty="0">
                <a:solidFill>
                  <a:srgbClr val="6F2F9F"/>
                </a:solidFill>
                <a:latin typeface="Times New Roman"/>
                <a:cs typeface="Times New Roman"/>
              </a:rPr>
              <a:t>to </a:t>
            </a:r>
            <a:r>
              <a:rPr sz="2000" spc="-10" dirty="0">
                <a:solidFill>
                  <a:srgbClr val="6F2F9F"/>
                </a:solidFill>
                <a:latin typeface="Times New Roman"/>
                <a:cs typeface="Times New Roman"/>
              </a:rPr>
              <a:t>another</a:t>
            </a:r>
            <a:r>
              <a:rPr sz="2000" spc="140" dirty="0">
                <a:solidFill>
                  <a:srgbClr val="6F2F9F"/>
                </a:solidFill>
                <a:latin typeface="Times New Roman"/>
                <a:cs typeface="Times New Roman"/>
              </a:rPr>
              <a:t> </a:t>
            </a:r>
            <a:r>
              <a:rPr sz="2000" spc="-15" dirty="0">
                <a:solidFill>
                  <a:srgbClr val="6F2F9F"/>
                </a:solidFill>
                <a:latin typeface="Times New Roman"/>
                <a:cs typeface="Times New Roman"/>
              </a:rPr>
              <a:t>ZR</a:t>
            </a:r>
            <a:r>
              <a:rPr sz="2000" spc="-15" dirty="0">
                <a:latin typeface="Times New Roman"/>
                <a:cs typeface="Times New Roman"/>
              </a:rPr>
              <a:t>.</a:t>
            </a:r>
            <a:endParaRPr sz="2000">
              <a:latin typeface="Times New Roman"/>
              <a:cs typeface="Times New Roman"/>
            </a:endParaRPr>
          </a:p>
          <a:p>
            <a:pPr marL="683260" marR="5080" indent="-326390" algn="just">
              <a:lnSpc>
                <a:spcPct val="150100"/>
              </a:lnSpc>
              <a:spcBef>
                <a:spcPts val="480"/>
              </a:spcBef>
            </a:pPr>
            <a:r>
              <a:rPr sz="2000" spc="-5" dirty="0">
                <a:solidFill>
                  <a:srgbClr val="C00000"/>
                </a:solidFill>
                <a:latin typeface="Times New Roman"/>
                <a:cs typeface="Times New Roman"/>
              </a:rPr>
              <a:t>» </a:t>
            </a:r>
            <a:r>
              <a:rPr sz="2000" i="1" spc="-5" dirty="0">
                <a:solidFill>
                  <a:srgbClr val="AC1285"/>
                </a:solidFill>
                <a:latin typeface="Times New Roman"/>
                <a:cs typeface="Times New Roman"/>
              </a:rPr>
              <a:t>ZigBee </a:t>
            </a:r>
            <a:r>
              <a:rPr sz="2000" i="1" dirty="0">
                <a:solidFill>
                  <a:srgbClr val="AC1285"/>
                </a:solidFill>
                <a:latin typeface="Times New Roman"/>
                <a:cs typeface="Times New Roman"/>
              </a:rPr>
              <a:t>End </a:t>
            </a:r>
            <a:r>
              <a:rPr sz="2000" i="1" spc="-5" dirty="0">
                <a:solidFill>
                  <a:srgbClr val="AC1285"/>
                </a:solidFill>
                <a:latin typeface="Times New Roman"/>
                <a:cs typeface="Times New Roman"/>
              </a:rPr>
              <a:t>Device </a:t>
            </a:r>
            <a:r>
              <a:rPr sz="2000" i="1" spc="-10" dirty="0">
                <a:solidFill>
                  <a:srgbClr val="AC1285"/>
                </a:solidFill>
                <a:latin typeface="Times New Roman"/>
                <a:cs typeface="Times New Roman"/>
              </a:rPr>
              <a:t>(ZED)/ </a:t>
            </a:r>
            <a:r>
              <a:rPr sz="2000" i="1" dirty="0">
                <a:solidFill>
                  <a:srgbClr val="AC1285"/>
                </a:solidFill>
                <a:latin typeface="Times New Roman"/>
                <a:cs typeface="Times New Roman"/>
              </a:rPr>
              <a:t>Reduced </a:t>
            </a:r>
            <a:r>
              <a:rPr sz="2000" i="1" spc="-5" dirty="0">
                <a:solidFill>
                  <a:srgbClr val="AC1285"/>
                </a:solidFill>
                <a:latin typeface="Times New Roman"/>
                <a:cs typeface="Times New Roman"/>
              </a:rPr>
              <a:t>Function Device </a:t>
            </a:r>
            <a:r>
              <a:rPr sz="2000" i="1" spc="-10" dirty="0">
                <a:solidFill>
                  <a:srgbClr val="AC1285"/>
                </a:solidFill>
                <a:latin typeface="Times New Roman"/>
                <a:cs typeface="Times New Roman"/>
              </a:rPr>
              <a:t>(RFD): </a:t>
            </a:r>
            <a:r>
              <a:rPr sz="2000" dirty="0">
                <a:solidFill>
                  <a:srgbClr val="6F2F9F"/>
                </a:solidFill>
                <a:latin typeface="Times New Roman"/>
                <a:cs typeface="Times New Roman"/>
              </a:rPr>
              <a:t>End </a:t>
            </a:r>
            <a:r>
              <a:rPr sz="2000" spc="-5" dirty="0">
                <a:solidFill>
                  <a:srgbClr val="6F2F9F"/>
                </a:solidFill>
                <a:latin typeface="Times New Roman"/>
                <a:cs typeface="Times New Roman"/>
              </a:rPr>
              <a:t>device  containing </a:t>
            </a:r>
            <a:r>
              <a:rPr sz="2000" spc="-10" dirty="0">
                <a:solidFill>
                  <a:srgbClr val="6F2F9F"/>
                </a:solidFill>
                <a:latin typeface="Times New Roman"/>
                <a:cs typeface="Times New Roman"/>
              </a:rPr>
              <a:t>ZigBee </a:t>
            </a:r>
            <a:r>
              <a:rPr sz="2000" spc="-5" dirty="0">
                <a:solidFill>
                  <a:srgbClr val="6F2F9F"/>
                </a:solidFill>
                <a:latin typeface="Times New Roman"/>
                <a:cs typeface="Times New Roman"/>
              </a:rPr>
              <a:t>functionality </a:t>
            </a:r>
            <a:r>
              <a:rPr sz="2000" spc="-10" dirty="0">
                <a:solidFill>
                  <a:srgbClr val="6F2F9F"/>
                </a:solidFill>
                <a:latin typeface="Times New Roman"/>
                <a:cs typeface="Times New Roman"/>
              </a:rPr>
              <a:t>for </a:t>
            </a:r>
            <a:r>
              <a:rPr sz="2000" spc="-5" dirty="0">
                <a:solidFill>
                  <a:srgbClr val="6F2F9F"/>
                </a:solidFill>
                <a:latin typeface="Times New Roman"/>
                <a:cs typeface="Times New Roman"/>
              </a:rPr>
              <a:t>data </a:t>
            </a:r>
            <a:r>
              <a:rPr sz="2000" spc="-10" dirty="0">
                <a:solidFill>
                  <a:srgbClr val="6F2F9F"/>
                </a:solidFill>
                <a:latin typeface="Times New Roman"/>
                <a:cs typeface="Times New Roman"/>
              </a:rPr>
              <a:t>communication</a:t>
            </a:r>
            <a:r>
              <a:rPr sz="2000" spc="-10" dirty="0">
                <a:latin typeface="Times New Roman"/>
                <a:cs typeface="Times New Roman"/>
              </a:rPr>
              <a:t>. </a:t>
            </a:r>
            <a:r>
              <a:rPr sz="2000" dirty="0">
                <a:latin typeface="Times New Roman"/>
                <a:cs typeface="Times New Roman"/>
              </a:rPr>
              <a:t>It </a:t>
            </a:r>
            <a:r>
              <a:rPr sz="2000" spc="-5" dirty="0">
                <a:solidFill>
                  <a:srgbClr val="6F2F9F"/>
                </a:solidFill>
                <a:latin typeface="Times New Roman"/>
                <a:cs typeface="Times New Roman"/>
              </a:rPr>
              <a:t>can talk </a:t>
            </a:r>
            <a:r>
              <a:rPr sz="2000" dirty="0">
                <a:solidFill>
                  <a:srgbClr val="6F2F9F"/>
                </a:solidFill>
                <a:latin typeface="Times New Roman"/>
                <a:cs typeface="Times New Roman"/>
              </a:rPr>
              <a:t>only  </a:t>
            </a:r>
            <a:r>
              <a:rPr sz="2000" spc="-10" dirty="0">
                <a:solidFill>
                  <a:srgbClr val="6F2F9F"/>
                </a:solidFill>
                <a:latin typeface="Times New Roman"/>
                <a:cs typeface="Times New Roman"/>
              </a:rPr>
              <a:t>with </a:t>
            </a:r>
            <a:r>
              <a:rPr sz="2000" spc="-5" dirty="0">
                <a:solidFill>
                  <a:srgbClr val="6F2F9F"/>
                </a:solidFill>
                <a:latin typeface="Times New Roman"/>
                <a:cs typeface="Times New Roman"/>
              </a:rPr>
              <a:t>a </a:t>
            </a:r>
            <a:r>
              <a:rPr sz="2000" spc="-20" dirty="0">
                <a:solidFill>
                  <a:srgbClr val="6F2F9F"/>
                </a:solidFill>
                <a:latin typeface="Times New Roman"/>
                <a:cs typeface="Times New Roman"/>
              </a:rPr>
              <a:t>ZR </a:t>
            </a:r>
            <a:r>
              <a:rPr sz="2000" dirty="0">
                <a:solidFill>
                  <a:srgbClr val="6F2F9F"/>
                </a:solidFill>
                <a:latin typeface="Times New Roman"/>
                <a:cs typeface="Times New Roman"/>
              </a:rPr>
              <a:t>or </a:t>
            </a:r>
            <a:r>
              <a:rPr sz="2000" spc="-5" dirty="0">
                <a:solidFill>
                  <a:srgbClr val="6F2F9F"/>
                </a:solidFill>
                <a:latin typeface="Times New Roman"/>
                <a:cs typeface="Times New Roman"/>
              </a:rPr>
              <a:t>ZC </a:t>
            </a:r>
            <a:r>
              <a:rPr sz="2000" spc="-5" dirty="0">
                <a:latin typeface="Times New Roman"/>
                <a:cs typeface="Times New Roman"/>
              </a:rPr>
              <a:t>and </a:t>
            </a:r>
            <a:r>
              <a:rPr sz="2000" spc="-5" dirty="0">
                <a:solidFill>
                  <a:srgbClr val="6F2F9F"/>
                </a:solidFill>
                <a:latin typeface="Times New Roman"/>
                <a:cs typeface="Times New Roman"/>
              </a:rPr>
              <a:t>doesn't </a:t>
            </a:r>
            <a:r>
              <a:rPr sz="2000" spc="-10" dirty="0">
                <a:solidFill>
                  <a:srgbClr val="6F2F9F"/>
                </a:solidFill>
                <a:latin typeface="Times New Roman"/>
                <a:cs typeface="Times New Roman"/>
              </a:rPr>
              <a:t>have </a:t>
            </a:r>
            <a:r>
              <a:rPr sz="2000" spc="-5" dirty="0">
                <a:solidFill>
                  <a:srgbClr val="6F2F9F"/>
                </a:solidFill>
                <a:latin typeface="Times New Roman"/>
                <a:cs typeface="Times New Roman"/>
              </a:rPr>
              <a:t>the capability </a:t>
            </a:r>
            <a:r>
              <a:rPr sz="2000" spc="-10" dirty="0">
                <a:solidFill>
                  <a:srgbClr val="6F2F9F"/>
                </a:solidFill>
                <a:latin typeface="Times New Roman"/>
                <a:cs typeface="Times New Roman"/>
              </a:rPr>
              <a:t>to </a:t>
            </a:r>
            <a:r>
              <a:rPr sz="2000" spc="-5" dirty="0">
                <a:solidFill>
                  <a:srgbClr val="6F2F9F"/>
                </a:solidFill>
                <a:latin typeface="Times New Roman"/>
                <a:cs typeface="Times New Roman"/>
              </a:rPr>
              <a:t>act as a </a:t>
            </a:r>
            <a:r>
              <a:rPr sz="2000" spc="-10" dirty="0">
                <a:solidFill>
                  <a:srgbClr val="6F2F9F"/>
                </a:solidFill>
                <a:latin typeface="Times New Roman"/>
                <a:cs typeface="Times New Roman"/>
              </a:rPr>
              <a:t>mediator for  transferring </a:t>
            </a:r>
            <a:r>
              <a:rPr sz="2000" spc="-5" dirty="0">
                <a:solidFill>
                  <a:srgbClr val="6F2F9F"/>
                </a:solidFill>
                <a:latin typeface="Times New Roman"/>
                <a:cs typeface="Times New Roman"/>
              </a:rPr>
              <a:t>data </a:t>
            </a:r>
            <a:r>
              <a:rPr sz="2000" spc="-10" dirty="0">
                <a:latin typeface="Times New Roman"/>
                <a:cs typeface="Times New Roman"/>
              </a:rPr>
              <a:t>from one </a:t>
            </a:r>
            <a:r>
              <a:rPr sz="2000" spc="-5" dirty="0">
                <a:latin typeface="Times New Roman"/>
                <a:cs typeface="Times New Roman"/>
              </a:rPr>
              <a:t>device to</a:t>
            </a:r>
            <a:r>
              <a:rPr sz="2000" spc="80" dirty="0">
                <a:latin typeface="Times New Roman"/>
                <a:cs typeface="Times New Roman"/>
              </a:rPr>
              <a:t> </a:t>
            </a:r>
            <a:r>
              <a:rPr sz="2000" spc="-5" dirty="0">
                <a:latin typeface="Times New Roman"/>
                <a:cs typeface="Times New Roman"/>
              </a:rPr>
              <a:t>another.</a:t>
            </a:r>
            <a:endParaRPr sz="2000">
              <a:latin typeface="Times New Roman"/>
              <a:cs typeface="Times New Roman"/>
            </a:endParaRPr>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38100">
              <a:lnSpc>
                <a:spcPts val="1375"/>
              </a:lnSpc>
            </a:pPr>
            <a:fld id="{81D60167-4931-47E6-BA6A-407CBD079E47}" type="slidenum">
              <a:rPr spc="-40" dirty="0"/>
              <a:t>164</a:t>
            </a:fld>
            <a:endParaRPr spc="-40" dirty="0"/>
          </a:p>
        </p:txBody>
      </p:sp>
    </p:spTree>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2700" rIns="0" bIns="0" rtlCol="0">
            <a:spAutoFit/>
          </a:bodyPr>
          <a:lstStyle/>
          <a:p>
            <a:pPr marL="584835" marR="5080" indent="-344805">
              <a:lnSpc>
                <a:spcPct val="150100"/>
              </a:lnSpc>
              <a:spcBef>
                <a:spcPts val="100"/>
              </a:spcBef>
              <a:tabLst>
                <a:tab pos="585470" algn="l"/>
              </a:tabLst>
            </a:pPr>
            <a:r>
              <a:rPr spc="-5" dirty="0">
                <a:solidFill>
                  <a:srgbClr val="C00000"/>
                </a:solidFill>
              </a:rPr>
              <a:t>»	</a:t>
            </a:r>
            <a:r>
              <a:rPr dirty="0"/>
              <a:t>The </a:t>
            </a:r>
            <a:r>
              <a:rPr spc="-10" dirty="0"/>
              <a:t>following </a:t>
            </a:r>
            <a:r>
              <a:rPr spc="-5" dirty="0"/>
              <a:t>Figure </a:t>
            </a:r>
            <a:r>
              <a:rPr spc="-10" dirty="0"/>
              <a:t>gives </a:t>
            </a:r>
            <a:r>
              <a:rPr spc="-5" dirty="0"/>
              <a:t>an </a:t>
            </a:r>
            <a:r>
              <a:rPr dirty="0">
                <a:solidFill>
                  <a:srgbClr val="C00000"/>
                </a:solidFill>
              </a:rPr>
              <a:t>overview of </a:t>
            </a:r>
            <a:r>
              <a:rPr spc="-15" dirty="0">
                <a:solidFill>
                  <a:srgbClr val="C00000"/>
                </a:solidFill>
              </a:rPr>
              <a:t>ZC, </a:t>
            </a:r>
            <a:r>
              <a:rPr spc="-5" dirty="0">
                <a:solidFill>
                  <a:srgbClr val="C00000"/>
                </a:solidFill>
              </a:rPr>
              <a:t>ZED </a:t>
            </a:r>
            <a:r>
              <a:rPr spc="5" dirty="0">
                <a:solidFill>
                  <a:srgbClr val="C00000"/>
                </a:solidFill>
              </a:rPr>
              <a:t>and </a:t>
            </a:r>
            <a:r>
              <a:rPr spc="-5" dirty="0">
                <a:solidFill>
                  <a:srgbClr val="C00000"/>
                </a:solidFill>
              </a:rPr>
              <a:t>ZR </a:t>
            </a:r>
            <a:r>
              <a:rPr spc="5" dirty="0">
                <a:solidFill>
                  <a:srgbClr val="C00000"/>
                </a:solidFill>
              </a:rPr>
              <a:t>in </a:t>
            </a:r>
            <a:r>
              <a:rPr spc="-5" dirty="0">
                <a:solidFill>
                  <a:srgbClr val="C00000"/>
                </a:solidFill>
              </a:rPr>
              <a:t>a ZigBee  </a:t>
            </a:r>
            <a:r>
              <a:rPr spc="-10" dirty="0">
                <a:solidFill>
                  <a:srgbClr val="C00000"/>
                </a:solidFill>
              </a:rPr>
              <a:t>network</a:t>
            </a:r>
            <a:r>
              <a:rPr spc="-10" dirty="0"/>
              <a:t>:</a:t>
            </a:r>
          </a:p>
        </p:txBody>
      </p:sp>
      <p:sp>
        <p:nvSpPr>
          <p:cNvPr id="4" name="object 4"/>
          <p:cNvSpPr/>
          <p:nvPr/>
        </p:nvSpPr>
        <p:spPr>
          <a:xfrm>
            <a:off x="4724400" y="1248458"/>
            <a:ext cx="3810000" cy="2952830"/>
          </a:xfrm>
          <a:prstGeom prst="rect">
            <a:avLst/>
          </a:prstGeom>
          <a:blipFill>
            <a:blip r:embed="rId2" cstate="print"/>
            <a:stretch>
              <a:fillRect/>
            </a:stretch>
          </a:blipFill>
        </p:spPr>
        <p:txBody>
          <a:bodyPr wrap="square" lIns="0" tIns="0" rIns="0" bIns="0" rtlCol="0"/>
          <a:lstStyle/>
          <a:p>
            <a:endParaRPr/>
          </a:p>
        </p:txBody>
      </p:sp>
      <p:sp>
        <p:nvSpPr>
          <p:cNvPr id="6" name="object 6"/>
          <p:cNvSpPr txBox="1">
            <a:spLocks noGrp="1"/>
          </p:cNvSpPr>
          <p:nvPr>
            <p:ph type="sldNum" sz="quarter" idx="7"/>
          </p:nvPr>
        </p:nvSpPr>
        <p:spPr>
          <a:prstGeom prst="rect">
            <a:avLst/>
          </a:prstGeom>
        </p:spPr>
        <p:txBody>
          <a:bodyPr vert="horz" wrap="square" lIns="0" tIns="0" rIns="0" bIns="0" rtlCol="0">
            <a:spAutoFit/>
          </a:bodyPr>
          <a:lstStyle/>
          <a:p>
            <a:pPr marL="38100">
              <a:lnSpc>
                <a:spcPts val="1375"/>
              </a:lnSpc>
            </a:pPr>
            <a:fld id="{81D60167-4931-47E6-BA6A-407CBD079E47}" type="slidenum">
              <a:rPr spc="-40" dirty="0"/>
              <a:t>165</a:t>
            </a:fld>
            <a:endParaRPr spc="-40" dirty="0"/>
          </a:p>
        </p:txBody>
      </p:sp>
    </p:spTree>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60044" y="199374"/>
            <a:ext cx="8458200" cy="5758815"/>
          </a:xfrm>
          <a:prstGeom prst="rect">
            <a:avLst/>
          </a:prstGeom>
        </p:spPr>
        <p:txBody>
          <a:bodyPr vert="horz" wrap="square" lIns="0" tIns="12700" rIns="0" bIns="0" rtlCol="0">
            <a:spAutoFit/>
          </a:bodyPr>
          <a:lstStyle/>
          <a:p>
            <a:pPr marL="356870" marR="6350" indent="-344805" algn="just">
              <a:lnSpc>
                <a:spcPct val="150100"/>
              </a:lnSpc>
              <a:spcBef>
                <a:spcPts val="100"/>
              </a:spcBef>
            </a:pPr>
            <a:r>
              <a:rPr sz="2000" spc="-5" dirty="0">
                <a:solidFill>
                  <a:srgbClr val="C00000"/>
                </a:solidFill>
                <a:latin typeface="Times New Roman"/>
                <a:cs typeface="Times New Roman"/>
              </a:rPr>
              <a:t>» </a:t>
            </a:r>
            <a:r>
              <a:rPr sz="2000" b="1" i="1" spc="-5" dirty="0">
                <a:solidFill>
                  <a:srgbClr val="FF0000"/>
                </a:solidFill>
                <a:latin typeface="Times New Roman"/>
                <a:cs typeface="Times New Roman"/>
              </a:rPr>
              <a:t>General </a:t>
            </a:r>
            <a:r>
              <a:rPr sz="2000" b="1" i="1" dirty="0">
                <a:solidFill>
                  <a:srgbClr val="FF0000"/>
                </a:solidFill>
                <a:latin typeface="Times New Roman"/>
                <a:cs typeface="Times New Roman"/>
              </a:rPr>
              <a:t>Packet </a:t>
            </a:r>
            <a:r>
              <a:rPr sz="2000" b="1" i="1" spc="-5" dirty="0">
                <a:solidFill>
                  <a:srgbClr val="FF0000"/>
                </a:solidFill>
                <a:latin typeface="Times New Roman"/>
                <a:cs typeface="Times New Roman"/>
              </a:rPr>
              <a:t>Radio Service (GPRS), </a:t>
            </a:r>
            <a:r>
              <a:rPr sz="2000" b="1" i="1" dirty="0">
                <a:solidFill>
                  <a:srgbClr val="FF0000"/>
                </a:solidFill>
                <a:latin typeface="Times New Roman"/>
                <a:cs typeface="Times New Roman"/>
              </a:rPr>
              <a:t>3G, 4G, LTE: </a:t>
            </a:r>
            <a:r>
              <a:rPr sz="2000" i="1" dirty="0">
                <a:solidFill>
                  <a:srgbClr val="FF0000"/>
                </a:solidFill>
                <a:latin typeface="Times New Roman"/>
                <a:cs typeface="Times New Roman"/>
              </a:rPr>
              <a:t>General Packet </a:t>
            </a:r>
            <a:r>
              <a:rPr sz="2000" i="1" spc="-10" dirty="0">
                <a:solidFill>
                  <a:srgbClr val="FF0000"/>
                </a:solidFill>
                <a:latin typeface="Times New Roman"/>
                <a:cs typeface="Times New Roman"/>
              </a:rPr>
              <a:t>Radio  </a:t>
            </a:r>
            <a:r>
              <a:rPr sz="2000" i="1" spc="-5" dirty="0">
                <a:solidFill>
                  <a:srgbClr val="FF0000"/>
                </a:solidFill>
                <a:latin typeface="Times New Roman"/>
                <a:cs typeface="Times New Roman"/>
              </a:rPr>
              <a:t>Service </a:t>
            </a:r>
            <a:r>
              <a:rPr sz="2000" spc="-5" dirty="0">
                <a:latin typeface="Times New Roman"/>
                <a:cs typeface="Times New Roman"/>
              </a:rPr>
              <a:t>is </a:t>
            </a:r>
            <a:r>
              <a:rPr sz="2000" spc="-5" dirty="0">
                <a:solidFill>
                  <a:srgbClr val="AC1285"/>
                </a:solidFill>
                <a:latin typeface="Times New Roman"/>
                <a:cs typeface="Times New Roman"/>
              </a:rPr>
              <a:t>a </a:t>
            </a:r>
            <a:r>
              <a:rPr sz="2000" spc="-10" dirty="0">
                <a:solidFill>
                  <a:srgbClr val="AC1285"/>
                </a:solidFill>
                <a:latin typeface="Times New Roman"/>
                <a:cs typeface="Times New Roman"/>
              </a:rPr>
              <a:t>communication technique for </a:t>
            </a:r>
            <a:r>
              <a:rPr sz="2000" spc="-5" dirty="0">
                <a:solidFill>
                  <a:srgbClr val="AC1285"/>
                </a:solidFill>
                <a:latin typeface="Times New Roman"/>
                <a:cs typeface="Times New Roman"/>
              </a:rPr>
              <a:t>transferring data over a </a:t>
            </a:r>
            <a:r>
              <a:rPr sz="2000" spc="-10" dirty="0">
                <a:solidFill>
                  <a:srgbClr val="AC1285"/>
                </a:solidFill>
                <a:latin typeface="Times New Roman"/>
                <a:cs typeface="Times New Roman"/>
              </a:rPr>
              <a:t>mobile  </a:t>
            </a:r>
            <a:r>
              <a:rPr sz="2000" spc="-15" dirty="0">
                <a:solidFill>
                  <a:srgbClr val="AC1285"/>
                </a:solidFill>
                <a:latin typeface="Times New Roman"/>
                <a:cs typeface="Times New Roman"/>
              </a:rPr>
              <a:t>communication network </a:t>
            </a:r>
            <a:r>
              <a:rPr sz="2000" spc="-10" dirty="0">
                <a:solidFill>
                  <a:srgbClr val="AC1285"/>
                </a:solidFill>
                <a:latin typeface="Times New Roman"/>
                <a:cs typeface="Times New Roman"/>
              </a:rPr>
              <a:t>like</a:t>
            </a:r>
            <a:r>
              <a:rPr sz="2000" spc="175" dirty="0">
                <a:solidFill>
                  <a:srgbClr val="AC1285"/>
                </a:solidFill>
                <a:latin typeface="Times New Roman"/>
                <a:cs typeface="Times New Roman"/>
              </a:rPr>
              <a:t> </a:t>
            </a:r>
            <a:r>
              <a:rPr sz="2000" spc="-5" dirty="0">
                <a:solidFill>
                  <a:srgbClr val="AC1285"/>
                </a:solidFill>
                <a:latin typeface="Times New Roman"/>
                <a:cs typeface="Times New Roman"/>
              </a:rPr>
              <a:t>GSM</a:t>
            </a:r>
            <a:r>
              <a:rPr sz="2000" spc="-5" dirty="0">
                <a:latin typeface="Times New Roman"/>
                <a:cs typeface="Times New Roman"/>
              </a:rPr>
              <a:t>.</a:t>
            </a:r>
            <a:endParaRPr sz="2000">
              <a:latin typeface="Times New Roman"/>
              <a:cs typeface="Times New Roman"/>
            </a:endParaRPr>
          </a:p>
          <a:p>
            <a:pPr marL="12700" algn="just">
              <a:lnSpc>
                <a:spcPct val="100000"/>
              </a:lnSpc>
              <a:spcBef>
                <a:spcPts val="1680"/>
              </a:spcBef>
            </a:pPr>
            <a:r>
              <a:rPr sz="2000" spc="-5" dirty="0">
                <a:solidFill>
                  <a:srgbClr val="C00000"/>
                </a:solidFill>
                <a:latin typeface="Times New Roman"/>
                <a:cs typeface="Times New Roman"/>
              </a:rPr>
              <a:t>» </a:t>
            </a:r>
            <a:r>
              <a:rPr sz="2000" spc="-5" dirty="0">
                <a:solidFill>
                  <a:srgbClr val="6F2F9F"/>
                </a:solidFill>
                <a:latin typeface="Times New Roman"/>
                <a:cs typeface="Times New Roman"/>
              </a:rPr>
              <a:t>Data </a:t>
            </a:r>
            <a:r>
              <a:rPr sz="2000" spc="-10" dirty="0">
                <a:solidFill>
                  <a:srgbClr val="6F2F9F"/>
                </a:solidFill>
                <a:latin typeface="Times New Roman"/>
                <a:cs typeface="Times New Roman"/>
              </a:rPr>
              <a:t>is sent </a:t>
            </a:r>
            <a:r>
              <a:rPr sz="2000" spc="5" dirty="0">
                <a:solidFill>
                  <a:srgbClr val="6F2F9F"/>
                </a:solidFill>
                <a:latin typeface="Times New Roman"/>
                <a:cs typeface="Times New Roman"/>
              </a:rPr>
              <a:t>as </a:t>
            </a:r>
            <a:r>
              <a:rPr sz="2000" spc="-5" dirty="0">
                <a:solidFill>
                  <a:srgbClr val="6F2F9F"/>
                </a:solidFill>
                <a:latin typeface="Times New Roman"/>
                <a:cs typeface="Times New Roman"/>
              </a:rPr>
              <a:t>packets </a:t>
            </a:r>
            <a:r>
              <a:rPr sz="2000" spc="-10" dirty="0">
                <a:solidFill>
                  <a:srgbClr val="6F2F9F"/>
                </a:solidFill>
                <a:latin typeface="Times New Roman"/>
                <a:cs typeface="Times New Roman"/>
              </a:rPr>
              <a:t>in </a:t>
            </a:r>
            <a:r>
              <a:rPr sz="2000" spc="-5" dirty="0">
                <a:solidFill>
                  <a:srgbClr val="6F2F9F"/>
                </a:solidFill>
                <a:latin typeface="Times New Roman"/>
                <a:cs typeface="Times New Roman"/>
              </a:rPr>
              <a:t>GPRS </a:t>
            </a:r>
            <a:r>
              <a:rPr sz="2000" spc="-5" dirty="0">
                <a:latin typeface="Times New Roman"/>
                <a:cs typeface="Times New Roman"/>
              </a:rPr>
              <a:t>communication. </a:t>
            </a:r>
            <a:r>
              <a:rPr sz="2000" dirty="0">
                <a:latin typeface="Times New Roman"/>
                <a:cs typeface="Times New Roman"/>
              </a:rPr>
              <a:t>The </a:t>
            </a:r>
            <a:r>
              <a:rPr sz="2000" spc="-5" dirty="0">
                <a:solidFill>
                  <a:srgbClr val="6F2F9F"/>
                </a:solidFill>
                <a:latin typeface="Times New Roman"/>
                <a:cs typeface="Times New Roman"/>
              </a:rPr>
              <a:t>transmitting device</a:t>
            </a:r>
            <a:r>
              <a:rPr sz="2000" spc="365" dirty="0">
                <a:solidFill>
                  <a:srgbClr val="6F2F9F"/>
                </a:solidFill>
                <a:latin typeface="Times New Roman"/>
                <a:cs typeface="Times New Roman"/>
              </a:rPr>
              <a:t> </a:t>
            </a:r>
            <a:r>
              <a:rPr sz="2000" spc="-5" dirty="0">
                <a:solidFill>
                  <a:srgbClr val="6F2F9F"/>
                </a:solidFill>
                <a:latin typeface="Times New Roman"/>
                <a:cs typeface="Times New Roman"/>
              </a:rPr>
              <a:t>splits</a:t>
            </a:r>
            <a:endParaRPr sz="2000">
              <a:latin typeface="Times New Roman"/>
              <a:cs typeface="Times New Roman"/>
            </a:endParaRPr>
          </a:p>
          <a:p>
            <a:pPr marL="356870" algn="just">
              <a:lnSpc>
                <a:spcPct val="100000"/>
              </a:lnSpc>
              <a:spcBef>
                <a:spcPts val="1205"/>
              </a:spcBef>
            </a:pPr>
            <a:r>
              <a:rPr sz="2000" spc="-10" dirty="0">
                <a:solidFill>
                  <a:srgbClr val="6F2F9F"/>
                </a:solidFill>
                <a:latin typeface="Times New Roman"/>
                <a:cs typeface="Times New Roman"/>
              </a:rPr>
              <a:t>the </a:t>
            </a:r>
            <a:r>
              <a:rPr sz="2000" spc="-5" dirty="0">
                <a:solidFill>
                  <a:srgbClr val="6F2F9F"/>
                </a:solidFill>
                <a:latin typeface="Times New Roman"/>
                <a:cs typeface="Times New Roman"/>
              </a:rPr>
              <a:t>data </a:t>
            </a:r>
            <a:r>
              <a:rPr sz="2000" spc="-10" dirty="0">
                <a:solidFill>
                  <a:srgbClr val="6F2F9F"/>
                </a:solidFill>
                <a:latin typeface="Times New Roman"/>
                <a:cs typeface="Times New Roman"/>
              </a:rPr>
              <a:t>into </a:t>
            </a:r>
            <a:r>
              <a:rPr sz="2000" spc="-5" dirty="0">
                <a:solidFill>
                  <a:srgbClr val="6F2F9F"/>
                </a:solidFill>
                <a:latin typeface="Times New Roman"/>
                <a:cs typeface="Times New Roman"/>
              </a:rPr>
              <a:t>several related</a:t>
            </a:r>
            <a:r>
              <a:rPr sz="2000" spc="25" dirty="0">
                <a:solidFill>
                  <a:srgbClr val="6F2F9F"/>
                </a:solidFill>
                <a:latin typeface="Times New Roman"/>
                <a:cs typeface="Times New Roman"/>
              </a:rPr>
              <a:t> </a:t>
            </a:r>
            <a:r>
              <a:rPr sz="2000" spc="-5" dirty="0">
                <a:solidFill>
                  <a:srgbClr val="6F2F9F"/>
                </a:solidFill>
                <a:latin typeface="Times New Roman"/>
                <a:cs typeface="Times New Roman"/>
              </a:rPr>
              <a:t>packets</a:t>
            </a:r>
            <a:r>
              <a:rPr sz="2000" spc="-5" dirty="0">
                <a:latin typeface="Times New Roman"/>
                <a:cs typeface="Times New Roman"/>
              </a:rPr>
              <a:t>.</a:t>
            </a:r>
            <a:endParaRPr sz="2000">
              <a:latin typeface="Times New Roman"/>
              <a:cs typeface="Times New Roman"/>
            </a:endParaRPr>
          </a:p>
          <a:p>
            <a:pPr marL="356870" marR="5080" indent="-344805" algn="just">
              <a:lnSpc>
                <a:spcPct val="150000"/>
              </a:lnSpc>
              <a:spcBef>
                <a:spcPts val="480"/>
              </a:spcBef>
            </a:pPr>
            <a:r>
              <a:rPr sz="2000" spc="-5" dirty="0">
                <a:solidFill>
                  <a:srgbClr val="C00000"/>
                </a:solidFill>
                <a:latin typeface="Times New Roman"/>
                <a:cs typeface="Times New Roman"/>
              </a:rPr>
              <a:t>» </a:t>
            </a:r>
            <a:r>
              <a:rPr sz="2000" spc="-20" dirty="0">
                <a:solidFill>
                  <a:srgbClr val="6F2F9F"/>
                </a:solidFill>
                <a:latin typeface="Times New Roman"/>
                <a:cs typeface="Times New Roman"/>
              </a:rPr>
              <a:t>At </a:t>
            </a:r>
            <a:r>
              <a:rPr sz="2000" spc="-10" dirty="0">
                <a:solidFill>
                  <a:srgbClr val="6F2F9F"/>
                </a:solidFill>
                <a:latin typeface="Times New Roman"/>
                <a:cs typeface="Times New Roman"/>
              </a:rPr>
              <a:t>the </a:t>
            </a:r>
            <a:r>
              <a:rPr sz="2000" spc="-5" dirty="0">
                <a:solidFill>
                  <a:srgbClr val="6F2F9F"/>
                </a:solidFill>
                <a:latin typeface="Times New Roman"/>
                <a:cs typeface="Times New Roman"/>
              </a:rPr>
              <a:t>receiving </a:t>
            </a:r>
            <a:r>
              <a:rPr sz="2000" spc="-10" dirty="0">
                <a:solidFill>
                  <a:srgbClr val="6F2F9F"/>
                </a:solidFill>
                <a:latin typeface="Times New Roman"/>
                <a:cs typeface="Times New Roman"/>
              </a:rPr>
              <a:t>end the </a:t>
            </a:r>
            <a:r>
              <a:rPr sz="2000" spc="-5" dirty="0">
                <a:solidFill>
                  <a:srgbClr val="6F2F9F"/>
                </a:solidFill>
                <a:latin typeface="Times New Roman"/>
                <a:cs typeface="Times New Roman"/>
              </a:rPr>
              <a:t>data </a:t>
            </a:r>
            <a:r>
              <a:rPr sz="2000" spc="-10" dirty="0">
                <a:solidFill>
                  <a:srgbClr val="6F2F9F"/>
                </a:solidFill>
                <a:latin typeface="Times New Roman"/>
                <a:cs typeface="Times New Roman"/>
              </a:rPr>
              <a:t>is re-constructed </a:t>
            </a:r>
            <a:r>
              <a:rPr sz="2000" dirty="0">
                <a:solidFill>
                  <a:srgbClr val="6F2F9F"/>
                </a:solidFill>
                <a:latin typeface="Times New Roman"/>
                <a:cs typeface="Times New Roman"/>
              </a:rPr>
              <a:t>by </a:t>
            </a:r>
            <a:r>
              <a:rPr sz="2000" spc="-5" dirty="0">
                <a:solidFill>
                  <a:srgbClr val="6F2F9F"/>
                </a:solidFill>
                <a:latin typeface="Times New Roman"/>
                <a:cs typeface="Times New Roman"/>
              </a:rPr>
              <a:t>combining </a:t>
            </a:r>
            <a:r>
              <a:rPr sz="2000" spc="-10" dirty="0">
                <a:solidFill>
                  <a:srgbClr val="6F2F9F"/>
                </a:solidFill>
                <a:latin typeface="Times New Roman"/>
                <a:cs typeface="Times New Roman"/>
              </a:rPr>
              <a:t>the </a:t>
            </a:r>
            <a:r>
              <a:rPr sz="2000" spc="-5" dirty="0">
                <a:solidFill>
                  <a:srgbClr val="6F2F9F"/>
                </a:solidFill>
                <a:latin typeface="Times New Roman"/>
                <a:cs typeface="Times New Roman"/>
              </a:rPr>
              <a:t>received </a:t>
            </a:r>
            <a:r>
              <a:rPr sz="2000" spc="-10" dirty="0">
                <a:solidFill>
                  <a:srgbClr val="6F2F9F"/>
                </a:solidFill>
                <a:latin typeface="Times New Roman"/>
                <a:cs typeface="Times New Roman"/>
              </a:rPr>
              <a:t>data  </a:t>
            </a:r>
            <a:r>
              <a:rPr sz="2000" spc="-5" dirty="0">
                <a:solidFill>
                  <a:srgbClr val="6F2F9F"/>
                </a:solidFill>
                <a:latin typeface="Times New Roman"/>
                <a:cs typeface="Times New Roman"/>
              </a:rPr>
              <a:t>packets</a:t>
            </a:r>
            <a:r>
              <a:rPr sz="2000" spc="-5" dirty="0">
                <a:latin typeface="Times New Roman"/>
                <a:cs typeface="Times New Roman"/>
              </a:rPr>
              <a:t>.</a:t>
            </a:r>
            <a:endParaRPr sz="2000">
              <a:latin typeface="Times New Roman"/>
              <a:cs typeface="Times New Roman"/>
            </a:endParaRPr>
          </a:p>
          <a:p>
            <a:pPr marL="12700" algn="just">
              <a:lnSpc>
                <a:spcPct val="100000"/>
              </a:lnSpc>
              <a:spcBef>
                <a:spcPts val="1685"/>
              </a:spcBef>
            </a:pPr>
            <a:r>
              <a:rPr sz="2000" spc="-5" dirty="0">
                <a:solidFill>
                  <a:srgbClr val="C00000"/>
                </a:solidFill>
                <a:latin typeface="Times New Roman"/>
                <a:cs typeface="Times New Roman"/>
              </a:rPr>
              <a:t>» </a:t>
            </a:r>
            <a:r>
              <a:rPr sz="2000" spc="-5" dirty="0">
                <a:latin typeface="Times New Roman"/>
                <a:cs typeface="Times New Roman"/>
              </a:rPr>
              <a:t>GPRS </a:t>
            </a:r>
            <a:r>
              <a:rPr sz="2000" spc="-5" dirty="0">
                <a:solidFill>
                  <a:srgbClr val="6F2F9F"/>
                </a:solidFill>
                <a:latin typeface="Times New Roman"/>
                <a:cs typeface="Times New Roman"/>
              </a:rPr>
              <a:t>supports a theoretical </a:t>
            </a:r>
            <a:r>
              <a:rPr sz="2000" spc="-15" dirty="0">
                <a:solidFill>
                  <a:srgbClr val="6F2F9F"/>
                </a:solidFill>
                <a:latin typeface="Times New Roman"/>
                <a:cs typeface="Times New Roman"/>
              </a:rPr>
              <a:t>maximum </a:t>
            </a:r>
            <a:r>
              <a:rPr sz="2000" spc="-10" dirty="0">
                <a:solidFill>
                  <a:srgbClr val="6F2F9F"/>
                </a:solidFill>
                <a:latin typeface="Times New Roman"/>
                <a:cs typeface="Times New Roman"/>
              </a:rPr>
              <a:t>transfer </a:t>
            </a:r>
            <a:r>
              <a:rPr sz="2000" spc="-5" dirty="0">
                <a:solidFill>
                  <a:srgbClr val="6F2F9F"/>
                </a:solidFill>
                <a:latin typeface="Times New Roman"/>
                <a:cs typeface="Times New Roman"/>
              </a:rPr>
              <a:t>rate </a:t>
            </a:r>
            <a:r>
              <a:rPr sz="2000" dirty="0">
                <a:solidFill>
                  <a:srgbClr val="6F2F9F"/>
                </a:solidFill>
                <a:latin typeface="Times New Roman"/>
                <a:cs typeface="Times New Roman"/>
              </a:rPr>
              <a:t>of</a:t>
            </a:r>
            <a:r>
              <a:rPr sz="2000" spc="-170" dirty="0">
                <a:solidFill>
                  <a:srgbClr val="6F2F9F"/>
                </a:solidFill>
                <a:latin typeface="Times New Roman"/>
                <a:cs typeface="Times New Roman"/>
              </a:rPr>
              <a:t> </a:t>
            </a:r>
            <a:r>
              <a:rPr sz="2000" dirty="0">
                <a:solidFill>
                  <a:srgbClr val="6F2F9F"/>
                </a:solidFill>
                <a:latin typeface="Times New Roman"/>
                <a:cs typeface="Times New Roman"/>
              </a:rPr>
              <a:t>171.2kbps</a:t>
            </a:r>
            <a:r>
              <a:rPr sz="2000" dirty="0">
                <a:latin typeface="Times New Roman"/>
                <a:cs typeface="Times New Roman"/>
              </a:rPr>
              <a:t>.</a:t>
            </a:r>
            <a:endParaRPr sz="2000">
              <a:latin typeface="Times New Roman"/>
              <a:cs typeface="Times New Roman"/>
            </a:endParaRPr>
          </a:p>
          <a:p>
            <a:pPr marL="356870" marR="7620" indent="-344805" algn="just">
              <a:lnSpc>
                <a:spcPct val="150100"/>
              </a:lnSpc>
              <a:spcBef>
                <a:spcPts val="480"/>
              </a:spcBef>
            </a:pPr>
            <a:r>
              <a:rPr sz="2000" spc="-5" dirty="0">
                <a:solidFill>
                  <a:srgbClr val="C00000"/>
                </a:solidFill>
                <a:latin typeface="Times New Roman"/>
                <a:cs typeface="Times New Roman"/>
              </a:rPr>
              <a:t>» </a:t>
            </a:r>
            <a:r>
              <a:rPr sz="2000" dirty="0">
                <a:latin typeface="Times New Roman"/>
                <a:cs typeface="Times New Roman"/>
              </a:rPr>
              <a:t>In </a:t>
            </a:r>
            <a:r>
              <a:rPr sz="2000" spc="-5" dirty="0">
                <a:latin typeface="Times New Roman"/>
                <a:cs typeface="Times New Roman"/>
              </a:rPr>
              <a:t>GPRS communication, the </a:t>
            </a:r>
            <a:r>
              <a:rPr sz="2000" dirty="0">
                <a:solidFill>
                  <a:srgbClr val="6F2F9F"/>
                </a:solidFill>
                <a:latin typeface="Times New Roman"/>
                <a:cs typeface="Times New Roman"/>
              </a:rPr>
              <a:t>radio </a:t>
            </a:r>
            <a:r>
              <a:rPr sz="2000" spc="-10" dirty="0">
                <a:solidFill>
                  <a:srgbClr val="6F2F9F"/>
                </a:solidFill>
                <a:latin typeface="Times New Roman"/>
                <a:cs typeface="Times New Roman"/>
              </a:rPr>
              <a:t>channel </a:t>
            </a:r>
            <a:r>
              <a:rPr sz="2000" spc="-5" dirty="0">
                <a:solidFill>
                  <a:srgbClr val="6F2F9F"/>
                </a:solidFill>
                <a:latin typeface="Times New Roman"/>
                <a:cs typeface="Times New Roman"/>
              </a:rPr>
              <a:t>is </a:t>
            </a:r>
            <a:r>
              <a:rPr sz="2000" dirty="0">
                <a:solidFill>
                  <a:srgbClr val="6F2F9F"/>
                </a:solidFill>
                <a:latin typeface="Times New Roman"/>
                <a:cs typeface="Times New Roman"/>
              </a:rPr>
              <a:t>concurrently </a:t>
            </a:r>
            <a:r>
              <a:rPr sz="2000" spc="-5" dirty="0">
                <a:solidFill>
                  <a:srgbClr val="6F2F9F"/>
                </a:solidFill>
                <a:latin typeface="Times New Roman"/>
                <a:cs typeface="Times New Roman"/>
              </a:rPr>
              <a:t>shared between  several </a:t>
            </a:r>
            <a:r>
              <a:rPr sz="2000" spc="-10" dirty="0">
                <a:solidFill>
                  <a:srgbClr val="6F2F9F"/>
                </a:solidFill>
                <a:latin typeface="Times New Roman"/>
                <a:cs typeface="Times New Roman"/>
              </a:rPr>
              <a:t>users </a:t>
            </a:r>
            <a:r>
              <a:rPr sz="2000" spc="-5" dirty="0">
                <a:latin typeface="Times New Roman"/>
                <a:cs typeface="Times New Roman"/>
              </a:rPr>
              <a:t>instead </a:t>
            </a:r>
            <a:r>
              <a:rPr sz="2000" dirty="0">
                <a:latin typeface="Times New Roman"/>
                <a:cs typeface="Times New Roman"/>
              </a:rPr>
              <a:t>of </a:t>
            </a:r>
            <a:r>
              <a:rPr sz="2000" spc="-5" dirty="0">
                <a:latin typeface="Times New Roman"/>
                <a:cs typeface="Times New Roman"/>
              </a:rPr>
              <a:t>dedicating a radio </a:t>
            </a:r>
            <a:r>
              <a:rPr sz="2000" spc="-10" dirty="0">
                <a:latin typeface="Times New Roman"/>
                <a:cs typeface="Times New Roman"/>
              </a:rPr>
              <a:t>channel to </a:t>
            </a:r>
            <a:r>
              <a:rPr sz="2000" spc="-5" dirty="0">
                <a:latin typeface="Times New Roman"/>
                <a:cs typeface="Times New Roman"/>
              </a:rPr>
              <a:t>a cell </a:t>
            </a:r>
            <a:r>
              <a:rPr sz="2000" spc="-10" dirty="0">
                <a:latin typeface="Times New Roman"/>
                <a:cs typeface="Times New Roman"/>
              </a:rPr>
              <a:t>phone user. </a:t>
            </a:r>
            <a:r>
              <a:rPr sz="2000" dirty="0">
                <a:latin typeface="Times New Roman"/>
                <a:cs typeface="Times New Roman"/>
              </a:rPr>
              <a:t>The  </a:t>
            </a:r>
            <a:r>
              <a:rPr sz="2000" spc="-5" dirty="0">
                <a:latin typeface="Times New Roman"/>
                <a:cs typeface="Times New Roman"/>
              </a:rPr>
              <a:t>GPRS communication </a:t>
            </a:r>
            <a:r>
              <a:rPr sz="2000" spc="-5" dirty="0">
                <a:solidFill>
                  <a:srgbClr val="6F2F9F"/>
                </a:solidFill>
                <a:latin typeface="Times New Roman"/>
                <a:cs typeface="Times New Roman"/>
              </a:rPr>
              <a:t>divides </a:t>
            </a:r>
            <a:r>
              <a:rPr sz="2000" spc="-10" dirty="0">
                <a:solidFill>
                  <a:srgbClr val="6F2F9F"/>
                </a:solidFill>
                <a:latin typeface="Times New Roman"/>
                <a:cs typeface="Times New Roman"/>
              </a:rPr>
              <a:t>the </a:t>
            </a:r>
            <a:r>
              <a:rPr sz="2000" spc="-5" dirty="0">
                <a:solidFill>
                  <a:srgbClr val="6F2F9F"/>
                </a:solidFill>
                <a:latin typeface="Times New Roman"/>
                <a:cs typeface="Times New Roman"/>
              </a:rPr>
              <a:t>channel into 8 </a:t>
            </a:r>
            <a:r>
              <a:rPr sz="2000" spc="-10" dirty="0">
                <a:solidFill>
                  <a:srgbClr val="6F2F9F"/>
                </a:solidFill>
                <a:latin typeface="Times New Roman"/>
                <a:cs typeface="Times New Roman"/>
              </a:rPr>
              <a:t>timeslots and </a:t>
            </a:r>
            <a:r>
              <a:rPr sz="2000" spc="-5" dirty="0">
                <a:solidFill>
                  <a:srgbClr val="6F2F9F"/>
                </a:solidFill>
                <a:latin typeface="Times New Roman"/>
                <a:cs typeface="Times New Roman"/>
              </a:rPr>
              <a:t>transmits data  over </a:t>
            </a:r>
            <a:r>
              <a:rPr sz="2000" spc="-10" dirty="0">
                <a:solidFill>
                  <a:srgbClr val="6F2F9F"/>
                </a:solidFill>
                <a:latin typeface="Times New Roman"/>
                <a:cs typeface="Times New Roman"/>
              </a:rPr>
              <a:t>the </a:t>
            </a:r>
            <a:r>
              <a:rPr sz="2000" spc="-5" dirty="0">
                <a:solidFill>
                  <a:srgbClr val="6F2F9F"/>
                </a:solidFill>
                <a:latin typeface="Times New Roman"/>
                <a:cs typeface="Times New Roman"/>
              </a:rPr>
              <a:t>available</a:t>
            </a:r>
            <a:r>
              <a:rPr sz="2000" spc="15" dirty="0">
                <a:solidFill>
                  <a:srgbClr val="6F2F9F"/>
                </a:solidFill>
                <a:latin typeface="Times New Roman"/>
                <a:cs typeface="Times New Roman"/>
              </a:rPr>
              <a:t> </a:t>
            </a:r>
            <a:r>
              <a:rPr sz="2000" spc="-10" dirty="0">
                <a:solidFill>
                  <a:srgbClr val="6F2F9F"/>
                </a:solidFill>
                <a:latin typeface="Times New Roman"/>
                <a:cs typeface="Times New Roman"/>
              </a:rPr>
              <a:t>channel</a:t>
            </a:r>
            <a:r>
              <a:rPr sz="2000" spc="-10" dirty="0">
                <a:latin typeface="Times New Roman"/>
                <a:cs typeface="Times New Roman"/>
              </a:rPr>
              <a:t>.</a:t>
            </a:r>
            <a:endParaRPr sz="2000">
              <a:latin typeface="Times New Roman"/>
              <a:cs typeface="Times New Roman"/>
            </a:endParaRPr>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38100">
              <a:lnSpc>
                <a:spcPts val="1375"/>
              </a:lnSpc>
            </a:pPr>
            <a:fld id="{81D60167-4931-47E6-BA6A-407CBD079E47}" type="slidenum">
              <a:rPr spc="-40" dirty="0"/>
              <a:t>166</a:t>
            </a:fld>
            <a:endParaRPr spc="-40" dirty="0"/>
          </a:p>
        </p:txBody>
      </p:sp>
    </p:spTree>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60044" y="199374"/>
            <a:ext cx="8459470" cy="4721860"/>
          </a:xfrm>
          <a:prstGeom prst="rect">
            <a:avLst/>
          </a:prstGeom>
        </p:spPr>
        <p:txBody>
          <a:bodyPr vert="horz" wrap="square" lIns="0" tIns="12700" rIns="0" bIns="0" rtlCol="0">
            <a:spAutoFit/>
          </a:bodyPr>
          <a:lstStyle/>
          <a:p>
            <a:pPr marL="356870" marR="5080" indent="-344805" algn="just">
              <a:lnSpc>
                <a:spcPct val="150100"/>
              </a:lnSpc>
              <a:spcBef>
                <a:spcPts val="100"/>
              </a:spcBef>
            </a:pPr>
            <a:r>
              <a:rPr sz="2000" spc="-5" dirty="0">
                <a:solidFill>
                  <a:srgbClr val="C00000"/>
                </a:solidFill>
                <a:latin typeface="Times New Roman"/>
                <a:cs typeface="Times New Roman"/>
              </a:rPr>
              <a:t>» </a:t>
            </a:r>
            <a:r>
              <a:rPr sz="2000" spc="-5" dirty="0">
                <a:latin typeface="Times New Roman"/>
                <a:cs typeface="Times New Roman"/>
              </a:rPr>
              <a:t>GPRS </a:t>
            </a:r>
            <a:r>
              <a:rPr sz="2000" spc="-5" dirty="0">
                <a:solidFill>
                  <a:srgbClr val="6F2F9F"/>
                </a:solidFill>
                <a:latin typeface="Times New Roman"/>
                <a:cs typeface="Times New Roman"/>
              </a:rPr>
              <a:t>supports Internet Protocol </a:t>
            </a:r>
            <a:r>
              <a:rPr sz="2000" spc="-10" dirty="0">
                <a:solidFill>
                  <a:srgbClr val="6F2F9F"/>
                </a:solidFill>
                <a:latin typeface="Times New Roman"/>
                <a:cs typeface="Times New Roman"/>
              </a:rPr>
              <a:t>(IP), </a:t>
            </a:r>
            <a:r>
              <a:rPr sz="2000" spc="-5" dirty="0">
                <a:solidFill>
                  <a:srgbClr val="6F2F9F"/>
                </a:solidFill>
                <a:latin typeface="Times New Roman"/>
                <a:cs typeface="Times New Roman"/>
              </a:rPr>
              <a:t>Point to Point </a:t>
            </a:r>
            <a:r>
              <a:rPr sz="2000" spc="-10" dirty="0">
                <a:solidFill>
                  <a:srgbClr val="6F2F9F"/>
                </a:solidFill>
                <a:latin typeface="Times New Roman"/>
                <a:cs typeface="Times New Roman"/>
              </a:rPr>
              <a:t>Protocol </a:t>
            </a:r>
            <a:r>
              <a:rPr sz="2000" spc="-5" dirty="0">
                <a:solidFill>
                  <a:srgbClr val="6F2F9F"/>
                </a:solidFill>
                <a:latin typeface="Times New Roman"/>
                <a:cs typeface="Times New Roman"/>
              </a:rPr>
              <a:t>(PPP) </a:t>
            </a:r>
            <a:r>
              <a:rPr sz="2000" spc="-10" dirty="0">
                <a:solidFill>
                  <a:srgbClr val="6F2F9F"/>
                </a:solidFill>
                <a:latin typeface="Times New Roman"/>
                <a:cs typeface="Times New Roman"/>
              </a:rPr>
              <a:t>and </a:t>
            </a:r>
            <a:r>
              <a:rPr sz="2000" dirty="0">
                <a:solidFill>
                  <a:srgbClr val="6F2F9F"/>
                </a:solidFill>
                <a:latin typeface="Times New Roman"/>
                <a:cs typeface="Times New Roman"/>
              </a:rPr>
              <a:t>X.25  protocols </a:t>
            </a:r>
            <a:r>
              <a:rPr sz="2000" spc="-10" dirty="0">
                <a:solidFill>
                  <a:srgbClr val="6F2F9F"/>
                </a:solidFill>
                <a:latin typeface="Times New Roman"/>
                <a:cs typeface="Times New Roman"/>
              </a:rPr>
              <a:t>for</a:t>
            </a:r>
            <a:r>
              <a:rPr sz="2000" spc="-60" dirty="0">
                <a:solidFill>
                  <a:srgbClr val="6F2F9F"/>
                </a:solidFill>
                <a:latin typeface="Times New Roman"/>
                <a:cs typeface="Times New Roman"/>
              </a:rPr>
              <a:t> </a:t>
            </a:r>
            <a:r>
              <a:rPr sz="2000" spc="-10" dirty="0">
                <a:solidFill>
                  <a:srgbClr val="6F2F9F"/>
                </a:solidFill>
                <a:latin typeface="Times New Roman"/>
                <a:cs typeface="Times New Roman"/>
              </a:rPr>
              <a:t>communication</a:t>
            </a:r>
            <a:r>
              <a:rPr sz="2000" spc="-10" dirty="0">
                <a:latin typeface="Times New Roman"/>
                <a:cs typeface="Times New Roman"/>
              </a:rPr>
              <a:t>.</a:t>
            </a:r>
            <a:endParaRPr sz="2000">
              <a:latin typeface="Times New Roman"/>
              <a:cs typeface="Times New Roman"/>
            </a:endParaRPr>
          </a:p>
          <a:p>
            <a:pPr marL="356870" marR="5715" indent="-344805" algn="just">
              <a:lnSpc>
                <a:spcPct val="150100"/>
              </a:lnSpc>
              <a:spcBef>
                <a:spcPts val="480"/>
              </a:spcBef>
            </a:pPr>
            <a:r>
              <a:rPr sz="2000" spc="-5" dirty="0">
                <a:solidFill>
                  <a:srgbClr val="C00000"/>
                </a:solidFill>
                <a:latin typeface="Times New Roman"/>
                <a:cs typeface="Times New Roman"/>
              </a:rPr>
              <a:t>» </a:t>
            </a:r>
            <a:r>
              <a:rPr sz="2000" spc="-5" dirty="0">
                <a:latin typeface="Times New Roman"/>
                <a:cs typeface="Times New Roman"/>
              </a:rPr>
              <a:t>GPRS </a:t>
            </a:r>
            <a:r>
              <a:rPr sz="2000" spc="-10" dirty="0">
                <a:latin typeface="Times New Roman"/>
                <a:cs typeface="Times New Roman"/>
              </a:rPr>
              <a:t>is mainly </a:t>
            </a:r>
            <a:r>
              <a:rPr sz="2000" spc="-10" dirty="0">
                <a:solidFill>
                  <a:srgbClr val="006FC0"/>
                </a:solidFill>
                <a:latin typeface="Times New Roman"/>
                <a:cs typeface="Times New Roman"/>
              </a:rPr>
              <a:t>used </a:t>
            </a:r>
            <a:r>
              <a:rPr sz="2000" spc="10" dirty="0">
                <a:solidFill>
                  <a:srgbClr val="006FC0"/>
                </a:solidFill>
                <a:latin typeface="Times New Roman"/>
                <a:cs typeface="Times New Roman"/>
              </a:rPr>
              <a:t>by </a:t>
            </a:r>
            <a:r>
              <a:rPr sz="2000" spc="-10" dirty="0">
                <a:solidFill>
                  <a:srgbClr val="006FC0"/>
                </a:solidFill>
                <a:latin typeface="Times New Roman"/>
                <a:cs typeface="Times New Roman"/>
              </a:rPr>
              <a:t>mobile </a:t>
            </a:r>
            <a:r>
              <a:rPr sz="2000" spc="-5" dirty="0">
                <a:solidFill>
                  <a:srgbClr val="006FC0"/>
                </a:solidFill>
                <a:latin typeface="Times New Roman"/>
                <a:cs typeface="Times New Roman"/>
              </a:rPr>
              <a:t>enabled embedded devices </a:t>
            </a:r>
            <a:r>
              <a:rPr sz="2000" spc="-10" dirty="0">
                <a:solidFill>
                  <a:srgbClr val="006FC0"/>
                </a:solidFill>
                <a:latin typeface="Times New Roman"/>
                <a:cs typeface="Times New Roman"/>
              </a:rPr>
              <a:t>for </a:t>
            </a:r>
            <a:r>
              <a:rPr sz="2000" spc="-5" dirty="0">
                <a:solidFill>
                  <a:srgbClr val="006FC0"/>
                </a:solidFill>
                <a:latin typeface="Times New Roman"/>
                <a:cs typeface="Times New Roman"/>
              </a:rPr>
              <a:t>data  </a:t>
            </a:r>
            <a:r>
              <a:rPr sz="2000" spc="-10" dirty="0">
                <a:solidFill>
                  <a:srgbClr val="006FC0"/>
                </a:solidFill>
                <a:latin typeface="Times New Roman"/>
                <a:cs typeface="Times New Roman"/>
              </a:rPr>
              <a:t>communication</a:t>
            </a:r>
            <a:r>
              <a:rPr sz="2000" spc="-10" dirty="0">
                <a:latin typeface="Times New Roman"/>
                <a:cs typeface="Times New Roman"/>
              </a:rPr>
              <a:t>. </a:t>
            </a:r>
            <a:r>
              <a:rPr sz="2000" dirty="0">
                <a:latin typeface="Times New Roman"/>
                <a:cs typeface="Times New Roman"/>
              </a:rPr>
              <a:t>The </a:t>
            </a:r>
            <a:r>
              <a:rPr sz="2000" spc="-5" dirty="0">
                <a:latin typeface="Times New Roman"/>
                <a:cs typeface="Times New Roman"/>
              </a:rPr>
              <a:t>device should </a:t>
            </a:r>
            <a:r>
              <a:rPr sz="2000" dirty="0">
                <a:latin typeface="Times New Roman"/>
                <a:cs typeface="Times New Roman"/>
              </a:rPr>
              <a:t>support </a:t>
            </a:r>
            <a:r>
              <a:rPr sz="2000" spc="-10" dirty="0">
                <a:latin typeface="Times New Roman"/>
                <a:cs typeface="Times New Roman"/>
              </a:rPr>
              <a:t>the </a:t>
            </a:r>
            <a:r>
              <a:rPr sz="2000" spc="-5" dirty="0">
                <a:latin typeface="Times New Roman"/>
                <a:cs typeface="Times New Roman"/>
              </a:rPr>
              <a:t>necessary GPRS </a:t>
            </a:r>
            <a:r>
              <a:rPr sz="2000" spc="-10" dirty="0">
                <a:latin typeface="Times New Roman"/>
                <a:cs typeface="Times New Roman"/>
              </a:rPr>
              <a:t>hardware </a:t>
            </a:r>
            <a:r>
              <a:rPr sz="2000" spc="-5" dirty="0">
                <a:latin typeface="Times New Roman"/>
                <a:cs typeface="Times New Roman"/>
              </a:rPr>
              <a:t>like  GPRS </a:t>
            </a:r>
            <a:r>
              <a:rPr sz="2000" spc="-10" dirty="0">
                <a:latin typeface="Times New Roman"/>
                <a:cs typeface="Times New Roman"/>
              </a:rPr>
              <a:t>modem and </a:t>
            </a:r>
            <a:r>
              <a:rPr sz="2000" spc="-5" dirty="0">
                <a:latin typeface="Times New Roman"/>
                <a:cs typeface="Times New Roman"/>
              </a:rPr>
              <a:t>GPRS</a:t>
            </a:r>
            <a:r>
              <a:rPr sz="2000" spc="75" dirty="0">
                <a:latin typeface="Times New Roman"/>
                <a:cs typeface="Times New Roman"/>
              </a:rPr>
              <a:t> </a:t>
            </a:r>
            <a:r>
              <a:rPr sz="2000" dirty="0">
                <a:latin typeface="Times New Roman"/>
                <a:cs typeface="Times New Roman"/>
              </a:rPr>
              <a:t>radio.</a:t>
            </a:r>
            <a:endParaRPr sz="2000">
              <a:latin typeface="Times New Roman"/>
              <a:cs typeface="Times New Roman"/>
            </a:endParaRPr>
          </a:p>
          <a:p>
            <a:pPr marL="356870" marR="9525" indent="-344805" algn="just">
              <a:lnSpc>
                <a:spcPct val="150100"/>
              </a:lnSpc>
              <a:spcBef>
                <a:spcPts val="475"/>
              </a:spcBef>
            </a:pPr>
            <a:r>
              <a:rPr sz="2000" spc="-5" dirty="0">
                <a:solidFill>
                  <a:srgbClr val="C00000"/>
                </a:solidFill>
                <a:latin typeface="Times New Roman"/>
                <a:cs typeface="Times New Roman"/>
              </a:rPr>
              <a:t>» </a:t>
            </a:r>
            <a:r>
              <a:rPr sz="2000" spc="10" dirty="0">
                <a:latin typeface="Times New Roman"/>
                <a:cs typeface="Times New Roman"/>
              </a:rPr>
              <a:t>To </a:t>
            </a:r>
            <a:r>
              <a:rPr sz="2000" spc="-10" dirty="0">
                <a:latin typeface="Times New Roman"/>
                <a:cs typeface="Times New Roman"/>
              </a:rPr>
              <a:t>accomplish </a:t>
            </a:r>
            <a:r>
              <a:rPr sz="2000" spc="-5" dirty="0">
                <a:latin typeface="Times New Roman"/>
                <a:cs typeface="Times New Roman"/>
              </a:rPr>
              <a:t>GPRS based </a:t>
            </a:r>
            <a:r>
              <a:rPr sz="2000" spc="-10" dirty="0">
                <a:latin typeface="Times New Roman"/>
                <a:cs typeface="Times New Roman"/>
              </a:rPr>
              <a:t>communication, </a:t>
            </a:r>
            <a:r>
              <a:rPr sz="2000" spc="-5" dirty="0">
                <a:latin typeface="Times New Roman"/>
                <a:cs typeface="Times New Roman"/>
              </a:rPr>
              <a:t>the carrier </a:t>
            </a:r>
            <a:r>
              <a:rPr sz="2000" spc="-10" dirty="0">
                <a:latin typeface="Times New Roman"/>
                <a:cs typeface="Times New Roman"/>
              </a:rPr>
              <a:t>network </a:t>
            </a:r>
            <a:r>
              <a:rPr sz="2000" spc="-5" dirty="0">
                <a:latin typeface="Times New Roman"/>
                <a:cs typeface="Times New Roman"/>
              </a:rPr>
              <a:t>also </a:t>
            </a:r>
            <a:r>
              <a:rPr sz="2000" spc="-10" dirty="0">
                <a:latin typeface="Times New Roman"/>
                <a:cs typeface="Times New Roman"/>
              </a:rPr>
              <a:t>should  have </a:t>
            </a:r>
            <a:r>
              <a:rPr sz="2000" spc="-5" dirty="0">
                <a:latin typeface="Times New Roman"/>
                <a:cs typeface="Times New Roman"/>
              </a:rPr>
              <a:t>support </a:t>
            </a:r>
            <a:r>
              <a:rPr sz="2000" spc="-10" dirty="0">
                <a:latin typeface="Times New Roman"/>
                <a:cs typeface="Times New Roman"/>
              </a:rPr>
              <a:t>for </a:t>
            </a:r>
            <a:r>
              <a:rPr sz="2000" spc="-5" dirty="0">
                <a:latin typeface="Times New Roman"/>
                <a:cs typeface="Times New Roman"/>
              </a:rPr>
              <a:t>GPRS communication. </a:t>
            </a:r>
            <a:r>
              <a:rPr sz="2000" dirty="0">
                <a:latin typeface="Times New Roman"/>
                <a:cs typeface="Times New Roman"/>
              </a:rPr>
              <a:t>GPRS </a:t>
            </a:r>
            <a:r>
              <a:rPr sz="2000" spc="-10" dirty="0">
                <a:latin typeface="Times New Roman"/>
                <a:cs typeface="Times New Roman"/>
              </a:rPr>
              <a:t>is </a:t>
            </a:r>
            <a:r>
              <a:rPr sz="2000" spc="5" dirty="0">
                <a:latin typeface="Times New Roman"/>
                <a:cs typeface="Times New Roman"/>
              </a:rPr>
              <a:t>an </a:t>
            </a:r>
            <a:r>
              <a:rPr sz="2000" spc="-5" dirty="0">
                <a:latin typeface="Times New Roman"/>
                <a:cs typeface="Times New Roman"/>
              </a:rPr>
              <a:t>old technology and it </a:t>
            </a:r>
            <a:r>
              <a:rPr sz="2000" spc="-10" dirty="0">
                <a:latin typeface="Times New Roman"/>
                <a:cs typeface="Times New Roman"/>
              </a:rPr>
              <a:t>is  </a:t>
            </a:r>
            <a:r>
              <a:rPr sz="2000" spc="-5" dirty="0">
                <a:latin typeface="Times New Roman"/>
                <a:cs typeface="Times New Roman"/>
              </a:rPr>
              <a:t>being replaced </a:t>
            </a:r>
            <a:r>
              <a:rPr sz="2000" dirty="0">
                <a:latin typeface="Times New Roman"/>
                <a:cs typeface="Times New Roman"/>
              </a:rPr>
              <a:t>by </a:t>
            </a:r>
            <a:r>
              <a:rPr sz="2000" spc="-5" dirty="0">
                <a:latin typeface="Times New Roman"/>
                <a:cs typeface="Times New Roman"/>
              </a:rPr>
              <a:t>new generation data communication techniques like EDGE,  High Speed Downlink </a:t>
            </a:r>
            <a:r>
              <a:rPr sz="2000" dirty="0">
                <a:latin typeface="Times New Roman"/>
                <a:cs typeface="Times New Roman"/>
              </a:rPr>
              <a:t>Packet </a:t>
            </a:r>
            <a:r>
              <a:rPr sz="2000" spc="-5" dirty="0">
                <a:latin typeface="Times New Roman"/>
                <a:cs typeface="Times New Roman"/>
              </a:rPr>
              <a:t>Access (HSDPA), etc. </a:t>
            </a:r>
            <a:r>
              <a:rPr sz="2000" spc="-10" dirty="0">
                <a:latin typeface="Times New Roman"/>
                <a:cs typeface="Times New Roman"/>
              </a:rPr>
              <a:t>which </a:t>
            </a:r>
            <a:r>
              <a:rPr sz="2000" spc="-5" dirty="0">
                <a:latin typeface="Times New Roman"/>
                <a:cs typeface="Times New Roman"/>
              </a:rPr>
              <a:t>offers higher  </a:t>
            </a:r>
            <a:r>
              <a:rPr sz="2000" spc="-10" dirty="0">
                <a:latin typeface="Times New Roman"/>
                <a:cs typeface="Times New Roman"/>
              </a:rPr>
              <a:t>bandwidths for</a:t>
            </a:r>
            <a:r>
              <a:rPr sz="2000" spc="45" dirty="0">
                <a:latin typeface="Times New Roman"/>
                <a:cs typeface="Times New Roman"/>
              </a:rPr>
              <a:t> </a:t>
            </a:r>
            <a:r>
              <a:rPr sz="2000" spc="-10" dirty="0">
                <a:latin typeface="Times New Roman"/>
                <a:cs typeface="Times New Roman"/>
              </a:rPr>
              <a:t>communication.</a:t>
            </a:r>
            <a:endParaRPr sz="2000">
              <a:latin typeface="Times New Roman"/>
              <a:cs typeface="Times New Roman"/>
            </a:endParaRPr>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38100">
              <a:lnSpc>
                <a:spcPts val="1375"/>
              </a:lnSpc>
            </a:pPr>
            <a:fld id="{81D60167-4931-47E6-BA6A-407CBD079E47}" type="slidenum">
              <a:rPr spc="-40" dirty="0"/>
              <a:t>167</a:t>
            </a:fld>
            <a:endParaRPr spc="-40" dirty="0"/>
          </a:p>
        </p:txBody>
      </p:sp>
    </p:spTree>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57200" y="6172200"/>
            <a:ext cx="8229600" cy="0"/>
          </a:xfrm>
          <a:custGeom>
            <a:avLst/>
            <a:gdLst/>
            <a:ahLst/>
            <a:cxnLst/>
            <a:rect l="l" t="t" r="r" b="b"/>
            <a:pathLst>
              <a:path w="8229600">
                <a:moveTo>
                  <a:pt x="0" y="0"/>
                </a:moveTo>
                <a:lnTo>
                  <a:pt x="8229600" y="0"/>
                </a:lnTo>
              </a:path>
            </a:pathLst>
          </a:custGeom>
          <a:ln w="19050">
            <a:solidFill>
              <a:srgbClr val="CC9900"/>
            </a:solidFill>
          </a:ln>
        </p:spPr>
        <p:txBody>
          <a:bodyPr wrap="square" lIns="0" tIns="0" rIns="0" bIns="0" rtlCol="0"/>
          <a:lstStyle/>
          <a:p>
            <a:endParaRPr/>
          </a:p>
        </p:txBody>
      </p:sp>
      <p:sp>
        <p:nvSpPr>
          <p:cNvPr id="3" name="object 3"/>
          <p:cNvSpPr txBox="1"/>
          <p:nvPr/>
        </p:nvSpPr>
        <p:spPr>
          <a:xfrm>
            <a:off x="460044" y="885682"/>
            <a:ext cx="8305800" cy="4325620"/>
          </a:xfrm>
          <a:prstGeom prst="rect">
            <a:avLst/>
          </a:prstGeom>
        </p:spPr>
        <p:txBody>
          <a:bodyPr vert="horz" wrap="square" lIns="0" tIns="12700" rIns="0" bIns="0" rtlCol="0">
            <a:spAutoFit/>
          </a:bodyPr>
          <a:lstStyle/>
          <a:p>
            <a:pPr marL="356870" marR="7620" indent="-344805" algn="just">
              <a:lnSpc>
                <a:spcPct val="150100"/>
              </a:lnSpc>
              <a:spcBef>
                <a:spcPts val="100"/>
              </a:spcBef>
            </a:pPr>
            <a:r>
              <a:rPr sz="2000" spc="-5" dirty="0">
                <a:solidFill>
                  <a:srgbClr val="C00000"/>
                </a:solidFill>
                <a:latin typeface="Times New Roman"/>
                <a:cs typeface="Times New Roman"/>
              </a:rPr>
              <a:t>» </a:t>
            </a:r>
            <a:r>
              <a:rPr sz="2000" b="1" i="1" spc="-5" dirty="0">
                <a:solidFill>
                  <a:srgbClr val="FF0000"/>
                </a:solidFill>
                <a:latin typeface="Times New Roman"/>
                <a:cs typeface="Times New Roman"/>
              </a:rPr>
              <a:t>Embedded firmware </a:t>
            </a:r>
            <a:r>
              <a:rPr sz="2000" spc="-5" dirty="0">
                <a:solidFill>
                  <a:srgbClr val="AC1285"/>
                </a:solidFill>
                <a:latin typeface="Times New Roman"/>
                <a:cs typeface="Times New Roman"/>
              </a:rPr>
              <a:t>refers </a:t>
            </a:r>
            <a:r>
              <a:rPr sz="2000" spc="-20" dirty="0">
                <a:solidFill>
                  <a:srgbClr val="AC1285"/>
                </a:solidFill>
                <a:latin typeface="Times New Roman"/>
                <a:cs typeface="Times New Roman"/>
              </a:rPr>
              <a:t>to </a:t>
            </a:r>
            <a:r>
              <a:rPr sz="2000" spc="-10" dirty="0">
                <a:solidFill>
                  <a:srgbClr val="AC1285"/>
                </a:solidFill>
                <a:latin typeface="Times New Roman"/>
                <a:cs typeface="Times New Roman"/>
              </a:rPr>
              <a:t>the </a:t>
            </a:r>
            <a:r>
              <a:rPr sz="2000" spc="-5" dirty="0">
                <a:solidFill>
                  <a:srgbClr val="AC1285"/>
                </a:solidFill>
                <a:latin typeface="Times New Roman"/>
                <a:cs typeface="Times New Roman"/>
              </a:rPr>
              <a:t>control </a:t>
            </a:r>
            <a:r>
              <a:rPr sz="2000" spc="-10" dirty="0">
                <a:solidFill>
                  <a:srgbClr val="AC1285"/>
                </a:solidFill>
                <a:latin typeface="Times New Roman"/>
                <a:cs typeface="Times New Roman"/>
              </a:rPr>
              <a:t>algorithm </a:t>
            </a:r>
            <a:r>
              <a:rPr sz="2000" spc="-5" dirty="0">
                <a:solidFill>
                  <a:srgbClr val="AC1285"/>
                </a:solidFill>
                <a:latin typeface="Times New Roman"/>
                <a:cs typeface="Times New Roman"/>
              </a:rPr>
              <a:t>(Program instructions)  </a:t>
            </a:r>
            <a:r>
              <a:rPr sz="2000" spc="-10" dirty="0">
                <a:latin typeface="Times New Roman"/>
                <a:cs typeface="Times New Roman"/>
              </a:rPr>
              <a:t>and </a:t>
            </a:r>
            <a:r>
              <a:rPr sz="2000" dirty="0">
                <a:latin typeface="Times New Roman"/>
                <a:cs typeface="Times New Roman"/>
              </a:rPr>
              <a:t>or </a:t>
            </a:r>
            <a:r>
              <a:rPr sz="2000" spc="-10" dirty="0">
                <a:solidFill>
                  <a:srgbClr val="AC1285"/>
                </a:solidFill>
                <a:latin typeface="Times New Roman"/>
                <a:cs typeface="Times New Roman"/>
              </a:rPr>
              <a:t>the configuration settings that </a:t>
            </a:r>
            <a:r>
              <a:rPr sz="2000" spc="-5" dirty="0">
                <a:solidFill>
                  <a:srgbClr val="AC1285"/>
                </a:solidFill>
                <a:latin typeface="Times New Roman"/>
                <a:cs typeface="Times New Roman"/>
              </a:rPr>
              <a:t>an </a:t>
            </a:r>
            <a:r>
              <a:rPr sz="2000" spc="-10" dirty="0">
                <a:solidFill>
                  <a:srgbClr val="AC1285"/>
                </a:solidFill>
                <a:latin typeface="Times New Roman"/>
                <a:cs typeface="Times New Roman"/>
              </a:rPr>
              <a:t>embedded system </a:t>
            </a:r>
            <a:r>
              <a:rPr sz="2000" spc="-5" dirty="0">
                <a:solidFill>
                  <a:srgbClr val="AC1285"/>
                </a:solidFill>
                <a:latin typeface="Times New Roman"/>
                <a:cs typeface="Times New Roman"/>
              </a:rPr>
              <a:t>developer </a:t>
            </a:r>
            <a:r>
              <a:rPr sz="2000" spc="-10" dirty="0">
                <a:solidFill>
                  <a:srgbClr val="AC1285"/>
                </a:solidFill>
                <a:latin typeface="Times New Roman"/>
                <a:cs typeface="Times New Roman"/>
              </a:rPr>
              <a:t>dumps  into the </a:t>
            </a:r>
            <a:r>
              <a:rPr sz="2000" dirty="0">
                <a:solidFill>
                  <a:srgbClr val="AC1285"/>
                </a:solidFill>
                <a:latin typeface="Times New Roman"/>
                <a:cs typeface="Times New Roman"/>
              </a:rPr>
              <a:t>code </a:t>
            </a:r>
            <a:r>
              <a:rPr sz="2000" spc="-10" dirty="0">
                <a:solidFill>
                  <a:srgbClr val="AC1285"/>
                </a:solidFill>
                <a:latin typeface="Times New Roman"/>
                <a:cs typeface="Times New Roman"/>
              </a:rPr>
              <a:t>(Program) memory </a:t>
            </a:r>
            <a:r>
              <a:rPr sz="2000" dirty="0">
                <a:latin typeface="Times New Roman"/>
                <a:cs typeface="Times New Roman"/>
              </a:rPr>
              <a:t>of </a:t>
            </a:r>
            <a:r>
              <a:rPr sz="2000" spc="-5" dirty="0">
                <a:latin typeface="Times New Roman"/>
                <a:cs typeface="Times New Roman"/>
              </a:rPr>
              <a:t>the embedded </a:t>
            </a:r>
            <a:r>
              <a:rPr sz="2000" spc="-15" dirty="0">
                <a:latin typeface="Times New Roman"/>
                <a:cs typeface="Times New Roman"/>
              </a:rPr>
              <a:t>system. </a:t>
            </a:r>
            <a:r>
              <a:rPr sz="2000" dirty="0">
                <a:latin typeface="Times New Roman"/>
                <a:cs typeface="Times New Roman"/>
              </a:rPr>
              <a:t>It </a:t>
            </a:r>
            <a:r>
              <a:rPr sz="2000" spc="-10" dirty="0">
                <a:latin typeface="Times New Roman"/>
                <a:cs typeface="Times New Roman"/>
              </a:rPr>
              <a:t>is </a:t>
            </a:r>
            <a:r>
              <a:rPr sz="2000" spc="-5" dirty="0">
                <a:latin typeface="Times New Roman"/>
                <a:cs typeface="Times New Roman"/>
              </a:rPr>
              <a:t>an </a:t>
            </a:r>
            <a:r>
              <a:rPr sz="2000" spc="-15" dirty="0">
                <a:latin typeface="Times New Roman"/>
                <a:cs typeface="Times New Roman"/>
              </a:rPr>
              <a:t>un-  </a:t>
            </a:r>
            <a:r>
              <a:rPr sz="2000" spc="-5" dirty="0">
                <a:latin typeface="Times New Roman"/>
                <a:cs typeface="Times New Roman"/>
              </a:rPr>
              <a:t>avoidable </a:t>
            </a:r>
            <a:r>
              <a:rPr sz="2000" dirty="0">
                <a:latin typeface="Times New Roman"/>
                <a:cs typeface="Times New Roman"/>
              </a:rPr>
              <a:t>part of </a:t>
            </a:r>
            <a:r>
              <a:rPr sz="2000" spc="-5" dirty="0">
                <a:latin typeface="Times New Roman"/>
                <a:cs typeface="Times New Roman"/>
              </a:rPr>
              <a:t>an embedded</a:t>
            </a:r>
            <a:r>
              <a:rPr sz="2000" spc="-20" dirty="0">
                <a:latin typeface="Times New Roman"/>
                <a:cs typeface="Times New Roman"/>
              </a:rPr>
              <a:t> system.</a:t>
            </a:r>
            <a:endParaRPr sz="2000">
              <a:latin typeface="Times New Roman"/>
              <a:cs typeface="Times New Roman"/>
            </a:endParaRPr>
          </a:p>
          <a:p>
            <a:pPr marL="12700" algn="just">
              <a:lnSpc>
                <a:spcPct val="100000"/>
              </a:lnSpc>
              <a:spcBef>
                <a:spcPts val="1680"/>
              </a:spcBef>
            </a:pPr>
            <a:r>
              <a:rPr sz="2000" spc="-5" dirty="0">
                <a:solidFill>
                  <a:srgbClr val="C00000"/>
                </a:solidFill>
                <a:latin typeface="Times New Roman"/>
                <a:cs typeface="Times New Roman"/>
              </a:rPr>
              <a:t>» </a:t>
            </a:r>
            <a:r>
              <a:rPr sz="2000" dirty="0">
                <a:latin typeface="Times New Roman"/>
                <a:cs typeface="Times New Roman"/>
              </a:rPr>
              <a:t>There </a:t>
            </a:r>
            <a:r>
              <a:rPr sz="2000" spc="-5" dirty="0">
                <a:latin typeface="Times New Roman"/>
                <a:cs typeface="Times New Roman"/>
              </a:rPr>
              <a:t>are </a:t>
            </a:r>
            <a:r>
              <a:rPr sz="2000" u="sng" spc="-10" dirty="0">
                <a:solidFill>
                  <a:srgbClr val="C00000"/>
                </a:solidFill>
                <a:uFill>
                  <a:solidFill>
                    <a:srgbClr val="C00000"/>
                  </a:solidFill>
                </a:uFill>
                <a:latin typeface="Times New Roman"/>
                <a:cs typeface="Times New Roman"/>
              </a:rPr>
              <a:t>various methods </a:t>
            </a:r>
            <a:r>
              <a:rPr sz="2000" u="sng" spc="-5" dirty="0">
                <a:solidFill>
                  <a:srgbClr val="C00000"/>
                </a:solidFill>
                <a:uFill>
                  <a:solidFill>
                    <a:srgbClr val="C00000"/>
                  </a:solidFill>
                </a:uFill>
                <a:latin typeface="Times New Roman"/>
                <a:cs typeface="Times New Roman"/>
              </a:rPr>
              <a:t>available </a:t>
            </a:r>
            <a:r>
              <a:rPr sz="2000" u="sng" spc="-10" dirty="0">
                <a:solidFill>
                  <a:srgbClr val="C00000"/>
                </a:solidFill>
                <a:uFill>
                  <a:solidFill>
                    <a:srgbClr val="C00000"/>
                  </a:solidFill>
                </a:uFill>
                <a:latin typeface="Times New Roman"/>
                <a:cs typeface="Times New Roman"/>
              </a:rPr>
              <a:t>for </a:t>
            </a:r>
            <a:r>
              <a:rPr sz="2000" u="sng" spc="-5" dirty="0">
                <a:solidFill>
                  <a:srgbClr val="C00000"/>
                </a:solidFill>
                <a:uFill>
                  <a:solidFill>
                    <a:srgbClr val="C00000"/>
                  </a:solidFill>
                </a:uFill>
                <a:latin typeface="Times New Roman"/>
                <a:cs typeface="Times New Roman"/>
              </a:rPr>
              <a:t>developing </a:t>
            </a:r>
            <a:r>
              <a:rPr sz="2000" u="sng" spc="-10" dirty="0">
                <a:solidFill>
                  <a:srgbClr val="C00000"/>
                </a:solidFill>
                <a:uFill>
                  <a:solidFill>
                    <a:srgbClr val="C00000"/>
                  </a:solidFill>
                </a:uFill>
                <a:latin typeface="Times New Roman"/>
                <a:cs typeface="Times New Roman"/>
              </a:rPr>
              <a:t>the </a:t>
            </a:r>
            <a:r>
              <a:rPr sz="2000" u="sng" spc="-5" dirty="0">
                <a:solidFill>
                  <a:srgbClr val="C00000"/>
                </a:solidFill>
                <a:uFill>
                  <a:solidFill>
                    <a:srgbClr val="C00000"/>
                  </a:solidFill>
                </a:uFill>
                <a:latin typeface="Times New Roman"/>
                <a:cs typeface="Times New Roman"/>
              </a:rPr>
              <a:t>embedded</a:t>
            </a:r>
            <a:r>
              <a:rPr sz="2000" u="sng" spc="270" dirty="0">
                <a:solidFill>
                  <a:srgbClr val="C00000"/>
                </a:solidFill>
                <a:uFill>
                  <a:solidFill>
                    <a:srgbClr val="C00000"/>
                  </a:solidFill>
                </a:uFill>
                <a:latin typeface="Times New Roman"/>
                <a:cs typeface="Times New Roman"/>
              </a:rPr>
              <a:t> </a:t>
            </a:r>
            <a:r>
              <a:rPr sz="2000" u="sng" spc="-10" dirty="0">
                <a:solidFill>
                  <a:srgbClr val="C00000"/>
                </a:solidFill>
                <a:uFill>
                  <a:solidFill>
                    <a:srgbClr val="C00000"/>
                  </a:solidFill>
                </a:uFill>
                <a:latin typeface="Times New Roman"/>
                <a:cs typeface="Times New Roman"/>
              </a:rPr>
              <a:t>firmware</a:t>
            </a:r>
            <a:r>
              <a:rPr sz="2000" spc="-10" dirty="0">
                <a:latin typeface="Times New Roman"/>
                <a:cs typeface="Times New Roman"/>
              </a:rPr>
              <a:t>.</a:t>
            </a:r>
            <a:endParaRPr sz="2000">
              <a:latin typeface="Times New Roman"/>
              <a:cs typeface="Times New Roman"/>
            </a:endParaRPr>
          </a:p>
          <a:p>
            <a:pPr marL="356870">
              <a:lnSpc>
                <a:spcPct val="100000"/>
              </a:lnSpc>
              <a:spcBef>
                <a:spcPts val="1205"/>
              </a:spcBef>
            </a:pPr>
            <a:r>
              <a:rPr sz="2000" spc="-5" dirty="0">
                <a:latin typeface="Times New Roman"/>
                <a:cs typeface="Times New Roman"/>
              </a:rPr>
              <a:t>They </a:t>
            </a:r>
            <a:r>
              <a:rPr sz="2000" dirty="0">
                <a:latin typeface="Times New Roman"/>
                <a:cs typeface="Times New Roman"/>
              </a:rPr>
              <a:t>are </a:t>
            </a:r>
            <a:r>
              <a:rPr sz="2000" spc="-5" dirty="0">
                <a:latin typeface="Times New Roman"/>
                <a:cs typeface="Times New Roman"/>
              </a:rPr>
              <a:t>listed</a:t>
            </a:r>
            <a:r>
              <a:rPr sz="2000" spc="-20" dirty="0">
                <a:latin typeface="Times New Roman"/>
                <a:cs typeface="Times New Roman"/>
              </a:rPr>
              <a:t> </a:t>
            </a:r>
            <a:r>
              <a:rPr sz="2000" spc="-10" dirty="0">
                <a:latin typeface="Times New Roman"/>
                <a:cs typeface="Times New Roman"/>
              </a:rPr>
              <a:t>below:</a:t>
            </a:r>
            <a:endParaRPr sz="2000">
              <a:latin typeface="Times New Roman"/>
              <a:cs typeface="Times New Roman"/>
            </a:endParaRPr>
          </a:p>
          <a:p>
            <a:pPr marL="12700">
              <a:lnSpc>
                <a:spcPct val="100000"/>
              </a:lnSpc>
              <a:spcBef>
                <a:spcPts val="1680"/>
              </a:spcBef>
              <a:tabLst>
                <a:tab pos="469265" algn="l"/>
              </a:tabLst>
            </a:pPr>
            <a:r>
              <a:rPr sz="2000" dirty="0">
                <a:solidFill>
                  <a:srgbClr val="C00000"/>
                </a:solidFill>
                <a:latin typeface="Times New Roman"/>
                <a:cs typeface="Times New Roman"/>
              </a:rPr>
              <a:t>1.	</a:t>
            </a:r>
            <a:r>
              <a:rPr sz="2000" u="sng" spc="-5" dirty="0">
                <a:solidFill>
                  <a:srgbClr val="FF0000"/>
                </a:solidFill>
                <a:uFill>
                  <a:solidFill>
                    <a:srgbClr val="FF0000"/>
                  </a:solidFill>
                </a:uFill>
                <a:latin typeface="Times New Roman"/>
                <a:cs typeface="Times New Roman"/>
              </a:rPr>
              <a:t>Write </a:t>
            </a:r>
            <a:r>
              <a:rPr sz="2000" u="sng" spc="-10" dirty="0">
                <a:solidFill>
                  <a:srgbClr val="FF0000"/>
                </a:solidFill>
                <a:uFill>
                  <a:solidFill>
                    <a:srgbClr val="FF0000"/>
                  </a:solidFill>
                </a:uFill>
                <a:latin typeface="Times New Roman"/>
                <a:cs typeface="Times New Roman"/>
              </a:rPr>
              <a:t>the program in high </a:t>
            </a:r>
            <a:r>
              <a:rPr sz="2000" u="sng" spc="-5" dirty="0">
                <a:solidFill>
                  <a:srgbClr val="FF0000"/>
                </a:solidFill>
                <a:uFill>
                  <a:solidFill>
                    <a:srgbClr val="FF0000"/>
                  </a:solidFill>
                </a:uFill>
                <a:latin typeface="Times New Roman"/>
                <a:cs typeface="Times New Roman"/>
              </a:rPr>
              <a:t>level </a:t>
            </a:r>
            <a:r>
              <a:rPr sz="2000" u="sng" spc="-10" dirty="0">
                <a:solidFill>
                  <a:srgbClr val="FF0000"/>
                </a:solidFill>
                <a:uFill>
                  <a:solidFill>
                    <a:srgbClr val="FF0000"/>
                  </a:solidFill>
                </a:uFill>
                <a:latin typeface="Times New Roman"/>
                <a:cs typeface="Times New Roman"/>
              </a:rPr>
              <a:t>languages</a:t>
            </a:r>
            <a:r>
              <a:rPr sz="2000" spc="-10" dirty="0">
                <a:solidFill>
                  <a:srgbClr val="FF0000"/>
                </a:solidFill>
                <a:latin typeface="Times New Roman"/>
                <a:cs typeface="Times New Roman"/>
              </a:rPr>
              <a:t> </a:t>
            </a:r>
            <a:r>
              <a:rPr sz="2000" spc="-10" dirty="0">
                <a:latin typeface="Times New Roman"/>
                <a:cs typeface="Times New Roman"/>
              </a:rPr>
              <a:t>like </a:t>
            </a:r>
            <a:r>
              <a:rPr sz="2000" spc="-5" dirty="0">
                <a:latin typeface="Times New Roman"/>
                <a:cs typeface="Times New Roman"/>
              </a:rPr>
              <a:t>Embedded </a:t>
            </a:r>
            <a:r>
              <a:rPr sz="2000" spc="-10" dirty="0">
                <a:latin typeface="Times New Roman"/>
                <a:cs typeface="Times New Roman"/>
              </a:rPr>
              <a:t>C/ C++ using</a:t>
            </a:r>
            <a:r>
              <a:rPr sz="2000" spc="434" dirty="0">
                <a:latin typeface="Times New Roman"/>
                <a:cs typeface="Times New Roman"/>
              </a:rPr>
              <a:t> </a:t>
            </a:r>
            <a:r>
              <a:rPr sz="2000" spc="20" dirty="0">
                <a:latin typeface="Times New Roman"/>
                <a:cs typeface="Times New Roman"/>
              </a:rPr>
              <a:t>an</a:t>
            </a:r>
            <a:endParaRPr sz="2000">
              <a:latin typeface="Times New Roman"/>
              <a:cs typeface="Times New Roman"/>
            </a:endParaRPr>
          </a:p>
          <a:p>
            <a:pPr marL="469900">
              <a:lnSpc>
                <a:spcPct val="100000"/>
              </a:lnSpc>
              <a:spcBef>
                <a:spcPts val="1200"/>
              </a:spcBef>
            </a:pPr>
            <a:r>
              <a:rPr sz="2000" spc="-5" dirty="0">
                <a:latin typeface="Times New Roman"/>
                <a:cs typeface="Times New Roman"/>
              </a:rPr>
              <a:t>Integrated </a:t>
            </a:r>
            <a:r>
              <a:rPr sz="2000" spc="-10" dirty="0">
                <a:latin typeface="Times New Roman"/>
                <a:cs typeface="Times New Roman"/>
              </a:rPr>
              <a:t>Development Environment</a:t>
            </a:r>
            <a:r>
              <a:rPr sz="2000" spc="150" dirty="0">
                <a:latin typeface="Times New Roman"/>
                <a:cs typeface="Times New Roman"/>
              </a:rPr>
              <a:t> </a:t>
            </a:r>
            <a:r>
              <a:rPr sz="2000" spc="-5" dirty="0">
                <a:latin typeface="Times New Roman"/>
                <a:cs typeface="Times New Roman"/>
              </a:rPr>
              <a:t>(IDE)</a:t>
            </a:r>
            <a:endParaRPr sz="2000">
              <a:latin typeface="Times New Roman"/>
              <a:cs typeface="Times New Roman"/>
            </a:endParaRPr>
          </a:p>
          <a:p>
            <a:pPr marL="12700" algn="just">
              <a:lnSpc>
                <a:spcPct val="100000"/>
              </a:lnSpc>
              <a:spcBef>
                <a:spcPts val="1685"/>
              </a:spcBef>
            </a:pPr>
            <a:r>
              <a:rPr sz="2000" spc="-5" dirty="0">
                <a:solidFill>
                  <a:srgbClr val="C00000"/>
                </a:solidFill>
                <a:latin typeface="Times New Roman"/>
                <a:cs typeface="Times New Roman"/>
              </a:rPr>
              <a:t>» </a:t>
            </a:r>
            <a:r>
              <a:rPr sz="2000" dirty="0">
                <a:latin typeface="Times New Roman"/>
                <a:cs typeface="Times New Roman"/>
              </a:rPr>
              <a:t>The </a:t>
            </a:r>
            <a:r>
              <a:rPr sz="2000" spc="-5" dirty="0">
                <a:solidFill>
                  <a:srgbClr val="006FC0"/>
                </a:solidFill>
                <a:latin typeface="Times New Roman"/>
                <a:cs typeface="Times New Roman"/>
              </a:rPr>
              <a:t>IDE </a:t>
            </a:r>
            <a:r>
              <a:rPr sz="2000" spc="-15" dirty="0">
                <a:solidFill>
                  <a:srgbClr val="006FC0"/>
                </a:solidFill>
                <a:latin typeface="Times New Roman"/>
                <a:cs typeface="Times New Roman"/>
              </a:rPr>
              <a:t>will </a:t>
            </a:r>
            <a:r>
              <a:rPr sz="2000" spc="-5" dirty="0">
                <a:solidFill>
                  <a:srgbClr val="006FC0"/>
                </a:solidFill>
                <a:latin typeface="Times New Roman"/>
                <a:cs typeface="Times New Roman"/>
              </a:rPr>
              <a:t>contain a </a:t>
            </a:r>
            <a:r>
              <a:rPr sz="2000" dirty="0">
                <a:solidFill>
                  <a:srgbClr val="006FC0"/>
                </a:solidFill>
                <a:latin typeface="Times New Roman"/>
                <a:cs typeface="Times New Roman"/>
              </a:rPr>
              <a:t>editor, </a:t>
            </a:r>
            <a:r>
              <a:rPr sz="2000" spc="-10" dirty="0">
                <a:solidFill>
                  <a:srgbClr val="006FC0"/>
                </a:solidFill>
                <a:latin typeface="Times New Roman"/>
                <a:cs typeface="Times New Roman"/>
              </a:rPr>
              <a:t>compiler, linker, debugger, simulator</a:t>
            </a:r>
            <a:r>
              <a:rPr sz="2000" spc="-10" dirty="0">
                <a:latin typeface="Times New Roman"/>
                <a:cs typeface="Times New Roman"/>
              </a:rPr>
              <a:t>,</a:t>
            </a:r>
            <a:r>
              <a:rPr sz="2000" spc="-65" dirty="0">
                <a:latin typeface="Times New Roman"/>
                <a:cs typeface="Times New Roman"/>
              </a:rPr>
              <a:t> </a:t>
            </a:r>
            <a:r>
              <a:rPr sz="2000" spc="-5" dirty="0">
                <a:latin typeface="Times New Roman"/>
                <a:cs typeface="Times New Roman"/>
              </a:rPr>
              <a:t>etc.</a:t>
            </a:r>
            <a:endParaRPr sz="2000">
              <a:latin typeface="Times New Roman"/>
              <a:cs typeface="Times New Roman"/>
            </a:endParaRPr>
          </a:p>
        </p:txBody>
      </p:sp>
      <p:sp>
        <p:nvSpPr>
          <p:cNvPr id="5" name="object 5"/>
          <p:cNvSpPr txBox="1">
            <a:spLocks noGrp="1"/>
          </p:cNvSpPr>
          <p:nvPr>
            <p:ph type="title"/>
          </p:nvPr>
        </p:nvSpPr>
        <p:spPr>
          <a:xfrm>
            <a:off x="1939289" y="246329"/>
            <a:ext cx="5418455" cy="574675"/>
          </a:xfrm>
          <a:prstGeom prst="rect">
            <a:avLst/>
          </a:prstGeom>
        </p:spPr>
        <p:txBody>
          <a:bodyPr vert="horz" wrap="square" lIns="0" tIns="12700" rIns="0" bIns="0" rtlCol="0">
            <a:spAutoFit/>
          </a:bodyPr>
          <a:lstStyle/>
          <a:p>
            <a:pPr marL="12700">
              <a:lnSpc>
                <a:spcPct val="100000"/>
              </a:lnSpc>
              <a:spcBef>
                <a:spcPts val="100"/>
              </a:spcBef>
            </a:pPr>
            <a:r>
              <a:rPr sz="3600" b="1" spc="-5" dirty="0">
                <a:solidFill>
                  <a:srgbClr val="FF0000"/>
                </a:solidFill>
                <a:latin typeface="Times New Roman"/>
                <a:cs typeface="Times New Roman"/>
              </a:rPr>
              <a:t>EMBEDDED</a:t>
            </a:r>
            <a:r>
              <a:rPr sz="3600" b="1" spc="-70" dirty="0">
                <a:solidFill>
                  <a:srgbClr val="FF0000"/>
                </a:solidFill>
                <a:latin typeface="Times New Roman"/>
                <a:cs typeface="Times New Roman"/>
              </a:rPr>
              <a:t> </a:t>
            </a:r>
            <a:r>
              <a:rPr sz="3600" b="1" spc="-5" dirty="0">
                <a:solidFill>
                  <a:srgbClr val="FF0000"/>
                </a:solidFill>
                <a:latin typeface="Times New Roman"/>
                <a:cs typeface="Times New Roman"/>
              </a:rPr>
              <a:t>FIRMWARE</a:t>
            </a:r>
            <a:endParaRPr sz="3600">
              <a:latin typeface="Times New Roman"/>
              <a:cs typeface="Times New Roman"/>
            </a:endParaRPr>
          </a:p>
        </p:txBody>
      </p:sp>
      <p:sp>
        <p:nvSpPr>
          <p:cNvPr id="7" name="object 7"/>
          <p:cNvSpPr txBox="1">
            <a:spLocks noGrp="1"/>
          </p:cNvSpPr>
          <p:nvPr>
            <p:ph type="sldNum" sz="quarter" idx="7"/>
          </p:nvPr>
        </p:nvSpPr>
        <p:spPr>
          <a:prstGeom prst="rect">
            <a:avLst/>
          </a:prstGeom>
        </p:spPr>
        <p:txBody>
          <a:bodyPr vert="horz" wrap="square" lIns="0" tIns="0" rIns="0" bIns="0" rtlCol="0">
            <a:spAutoFit/>
          </a:bodyPr>
          <a:lstStyle/>
          <a:p>
            <a:pPr marL="38100">
              <a:lnSpc>
                <a:spcPts val="1375"/>
              </a:lnSpc>
            </a:pPr>
            <a:fld id="{81D60167-4931-47E6-BA6A-407CBD079E47}" type="slidenum">
              <a:rPr spc="-40" dirty="0"/>
              <a:t>168</a:t>
            </a:fld>
            <a:endParaRPr spc="-40" dirty="0"/>
          </a:p>
        </p:txBody>
      </p:sp>
    </p:spTree>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60044" y="353009"/>
            <a:ext cx="8459470" cy="5605145"/>
          </a:xfrm>
          <a:prstGeom prst="rect">
            <a:avLst/>
          </a:prstGeom>
        </p:spPr>
        <p:txBody>
          <a:bodyPr vert="horz" wrap="square" lIns="0" tIns="12065" rIns="0" bIns="0" rtlCol="0">
            <a:spAutoFit/>
          </a:bodyPr>
          <a:lstStyle/>
          <a:p>
            <a:pPr marL="12700">
              <a:lnSpc>
                <a:spcPct val="100000"/>
              </a:lnSpc>
              <a:spcBef>
                <a:spcPts val="95"/>
              </a:spcBef>
              <a:tabLst>
                <a:tab pos="356870" algn="l"/>
              </a:tabLst>
            </a:pPr>
            <a:r>
              <a:rPr sz="2000" spc="-5" dirty="0">
                <a:solidFill>
                  <a:srgbClr val="C00000"/>
                </a:solidFill>
                <a:latin typeface="Times New Roman"/>
                <a:cs typeface="Times New Roman"/>
              </a:rPr>
              <a:t>»	</a:t>
            </a:r>
            <a:r>
              <a:rPr sz="2000" spc="-5" dirty="0">
                <a:solidFill>
                  <a:srgbClr val="6F2F9F"/>
                </a:solidFill>
                <a:latin typeface="Times New Roman"/>
                <a:cs typeface="Times New Roman"/>
              </a:rPr>
              <a:t>IDEs are </a:t>
            </a:r>
            <a:r>
              <a:rPr sz="2000" spc="-10" dirty="0">
                <a:solidFill>
                  <a:srgbClr val="6F2F9F"/>
                </a:solidFill>
                <a:latin typeface="Times New Roman"/>
                <a:cs typeface="Times New Roman"/>
              </a:rPr>
              <a:t>different for different </a:t>
            </a:r>
            <a:r>
              <a:rPr sz="2000" spc="-15" dirty="0">
                <a:solidFill>
                  <a:srgbClr val="6F2F9F"/>
                </a:solidFill>
                <a:latin typeface="Times New Roman"/>
                <a:cs typeface="Times New Roman"/>
              </a:rPr>
              <a:t>family </a:t>
            </a:r>
            <a:r>
              <a:rPr sz="2000" dirty="0">
                <a:solidFill>
                  <a:srgbClr val="6F2F9F"/>
                </a:solidFill>
                <a:latin typeface="Times New Roman"/>
                <a:cs typeface="Times New Roman"/>
              </a:rPr>
              <a:t>of </a:t>
            </a:r>
            <a:r>
              <a:rPr sz="2000" spc="-5" dirty="0">
                <a:solidFill>
                  <a:srgbClr val="6F2F9F"/>
                </a:solidFill>
                <a:latin typeface="Times New Roman"/>
                <a:cs typeface="Times New Roman"/>
              </a:rPr>
              <a:t>processors/</a:t>
            </a:r>
            <a:r>
              <a:rPr sz="2000" spc="114" dirty="0">
                <a:solidFill>
                  <a:srgbClr val="6F2F9F"/>
                </a:solidFill>
                <a:latin typeface="Times New Roman"/>
                <a:cs typeface="Times New Roman"/>
              </a:rPr>
              <a:t> </a:t>
            </a:r>
            <a:r>
              <a:rPr sz="2000" spc="-5" dirty="0">
                <a:solidFill>
                  <a:srgbClr val="6F2F9F"/>
                </a:solidFill>
                <a:latin typeface="Times New Roman"/>
                <a:cs typeface="Times New Roman"/>
              </a:rPr>
              <a:t>controllers</a:t>
            </a:r>
            <a:r>
              <a:rPr sz="2000" spc="-5" dirty="0">
                <a:latin typeface="Times New Roman"/>
                <a:cs typeface="Times New Roman"/>
              </a:rPr>
              <a:t>.</a:t>
            </a:r>
            <a:endParaRPr sz="2000">
              <a:latin typeface="Times New Roman"/>
              <a:cs typeface="Times New Roman"/>
            </a:endParaRPr>
          </a:p>
          <a:p>
            <a:pPr marL="356870" algn="just">
              <a:lnSpc>
                <a:spcPct val="100000"/>
              </a:lnSpc>
              <a:spcBef>
                <a:spcPts val="1680"/>
              </a:spcBef>
            </a:pPr>
            <a:r>
              <a:rPr sz="2000" spc="-5" dirty="0">
                <a:solidFill>
                  <a:srgbClr val="C00000"/>
                </a:solidFill>
                <a:latin typeface="Times New Roman"/>
                <a:cs typeface="Times New Roman"/>
              </a:rPr>
              <a:t>»</a:t>
            </a:r>
            <a:r>
              <a:rPr sz="2000" spc="75" dirty="0">
                <a:solidFill>
                  <a:srgbClr val="C00000"/>
                </a:solidFill>
                <a:latin typeface="Times New Roman"/>
                <a:cs typeface="Times New Roman"/>
              </a:rPr>
              <a:t> </a:t>
            </a:r>
            <a:r>
              <a:rPr sz="2000" spc="-5" dirty="0">
                <a:latin typeface="Times New Roman"/>
                <a:cs typeface="Times New Roman"/>
              </a:rPr>
              <a:t>For</a:t>
            </a:r>
            <a:r>
              <a:rPr sz="2000" spc="114" dirty="0">
                <a:latin typeface="Times New Roman"/>
                <a:cs typeface="Times New Roman"/>
              </a:rPr>
              <a:t> </a:t>
            </a:r>
            <a:r>
              <a:rPr sz="2000" spc="-10" dirty="0">
                <a:latin typeface="Times New Roman"/>
                <a:cs typeface="Times New Roman"/>
              </a:rPr>
              <a:t>example,</a:t>
            </a:r>
            <a:r>
              <a:rPr sz="2000" spc="105" dirty="0">
                <a:latin typeface="Times New Roman"/>
                <a:cs typeface="Times New Roman"/>
              </a:rPr>
              <a:t> </a:t>
            </a:r>
            <a:r>
              <a:rPr sz="2000" spc="-5" dirty="0">
                <a:solidFill>
                  <a:srgbClr val="006FC0"/>
                </a:solidFill>
                <a:latin typeface="Times New Roman"/>
                <a:cs typeface="Times New Roman"/>
              </a:rPr>
              <a:t>Keil</a:t>
            </a:r>
            <a:r>
              <a:rPr sz="2000" spc="100" dirty="0">
                <a:solidFill>
                  <a:srgbClr val="006FC0"/>
                </a:solidFill>
                <a:latin typeface="Times New Roman"/>
                <a:cs typeface="Times New Roman"/>
              </a:rPr>
              <a:t> </a:t>
            </a:r>
            <a:r>
              <a:rPr sz="2000" spc="-5" dirty="0">
                <a:latin typeface="Times New Roman"/>
                <a:cs typeface="Times New Roman"/>
              </a:rPr>
              <a:t>microvision3</a:t>
            </a:r>
            <a:r>
              <a:rPr sz="2000" spc="110" dirty="0">
                <a:latin typeface="Times New Roman"/>
                <a:cs typeface="Times New Roman"/>
              </a:rPr>
              <a:t> </a:t>
            </a:r>
            <a:r>
              <a:rPr sz="2000" spc="-5" dirty="0">
                <a:latin typeface="Times New Roman"/>
                <a:cs typeface="Times New Roman"/>
              </a:rPr>
              <a:t>IDE</a:t>
            </a:r>
            <a:r>
              <a:rPr sz="2000" spc="105" dirty="0">
                <a:latin typeface="Times New Roman"/>
                <a:cs typeface="Times New Roman"/>
              </a:rPr>
              <a:t> </a:t>
            </a:r>
            <a:r>
              <a:rPr sz="2000" spc="-5" dirty="0">
                <a:latin typeface="Times New Roman"/>
                <a:cs typeface="Times New Roman"/>
              </a:rPr>
              <a:t>is</a:t>
            </a:r>
            <a:r>
              <a:rPr sz="2000" spc="90" dirty="0">
                <a:latin typeface="Times New Roman"/>
                <a:cs typeface="Times New Roman"/>
              </a:rPr>
              <a:t> </a:t>
            </a:r>
            <a:r>
              <a:rPr sz="2000" spc="-10" dirty="0">
                <a:latin typeface="Times New Roman"/>
                <a:cs typeface="Times New Roman"/>
              </a:rPr>
              <a:t>used</a:t>
            </a:r>
            <a:r>
              <a:rPr sz="2000" spc="110" dirty="0">
                <a:latin typeface="Times New Roman"/>
                <a:cs typeface="Times New Roman"/>
              </a:rPr>
              <a:t> </a:t>
            </a:r>
            <a:r>
              <a:rPr sz="2000" spc="-10" dirty="0">
                <a:latin typeface="Times New Roman"/>
                <a:cs typeface="Times New Roman"/>
              </a:rPr>
              <a:t>for</a:t>
            </a:r>
            <a:r>
              <a:rPr sz="2000" spc="85" dirty="0">
                <a:latin typeface="Times New Roman"/>
                <a:cs typeface="Times New Roman"/>
              </a:rPr>
              <a:t> </a:t>
            </a:r>
            <a:r>
              <a:rPr sz="2000" spc="-5" dirty="0">
                <a:latin typeface="Times New Roman"/>
                <a:cs typeface="Times New Roman"/>
              </a:rPr>
              <a:t>all</a:t>
            </a:r>
            <a:r>
              <a:rPr sz="2000" spc="95" dirty="0">
                <a:latin typeface="Times New Roman"/>
                <a:cs typeface="Times New Roman"/>
              </a:rPr>
              <a:t> </a:t>
            </a:r>
            <a:r>
              <a:rPr sz="2000" spc="-10" dirty="0">
                <a:latin typeface="Times New Roman"/>
                <a:cs typeface="Times New Roman"/>
              </a:rPr>
              <a:t>family</a:t>
            </a:r>
            <a:r>
              <a:rPr sz="2000" spc="90" dirty="0">
                <a:latin typeface="Times New Roman"/>
                <a:cs typeface="Times New Roman"/>
              </a:rPr>
              <a:t> </a:t>
            </a:r>
            <a:r>
              <a:rPr sz="2000" spc="-10" dirty="0">
                <a:latin typeface="Times New Roman"/>
                <a:cs typeface="Times New Roman"/>
              </a:rPr>
              <a:t>member</a:t>
            </a:r>
            <a:r>
              <a:rPr sz="2000" spc="110" dirty="0">
                <a:latin typeface="Times New Roman"/>
                <a:cs typeface="Times New Roman"/>
              </a:rPr>
              <a:t> </a:t>
            </a:r>
            <a:r>
              <a:rPr sz="2000" dirty="0">
                <a:latin typeface="Times New Roman"/>
                <a:cs typeface="Times New Roman"/>
              </a:rPr>
              <a:t>of</a:t>
            </a:r>
            <a:r>
              <a:rPr sz="2000" spc="85" dirty="0">
                <a:latin typeface="Times New Roman"/>
                <a:cs typeface="Times New Roman"/>
              </a:rPr>
              <a:t> </a:t>
            </a:r>
            <a:r>
              <a:rPr sz="2000" spc="-5" dirty="0">
                <a:latin typeface="Times New Roman"/>
                <a:cs typeface="Times New Roman"/>
              </a:rPr>
              <a:t>8051</a:t>
            </a:r>
            <a:endParaRPr sz="2000">
              <a:latin typeface="Times New Roman"/>
              <a:cs typeface="Times New Roman"/>
            </a:endParaRPr>
          </a:p>
          <a:p>
            <a:pPr marL="683260">
              <a:lnSpc>
                <a:spcPct val="100000"/>
              </a:lnSpc>
              <a:spcBef>
                <a:spcPts val="1200"/>
              </a:spcBef>
            </a:pPr>
            <a:r>
              <a:rPr sz="2000" spc="-5" dirty="0">
                <a:latin typeface="Times New Roman"/>
                <a:cs typeface="Times New Roman"/>
              </a:rPr>
              <a:t>microcontroller, </a:t>
            </a:r>
            <a:r>
              <a:rPr sz="2000" spc="-10" dirty="0">
                <a:latin typeface="Times New Roman"/>
                <a:cs typeface="Times New Roman"/>
              </a:rPr>
              <a:t>since </a:t>
            </a:r>
            <a:r>
              <a:rPr sz="2000" spc="-5" dirty="0">
                <a:latin typeface="Times New Roman"/>
                <a:cs typeface="Times New Roman"/>
              </a:rPr>
              <a:t>it </a:t>
            </a:r>
            <a:r>
              <a:rPr sz="2000" spc="-10" dirty="0">
                <a:latin typeface="Times New Roman"/>
                <a:cs typeface="Times New Roman"/>
              </a:rPr>
              <a:t>contains the generic </a:t>
            </a:r>
            <a:r>
              <a:rPr sz="2000" dirty="0">
                <a:latin typeface="Times New Roman"/>
                <a:cs typeface="Times New Roman"/>
              </a:rPr>
              <a:t>8051 </a:t>
            </a:r>
            <a:r>
              <a:rPr sz="2000" spc="-10" dirty="0">
                <a:latin typeface="Times New Roman"/>
                <a:cs typeface="Times New Roman"/>
              </a:rPr>
              <a:t>compiler</a:t>
            </a:r>
            <a:r>
              <a:rPr sz="2000" spc="125" dirty="0">
                <a:latin typeface="Times New Roman"/>
                <a:cs typeface="Times New Roman"/>
              </a:rPr>
              <a:t> </a:t>
            </a:r>
            <a:r>
              <a:rPr sz="2000" spc="-5" dirty="0">
                <a:latin typeface="Times New Roman"/>
                <a:cs typeface="Times New Roman"/>
              </a:rPr>
              <a:t>C51.</a:t>
            </a:r>
            <a:endParaRPr sz="2000">
              <a:latin typeface="Times New Roman"/>
              <a:cs typeface="Times New Roman"/>
            </a:endParaRPr>
          </a:p>
          <a:p>
            <a:pPr marL="12700">
              <a:lnSpc>
                <a:spcPct val="100000"/>
              </a:lnSpc>
              <a:spcBef>
                <a:spcPts val="1685"/>
              </a:spcBef>
              <a:tabLst>
                <a:tab pos="469265" algn="l"/>
              </a:tabLst>
            </a:pPr>
            <a:r>
              <a:rPr sz="2000" dirty="0">
                <a:solidFill>
                  <a:srgbClr val="C00000"/>
                </a:solidFill>
                <a:latin typeface="Times New Roman"/>
                <a:cs typeface="Times New Roman"/>
              </a:rPr>
              <a:t>2.	</a:t>
            </a:r>
            <a:r>
              <a:rPr sz="2000" u="sng" spc="-5" dirty="0">
                <a:solidFill>
                  <a:srgbClr val="FF0000"/>
                </a:solidFill>
                <a:uFill>
                  <a:solidFill>
                    <a:srgbClr val="FF0000"/>
                  </a:solidFill>
                </a:uFill>
                <a:latin typeface="Times New Roman"/>
                <a:cs typeface="Times New Roman"/>
              </a:rPr>
              <a:t>Write</a:t>
            </a:r>
            <a:r>
              <a:rPr sz="2000" u="sng" spc="140" dirty="0">
                <a:solidFill>
                  <a:srgbClr val="FF0000"/>
                </a:solidFill>
                <a:uFill>
                  <a:solidFill>
                    <a:srgbClr val="FF0000"/>
                  </a:solidFill>
                </a:uFill>
                <a:latin typeface="Times New Roman"/>
                <a:cs typeface="Times New Roman"/>
              </a:rPr>
              <a:t> </a:t>
            </a:r>
            <a:r>
              <a:rPr sz="2000" u="sng" spc="-10" dirty="0">
                <a:solidFill>
                  <a:srgbClr val="FF0000"/>
                </a:solidFill>
                <a:uFill>
                  <a:solidFill>
                    <a:srgbClr val="FF0000"/>
                  </a:solidFill>
                </a:uFill>
                <a:latin typeface="Times New Roman"/>
                <a:cs typeface="Times New Roman"/>
              </a:rPr>
              <a:t>the</a:t>
            </a:r>
            <a:r>
              <a:rPr sz="2000" u="sng" spc="160" dirty="0">
                <a:solidFill>
                  <a:srgbClr val="FF0000"/>
                </a:solidFill>
                <a:uFill>
                  <a:solidFill>
                    <a:srgbClr val="FF0000"/>
                  </a:solidFill>
                </a:uFill>
                <a:latin typeface="Times New Roman"/>
                <a:cs typeface="Times New Roman"/>
              </a:rPr>
              <a:t> </a:t>
            </a:r>
            <a:r>
              <a:rPr sz="2000" u="sng" spc="-10" dirty="0">
                <a:solidFill>
                  <a:srgbClr val="FF0000"/>
                </a:solidFill>
                <a:uFill>
                  <a:solidFill>
                    <a:srgbClr val="FF0000"/>
                  </a:solidFill>
                </a:uFill>
                <a:latin typeface="Times New Roman"/>
                <a:cs typeface="Times New Roman"/>
              </a:rPr>
              <a:t>program</a:t>
            </a:r>
            <a:r>
              <a:rPr sz="2000" u="sng" spc="130" dirty="0">
                <a:solidFill>
                  <a:srgbClr val="FF0000"/>
                </a:solidFill>
                <a:uFill>
                  <a:solidFill>
                    <a:srgbClr val="FF0000"/>
                  </a:solidFill>
                </a:uFill>
                <a:latin typeface="Times New Roman"/>
                <a:cs typeface="Times New Roman"/>
              </a:rPr>
              <a:t> </a:t>
            </a:r>
            <a:r>
              <a:rPr sz="2000" u="sng" spc="-10" dirty="0">
                <a:solidFill>
                  <a:srgbClr val="FF0000"/>
                </a:solidFill>
                <a:uFill>
                  <a:solidFill>
                    <a:srgbClr val="FF0000"/>
                  </a:solidFill>
                </a:uFill>
                <a:latin typeface="Times New Roman"/>
                <a:cs typeface="Times New Roman"/>
              </a:rPr>
              <a:t>in</a:t>
            </a:r>
            <a:r>
              <a:rPr sz="2000" u="sng" spc="170" dirty="0">
                <a:solidFill>
                  <a:srgbClr val="FF0000"/>
                </a:solidFill>
                <a:uFill>
                  <a:solidFill>
                    <a:srgbClr val="FF0000"/>
                  </a:solidFill>
                </a:uFill>
                <a:latin typeface="Times New Roman"/>
                <a:cs typeface="Times New Roman"/>
              </a:rPr>
              <a:t> </a:t>
            </a:r>
            <a:r>
              <a:rPr sz="2000" u="sng" spc="-5" dirty="0">
                <a:solidFill>
                  <a:srgbClr val="FF0000"/>
                </a:solidFill>
                <a:uFill>
                  <a:solidFill>
                    <a:srgbClr val="FF0000"/>
                  </a:solidFill>
                </a:uFill>
                <a:latin typeface="Times New Roman"/>
                <a:cs typeface="Times New Roman"/>
              </a:rPr>
              <a:t>Assembly</a:t>
            </a:r>
            <a:r>
              <a:rPr sz="2000" u="sng" spc="125" dirty="0">
                <a:solidFill>
                  <a:srgbClr val="FF0000"/>
                </a:solidFill>
                <a:uFill>
                  <a:solidFill>
                    <a:srgbClr val="FF0000"/>
                  </a:solidFill>
                </a:uFill>
                <a:latin typeface="Times New Roman"/>
                <a:cs typeface="Times New Roman"/>
              </a:rPr>
              <a:t> </a:t>
            </a:r>
            <a:r>
              <a:rPr sz="2000" u="sng" spc="-10" dirty="0">
                <a:solidFill>
                  <a:srgbClr val="FF0000"/>
                </a:solidFill>
                <a:uFill>
                  <a:solidFill>
                    <a:srgbClr val="FF0000"/>
                  </a:solidFill>
                </a:uFill>
                <a:latin typeface="Times New Roman"/>
                <a:cs typeface="Times New Roman"/>
              </a:rPr>
              <a:t>language</a:t>
            </a:r>
            <a:r>
              <a:rPr sz="2000" spc="165" dirty="0">
                <a:solidFill>
                  <a:srgbClr val="FF0000"/>
                </a:solidFill>
                <a:latin typeface="Times New Roman"/>
                <a:cs typeface="Times New Roman"/>
              </a:rPr>
              <a:t> </a:t>
            </a:r>
            <a:r>
              <a:rPr sz="2000" spc="-5" dirty="0">
                <a:latin typeface="Times New Roman"/>
                <a:cs typeface="Times New Roman"/>
              </a:rPr>
              <a:t>using</a:t>
            </a:r>
            <a:r>
              <a:rPr sz="2000" spc="155" dirty="0">
                <a:latin typeface="Times New Roman"/>
                <a:cs typeface="Times New Roman"/>
              </a:rPr>
              <a:t> </a:t>
            </a:r>
            <a:r>
              <a:rPr sz="2000" spc="-10" dirty="0">
                <a:latin typeface="Times New Roman"/>
                <a:cs typeface="Times New Roman"/>
              </a:rPr>
              <a:t>the</a:t>
            </a:r>
            <a:r>
              <a:rPr sz="2000" spc="160" dirty="0">
                <a:latin typeface="Times New Roman"/>
                <a:cs typeface="Times New Roman"/>
              </a:rPr>
              <a:t> </a:t>
            </a:r>
            <a:r>
              <a:rPr sz="2000" spc="-10" dirty="0">
                <a:latin typeface="Times New Roman"/>
                <a:cs typeface="Times New Roman"/>
              </a:rPr>
              <a:t>instructions</a:t>
            </a:r>
            <a:r>
              <a:rPr sz="2000" spc="160" dirty="0">
                <a:latin typeface="Times New Roman"/>
                <a:cs typeface="Times New Roman"/>
              </a:rPr>
              <a:t> </a:t>
            </a:r>
            <a:r>
              <a:rPr sz="2000" spc="-5" dirty="0">
                <a:latin typeface="Times New Roman"/>
                <a:cs typeface="Times New Roman"/>
              </a:rPr>
              <a:t>supported</a:t>
            </a:r>
            <a:r>
              <a:rPr sz="2000" spc="155" dirty="0">
                <a:latin typeface="Times New Roman"/>
                <a:cs typeface="Times New Roman"/>
              </a:rPr>
              <a:t> </a:t>
            </a:r>
            <a:r>
              <a:rPr sz="2000" spc="5" dirty="0">
                <a:latin typeface="Times New Roman"/>
                <a:cs typeface="Times New Roman"/>
              </a:rPr>
              <a:t>by</a:t>
            </a:r>
            <a:endParaRPr sz="2000">
              <a:latin typeface="Times New Roman"/>
              <a:cs typeface="Times New Roman"/>
            </a:endParaRPr>
          </a:p>
          <a:p>
            <a:pPr marL="469900" algn="just">
              <a:lnSpc>
                <a:spcPct val="100000"/>
              </a:lnSpc>
              <a:spcBef>
                <a:spcPts val="1200"/>
              </a:spcBef>
            </a:pPr>
            <a:r>
              <a:rPr sz="2000" spc="-20" dirty="0">
                <a:latin typeface="Times New Roman"/>
                <a:cs typeface="Times New Roman"/>
              </a:rPr>
              <a:t>your </a:t>
            </a:r>
            <a:r>
              <a:rPr sz="2000" spc="-5" dirty="0">
                <a:latin typeface="Times New Roman"/>
                <a:cs typeface="Times New Roman"/>
              </a:rPr>
              <a:t>application's target processor/</a:t>
            </a:r>
            <a:r>
              <a:rPr sz="2000" spc="50" dirty="0">
                <a:latin typeface="Times New Roman"/>
                <a:cs typeface="Times New Roman"/>
              </a:rPr>
              <a:t> </a:t>
            </a:r>
            <a:r>
              <a:rPr sz="2000" spc="-5" dirty="0">
                <a:latin typeface="Times New Roman"/>
                <a:cs typeface="Times New Roman"/>
              </a:rPr>
              <a:t>controller.</a:t>
            </a:r>
            <a:endParaRPr sz="2000">
              <a:latin typeface="Times New Roman"/>
              <a:cs typeface="Times New Roman"/>
            </a:endParaRPr>
          </a:p>
          <a:p>
            <a:pPr marL="356870" marR="6350" indent="-344805" algn="just">
              <a:lnSpc>
                <a:spcPct val="150100"/>
              </a:lnSpc>
              <a:spcBef>
                <a:spcPts val="480"/>
              </a:spcBef>
            </a:pPr>
            <a:r>
              <a:rPr sz="2000" spc="-5" dirty="0">
                <a:solidFill>
                  <a:srgbClr val="C00000"/>
                </a:solidFill>
                <a:latin typeface="Times New Roman"/>
                <a:cs typeface="Times New Roman"/>
              </a:rPr>
              <a:t>» </a:t>
            </a:r>
            <a:r>
              <a:rPr sz="2000" dirty="0">
                <a:latin typeface="Times New Roman"/>
                <a:cs typeface="Times New Roman"/>
              </a:rPr>
              <a:t>The </a:t>
            </a:r>
            <a:r>
              <a:rPr sz="2000" spc="-10" dirty="0">
                <a:solidFill>
                  <a:srgbClr val="6F2F9F"/>
                </a:solidFill>
                <a:latin typeface="Times New Roman"/>
                <a:cs typeface="Times New Roman"/>
              </a:rPr>
              <a:t>instruction set for </a:t>
            </a:r>
            <a:r>
              <a:rPr sz="2000" spc="-5" dirty="0">
                <a:solidFill>
                  <a:srgbClr val="6F2F9F"/>
                </a:solidFill>
                <a:latin typeface="Times New Roman"/>
                <a:cs typeface="Times New Roman"/>
              </a:rPr>
              <a:t>each family </a:t>
            </a:r>
            <a:r>
              <a:rPr sz="2000" dirty="0">
                <a:solidFill>
                  <a:srgbClr val="6F2F9F"/>
                </a:solidFill>
                <a:latin typeface="Times New Roman"/>
                <a:cs typeface="Times New Roman"/>
              </a:rPr>
              <a:t>of </a:t>
            </a:r>
            <a:r>
              <a:rPr sz="2000" spc="-5" dirty="0">
                <a:solidFill>
                  <a:srgbClr val="6F2F9F"/>
                </a:solidFill>
                <a:latin typeface="Times New Roman"/>
                <a:cs typeface="Times New Roman"/>
              </a:rPr>
              <a:t>processor/ controller </a:t>
            </a:r>
            <a:r>
              <a:rPr sz="2000" spc="-20" dirty="0">
                <a:solidFill>
                  <a:srgbClr val="6F2F9F"/>
                </a:solidFill>
                <a:latin typeface="Times New Roman"/>
                <a:cs typeface="Times New Roman"/>
              </a:rPr>
              <a:t>is </a:t>
            </a:r>
            <a:r>
              <a:rPr sz="2000" spc="-10" dirty="0">
                <a:solidFill>
                  <a:srgbClr val="6F2F9F"/>
                </a:solidFill>
                <a:latin typeface="Times New Roman"/>
                <a:cs typeface="Times New Roman"/>
              </a:rPr>
              <a:t>different </a:t>
            </a:r>
            <a:r>
              <a:rPr sz="2000" spc="-5" dirty="0">
                <a:latin typeface="Times New Roman"/>
                <a:cs typeface="Times New Roman"/>
              </a:rPr>
              <a:t>and </a:t>
            </a:r>
            <a:r>
              <a:rPr sz="2000" spc="-10" dirty="0">
                <a:latin typeface="Times New Roman"/>
                <a:cs typeface="Times New Roman"/>
              </a:rPr>
              <a:t>the  </a:t>
            </a:r>
            <a:r>
              <a:rPr sz="2000" spc="-5" dirty="0">
                <a:solidFill>
                  <a:srgbClr val="6F2F9F"/>
                </a:solidFill>
                <a:latin typeface="Times New Roman"/>
                <a:cs typeface="Times New Roman"/>
              </a:rPr>
              <a:t>program </a:t>
            </a:r>
            <a:r>
              <a:rPr sz="2000" spc="-10" dirty="0">
                <a:solidFill>
                  <a:srgbClr val="6F2F9F"/>
                </a:solidFill>
                <a:latin typeface="Times New Roman"/>
                <a:cs typeface="Times New Roman"/>
              </a:rPr>
              <a:t>written </a:t>
            </a:r>
            <a:r>
              <a:rPr sz="2000" spc="5" dirty="0">
                <a:solidFill>
                  <a:srgbClr val="6F2F9F"/>
                </a:solidFill>
                <a:latin typeface="Times New Roman"/>
                <a:cs typeface="Times New Roman"/>
              </a:rPr>
              <a:t>in </a:t>
            </a:r>
            <a:r>
              <a:rPr sz="2000" spc="-10" dirty="0">
                <a:solidFill>
                  <a:srgbClr val="6F2F9F"/>
                </a:solidFill>
                <a:latin typeface="Times New Roman"/>
                <a:cs typeface="Times New Roman"/>
              </a:rPr>
              <a:t>either </a:t>
            </a:r>
            <a:r>
              <a:rPr sz="2000" dirty="0">
                <a:solidFill>
                  <a:srgbClr val="6F2F9F"/>
                </a:solidFill>
                <a:latin typeface="Times New Roman"/>
                <a:cs typeface="Times New Roman"/>
              </a:rPr>
              <a:t>of </a:t>
            </a:r>
            <a:r>
              <a:rPr sz="2000" spc="-5" dirty="0">
                <a:solidFill>
                  <a:srgbClr val="6F2F9F"/>
                </a:solidFill>
                <a:latin typeface="Times New Roman"/>
                <a:cs typeface="Times New Roman"/>
              </a:rPr>
              <a:t>the </a:t>
            </a:r>
            <a:r>
              <a:rPr sz="2000" spc="-10" dirty="0">
                <a:solidFill>
                  <a:srgbClr val="6F2F9F"/>
                </a:solidFill>
                <a:latin typeface="Times New Roman"/>
                <a:cs typeface="Times New Roman"/>
              </a:rPr>
              <a:t>methods given </a:t>
            </a:r>
            <a:r>
              <a:rPr sz="2000" spc="-5" dirty="0">
                <a:solidFill>
                  <a:srgbClr val="6F2F9F"/>
                </a:solidFill>
                <a:latin typeface="Times New Roman"/>
                <a:cs typeface="Times New Roman"/>
              </a:rPr>
              <a:t>above should </a:t>
            </a:r>
            <a:r>
              <a:rPr sz="2000" dirty="0">
                <a:solidFill>
                  <a:srgbClr val="6F2F9F"/>
                </a:solidFill>
                <a:latin typeface="Times New Roman"/>
                <a:cs typeface="Times New Roman"/>
              </a:rPr>
              <a:t>be </a:t>
            </a:r>
            <a:r>
              <a:rPr sz="2000" spc="-5" dirty="0">
                <a:solidFill>
                  <a:srgbClr val="6F2F9F"/>
                </a:solidFill>
                <a:latin typeface="Times New Roman"/>
                <a:cs typeface="Times New Roman"/>
              </a:rPr>
              <a:t>converted </a:t>
            </a:r>
            <a:r>
              <a:rPr sz="2000" spc="-10" dirty="0">
                <a:solidFill>
                  <a:srgbClr val="6F2F9F"/>
                </a:solidFill>
                <a:latin typeface="Times New Roman"/>
                <a:cs typeface="Times New Roman"/>
              </a:rPr>
              <a:t>into  </a:t>
            </a:r>
            <a:r>
              <a:rPr sz="2000" spc="-5" dirty="0">
                <a:solidFill>
                  <a:srgbClr val="6F2F9F"/>
                </a:solidFill>
                <a:latin typeface="Times New Roman"/>
                <a:cs typeface="Times New Roman"/>
              </a:rPr>
              <a:t>a processor understandable </a:t>
            </a:r>
            <a:r>
              <a:rPr sz="2000" spc="-10" dirty="0">
                <a:solidFill>
                  <a:srgbClr val="6F2F9F"/>
                </a:solidFill>
                <a:latin typeface="Times New Roman"/>
                <a:cs typeface="Times New Roman"/>
              </a:rPr>
              <a:t>machine </a:t>
            </a:r>
            <a:r>
              <a:rPr sz="2000" dirty="0">
                <a:solidFill>
                  <a:srgbClr val="6F2F9F"/>
                </a:solidFill>
                <a:latin typeface="Times New Roman"/>
                <a:cs typeface="Times New Roman"/>
              </a:rPr>
              <a:t>code </a:t>
            </a:r>
            <a:r>
              <a:rPr sz="2000" spc="-5" dirty="0">
                <a:latin typeface="Times New Roman"/>
                <a:cs typeface="Times New Roman"/>
              </a:rPr>
              <a:t>before loading it </a:t>
            </a:r>
            <a:r>
              <a:rPr sz="2000" spc="-10" dirty="0">
                <a:latin typeface="Times New Roman"/>
                <a:cs typeface="Times New Roman"/>
              </a:rPr>
              <a:t>into the program  </a:t>
            </a:r>
            <a:r>
              <a:rPr sz="2000" spc="-20" dirty="0">
                <a:latin typeface="Times New Roman"/>
                <a:cs typeface="Times New Roman"/>
              </a:rPr>
              <a:t>memory.</a:t>
            </a:r>
            <a:endParaRPr sz="2000">
              <a:latin typeface="Times New Roman"/>
              <a:cs typeface="Times New Roman"/>
            </a:endParaRPr>
          </a:p>
          <a:p>
            <a:pPr marL="356870" marR="6985" indent="-344805" algn="just">
              <a:lnSpc>
                <a:spcPct val="150100"/>
              </a:lnSpc>
              <a:spcBef>
                <a:spcPts val="480"/>
              </a:spcBef>
            </a:pPr>
            <a:r>
              <a:rPr sz="2000" spc="-5" dirty="0">
                <a:solidFill>
                  <a:srgbClr val="C00000"/>
                </a:solidFill>
                <a:latin typeface="Times New Roman"/>
                <a:cs typeface="Times New Roman"/>
              </a:rPr>
              <a:t>» </a:t>
            </a:r>
            <a:r>
              <a:rPr sz="2000" dirty="0">
                <a:latin typeface="Times New Roman"/>
                <a:cs typeface="Times New Roman"/>
              </a:rPr>
              <a:t>The </a:t>
            </a:r>
            <a:r>
              <a:rPr sz="2000" spc="-5" dirty="0">
                <a:solidFill>
                  <a:srgbClr val="6F2F9F"/>
                </a:solidFill>
                <a:latin typeface="Times New Roman"/>
                <a:cs typeface="Times New Roman"/>
              </a:rPr>
              <a:t>process </a:t>
            </a:r>
            <a:r>
              <a:rPr sz="2000" dirty="0">
                <a:solidFill>
                  <a:srgbClr val="6F2F9F"/>
                </a:solidFill>
                <a:latin typeface="Times New Roman"/>
                <a:cs typeface="Times New Roman"/>
              </a:rPr>
              <a:t>of </a:t>
            </a:r>
            <a:r>
              <a:rPr sz="2000" spc="-10" dirty="0">
                <a:solidFill>
                  <a:srgbClr val="6F2F9F"/>
                </a:solidFill>
                <a:latin typeface="Times New Roman"/>
                <a:cs typeface="Times New Roman"/>
              </a:rPr>
              <a:t>converting the program written in either </a:t>
            </a:r>
            <a:r>
              <a:rPr sz="2000" spc="-5" dirty="0">
                <a:solidFill>
                  <a:srgbClr val="6F2F9F"/>
                </a:solidFill>
                <a:latin typeface="Times New Roman"/>
                <a:cs typeface="Times New Roman"/>
              </a:rPr>
              <a:t>a </a:t>
            </a:r>
            <a:r>
              <a:rPr sz="2000" spc="-15" dirty="0">
                <a:solidFill>
                  <a:srgbClr val="6F2F9F"/>
                </a:solidFill>
                <a:latin typeface="Times New Roman"/>
                <a:cs typeface="Times New Roman"/>
              </a:rPr>
              <a:t>high </a:t>
            </a:r>
            <a:r>
              <a:rPr sz="2000" spc="-10" dirty="0">
                <a:solidFill>
                  <a:srgbClr val="6F2F9F"/>
                </a:solidFill>
                <a:latin typeface="Times New Roman"/>
                <a:cs typeface="Times New Roman"/>
              </a:rPr>
              <a:t>level </a:t>
            </a:r>
            <a:r>
              <a:rPr sz="2000" spc="-5" dirty="0">
                <a:solidFill>
                  <a:srgbClr val="6F2F9F"/>
                </a:solidFill>
                <a:latin typeface="Times New Roman"/>
                <a:cs typeface="Times New Roman"/>
              </a:rPr>
              <a:t>language  </a:t>
            </a:r>
            <a:r>
              <a:rPr sz="2000" dirty="0">
                <a:solidFill>
                  <a:srgbClr val="6F2F9F"/>
                </a:solidFill>
                <a:latin typeface="Times New Roman"/>
                <a:cs typeface="Times New Roman"/>
              </a:rPr>
              <a:t>or </a:t>
            </a:r>
            <a:r>
              <a:rPr sz="2000" spc="-5" dirty="0">
                <a:solidFill>
                  <a:srgbClr val="6F2F9F"/>
                </a:solidFill>
                <a:latin typeface="Times New Roman"/>
                <a:cs typeface="Times New Roman"/>
              </a:rPr>
              <a:t>processor/ </a:t>
            </a:r>
            <a:r>
              <a:rPr sz="2000" spc="-10" dirty="0">
                <a:solidFill>
                  <a:srgbClr val="6F2F9F"/>
                </a:solidFill>
                <a:latin typeface="Times New Roman"/>
                <a:cs typeface="Times New Roman"/>
              </a:rPr>
              <a:t>controller </a:t>
            </a:r>
            <a:r>
              <a:rPr sz="2000" spc="-15" dirty="0">
                <a:solidFill>
                  <a:srgbClr val="6F2F9F"/>
                </a:solidFill>
                <a:latin typeface="Times New Roman"/>
                <a:cs typeface="Times New Roman"/>
              </a:rPr>
              <a:t>specific </a:t>
            </a:r>
            <a:r>
              <a:rPr sz="2000" spc="-5" dirty="0">
                <a:solidFill>
                  <a:srgbClr val="6F2F9F"/>
                </a:solidFill>
                <a:latin typeface="Times New Roman"/>
                <a:cs typeface="Times New Roman"/>
              </a:rPr>
              <a:t>Assembly </a:t>
            </a:r>
            <a:r>
              <a:rPr sz="2000" dirty="0">
                <a:solidFill>
                  <a:srgbClr val="6F2F9F"/>
                </a:solidFill>
                <a:latin typeface="Times New Roman"/>
                <a:cs typeface="Times New Roman"/>
              </a:rPr>
              <a:t>code </a:t>
            </a:r>
            <a:r>
              <a:rPr sz="2000" spc="-10" dirty="0">
                <a:solidFill>
                  <a:srgbClr val="6F2F9F"/>
                </a:solidFill>
                <a:latin typeface="Times New Roman"/>
                <a:cs typeface="Times New Roman"/>
              </a:rPr>
              <a:t>to machine </a:t>
            </a:r>
            <a:r>
              <a:rPr sz="2000" dirty="0">
                <a:solidFill>
                  <a:srgbClr val="6F2F9F"/>
                </a:solidFill>
                <a:latin typeface="Times New Roman"/>
                <a:cs typeface="Times New Roman"/>
              </a:rPr>
              <a:t>readable </a:t>
            </a:r>
            <a:r>
              <a:rPr sz="2000" spc="-5" dirty="0">
                <a:solidFill>
                  <a:srgbClr val="6F2F9F"/>
                </a:solidFill>
                <a:latin typeface="Times New Roman"/>
                <a:cs typeface="Times New Roman"/>
              </a:rPr>
              <a:t>binary  </a:t>
            </a:r>
            <a:r>
              <a:rPr sz="2000" dirty="0">
                <a:solidFill>
                  <a:srgbClr val="6F2F9F"/>
                </a:solidFill>
                <a:latin typeface="Times New Roman"/>
                <a:cs typeface="Times New Roman"/>
              </a:rPr>
              <a:t>code </a:t>
            </a:r>
            <a:r>
              <a:rPr sz="2000" spc="-5" dirty="0">
                <a:latin typeface="Times New Roman"/>
                <a:cs typeface="Times New Roman"/>
              </a:rPr>
              <a:t>is called </a:t>
            </a:r>
            <a:r>
              <a:rPr sz="2000" b="1" spc="-10" dirty="0">
                <a:solidFill>
                  <a:srgbClr val="AC1285"/>
                </a:solidFill>
                <a:latin typeface="Times New Roman"/>
                <a:cs typeface="Times New Roman"/>
              </a:rPr>
              <a:t>'</a:t>
            </a:r>
            <a:r>
              <a:rPr sz="2000" b="1" i="1" spc="-10" dirty="0">
                <a:solidFill>
                  <a:srgbClr val="AC1285"/>
                </a:solidFill>
                <a:latin typeface="Times New Roman"/>
                <a:cs typeface="Times New Roman"/>
              </a:rPr>
              <a:t>HEX </a:t>
            </a:r>
            <a:r>
              <a:rPr sz="2000" b="1" i="1" spc="-5" dirty="0">
                <a:solidFill>
                  <a:srgbClr val="AC1285"/>
                </a:solidFill>
                <a:latin typeface="Times New Roman"/>
                <a:cs typeface="Times New Roman"/>
              </a:rPr>
              <a:t>File</a:t>
            </a:r>
            <a:r>
              <a:rPr sz="2000" b="1" i="1" spc="15" dirty="0">
                <a:solidFill>
                  <a:srgbClr val="AC1285"/>
                </a:solidFill>
                <a:latin typeface="Times New Roman"/>
                <a:cs typeface="Times New Roman"/>
              </a:rPr>
              <a:t> </a:t>
            </a:r>
            <a:r>
              <a:rPr sz="2000" b="1" i="1" spc="-10" dirty="0">
                <a:solidFill>
                  <a:srgbClr val="AC1285"/>
                </a:solidFill>
                <a:latin typeface="Times New Roman"/>
                <a:cs typeface="Times New Roman"/>
              </a:rPr>
              <a:t>Creation</a:t>
            </a:r>
            <a:r>
              <a:rPr sz="2000" spc="-10" dirty="0">
                <a:latin typeface="Times New Roman"/>
                <a:cs typeface="Times New Roman"/>
              </a:rPr>
              <a:t>'.</a:t>
            </a:r>
            <a:endParaRPr sz="2000">
              <a:latin typeface="Times New Roman"/>
              <a:cs typeface="Times New Roman"/>
            </a:endParaRPr>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38100">
              <a:lnSpc>
                <a:spcPts val="1375"/>
              </a:lnSpc>
            </a:pPr>
            <a:fld id="{81D60167-4931-47E6-BA6A-407CBD079E47}" type="slidenum">
              <a:rPr spc="-40" dirty="0"/>
              <a:t>169</a:t>
            </a:fld>
            <a:endParaRPr spc="-4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60044" y="962990"/>
            <a:ext cx="8454390" cy="3718326"/>
          </a:xfrm>
          <a:prstGeom prst="rect">
            <a:avLst/>
          </a:prstGeom>
        </p:spPr>
        <p:txBody>
          <a:bodyPr vert="horz" wrap="square" lIns="0" tIns="12065" rIns="0" bIns="0" rtlCol="0">
            <a:spAutoFit/>
          </a:bodyPr>
          <a:lstStyle/>
          <a:p>
            <a:pPr marL="469900" indent="-457200">
              <a:lnSpc>
                <a:spcPct val="100000"/>
              </a:lnSpc>
              <a:spcBef>
                <a:spcPts val="95"/>
              </a:spcBef>
              <a:buClr>
                <a:srgbClr val="C00000"/>
              </a:buClr>
              <a:buAutoNum type="arabicPeriod" startAt="9"/>
              <a:tabLst>
                <a:tab pos="469265" algn="l"/>
                <a:tab pos="469900" algn="l"/>
              </a:tabLst>
            </a:pPr>
            <a:r>
              <a:rPr sz="2000" i="1" spc="-5" dirty="0">
                <a:latin typeface="Times New Roman"/>
                <a:cs typeface="Times New Roman"/>
              </a:rPr>
              <a:t>Measurement</a:t>
            </a:r>
            <a:r>
              <a:rPr sz="2000" i="1" spc="235" dirty="0">
                <a:latin typeface="Times New Roman"/>
                <a:cs typeface="Times New Roman"/>
              </a:rPr>
              <a:t> </a:t>
            </a:r>
            <a:r>
              <a:rPr sz="2000" i="1" spc="-10" dirty="0">
                <a:latin typeface="Times New Roman"/>
                <a:cs typeface="Times New Roman"/>
              </a:rPr>
              <a:t>&amp;</a:t>
            </a:r>
            <a:r>
              <a:rPr sz="2000" i="1" spc="140" dirty="0">
                <a:latin typeface="Times New Roman"/>
                <a:cs typeface="Times New Roman"/>
              </a:rPr>
              <a:t> </a:t>
            </a:r>
            <a:r>
              <a:rPr sz="2000" i="1" dirty="0">
                <a:latin typeface="Times New Roman"/>
                <a:cs typeface="Times New Roman"/>
              </a:rPr>
              <a:t>Instrumentation:</a:t>
            </a:r>
            <a:r>
              <a:rPr lang="en-IN" sz="2000" i="1" dirty="0">
                <a:latin typeface="Times New Roman"/>
                <a:cs typeface="Times New Roman"/>
              </a:rPr>
              <a:t> </a:t>
            </a:r>
            <a:r>
              <a:rPr sz="2000" spc="-10" dirty="0">
                <a:latin typeface="Times New Roman"/>
                <a:cs typeface="Times New Roman"/>
              </a:rPr>
              <a:t>Digital multi meters, </a:t>
            </a:r>
            <a:r>
              <a:rPr sz="2000" spc="-5" dirty="0">
                <a:latin typeface="Times New Roman"/>
                <a:cs typeface="Times New Roman"/>
              </a:rPr>
              <a:t>digital CROs, </a:t>
            </a:r>
            <a:r>
              <a:rPr sz="2000" spc="-10" dirty="0">
                <a:latin typeface="Times New Roman"/>
                <a:cs typeface="Times New Roman"/>
              </a:rPr>
              <a:t>logic  analyzers PLC </a:t>
            </a:r>
            <a:r>
              <a:rPr sz="2000" spc="-20" dirty="0">
                <a:latin typeface="Times New Roman"/>
                <a:cs typeface="Times New Roman"/>
              </a:rPr>
              <a:t>systems,</a:t>
            </a:r>
            <a:r>
              <a:rPr sz="2000" spc="165" dirty="0">
                <a:latin typeface="Times New Roman"/>
                <a:cs typeface="Times New Roman"/>
              </a:rPr>
              <a:t> </a:t>
            </a:r>
            <a:r>
              <a:rPr sz="2000" spc="-5" dirty="0">
                <a:latin typeface="Times New Roman"/>
                <a:cs typeface="Times New Roman"/>
              </a:rPr>
              <a:t>etc.</a:t>
            </a:r>
            <a:endParaRPr lang="en-IN" sz="2000" spc="-5" dirty="0">
              <a:latin typeface="Times New Roman"/>
              <a:cs typeface="Times New Roman"/>
            </a:endParaRPr>
          </a:p>
          <a:p>
            <a:pPr marL="469900" indent="-457200">
              <a:lnSpc>
                <a:spcPct val="100000"/>
              </a:lnSpc>
              <a:spcBef>
                <a:spcPts val="95"/>
              </a:spcBef>
              <a:buClr>
                <a:srgbClr val="C00000"/>
              </a:buClr>
              <a:buAutoNum type="arabicPeriod" startAt="9"/>
              <a:tabLst>
                <a:tab pos="469265" algn="l"/>
                <a:tab pos="469900" algn="l"/>
              </a:tabLst>
            </a:pPr>
            <a:endParaRPr lang="en-IN" sz="2000" spc="-5" dirty="0">
              <a:latin typeface="Times New Roman"/>
              <a:cs typeface="Times New Roman"/>
            </a:endParaRPr>
          </a:p>
          <a:p>
            <a:pPr marL="469900" indent="-457200">
              <a:lnSpc>
                <a:spcPct val="100000"/>
              </a:lnSpc>
              <a:spcBef>
                <a:spcPts val="95"/>
              </a:spcBef>
              <a:buClr>
                <a:srgbClr val="C00000"/>
              </a:buClr>
              <a:buAutoNum type="arabicPeriod" startAt="9"/>
              <a:tabLst>
                <a:tab pos="469265" algn="l"/>
                <a:tab pos="469900" algn="l"/>
              </a:tabLst>
            </a:pPr>
            <a:endParaRPr lang="en-IN" sz="2000" spc="-5" dirty="0">
              <a:latin typeface="Times New Roman"/>
              <a:cs typeface="Times New Roman"/>
            </a:endParaRPr>
          </a:p>
          <a:p>
            <a:pPr marL="12700">
              <a:lnSpc>
                <a:spcPct val="100000"/>
              </a:lnSpc>
              <a:spcBef>
                <a:spcPts val="95"/>
              </a:spcBef>
              <a:buClr>
                <a:srgbClr val="C00000"/>
              </a:buClr>
              <a:tabLst>
                <a:tab pos="469265" algn="l"/>
                <a:tab pos="469900" algn="l"/>
              </a:tabLst>
            </a:pPr>
            <a:endParaRPr lang="en-IN" sz="2000" spc="-5" dirty="0">
              <a:latin typeface="Times New Roman"/>
              <a:cs typeface="Times New Roman"/>
            </a:endParaRPr>
          </a:p>
          <a:p>
            <a:pPr marL="469900" indent="-457200">
              <a:lnSpc>
                <a:spcPct val="100000"/>
              </a:lnSpc>
              <a:spcBef>
                <a:spcPts val="95"/>
              </a:spcBef>
              <a:buClr>
                <a:srgbClr val="C00000"/>
              </a:buClr>
              <a:buAutoNum type="arabicPeriod" startAt="9"/>
              <a:tabLst>
                <a:tab pos="469265" algn="l"/>
                <a:tab pos="469900" algn="l"/>
              </a:tabLst>
            </a:pPr>
            <a:endParaRPr lang="en-IN" sz="2000" spc="-5" dirty="0">
              <a:latin typeface="Times New Roman"/>
              <a:cs typeface="Times New Roman"/>
            </a:endParaRPr>
          </a:p>
          <a:p>
            <a:pPr marL="469900" indent="-457200">
              <a:lnSpc>
                <a:spcPct val="100000"/>
              </a:lnSpc>
              <a:spcBef>
                <a:spcPts val="95"/>
              </a:spcBef>
              <a:buClr>
                <a:srgbClr val="C00000"/>
              </a:buClr>
              <a:buAutoNum type="arabicPeriod" startAt="9"/>
              <a:tabLst>
                <a:tab pos="469265" algn="l"/>
                <a:tab pos="469900" algn="l"/>
              </a:tabLst>
            </a:pPr>
            <a:endParaRPr lang="en-IN" sz="2000" spc="-5" dirty="0">
              <a:latin typeface="Times New Roman"/>
              <a:cs typeface="Times New Roman"/>
            </a:endParaRPr>
          </a:p>
          <a:p>
            <a:pPr marL="12700">
              <a:lnSpc>
                <a:spcPct val="100000"/>
              </a:lnSpc>
              <a:spcBef>
                <a:spcPts val="95"/>
              </a:spcBef>
              <a:buClr>
                <a:srgbClr val="C00000"/>
              </a:buClr>
              <a:tabLst>
                <a:tab pos="469265" algn="l"/>
                <a:tab pos="469900" algn="l"/>
              </a:tabLst>
            </a:pPr>
            <a:endParaRPr lang="en-IN" sz="2000" spc="-5" dirty="0">
              <a:latin typeface="Times New Roman"/>
              <a:cs typeface="Times New Roman"/>
            </a:endParaRPr>
          </a:p>
          <a:p>
            <a:pPr marL="469900" indent="-457200">
              <a:lnSpc>
                <a:spcPct val="100000"/>
              </a:lnSpc>
              <a:spcBef>
                <a:spcPts val="95"/>
              </a:spcBef>
              <a:buClr>
                <a:srgbClr val="C00000"/>
              </a:buClr>
              <a:buAutoNum type="arabicPeriod" startAt="9"/>
              <a:tabLst>
                <a:tab pos="469265" algn="l"/>
                <a:tab pos="469900" algn="l"/>
              </a:tabLst>
            </a:pPr>
            <a:endParaRPr lang="en-IN" sz="2000" spc="-5" dirty="0">
              <a:latin typeface="Times New Roman"/>
              <a:cs typeface="Times New Roman"/>
            </a:endParaRPr>
          </a:p>
          <a:p>
            <a:pPr marL="469900" indent="-457200">
              <a:lnSpc>
                <a:spcPct val="100000"/>
              </a:lnSpc>
              <a:spcBef>
                <a:spcPts val="95"/>
              </a:spcBef>
              <a:buClr>
                <a:srgbClr val="C00000"/>
              </a:buClr>
              <a:buAutoNum type="arabicPeriod" startAt="9"/>
              <a:tabLst>
                <a:tab pos="469265" algn="l"/>
                <a:tab pos="469900" algn="l"/>
              </a:tabLst>
            </a:pPr>
            <a:endParaRPr sz="2000" dirty="0">
              <a:latin typeface="Times New Roman"/>
              <a:cs typeface="Times New Roman"/>
            </a:endParaRPr>
          </a:p>
          <a:p>
            <a:pPr marL="12700">
              <a:lnSpc>
                <a:spcPct val="100000"/>
              </a:lnSpc>
              <a:spcBef>
                <a:spcPts val="1685"/>
              </a:spcBef>
              <a:buClr>
                <a:srgbClr val="C00000"/>
              </a:buClr>
              <a:tabLst>
                <a:tab pos="469265" algn="l"/>
                <a:tab pos="469900" algn="l"/>
              </a:tabLst>
            </a:pPr>
            <a:r>
              <a:rPr lang="en-IN" sz="2000" i="1" dirty="0">
                <a:solidFill>
                  <a:srgbClr val="FF0000"/>
                </a:solidFill>
                <a:latin typeface="Times New Roman"/>
                <a:cs typeface="Times New Roman"/>
              </a:rPr>
              <a:t>10. </a:t>
            </a:r>
            <a:r>
              <a:rPr sz="2000" i="1" dirty="0">
                <a:latin typeface="Times New Roman"/>
                <a:cs typeface="Times New Roman"/>
              </a:rPr>
              <a:t>Banking </a:t>
            </a:r>
            <a:r>
              <a:rPr sz="2000" i="1" spc="-10" dirty="0">
                <a:latin typeface="Times New Roman"/>
                <a:cs typeface="Times New Roman"/>
              </a:rPr>
              <a:t>&amp; </a:t>
            </a:r>
            <a:r>
              <a:rPr sz="2000" i="1" spc="-5" dirty="0">
                <a:latin typeface="Times New Roman"/>
                <a:cs typeface="Times New Roman"/>
              </a:rPr>
              <a:t>Retail: </a:t>
            </a:r>
            <a:r>
              <a:rPr sz="2000" spc="-10" dirty="0">
                <a:latin typeface="Times New Roman"/>
                <a:cs typeface="Times New Roman"/>
              </a:rPr>
              <a:t>Automatic </a:t>
            </a:r>
            <a:r>
              <a:rPr sz="2000" spc="-5" dirty="0">
                <a:latin typeface="Times New Roman"/>
                <a:cs typeface="Times New Roman"/>
              </a:rPr>
              <a:t>teller </a:t>
            </a:r>
            <a:r>
              <a:rPr sz="2000" spc="-10" dirty="0">
                <a:latin typeface="Times New Roman"/>
                <a:cs typeface="Times New Roman"/>
              </a:rPr>
              <a:t>machines </a:t>
            </a:r>
            <a:r>
              <a:rPr sz="2000" dirty="0">
                <a:latin typeface="Times New Roman"/>
                <a:cs typeface="Times New Roman"/>
              </a:rPr>
              <a:t>(ATM)</a:t>
            </a:r>
            <a:r>
              <a:rPr sz="2000" spc="-185" dirty="0">
                <a:latin typeface="Times New Roman"/>
                <a:cs typeface="Times New Roman"/>
              </a:rPr>
              <a:t> </a:t>
            </a:r>
            <a:r>
              <a:rPr sz="2000" spc="-10" dirty="0">
                <a:latin typeface="Times New Roman"/>
                <a:cs typeface="Times New Roman"/>
              </a:rPr>
              <a:t>and </a:t>
            </a:r>
            <a:r>
              <a:rPr sz="2000" spc="-5" dirty="0">
                <a:latin typeface="Times New Roman"/>
                <a:cs typeface="Times New Roman"/>
              </a:rPr>
              <a:t>currency counters</a:t>
            </a:r>
            <a:endParaRPr lang="en-IN" sz="2000" spc="-5" dirty="0">
              <a:latin typeface="Times New Roman"/>
              <a:cs typeface="Times New Roman"/>
            </a:endParaRPr>
          </a:p>
        </p:txBody>
      </p:sp>
      <p:sp>
        <p:nvSpPr>
          <p:cNvPr id="5" name="object 5"/>
          <p:cNvSpPr txBox="1"/>
          <p:nvPr/>
        </p:nvSpPr>
        <p:spPr>
          <a:xfrm>
            <a:off x="8420100" y="6471338"/>
            <a:ext cx="216535" cy="196850"/>
          </a:xfrm>
          <a:prstGeom prst="rect">
            <a:avLst/>
          </a:prstGeom>
        </p:spPr>
        <p:txBody>
          <a:bodyPr vert="horz" wrap="square" lIns="0" tIns="0" rIns="0" bIns="0" rtlCol="0">
            <a:spAutoFit/>
          </a:bodyPr>
          <a:lstStyle/>
          <a:p>
            <a:pPr marL="38100">
              <a:lnSpc>
                <a:spcPts val="1375"/>
              </a:lnSpc>
            </a:pPr>
            <a:fld id="{81D60167-4931-47E6-BA6A-407CBD079E47}" type="slidenum">
              <a:rPr sz="1200" spc="-40" dirty="0">
                <a:latin typeface="Times New Roman"/>
                <a:cs typeface="Times New Roman"/>
              </a:rPr>
              <a:t>17</a:t>
            </a:fld>
            <a:endParaRPr sz="1200">
              <a:latin typeface="Times New Roman"/>
              <a:cs typeface="Times New Roman"/>
            </a:endParaRPr>
          </a:p>
        </p:txBody>
      </p:sp>
      <p:pic>
        <p:nvPicPr>
          <p:cNvPr id="7" name="Picture 6">
            <a:extLst>
              <a:ext uri="{FF2B5EF4-FFF2-40B4-BE49-F238E27FC236}">
                <a16:creationId xmlns:a16="http://schemas.microsoft.com/office/drawing/2014/main" xmlns="" id="{7D692433-6C95-AECA-2CD1-F580121267A0}"/>
              </a:ext>
            </a:extLst>
          </p:cNvPr>
          <p:cNvPicPr>
            <a:picLocks noChangeAspect="1"/>
          </p:cNvPicPr>
          <p:nvPr/>
        </p:nvPicPr>
        <p:blipFill>
          <a:blip r:embed="rId2"/>
          <a:stretch>
            <a:fillRect/>
          </a:stretch>
        </p:blipFill>
        <p:spPr>
          <a:xfrm>
            <a:off x="1447800" y="1752600"/>
            <a:ext cx="2438400" cy="2533650"/>
          </a:xfrm>
          <a:prstGeom prst="rect">
            <a:avLst/>
          </a:prstGeom>
        </p:spPr>
      </p:pic>
      <p:pic>
        <p:nvPicPr>
          <p:cNvPr id="9" name="Picture 8">
            <a:extLst>
              <a:ext uri="{FF2B5EF4-FFF2-40B4-BE49-F238E27FC236}">
                <a16:creationId xmlns:a16="http://schemas.microsoft.com/office/drawing/2014/main" xmlns="" id="{0A38FEAD-36BA-6DD6-2C22-3C07CED18967}"/>
              </a:ext>
            </a:extLst>
          </p:cNvPr>
          <p:cNvPicPr>
            <a:picLocks noChangeAspect="1"/>
          </p:cNvPicPr>
          <p:nvPr/>
        </p:nvPicPr>
        <p:blipFill>
          <a:blip r:embed="rId3"/>
          <a:stretch>
            <a:fillRect/>
          </a:stretch>
        </p:blipFill>
        <p:spPr>
          <a:xfrm>
            <a:off x="4075734" y="1493166"/>
            <a:ext cx="4344366" cy="2621634"/>
          </a:xfrm>
          <a:prstGeom prst="rect">
            <a:avLst/>
          </a:prstGeom>
        </p:spPr>
      </p:pic>
    </p:spTree>
    <p:extLst>
      <p:ext uri="{BB962C8B-B14F-4D97-AF65-F5344CB8AC3E}">
        <p14:creationId xmlns:p14="http://schemas.microsoft.com/office/powerpoint/2010/main" val="2748061842"/>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60044" y="199374"/>
            <a:ext cx="8457565" cy="4782820"/>
          </a:xfrm>
          <a:prstGeom prst="rect">
            <a:avLst/>
          </a:prstGeom>
        </p:spPr>
        <p:txBody>
          <a:bodyPr vert="horz" wrap="square" lIns="0" tIns="12700" rIns="0" bIns="0" rtlCol="0">
            <a:spAutoFit/>
          </a:bodyPr>
          <a:lstStyle/>
          <a:p>
            <a:pPr marL="356870" marR="6350" indent="-344805" algn="just">
              <a:lnSpc>
                <a:spcPct val="150100"/>
              </a:lnSpc>
              <a:spcBef>
                <a:spcPts val="100"/>
              </a:spcBef>
            </a:pPr>
            <a:r>
              <a:rPr sz="2000" spc="-5" dirty="0">
                <a:solidFill>
                  <a:srgbClr val="C00000"/>
                </a:solidFill>
                <a:latin typeface="Times New Roman"/>
                <a:cs typeface="Times New Roman"/>
              </a:rPr>
              <a:t>» </a:t>
            </a:r>
            <a:r>
              <a:rPr sz="2000" dirty="0">
                <a:latin typeface="Times New Roman"/>
                <a:cs typeface="Times New Roman"/>
              </a:rPr>
              <a:t>The </a:t>
            </a:r>
            <a:r>
              <a:rPr sz="2000" spc="-10" dirty="0">
                <a:solidFill>
                  <a:srgbClr val="C00000"/>
                </a:solidFill>
                <a:latin typeface="Times New Roman"/>
                <a:cs typeface="Times New Roman"/>
              </a:rPr>
              <a:t>methods used for </a:t>
            </a:r>
            <a:r>
              <a:rPr sz="2000" dirty="0">
                <a:solidFill>
                  <a:srgbClr val="C00000"/>
                </a:solidFill>
                <a:latin typeface="Times New Roman"/>
                <a:cs typeface="Times New Roman"/>
              </a:rPr>
              <a:t>'HEX </a:t>
            </a:r>
            <a:r>
              <a:rPr sz="2000" spc="-5" dirty="0">
                <a:solidFill>
                  <a:srgbClr val="C00000"/>
                </a:solidFill>
                <a:latin typeface="Times New Roman"/>
                <a:cs typeface="Times New Roman"/>
              </a:rPr>
              <a:t>File Creation' is </a:t>
            </a:r>
            <a:r>
              <a:rPr sz="2000" spc="-10" dirty="0">
                <a:solidFill>
                  <a:srgbClr val="C00000"/>
                </a:solidFill>
                <a:latin typeface="Times New Roman"/>
                <a:cs typeface="Times New Roman"/>
              </a:rPr>
              <a:t>different </a:t>
            </a:r>
            <a:r>
              <a:rPr sz="2000" spc="-5" dirty="0">
                <a:latin typeface="Times New Roman"/>
                <a:cs typeface="Times New Roman"/>
              </a:rPr>
              <a:t>depending </a:t>
            </a:r>
            <a:r>
              <a:rPr sz="2000" dirty="0">
                <a:latin typeface="Times New Roman"/>
                <a:cs typeface="Times New Roman"/>
              </a:rPr>
              <a:t>on </a:t>
            </a:r>
            <a:r>
              <a:rPr sz="2000" spc="-10" dirty="0">
                <a:latin typeface="Times New Roman"/>
                <a:cs typeface="Times New Roman"/>
              </a:rPr>
              <a:t>the  </a:t>
            </a:r>
            <a:r>
              <a:rPr sz="2000" spc="-15" dirty="0">
                <a:latin typeface="Times New Roman"/>
                <a:cs typeface="Times New Roman"/>
              </a:rPr>
              <a:t>programming </a:t>
            </a:r>
            <a:r>
              <a:rPr sz="2000" spc="-10" dirty="0">
                <a:latin typeface="Times New Roman"/>
                <a:cs typeface="Times New Roman"/>
              </a:rPr>
              <a:t>techniques</a:t>
            </a:r>
            <a:r>
              <a:rPr sz="2000" spc="120" dirty="0">
                <a:latin typeface="Times New Roman"/>
                <a:cs typeface="Times New Roman"/>
              </a:rPr>
              <a:t> </a:t>
            </a:r>
            <a:r>
              <a:rPr sz="2000" spc="-10" dirty="0">
                <a:latin typeface="Times New Roman"/>
                <a:cs typeface="Times New Roman"/>
              </a:rPr>
              <a:t>used.</a:t>
            </a:r>
            <a:endParaRPr sz="2000">
              <a:latin typeface="Times New Roman"/>
              <a:cs typeface="Times New Roman"/>
            </a:endParaRPr>
          </a:p>
          <a:p>
            <a:pPr marL="683260" marR="5080" indent="-326390" algn="just">
              <a:lnSpc>
                <a:spcPct val="150100"/>
              </a:lnSpc>
              <a:spcBef>
                <a:spcPts val="480"/>
              </a:spcBef>
            </a:pPr>
            <a:r>
              <a:rPr sz="2000" spc="-5" dirty="0">
                <a:solidFill>
                  <a:srgbClr val="C00000"/>
                </a:solidFill>
                <a:latin typeface="Times New Roman"/>
                <a:cs typeface="Times New Roman"/>
              </a:rPr>
              <a:t>» </a:t>
            </a:r>
            <a:r>
              <a:rPr sz="2000" spc="-5" dirty="0">
                <a:latin typeface="Times New Roman"/>
                <a:cs typeface="Times New Roman"/>
              </a:rPr>
              <a:t>If </a:t>
            </a:r>
            <a:r>
              <a:rPr sz="2000" spc="-10" dirty="0">
                <a:latin typeface="Times New Roman"/>
                <a:cs typeface="Times New Roman"/>
              </a:rPr>
              <a:t>the </a:t>
            </a:r>
            <a:r>
              <a:rPr sz="2000" spc="-5" dirty="0">
                <a:solidFill>
                  <a:srgbClr val="6F2F9F"/>
                </a:solidFill>
                <a:latin typeface="Times New Roman"/>
                <a:cs typeface="Times New Roman"/>
              </a:rPr>
              <a:t>program </a:t>
            </a:r>
            <a:r>
              <a:rPr sz="2000" spc="-10" dirty="0">
                <a:solidFill>
                  <a:srgbClr val="6F2F9F"/>
                </a:solidFill>
                <a:latin typeface="Times New Roman"/>
                <a:cs typeface="Times New Roman"/>
              </a:rPr>
              <a:t>is written </a:t>
            </a:r>
            <a:r>
              <a:rPr sz="2000" spc="5" dirty="0">
                <a:solidFill>
                  <a:srgbClr val="6F2F9F"/>
                </a:solidFill>
                <a:latin typeface="Times New Roman"/>
                <a:cs typeface="Times New Roman"/>
              </a:rPr>
              <a:t>in </a:t>
            </a:r>
            <a:r>
              <a:rPr sz="2000" spc="-5" dirty="0">
                <a:solidFill>
                  <a:srgbClr val="6F2F9F"/>
                </a:solidFill>
                <a:latin typeface="Times New Roman"/>
                <a:cs typeface="Times New Roman"/>
              </a:rPr>
              <a:t>Embedded </a:t>
            </a:r>
            <a:r>
              <a:rPr sz="2000" spc="-10" dirty="0">
                <a:solidFill>
                  <a:srgbClr val="6F2F9F"/>
                </a:solidFill>
                <a:latin typeface="Times New Roman"/>
                <a:cs typeface="Times New Roman"/>
              </a:rPr>
              <a:t>C/ C++ </a:t>
            </a:r>
            <a:r>
              <a:rPr sz="2000" spc="-15" dirty="0">
                <a:latin typeface="Times New Roman"/>
                <a:cs typeface="Times New Roman"/>
              </a:rPr>
              <a:t>using </a:t>
            </a:r>
            <a:r>
              <a:rPr sz="2000" spc="5" dirty="0">
                <a:latin typeface="Times New Roman"/>
                <a:cs typeface="Times New Roman"/>
              </a:rPr>
              <a:t>an </a:t>
            </a:r>
            <a:r>
              <a:rPr sz="2000" spc="-5" dirty="0">
                <a:latin typeface="Times New Roman"/>
                <a:cs typeface="Times New Roman"/>
              </a:rPr>
              <a:t>IDE, </a:t>
            </a:r>
            <a:r>
              <a:rPr sz="2000" spc="-10" dirty="0">
                <a:latin typeface="Times New Roman"/>
                <a:cs typeface="Times New Roman"/>
              </a:rPr>
              <a:t>the </a:t>
            </a:r>
            <a:r>
              <a:rPr sz="2000" spc="-10" dirty="0">
                <a:solidFill>
                  <a:srgbClr val="006FC0"/>
                </a:solidFill>
                <a:latin typeface="Times New Roman"/>
                <a:cs typeface="Times New Roman"/>
              </a:rPr>
              <a:t>cross  compiler included in the </a:t>
            </a:r>
            <a:r>
              <a:rPr sz="2000" spc="-5" dirty="0">
                <a:solidFill>
                  <a:srgbClr val="006FC0"/>
                </a:solidFill>
                <a:latin typeface="Times New Roman"/>
                <a:cs typeface="Times New Roman"/>
              </a:rPr>
              <a:t>IDE converts </a:t>
            </a:r>
            <a:r>
              <a:rPr sz="2000" spc="-5" dirty="0">
                <a:latin typeface="Times New Roman"/>
                <a:cs typeface="Times New Roman"/>
              </a:rPr>
              <a:t>it </a:t>
            </a:r>
            <a:r>
              <a:rPr sz="2000" spc="-10" dirty="0">
                <a:latin typeface="Times New Roman"/>
                <a:cs typeface="Times New Roman"/>
              </a:rPr>
              <a:t>into corresponding </a:t>
            </a:r>
            <a:r>
              <a:rPr sz="2000" spc="-5" dirty="0">
                <a:latin typeface="Times New Roman"/>
                <a:cs typeface="Times New Roman"/>
              </a:rPr>
              <a:t>processor/  controller understandable </a:t>
            </a:r>
            <a:r>
              <a:rPr sz="2000" spc="-10" dirty="0">
                <a:latin typeface="Times New Roman"/>
                <a:cs typeface="Times New Roman"/>
              </a:rPr>
              <a:t>'HEX</a:t>
            </a:r>
            <a:r>
              <a:rPr sz="2000" spc="50" dirty="0">
                <a:latin typeface="Times New Roman"/>
                <a:cs typeface="Times New Roman"/>
              </a:rPr>
              <a:t> </a:t>
            </a:r>
            <a:r>
              <a:rPr sz="2000" spc="-10" dirty="0">
                <a:latin typeface="Times New Roman"/>
                <a:cs typeface="Times New Roman"/>
              </a:rPr>
              <a:t>File'.</a:t>
            </a:r>
            <a:endParaRPr sz="2000">
              <a:latin typeface="Times New Roman"/>
              <a:cs typeface="Times New Roman"/>
            </a:endParaRPr>
          </a:p>
          <a:p>
            <a:pPr marL="683260" marR="5080" indent="-326390" algn="just">
              <a:lnSpc>
                <a:spcPct val="150000"/>
              </a:lnSpc>
              <a:spcBef>
                <a:spcPts val="480"/>
              </a:spcBef>
            </a:pPr>
            <a:r>
              <a:rPr sz="2000" spc="-5" dirty="0">
                <a:solidFill>
                  <a:srgbClr val="C00000"/>
                </a:solidFill>
                <a:latin typeface="Times New Roman"/>
                <a:cs typeface="Times New Roman"/>
              </a:rPr>
              <a:t>» </a:t>
            </a:r>
            <a:r>
              <a:rPr sz="2000" spc="-5" dirty="0">
                <a:latin typeface="Times New Roman"/>
                <a:cs typeface="Times New Roman"/>
              </a:rPr>
              <a:t>If </a:t>
            </a:r>
            <a:r>
              <a:rPr sz="2000" spc="-15" dirty="0">
                <a:latin typeface="Times New Roman"/>
                <a:cs typeface="Times New Roman"/>
              </a:rPr>
              <a:t>you </a:t>
            </a:r>
            <a:r>
              <a:rPr sz="2000" dirty="0">
                <a:latin typeface="Times New Roman"/>
                <a:cs typeface="Times New Roman"/>
              </a:rPr>
              <a:t>are </a:t>
            </a:r>
            <a:r>
              <a:rPr sz="2000" spc="-5" dirty="0">
                <a:latin typeface="Times New Roman"/>
                <a:cs typeface="Times New Roman"/>
              </a:rPr>
              <a:t>following the </a:t>
            </a:r>
            <a:r>
              <a:rPr sz="2000" spc="-5" dirty="0">
                <a:solidFill>
                  <a:srgbClr val="6F2F9F"/>
                </a:solidFill>
                <a:latin typeface="Times New Roman"/>
                <a:cs typeface="Times New Roman"/>
              </a:rPr>
              <a:t>Assembly language based programming technique</a:t>
            </a:r>
            <a:r>
              <a:rPr sz="2000" spc="-5" dirty="0">
                <a:latin typeface="Times New Roman"/>
                <a:cs typeface="Times New Roman"/>
              </a:rPr>
              <a:t>,  </a:t>
            </a:r>
            <a:r>
              <a:rPr sz="2000" spc="-10" dirty="0">
                <a:latin typeface="Times New Roman"/>
                <a:cs typeface="Times New Roman"/>
              </a:rPr>
              <a:t>you </a:t>
            </a:r>
            <a:r>
              <a:rPr sz="2000" spc="5" dirty="0">
                <a:latin typeface="Times New Roman"/>
                <a:cs typeface="Times New Roman"/>
              </a:rPr>
              <a:t>can </a:t>
            </a:r>
            <a:r>
              <a:rPr sz="2000" spc="-15" dirty="0">
                <a:latin typeface="Times New Roman"/>
                <a:cs typeface="Times New Roman"/>
              </a:rPr>
              <a:t>use </a:t>
            </a:r>
            <a:r>
              <a:rPr sz="2000" spc="-5" dirty="0">
                <a:latin typeface="Times New Roman"/>
                <a:cs typeface="Times New Roman"/>
              </a:rPr>
              <a:t>the </a:t>
            </a:r>
            <a:r>
              <a:rPr sz="2000" spc="-10" dirty="0">
                <a:solidFill>
                  <a:srgbClr val="006FC0"/>
                </a:solidFill>
                <a:latin typeface="Times New Roman"/>
                <a:cs typeface="Times New Roman"/>
              </a:rPr>
              <a:t>utilities </a:t>
            </a:r>
            <a:r>
              <a:rPr sz="2000" dirty="0">
                <a:solidFill>
                  <a:srgbClr val="006FC0"/>
                </a:solidFill>
                <a:latin typeface="Times New Roman"/>
                <a:cs typeface="Times New Roman"/>
              </a:rPr>
              <a:t>supplied by </a:t>
            </a:r>
            <a:r>
              <a:rPr sz="2000" spc="-10" dirty="0">
                <a:solidFill>
                  <a:srgbClr val="006FC0"/>
                </a:solidFill>
                <a:latin typeface="Times New Roman"/>
                <a:cs typeface="Times New Roman"/>
              </a:rPr>
              <a:t>the </a:t>
            </a:r>
            <a:r>
              <a:rPr sz="2000" spc="-5" dirty="0">
                <a:solidFill>
                  <a:srgbClr val="006FC0"/>
                </a:solidFill>
                <a:latin typeface="Times New Roman"/>
                <a:cs typeface="Times New Roman"/>
              </a:rPr>
              <a:t>processor/ controller vendors </a:t>
            </a:r>
            <a:r>
              <a:rPr sz="2000" spc="-10" dirty="0">
                <a:solidFill>
                  <a:srgbClr val="006FC0"/>
                </a:solidFill>
                <a:latin typeface="Times New Roman"/>
                <a:cs typeface="Times New Roman"/>
              </a:rPr>
              <a:t>to  </a:t>
            </a:r>
            <a:r>
              <a:rPr sz="2000" spc="-5" dirty="0">
                <a:solidFill>
                  <a:srgbClr val="006FC0"/>
                </a:solidFill>
                <a:latin typeface="Times New Roman"/>
                <a:cs typeface="Times New Roman"/>
              </a:rPr>
              <a:t>convert </a:t>
            </a:r>
            <a:r>
              <a:rPr sz="2000" spc="-10" dirty="0">
                <a:latin typeface="Times New Roman"/>
                <a:cs typeface="Times New Roman"/>
              </a:rPr>
              <a:t>the </a:t>
            </a:r>
            <a:r>
              <a:rPr sz="2000" spc="-5" dirty="0">
                <a:latin typeface="Times New Roman"/>
                <a:cs typeface="Times New Roman"/>
              </a:rPr>
              <a:t>source </a:t>
            </a:r>
            <a:r>
              <a:rPr sz="2000" dirty="0">
                <a:latin typeface="Times New Roman"/>
                <a:cs typeface="Times New Roman"/>
              </a:rPr>
              <a:t>code </a:t>
            </a:r>
            <a:r>
              <a:rPr sz="2000" spc="-10" dirty="0">
                <a:latin typeface="Times New Roman"/>
                <a:cs typeface="Times New Roman"/>
              </a:rPr>
              <a:t>into 'HEX</a:t>
            </a:r>
            <a:r>
              <a:rPr sz="2000" spc="100" dirty="0">
                <a:latin typeface="Times New Roman"/>
                <a:cs typeface="Times New Roman"/>
              </a:rPr>
              <a:t> </a:t>
            </a:r>
            <a:r>
              <a:rPr sz="2000" spc="-10" dirty="0">
                <a:latin typeface="Times New Roman"/>
                <a:cs typeface="Times New Roman"/>
              </a:rPr>
              <a:t>File'.</a:t>
            </a:r>
            <a:endParaRPr sz="2000">
              <a:latin typeface="Times New Roman"/>
              <a:cs typeface="Times New Roman"/>
            </a:endParaRPr>
          </a:p>
          <a:p>
            <a:pPr marL="356870" algn="just">
              <a:lnSpc>
                <a:spcPct val="100000"/>
              </a:lnSpc>
              <a:spcBef>
                <a:spcPts val="1685"/>
              </a:spcBef>
            </a:pPr>
            <a:r>
              <a:rPr sz="2000" spc="-5" dirty="0">
                <a:solidFill>
                  <a:srgbClr val="C00000"/>
                </a:solidFill>
                <a:latin typeface="Times New Roman"/>
                <a:cs typeface="Times New Roman"/>
              </a:rPr>
              <a:t>»</a:t>
            </a:r>
            <a:r>
              <a:rPr sz="2000" spc="90" dirty="0">
                <a:solidFill>
                  <a:srgbClr val="C00000"/>
                </a:solidFill>
                <a:latin typeface="Times New Roman"/>
                <a:cs typeface="Times New Roman"/>
              </a:rPr>
              <a:t> </a:t>
            </a:r>
            <a:r>
              <a:rPr sz="2000" spc="-10" dirty="0">
                <a:latin typeface="Times New Roman"/>
                <a:cs typeface="Times New Roman"/>
              </a:rPr>
              <a:t>Also</a:t>
            </a:r>
            <a:r>
              <a:rPr sz="2000" spc="240" dirty="0">
                <a:latin typeface="Times New Roman"/>
                <a:cs typeface="Times New Roman"/>
              </a:rPr>
              <a:t> </a:t>
            </a:r>
            <a:r>
              <a:rPr sz="2000" spc="-10" dirty="0">
                <a:solidFill>
                  <a:srgbClr val="6F2F9F"/>
                </a:solidFill>
                <a:latin typeface="Times New Roman"/>
                <a:cs typeface="Times New Roman"/>
              </a:rPr>
              <a:t>third</a:t>
            </a:r>
            <a:r>
              <a:rPr sz="2000" spc="210" dirty="0">
                <a:solidFill>
                  <a:srgbClr val="6F2F9F"/>
                </a:solidFill>
                <a:latin typeface="Times New Roman"/>
                <a:cs typeface="Times New Roman"/>
              </a:rPr>
              <a:t> </a:t>
            </a:r>
            <a:r>
              <a:rPr sz="2000" spc="-5" dirty="0">
                <a:solidFill>
                  <a:srgbClr val="6F2F9F"/>
                </a:solidFill>
                <a:latin typeface="Times New Roman"/>
                <a:cs typeface="Times New Roman"/>
              </a:rPr>
              <a:t>party</a:t>
            </a:r>
            <a:r>
              <a:rPr sz="2000" spc="190" dirty="0">
                <a:solidFill>
                  <a:srgbClr val="6F2F9F"/>
                </a:solidFill>
                <a:latin typeface="Times New Roman"/>
                <a:cs typeface="Times New Roman"/>
              </a:rPr>
              <a:t> </a:t>
            </a:r>
            <a:r>
              <a:rPr sz="2000" spc="-5" dirty="0">
                <a:solidFill>
                  <a:srgbClr val="6F2F9F"/>
                </a:solidFill>
                <a:latin typeface="Times New Roman"/>
                <a:cs typeface="Times New Roman"/>
              </a:rPr>
              <a:t>tools</a:t>
            </a:r>
            <a:r>
              <a:rPr sz="2000" spc="220" dirty="0">
                <a:solidFill>
                  <a:srgbClr val="6F2F9F"/>
                </a:solidFill>
                <a:latin typeface="Times New Roman"/>
                <a:cs typeface="Times New Roman"/>
              </a:rPr>
              <a:t> </a:t>
            </a:r>
            <a:r>
              <a:rPr sz="2000" spc="-10" dirty="0">
                <a:solidFill>
                  <a:srgbClr val="6F2F9F"/>
                </a:solidFill>
                <a:latin typeface="Times New Roman"/>
                <a:cs typeface="Times New Roman"/>
              </a:rPr>
              <a:t>are</a:t>
            </a:r>
            <a:r>
              <a:rPr sz="2000" spc="229" dirty="0">
                <a:solidFill>
                  <a:srgbClr val="6F2F9F"/>
                </a:solidFill>
                <a:latin typeface="Times New Roman"/>
                <a:cs typeface="Times New Roman"/>
              </a:rPr>
              <a:t> </a:t>
            </a:r>
            <a:r>
              <a:rPr sz="2000" spc="-5" dirty="0">
                <a:solidFill>
                  <a:srgbClr val="6F2F9F"/>
                </a:solidFill>
                <a:latin typeface="Times New Roman"/>
                <a:cs typeface="Times New Roman"/>
              </a:rPr>
              <a:t>available</a:t>
            </a:r>
            <a:r>
              <a:rPr sz="2000" spc="-5" dirty="0">
                <a:latin typeface="Times New Roman"/>
                <a:cs typeface="Times New Roman"/>
              </a:rPr>
              <a:t>,</a:t>
            </a:r>
            <a:r>
              <a:rPr sz="2000" spc="229" dirty="0">
                <a:latin typeface="Times New Roman"/>
                <a:cs typeface="Times New Roman"/>
              </a:rPr>
              <a:t> </a:t>
            </a:r>
            <a:r>
              <a:rPr sz="2000" spc="-15" dirty="0">
                <a:latin typeface="Times New Roman"/>
                <a:cs typeface="Times New Roman"/>
              </a:rPr>
              <a:t>which</a:t>
            </a:r>
            <a:r>
              <a:rPr sz="2000" spc="235" dirty="0">
                <a:latin typeface="Times New Roman"/>
                <a:cs typeface="Times New Roman"/>
              </a:rPr>
              <a:t> </a:t>
            </a:r>
            <a:r>
              <a:rPr sz="2000" spc="-10" dirty="0">
                <a:latin typeface="Times New Roman"/>
                <a:cs typeface="Times New Roman"/>
              </a:rPr>
              <a:t>may</a:t>
            </a:r>
            <a:r>
              <a:rPr sz="2000" spc="190" dirty="0">
                <a:latin typeface="Times New Roman"/>
                <a:cs typeface="Times New Roman"/>
              </a:rPr>
              <a:t> </a:t>
            </a:r>
            <a:r>
              <a:rPr sz="2000" dirty="0">
                <a:latin typeface="Times New Roman"/>
                <a:cs typeface="Times New Roman"/>
              </a:rPr>
              <a:t>be</a:t>
            </a:r>
            <a:r>
              <a:rPr sz="2000" spc="225" dirty="0">
                <a:latin typeface="Times New Roman"/>
                <a:cs typeface="Times New Roman"/>
              </a:rPr>
              <a:t> </a:t>
            </a:r>
            <a:r>
              <a:rPr sz="2000" dirty="0">
                <a:latin typeface="Times New Roman"/>
                <a:cs typeface="Times New Roman"/>
              </a:rPr>
              <a:t>of</a:t>
            </a:r>
            <a:r>
              <a:rPr sz="2000" spc="210" dirty="0">
                <a:latin typeface="Times New Roman"/>
                <a:cs typeface="Times New Roman"/>
              </a:rPr>
              <a:t> </a:t>
            </a:r>
            <a:r>
              <a:rPr sz="2000" spc="-10" dirty="0">
                <a:latin typeface="Times New Roman"/>
                <a:cs typeface="Times New Roman"/>
              </a:rPr>
              <a:t>free</a:t>
            </a:r>
            <a:r>
              <a:rPr sz="2000" spc="229" dirty="0">
                <a:latin typeface="Times New Roman"/>
                <a:cs typeface="Times New Roman"/>
              </a:rPr>
              <a:t> </a:t>
            </a:r>
            <a:r>
              <a:rPr sz="2000" dirty="0">
                <a:latin typeface="Times New Roman"/>
                <a:cs typeface="Times New Roman"/>
              </a:rPr>
              <a:t>of</a:t>
            </a:r>
            <a:r>
              <a:rPr sz="2000" spc="210" dirty="0">
                <a:latin typeface="Times New Roman"/>
                <a:cs typeface="Times New Roman"/>
              </a:rPr>
              <a:t> </a:t>
            </a:r>
            <a:r>
              <a:rPr sz="2000" spc="-5" dirty="0">
                <a:latin typeface="Times New Roman"/>
                <a:cs typeface="Times New Roman"/>
              </a:rPr>
              <a:t>cost,</a:t>
            </a:r>
            <a:r>
              <a:rPr sz="2000" spc="225" dirty="0">
                <a:latin typeface="Times New Roman"/>
                <a:cs typeface="Times New Roman"/>
              </a:rPr>
              <a:t> </a:t>
            </a:r>
            <a:r>
              <a:rPr sz="2000" spc="-10" dirty="0">
                <a:solidFill>
                  <a:srgbClr val="006FC0"/>
                </a:solidFill>
                <a:latin typeface="Times New Roman"/>
                <a:cs typeface="Times New Roman"/>
              </a:rPr>
              <a:t>for</a:t>
            </a:r>
            <a:r>
              <a:rPr sz="2000" spc="210" dirty="0">
                <a:solidFill>
                  <a:srgbClr val="006FC0"/>
                </a:solidFill>
                <a:latin typeface="Times New Roman"/>
                <a:cs typeface="Times New Roman"/>
              </a:rPr>
              <a:t> </a:t>
            </a:r>
            <a:r>
              <a:rPr sz="2000" spc="-10" dirty="0">
                <a:solidFill>
                  <a:srgbClr val="006FC0"/>
                </a:solidFill>
                <a:latin typeface="Times New Roman"/>
                <a:cs typeface="Times New Roman"/>
              </a:rPr>
              <a:t>this</a:t>
            </a:r>
            <a:endParaRPr sz="2000">
              <a:latin typeface="Times New Roman"/>
              <a:cs typeface="Times New Roman"/>
            </a:endParaRPr>
          </a:p>
          <a:p>
            <a:pPr marL="683260">
              <a:lnSpc>
                <a:spcPct val="100000"/>
              </a:lnSpc>
              <a:spcBef>
                <a:spcPts val="1200"/>
              </a:spcBef>
            </a:pPr>
            <a:r>
              <a:rPr sz="2000" spc="-10" dirty="0">
                <a:solidFill>
                  <a:srgbClr val="006FC0"/>
                </a:solidFill>
                <a:latin typeface="Times New Roman"/>
                <a:cs typeface="Times New Roman"/>
              </a:rPr>
              <a:t>conversion</a:t>
            </a:r>
            <a:r>
              <a:rPr sz="2000" spc="-10" dirty="0">
                <a:latin typeface="Times New Roman"/>
                <a:cs typeface="Times New Roman"/>
              </a:rPr>
              <a:t>.</a:t>
            </a:r>
            <a:endParaRPr sz="2000">
              <a:latin typeface="Times New Roman"/>
              <a:cs typeface="Times New Roman"/>
            </a:endParaRPr>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38100">
              <a:lnSpc>
                <a:spcPts val="1375"/>
              </a:lnSpc>
            </a:pPr>
            <a:fld id="{81D60167-4931-47E6-BA6A-407CBD079E47}" type="slidenum">
              <a:rPr spc="-40" dirty="0"/>
              <a:t>170</a:t>
            </a:fld>
            <a:endParaRPr spc="-40" dirty="0"/>
          </a:p>
        </p:txBody>
      </p:sp>
    </p:spTree>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8375142" y="6450279"/>
            <a:ext cx="236220" cy="208279"/>
          </a:xfrm>
          <a:prstGeom prst="rect">
            <a:avLst/>
          </a:prstGeom>
        </p:spPr>
        <p:txBody>
          <a:bodyPr vert="horz" wrap="square" lIns="0" tIns="12700" rIns="0" bIns="0" rtlCol="0">
            <a:spAutoFit/>
          </a:bodyPr>
          <a:lstStyle/>
          <a:p>
            <a:pPr marL="12700">
              <a:lnSpc>
                <a:spcPct val="100000"/>
              </a:lnSpc>
              <a:spcBef>
                <a:spcPts val="100"/>
              </a:spcBef>
            </a:pPr>
            <a:r>
              <a:rPr sz="1200" spc="-55" dirty="0">
                <a:latin typeface="Times New Roman"/>
                <a:cs typeface="Times New Roman"/>
              </a:rPr>
              <a:t>168</a:t>
            </a:r>
            <a:endParaRPr sz="1200">
              <a:latin typeface="Times New Roman"/>
              <a:cs typeface="Times New Roman"/>
            </a:endParaRPr>
          </a:p>
        </p:txBody>
      </p:sp>
      <p:sp>
        <p:nvSpPr>
          <p:cNvPr id="3" name="object 3"/>
          <p:cNvSpPr txBox="1">
            <a:spLocks noGrp="1"/>
          </p:cNvSpPr>
          <p:nvPr>
            <p:ph type="title"/>
          </p:nvPr>
        </p:nvSpPr>
        <p:spPr>
          <a:xfrm>
            <a:off x="460044" y="199374"/>
            <a:ext cx="8460740" cy="1398270"/>
          </a:xfrm>
          <a:prstGeom prst="rect">
            <a:avLst/>
          </a:prstGeom>
        </p:spPr>
        <p:txBody>
          <a:bodyPr vert="horz" wrap="square" lIns="0" tIns="12700" rIns="0" bIns="0" rtlCol="0">
            <a:spAutoFit/>
          </a:bodyPr>
          <a:lstStyle/>
          <a:p>
            <a:pPr marL="356870" marR="5080" indent="-344805" algn="just">
              <a:lnSpc>
                <a:spcPct val="150100"/>
              </a:lnSpc>
              <a:spcBef>
                <a:spcPts val="100"/>
              </a:spcBef>
            </a:pPr>
            <a:r>
              <a:rPr spc="-5" dirty="0">
                <a:solidFill>
                  <a:srgbClr val="C00000"/>
                </a:solidFill>
              </a:rPr>
              <a:t>» </a:t>
            </a:r>
            <a:r>
              <a:rPr spc="-5" dirty="0">
                <a:solidFill>
                  <a:srgbClr val="FF0000"/>
                </a:solidFill>
              </a:rPr>
              <a:t>For a </a:t>
            </a:r>
            <a:r>
              <a:rPr spc="-10" dirty="0">
                <a:solidFill>
                  <a:srgbClr val="FF0000"/>
                </a:solidFill>
              </a:rPr>
              <a:t>beginner </a:t>
            </a:r>
            <a:r>
              <a:rPr spc="-5" dirty="0">
                <a:solidFill>
                  <a:srgbClr val="FF0000"/>
                </a:solidFill>
              </a:rPr>
              <a:t>in </a:t>
            </a:r>
            <a:r>
              <a:rPr spc="-10" dirty="0">
                <a:solidFill>
                  <a:srgbClr val="FF0000"/>
                </a:solidFill>
              </a:rPr>
              <a:t>the </a:t>
            </a:r>
            <a:r>
              <a:rPr spc="-5" dirty="0">
                <a:solidFill>
                  <a:srgbClr val="FF0000"/>
                </a:solidFill>
              </a:rPr>
              <a:t>embedded </a:t>
            </a:r>
            <a:r>
              <a:rPr spc="-10" dirty="0">
                <a:solidFill>
                  <a:srgbClr val="FF0000"/>
                </a:solidFill>
              </a:rPr>
              <a:t>software </a:t>
            </a:r>
            <a:r>
              <a:rPr spc="-5" dirty="0">
                <a:solidFill>
                  <a:srgbClr val="FF0000"/>
                </a:solidFill>
              </a:rPr>
              <a:t>field</a:t>
            </a:r>
            <a:r>
              <a:rPr spc="-5" dirty="0"/>
              <a:t>, </a:t>
            </a:r>
            <a:r>
              <a:rPr spc="-5" dirty="0">
                <a:solidFill>
                  <a:srgbClr val="C00000"/>
                </a:solidFill>
              </a:rPr>
              <a:t>it is </a:t>
            </a:r>
            <a:r>
              <a:rPr spc="-10" dirty="0">
                <a:solidFill>
                  <a:srgbClr val="C00000"/>
                </a:solidFill>
              </a:rPr>
              <a:t>strongly </a:t>
            </a:r>
            <a:r>
              <a:rPr spc="-5" dirty="0">
                <a:solidFill>
                  <a:srgbClr val="C00000"/>
                </a:solidFill>
              </a:rPr>
              <a:t>recommended </a:t>
            </a:r>
            <a:r>
              <a:rPr spc="-10" dirty="0">
                <a:solidFill>
                  <a:srgbClr val="C00000"/>
                </a:solidFill>
              </a:rPr>
              <a:t>to  </a:t>
            </a:r>
            <a:r>
              <a:rPr spc="-15" dirty="0">
                <a:solidFill>
                  <a:srgbClr val="C00000"/>
                </a:solidFill>
              </a:rPr>
              <a:t>use </a:t>
            </a:r>
            <a:r>
              <a:rPr spc="-10" dirty="0">
                <a:solidFill>
                  <a:srgbClr val="C00000"/>
                </a:solidFill>
              </a:rPr>
              <a:t>the </a:t>
            </a:r>
            <a:r>
              <a:rPr dirty="0">
                <a:solidFill>
                  <a:srgbClr val="C00000"/>
                </a:solidFill>
              </a:rPr>
              <a:t>high </a:t>
            </a:r>
            <a:r>
              <a:rPr spc="-10" dirty="0">
                <a:solidFill>
                  <a:srgbClr val="C00000"/>
                </a:solidFill>
              </a:rPr>
              <a:t>level </a:t>
            </a:r>
            <a:r>
              <a:rPr spc="-5" dirty="0">
                <a:solidFill>
                  <a:srgbClr val="C00000"/>
                </a:solidFill>
              </a:rPr>
              <a:t>language based </a:t>
            </a:r>
            <a:r>
              <a:rPr spc="-10" dirty="0">
                <a:solidFill>
                  <a:srgbClr val="C00000"/>
                </a:solidFill>
              </a:rPr>
              <a:t>development </a:t>
            </a:r>
            <a:r>
              <a:rPr spc="-5" dirty="0">
                <a:solidFill>
                  <a:srgbClr val="C00000"/>
                </a:solidFill>
              </a:rPr>
              <a:t>technique</a:t>
            </a:r>
            <a:r>
              <a:rPr spc="-5" dirty="0"/>
              <a:t>. </a:t>
            </a:r>
            <a:r>
              <a:rPr dirty="0"/>
              <a:t>The </a:t>
            </a:r>
            <a:r>
              <a:rPr spc="-5" dirty="0"/>
              <a:t>reasons </a:t>
            </a:r>
            <a:r>
              <a:rPr spc="-10" dirty="0"/>
              <a:t>for this  </a:t>
            </a:r>
            <a:r>
              <a:rPr spc="-5" dirty="0"/>
              <a:t>being:</a:t>
            </a:r>
          </a:p>
        </p:txBody>
      </p:sp>
      <p:sp>
        <p:nvSpPr>
          <p:cNvPr id="4" name="object 4"/>
          <p:cNvSpPr txBox="1"/>
          <p:nvPr/>
        </p:nvSpPr>
        <p:spPr>
          <a:xfrm>
            <a:off x="444500" y="1632998"/>
            <a:ext cx="8472805" cy="4660265"/>
          </a:xfrm>
          <a:prstGeom prst="rect">
            <a:avLst/>
          </a:prstGeom>
        </p:spPr>
        <p:txBody>
          <a:bodyPr vert="horz" wrap="square" lIns="0" tIns="12065" rIns="0" bIns="0" rtlCol="0">
            <a:spAutoFit/>
          </a:bodyPr>
          <a:lstStyle/>
          <a:p>
            <a:pPr marL="698500" marR="5080" indent="-326390" algn="just">
              <a:lnSpc>
                <a:spcPct val="150100"/>
              </a:lnSpc>
              <a:spcBef>
                <a:spcPts val="95"/>
              </a:spcBef>
            </a:pPr>
            <a:r>
              <a:rPr sz="2000" spc="-5" dirty="0">
                <a:solidFill>
                  <a:srgbClr val="C00000"/>
                </a:solidFill>
                <a:latin typeface="Times New Roman"/>
                <a:cs typeface="Times New Roman"/>
              </a:rPr>
              <a:t>» </a:t>
            </a:r>
            <a:r>
              <a:rPr sz="2000" spc="-5" dirty="0">
                <a:solidFill>
                  <a:srgbClr val="6F2F9F"/>
                </a:solidFill>
                <a:latin typeface="Times New Roman"/>
                <a:cs typeface="Times New Roman"/>
              </a:rPr>
              <a:t>Writing </a:t>
            </a:r>
            <a:r>
              <a:rPr sz="2000" dirty="0">
                <a:solidFill>
                  <a:srgbClr val="6F2F9F"/>
                </a:solidFill>
                <a:latin typeface="Times New Roman"/>
                <a:cs typeface="Times New Roman"/>
              </a:rPr>
              <a:t>codes </a:t>
            </a:r>
            <a:r>
              <a:rPr sz="2000" spc="-10" dirty="0">
                <a:solidFill>
                  <a:srgbClr val="6F2F9F"/>
                </a:solidFill>
                <a:latin typeface="Times New Roman"/>
                <a:cs typeface="Times New Roman"/>
              </a:rPr>
              <a:t>in </a:t>
            </a:r>
            <a:r>
              <a:rPr sz="2000" spc="-5" dirty="0">
                <a:solidFill>
                  <a:srgbClr val="6F2F9F"/>
                </a:solidFill>
                <a:latin typeface="Times New Roman"/>
                <a:cs typeface="Times New Roman"/>
              </a:rPr>
              <a:t>a </a:t>
            </a:r>
            <a:r>
              <a:rPr sz="2000" spc="-10" dirty="0">
                <a:solidFill>
                  <a:srgbClr val="6F2F9F"/>
                </a:solidFill>
                <a:latin typeface="Times New Roman"/>
                <a:cs typeface="Times New Roman"/>
              </a:rPr>
              <a:t>high </a:t>
            </a:r>
            <a:r>
              <a:rPr sz="2000" spc="-5" dirty="0">
                <a:solidFill>
                  <a:srgbClr val="6F2F9F"/>
                </a:solidFill>
                <a:latin typeface="Times New Roman"/>
                <a:cs typeface="Times New Roman"/>
              </a:rPr>
              <a:t>level language </a:t>
            </a:r>
            <a:r>
              <a:rPr sz="2000" spc="-10" dirty="0">
                <a:solidFill>
                  <a:srgbClr val="6F2F9F"/>
                </a:solidFill>
                <a:latin typeface="Times New Roman"/>
                <a:cs typeface="Times New Roman"/>
              </a:rPr>
              <a:t>is easy</a:t>
            </a:r>
            <a:r>
              <a:rPr sz="2000" spc="-10" dirty="0">
                <a:latin typeface="Times New Roman"/>
                <a:cs typeface="Times New Roman"/>
              </a:rPr>
              <a:t>, </a:t>
            </a:r>
            <a:r>
              <a:rPr sz="2000" spc="-5" dirty="0">
                <a:latin typeface="Times New Roman"/>
                <a:cs typeface="Times New Roman"/>
              </a:rPr>
              <a:t>the </a:t>
            </a:r>
            <a:r>
              <a:rPr sz="2000" dirty="0">
                <a:latin typeface="Times New Roman"/>
                <a:cs typeface="Times New Roman"/>
              </a:rPr>
              <a:t>code </a:t>
            </a:r>
            <a:r>
              <a:rPr sz="2000" spc="-10" dirty="0">
                <a:latin typeface="Times New Roman"/>
                <a:cs typeface="Times New Roman"/>
              </a:rPr>
              <a:t>written in high </a:t>
            </a:r>
            <a:r>
              <a:rPr sz="2000" spc="-5" dirty="0">
                <a:latin typeface="Times New Roman"/>
                <a:cs typeface="Times New Roman"/>
              </a:rPr>
              <a:t>level  language is </a:t>
            </a:r>
            <a:r>
              <a:rPr sz="2000" spc="-5" dirty="0">
                <a:solidFill>
                  <a:srgbClr val="6F2F9F"/>
                </a:solidFill>
                <a:latin typeface="Times New Roman"/>
                <a:cs typeface="Times New Roman"/>
              </a:rPr>
              <a:t>highly </a:t>
            </a:r>
            <a:r>
              <a:rPr sz="2000" dirty="0">
                <a:solidFill>
                  <a:srgbClr val="6F2F9F"/>
                </a:solidFill>
                <a:latin typeface="Times New Roman"/>
                <a:cs typeface="Times New Roman"/>
              </a:rPr>
              <a:t>portable </a:t>
            </a:r>
            <a:r>
              <a:rPr sz="2000" spc="-15" dirty="0">
                <a:latin typeface="Times New Roman"/>
                <a:cs typeface="Times New Roman"/>
              </a:rPr>
              <a:t>which </a:t>
            </a:r>
            <a:r>
              <a:rPr sz="2000" spc="-10" dirty="0">
                <a:latin typeface="Times New Roman"/>
                <a:cs typeface="Times New Roman"/>
              </a:rPr>
              <a:t>means you </a:t>
            </a:r>
            <a:r>
              <a:rPr sz="2000" spc="-5" dirty="0">
                <a:latin typeface="Times New Roman"/>
                <a:cs typeface="Times New Roman"/>
              </a:rPr>
              <a:t>can </a:t>
            </a:r>
            <a:r>
              <a:rPr sz="2000" spc="-15" dirty="0">
                <a:latin typeface="Times New Roman"/>
                <a:cs typeface="Times New Roman"/>
              </a:rPr>
              <a:t>use </a:t>
            </a:r>
            <a:r>
              <a:rPr sz="2000" spc="-10" dirty="0">
                <a:latin typeface="Times New Roman"/>
                <a:cs typeface="Times New Roman"/>
              </a:rPr>
              <a:t>the same </a:t>
            </a:r>
            <a:r>
              <a:rPr sz="2000" dirty="0">
                <a:latin typeface="Times New Roman"/>
                <a:cs typeface="Times New Roman"/>
              </a:rPr>
              <a:t>code </a:t>
            </a:r>
            <a:r>
              <a:rPr sz="2000" spc="-20" dirty="0">
                <a:latin typeface="Times New Roman"/>
                <a:cs typeface="Times New Roman"/>
              </a:rPr>
              <a:t>to </a:t>
            </a:r>
            <a:r>
              <a:rPr sz="2000" spc="-10" dirty="0">
                <a:latin typeface="Times New Roman"/>
                <a:cs typeface="Times New Roman"/>
              </a:rPr>
              <a:t>run  </a:t>
            </a:r>
            <a:r>
              <a:rPr sz="2000" dirty="0">
                <a:latin typeface="Times New Roman"/>
                <a:cs typeface="Times New Roman"/>
              </a:rPr>
              <a:t>on </a:t>
            </a:r>
            <a:r>
              <a:rPr sz="2000" spc="-10" dirty="0">
                <a:latin typeface="Times New Roman"/>
                <a:cs typeface="Times New Roman"/>
              </a:rPr>
              <a:t>different </a:t>
            </a:r>
            <a:r>
              <a:rPr sz="2000" spc="-5" dirty="0">
                <a:latin typeface="Times New Roman"/>
                <a:cs typeface="Times New Roman"/>
              </a:rPr>
              <a:t>processor/ </a:t>
            </a:r>
            <a:r>
              <a:rPr sz="2000" spc="-10" dirty="0">
                <a:latin typeface="Times New Roman"/>
                <a:cs typeface="Times New Roman"/>
              </a:rPr>
              <a:t>controller </a:t>
            </a:r>
            <a:r>
              <a:rPr sz="2000" spc="-15" dirty="0">
                <a:latin typeface="Times New Roman"/>
                <a:cs typeface="Times New Roman"/>
              </a:rPr>
              <a:t>with </a:t>
            </a:r>
            <a:r>
              <a:rPr sz="2000" spc="-10" dirty="0">
                <a:latin typeface="Times New Roman"/>
                <a:cs typeface="Times New Roman"/>
              </a:rPr>
              <a:t>little </a:t>
            </a:r>
            <a:r>
              <a:rPr sz="2000" dirty="0">
                <a:latin typeface="Times New Roman"/>
                <a:cs typeface="Times New Roman"/>
              </a:rPr>
              <a:t>or </a:t>
            </a:r>
            <a:r>
              <a:rPr sz="2000" spc="-5" dirty="0">
                <a:latin typeface="Times New Roman"/>
                <a:cs typeface="Times New Roman"/>
              </a:rPr>
              <a:t>less </a:t>
            </a:r>
            <a:r>
              <a:rPr sz="2000" spc="-10" dirty="0">
                <a:latin typeface="Times New Roman"/>
                <a:cs typeface="Times New Roman"/>
              </a:rPr>
              <a:t>modification. </a:t>
            </a:r>
            <a:r>
              <a:rPr sz="2000" dirty="0">
                <a:latin typeface="Times New Roman"/>
                <a:cs typeface="Times New Roman"/>
              </a:rPr>
              <a:t>The only  </a:t>
            </a:r>
            <a:r>
              <a:rPr sz="2000" spc="-10" dirty="0">
                <a:latin typeface="Times New Roman"/>
                <a:cs typeface="Times New Roman"/>
              </a:rPr>
              <a:t>thing you need to </a:t>
            </a:r>
            <a:r>
              <a:rPr sz="2000" dirty="0">
                <a:latin typeface="Times New Roman"/>
                <a:cs typeface="Times New Roman"/>
              </a:rPr>
              <a:t>do </a:t>
            </a:r>
            <a:r>
              <a:rPr sz="2000" spc="-10" dirty="0">
                <a:latin typeface="Times New Roman"/>
                <a:cs typeface="Times New Roman"/>
              </a:rPr>
              <a:t>is </a:t>
            </a:r>
            <a:r>
              <a:rPr sz="2000" spc="-5" dirty="0">
                <a:latin typeface="Times New Roman"/>
                <a:cs typeface="Times New Roman"/>
              </a:rPr>
              <a:t>re-compile </a:t>
            </a:r>
            <a:r>
              <a:rPr sz="2000" spc="-10" dirty="0">
                <a:latin typeface="Times New Roman"/>
                <a:cs typeface="Times New Roman"/>
              </a:rPr>
              <a:t>the </a:t>
            </a:r>
            <a:r>
              <a:rPr sz="2000" spc="-5" dirty="0">
                <a:latin typeface="Times New Roman"/>
                <a:cs typeface="Times New Roman"/>
              </a:rPr>
              <a:t>program </a:t>
            </a:r>
            <a:r>
              <a:rPr sz="2000" spc="-10" dirty="0">
                <a:latin typeface="Times New Roman"/>
                <a:cs typeface="Times New Roman"/>
              </a:rPr>
              <a:t>with </a:t>
            </a:r>
            <a:r>
              <a:rPr sz="2000" spc="-5" dirty="0">
                <a:latin typeface="Times New Roman"/>
                <a:cs typeface="Times New Roman"/>
              </a:rPr>
              <a:t>the required </a:t>
            </a:r>
            <a:r>
              <a:rPr sz="2000" spc="-10" dirty="0">
                <a:latin typeface="Times New Roman"/>
                <a:cs typeface="Times New Roman"/>
              </a:rPr>
              <a:t>processor's  </a:t>
            </a:r>
            <a:r>
              <a:rPr sz="2000" spc="-5" dirty="0">
                <a:latin typeface="Times New Roman"/>
                <a:cs typeface="Times New Roman"/>
              </a:rPr>
              <a:t>IDE, </a:t>
            </a:r>
            <a:r>
              <a:rPr sz="2000" spc="-10" dirty="0">
                <a:latin typeface="Times New Roman"/>
                <a:cs typeface="Times New Roman"/>
              </a:rPr>
              <a:t>after </a:t>
            </a:r>
            <a:r>
              <a:rPr sz="2000" spc="-5" dirty="0">
                <a:latin typeface="Times New Roman"/>
                <a:cs typeface="Times New Roman"/>
              </a:rPr>
              <a:t>replacing </a:t>
            </a:r>
            <a:r>
              <a:rPr sz="2000" spc="-10" dirty="0">
                <a:latin typeface="Times New Roman"/>
                <a:cs typeface="Times New Roman"/>
              </a:rPr>
              <a:t>the include files for that </a:t>
            </a:r>
            <a:r>
              <a:rPr sz="2000" spc="-5" dirty="0">
                <a:latin typeface="Times New Roman"/>
                <a:cs typeface="Times New Roman"/>
              </a:rPr>
              <a:t>particular</a:t>
            </a:r>
            <a:r>
              <a:rPr sz="2000" spc="150" dirty="0">
                <a:latin typeface="Times New Roman"/>
                <a:cs typeface="Times New Roman"/>
              </a:rPr>
              <a:t> </a:t>
            </a:r>
            <a:r>
              <a:rPr sz="2000" dirty="0">
                <a:latin typeface="Times New Roman"/>
                <a:cs typeface="Times New Roman"/>
              </a:rPr>
              <a:t>processor.</a:t>
            </a:r>
            <a:endParaRPr sz="2000">
              <a:latin typeface="Times New Roman"/>
              <a:cs typeface="Times New Roman"/>
            </a:endParaRPr>
          </a:p>
          <a:p>
            <a:pPr marL="698500" marR="5080" indent="-326390" algn="just">
              <a:lnSpc>
                <a:spcPct val="150100"/>
              </a:lnSpc>
              <a:spcBef>
                <a:spcPts val="480"/>
              </a:spcBef>
            </a:pPr>
            <a:r>
              <a:rPr sz="2000" spc="-5" dirty="0">
                <a:solidFill>
                  <a:srgbClr val="C00000"/>
                </a:solidFill>
                <a:latin typeface="Times New Roman"/>
                <a:cs typeface="Times New Roman"/>
              </a:rPr>
              <a:t>» </a:t>
            </a:r>
            <a:r>
              <a:rPr sz="2000" spc="-10" dirty="0">
                <a:latin typeface="Times New Roman"/>
                <a:cs typeface="Times New Roman"/>
              </a:rPr>
              <a:t>Also the </a:t>
            </a:r>
            <a:r>
              <a:rPr sz="2000" spc="-10" dirty="0">
                <a:solidFill>
                  <a:srgbClr val="6F2F9F"/>
                </a:solidFill>
                <a:latin typeface="Times New Roman"/>
                <a:cs typeface="Times New Roman"/>
              </a:rPr>
              <a:t>programs written in high level </a:t>
            </a:r>
            <a:r>
              <a:rPr sz="2000" spc="-5" dirty="0">
                <a:solidFill>
                  <a:srgbClr val="6F2F9F"/>
                </a:solidFill>
                <a:latin typeface="Times New Roman"/>
                <a:cs typeface="Times New Roman"/>
              </a:rPr>
              <a:t>languages </a:t>
            </a:r>
            <a:r>
              <a:rPr sz="2000" dirty="0">
                <a:solidFill>
                  <a:srgbClr val="6F2F9F"/>
                </a:solidFill>
                <a:latin typeface="Times New Roman"/>
                <a:cs typeface="Times New Roman"/>
              </a:rPr>
              <a:t>are </a:t>
            </a:r>
            <a:r>
              <a:rPr sz="2000" spc="-10" dirty="0">
                <a:solidFill>
                  <a:srgbClr val="6F2F9F"/>
                </a:solidFill>
                <a:latin typeface="Times New Roman"/>
                <a:cs typeface="Times New Roman"/>
              </a:rPr>
              <a:t>not </a:t>
            </a:r>
            <a:r>
              <a:rPr sz="2000" spc="-5" dirty="0">
                <a:solidFill>
                  <a:srgbClr val="6F2F9F"/>
                </a:solidFill>
                <a:latin typeface="Times New Roman"/>
                <a:cs typeface="Times New Roman"/>
              </a:rPr>
              <a:t>developer  dependent</a:t>
            </a:r>
            <a:r>
              <a:rPr sz="2000" spc="-5" dirty="0">
                <a:latin typeface="Times New Roman"/>
                <a:cs typeface="Times New Roman"/>
              </a:rPr>
              <a:t>. Any skilled </a:t>
            </a:r>
            <a:r>
              <a:rPr sz="2000" spc="-10" dirty="0">
                <a:latin typeface="Times New Roman"/>
                <a:cs typeface="Times New Roman"/>
              </a:rPr>
              <a:t>programmer </a:t>
            </a:r>
            <a:r>
              <a:rPr sz="2000" spc="-5" dirty="0">
                <a:latin typeface="Times New Roman"/>
                <a:cs typeface="Times New Roman"/>
              </a:rPr>
              <a:t>can trace </a:t>
            </a:r>
            <a:r>
              <a:rPr sz="2000" spc="-10" dirty="0">
                <a:latin typeface="Times New Roman"/>
                <a:cs typeface="Times New Roman"/>
              </a:rPr>
              <a:t>out the functionalities </a:t>
            </a:r>
            <a:r>
              <a:rPr sz="2000" dirty="0">
                <a:latin typeface="Times New Roman"/>
                <a:cs typeface="Times New Roman"/>
              </a:rPr>
              <a:t>of </a:t>
            </a:r>
            <a:r>
              <a:rPr sz="2000" spc="-10" dirty="0">
                <a:latin typeface="Times New Roman"/>
                <a:cs typeface="Times New Roman"/>
              </a:rPr>
              <a:t>the  </a:t>
            </a:r>
            <a:r>
              <a:rPr sz="2000" spc="-5" dirty="0">
                <a:latin typeface="Times New Roman"/>
                <a:cs typeface="Times New Roman"/>
              </a:rPr>
              <a:t>program </a:t>
            </a:r>
            <a:r>
              <a:rPr sz="2000" dirty="0">
                <a:latin typeface="Times New Roman"/>
                <a:cs typeface="Times New Roman"/>
              </a:rPr>
              <a:t>by </a:t>
            </a:r>
            <a:r>
              <a:rPr sz="2000" spc="-5" dirty="0">
                <a:latin typeface="Times New Roman"/>
                <a:cs typeface="Times New Roman"/>
              </a:rPr>
              <a:t>just having a </a:t>
            </a:r>
            <a:r>
              <a:rPr sz="2000" spc="-15" dirty="0">
                <a:latin typeface="Times New Roman"/>
                <a:cs typeface="Times New Roman"/>
              </a:rPr>
              <a:t>look </a:t>
            </a:r>
            <a:r>
              <a:rPr sz="2000" spc="-5" dirty="0">
                <a:latin typeface="Times New Roman"/>
                <a:cs typeface="Times New Roman"/>
              </a:rPr>
              <a:t>at </a:t>
            </a:r>
            <a:r>
              <a:rPr sz="2000" spc="-10" dirty="0">
                <a:latin typeface="Times New Roman"/>
                <a:cs typeface="Times New Roman"/>
              </a:rPr>
              <a:t>the program. </a:t>
            </a:r>
            <a:r>
              <a:rPr sz="2000" dirty="0">
                <a:latin typeface="Times New Roman"/>
                <a:cs typeface="Times New Roman"/>
              </a:rPr>
              <a:t>It </a:t>
            </a:r>
            <a:r>
              <a:rPr sz="2000" spc="-20" dirty="0">
                <a:latin typeface="Times New Roman"/>
                <a:cs typeface="Times New Roman"/>
              </a:rPr>
              <a:t>will </a:t>
            </a:r>
            <a:r>
              <a:rPr sz="2000" dirty="0">
                <a:latin typeface="Times New Roman"/>
                <a:cs typeface="Times New Roman"/>
              </a:rPr>
              <a:t>be </a:t>
            </a:r>
            <a:r>
              <a:rPr sz="2000" spc="-15" dirty="0">
                <a:latin typeface="Times New Roman"/>
                <a:cs typeface="Times New Roman"/>
              </a:rPr>
              <a:t>much </a:t>
            </a:r>
            <a:r>
              <a:rPr sz="2000" spc="-5" dirty="0">
                <a:latin typeface="Times New Roman"/>
                <a:cs typeface="Times New Roman"/>
              </a:rPr>
              <a:t>easier if </a:t>
            </a:r>
            <a:r>
              <a:rPr sz="2000" spc="-10" dirty="0">
                <a:latin typeface="Times New Roman"/>
                <a:cs typeface="Times New Roman"/>
              </a:rPr>
              <a:t>the  </a:t>
            </a:r>
            <a:r>
              <a:rPr sz="2000" spc="-5" dirty="0">
                <a:latin typeface="Times New Roman"/>
                <a:cs typeface="Times New Roman"/>
              </a:rPr>
              <a:t>source  </a:t>
            </a:r>
            <a:r>
              <a:rPr sz="2000" dirty="0">
                <a:latin typeface="Times New Roman"/>
                <a:cs typeface="Times New Roman"/>
              </a:rPr>
              <a:t>code  </a:t>
            </a:r>
            <a:r>
              <a:rPr sz="2000" spc="-10" dirty="0">
                <a:latin typeface="Times New Roman"/>
                <a:cs typeface="Times New Roman"/>
              </a:rPr>
              <a:t>contains  </a:t>
            </a:r>
            <a:r>
              <a:rPr sz="2000" spc="-5" dirty="0">
                <a:solidFill>
                  <a:srgbClr val="6F2F9F"/>
                </a:solidFill>
                <a:latin typeface="Times New Roman"/>
                <a:cs typeface="Times New Roman"/>
              </a:rPr>
              <a:t>necessary comments  </a:t>
            </a:r>
            <a:r>
              <a:rPr sz="2000" spc="-10" dirty="0">
                <a:latin typeface="Times New Roman"/>
                <a:cs typeface="Times New Roman"/>
              </a:rPr>
              <a:t>and  </a:t>
            </a:r>
            <a:r>
              <a:rPr sz="2000" spc="-5" dirty="0">
                <a:latin typeface="Times New Roman"/>
                <a:cs typeface="Times New Roman"/>
              </a:rPr>
              <a:t>documentation  </a:t>
            </a:r>
            <a:r>
              <a:rPr sz="2000" spc="-10" dirty="0">
                <a:latin typeface="Times New Roman"/>
                <a:cs typeface="Times New Roman"/>
              </a:rPr>
              <a:t>lines.  </a:t>
            </a:r>
            <a:r>
              <a:rPr sz="2000" dirty="0">
                <a:latin typeface="Times New Roman"/>
                <a:cs typeface="Times New Roman"/>
              </a:rPr>
              <a:t>It</a:t>
            </a:r>
            <a:r>
              <a:rPr sz="2000" spc="125" dirty="0">
                <a:latin typeface="Times New Roman"/>
                <a:cs typeface="Times New Roman"/>
              </a:rPr>
              <a:t> </a:t>
            </a:r>
            <a:r>
              <a:rPr sz="2000" spc="-10" dirty="0">
                <a:latin typeface="Times New Roman"/>
                <a:cs typeface="Times New Roman"/>
              </a:rPr>
              <a:t>is</a:t>
            </a:r>
            <a:endParaRPr sz="2000">
              <a:latin typeface="Times New Roman"/>
              <a:cs typeface="Times New Roman"/>
            </a:endParaRPr>
          </a:p>
          <a:p>
            <a:pPr marL="12700" algn="just">
              <a:lnSpc>
                <a:spcPct val="100000"/>
              </a:lnSpc>
              <a:spcBef>
                <a:spcPts val="1200"/>
              </a:spcBef>
            </a:pPr>
            <a:r>
              <a:rPr sz="2000" strike="sngStrike" spc="-5" dirty="0">
                <a:latin typeface="Times New Roman"/>
                <a:cs typeface="Times New Roman"/>
              </a:rPr>
              <a:t>          </a:t>
            </a:r>
            <a:r>
              <a:rPr sz="2000" strike="sngStrike" spc="-100" dirty="0">
                <a:latin typeface="Times New Roman"/>
                <a:cs typeface="Times New Roman"/>
              </a:rPr>
              <a:t> </a:t>
            </a:r>
            <a:r>
              <a:rPr sz="2000" strike="sngStrike" dirty="0">
                <a:latin typeface="Times New Roman"/>
                <a:cs typeface="Times New Roman"/>
              </a:rPr>
              <a:t>very  easy  </a:t>
            </a:r>
            <a:r>
              <a:rPr sz="2000" strike="sngStrike" spc="-10" dirty="0">
                <a:latin typeface="Times New Roman"/>
                <a:cs typeface="Times New Roman"/>
              </a:rPr>
              <a:t>to  </a:t>
            </a:r>
            <a:r>
              <a:rPr sz="2000" strike="sngStrike" spc="-5" dirty="0">
                <a:latin typeface="Times New Roman"/>
                <a:cs typeface="Times New Roman"/>
              </a:rPr>
              <a:t>debug  </a:t>
            </a:r>
            <a:r>
              <a:rPr sz="2000" strike="sngStrike" spc="-10" dirty="0">
                <a:latin typeface="Times New Roman"/>
                <a:cs typeface="Times New Roman"/>
              </a:rPr>
              <a:t>and  the   </a:t>
            </a:r>
            <a:r>
              <a:rPr sz="2000" strike="sngStrike" spc="-5" dirty="0">
                <a:latin typeface="Times New Roman"/>
                <a:cs typeface="Times New Roman"/>
              </a:rPr>
              <a:t>overall  </a:t>
            </a:r>
            <a:r>
              <a:rPr sz="2000" strike="sngStrike" spc="-15" dirty="0">
                <a:latin typeface="Times New Roman"/>
                <a:cs typeface="Times New Roman"/>
              </a:rPr>
              <a:t>system  </a:t>
            </a:r>
            <a:r>
              <a:rPr sz="2000" strike="sngStrike" spc="-5" dirty="0">
                <a:latin typeface="Times New Roman"/>
                <a:cs typeface="Times New Roman"/>
              </a:rPr>
              <a:t>development  </a:t>
            </a:r>
            <a:r>
              <a:rPr sz="2000" strike="sngStrike" spc="-15" dirty="0">
                <a:latin typeface="Times New Roman"/>
                <a:cs typeface="Times New Roman"/>
              </a:rPr>
              <a:t>time   </a:t>
            </a:r>
            <a:r>
              <a:rPr sz="2000" strike="sngStrike" spc="-10" dirty="0">
                <a:latin typeface="Times New Roman"/>
                <a:cs typeface="Times New Roman"/>
              </a:rPr>
              <a:t>will  </a:t>
            </a:r>
            <a:r>
              <a:rPr sz="2000" strike="sngStrike" spc="110" dirty="0">
                <a:latin typeface="Times New Roman"/>
                <a:cs typeface="Times New Roman"/>
              </a:rPr>
              <a:t> </a:t>
            </a:r>
            <a:r>
              <a:rPr sz="2000" strike="noStrike" spc="5" dirty="0">
                <a:latin typeface="Times New Roman"/>
                <a:cs typeface="Times New Roman"/>
              </a:rPr>
              <a:t>be</a:t>
            </a:r>
            <a:endParaRPr sz="2000">
              <a:latin typeface="Times New Roman"/>
              <a:cs typeface="Times New Roman"/>
            </a:endParaRPr>
          </a:p>
        </p:txBody>
      </p:sp>
      <p:sp>
        <p:nvSpPr>
          <p:cNvPr id="5" name="object 5"/>
          <p:cNvSpPr txBox="1"/>
          <p:nvPr/>
        </p:nvSpPr>
        <p:spPr>
          <a:xfrm>
            <a:off x="1219200" y="6293263"/>
            <a:ext cx="2772410" cy="329565"/>
          </a:xfrm>
          <a:prstGeom prst="rect">
            <a:avLst/>
          </a:prstGeom>
        </p:spPr>
        <p:txBody>
          <a:bodyPr vert="horz" wrap="square" lIns="0" tIns="11430" rIns="0" bIns="0" rtlCol="0">
            <a:spAutoFit/>
          </a:bodyPr>
          <a:lstStyle/>
          <a:p>
            <a:pPr marL="12700">
              <a:lnSpc>
                <a:spcPct val="100000"/>
              </a:lnSpc>
              <a:spcBef>
                <a:spcPts val="90"/>
              </a:spcBef>
            </a:pPr>
            <a:r>
              <a:rPr sz="2000" spc="-5" dirty="0">
                <a:latin typeface="Times New Roman"/>
                <a:cs typeface="Times New Roman"/>
              </a:rPr>
              <a:t>reduced </a:t>
            </a:r>
            <a:r>
              <a:rPr sz="2000" spc="-10" dirty="0">
                <a:latin typeface="Times New Roman"/>
                <a:cs typeface="Times New Roman"/>
              </a:rPr>
              <a:t>to </a:t>
            </a:r>
            <a:r>
              <a:rPr sz="2000" spc="-5" dirty="0">
                <a:latin typeface="Times New Roman"/>
                <a:cs typeface="Times New Roman"/>
              </a:rPr>
              <a:t>a greater</a:t>
            </a:r>
            <a:r>
              <a:rPr sz="2000" spc="-35" dirty="0">
                <a:latin typeface="Times New Roman"/>
                <a:cs typeface="Times New Roman"/>
              </a:rPr>
              <a:t> </a:t>
            </a:r>
            <a:r>
              <a:rPr sz="2000" spc="-10" dirty="0">
                <a:latin typeface="Times New Roman"/>
                <a:cs typeface="Times New Roman"/>
              </a:rPr>
              <a:t>extent.</a:t>
            </a:r>
            <a:endParaRPr sz="2000" dirty="0">
              <a:latin typeface="Times New Roman"/>
              <a:cs typeface="Times New Roman"/>
            </a:endParaRPr>
          </a:p>
        </p:txBody>
      </p:sp>
    </p:spTree>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60044" y="199374"/>
            <a:ext cx="8456295" cy="4599940"/>
          </a:xfrm>
          <a:prstGeom prst="rect">
            <a:avLst/>
          </a:prstGeom>
        </p:spPr>
        <p:txBody>
          <a:bodyPr vert="horz" wrap="square" lIns="0" tIns="12700" rIns="0" bIns="0" rtlCol="0">
            <a:spAutoFit/>
          </a:bodyPr>
          <a:lstStyle/>
          <a:p>
            <a:pPr marL="356870" marR="5080" indent="-344805" algn="just">
              <a:lnSpc>
                <a:spcPct val="150100"/>
              </a:lnSpc>
              <a:spcBef>
                <a:spcPts val="100"/>
              </a:spcBef>
            </a:pPr>
            <a:r>
              <a:rPr sz="2000" spc="-5" dirty="0">
                <a:solidFill>
                  <a:srgbClr val="C00000"/>
                </a:solidFill>
                <a:latin typeface="Times New Roman"/>
                <a:cs typeface="Times New Roman"/>
              </a:rPr>
              <a:t>» </a:t>
            </a:r>
            <a:r>
              <a:rPr sz="2000" dirty="0">
                <a:latin typeface="Times New Roman"/>
                <a:cs typeface="Times New Roman"/>
              </a:rPr>
              <a:t>The </a:t>
            </a:r>
            <a:r>
              <a:rPr sz="2000" spc="-10" dirty="0">
                <a:solidFill>
                  <a:srgbClr val="6F2F9F"/>
                </a:solidFill>
                <a:latin typeface="Times New Roman"/>
                <a:cs typeface="Times New Roman"/>
              </a:rPr>
              <a:t>embedded software </a:t>
            </a:r>
            <a:r>
              <a:rPr sz="2000" spc="-5" dirty="0">
                <a:solidFill>
                  <a:srgbClr val="6F2F9F"/>
                </a:solidFill>
                <a:latin typeface="Times New Roman"/>
                <a:cs typeface="Times New Roman"/>
              </a:rPr>
              <a:t>development process in assembly language is tedious  </a:t>
            </a:r>
            <a:r>
              <a:rPr sz="2000" spc="-10" dirty="0">
                <a:solidFill>
                  <a:srgbClr val="6F2F9F"/>
                </a:solidFill>
                <a:latin typeface="Times New Roman"/>
                <a:cs typeface="Times New Roman"/>
              </a:rPr>
              <a:t>and time </a:t>
            </a:r>
            <a:r>
              <a:rPr sz="2000" spc="-5" dirty="0">
                <a:solidFill>
                  <a:srgbClr val="6F2F9F"/>
                </a:solidFill>
                <a:latin typeface="Times New Roman"/>
                <a:cs typeface="Times New Roman"/>
              </a:rPr>
              <a:t>consuming</a:t>
            </a:r>
            <a:r>
              <a:rPr sz="2000" spc="-5" dirty="0">
                <a:latin typeface="Times New Roman"/>
                <a:cs typeface="Times New Roman"/>
              </a:rPr>
              <a:t>. </a:t>
            </a:r>
            <a:r>
              <a:rPr sz="2000" dirty="0">
                <a:latin typeface="Times New Roman"/>
                <a:cs typeface="Times New Roman"/>
              </a:rPr>
              <a:t>The </a:t>
            </a:r>
            <a:r>
              <a:rPr sz="2000" dirty="0">
                <a:solidFill>
                  <a:srgbClr val="6F2F9F"/>
                </a:solidFill>
                <a:latin typeface="Times New Roman"/>
                <a:cs typeface="Times New Roman"/>
              </a:rPr>
              <a:t>developer </a:t>
            </a:r>
            <a:r>
              <a:rPr sz="2000" spc="-5" dirty="0">
                <a:solidFill>
                  <a:srgbClr val="6F2F9F"/>
                </a:solidFill>
                <a:latin typeface="Times New Roman"/>
                <a:cs typeface="Times New Roman"/>
              </a:rPr>
              <a:t>needs to know about all </a:t>
            </a:r>
            <a:r>
              <a:rPr sz="2000" spc="-10" dirty="0">
                <a:solidFill>
                  <a:srgbClr val="6F2F9F"/>
                </a:solidFill>
                <a:latin typeface="Times New Roman"/>
                <a:cs typeface="Times New Roman"/>
              </a:rPr>
              <a:t>the </a:t>
            </a:r>
            <a:r>
              <a:rPr sz="2000" spc="-5" dirty="0">
                <a:solidFill>
                  <a:srgbClr val="6F2F9F"/>
                </a:solidFill>
                <a:latin typeface="Times New Roman"/>
                <a:cs typeface="Times New Roman"/>
              </a:rPr>
              <a:t>instruction sets  </a:t>
            </a:r>
            <a:r>
              <a:rPr sz="2000" dirty="0">
                <a:solidFill>
                  <a:srgbClr val="6F2F9F"/>
                </a:solidFill>
                <a:latin typeface="Times New Roman"/>
                <a:cs typeface="Times New Roman"/>
              </a:rPr>
              <a:t>of </a:t>
            </a:r>
            <a:r>
              <a:rPr sz="2000" spc="-10" dirty="0">
                <a:solidFill>
                  <a:srgbClr val="6F2F9F"/>
                </a:solidFill>
                <a:latin typeface="Times New Roman"/>
                <a:cs typeface="Times New Roman"/>
              </a:rPr>
              <a:t>the </a:t>
            </a:r>
            <a:r>
              <a:rPr sz="2000" spc="-5" dirty="0">
                <a:solidFill>
                  <a:srgbClr val="6F2F9F"/>
                </a:solidFill>
                <a:latin typeface="Times New Roman"/>
                <a:cs typeface="Times New Roman"/>
              </a:rPr>
              <a:t>processor/ controller </a:t>
            </a:r>
            <a:r>
              <a:rPr sz="2000" dirty="0">
                <a:latin typeface="Times New Roman"/>
                <a:cs typeface="Times New Roman"/>
              </a:rPr>
              <a:t>or </a:t>
            </a:r>
            <a:r>
              <a:rPr sz="2000" spc="-5" dirty="0">
                <a:latin typeface="Times New Roman"/>
                <a:cs typeface="Times New Roman"/>
              </a:rPr>
              <a:t>at least </a:t>
            </a:r>
            <a:r>
              <a:rPr sz="2000" spc="-10" dirty="0">
                <a:latin typeface="Times New Roman"/>
                <a:cs typeface="Times New Roman"/>
              </a:rPr>
              <a:t>s/he </a:t>
            </a:r>
            <a:r>
              <a:rPr sz="2000" spc="-5" dirty="0">
                <a:latin typeface="Times New Roman"/>
                <a:cs typeface="Times New Roman"/>
              </a:rPr>
              <a:t>should </a:t>
            </a:r>
            <a:r>
              <a:rPr sz="2000" dirty="0">
                <a:latin typeface="Times New Roman"/>
                <a:cs typeface="Times New Roman"/>
              </a:rPr>
              <a:t>carry </a:t>
            </a:r>
            <a:r>
              <a:rPr sz="2000" spc="-5" dirty="0">
                <a:latin typeface="Times New Roman"/>
                <a:cs typeface="Times New Roman"/>
              </a:rPr>
              <a:t>an instruction </a:t>
            </a:r>
            <a:r>
              <a:rPr sz="2000" spc="-10" dirty="0">
                <a:latin typeface="Times New Roman"/>
                <a:cs typeface="Times New Roman"/>
              </a:rPr>
              <a:t>set  </a:t>
            </a:r>
            <a:r>
              <a:rPr sz="2000" spc="-5" dirty="0">
                <a:latin typeface="Times New Roman"/>
                <a:cs typeface="Times New Roman"/>
              </a:rPr>
              <a:t>reference </a:t>
            </a:r>
            <a:r>
              <a:rPr sz="2000" spc="-10" dirty="0">
                <a:latin typeface="Times New Roman"/>
                <a:cs typeface="Times New Roman"/>
              </a:rPr>
              <a:t>manual with </a:t>
            </a:r>
            <a:r>
              <a:rPr sz="2000" spc="-5" dirty="0">
                <a:latin typeface="Times New Roman"/>
                <a:cs typeface="Times New Roman"/>
              </a:rPr>
              <a:t>her/ </a:t>
            </a:r>
            <a:r>
              <a:rPr sz="2000" spc="-15" dirty="0">
                <a:latin typeface="Times New Roman"/>
                <a:cs typeface="Times New Roman"/>
              </a:rPr>
              <a:t>him. </a:t>
            </a:r>
            <a:r>
              <a:rPr sz="2000" spc="-10" dirty="0">
                <a:latin typeface="Times New Roman"/>
                <a:cs typeface="Times New Roman"/>
              </a:rPr>
              <a:t>A </a:t>
            </a:r>
            <a:r>
              <a:rPr sz="2000" spc="-5" dirty="0">
                <a:solidFill>
                  <a:srgbClr val="6F2F9F"/>
                </a:solidFill>
                <a:latin typeface="Times New Roman"/>
                <a:cs typeface="Times New Roman"/>
              </a:rPr>
              <a:t>programmer </a:t>
            </a:r>
            <a:r>
              <a:rPr sz="2000" spc="-10" dirty="0">
                <a:solidFill>
                  <a:srgbClr val="6F2F9F"/>
                </a:solidFill>
                <a:latin typeface="Times New Roman"/>
                <a:cs typeface="Times New Roman"/>
              </a:rPr>
              <a:t>using </a:t>
            </a:r>
            <a:r>
              <a:rPr sz="2000" spc="-5" dirty="0">
                <a:solidFill>
                  <a:srgbClr val="6F2F9F"/>
                </a:solidFill>
                <a:latin typeface="Times New Roman"/>
                <a:cs typeface="Times New Roman"/>
              </a:rPr>
              <a:t>assembly language  </a:t>
            </a:r>
            <a:r>
              <a:rPr sz="2000" spc="-10" dirty="0">
                <a:solidFill>
                  <a:srgbClr val="6F2F9F"/>
                </a:solidFill>
                <a:latin typeface="Times New Roman"/>
                <a:cs typeface="Times New Roman"/>
              </a:rPr>
              <a:t>technique writes the </a:t>
            </a:r>
            <a:r>
              <a:rPr sz="2000" spc="-5" dirty="0">
                <a:solidFill>
                  <a:srgbClr val="6F2F9F"/>
                </a:solidFill>
                <a:latin typeface="Times New Roman"/>
                <a:cs typeface="Times New Roman"/>
              </a:rPr>
              <a:t>program </a:t>
            </a:r>
            <a:r>
              <a:rPr sz="2000" spc="-10" dirty="0">
                <a:solidFill>
                  <a:srgbClr val="6F2F9F"/>
                </a:solidFill>
                <a:latin typeface="Times New Roman"/>
                <a:cs typeface="Times New Roman"/>
              </a:rPr>
              <a:t>according </a:t>
            </a:r>
            <a:r>
              <a:rPr sz="2000" spc="-5" dirty="0">
                <a:solidFill>
                  <a:srgbClr val="6F2F9F"/>
                </a:solidFill>
                <a:latin typeface="Times New Roman"/>
                <a:cs typeface="Times New Roman"/>
              </a:rPr>
              <a:t>to </a:t>
            </a:r>
            <a:r>
              <a:rPr sz="2000" spc="-10" dirty="0">
                <a:solidFill>
                  <a:srgbClr val="6F2F9F"/>
                </a:solidFill>
                <a:latin typeface="Times New Roman"/>
                <a:cs typeface="Times New Roman"/>
              </a:rPr>
              <a:t>his/ her </a:t>
            </a:r>
            <a:r>
              <a:rPr sz="2000" spc="-5" dirty="0">
                <a:solidFill>
                  <a:srgbClr val="6F2F9F"/>
                </a:solidFill>
                <a:latin typeface="Times New Roman"/>
                <a:cs typeface="Times New Roman"/>
              </a:rPr>
              <a:t>view </a:t>
            </a:r>
            <a:r>
              <a:rPr sz="2000" spc="-10" dirty="0">
                <a:solidFill>
                  <a:srgbClr val="6F2F9F"/>
                </a:solidFill>
                <a:latin typeface="Times New Roman"/>
                <a:cs typeface="Times New Roman"/>
              </a:rPr>
              <a:t>and </a:t>
            </a:r>
            <a:r>
              <a:rPr sz="2000" spc="-5" dirty="0">
                <a:solidFill>
                  <a:srgbClr val="6F2F9F"/>
                </a:solidFill>
                <a:latin typeface="Times New Roman"/>
                <a:cs typeface="Times New Roman"/>
              </a:rPr>
              <a:t>taste</a:t>
            </a:r>
            <a:r>
              <a:rPr sz="2000" spc="-5" dirty="0">
                <a:latin typeface="Times New Roman"/>
                <a:cs typeface="Times New Roman"/>
              </a:rPr>
              <a:t>. </a:t>
            </a:r>
            <a:r>
              <a:rPr sz="2000" spc="-10" dirty="0">
                <a:latin typeface="Times New Roman"/>
                <a:cs typeface="Times New Roman"/>
              </a:rPr>
              <a:t>Often he/  </a:t>
            </a:r>
            <a:r>
              <a:rPr sz="2000" spc="-15" dirty="0">
                <a:latin typeface="Times New Roman"/>
                <a:cs typeface="Times New Roman"/>
              </a:rPr>
              <a:t>she </a:t>
            </a:r>
            <a:r>
              <a:rPr sz="2000" spc="-10" dirty="0">
                <a:latin typeface="Times New Roman"/>
                <a:cs typeface="Times New Roman"/>
              </a:rPr>
              <a:t>may </a:t>
            </a:r>
            <a:r>
              <a:rPr sz="2000" dirty="0">
                <a:latin typeface="Times New Roman"/>
                <a:cs typeface="Times New Roman"/>
              </a:rPr>
              <a:t>be </a:t>
            </a:r>
            <a:r>
              <a:rPr sz="2000" spc="-10" dirty="0">
                <a:latin typeface="Times New Roman"/>
                <a:cs typeface="Times New Roman"/>
              </a:rPr>
              <a:t>writing </a:t>
            </a:r>
            <a:r>
              <a:rPr sz="2000" spc="-5" dirty="0">
                <a:latin typeface="Times New Roman"/>
                <a:cs typeface="Times New Roman"/>
              </a:rPr>
              <a:t>a </a:t>
            </a:r>
            <a:r>
              <a:rPr sz="2000" spc="-10" dirty="0">
                <a:latin typeface="Times New Roman"/>
                <a:cs typeface="Times New Roman"/>
              </a:rPr>
              <a:t>method </a:t>
            </a:r>
            <a:r>
              <a:rPr sz="2000" dirty="0">
                <a:latin typeface="Times New Roman"/>
                <a:cs typeface="Times New Roman"/>
              </a:rPr>
              <a:t>or </a:t>
            </a:r>
            <a:r>
              <a:rPr sz="2000" spc="-10" dirty="0">
                <a:latin typeface="Times New Roman"/>
                <a:cs typeface="Times New Roman"/>
              </a:rPr>
              <a:t>functionality which </a:t>
            </a:r>
            <a:r>
              <a:rPr sz="2000" spc="-5" dirty="0">
                <a:latin typeface="Times New Roman"/>
                <a:cs typeface="Times New Roman"/>
              </a:rPr>
              <a:t>can </a:t>
            </a:r>
            <a:r>
              <a:rPr sz="2000" dirty="0">
                <a:latin typeface="Times New Roman"/>
                <a:cs typeface="Times New Roman"/>
              </a:rPr>
              <a:t>be </a:t>
            </a:r>
            <a:r>
              <a:rPr sz="2000" spc="-10" dirty="0">
                <a:latin typeface="Times New Roman"/>
                <a:cs typeface="Times New Roman"/>
              </a:rPr>
              <a:t>achieved </a:t>
            </a:r>
            <a:r>
              <a:rPr sz="2000" spc="-5" dirty="0">
                <a:latin typeface="Times New Roman"/>
                <a:cs typeface="Times New Roman"/>
              </a:rPr>
              <a:t>through a  </a:t>
            </a:r>
            <a:r>
              <a:rPr sz="2000" spc="-10" dirty="0">
                <a:latin typeface="Times New Roman"/>
                <a:cs typeface="Times New Roman"/>
              </a:rPr>
              <a:t>single instruction </a:t>
            </a:r>
            <a:r>
              <a:rPr sz="2000" spc="-5" dirty="0">
                <a:latin typeface="Times New Roman"/>
                <a:cs typeface="Times New Roman"/>
              </a:rPr>
              <a:t>as an experienced </a:t>
            </a:r>
            <a:r>
              <a:rPr sz="2000" spc="-10" dirty="0">
                <a:latin typeface="Times New Roman"/>
                <a:cs typeface="Times New Roman"/>
              </a:rPr>
              <a:t>person's </a:t>
            </a:r>
            <a:r>
              <a:rPr sz="2000" spc="-5" dirty="0">
                <a:latin typeface="Times New Roman"/>
                <a:cs typeface="Times New Roman"/>
              </a:rPr>
              <a:t>point </a:t>
            </a:r>
            <a:r>
              <a:rPr sz="2000" dirty="0">
                <a:latin typeface="Times New Roman"/>
                <a:cs typeface="Times New Roman"/>
              </a:rPr>
              <a:t>of </a:t>
            </a:r>
            <a:r>
              <a:rPr sz="2000" spc="-15" dirty="0">
                <a:latin typeface="Times New Roman"/>
                <a:cs typeface="Times New Roman"/>
              </a:rPr>
              <a:t>view, </a:t>
            </a:r>
            <a:r>
              <a:rPr sz="2000" spc="10" dirty="0">
                <a:latin typeface="Times New Roman"/>
                <a:cs typeface="Times New Roman"/>
              </a:rPr>
              <a:t>by </a:t>
            </a:r>
            <a:r>
              <a:rPr sz="2000" spc="-15" dirty="0">
                <a:latin typeface="Times New Roman"/>
                <a:cs typeface="Times New Roman"/>
              </a:rPr>
              <a:t>two </a:t>
            </a:r>
            <a:r>
              <a:rPr sz="2000" dirty="0">
                <a:latin typeface="Times New Roman"/>
                <a:cs typeface="Times New Roman"/>
              </a:rPr>
              <a:t>or </a:t>
            </a:r>
            <a:r>
              <a:rPr sz="2000" spc="-10" dirty="0">
                <a:latin typeface="Times New Roman"/>
                <a:cs typeface="Times New Roman"/>
              </a:rPr>
              <a:t>three  </a:t>
            </a:r>
            <a:r>
              <a:rPr sz="2000" spc="-5" dirty="0">
                <a:latin typeface="Times New Roman"/>
                <a:cs typeface="Times New Roman"/>
              </a:rPr>
              <a:t>instructions in his/ </a:t>
            </a:r>
            <a:r>
              <a:rPr sz="2000" spc="-10" dirty="0">
                <a:latin typeface="Times New Roman"/>
                <a:cs typeface="Times New Roman"/>
              </a:rPr>
              <a:t>her </a:t>
            </a:r>
            <a:r>
              <a:rPr sz="2000" spc="-5" dirty="0">
                <a:latin typeface="Times New Roman"/>
                <a:cs typeface="Times New Roman"/>
              </a:rPr>
              <a:t>own style. </a:t>
            </a:r>
            <a:r>
              <a:rPr sz="2000" spc="-10" dirty="0">
                <a:latin typeface="Times New Roman"/>
                <a:cs typeface="Times New Roman"/>
              </a:rPr>
              <a:t>So the </a:t>
            </a:r>
            <a:r>
              <a:rPr sz="2000" spc="-5" dirty="0">
                <a:solidFill>
                  <a:srgbClr val="6F2F9F"/>
                </a:solidFill>
                <a:latin typeface="Times New Roman"/>
                <a:cs typeface="Times New Roman"/>
              </a:rPr>
              <a:t>program </a:t>
            </a:r>
            <a:r>
              <a:rPr sz="2000" spc="-10" dirty="0">
                <a:solidFill>
                  <a:srgbClr val="6F2F9F"/>
                </a:solidFill>
                <a:latin typeface="Times New Roman"/>
                <a:cs typeface="Times New Roman"/>
              </a:rPr>
              <a:t>will </a:t>
            </a:r>
            <a:r>
              <a:rPr sz="2000" dirty="0">
                <a:solidFill>
                  <a:srgbClr val="6F2F9F"/>
                </a:solidFill>
                <a:latin typeface="Times New Roman"/>
                <a:cs typeface="Times New Roman"/>
              </a:rPr>
              <a:t>be </a:t>
            </a:r>
            <a:r>
              <a:rPr sz="2000" spc="-5" dirty="0">
                <a:solidFill>
                  <a:srgbClr val="6F2F9F"/>
                </a:solidFill>
                <a:latin typeface="Times New Roman"/>
                <a:cs typeface="Times New Roman"/>
              </a:rPr>
              <a:t>highly dependent </a:t>
            </a:r>
            <a:r>
              <a:rPr sz="2000" spc="5" dirty="0">
                <a:solidFill>
                  <a:srgbClr val="6F2F9F"/>
                </a:solidFill>
                <a:latin typeface="Times New Roman"/>
                <a:cs typeface="Times New Roman"/>
              </a:rPr>
              <a:t>on  </a:t>
            </a:r>
            <a:r>
              <a:rPr sz="2000" spc="-10" dirty="0">
                <a:solidFill>
                  <a:srgbClr val="6F2F9F"/>
                </a:solidFill>
                <a:latin typeface="Times New Roman"/>
                <a:cs typeface="Times New Roman"/>
              </a:rPr>
              <a:t>the </a:t>
            </a:r>
            <a:r>
              <a:rPr sz="2000" dirty="0">
                <a:solidFill>
                  <a:srgbClr val="6F2F9F"/>
                </a:solidFill>
                <a:latin typeface="Times New Roman"/>
                <a:cs typeface="Times New Roman"/>
              </a:rPr>
              <a:t>developer</a:t>
            </a:r>
            <a:r>
              <a:rPr sz="2000" dirty="0">
                <a:latin typeface="Times New Roman"/>
                <a:cs typeface="Times New Roman"/>
              </a:rPr>
              <a:t>. It </a:t>
            </a:r>
            <a:r>
              <a:rPr sz="2000" spc="-10" dirty="0">
                <a:latin typeface="Times New Roman"/>
                <a:cs typeface="Times New Roman"/>
              </a:rPr>
              <a:t>is </a:t>
            </a:r>
            <a:r>
              <a:rPr sz="2000" dirty="0">
                <a:solidFill>
                  <a:srgbClr val="6F2F9F"/>
                </a:solidFill>
                <a:latin typeface="Times New Roman"/>
                <a:cs typeface="Times New Roman"/>
              </a:rPr>
              <a:t>very </a:t>
            </a:r>
            <a:r>
              <a:rPr sz="2000" spc="-5" dirty="0">
                <a:solidFill>
                  <a:srgbClr val="6F2F9F"/>
                </a:solidFill>
                <a:latin typeface="Times New Roman"/>
                <a:cs typeface="Times New Roman"/>
              </a:rPr>
              <a:t>difficult </a:t>
            </a:r>
            <a:r>
              <a:rPr sz="2000" spc="-10" dirty="0">
                <a:solidFill>
                  <a:srgbClr val="6F2F9F"/>
                </a:solidFill>
                <a:latin typeface="Times New Roman"/>
                <a:cs typeface="Times New Roman"/>
              </a:rPr>
              <a:t>for </a:t>
            </a:r>
            <a:r>
              <a:rPr sz="2000" spc="-5" dirty="0">
                <a:solidFill>
                  <a:srgbClr val="6F2F9F"/>
                </a:solidFill>
                <a:latin typeface="Times New Roman"/>
                <a:cs typeface="Times New Roman"/>
              </a:rPr>
              <a:t>a </a:t>
            </a:r>
            <a:r>
              <a:rPr sz="2000" spc="-10" dirty="0">
                <a:solidFill>
                  <a:srgbClr val="6F2F9F"/>
                </a:solidFill>
                <a:latin typeface="Times New Roman"/>
                <a:cs typeface="Times New Roman"/>
              </a:rPr>
              <a:t>second </a:t>
            </a:r>
            <a:r>
              <a:rPr sz="2000" spc="-5" dirty="0">
                <a:solidFill>
                  <a:srgbClr val="6F2F9F"/>
                </a:solidFill>
                <a:latin typeface="Times New Roman"/>
                <a:cs typeface="Times New Roman"/>
              </a:rPr>
              <a:t>person </a:t>
            </a:r>
            <a:r>
              <a:rPr sz="2000" spc="-10" dirty="0">
                <a:solidFill>
                  <a:srgbClr val="6F2F9F"/>
                </a:solidFill>
                <a:latin typeface="Times New Roman"/>
                <a:cs typeface="Times New Roman"/>
              </a:rPr>
              <a:t>to </a:t>
            </a:r>
            <a:r>
              <a:rPr sz="2000" spc="-5" dirty="0">
                <a:solidFill>
                  <a:srgbClr val="6F2F9F"/>
                </a:solidFill>
                <a:latin typeface="Times New Roman"/>
                <a:cs typeface="Times New Roman"/>
              </a:rPr>
              <a:t>understand </a:t>
            </a:r>
            <a:r>
              <a:rPr sz="2000" spc="-10" dirty="0">
                <a:solidFill>
                  <a:srgbClr val="6F2F9F"/>
                </a:solidFill>
                <a:latin typeface="Times New Roman"/>
                <a:cs typeface="Times New Roman"/>
              </a:rPr>
              <a:t>the </a:t>
            </a:r>
            <a:r>
              <a:rPr sz="2000" dirty="0">
                <a:solidFill>
                  <a:srgbClr val="6F2F9F"/>
                </a:solidFill>
                <a:latin typeface="Times New Roman"/>
                <a:cs typeface="Times New Roman"/>
              </a:rPr>
              <a:t>code  </a:t>
            </a:r>
            <a:r>
              <a:rPr sz="2000" spc="-10" dirty="0">
                <a:latin typeface="Times New Roman"/>
                <a:cs typeface="Times New Roman"/>
              </a:rPr>
              <a:t>written in </a:t>
            </a:r>
            <a:r>
              <a:rPr sz="2000" spc="-15" dirty="0">
                <a:latin typeface="Times New Roman"/>
                <a:cs typeface="Times New Roman"/>
              </a:rPr>
              <a:t>Assembly </a:t>
            </a:r>
            <a:r>
              <a:rPr sz="2000" spc="-10" dirty="0">
                <a:latin typeface="Times New Roman"/>
                <a:cs typeface="Times New Roman"/>
              </a:rPr>
              <a:t>even </a:t>
            </a:r>
            <a:r>
              <a:rPr sz="2000" spc="-5" dirty="0">
                <a:latin typeface="Times New Roman"/>
                <a:cs typeface="Times New Roman"/>
              </a:rPr>
              <a:t>if it </a:t>
            </a:r>
            <a:r>
              <a:rPr sz="2000" spc="-10" dirty="0">
                <a:latin typeface="Times New Roman"/>
                <a:cs typeface="Times New Roman"/>
              </a:rPr>
              <a:t>is </a:t>
            </a:r>
            <a:r>
              <a:rPr sz="2000" spc="-20" dirty="0">
                <a:latin typeface="Times New Roman"/>
                <a:cs typeface="Times New Roman"/>
              </a:rPr>
              <a:t>well</a:t>
            </a:r>
            <a:r>
              <a:rPr sz="2000" spc="229" dirty="0">
                <a:latin typeface="Times New Roman"/>
                <a:cs typeface="Times New Roman"/>
              </a:rPr>
              <a:t> </a:t>
            </a:r>
            <a:r>
              <a:rPr sz="2000" spc="-10" dirty="0">
                <a:latin typeface="Times New Roman"/>
                <a:cs typeface="Times New Roman"/>
              </a:rPr>
              <a:t>documented.</a:t>
            </a:r>
            <a:endParaRPr sz="2000">
              <a:latin typeface="Times New Roman"/>
              <a:cs typeface="Times New Roman"/>
            </a:endParaRPr>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38100">
              <a:lnSpc>
                <a:spcPts val="1375"/>
              </a:lnSpc>
            </a:pPr>
            <a:fld id="{81D60167-4931-47E6-BA6A-407CBD079E47}" type="slidenum">
              <a:rPr spc="-40" dirty="0"/>
              <a:t>172</a:t>
            </a:fld>
            <a:endParaRPr spc="-40" dirty="0"/>
          </a:p>
        </p:txBody>
      </p:sp>
    </p:spTree>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57200" y="6172200"/>
            <a:ext cx="8229600" cy="0"/>
          </a:xfrm>
          <a:custGeom>
            <a:avLst/>
            <a:gdLst/>
            <a:ahLst/>
            <a:cxnLst/>
            <a:rect l="l" t="t" r="r" b="b"/>
            <a:pathLst>
              <a:path w="8229600">
                <a:moveTo>
                  <a:pt x="0" y="0"/>
                </a:moveTo>
                <a:lnTo>
                  <a:pt x="8229600" y="0"/>
                </a:lnTo>
              </a:path>
            </a:pathLst>
          </a:custGeom>
          <a:ln w="19050">
            <a:solidFill>
              <a:srgbClr val="CC9900"/>
            </a:solidFill>
          </a:ln>
        </p:spPr>
        <p:txBody>
          <a:bodyPr wrap="square" lIns="0" tIns="0" rIns="0" bIns="0" rtlCol="0"/>
          <a:lstStyle/>
          <a:p>
            <a:endParaRPr/>
          </a:p>
        </p:txBody>
      </p:sp>
      <p:sp>
        <p:nvSpPr>
          <p:cNvPr id="3" name="object 3"/>
          <p:cNvSpPr txBox="1"/>
          <p:nvPr/>
        </p:nvSpPr>
        <p:spPr>
          <a:xfrm>
            <a:off x="495451" y="458765"/>
            <a:ext cx="8305165" cy="5697855"/>
          </a:xfrm>
          <a:prstGeom prst="rect">
            <a:avLst/>
          </a:prstGeom>
        </p:spPr>
        <p:txBody>
          <a:bodyPr vert="horz" wrap="square" lIns="0" tIns="165735" rIns="0" bIns="0" rtlCol="0">
            <a:spAutoFit/>
          </a:bodyPr>
          <a:lstStyle/>
          <a:p>
            <a:pPr marL="12700">
              <a:lnSpc>
                <a:spcPct val="100000"/>
              </a:lnSpc>
              <a:spcBef>
                <a:spcPts val="1305"/>
              </a:spcBef>
              <a:tabLst>
                <a:tab pos="356870" algn="l"/>
              </a:tabLst>
            </a:pPr>
            <a:r>
              <a:rPr sz="2000" spc="-5" dirty="0">
                <a:solidFill>
                  <a:srgbClr val="C00000"/>
                </a:solidFill>
                <a:latin typeface="Times New Roman"/>
                <a:cs typeface="Times New Roman"/>
              </a:rPr>
              <a:t>»	</a:t>
            </a:r>
            <a:r>
              <a:rPr sz="2000" dirty="0">
                <a:latin typeface="Times New Roman"/>
                <a:cs typeface="Times New Roman"/>
              </a:rPr>
              <a:t>The</a:t>
            </a:r>
            <a:r>
              <a:rPr sz="2000" spc="280" dirty="0">
                <a:latin typeface="Times New Roman"/>
                <a:cs typeface="Times New Roman"/>
              </a:rPr>
              <a:t> </a:t>
            </a:r>
            <a:r>
              <a:rPr sz="2000" b="1" i="1" spc="-5" dirty="0">
                <a:solidFill>
                  <a:srgbClr val="FF0000"/>
                </a:solidFill>
                <a:latin typeface="Times New Roman"/>
                <a:cs typeface="Times New Roman"/>
              </a:rPr>
              <a:t>other</a:t>
            </a:r>
            <a:r>
              <a:rPr sz="2000" b="1" i="1" spc="270" dirty="0">
                <a:solidFill>
                  <a:srgbClr val="FF0000"/>
                </a:solidFill>
                <a:latin typeface="Times New Roman"/>
                <a:cs typeface="Times New Roman"/>
              </a:rPr>
              <a:t> </a:t>
            </a:r>
            <a:r>
              <a:rPr sz="2000" b="1" i="1" spc="-10" dirty="0">
                <a:solidFill>
                  <a:srgbClr val="FF0000"/>
                </a:solidFill>
                <a:latin typeface="Times New Roman"/>
                <a:cs typeface="Times New Roman"/>
              </a:rPr>
              <a:t>system</a:t>
            </a:r>
            <a:r>
              <a:rPr sz="2000" b="1" i="1" spc="310" dirty="0">
                <a:solidFill>
                  <a:srgbClr val="FF0000"/>
                </a:solidFill>
                <a:latin typeface="Times New Roman"/>
                <a:cs typeface="Times New Roman"/>
              </a:rPr>
              <a:t> </a:t>
            </a:r>
            <a:r>
              <a:rPr sz="2000" b="1" i="1" spc="-10" dirty="0">
                <a:solidFill>
                  <a:srgbClr val="FF0000"/>
                </a:solidFill>
                <a:latin typeface="Times New Roman"/>
                <a:cs typeface="Times New Roman"/>
              </a:rPr>
              <a:t>components</a:t>
            </a:r>
            <a:r>
              <a:rPr sz="2000" b="1" i="1" spc="280" dirty="0">
                <a:solidFill>
                  <a:srgbClr val="FF0000"/>
                </a:solidFill>
                <a:latin typeface="Times New Roman"/>
                <a:cs typeface="Times New Roman"/>
              </a:rPr>
              <a:t> </a:t>
            </a:r>
            <a:r>
              <a:rPr sz="2000" spc="-5" dirty="0">
                <a:solidFill>
                  <a:srgbClr val="C00000"/>
                </a:solidFill>
                <a:latin typeface="Times New Roman"/>
                <a:cs typeface="Times New Roman"/>
              </a:rPr>
              <a:t>refer</a:t>
            </a:r>
            <a:r>
              <a:rPr sz="2000" spc="285" dirty="0">
                <a:solidFill>
                  <a:srgbClr val="C00000"/>
                </a:solidFill>
                <a:latin typeface="Times New Roman"/>
                <a:cs typeface="Times New Roman"/>
              </a:rPr>
              <a:t> </a:t>
            </a:r>
            <a:r>
              <a:rPr sz="2000" spc="-5" dirty="0">
                <a:solidFill>
                  <a:srgbClr val="C00000"/>
                </a:solidFill>
                <a:latin typeface="Times New Roman"/>
                <a:cs typeface="Times New Roman"/>
              </a:rPr>
              <a:t>to</a:t>
            </a:r>
            <a:r>
              <a:rPr sz="2000" spc="285" dirty="0">
                <a:solidFill>
                  <a:srgbClr val="C00000"/>
                </a:solidFill>
                <a:latin typeface="Times New Roman"/>
                <a:cs typeface="Times New Roman"/>
              </a:rPr>
              <a:t> </a:t>
            </a:r>
            <a:r>
              <a:rPr sz="2000" spc="-10" dirty="0">
                <a:solidFill>
                  <a:srgbClr val="C00000"/>
                </a:solidFill>
                <a:latin typeface="Times New Roman"/>
                <a:cs typeface="Times New Roman"/>
              </a:rPr>
              <a:t>the</a:t>
            </a:r>
            <a:r>
              <a:rPr sz="2000" spc="280" dirty="0">
                <a:solidFill>
                  <a:srgbClr val="C00000"/>
                </a:solidFill>
                <a:latin typeface="Times New Roman"/>
                <a:cs typeface="Times New Roman"/>
              </a:rPr>
              <a:t> </a:t>
            </a:r>
            <a:r>
              <a:rPr sz="2000" spc="-10" dirty="0">
                <a:solidFill>
                  <a:srgbClr val="C00000"/>
                </a:solidFill>
                <a:latin typeface="Times New Roman"/>
                <a:cs typeface="Times New Roman"/>
              </a:rPr>
              <a:t>components/</a:t>
            </a:r>
            <a:r>
              <a:rPr sz="2000" spc="280" dirty="0">
                <a:solidFill>
                  <a:srgbClr val="C00000"/>
                </a:solidFill>
                <a:latin typeface="Times New Roman"/>
                <a:cs typeface="Times New Roman"/>
              </a:rPr>
              <a:t> </a:t>
            </a:r>
            <a:r>
              <a:rPr sz="2000" spc="-5" dirty="0">
                <a:solidFill>
                  <a:srgbClr val="C00000"/>
                </a:solidFill>
                <a:latin typeface="Times New Roman"/>
                <a:cs typeface="Times New Roman"/>
              </a:rPr>
              <a:t>circuits/</a:t>
            </a:r>
            <a:r>
              <a:rPr sz="2000" spc="275" dirty="0">
                <a:solidFill>
                  <a:srgbClr val="C00000"/>
                </a:solidFill>
                <a:latin typeface="Times New Roman"/>
                <a:cs typeface="Times New Roman"/>
              </a:rPr>
              <a:t> </a:t>
            </a:r>
            <a:r>
              <a:rPr sz="2000" spc="-5" dirty="0">
                <a:solidFill>
                  <a:srgbClr val="C00000"/>
                </a:solidFill>
                <a:latin typeface="Times New Roman"/>
                <a:cs typeface="Times New Roman"/>
              </a:rPr>
              <a:t>ICs</a:t>
            </a:r>
            <a:r>
              <a:rPr sz="2000" spc="295" dirty="0">
                <a:solidFill>
                  <a:srgbClr val="C00000"/>
                </a:solidFill>
                <a:latin typeface="Times New Roman"/>
                <a:cs typeface="Times New Roman"/>
              </a:rPr>
              <a:t> </a:t>
            </a:r>
            <a:r>
              <a:rPr sz="2000" spc="-5" dirty="0">
                <a:solidFill>
                  <a:srgbClr val="C00000"/>
                </a:solidFill>
                <a:latin typeface="Times New Roman"/>
                <a:cs typeface="Times New Roman"/>
              </a:rPr>
              <a:t>which</a:t>
            </a:r>
            <a:endParaRPr sz="2000">
              <a:latin typeface="Times New Roman"/>
              <a:cs typeface="Times New Roman"/>
            </a:endParaRPr>
          </a:p>
          <a:p>
            <a:pPr marL="356870" algn="just">
              <a:lnSpc>
                <a:spcPct val="100000"/>
              </a:lnSpc>
              <a:spcBef>
                <a:spcPts val="1200"/>
              </a:spcBef>
            </a:pPr>
            <a:r>
              <a:rPr sz="2000" dirty="0">
                <a:solidFill>
                  <a:srgbClr val="C00000"/>
                </a:solidFill>
                <a:latin typeface="Times New Roman"/>
                <a:cs typeface="Times New Roman"/>
              </a:rPr>
              <a:t>are </a:t>
            </a:r>
            <a:r>
              <a:rPr sz="2000" spc="-5" dirty="0">
                <a:solidFill>
                  <a:srgbClr val="C00000"/>
                </a:solidFill>
                <a:latin typeface="Times New Roman"/>
                <a:cs typeface="Times New Roman"/>
              </a:rPr>
              <a:t>necessary </a:t>
            </a:r>
            <a:r>
              <a:rPr sz="2000" spc="-10" dirty="0">
                <a:solidFill>
                  <a:srgbClr val="C00000"/>
                </a:solidFill>
                <a:latin typeface="Times New Roman"/>
                <a:cs typeface="Times New Roman"/>
              </a:rPr>
              <a:t>for the </a:t>
            </a:r>
            <a:r>
              <a:rPr sz="2000" dirty="0">
                <a:solidFill>
                  <a:srgbClr val="C00000"/>
                </a:solidFill>
                <a:latin typeface="Times New Roman"/>
                <a:cs typeface="Times New Roman"/>
              </a:rPr>
              <a:t>proper </a:t>
            </a:r>
            <a:r>
              <a:rPr sz="2000" spc="-10" dirty="0">
                <a:solidFill>
                  <a:srgbClr val="C00000"/>
                </a:solidFill>
                <a:latin typeface="Times New Roman"/>
                <a:cs typeface="Times New Roman"/>
              </a:rPr>
              <a:t>functioning </a:t>
            </a:r>
            <a:r>
              <a:rPr sz="2000" dirty="0">
                <a:solidFill>
                  <a:srgbClr val="C00000"/>
                </a:solidFill>
                <a:latin typeface="Times New Roman"/>
                <a:cs typeface="Times New Roman"/>
              </a:rPr>
              <a:t>of </a:t>
            </a:r>
            <a:r>
              <a:rPr sz="2000" spc="-10" dirty="0">
                <a:solidFill>
                  <a:srgbClr val="C00000"/>
                </a:solidFill>
                <a:latin typeface="Times New Roman"/>
                <a:cs typeface="Times New Roman"/>
              </a:rPr>
              <a:t>the </a:t>
            </a:r>
            <a:r>
              <a:rPr sz="2000" spc="-5" dirty="0">
                <a:solidFill>
                  <a:srgbClr val="C00000"/>
                </a:solidFill>
                <a:latin typeface="Times New Roman"/>
                <a:cs typeface="Times New Roman"/>
              </a:rPr>
              <a:t>embedded</a:t>
            </a:r>
            <a:r>
              <a:rPr sz="2000" spc="125" dirty="0">
                <a:solidFill>
                  <a:srgbClr val="C00000"/>
                </a:solidFill>
                <a:latin typeface="Times New Roman"/>
                <a:cs typeface="Times New Roman"/>
              </a:rPr>
              <a:t> </a:t>
            </a:r>
            <a:r>
              <a:rPr sz="2000" spc="-20" dirty="0">
                <a:solidFill>
                  <a:srgbClr val="C00000"/>
                </a:solidFill>
                <a:latin typeface="Times New Roman"/>
                <a:cs typeface="Times New Roman"/>
              </a:rPr>
              <a:t>system</a:t>
            </a:r>
            <a:r>
              <a:rPr sz="2000" spc="-20" dirty="0">
                <a:latin typeface="Times New Roman"/>
                <a:cs typeface="Times New Roman"/>
              </a:rPr>
              <a:t>.</a:t>
            </a:r>
            <a:endParaRPr sz="2000">
              <a:latin typeface="Times New Roman"/>
              <a:cs typeface="Times New Roman"/>
            </a:endParaRPr>
          </a:p>
          <a:p>
            <a:pPr marL="356870" marR="6985" indent="-344805" algn="just">
              <a:lnSpc>
                <a:spcPct val="150100"/>
              </a:lnSpc>
              <a:spcBef>
                <a:spcPts val="480"/>
              </a:spcBef>
            </a:pPr>
            <a:r>
              <a:rPr sz="2000" spc="-5" dirty="0">
                <a:solidFill>
                  <a:srgbClr val="C00000"/>
                </a:solidFill>
                <a:latin typeface="Times New Roman"/>
                <a:cs typeface="Times New Roman"/>
              </a:rPr>
              <a:t>» </a:t>
            </a:r>
            <a:r>
              <a:rPr sz="2000" spc="-10" dirty="0">
                <a:latin typeface="Times New Roman"/>
                <a:cs typeface="Times New Roman"/>
              </a:rPr>
              <a:t>Some </a:t>
            </a:r>
            <a:r>
              <a:rPr sz="2000" dirty="0">
                <a:latin typeface="Times New Roman"/>
                <a:cs typeface="Times New Roman"/>
              </a:rPr>
              <a:t>of </a:t>
            </a:r>
            <a:r>
              <a:rPr sz="2000" spc="-10" dirty="0">
                <a:latin typeface="Times New Roman"/>
                <a:cs typeface="Times New Roman"/>
              </a:rPr>
              <a:t>these </a:t>
            </a:r>
            <a:r>
              <a:rPr sz="2000" spc="-5" dirty="0">
                <a:latin typeface="Times New Roman"/>
                <a:cs typeface="Times New Roman"/>
              </a:rPr>
              <a:t>circuits </a:t>
            </a:r>
            <a:r>
              <a:rPr sz="2000" spc="-10" dirty="0">
                <a:latin typeface="Times New Roman"/>
                <a:cs typeface="Times New Roman"/>
              </a:rPr>
              <a:t>may </a:t>
            </a:r>
            <a:r>
              <a:rPr sz="2000" dirty="0">
                <a:latin typeface="Times New Roman"/>
                <a:cs typeface="Times New Roman"/>
              </a:rPr>
              <a:t>be </a:t>
            </a:r>
            <a:r>
              <a:rPr sz="2000" spc="-10" dirty="0">
                <a:latin typeface="Times New Roman"/>
                <a:cs typeface="Times New Roman"/>
              </a:rPr>
              <a:t>essential for the proper functioning </a:t>
            </a:r>
            <a:r>
              <a:rPr sz="2000" dirty="0">
                <a:latin typeface="Times New Roman"/>
                <a:cs typeface="Times New Roman"/>
              </a:rPr>
              <a:t>of </a:t>
            </a:r>
            <a:r>
              <a:rPr sz="2000" spc="-10" dirty="0">
                <a:latin typeface="Times New Roman"/>
                <a:cs typeface="Times New Roman"/>
              </a:rPr>
              <a:t>the  </a:t>
            </a:r>
            <a:r>
              <a:rPr sz="2000" spc="-5" dirty="0">
                <a:latin typeface="Times New Roman"/>
                <a:cs typeface="Times New Roman"/>
              </a:rPr>
              <a:t>processor/ controller </a:t>
            </a:r>
            <a:r>
              <a:rPr sz="2000" spc="-10" dirty="0">
                <a:latin typeface="Times New Roman"/>
                <a:cs typeface="Times New Roman"/>
              </a:rPr>
              <a:t>and </a:t>
            </a:r>
            <a:r>
              <a:rPr sz="2000" spc="-15" dirty="0">
                <a:latin typeface="Times New Roman"/>
                <a:cs typeface="Times New Roman"/>
              </a:rPr>
              <a:t>firmware</a:t>
            </a:r>
            <a:r>
              <a:rPr sz="2000" spc="55" dirty="0">
                <a:latin typeface="Times New Roman"/>
                <a:cs typeface="Times New Roman"/>
              </a:rPr>
              <a:t> </a:t>
            </a:r>
            <a:r>
              <a:rPr sz="2000" spc="-10" dirty="0">
                <a:latin typeface="Times New Roman"/>
                <a:cs typeface="Times New Roman"/>
              </a:rPr>
              <a:t>execution.</a:t>
            </a:r>
            <a:endParaRPr sz="2000">
              <a:latin typeface="Times New Roman"/>
              <a:cs typeface="Times New Roman"/>
            </a:endParaRPr>
          </a:p>
          <a:p>
            <a:pPr marL="356870" marR="5080" indent="-344805" algn="just">
              <a:lnSpc>
                <a:spcPct val="150100"/>
              </a:lnSpc>
              <a:spcBef>
                <a:spcPts val="480"/>
              </a:spcBef>
            </a:pPr>
            <a:r>
              <a:rPr sz="2000" spc="-5" dirty="0">
                <a:solidFill>
                  <a:srgbClr val="C00000"/>
                </a:solidFill>
                <a:latin typeface="Times New Roman"/>
                <a:cs typeface="Times New Roman"/>
              </a:rPr>
              <a:t>» </a:t>
            </a:r>
            <a:r>
              <a:rPr sz="2000" spc="-5" dirty="0">
                <a:solidFill>
                  <a:srgbClr val="006FC0"/>
                </a:solidFill>
                <a:latin typeface="Times New Roman"/>
                <a:cs typeface="Times New Roman"/>
              </a:rPr>
              <a:t>Watchdog </a:t>
            </a:r>
            <a:r>
              <a:rPr sz="2000" spc="-10" dirty="0">
                <a:solidFill>
                  <a:srgbClr val="006FC0"/>
                </a:solidFill>
                <a:latin typeface="Times New Roman"/>
                <a:cs typeface="Times New Roman"/>
              </a:rPr>
              <a:t>timer, </a:t>
            </a:r>
            <a:r>
              <a:rPr sz="2000" spc="-5" dirty="0">
                <a:solidFill>
                  <a:srgbClr val="006FC0"/>
                </a:solidFill>
                <a:latin typeface="Times New Roman"/>
                <a:cs typeface="Times New Roman"/>
              </a:rPr>
              <a:t>Reset IC </a:t>
            </a:r>
            <a:r>
              <a:rPr sz="2000" dirty="0">
                <a:solidFill>
                  <a:srgbClr val="006FC0"/>
                </a:solidFill>
                <a:latin typeface="Times New Roman"/>
                <a:cs typeface="Times New Roman"/>
              </a:rPr>
              <a:t>(or </a:t>
            </a:r>
            <a:r>
              <a:rPr sz="2000" spc="-10" dirty="0">
                <a:solidFill>
                  <a:srgbClr val="006FC0"/>
                </a:solidFill>
                <a:latin typeface="Times New Roman"/>
                <a:cs typeface="Times New Roman"/>
              </a:rPr>
              <a:t>passive </a:t>
            </a:r>
            <a:r>
              <a:rPr sz="2000" spc="-5" dirty="0">
                <a:solidFill>
                  <a:srgbClr val="006FC0"/>
                </a:solidFill>
                <a:latin typeface="Times New Roman"/>
                <a:cs typeface="Times New Roman"/>
              </a:rPr>
              <a:t>circuit), </a:t>
            </a:r>
            <a:r>
              <a:rPr sz="2000" spc="-10" dirty="0">
                <a:solidFill>
                  <a:srgbClr val="006FC0"/>
                </a:solidFill>
                <a:latin typeface="Times New Roman"/>
                <a:cs typeface="Times New Roman"/>
              </a:rPr>
              <a:t>brown-out </a:t>
            </a:r>
            <a:r>
              <a:rPr sz="2000" spc="-5" dirty="0">
                <a:solidFill>
                  <a:srgbClr val="006FC0"/>
                </a:solidFill>
                <a:latin typeface="Times New Roman"/>
                <a:cs typeface="Times New Roman"/>
              </a:rPr>
              <a:t>protection IC </a:t>
            </a:r>
            <a:r>
              <a:rPr sz="2000" dirty="0">
                <a:solidFill>
                  <a:srgbClr val="006FC0"/>
                </a:solidFill>
                <a:latin typeface="Times New Roman"/>
                <a:cs typeface="Times New Roman"/>
              </a:rPr>
              <a:t>(or  </a:t>
            </a:r>
            <a:r>
              <a:rPr sz="2000" spc="-10" dirty="0">
                <a:solidFill>
                  <a:srgbClr val="006FC0"/>
                </a:solidFill>
                <a:latin typeface="Times New Roman"/>
                <a:cs typeface="Times New Roman"/>
              </a:rPr>
              <a:t>passive </a:t>
            </a:r>
            <a:r>
              <a:rPr sz="2000" spc="-5" dirty="0">
                <a:solidFill>
                  <a:srgbClr val="006FC0"/>
                </a:solidFill>
                <a:latin typeface="Times New Roman"/>
                <a:cs typeface="Times New Roman"/>
              </a:rPr>
              <a:t>circuit) etc</a:t>
            </a:r>
            <a:r>
              <a:rPr sz="2000" spc="-5" dirty="0">
                <a:latin typeface="Times New Roman"/>
                <a:cs typeface="Times New Roman"/>
              </a:rPr>
              <a:t>., </a:t>
            </a:r>
            <a:r>
              <a:rPr sz="2000" dirty="0">
                <a:latin typeface="Times New Roman"/>
                <a:cs typeface="Times New Roman"/>
              </a:rPr>
              <a:t>are </a:t>
            </a:r>
            <a:r>
              <a:rPr sz="2000" spc="-10" dirty="0">
                <a:latin typeface="Times New Roman"/>
                <a:cs typeface="Times New Roman"/>
              </a:rPr>
              <a:t>examples </a:t>
            </a:r>
            <a:r>
              <a:rPr sz="2000" dirty="0">
                <a:latin typeface="Times New Roman"/>
                <a:cs typeface="Times New Roman"/>
              </a:rPr>
              <a:t>of </a:t>
            </a:r>
            <a:r>
              <a:rPr sz="2000" spc="-5" dirty="0">
                <a:latin typeface="Times New Roman"/>
                <a:cs typeface="Times New Roman"/>
              </a:rPr>
              <a:t>circuits/ </a:t>
            </a:r>
            <a:r>
              <a:rPr sz="2000" spc="-10" dirty="0">
                <a:latin typeface="Times New Roman"/>
                <a:cs typeface="Times New Roman"/>
              </a:rPr>
              <a:t>ICs which </a:t>
            </a:r>
            <a:r>
              <a:rPr sz="2000" dirty="0">
                <a:solidFill>
                  <a:srgbClr val="6F2F9F"/>
                </a:solidFill>
                <a:latin typeface="Times New Roman"/>
                <a:cs typeface="Times New Roman"/>
              </a:rPr>
              <a:t>are </a:t>
            </a:r>
            <a:r>
              <a:rPr sz="2000" spc="-10" dirty="0">
                <a:solidFill>
                  <a:srgbClr val="6F2F9F"/>
                </a:solidFill>
                <a:latin typeface="Times New Roman"/>
                <a:cs typeface="Times New Roman"/>
              </a:rPr>
              <a:t>essential for the  </a:t>
            </a:r>
            <a:r>
              <a:rPr sz="2000" spc="-5" dirty="0">
                <a:solidFill>
                  <a:srgbClr val="6F2F9F"/>
                </a:solidFill>
                <a:latin typeface="Times New Roman"/>
                <a:cs typeface="Times New Roman"/>
              </a:rPr>
              <a:t>proper </a:t>
            </a:r>
            <a:r>
              <a:rPr sz="2000" spc="-10" dirty="0">
                <a:solidFill>
                  <a:srgbClr val="6F2F9F"/>
                </a:solidFill>
                <a:latin typeface="Times New Roman"/>
                <a:cs typeface="Times New Roman"/>
              </a:rPr>
              <a:t>functioning </a:t>
            </a:r>
            <a:r>
              <a:rPr sz="2000" dirty="0">
                <a:solidFill>
                  <a:srgbClr val="6F2F9F"/>
                </a:solidFill>
                <a:latin typeface="Times New Roman"/>
                <a:cs typeface="Times New Roman"/>
              </a:rPr>
              <a:t>of </a:t>
            </a:r>
            <a:r>
              <a:rPr sz="2000" spc="-10" dirty="0">
                <a:solidFill>
                  <a:srgbClr val="6F2F9F"/>
                </a:solidFill>
                <a:latin typeface="Times New Roman"/>
                <a:cs typeface="Times New Roman"/>
              </a:rPr>
              <a:t>the </a:t>
            </a:r>
            <a:r>
              <a:rPr sz="2000" spc="-5" dirty="0">
                <a:solidFill>
                  <a:srgbClr val="6F2F9F"/>
                </a:solidFill>
                <a:latin typeface="Times New Roman"/>
                <a:cs typeface="Times New Roman"/>
              </a:rPr>
              <a:t>processors/ controllers</a:t>
            </a:r>
            <a:r>
              <a:rPr sz="2000" spc="-5" dirty="0">
                <a:latin typeface="Times New Roman"/>
                <a:cs typeface="Times New Roman"/>
              </a:rPr>
              <a:t>. </a:t>
            </a:r>
            <a:r>
              <a:rPr sz="2000" spc="-15" dirty="0">
                <a:latin typeface="Times New Roman"/>
                <a:cs typeface="Times New Roman"/>
              </a:rPr>
              <a:t>Some </a:t>
            </a:r>
            <a:r>
              <a:rPr sz="2000" dirty="0">
                <a:latin typeface="Times New Roman"/>
                <a:cs typeface="Times New Roman"/>
              </a:rPr>
              <a:t>of </a:t>
            </a:r>
            <a:r>
              <a:rPr sz="2000" spc="-10" dirty="0">
                <a:latin typeface="Times New Roman"/>
                <a:cs typeface="Times New Roman"/>
              </a:rPr>
              <a:t>the </a:t>
            </a:r>
            <a:r>
              <a:rPr sz="2000" spc="-5" dirty="0">
                <a:latin typeface="Times New Roman"/>
                <a:cs typeface="Times New Roman"/>
              </a:rPr>
              <a:t>controllers </a:t>
            </a:r>
            <a:r>
              <a:rPr sz="2000" spc="-20" dirty="0">
                <a:latin typeface="Times New Roman"/>
                <a:cs typeface="Times New Roman"/>
              </a:rPr>
              <a:t>or  </a:t>
            </a:r>
            <a:r>
              <a:rPr sz="2000" spc="-10" dirty="0">
                <a:latin typeface="Times New Roman"/>
                <a:cs typeface="Times New Roman"/>
              </a:rPr>
              <a:t>SoCs, </a:t>
            </a:r>
            <a:r>
              <a:rPr sz="2000" spc="-5" dirty="0">
                <a:latin typeface="Times New Roman"/>
                <a:cs typeface="Times New Roman"/>
              </a:rPr>
              <a:t>integrate </a:t>
            </a:r>
            <a:r>
              <a:rPr sz="2000" spc="-10" dirty="0">
                <a:latin typeface="Times New Roman"/>
                <a:cs typeface="Times New Roman"/>
              </a:rPr>
              <a:t>these components within </a:t>
            </a:r>
            <a:r>
              <a:rPr sz="2000" spc="-5" dirty="0">
                <a:latin typeface="Times New Roman"/>
                <a:cs typeface="Times New Roman"/>
              </a:rPr>
              <a:t>a </a:t>
            </a:r>
            <a:r>
              <a:rPr sz="2000" spc="-10" dirty="0">
                <a:latin typeface="Times New Roman"/>
                <a:cs typeface="Times New Roman"/>
              </a:rPr>
              <a:t>single </a:t>
            </a:r>
            <a:r>
              <a:rPr sz="2000" spc="-5" dirty="0">
                <a:latin typeface="Times New Roman"/>
                <a:cs typeface="Times New Roman"/>
              </a:rPr>
              <a:t>IC </a:t>
            </a:r>
            <a:r>
              <a:rPr sz="2000" spc="-10" dirty="0">
                <a:latin typeface="Times New Roman"/>
                <a:cs typeface="Times New Roman"/>
              </a:rPr>
              <a:t>and </a:t>
            </a:r>
            <a:r>
              <a:rPr sz="2000" spc="-5" dirty="0">
                <a:latin typeface="Times New Roman"/>
                <a:cs typeface="Times New Roman"/>
              </a:rPr>
              <a:t>doesn't require </a:t>
            </a:r>
            <a:r>
              <a:rPr sz="2000" spc="-10" dirty="0">
                <a:latin typeface="Times New Roman"/>
                <a:cs typeface="Times New Roman"/>
              </a:rPr>
              <a:t>such  components externally connected to the chip for </a:t>
            </a:r>
            <a:r>
              <a:rPr sz="2000" dirty="0">
                <a:latin typeface="Times New Roman"/>
                <a:cs typeface="Times New Roman"/>
              </a:rPr>
              <a:t>proper</a:t>
            </a:r>
            <a:r>
              <a:rPr sz="2000" spc="185" dirty="0">
                <a:latin typeface="Times New Roman"/>
                <a:cs typeface="Times New Roman"/>
              </a:rPr>
              <a:t> </a:t>
            </a:r>
            <a:r>
              <a:rPr sz="2000" spc="-10" dirty="0">
                <a:latin typeface="Times New Roman"/>
                <a:cs typeface="Times New Roman"/>
              </a:rPr>
              <a:t>functioning.</a:t>
            </a:r>
            <a:endParaRPr sz="2000">
              <a:latin typeface="Times New Roman"/>
              <a:cs typeface="Times New Roman"/>
            </a:endParaRPr>
          </a:p>
          <a:p>
            <a:pPr marL="356870" marR="5715" indent="-344805" algn="just">
              <a:lnSpc>
                <a:spcPct val="150100"/>
              </a:lnSpc>
              <a:spcBef>
                <a:spcPts val="475"/>
              </a:spcBef>
              <a:buClr>
                <a:srgbClr val="CC9900"/>
              </a:buClr>
              <a:buSzPct val="65000"/>
              <a:buFont typeface="Wingdings"/>
              <a:buChar char=""/>
              <a:tabLst>
                <a:tab pos="357505" algn="l"/>
              </a:tabLst>
            </a:pPr>
            <a:r>
              <a:rPr sz="2000" spc="-5" dirty="0">
                <a:latin typeface="Times New Roman"/>
                <a:cs typeface="Times New Roman"/>
              </a:rPr>
              <a:t>Depending </a:t>
            </a:r>
            <a:r>
              <a:rPr sz="2000" dirty="0">
                <a:latin typeface="Times New Roman"/>
                <a:cs typeface="Times New Roman"/>
              </a:rPr>
              <a:t>on </a:t>
            </a:r>
            <a:r>
              <a:rPr sz="2000" spc="-10" dirty="0">
                <a:latin typeface="Times New Roman"/>
                <a:cs typeface="Times New Roman"/>
              </a:rPr>
              <a:t>the </a:t>
            </a:r>
            <a:r>
              <a:rPr sz="2000" spc="-5" dirty="0">
                <a:latin typeface="Times New Roman"/>
                <a:cs typeface="Times New Roman"/>
              </a:rPr>
              <a:t>system </a:t>
            </a:r>
            <a:r>
              <a:rPr sz="2000" spc="-10" dirty="0">
                <a:latin typeface="Times New Roman"/>
                <a:cs typeface="Times New Roman"/>
              </a:rPr>
              <a:t>requirement, the </a:t>
            </a:r>
            <a:r>
              <a:rPr sz="2000" spc="-5" dirty="0">
                <a:solidFill>
                  <a:srgbClr val="6F2F9F"/>
                </a:solidFill>
                <a:latin typeface="Times New Roman"/>
                <a:cs typeface="Times New Roman"/>
              </a:rPr>
              <a:t>embedded </a:t>
            </a:r>
            <a:r>
              <a:rPr sz="2000" spc="-10" dirty="0">
                <a:solidFill>
                  <a:srgbClr val="6F2F9F"/>
                </a:solidFill>
                <a:latin typeface="Times New Roman"/>
                <a:cs typeface="Times New Roman"/>
              </a:rPr>
              <a:t>system may </a:t>
            </a:r>
            <a:r>
              <a:rPr sz="2000" spc="-5" dirty="0">
                <a:solidFill>
                  <a:srgbClr val="6F2F9F"/>
                </a:solidFill>
                <a:latin typeface="Times New Roman"/>
                <a:cs typeface="Times New Roman"/>
              </a:rPr>
              <a:t>include  other </a:t>
            </a:r>
            <a:r>
              <a:rPr sz="2000" spc="-10" dirty="0">
                <a:solidFill>
                  <a:srgbClr val="6F2F9F"/>
                </a:solidFill>
                <a:latin typeface="Times New Roman"/>
                <a:cs typeface="Times New Roman"/>
              </a:rPr>
              <a:t>integrated </a:t>
            </a:r>
            <a:r>
              <a:rPr sz="2000" spc="-5" dirty="0">
                <a:solidFill>
                  <a:srgbClr val="6F2F9F"/>
                </a:solidFill>
                <a:latin typeface="Times New Roman"/>
                <a:cs typeface="Times New Roman"/>
              </a:rPr>
              <a:t>circuits </a:t>
            </a:r>
            <a:r>
              <a:rPr sz="2000" spc="-10" dirty="0">
                <a:solidFill>
                  <a:srgbClr val="6F2F9F"/>
                </a:solidFill>
                <a:latin typeface="Times New Roman"/>
                <a:cs typeface="Times New Roman"/>
              </a:rPr>
              <a:t>for performing </a:t>
            </a:r>
            <a:r>
              <a:rPr sz="2000" spc="-5" dirty="0">
                <a:solidFill>
                  <a:srgbClr val="6F2F9F"/>
                </a:solidFill>
                <a:latin typeface="Times New Roman"/>
                <a:cs typeface="Times New Roman"/>
              </a:rPr>
              <a:t>specific functions</a:t>
            </a:r>
            <a:r>
              <a:rPr sz="2000" spc="-5" dirty="0">
                <a:latin typeface="Times New Roman"/>
                <a:cs typeface="Times New Roman"/>
              </a:rPr>
              <a:t>, </a:t>
            </a:r>
            <a:r>
              <a:rPr sz="2000" spc="-10" dirty="0">
                <a:latin typeface="Times New Roman"/>
                <a:cs typeface="Times New Roman"/>
              </a:rPr>
              <a:t>level </a:t>
            </a:r>
            <a:r>
              <a:rPr sz="2000" spc="-5" dirty="0">
                <a:latin typeface="Times New Roman"/>
                <a:cs typeface="Times New Roman"/>
              </a:rPr>
              <a:t>translator </a:t>
            </a:r>
            <a:r>
              <a:rPr sz="2000" spc="-10" dirty="0">
                <a:latin typeface="Times New Roman"/>
                <a:cs typeface="Times New Roman"/>
              </a:rPr>
              <a:t>ICs  for interfacing </a:t>
            </a:r>
            <a:r>
              <a:rPr sz="2000" spc="-5" dirty="0">
                <a:latin typeface="Times New Roman"/>
                <a:cs typeface="Times New Roman"/>
              </a:rPr>
              <a:t>circuits </a:t>
            </a:r>
            <a:r>
              <a:rPr sz="2000" spc="-20" dirty="0">
                <a:latin typeface="Times New Roman"/>
                <a:cs typeface="Times New Roman"/>
              </a:rPr>
              <a:t>with </a:t>
            </a:r>
            <a:r>
              <a:rPr sz="2000" spc="-10" dirty="0">
                <a:latin typeface="Times New Roman"/>
                <a:cs typeface="Times New Roman"/>
              </a:rPr>
              <a:t>different </a:t>
            </a:r>
            <a:r>
              <a:rPr sz="2000" spc="-5" dirty="0">
                <a:latin typeface="Times New Roman"/>
                <a:cs typeface="Times New Roman"/>
              </a:rPr>
              <a:t>logic </a:t>
            </a:r>
            <a:r>
              <a:rPr sz="2000" spc="-10" dirty="0">
                <a:latin typeface="Times New Roman"/>
                <a:cs typeface="Times New Roman"/>
              </a:rPr>
              <a:t>levels,</a:t>
            </a:r>
            <a:r>
              <a:rPr sz="2000" spc="170" dirty="0">
                <a:latin typeface="Times New Roman"/>
                <a:cs typeface="Times New Roman"/>
              </a:rPr>
              <a:t> </a:t>
            </a:r>
            <a:r>
              <a:rPr sz="2000" spc="-5" dirty="0">
                <a:latin typeface="Times New Roman"/>
                <a:cs typeface="Times New Roman"/>
              </a:rPr>
              <a:t>etc.</a:t>
            </a:r>
            <a:endParaRPr sz="2000">
              <a:latin typeface="Times New Roman"/>
              <a:cs typeface="Times New Roman"/>
            </a:endParaRPr>
          </a:p>
        </p:txBody>
      </p:sp>
      <p:sp>
        <p:nvSpPr>
          <p:cNvPr id="5" name="object 5"/>
          <p:cNvSpPr txBox="1">
            <a:spLocks noGrp="1"/>
          </p:cNvSpPr>
          <p:nvPr>
            <p:ph type="title"/>
          </p:nvPr>
        </p:nvSpPr>
        <p:spPr>
          <a:xfrm>
            <a:off x="1119022" y="246329"/>
            <a:ext cx="7058025" cy="574675"/>
          </a:xfrm>
          <a:prstGeom prst="rect">
            <a:avLst/>
          </a:prstGeom>
        </p:spPr>
        <p:txBody>
          <a:bodyPr vert="horz" wrap="square" lIns="0" tIns="12700" rIns="0" bIns="0" rtlCol="0">
            <a:spAutoFit/>
          </a:bodyPr>
          <a:lstStyle/>
          <a:p>
            <a:pPr marL="12700">
              <a:lnSpc>
                <a:spcPct val="100000"/>
              </a:lnSpc>
              <a:spcBef>
                <a:spcPts val="100"/>
              </a:spcBef>
            </a:pPr>
            <a:r>
              <a:rPr sz="3600" b="1" dirty="0">
                <a:solidFill>
                  <a:srgbClr val="FF0000"/>
                </a:solidFill>
                <a:latin typeface="Times New Roman"/>
                <a:cs typeface="Times New Roman"/>
              </a:rPr>
              <a:t>OTHER </a:t>
            </a:r>
            <a:r>
              <a:rPr sz="3600" b="1" spc="-10" dirty="0">
                <a:solidFill>
                  <a:srgbClr val="FF0000"/>
                </a:solidFill>
                <a:latin typeface="Times New Roman"/>
                <a:cs typeface="Times New Roman"/>
              </a:rPr>
              <a:t>SYSTEM</a:t>
            </a:r>
            <a:r>
              <a:rPr sz="3600" b="1" spc="-50" dirty="0">
                <a:solidFill>
                  <a:srgbClr val="FF0000"/>
                </a:solidFill>
                <a:latin typeface="Times New Roman"/>
                <a:cs typeface="Times New Roman"/>
              </a:rPr>
              <a:t> </a:t>
            </a:r>
            <a:r>
              <a:rPr sz="3600" b="1" spc="-5" dirty="0">
                <a:solidFill>
                  <a:srgbClr val="FF0000"/>
                </a:solidFill>
                <a:latin typeface="Times New Roman"/>
                <a:cs typeface="Times New Roman"/>
              </a:rPr>
              <a:t>COMPONENTS</a:t>
            </a:r>
            <a:endParaRPr sz="3600">
              <a:latin typeface="Times New Roman"/>
              <a:cs typeface="Times New Roman"/>
            </a:endParaRPr>
          </a:p>
        </p:txBody>
      </p:sp>
      <p:sp>
        <p:nvSpPr>
          <p:cNvPr id="7" name="object 7"/>
          <p:cNvSpPr txBox="1">
            <a:spLocks noGrp="1"/>
          </p:cNvSpPr>
          <p:nvPr>
            <p:ph type="sldNum" sz="quarter" idx="7"/>
          </p:nvPr>
        </p:nvSpPr>
        <p:spPr>
          <a:prstGeom prst="rect">
            <a:avLst/>
          </a:prstGeom>
        </p:spPr>
        <p:txBody>
          <a:bodyPr vert="horz" wrap="square" lIns="0" tIns="0" rIns="0" bIns="0" rtlCol="0">
            <a:spAutoFit/>
          </a:bodyPr>
          <a:lstStyle/>
          <a:p>
            <a:pPr marL="38100">
              <a:lnSpc>
                <a:spcPts val="1375"/>
              </a:lnSpc>
            </a:pPr>
            <a:fld id="{81D60167-4931-47E6-BA6A-407CBD079E47}" type="slidenum">
              <a:rPr spc="-40" dirty="0"/>
              <a:t>173</a:t>
            </a:fld>
            <a:endParaRPr spc="-40" dirty="0"/>
          </a:p>
        </p:txBody>
      </p:sp>
    </p:spTree>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60044" y="199374"/>
            <a:ext cx="8458835" cy="5240020"/>
          </a:xfrm>
          <a:prstGeom prst="rect">
            <a:avLst/>
          </a:prstGeom>
        </p:spPr>
        <p:txBody>
          <a:bodyPr vert="horz" wrap="square" lIns="0" tIns="12700" rIns="0" bIns="0" rtlCol="0">
            <a:spAutoFit/>
          </a:bodyPr>
          <a:lstStyle/>
          <a:p>
            <a:pPr marL="356870" marR="5080" indent="-344805" algn="just">
              <a:lnSpc>
                <a:spcPct val="150100"/>
              </a:lnSpc>
              <a:spcBef>
                <a:spcPts val="100"/>
              </a:spcBef>
            </a:pPr>
            <a:r>
              <a:rPr sz="2000" spc="-5" dirty="0">
                <a:solidFill>
                  <a:srgbClr val="C00000"/>
                </a:solidFill>
                <a:latin typeface="Times New Roman"/>
                <a:cs typeface="Times New Roman"/>
              </a:rPr>
              <a:t>» </a:t>
            </a:r>
            <a:r>
              <a:rPr sz="2000" b="1" i="1" spc="-5" dirty="0">
                <a:solidFill>
                  <a:srgbClr val="FF0000"/>
                </a:solidFill>
                <a:latin typeface="Times New Roman"/>
                <a:cs typeface="Times New Roman"/>
              </a:rPr>
              <a:t>Reset Circuit: </a:t>
            </a:r>
            <a:r>
              <a:rPr sz="2000" dirty="0">
                <a:latin typeface="Times New Roman"/>
                <a:cs typeface="Times New Roman"/>
              </a:rPr>
              <a:t>The </a:t>
            </a:r>
            <a:r>
              <a:rPr sz="2000" i="1" spc="-5" dirty="0">
                <a:solidFill>
                  <a:srgbClr val="FF0000"/>
                </a:solidFill>
                <a:latin typeface="Times New Roman"/>
                <a:cs typeface="Times New Roman"/>
              </a:rPr>
              <a:t>reset circuit </a:t>
            </a:r>
            <a:r>
              <a:rPr sz="2000" spc="-5" dirty="0">
                <a:latin typeface="Times New Roman"/>
                <a:cs typeface="Times New Roman"/>
              </a:rPr>
              <a:t>is </a:t>
            </a:r>
            <a:r>
              <a:rPr sz="2000" spc="-5" dirty="0">
                <a:solidFill>
                  <a:srgbClr val="C00000"/>
                </a:solidFill>
                <a:latin typeface="Times New Roman"/>
                <a:cs typeface="Times New Roman"/>
              </a:rPr>
              <a:t>essential to </a:t>
            </a:r>
            <a:r>
              <a:rPr sz="2000" spc="-10" dirty="0">
                <a:solidFill>
                  <a:srgbClr val="C00000"/>
                </a:solidFill>
                <a:latin typeface="Times New Roman"/>
                <a:cs typeface="Times New Roman"/>
              </a:rPr>
              <a:t>ensure that the </a:t>
            </a:r>
            <a:r>
              <a:rPr sz="2000" spc="-5" dirty="0">
                <a:solidFill>
                  <a:srgbClr val="C00000"/>
                </a:solidFill>
                <a:latin typeface="Times New Roman"/>
                <a:cs typeface="Times New Roman"/>
              </a:rPr>
              <a:t>device is </a:t>
            </a:r>
            <a:r>
              <a:rPr sz="2000" spc="-10" dirty="0">
                <a:solidFill>
                  <a:srgbClr val="C00000"/>
                </a:solidFill>
                <a:latin typeface="Times New Roman"/>
                <a:cs typeface="Times New Roman"/>
              </a:rPr>
              <a:t>not  </a:t>
            </a:r>
            <a:r>
              <a:rPr sz="2000" spc="-5" dirty="0">
                <a:solidFill>
                  <a:srgbClr val="C00000"/>
                </a:solidFill>
                <a:latin typeface="Times New Roman"/>
                <a:cs typeface="Times New Roman"/>
              </a:rPr>
              <a:t>operating at a </a:t>
            </a:r>
            <a:r>
              <a:rPr sz="2000" spc="-10" dirty="0">
                <a:solidFill>
                  <a:srgbClr val="C00000"/>
                </a:solidFill>
                <a:latin typeface="Times New Roman"/>
                <a:cs typeface="Times New Roman"/>
              </a:rPr>
              <a:t>voltage level where the </a:t>
            </a:r>
            <a:r>
              <a:rPr sz="2000" spc="-5" dirty="0">
                <a:solidFill>
                  <a:srgbClr val="C00000"/>
                </a:solidFill>
                <a:latin typeface="Times New Roman"/>
                <a:cs typeface="Times New Roman"/>
              </a:rPr>
              <a:t>device </a:t>
            </a:r>
            <a:r>
              <a:rPr sz="2000" spc="5" dirty="0">
                <a:solidFill>
                  <a:srgbClr val="C00000"/>
                </a:solidFill>
                <a:latin typeface="Times New Roman"/>
                <a:cs typeface="Times New Roman"/>
              </a:rPr>
              <a:t>is </a:t>
            </a:r>
            <a:r>
              <a:rPr sz="2000" spc="-10" dirty="0">
                <a:solidFill>
                  <a:srgbClr val="C00000"/>
                </a:solidFill>
                <a:latin typeface="Times New Roman"/>
                <a:cs typeface="Times New Roman"/>
              </a:rPr>
              <a:t>not </a:t>
            </a:r>
            <a:r>
              <a:rPr sz="2000" spc="-5" dirty="0">
                <a:solidFill>
                  <a:srgbClr val="C00000"/>
                </a:solidFill>
                <a:latin typeface="Times New Roman"/>
                <a:cs typeface="Times New Roman"/>
              </a:rPr>
              <a:t>guaranteed to operate</a:t>
            </a:r>
            <a:r>
              <a:rPr sz="2000" spc="-5" dirty="0">
                <a:latin typeface="Times New Roman"/>
                <a:cs typeface="Times New Roman"/>
              </a:rPr>
              <a:t>,  </a:t>
            </a:r>
            <a:r>
              <a:rPr sz="2000" spc="-10" dirty="0">
                <a:latin typeface="Times New Roman"/>
                <a:cs typeface="Times New Roman"/>
              </a:rPr>
              <a:t>during </a:t>
            </a:r>
            <a:r>
              <a:rPr sz="2000" spc="-15" dirty="0">
                <a:latin typeface="Times New Roman"/>
                <a:cs typeface="Times New Roman"/>
              </a:rPr>
              <a:t>system power</a:t>
            </a:r>
            <a:r>
              <a:rPr sz="2000" spc="114" dirty="0">
                <a:latin typeface="Times New Roman"/>
                <a:cs typeface="Times New Roman"/>
              </a:rPr>
              <a:t> </a:t>
            </a:r>
            <a:r>
              <a:rPr sz="2000" spc="-5" dirty="0">
                <a:latin typeface="Times New Roman"/>
                <a:cs typeface="Times New Roman"/>
              </a:rPr>
              <a:t>ON.</a:t>
            </a:r>
            <a:endParaRPr sz="2000">
              <a:latin typeface="Times New Roman"/>
              <a:cs typeface="Times New Roman"/>
            </a:endParaRPr>
          </a:p>
          <a:p>
            <a:pPr marL="356870" marR="9525" indent="-344805" algn="just">
              <a:lnSpc>
                <a:spcPct val="150100"/>
              </a:lnSpc>
              <a:spcBef>
                <a:spcPts val="480"/>
              </a:spcBef>
            </a:pPr>
            <a:r>
              <a:rPr sz="2000" spc="-5" dirty="0">
                <a:solidFill>
                  <a:srgbClr val="C00000"/>
                </a:solidFill>
                <a:latin typeface="Times New Roman"/>
                <a:cs typeface="Times New Roman"/>
              </a:rPr>
              <a:t>» </a:t>
            </a:r>
            <a:r>
              <a:rPr sz="2000" dirty="0">
                <a:latin typeface="Times New Roman"/>
                <a:cs typeface="Times New Roman"/>
              </a:rPr>
              <a:t>The </a:t>
            </a:r>
            <a:r>
              <a:rPr sz="2000" spc="-5" dirty="0">
                <a:solidFill>
                  <a:srgbClr val="6F2F9F"/>
                </a:solidFill>
                <a:latin typeface="Times New Roman"/>
                <a:cs typeface="Times New Roman"/>
              </a:rPr>
              <a:t>reset </a:t>
            </a:r>
            <a:r>
              <a:rPr sz="2000" spc="-10" dirty="0">
                <a:solidFill>
                  <a:srgbClr val="6F2F9F"/>
                </a:solidFill>
                <a:latin typeface="Times New Roman"/>
                <a:cs typeface="Times New Roman"/>
              </a:rPr>
              <a:t>signal </a:t>
            </a:r>
            <a:r>
              <a:rPr sz="2000" spc="-5" dirty="0">
                <a:solidFill>
                  <a:srgbClr val="6F2F9F"/>
                </a:solidFill>
                <a:latin typeface="Times New Roman"/>
                <a:cs typeface="Times New Roman"/>
              </a:rPr>
              <a:t>brings </a:t>
            </a:r>
            <a:r>
              <a:rPr sz="2000" spc="-10" dirty="0">
                <a:solidFill>
                  <a:srgbClr val="6F2F9F"/>
                </a:solidFill>
                <a:latin typeface="Times New Roman"/>
                <a:cs typeface="Times New Roman"/>
              </a:rPr>
              <a:t>the </a:t>
            </a:r>
            <a:r>
              <a:rPr sz="2000" spc="-5" dirty="0">
                <a:solidFill>
                  <a:srgbClr val="6F2F9F"/>
                </a:solidFill>
                <a:latin typeface="Times New Roman"/>
                <a:cs typeface="Times New Roman"/>
              </a:rPr>
              <a:t>internal registers </a:t>
            </a:r>
            <a:r>
              <a:rPr sz="2000" spc="-10" dirty="0">
                <a:solidFill>
                  <a:srgbClr val="6F2F9F"/>
                </a:solidFill>
                <a:latin typeface="Times New Roman"/>
                <a:cs typeface="Times New Roman"/>
              </a:rPr>
              <a:t>and the </a:t>
            </a:r>
            <a:r>
              <a:rPr sz="2000" spc="-5" dirty="0">
                <a:solidFill>
                  <a:srgbClr val="6F2F9F"/>
                </a:solidFill>
                <a:latin typeface="Times New Roman"/>
                <a:cs typeface="Times New Roman"/>
              </a:rPr>
              <a:t>different </a:t>
            </a:r>
            <a:r>
              <a:rPr sz="2000" spc="-10" dirty="0">
                <a:solidFill>
                  <a:srgbClr val="6F2F9F"/>
                </a:solidFill>
                <a:latin typeface="Times New Roman"/>
                <a:cs typeface="Times New Roman"/>
              </a:rPr>
              <a:t>hardware </a:t>
            </a:r>
            <a:r>
              <a:rPr sz="2000" spc="-5" dirty="0">
                <a:solidFill>
                  <a:srgbClr val="6F2F9F"/>
                </a:solidFill>
                <a:latin typeface="Times New Roman"/>
                <a:cs typeface="Times New Roman"/>
              </a:rPr>
              <a:t>systems  </a:t>
            </a:r>
            <a:r>
              <a:rPr sz="2000" dirty="0">
                <a:solidFill>
                  <a:srgbClr val="6F2F9F"/>
                </a:solidFill>
                <a:latin typeface="Times New Roman"/>
                <a:cs typeface="Times New Roman"/>
              </a:rPr>
              <a:t>of </a:t>
            </a:r>
            <a:r>
              <a:rPr sz="2000" spc="-10" dirty="0">
                <a:solidFill>
                  <a:srgbClr val="6F2F9F"/>
                </a:solidFill>
                <a:latin typeface="Times New Roman"/>
                <a:cs typeface="Times New Roman"/>
              </a:rPr>
              <a:t>the </a:t>
            </a:r>
            <a:r>
              <a:rPr sz="2000" spc="-5" dirty="0">
                <a:solidFill>
                  <a:srgbClr val="6F2F9F"/>
                </a:solidFill>
                <a:latin typeface="Times New Roman"/>
                <a:cs typeface="Times New Roman"/>
              </a:rPr>
              <a:t>processor/ controller to a </a:t>
            </a:r>
            <a:r>
              <a:rPr sz="2000" spc="-10" dirty="0">
                <a:solidFill>
                  <a:srgbClr val="6F2F9F"/>
                </a:solidFill>
                <a:latin typeface="Times New Roman"/>
                <a:cs typeface="Times New Roman"/>
              </a:rPr>
              <a:t>known </a:t>
            </a:r>
            <a:r>
              <a:rPr sz="2000" spc="-5" dirty="0">
                <a:solidFill>
                  <a:srgbClr val="6F2F9F"/>
                </a:solidFill>
                <a:latin typeface="Times New Roman"/>
                <a:cs typeface="Times New Roman"/>
              </a:rPr>
              <a:t>state </a:t>
            </a:r>
            <a:r>
              <a:rPr sz="2000" spc="-10" dirty="0">
                <a:latin typeface="Times New Roman"/>
                <a:cs typeface="Times New Roman"/>
              </a:rPr>
              <a:t>and </a:t>
            </a:r>
            <a:r>
              <a:rPr sz="2000" spc="-5" dirty="0">
                <a:solidFill>
                  <a:srgbClr val="006FC0"/>
                </a:solidFill>
                <a:latin typeface="Times New Roman"/>
                <a:cs typeface="Times New Roman"/>
              </a:rPr>
              <a:t>starts the firmware execution  </a:t>
            </a:r>
            <a:r>
              <a:rPr sz="2000" spc="-10" dirty="0">
                <a:solidFill>
                  <a:srgbClr val="006FC0"/>
                </a:solidFill>
                <a:latin typeface="Times New Roman"/>
                <a:cs typeface="Times New Roman"/>
              </a:rPr>
              <a:t>from the </a:t>
            </a:r>
            <a:r>
              <a:rPr sz="2000" spc="-5" dirty="0">
                <a:solidFill>
                  <a:srgbClr val="006FC0"/>
                </a:solidFill>
                <a:latin typeface="Times New Roman"/>
                <a:cs typeface="Times New Roman"/>
              </a:rPr>
              <a:t>reset vector </a:t>
            </a:r>
            <a:r>
              <a:rPr sz="2000" spc="-5" dirty="0">
                <a:latin typeface="Times New Roman"/>
                <a:cs typeface="Times New Roman"/>
              </a:rPr>
              <a:t>(Normally from vector </a:t>
            </a:r>
            <a:r>
              <a:rPr sz="2000" dirty="0">
                <a:latin typeface="Times New Roman"/>
                <a:cs typeface="Times New Roman"/>
              </a:rPr>
              <a:t>address 0x0000 </a:t>
            </a:r>
            <a:r>
              <a:rPr sz="2000" spc="-10" dirty="0">
                <a:latin typeface="Times New Roman"/>
                <a:cs typeface="Times New Roman"/>
              </a:rPr>
              <a:t>for conventional  </a:t>
            </a:r>
            <a:r>
              <a:rPr sz="2000" spc="-5" dirty="0">
                <a:latin typeface="Times New Roman"/>
                <a:cs typeface="Times New Roman"/>
              </a:rPr>
              <a:t>processors/</a:t>
            </a:r>
            <a:r>
              <a:rPr sz="2000" spc="-40" dirty="0">
                <a:latin typeface="Times New Roman"/>
                <a:cs typeface="Times New Roman"/>
              </a:rPr>
              <a:t> </a:t>
            </a:r>
            <a:r>
              <a:rPr sz="2000" spc="-5" dirty="0">
                <a:latin typeface="Times New Roman"/>
                <a:cs typeface="Times New Roman"/>
              </a:rPr>
              <a:t>controllers.</a:t>
            </a:r>
            <a:endParaRPr sz="2000">
              <a:latin typeface="Times New Roman"/>
              <a:cs typeface="Times New Roman"/>
            </a:endParaRPr>
          </a:p>
          <a:p>
            <a:pPr marL="12700" algn="just">
              <a:lnSpc>
                <a:spcPct val="100000"/>
              </a:lnSpc>
              <a:spcBef>
                <a:spcPts val="1680"/>
              </a:spcBef>
            </a:pPr>
            <a:r>
              <a:rPr sz="2000" spc="-5" dirty="0">
                <a:solidFill>
                  <a:srgbClr val="C00000"/>
                </a:solidFill>
                <a:latin typeface="Times New Roman"/>
                <a:cs typeface="Times New Roman"/>
              </a:rPr>
              <a:t>» </a:t>
            </a:r>
            <a:r>
              <a:rPr sz="2000" dirty="0">
                <a:latin typeface="Times New Roman"/>
                <a:cs typeface="Times New Roman"/>
              </a:rPr>
              <a:t>The </a:t>
            </a:r>
            <a:r>
              <a:rPr sz="2000" spc="-5" dirty="0">
                <a:solidFill>
                  <a:srgbClr val="6F2F9F"/>
                </a:solidFill>
                <a:latin typeface="Times New Roman"/>
                <a:cs typeface="Times New Roman"/>
              </a:rPr>
              <a:t>reset </a:t>
            </a:r>
            <a:r>
              <a:rPr sz="2000" spc="-10" dirty="0">
                <a:solidFill>
                  <a:srgbClr val="6F2F9F"/>
                </a:solidFill>
                <a:latin typeface="Times New Roman"/>
                <a:cs typeface="Times New Roman"/>
              </a:rPr>
              <a:t>signal </a:t>
            </a:r>
            <a:r>
              <a:rPr sz="2000" spc="-5" dirty="0">
                <a:solidFill>
                  <a:srgbClr val="6F2F9F"/>
                </a:solidFill>
                <a:latin typeface="Times New Roman"/>
                <a:cs typeface="Times New Roman"/>
              </a:rPr>
              <a:t>can </a:t>
            </a:r>
            <a:r>
              <a:rPr sz="2000" dirty="0">
                <a:solidFill>
                  <a:srgbClr val="6F2F9F"/>
                </a:solidFill>
                <a:latin typeface="Times New Roman"/>
                <a:cs typeface="Times New Roman"/>
              </a:rPr>
              <a:t>be </a:t>
            </a:r>
            <a:r>
              <a:rPr sz="2000" spc="-10" dirty="0">
                <a:solidFill>
                  <a:srgbClr val="6F2F9F"/>
                </a:solidFill>
                <a:latin typeface="Times New Roman"/>
                <a:cs typeface="Times New Roman"/>
              </a:rPr>
              <a:t>either </a:t>
            </a:r>
            <a:r>
              <a:rPr sz="2000" spc="-5" dirty="0">
                <a:solidFill>
                  <a:srgbClr val="6F2F9F"/>
                </a:solidFill>
                <a:latin typeface="Times New Roman"/>
                <a:cs typeface="Times New Roman"/>
              </a:rPr>
              <a:t>active </a:t>
            </a:r>
            <a:r>
              <a:rPr sz="2000" spc="-15" dirty="0">
                <a:solidFill>
                  <a:srgbClr val="6F2F9F"/>
                </a:solidFill>
                <a:latin typeface="Times New Roman"/>
                <a:cs typeface="Times New Roman"/>
              </a:rPr>
              <a:t>high </a:t>
            </a:r>
            <a:r>
              <a:rPr sz="2000" dirty="0">
                <a:solidFill>
                  <a:srgbClr val="6F2F9F"/>
                </a:solidFill>
                <a:latin typeface="Times New Roman"/>
                <a:cs typeface="Times New Roman"/>
              </a:rPr>
              <a:t>or </a:t>
            </a:r>
            <a:r>
              <a:rPr sz="2000" spc="-5" dirty="0">
                <a:solidFill>
                  <a:srgbClr val="6F2F9F"/>
                </a:solidFill>
                <a:latin typeface="Times New Roman"/>
                <a:cs typeface="Times New Roman"/>
              </a:rPr>
              <a:t>active</a:t>
            </a:r>
            <a:r>
              <a:rPr sz="2000" spc="-155" dirty="0">
                <a:solidFill>
                  <a:srgbClr val="6F2F9F"/>
                </a:solidFill>
                <a:latin typeface="Times New Roman"/>
                <a:cs typeface="Times New Roman"/>
              </a:rPr>
              <a:t> </a:t>
            </a:r>
            <a:r>
              <a:rPr sz="2000" spc="-15" dirty="0">
                <a:solidFill>
                  <a:srgbClr val="6F2F9F"/>
                </a:solidFill>
                <a:latin typeface="Times New Roman"/>
                <a:cs typeface="Times New Roman"/>
              </a:rPr>
              <a:t>low</a:t>
            </a:r>
            <a:r>
              <a:rPr sz="2000" spc="-15" dirty="0">
                <a:latin typeface="Times New Roman"/>
                <a:cs typeface="Times New Roman"/>
              </a:rPr>
              <a:t>.</a:t>
            </a:r>
            <a:endParaRPr sz="2000">
              <a:latin typeface="Times New Roman"/>
              <a:cs typeface="Times New Roman"/>
            </a:endParaRPr>
          </a:p>
          <a:p>
            <a:pPr marL="356870" marR="5715" indent="-344805" algn="just">
              <a:lnSpc>
                <a:spcPct val="150000"/>
              </a:lnSpc>
              <a:spcBef>
                <a:spcPts val="484"/>
              </a:spcBef>
            </a:pPr>
            <a:r>
              <a:rPr sz="2000" spc="-5" dirty="0">
                <a:solidFill>
                  <a:srgbClr val="C00000"/>
                </a:solidFill>
                <a:latin typeface="Times New Roman"/>
                <a:cs typeface="Times New Roman"/>
              </a:rPr>
              <a:t>» </a:t>
            </a:r>
            <a:r>
              <a:rPr sz="2000" spc="-10" dirty="0">
                <a:latin typeface="Times New Roman"/>
                <a:cs typeface="Times New Roman"/>
              </a:rPr>
              <a:t>Since the </a:t>
            </a:r>
            <a:r>
              <a:rPr sz="2000" spc="-5" dirty="0">
                <a:latin typeface="Times New Roman"/>
                <a:cs typeface="Times New Roman"/>
              </a:rPr>
              <a:t>processor operation is </a:t>
            </a:r>
            <a:r>
              <a:rPr sz="2000" spc="-10" dirty="0">
                <a:latin typeface="Times New Roman"/>
                <a:cs typeface="Times New Roman"/>
              </a:rPr>
              <a:t>synchronized </a:t>
            </a:r>
            <a:r>
              <a:rPr sz="2000" spc="-5" dirty="0">
                <a:latin typeface="Times New Roman"/>
                <a:cs typeface="Times New Roman"/>
              </a:rPr>
              <a:t>to a clock signal, </a:t>
            </a:r>
            <a:r>
              <a:rPr sz="2000" spc="-10" dirty="0">
                <a:latin typeface="Times New Roman"/>
                <a:cs typeface="Times New Roman"/>
              </a:rPr>
              <a:t>the </a:t>
            </a:r>
            <a:r>
              <a:rPr sz="2000" spc="-5" dirty="0">
                <a:solidFill>
                  <a:srgbClr val="6F2F9F"/>
                </a:solidFill>
                <a:latin typeface="Times New Roman"/>
                <a:cs typeface="Times New Roman"/>
              </a:rPr>
              <a:t>reset </a:t>
            </a:r>
            <a:r>
              <a:rPr sz="2000" spc="-10" dirty="0">
                <a:solidFill>
                  <a:srgbClr val="6F2F9F"/>
                </a:solidFill>
                <a:latin typeface="Times New Roman"/>
                <a:cs typeface="Times New Roman"/>
              </a:rPr>
              <a:t>pulse  should </a:t>
            </a:r>
            <a:r>
              <a:rPr sz="2000" dirty="0">
                <a:solidFill>
                  <a:srgbClr val="6F2F9F"/>
                </a:solidFill>
                <a:latin typeface="Times New Roman"/>
                <a:cs typeface="Times New Roman"/>
              </a:rPr>
              <a:t>be </a:t>
            </a:r>
            <a:r>
              <a:rPr sz="2000" spc="-20" dirty="0">
                <a:solidFill>
                  <a:srgbClr val="6F2F9F"/>
                </a:solidFill>
                <a:latin typeface="Times New Roman"/>
                <a:cs typeface="Times New Roman"/>
              </a:rPr>
              <a:t>wide </a:t>
            </a:r>
            <a:r>
              <a:rPr sz="2000" spc="-5" dirty="0">
                <a:solidFill>
                  <a:srgbClr val="6F2F9F"/>
                </a:solidFill>
                <a:latin typeface="Times New Roman"/>
                <a:cs typeface="Times New Roman"/>
              </a:rPr>
              <a:t>enough </a:t>
            </a:r>
            <a:r>
              <a:rPr sz="2000" spc="-10" dirty="0">
                <a:solidFill>
                  <a:srgbClr val="6F2F9F"/>
                </a:solidFill>
                <a:latin typeface="Times New Roman"/>
                <a:cs typeface="Times New Roman"/>
              </a:rPr>
              <a:t>to give </a:t>
            </a:r>
            <a:r>
              <a:rPr sz="2000" spc="-15" dirty="0">
                <a:solidFill>
                  <a:srgbClr val="6F2F9F"/>
                </a:solidFill>
                <a:latin typeface="Times New Roman"/>
                <a:cs typeface="Times New Roman"/>
              </a:rPr>
              <a:t>time </a:t>
            </a:r>
            <a:r>
              <a:rPr sz="2000" spc="-10" dirty="0">
                <a:solidFill>
                  <a:srgbClr val="6F2F9F"/>
                </a:solidFill>
                <a:latin typeface="Times New Roman"/>
                <a:cs typeface="Times New Roman"/>
              </a:rPr>
              <a:t>for the </a:t>
            </a:r>
            <a:r>
              <a:rPr sz="2000" spc="-5" dirty="0">
                <a:solidFill>
                  <a:srgbClr val="6F2F9F"/>
                </a:solidFill>
                <a:latin typeface="Times New Roman"/>
                <a:cs typeface="Times New Roman"/>
              </a:rPr>
              <a:t>clock oscillator </a:t>
            </a:r>
            <a:r>
              <a:rPr sz="2000" spc="-10" dirty="0">
                <a:solidFill>
                  <a:srgbClr val="6F2F9F"/>
                </a:solidFill>
                <a:latin typeface="Times New Roman"/>
                <a:cs typeface="Times New Roman"/>
              </a:rPr>
              <a:t>to </a:t>
            </a:r>
            <a:r>
              <a:rPr sz="2000" spc="-5" dirty="0">
                <a:solidFill>
                  <a:srgbClr val="6F2F9F"/>
                </a:solidFill>
                <a:latin typeface="Times New Roman"/>
                <a:cs typeface="Times New Roman"/>
              </a:rPr>
              <a:t>stabilize </a:t>
            </a:r>
            <a:r>
              <a:rPr sz="2000" spc="-5" dirty="0">
                <a:latin typeface="Times New Roman"/>
                <a:cs typeface="Times New Roman"/>
              </a:rPr>
              <a:t>before  </a:t>
            </a:r>
            <a:r>
              <a:rPr sz="2000" spc="-10" dirty="0">
                <a:latin typeface="Times New Roman"/>
                <a:cs typeface="Times New Roman"/>
              </a:rPr>
              <a:t>the internal </a:t>
            </a:r>
            <a:r>
              <a:rPr sz="2000" spc="-5" dirty="0">
                <a:latin typeface="Times New Roman"/>
                <a:cs typeface="Times New Roman"/>
              </a:rPr>
              <a:t>reset state</a:t>
            </a:r>
            <a:r>
              <a:rPr sz="2000" spc="25" dirty="0">
                <a:latin typeface="Times New Roman"/>
                <a:cs typeface="Times New Roman"/>
              </a:rPr>
              <a:t> </a:t>
            </a:r>
            <a:r>
              <a:rPr sz="2000" spc="-5" dirty="0">
                <a:latin typeface="Times New Roman"/>
                <a:cs typeface="Times New Roman"/>
              </a:rPr>
              <a:t>starts.</a:t>
            </a:r>
            <a:endParaRPr sz="2000">
              <a:latin typeface="Times New Roman"/>
              <a:cs typeface="Times New Roman"/>
            </a:endParaRPr>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38100">
              <a:lnSpc>
                <a:spcPts val="1375"/>
              </a:lnSpc>
            </a:pPr>
            <a:fld id="{81D60167-4931-47E6-BA6A-407CBD079E47}" type="slidenum">
              <a:rPr spc="-40" dirty="0"/>
              <a:t>174</a:t>
            </a:fld>
            <a:endParaRPr spc="-40" dirty="0"/>
          </a:p>
        </p:txBody>
      </p:sp>
    </p:spTree>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60044" y="185353"/>
            <a:ext cx="8456295" cy="4490085"/>
          </a:xfrm>
          <a:prstGeom prst="rect">
            <a:avLst/>
          </a:prstGeom>
        </p:spPr>
        <p:txBody>
          <a:bodyPr vert="horz" wrap="square" lIns="0" tIns="12700" rIns="0" bIns="0" rtlCol="0">
            <a:spAutoFit/>
          </a:bodyPr>
          <a:lstStyle/>
          <a:p>
            <a:pPr marL="356870" marR="5080" indent="-344805" algn="just">
              <a:lnSpc>
                <a:spcPct val="150100"/>
              </a:lnSpc>
              <a:spcBef>
                <a:spcPts val="100"/>
              </a:spcBef>
            </a:pPr>
            <a:r>
              <a:rPr sz="2350" spc="10" dirty="0">
                <a:solidFill>
                  <a:srgbClr val="C00000"/>
                </a:solidFill>
                <a:latin typeface="Times New Roman"/>
                <a:cs typeface="Times New Roman"/>
              </a:rPr>
              <a:t>» </a:t>
            </a:r>
            <a:r>
              <a:rPr sz="2400" dirty="0">
                <a:latin typeface="Times New Roman"/>
                <a:cs typeface="Times New Roman"/>
              </a:rPr>
              <a:t>The </a:t>
            </a:r>
            <a:r>
              <a:rPr sz="2400" spc="-10" dirty="0">
                <a:solidFill>
                  <a:srgbClr val="6F2F9F"/>
                </a:solidFill>
                <a:latin typeface="Times New Roman"/>
                <a:cs typeface="Times New Roman"/>
              </a:rPr>
              <a:t>reset </a:t>
            </a:r>
            <a:r>
              <a:rPr sz="2400" spc="-5" dirty="0">
                <a:solidFill>
                  <a:srgbClr val="6F2F9F"/>
                </a:solidFill>
                <a:latin typeface="Times New Roman"/>
                <a:cs typeface="Times New Roman"/>
              </a:rPr>
              <a:t>signal </a:t>
            </a:r>
            <a:r>
              <a:rPr sz="2400" dirty="0">
                <a:solidFill>
                  <a:srgbClr val="6F2F9F"/>
                </a:solidFill>
                <a:latin typeface="Times New Roman"/>
                <a:cs typeface="Times New Roman"/>
              </a:rPr>
              <a:t>to the </a:t>
            </a:r>
            <a:r>
              <a:rPr sz="2400" spc="-5" dirty="0">
                <a:solidFill>
                  <a:srgbClr val="6F2F9F"/>
                </a:solidFill>
                <a:latin typeface="Times New Roman"/>
                <a:cs typeface="Times New Roman"/>
              </a:rPr>
              <a:t>processor </a:t>
            </a:r>
            <a:r>
              <a:rPr sz="2400" spc="-10" dirty="0">
                <a:solidFill>
                  <a:srgbClr val="6F2F9F"/>
                </a:solidFill>
                <a:latin typeface="Times New Roman"/>
                <a:cs typeface="Times New Roman"/>
              </a:rPr>
              <a:t>can </a:t>
            </a:r>
            <a:r>
              <a:rPr sz="2400" spc="-5" dirty="0">
                <a:solidFill>
                  <a:srgbClr val="6F2F9F"/>
                </a:solidFill>
                <a:latin typeface="Times New Roman"/>
                <a:cs typeface="Times New Roman"/>
              </a:rPr>
              <a:t>be </a:t>
            </a:r>
            <a:r>
              <a:rPr sz="2400" dirty="0">
                <a:solidFill>
                  <a:srgbClr val="6F2F9F"/>
                </a:solidFill>
                <a:latin typeface="Times New Roman"/>
                <a:cs typeface="Times New Roman"/>
              </a:rPr>
              <a:t>applied </a:t>
            </a:r>
            <a:r>
              <a:rPr sz="2400" spc="-10" dirty="0">
                <a:solidFill>
                  <a:srgbClr val="6F2F9F"/>
                </a:solidFill>
                <a:latin typeface="Times New Roman"/>
                <a:cs typeface="Times New Roman"/>
              </a:rPr>
              <a:t>at </a:t>
            </a:r>
            <a:r>
              <a:rPr sz="2400" spc="-5" dirty="0">
                <a:solidFill>
                  <a:srgbClr val="6F2F9F"/>
                </a:solidFill>
                <a:latin typeface="Times New Roman"/>
                <a:cs typeface="Times New Roman"/>
              </a:rPr>
              <a:t>power </a:t>
            </a:r>
            <a:r>
              <a:rPr sz="2400" spc="-10" dirty="0">
                <a:solidFill>
                  <a:srgbClr val="6F2F9F"/>
                </a:solidFill>
                <a:latin typeface="Times New Roman"/>
                <a:cs typeface="Times New Roman"/>
              </a:rPr>
              <a:t>ON  </a:t>
            </a:r>
            <a:r>
              <a:rPr sz="2400" spc="-5" dirty="0">
                <a:solidFill>
                  <a:srgbClr val="6F2F9F"/>
                </a:solidFill>
                <a:latin typeface="Times New Roman"/>
                <a:cs typeface="Times New Roman"/>
              </a:rPr>
              <a:t>through </a:t>
            </a:r>
            <a:r>
              <a:rPr sz="2400" spc="-10" dirty="0">
                <a:solidFill>
                  <a:srgbClr val="6F2F9F"/>
                </a:solidFill>
                <a:latin typeface="Times New Roman"/>
                <a:cs typeface="Times New Roman"/>
              </a:rPr>
              <a:t>an </a:t>
            </a:r>
            <a:r>
              <a:rPr sz="2400" spc="-5" dirty="0">
                <a:solidFill>
                  <a:srgbClr val="6F2F9F"/>
                </a:solidFill>
                <a:latin typeface="Times New Roman"/>
                <a:cs typeface="Times New Roman"/>
              </a:rPr>
              <a:t>external </a:t>
            </a:r>
            <a:r>
              <a:rPr sz="2400" dirty="0">
                <a:solidFill>
                  <a:srgbClr val="6F2F9F"/>
                </a:solidFill>
                <a:latin typeface="Times New Roman"/>
                <a:cs typeface="Times New Roman"/>
              </a:rPr>
              <a:t>passive </a:t>
            </a:r>
            <a:r>
              <a:rPr sz="2400" spc="-10" dirty="0">
                <a:solidFill>
                  <a:srgbClr val="6F2F9F"/>
                </a:solidFill>
                <a:latin typeface="Times New Roman"/>
                <a:cs typeface="Times New Roman"/>
              </a:rPr>
              <a:t>reset </a:t>
            </a:r>
            <a:r>
              <a:rPr sz="2400" spc="-5" dirty="0">
                <a:solidFill>
                  <a:srgbClr val="6F2F9F"/>
                </a:solidFill>
                <a:latin typeface="Times New Roman"/>
                <a:cs typeface="Times New Roman"/>
              </a:rPr>
              <a:t>circuit </a:t>
            </a:r>
            <a:r>
              <a:rPr sz="2400" dirty="0">
                <a:solidFill>
                  <a:srgbClr val="006FC0"/>
                </a:solidFill>
                <a:latin typeface="Times New Roman"/>
                <a:cs typeface="Times New Roman"/>
              </a:rPr>
              <a:t>comprising a Capacitor  </a:t>
            </a:r>
            <a:r>
              <a:rPr sz="2400" spc="-5" dirty="0">
                <a:solidFill>
                  <a:srgbClr val="006FC0"/>
                </a:solidFill>
                <a:latin typeface="Times New Roman"/>
                <a:cs typeface="Times New Roman"/>
              </a:rPr>
              <a:t>and </a:t>
            </a:r>
            <a:r>
              <a:rPr sz="2400" dirty="0">
                <a:solidFill>
                  <a:srgbClr val="006FC0"/>
                </a:solidFill>
                <a:latin typeface="Times New Roman"/>
                <a:cs typeface="Times New Roman"/>
              </a:rPr>
              <a:t>Resistor </a:t>
            </a:r>
            <a:r>
              <a:rPr sz="2400" spc="-5" dirty="0">
                <a:solidFill>
                  <a:srgbClr val="006FC0"/>
                </a:solidFill>
                <a:latin typeface="Times New Roman"/>
                <a:cs typeface="Times New Roman"/>
              </a:rPr>
              <a:t>or through </a:t>
            </a:r>
            <a:r>
              <a:rPr sz="2400" dirty="0">
                <a:solidFill>
                  <a:srgbClr val="006FC0"/>
                </a:solidFill>
                <a:latin typeface="Times New Roman"/>
                <a:cs typeface="Times New Roman"/>
              </a:rPr>
              <a:t>a </a:t>
            </a:r>
            <a:r>
              <a:rPr sz="2400" spc="-5" dirty="0">
                <a:solidFill>
                  <a:srgbClr val="006FC0"/>
                </a:solidFill>
                <a:latin typeface="Times New Roman"/>
                <a:cs typeface="Times New Roman"/>
              </a:rPr>
              <a:t>standard Reset </a:t>
            </a:r>
            <a:r>
              <a:rPr sz="2400" spc="-20" dirty="0">
                <a:solidFill>
                  <a:srgbClr val="006FC0"/>
                </a:solidFill>
                <a:latin typeface="Times New Roman"/>
                <a:cs typeface="Times New Roman"/>
              </a:rPr>
              <a:t>IC </a:t>
            </a:r>
            <a:r>
              <a:rPr sz="2400" dirty="0">
                <a:latin typeface="Times New Roman"/>
                <a:cs typeface="Times New Roman"/>
              </a:rPr>
              <a:t>like </a:t>
            </a:r>
            <a:r>
              <a:rPr sz="2400" spc="-5" dirty="0">
                <a:latin typeface="Times New Roman"/>
                <a:cs typeface="Times New Roman"/>
              </a:rPr>
              <a:t>MAX810 from  </a:t>
            </a:r>
            <a:r>
              <a:rPr sz="2400" dirty="0">
                <a:latin typeface="Times New Roman"/>
                <a:cs typeface="Times New Roman"/>
              </a:rPr>
              <a:t>Maxim </a:t>
            </a:r>
            <a:r>
              <a:rPr sz="2400" spc="-5" dirty="0">
                <a:latin typeface="Times New Roman"/>
                <a:cs typeface="Times New Roman"/>
              </a:rPr>
              <a:t>Dallas. Select </a:t>
            </a:r>
            <a:r>
              <a:rPr sz="2400" spc="-10" dirty="0">
                <a:latin typeface="Times New Roman"/>
                <a:cs typeface="Times New Roman"/>
              </a:rPr>
              <a:t>the reset </a:t>
            </a:r>
            <a:r>
              <a:rPr sz="2400" spc="-30" dirty="0">
                <a:latin typeface="Times New Roman"/>
                <a:cs typeface="Times New Roman"/>
              </a:rPr>
              <a:t>IC </a:t>
            </a:r>
            <a:r>
              <a:rPr sz="2400" spc="-5" dirty="0">
                <a:latin typeface="Times New Roman"/>
                <a:cs typeface="Times New Roman"/>
              </a:rPr>
              <a:t>based </a:t>
            </a:r>
            <a:r>
              <a:rPr sz="2400" dirty="0">
                <a:latin typeface="Times New Roman"/>
                <a:cs typeface="Times New Roman"/>
              </a:rPr>
              <a:t>on the </a:t>
            </a:r>
            <a:r>
              <a:rPr sz="2400" spc="-10" dirty="0">
                <a:latin typeface="Times New Roman"/>
                <a:cs typeface="Times New Roman"/>
              </a:rPr>
              <a:t>type </a:t>
            </a:r>
            <a:r>
              <a:rPr sz="2400" dirty="0">
                <a:latin typeface="Times New Roman"/>
                <a:cs typeface="Times New Roman"/>
              </a:rPr>
              <a:t>of </a:t>
            </a:r>
            <a:r>
              <a:rPr sz="2400" spc="-5" dirty="0">
                <a:latin typeface="Times New Roman"/>
                <a:cs typeface="Times New Roman"/>
              </a:rPr>
              <a:t>reset  </a:t>
            </a:r>
            <a:r>
              <a:rPr sz="2400" spc="-10" dirty="0">
                <a:latin typeface="Times New Roman"/>
                <a:cs typeface="Times New Roman"/>
              </a:rPr>
              <a:t>signal </a:t>
            </a:r>
            <a:r>
              <a:rPr sz="2400" spc="-5" dirty="0">
                <a:latin typeface="Times New Roman"/>
                <a:cs typeface="Times New Roman"/>
              </a:rPr>
              <a:t>and logic level </a:t>
            </a:r>
            <a:r>
              <a:rPr sz="2400" dirty="0">
                <a:latin typeface="Times New Roman"/>
                <a:cs typeface="Times New Roman"/>
              </a:rPr>
              <a:t>(CMOS/ </a:t>
            </a:r>
            <a:r>
              <a:rPr sz="2400" spc="-10" dirty="0">
                <a:latin typeface="Times New Roman"/>
                <a:cs typeface="Times New Roman"/>
              </a:rPr>
              <a:t>TTL) </a:t>
            </a:r>
            <a:r>
              <a:rPr sz="2400" spc="-5" dirty="0">
                <a:latin typeface="Times New Roman"/>
                <a:cs typeface="Times New Roman"/>
              </a:rPr>
              <a:t>supported </a:t>
            </a:r>
            <a:r>
              <a:rPr sz="2400" spc="10" dirty="0">
                <a:latin typeface="Times New Roman"/>
                <a:cs typeface="Times New Roman"/>
              </a:rPr>
              <a:t>by </a:t>
            </a:r>
            <a:r>
              <a:rPr sz="2400" dirty="0">
                <a:latin typeface="Times New Roman"/>
                <a:cs typeface="Times New Roman"/>
              </a:rPr>
              <a:t>the </a:t>
            </a:r>
            <a:r>
              <a:rPr sz="2400" spc="-5" dirty="0">
                <a:latin typeface="Times New Roman"/>
                <a:cs typeface="Times New Roman"/>
              </a:rPr>
              <a:t>processor/  controller </a:t>
            </a:r>
            <a:r>
              <a:rPr sz="2400" dirty="0">
                <a:latin typeface="Times New Roman"/>
                <a:cs typeface="Times New Roman"/>
              </a:rPr>
              <a:t>in</a:t>
            </a:r>
            <a:r>
              <a:rPr sz="2400" spc="-25" dirty="0">
                <a:latin typeface="Times New Roman"/>
                <a:cs typeface="Times New Roman"/>
              </a:rPr>
              <a:t> </a:t>
            </a:r>
            <a:r>
              <a:rPr sz="2400" spc="-5" dirty="0">
                <a:latin typeface="Times New Roman"/>
                <a:cs typeface="Times New Roman"/>
              </a:rPr>
              <a:t>use.</a:t>
            </a:r>
            <a:endParaRPr sz="2400">
              <a:latin typeface="Times New Roman"/>
              <a:cs typeface="Times New Roman"/>
            </a:endParaRPr>
          </a:p>
          <a:p>
            <a:pPr marL="356870" marR="5715" indent="-344805" algn="just">
              <a:lnSpc>
                <a:spcPct val="150100"/>
              </a:lnSpc>
              <a:spcBef>
                <a:spcPts val="575"/>
              </a:spcBef>
            </a:pPr>
            <a:r>
              <a:rPr sz="2350" spc="10" dirty="0">
                <a:solidFill>
                  <a:srgbClr val="C00000"/>
                </a:solidFill>
                <a:latin typeface="Times New Roman"/>
                <a:cs typeface="Times New Roman"/>
              </a:rPr>
              <a:t>» </a:t>
            </a:r>
            <a:r>
              <a:rPr sz="2400" dirty="0">
                <a:latin typeface="Times New Roman"/>
                <a:cs typeface="Times New Roman"/>
              </a:rPr>
              <a:t>Some </a:t>
            </a:r>
            <a:r>
              <a:rPr sz="2400" spc="-5" dirty="0">
                <a:solidFill>
                  <a:srgbClr val="6F2F9F"/>
                </a:solidFill>
                <a:latin typeface="Times New Roman"/>
                <a:cs typeface="Times New Roman"/>
              </a:rPr>
              <a:t>microprocessors /controllers contain built-in internal </a:t>
            </a:r>
            <a:r>
              <a:rPr sz="2400" spc="-10" dirty="0">
                <a:solidFill>
                  <a:srgbClr val="6F2F9F"/>
                </a:solidFill>
                <a:latin typeface="Times New Roman"/>
                <a:cs typeface="Times New Roman"/>
              </a:rPr>
              <a:t>reset  </a:t>
            </a:r>
            <a:r>
              <a:rPr sz="2400" spc="-5" dirty="0">
                <a:solidFill>
                  <a:srgbClr val="6F2F9F"/>
                </a:solidFill>
                <a:latin typeface="Times New Roman"/>
                <a:cs typeface="Times New Roman"/>
              </a:rPr>
              <a:t>circuitry </a:t>
            </a:r>
            <a:r>
              <a:rPr sz="2400" spc="-5" dirty="0">
                <a:latin typeface="Times New Roman"/>
                <a:cs typeface="Times New Roman"/>
              </a:rPr>
              <a:t>and </a:t>
            </a:r>
            <a:r>
              <a:rPr sz="2400" spc="-5" dirty="0">
                <a:solidFill>
                  <a:srgbClr val="001F5F"/>
                </a:solidFill>
                <a:latin typeface="Times New Roman"/>
                <a:cs typeface="Times New Roman"/>
              </a:rPr>
              <a:t>they </a:t>
            </a:r>
            <a:r>
              <a:rPr sz="2400" spc="-10" dirty="0">
                <a:solidFill>
                  <a:srgbClr val="001F5F"/>
                </a:solidFill>
                <a:latin typeface="Times New Roman"/>
                <a:cs typeface="Times New Roman"/>
              </a:rPr>
              <a:t>don't </a:t>
            </a:r>
            <a:r>
              <a:rPr sz="2400" spc="-5" dirty="0">
                <a:solidFill>
                  <a:srgbClr val="001F5F"/>
                </a:solidFill>
                <a:latin typeface="Times New Roman"/>
                <a:cs typeface="Times New Roman"/>
              </a:rPr>
              <a:t>require external </a:t>
            </a:r>
            <a:r>
              <a:rPr sz="2400" spc="-10" dirty="0">
                <a:solidFill>
                  <a:srgbClr val="001F5F"/>
                </a:solidFill>
                <a:latin typeface="Times New Roman"/>
                <a:cs typeface="Times New Roman"/>
              </a:rPr>
              <a:t>reset</a:t>
            </a:r>
            <a:r>
              <a:rPr sz="2400" spc="60" dirty="0">
                <a:solidFill>
                  <a:srgbClr val="001F5F"/>
                </a:solidFill>
                <a:latin typeface="Times New Roman"/>
                <a:cs typeface="Times New Roman"/>
              </a:rPr>
              <a:t> </a:t>
            </a:r>
            <a:r>
              <a:rPr sz="2400" spc="-10" dirty="0">
                <a:solidFill>
                  <a:srgbClr val="001F5F"/>
                </a:solidFill>
                <a:latin typeface="Times New Roman"/>
                <a:cs typeface="Times New Roman"/>
              </a:rPr>
              <a:t>circuitry</a:t>
            </a:r>
            <a:r>
              <a:rPr sz="2400" spc="-10" dirty="0">
                <a:latin typeface="Times New Roman"/>
                <a:cs typeface="Times New Roman"/>
              </a:rPr>
              <a:t>.</a:t>
            </a:r>
            <a:endParaRPr sz="2400">
              <a:latin typeface="Times New Roman"/>
              <a:cs typeface="Times New Roman"/>
            </a:endParaRPr>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38100">
              <a:lnSpc>
                <a:spcPts val="1375"/>
              </a:lnSpc>
            </a:pPr>
            <a:fld id="{81D60167-4931-47E6-BA6A-407CBD079E47}" type="slidenum">
              <a:rPr spc="-40" dirty="0"/>
              <a:t>175</a:t>
            </a:fld>
            <a:endParaRPr spc="-40" dirty="0"/>
          </a:p>
        </p:txBody>
      </p:sp>
    </p:spTree>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371600" y="2438400"/>
            <a:ext cx="6705600" cy="3505200"/>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title"/>
          </p:nvPr>
        </p:nvSpPr>
        <p:spPr>
          <a:xfrm>
            <a:off x="460044" y="185353"/>
            <a:ext cx="8456930" cy="2221230"/>
          </a:xfrm>
          <a:prstGeom prst="rect">
            <a:avLst/>
          </a:prstGeom>
        </p:spPr>
        <p:txBody>
          <a:bodyPr vert="horz" wrap="square" lIns="0" tIns="12700" rIns="0" bIns="0" rtlCol="0">
            <a:spAutoFit/>
          </a:bodyPr>
          <a:lstStyle/>
          <a:p>
            <a:pPr marL="356870" marR="5080" indent="-344805" algn="just">
              <a:lnSpc>
                <a:spcPct val="150100"/>
              </a:lnSpc>
              <a:spcBef>
                <a:spcPts val="100"/>
              </a:spcBef>
            </a:pPr>
            <a:r>
              <a:rPr sz="2350" spc="10" dirty="0">
                <a:solidFill>
                  <a:srgbClr val="C00000"/>
                </a:solidFill>
              </a:rPr>
              <a:t>»</a:t>
            </a:r>
            <a:r>
              <a:rPr sz="2350" spc="605" dirty="0">
                <a:solidFill>
                  <a:srgbClr val="C00000"/>
                </a:solidFill>
              </a:rPr>
              <a:t> </a:t>
            </a:r>
            <a:r>
              <a:rPr sz="2400" dirty="0"/>
              <a:t>The </a:t>
            </a:r>
            <a:r>
              <a:rPr sz="2400" spc="-5" dirty="0"/>
              <a:t>following </a:t>
            </a:r>
            <a:r>
              <a:rPr sz="2400" spc="-10" dirty="0"/>
              <a:t>Figure </a:t>
            </a:r>
            <a:r>
              <a:rPr sz="2400" spc="-5" dirty="0"/>
              <a:t>illustrates </a:t>
            </a:r>
            <a:r>
              <a:rPr sz="2400" dirty="0">
                <a:solidFill>
                  <a:srgbClr val="C00000"/>
                </a:solidFill>
              </a:rPr>
              <a:t>a </a:t>
            </a:r>
            <a:r>
              <a:rPr sz="2400" spc="-5" dirty="0">
                <a:solidFill>
                  <a:srgbClr val="C00000"/>
                </a:solidFill>
              </a:rPr>
              <a:t>resistor capacitor based </a:t>
            </a:r>
            <a:r>
              <a:rPr sz="2400" dirty="0">
                <a:solidFill>
                  <a:srgbClr val="C00000"/>
                </a:solidFill>
              </a:rPr>
              <a:t>passive  </a:t>
            </a:r>
            <a:r>
              <a:rPr sz="2400" spc="-10" dirty="0">
                <a:solidFill>
                  <a:srgbClr val="C00000"/>
                </a:solidFill>
              </a:rPr>
              <a:t>reset </a:t>
            </a:r>
            <a:r>
              <a:rPr sz="2400" dirty="0">
                <a:solidFill>
                  <a:srgbClr val="C00000"/>
                </a:solidFill>
              </a:rPr>
              <a:t>circuit </a:t>
            </a:r>
            <a:r>
              <a:rPr sz="2400" spc="-5" dirty="0">
                <a:solidFill>
                  <a:srgbClr val="C00000"/>
                </a:solidFill>
              </a:rPr>
              <a:t>for active </a:t>
            </a:r>
            <a:r>
              <a:rPr sz="2400" spc="-10" dirty="0">
                <a:solidFill>
                  <a:srgbClr val="C00000"/>
                </a:solidFill>
              </a:rPr>
              <a:t>high </a:t>
            </a:r>
            <a:r>
              <a:rPr sz="2400" spc="-5" dirty="0">
                <a:solidFill>
                  <a:srgbClr val="C00000"/>
                </a:solidFill>
              </a:rPr>
              <a:t>and </a:t>
            </a:r>
            <a:r>
              <a:rPr sz="2400" dirty="0">
                <a:solidFill>
                  <a:srgbClr val="C00000"/>
                </a:solidFill>
              </a:rPr>
              <a:t>low </a:t>
            </a:r>
            <a:r>
              <a:rPr sz="2400" spc="-5" dirty="0">
                <a:solidFill>
                  <a:srgbClr val="C00000"/>
                </a:solidFill>
              </a:rPr>
              <a:t>configurations</a:t>
            </a:r>
            <a:r>
              <a:rPr sz="2400" spc="-5" dirty="0"/>
              <a:t>. </a:t>
            </a:r>
            <a:r>
              <a:rPr sz="2400" dirty="0"/>
              <a:t>The </a:t>
            </a:r>
            <a:r>
              <a:rPr sz="2400" spc="-10" dirty="0"/>
              <a:t>reset  </a:t>
            </a:r>
            <a:r>
              <a:rPr sz="2400" dirty="0"/>
              <a:t>pulse width </a:t>
            </a:r>
            <a:r>
              <a:rPr sz="2400" spc="-10" dirty="0"/>
              <a:t>can </a:t>
            </a:r>
            <a:r>
              <a:rPr sz="2400" spc="-5" dirty="0"/>
              <a:t>be adjusted </a:t>
            </a:r>
            <a:r>
              <a:rPr sz="2400" spc="10" dirty="0"/>
              <a:t>by </a:t>
            </a:r>
            <a:r>
              <a:rPr sz="2400" spc="-5" dirty="0"/>
              <a:t>changing </a:t>
            </a:r>
            <a:r>
              <a:rPr sz="2400" dirty="0"/>
              <a:t>the </a:t>
            </a:r>
            <a:r>
              <a:rPr sz="2400" spc="-5" dirty="0"/>
              <a:t>resistance value </a:t>
            </a:r>
            <a:r>
              <a:rPr sz="2400" i="1" dirty="0">
                <a:solidFill>
                  <a:srgbClr val="FF0000"/>
                </a:solidFill>
                <a:latin typeface="Times New Roman"/>
                <a:cs typeface="Times New Roman"/>
              </a:rPr>
              <a:t>R  </a:t>
            </a:r>
            <a:r>
              <a:rPr sz="2400" spc="-5" dirty="0"/>
              <a:t>and capacitance value</a:t>
            </a:r>
            <a:r>
              <a:rPr sz="2400" spc="20" dirty="0"/>
              <a:t> </a:t>
            </a:r>
            <a:r>
              <a:rPr sz="2400" i="1" dirty="0">
                <a:solidFill>
                  <a:srgbClr val="FF0000"/>
                </a:solidFill>
                <a:latin typeface="Times New Roman"/>
                <a:cs typeface="Times New Roman"/>
              </a:rPr>
              <a:t>C</a:t>
            </a:r>
            <a:r>
              <a:rPr sz="2400" dirty="0"/>
              <a:t>.</a:t>
            </a:r>
            <a:endParaRPr sz="2400">
              <a:latin typeface="Times New Roman"/>
              <a:cs typeface="Times New Roman"/>
            </a:endParaRPr>
          </a:p>
        </p:txBody>
      </p:sp>
      <p:sp>
        <p:nvSpPr>
          <p:cNvPr id="6" name="object 6"/>
          <p:cNvSpPr txBox="1">
            <a:spLocks noGrp="1"/>
          </p:cNvSpPr>
          <p:nvPr>
            <p:ph type="sldNum" sz="quarter" idx="7"/>
          </p:nvPr>
        </p:nvSpPr>
        <p:spPr>
          <a:prstGeom prst="rect">
            <a:avLst/>
          </a:prstGeom>
        </p:spPr>
        <p:txBody>
          <a:bodyPr vert="horz" wrap="square" lIns="0" tIns="0" rIns="0" bIns="0" rtlCol="0">
            <a:spAutoFit/>
          </a:bodyPr>
          <a:lstStyle/>
          <a:p>
            <a:pPr marL="38100">
              <a:lnSpc>
                <a:spcPts val="1375"/>
              </a:lnSpc>
            </a:pPr>
            <a:fld id="{81D60167-4931-47E6-BA6A-407CBD079E47}" type="slidenum">
              <a:rPr spc="-40" dirty="0"/>
              <a:t>176</a:t>
            </a:fld>
            <a:endParaRPr spc="-40" dirty="0"/>
          </a:p>
        </p:txBody>
      </p:sp>
    </p:spTree>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60044" y="199374"/>
            <a:ext cx="8458835" cy="5697855"/>
          </a:xfrm>
          <a:prstGeom prst="rect">
            <a:avLst/>
          </a:prstGeom>
        </p:spPr>
        <p:txBody>
          <a:bodyPr vert="horz" wrap="square" lIns="0" tIns="12700" rIns="0" bIns="0" rtlCol="0">
            <a:spAutoFit/>
          </a:bodyPr>
          <a:lstStyle/>
          <a:p>
            <a:pPr marL="356870" marR="8255" indent="-344805" algn="just">
              <a:lnSpc>
                <a:spcPct val="150100"/>
              </a:lnSpc>
              <a:spcBef>
                <a:spcPts val="100"/>
              </a:spcBef>
            </a:pPr>
            <a:r>
              <a:rPr sz="2000" spc="-5" dirty="0">
                <a:solidFill>
                  <a:srgbClr val="C00000"/>
                </a:solidFill>
                <a:latin typeface="Times New Roman"/>
                <a:cs typeface="Times New Roman"/>
              </a:rPr>
              <a:t>» </a:t>
            </a:r>
            <a:r>
              <a:rPr sz="2000" b="1" i="1" spc="-5" dirty="0">
                <a:solidFill>
                  <a:srgbClr val="FF0000"/>
                </a:solidFill>
                <a:latin typeface="Times New Roman"/>
                <a:cs typeface="Times New Roman"/>
              </a:rPr>
              <a:t>Brown-out Protection </a:t>
            </a:r>
            <a:r>
              <a:rPr sz="2000" b="1" i="1" spc="-10" dirty="0">
                <a:solidFill>
                  <a:srgbClr val="FF0000"/>
                </a:solidFill>
                <a:latin typeface="Times New Roman"/>
                <a:cs typeface="Times New Roman"/>
              </a:rPr>
              <a:t>Circuit: </a:t>
            </a:r>
            <a:r>
              <a:rPr sz="2000" i="1" spc="-5" dirty="0">
                <a:solidFill>
                  <a:srgbClr val="FF0000"/>
                </a:solidFill>
                <a:latin typeface="Times New Roman"/>
                <a:cs typeface="Times New Roman"/>
              </a:rPr>
              <a:t>Brown-out protection </a:t>
            </a:r>
            <a:r>
              <a:rPr sz="2000" i="1" spc="-10" dirty="0">
                <a:solidFill>
                  <a:srgbClr val="FF0000"/>
                </a:solidFill>
                <a:latin typeface="Times New Roman"/>
                <a:cs typeface="Times New Roman"/>
              </a:rPr>
              <a:t>circuit </a:t>
            </a:r>
            <a:r>
              <a:rPr sz="2000" spc="-10" dirty="0">
                <a:solidFill>
                  <a:srgbClr val="AC1285"/>
                </a:solidFill>
                <a:latin typeface="Times New Roman"/>
                <a:cs typeface="Times New Roman"/>
              </a:rPr>
              <a:t>prevents the  </a:t>
            </a:r>
            <a:r>
              <a:rPr sz="2000" spc="-5" dirty="0">
                <a:solidFill>
                  <a:srgbClr val="AC1285"/>
                </a:solidFill>
                <a:latin typeface="Times New Roman"/>
                <a:cs typeface="Times New Roman"/>
              </a:rPr>
              <a:t>processor/ controller </a:t>
            </a:r>
            <a:r>
              <a:rPr sz="2000" spc="-10" dirty="0">
                <a:solidFill>
                  <a:srgbClr val="AC1285"/>
                </a:solidFill>
                <a:latin typeface="Times New Roman"/>
                <a:cs typeface="Times New Roman"/>
              </a:rPr>
              <a:t>from </a:t>
            </a:r>
            <a:r>
              <a:rPr sz="2000" spc="-5" dirty="0">
                <a:solidFill>
                  <a:srgbClr val="AC1285"/>
                </a:solidFill>
                <a:latin typeface="Times New Roman"/>
                <a:cs typeface="Times New Roman"/>
              </a:rPr>
              <a:t>unexpected </a:t>
            </a:r>
            <a:r>
              <a:rPr sz="2000" spc="-10" dirty="0">
                <a:solidFill>
                  <a:srgbClr val="AC1285"/>
                </a:solidFill>
                <a:latin typeface="Times New Roman"/>
                <a:cs typeface="Times New Roman"/>
              </a:rPr>
              <a:t>program </a:t>
            </a:r>
            <a:r>
              <a:rPr sz="2000" spc="-5" dirty="0">
                <a:solidFill>
                  <a:srgbClr val="AC1285"/>
                </a:solidFill>
                <a:latin typeface="Times New Roman"/>
                <a:cs typeface="Times New Roman"/>
              </a:rPr>
              <a:t>execution behavior </a:t>
            </a:r>
            <a:r>
              <a:rPr sz="2000" spc="-15" dirty="0">
                <a:latin typeface="Times New Roman"/>
                <a:cs typeface="Times New Roman"/>
              </a:rPr>
              <a:t>when </a:t>
            </a:r>
            <a:r>
              <a:rPr sz="2000" spc="-5" dirty="0">
                <a:latin typeface="Times New Roman"/>
                <a:cs typeface="Times New Roman"/>
              </a:rPr>
              <a:t>the  supply </a:t>
            </a:r>
            <a:r>
              <a:rPr sz="2000" spc="-10" dirty="0">
                <a:latin typeface="Times New Roman"/>
                <a:cs typeface="Times New Roman"/>
              </a:rPr>
              <a:t>voltage to the </a:t>
            </a:r>
            <a:r>
              <a:rPr sz="2000" spc="-5" dirty="0">
                <a:latin typeface="Times New Roman"/>
                <a:cs typeface="Times New Roman"/>
              </a:rPr>
              <a:t>processor/ controller </a:t>
            </a:r>
            <a:r>
              <a:rPr sz="2000" spc="-10" dirty="0">
                <a:latin typeface="Times New Roman"/>
                <a:cs typeface="Times New Roman"/>
              </a:rPr>
              <a:t>falls </a:t>
            </a:r>
            <a:r>
              <a:rPr sz="2000" dirty="0">
                <a:latin typeface="Times New Roman"/>
                <a:cs typeface="Times New Roman"/>
              </a:rPr>
              <a:t>below </a:t>
            </a:r>
            <a:r>
              <a:rPr sz="2000" spc="-5" dirty="0">
                <a:latin typeface="Times New Roman"/>
                <a:cs typeface="Times New Roman"/>
              </a:rPr>
              <a:t>a specified</a:t>
            </a:r>
            <a:r>
              <a:rPr sz="2000" spc="110" dirty="0">
                <a:latin typeface="Times New Roman"/>
                <a:cs typeface="Times New Roman"/>
              </a:rPr>
              <a:t> </a:t>
            </a:r>
            <a:r>
              <a:rPr sz="2000" spc="-10" dirty="0">
                <a:latin typeface="Times New Roman"/>
                <a:cs typeface="Times New Roman"/>
              </a:rPr>
              <a:t>voltage.</a:t>
            </a:r>
            <a:endParaRPr sz="2000">
              <a:latin typeface="Times New Roman"/>
              <a:cs typeface="Times New Roman"/>
            </a:endParaRPr>
          </a:p>
          <a:p>
            <a:pPr marL="356870" marR="6985" indent="-344805" algn="just">
              <a:lnSpc>
                <a:spcPct val="150100"/>
              </a:lnSpc>
              <a:spcBef>
                <a:spcPts val="480"/>
              </a:spcBef>
            </a:pPr>
            <a:r>
              <a:rPr sz="2000" spc="-5" dirty="0">
                <a:solidFill>
                  <a:srgbClr val="C00000"/>
                </a:solidFill>
                <a:latin typeface="Times New Roman"/>
                <a:cs typeface="Times New Roman"/>
              </a:rPr>
              <a:t>» </a:t>
            </a:r>
            <a:r>
              <a:rPr sz="2000" dirty="0">
                <a:latin typeface="Times New Roman"/>
                <a:cs typeface="Times New Roman"/>
              </a:rPr>
              <a:t>It </a:t>
            </a:r>
            <a:r>
              <a:rPr sz="2000" spc="-10" dirty="0">
                <a:latin typeface="Times New Roman"/>
                <a:cs typeface="Times New Roman"/>
              </a:rPr>
              <a:t>is </a:t>
            </a:r>
            <a:r>
              <a:rPr sz="2000" spc="-10" dirty="0">
                <a:solidFill>
                  <a:srgbClr val="6F2F9F"/>
                </a:solidFill>
                <a:latin typeface="Times New Roman"/>
                <a:cs typeface="Times New Roman"/>
              </a:rPr>
              <a:t>essential for </a:t>
            </a:r>
            <a:r>
              <a:rPr sz="2000" spc="-5" dirty="0">
                <a:solidFill>
                  <a:srgbClr val="6F2F9F"/>
                </a:solidFill>
                <a:latin typeface="Times New Roman"/>
                <a:cs typeface="Times New Roman"/>
              </a:rPr>
              <a:t>battery powered devices </a:t>
            </a:r>
            <a:r>
              <a:rPr sz="2000" spc="-10" dirty="0">
                <a:latin typeface="Times New Roman"/>
                <a:cs typeface="Times New Roman"/>
              </a:rPr>
              <a:t>since </a:t>
            </a:r>
            <a:r>
              <a:rPr sz="2000" spc="-5" dirty="0">
                <a:latin typeface="Times New Roman"/>
                <a:cs typeface="Times New Roman"/>
              </a:rPr>
              <a:t>there </a:t>
            </a:r>
            <a:r>
              <a:rPr sz="2000" dirty="0">
                <a:latin typeface="Times New Roman"/>
                <a:cs typeface="Times New Roman"/>
              </a:rPr>
              <a:t>are </a:t>
            </a:r>
            <a:r>
              <a:rPr sz="2000" spc="-5" dirty="0">
                <a:latin typeface="Times New Roman"/>
                <a:cs typeface="Times New Roman"/>
              </a:rPr>
              <a:t>greater </a:t>
            </a:r>
            <a:r>
              <a:rPr sz="2000" spc="-10" dirty="0">
                <a:latin typeface="Times New Roman"/>
                <a:cs typeface="Times New Roman"/>
              </a:rPr>
              <a:t>chances for  the </a:t>
            </a:r>
            <a:r>
              <a:rPr sz="2000" spc="-5" dirty="0">
                <a:latin typeface="Times New Roman"/>
                <a:cs typeface="Times New Roman"/>
              </a:rPr>
              <a:t>battery </a:t>
            </a:r>
            <a:r>
              <a:rPr sz="2000" spc="-10" dirty="0">
                <a:latin typeface="Times New Roman"/>
                <a:cs typeface="Times New Roman"/>
              </a:rPr>
              <a:t>voltage </a:t>
            </a:r>
            <a:r>
              <a:rPr sz="2000" spc="-5" dirty="0">
                <a:latin typeface="Times New Roman"/>
                <a:cs typeface="Times New Roman"/>
              </a:rPr>
              <a:t>to </a:t>
            </a:r>
            <a:r>
              <a:rPr sz="2000" dirty="0">
                <a:latin typeface="Times New Roman"/>
                <a:cs typeface="Times New Roman"/>
              </a:rPr>
              <a:t>drop </a:t>
            </a:r>
            <a:r>
              <a:rPr sz="2000" spc="-5" dirty="0">
                <a:latin typeface="Times New Roman"/>
                <a:cs typeface="Times New Roman"/>
              </a:rPr>
              <a:t>below the required threshold. </a:t>
            </a:r>
            <a:r>
              <a:rPr sz="2000" dirty="0">
                <a:latin typeface="Times New Roman"/>
                <a:cs typeface="Times New Roman"/>
              </a:rPr>
              <a:t>The </a:t>
            </a:r>
            <a:r>
              <a:rPr sz="2000" spc="-5" dirty="0">
                <a:solidFill>
                  <a:srgbClr val="6F2F9F"/>
                </a:solidFill>
                <a:latin typeface="Times New Roman"/>
                <a:cs typeface="Times New Roman"/>
              </a:rPr>
              <a:t>processor  behavior </a:t>
            </a:r>
            <a:r>
              <a:rPr sz="2000" spc="-10" dirty="0">
                <a:solidFill>
                  <a:srgbClr val="6F2F9F"/>
                </a:solidFill>
                <a:latin typeface="Times New Roman"/>
                <a:cs typeface="Times New Roman"/>
              </a:rPr>
              <a:t>may not </a:t>
            </a:r>
            <a:r>
              <a:rPr sz="2000" dirty="0">
                <a:solidFill>
                  <a:srgbClr val="6F2F9F"/>
                </a:solidFill>
                <a:latin typeface="Times New Roman"/>
                <a:cs typeface="Times New Roman"/>
              </a:rPr>
              <a:t>be </a:t>
            </a:r>
            <a:r>
              <a:rPr sz="2000" spc="-5" dirty="0">
                <a:solidFill>
                  <a:srgbClr val="6F2F9F"/>
                </a:solidFill>
                <a:latin typeface="Times New Roman"/>
                <a:cs typeface="Times New Roman"/>
              </a:rPr>
              <a:t>predictable if </a:t>
            </a:r>
            <a:r>
              <a:rPr sz="2000" spc="-10" dirty="0">
                <a:solidFill>
                  <a:srgbClr val="6F2F9F"/>
                </a:solidFill>
                <a:latin typeface="Times New Roman"/>
                <a:cs typeface="Times New Roman"/>
              </a:rPr>
              <a:t>the </a:t>
            </a:r>
            <a:r>
              <a:rPr sz="2000" spc="-5" dirty="0">
                <a:solidFill>
                  <a:srgbClr val="6F2F9F"/>
                </a:solidFill>
                <a:latin typeface="Times New Roman"/>
                <a:cs typeface="Times New Roman"/>
              </a:rPr>
              <a:t>supply voltage </a:t>
            </a:r>
            <a:r>
              <a:rPr sz="2000" spc="-10" dirty="0">
                <a:solidFill>
                  <a:srgbClr val="6F2F9F"/>
                </a:solidFill>
                <a:latin typeface="Times New Roman"/>
                <a:cs typeface="Times New Roman"/>
              </a:rPr>
              <a:t>falls </a:t>
            </a:r>
            <a:r>
              <a:rPr sz="2000" spc="5" dirty="0">
                <a:solidFill>
                  <a:srgbClr val="6F2F9F"/>
                </a:solidFill>
                <a:latin typeface="Times New Roman"/>
                <a:cs typeface="Times New Roman"/>
              </a:rPr>
              <a:t>below </a:t>
            </a:r>
            <a:r>
              <a:rPr sz="2000" spc="-5" dirty="0">
                <a:solidFill>
                  <a:srgbClr val="6F2F9F"/>
                </a:solidFill>
                <a:latin typeface="Times New Roman"/>
                <a:cs typeface="Times New Roman"/>
              </a:rPr>
              <a:t>the  </a:t>
            </a:r>
            <a:r>
              <a:rPr sz="2000" spc="-10" dirty="0">
                <a:solidFill>
                  <a:srgbClr val="6F2F9F"/>
                </a:solidFill>
                <a:latin typeface="Times New Roman"/>
                <a:cs typeface="Times New Roman"/>
              </a:rPr>
              <a:t>recommended </a:t>
            </a:r>
            <a:r>
              <a:rPr sz="2000" spc="-5" dirty="0">
                <a:solidFill>
                  <a:srgbClr val="6F2F9F"/>
                </a:solidFill>
                <a:latin typeface="Times New Roman"/>
                <a:cs typeface="Times New Roman"/>
              </a:rPr>
              <a:t>operating </a:t>
            </a:r>
            <a:r>
              <a:rPr sz="2000" spc="-10" dirty="0">
                <a:solidFill>
                  <a:srgbClr val="6F2F9F"/>
                </a:solidFill>
                <a:latin typeface="Times New Roman"/>
                <a:cs typeface="Times New Roman"/>
              </a:rPr>
              <a:t>voltage</a:t>
            </a:r>
            <a:r>
              <a:rPr sz="2000" spc="-10" dirty="0">
                <a:latin typeface="Times New Roman"/>
                <a:cs typeface="Times New Roman"/>
              </a:rPr>
              <a:t>. </a:t>
            </a:r>
            <a:r>
              <a:rPr sz="2000" dirty="0">
                <a:latin typeface="Times New Roman"/>
                <a:cs typeface="Times New Roman"/>
              </a:rPr>
              <a:t>It </a:t>
            </a:r>
            <a:r>
              <a:rPr sz="2000" spc="-20" dirty="0">
                <a:latin typeface="Times New Roman"/>
                <a:cs typeface="Times New Roman"/>
              </a:rPr>
              <a:t>may </a:t>
            </a:r>
            <a:r>
              <a:rPr sz="2000" spc="-5" dirty="0">
                <a:latin typeface="Times New Roman"/>
                <a:cs typeface="Times New Roman"/>
              </a:rPr>
              <a:t>lead </a:t>
            </a:r>
            <a:r>
              <a:rPr sz="2000" spc="-10" dirty="0">
                <a:latin typeface="Times New Roman"/>
                <a:cs typeface="Times New Roman"/>
              </a:rPr>
              <a:t>to situations like </a:t>
            </a:r>
            <a:r>
              <a:rPr sz="2000" spc="-5" dirty="0">
                <a:latin typeface="Times New Roman"/>
                <a:cs typeface="Times New Roman"/>
              </a:rPr>
              <a:t>data</a:t>
            </a:r>
            <a:r>
              <a:rPr sz="2000" spc="315" dirty="0">
                <a:latin typeface="Times New Roman"/>
                <a:cs typeface="Times New Roman"/>
              </a:rPr>
              <a:t> </a:t>
            </a:r>
            <a:r>
              <a:rPr sz="2000" spc="-5" dirty="0">
                <a:latin typeface="Times New Roman"/>
                <a:cs typeface="Times New Roman"/>
              </a:rPr>
              <a:t>corruption.</a:t>
            </a:r>
            <a:endParaRPr sz="2000">
              <a:latin typeface="Times New Roman"/>
              <a:cs typeface="Times New Roman"/>
            </a:endParaRPr>
          </a:p>
          <a:p>
            <a:pPr marL="356870" marR="5080" indent="-344805" algn="just">
              <a:lnSpc>
                <a:spcPct val="150100"/>
              </a:lnSpc>
              <a:spcBef>
                <a:spcPts val="480"/>
              </a:spcBef>
            </a:pPr>
            <a:r>
              <a:rPr sz="2000" spc="-5" dirty="0">
                <a:solidFill>
                  <a:srgbClr val="C00000"/>
                </a:solidFill>
                <a:latin typeface="Times New Roman"/>
                <a:cs typeface="Times New Roman"/>
              </a:rPr>
              <a:t>» </a:t>
            </a:r>
            <a:r>
              <a:rPr sz="2000" spc="-5" dirty="0">
                <a:latin typeface="Times New Roman"/>
                <a:cs typeface="Times New Roman"/>
              </a:rPr>
              <a:t>A </a:t>
            </a:r>
            <a:r>
              <a:rPr sz="2000" spc="-5" dirty="0">
                <a:solidFill>
                  <a:srgbClr val="C00000"/>
                </a:solidFill>
                <a:latin typeface="Times New Roman"/>
                <a:cs typeface="Times New Roman"/>
              </a:rPr>
              <a:t>brown-out protection </a:t>
            </a:r>
            <a:r>
              <a:rPr sz="2000" spc="-10" dirty="0">
                <a:solidFill>
                  <a:srgbClr val="C00000"/>
                </a:solidFill>
                <a:latin typeface="Times New Roman"/>
                <a:cs typeface="Times New Roman"/>
              </a:rPr>
              <a:t>circuit </a:t>
            </a:r>
            <a:r>
              <a:rPr sz="2000" spc="-5" dirty="0">
                <a:solidFill>
                  <a:srgbClr val="6F2F9F"/>
                </a:solidFill>
                <a:latin typeface="Times New Roman"/>
                <a:cs typeface="Times New Roman"/>
              </a:rPr>
              <a:t>holds </a:t>
            </a:r>
            <a:r>
              <a:rPr sz="2000" spc="-10" dirty="0">
                <a:solidFill>
                  <a:srgbClr val="6F2F9F"/>
                </a:solidFill>
                <a:latin typeface="Times New Roman"/>
                <a:cs typeface="Times New Roman"/>
              </a:rPr>
              <a:t>the </a:t>
            </a:r>
            <a:r>
              <a:rPr sz="2000" spc="-5" dirty="0">
                <a:solidFill>
                  <a:srgbClr val="6F2F9F"/>
                </a:solidFill>
                <a:latin typeface="Times New Roman"/>
                <a:cs typeface="Times New Roman"/>
              </a:rPr>
              <a:t>processor/ controller in reset state</a:t>
            </a:r>
            <a:r>
              <a:rPr sz="2000" spc="-5" dirty="0">
                <a:latin typeface="Times New Roman"/>
                <a:cs typeface="Times New Roman"/>
              </a:rPr>
              <a:t>,  </a:t>
            </a:r>
            <a:r>
              <a:rPr sz="2000" spc="-5" dirty="0">
                <a:solidFill>
                  <a:srgbClr val="006FC0"/>
                </a:solidFill>
                <a:latin typeface="Times New Roman"/>
                <a:cs typeface="Times New Roman"/>
              </a:rPr>
              <a:t>when operating voltage </a:t>
            </a:r>
            <a:r>
              <a:rPr sz="2000" spc="-10" dirty="0">
                <a:solidFill>
                  <a:srgbClr val="006FC0"/>
                </a:solidFill>
                <a:latin typeface="Times New Roman"/>
                <a:cs typeface="Times New Roman"/>
              </a:rPr>
              <a:t>falls </a:t>
            </a:r>
            <a:r>
              <a:rPr sz="2000" dirty="0">
                <a:solidFill>
                  <a:srgbClr val="006FC0"/>
                </a:solidFill>
                <a:latin typeface="Times New Roman"/>
                <a:cs typeface="Times New Roman"/>
              </a:rPr>
              <a:t>below </a:t>
            </a:r>
            <a:r>
              <a:rPr sz="2000" spc="-10" dirty="0">
                <a:solidFill>
                  <a:srgbClr val="006FC0"/>
                </a:solidFill>
                <a:latin typeface="Times New Roman"/>
                <a:cs typeface="Times New Roman"/>
              </a:rPr>
              <a:t>the </a:t>
            </a:r>
            <a:r>
              <a:rPr sz="2000" spc="-5" dirty="0">
                <a:solidFill>
                  <a:srgbClr val="006FC0"/>
                </a:solidFill>
                <a:latin typeface="Times New Roman"/>
                <a:cs typeface="Times New Roman"/>
              </a:rPr>
              <a:t>threshold, until it rises above </a:t>
            </a:r>
            <a:r>
              <a:rPr sz="2000" spc="-10" dirty="0">
                <a:solidFill>
                  <a:srgbClr val="006FC0"/>
                </a:solidFill>
                <a:latin typeface="Times New Roman"/>
                <a:cs typeface="Times New Roman"/>
              </a:rPr>
              <a:t>the  threshold voltage</a:t>
            </a:r>
            <a:r>
              <a:rPr sz="2000" spc="-10" dirty="0">
                <a:latin typeface="Times New Roman"/>
                <a:cs typeface="Times New Roman"/>
              </a:rPr>
              <a:t>.</a:t>
            </a:r>
            <a:endParaRPr sz="2000">
              <a:latin typeface="Times New Roman"/>
              <a:cs typeface="Times New Roman"/>
            </a:endParaRPr>
          </a:p>
          <a:p>
            <a:pPr marL="12700" algn="just">
              <a:lnSpc>
                <a:spcPct val="100000"/>
              </a:lnSpc>
              <a:spcBef>
                <a:spcPts val="1680"/>
              </a:spcBef>
            </a:pPr>
            <a:r>
              <a:rPr sz="2000" spc="-5" dirty="0">
                <a:solidFill>
                  <a:srgbClr val="C00000"/>
                </a:solidFill>
                <a:latin typeface="Times New Roman"/>
                <a:cs typeface="Times New Roman"/>
              </a:rPr>
              <a:t>» </a:t>
            </a:r>
            <a:r>
              <a:rPr sz="2000" spc="-5" dirty="0">
                <a:latin typeface="Times New Roman"/>
                <a:cs typeface="Times New Roman"/>
              </a:rPr>
              <a:t>Certain processors/ </a:t>
            </a:r>
            <a:r>
              <a:rPr sz="2000" spc="-10" dirty="0">
                <a:latin typeface="Times New Roman"/>
                <a:cs typeface="Times New Roman"/>
              </a:rPr>
              <a:t>controllers </a:t>
            </a:r>
            <a:r>
              <a:rPr sz="2000" spc="-5" dirty="0">
                <a:latin typeface="Times New Roman"/>
                <a:cs typeface="Times New Roman"/>
              </a:rPr>
              <a:t>support </a:t>
            </a:r>
            <a:r>
              <a:rPr sz="2000" spc="-5" dirty="0">
                <a:solidFill>
                  <a:srgbClr val="6F2F9F"/>
                </a:solidFill>
                <a:latin typeface="Times New Roman"/>
                <a:cs typeface="Times New Roman"/>
              </a:rPr>
              <a:t>built </a:t>
            </a:r>
            <a:r>
              <a:rPr sz="2000" spc="-10" dirty="0">
                <a:solidFill>
                  <a:srgbClr val="6F2F9F"/>
                </a:solidFill>
                <a:latin typeface="Times New Roman"/>
                <a:cs typeface="Times New Roman"/>
              </a:rPr>
              <a:t>in brown-out </a:t>
            </a:r>
            <a:r>
              <a:rPr sz="2000" spc="-5" dirty="0">
                <a:solidFill>
                  <a:srgbClr val="6F2F9F"/>
                </a:solidFill>
                <a:latin typeface="Times New Roman"/>
                <a:cs typeface="Times New Roman"/>
              </a:rPr>
              <a:t>protection</a:t>
            </a:r>
            <a:r>
              <a:rPr sz="2000" spc="75" dirty="0">
                <a:solidFill>
                  <a:srgbClr val="6F2F9F"/>
                </a:solidFill>
                <a:latin typeface="Times New Roman"/>
                <a:cs typeface="Times New Roman"/>
              </a:rPr>
              <a:t> </a:t>
            </a:r>
            <a:r>
              <a:rPr sz="2000" spc="-5" dirty="0">
                <a:solidFill>
                  <a:srgbClr val="6F2F9F"/>
                </a:solidFill>
                <a:latin typeface="Times New Roman"/>
                <a:cs typeface="Times New Roman"/>
              </a:rPr>
              <a:t>circuit</a:t>
            </a:r>
            <a:endParaRPr sz="2000">
              <a:latin typeface="Times New Roman"/>
              <a:cs typeface="Times New Roman"/>
            </a:endParaRPr>
          </a:p>
          <a:p>
            <a:pPr marL="356870">
              <a:lnSpc>
                <a:spcPct val="100000"/>
              </a:lnSpc>
              <a:spcBef>
                <a:spcPts val="1205"/>
              </a:spcBef>
            </a:pPr>
            <a:r>
              <a:rPr sz="2000" spc="-20" dirty="0">
                <a:latin typeface="Times New Roman"/>
                <a:cs typeface="Times New Roman"/>
              </a:rPr>
              <a:t>which </a:t>
            </a:r>
            <a:r>
              <a:rPr sz="2000" spc="-10" dirty="0">
                <a:latin typeface="Times New Roman"/>
                <a:cs typeface="Times New Roman"/>
              </a:rPr>
              <a:t>monitors the </a:t>
            </a:r>
            <a:r>
              <a:rPr sz="2000" spc="-5" dirty="0">
                <a:latin typeface="Times New Roman"/>
                <a:cs typeface="Times New Roman"/>
              </a:rPr>
              <a:t>supply </a:t>
            </a:r>
            <a:r>
              <a:rPr sz="2000" spc="-10" dirty="0">
                <a:latin typeface="Times New Roman"/>
                <a:cs typeface="Times New Roman"/>
              </a:rPr>
              <a:t>voltage</a:t>
            </a:r>
            <a:r>
              <a:rPr sz="2000" spc="165" dirty="0">
                <a:latin typeface="Times New Roman"/>
                <a:cs typeface="Times New Roman"/>
              </a:rPr>
              <a:t> </a:t>
            </a:r>
            <a:r>
              <a:rPr sz="2000" spc="-10" dirty="0">
                <a:latin typeface="Times New Roman"/>
                <a:cs typeface="Times New Roman"/>
              </a:rPr>
              <a:t>internally.</a:t>
            </a:r>
            <a:endParaRPr sz="2000">
              <a:latin typeface="Times New Roman"/>
              <a:cs typeface="Times New Roman"/>
            </a:endParaRPr>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38100">
              <a:lnSpc>
                <a:spcPts val="1375"/>
              </a:lnSpc>
            </a:pPr>
            <a:fld id="{81D60167-4931-47E6-BA6A-407CBD079E47}" type="slidenum">
              <a:rPr spc="-40" dirty="0"/>
              <a:t>177</a:t>
            </a:fld>
            <a:endParaRPr spc="-40" dirty="0"/>
          </a:p>
        </p:txBody>
      </p:sp>
    </p:spTree>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6149975" y="2667000"/>
            <a:ext cx="2765425" cy="3352800"/>
          </a:xfrm>
          <a:prstGeom prst="rect">
            <a:avLst/>
          </a:prstGeom>
          <a:blipFill>
            <a:blip r:embed="rId2" cstate="print"/>
            <a:stretch>
              <a:fillRect/>
            </a:stretch>
          </a:blipFill>
        </p:spPr>
        <p:txBody>
          <a:bodyPr wrap="square" lIns="0" tIns="0" rIns="0" bIns="0" rtlCol="0"/>
          <a:lstStyle/>
          <a:p>
            <a:endParaRPr/>
          </a:p>
        </p:txBody>
      </p:sp>
      <p:sp>
        <p:nvSpPr>
          <p:cNvPr id="4" name="object 4"/>
          <p:cNvSpPr txBox="1"/>
          <p:nvPr/>
        </p:nvSpPr>
        <p:spPr>
          <a:xfrm>
            <a:off x="409244" y="180520"/>
            <a:ext cx="8535670" cy="6276975"/>
          </a:xfrm>
          <a:prstGeom prst="rect">
            <a:avLst/>
          </a:prstGeom>
        </p:spPr>
        <p:txBody>
          <a:bodyPr vert="horz" wrap="square" lIns="0" tIns="12700" rIns="0" bIns="0" rtlCol="0">
            <a:spAutoFit/>
          </a:bodyPr>
          <a:lstStyle/>
          <a:p>
            <a:pPr marL="407670" marR="30480" indent="-344805" algn="just">
              <a:lnSpc>
                <a:spcPct val="150100"/>
              </a:lnSpc>
              <a:spcBef>
                <a:spcPts val="100"/>
              </a:spcBef>
            </a:pPr>
            <a:r>
              <a:rPr sz="2000" spc="-5" dirty="0">
                <a:solidFill>
                  <a:srgbClr val="C00000"/>
                </a:solidFill>
                <a:latin typeface="Times New Roman"/>
                <a:cs typeface="Times New Roman"/>
              </a:rPr>
              <a:t>» </a:t>
            </a:r>
            <a:r>
              <a:rPr sz="2000" dirty="0">
                <a:latin typeface="Times New Roman"/>
                <a:cs typeface="Times New Roman"/>
              </a:rPr>
              <a:t>If </a:t>
            </a:r>
            <a:r>
              <a:rPr sz="2000" spc="-10" dirty="0">
                <a:latin typeface="Times New Roman"/>
                <a:cs typeface="Times New Roman"/>
              </a:rPr>
              <a:t>the </a:t>
            </a:r>
            <a:r>
              <a:rPr sz="2000" spc="-5" dirty="0">
                <a:latin typeface="Times New Roman"/>
                <a:cs typeface="Times New Roman"/>
              </a:rPr>
              <a:t>processor/ controller </a:t>
            </a:r>
            <a:r>
              <a:rPr sz="2000" spc="-10" dirty="0">
                <a:latin typeface="Times New Roman"/>
                <a:cs typeface="Times New Roman"/>
              </a:rPr>
              <a:t>don’t integrate </a:t>
            </a:r>
            <a:r>
              <a:rPr sz="2000" spc="-5" dirty="0">
                <a:latin typeface="Times New Roman"/>
                <a:cs typeface="Times New Roman"/>
              </a:rPr>
              <a:t>a </a:t>
            </a:r>
            <a:r>
              <a:rPr sz="2000" spc="-10" dirty="0">
                <a:latin typeface="Times New Roman"/>
                <a:cs typeface="Times New Roman"/>
              </a:rPr>
              <a:t>built-in brown-out </a:t>
            </a:r>
            <a:r>
              <a:rPr sz="2000" spc="-5" dirty="0">
                <a:latin typeface="Times New Roman"/>
                <a:cs typeface="Times New Roman"/>
              </a:rPr>
              <a:t>protection  circuit, </a:t>
            </a:r>
            <a:r>
              <a:rPr sz="2000" spc="-10" dirty="0">
                <a:latin typeface="Times New Roman"/>
                <a:cs typeface="Times New Roman"/>
              </a:rPr>
              <a:t>the same </a:t>
            </a:r>
            <a:r>
              <a:rPr sz="2000" spc="5" dirty="0">
                <a:latin typeface="Times New Roman"/>
                <a:cs typeface="Times New Roman"/>
              </a:rPr>
              <a:t>can </a:t>
            </a:r>
            <a:r>
              <a:rPr sz="2000" dirty="0">
                <a:latin typeface="Times New Roman"/>
                <a:cs typeface="Times New Roman"/>
              </a:rPr>
              <a:t>be </a:t>
            </a:r>
            <a:r>
              <a:rPr sz="2000" spc="-5" dirty="0">
                <a:latin typeface="Times New Roman"/>
                <a:cs typeface="Times New Roman"/>
              </a:rPr>
              <a:t>implemented </a:t>
            </a:r>
            <a:r>
              <a:rPr sz="2000" spc="-10" dirty="0">
                <a:latin typeface="Times New Roman"/>
                <a:cs typeface="Times New Roman"/>
              </a:rPr>
              <a:t>using </a:t>
            </a:r>
            <a:r>
              <a:rPr sz="2000" spc="-5" dirty="0">
                <a:latin typeface="Times New Roman"/>
                <a:cs typeface="Times New Roman"/>
              </a:rPr>
              <a:t>external </a:t>
            </a:r>
            <a:r>
              <a:rPr sz="2000" spc="-10" dirty="0">
                <a:latin typeface="Times New Roman"/>
                <a:cs typeface="Times New Roman"/>
              </a:rPr>
              <a:t>passive </a:t>
            </a:r>
            <a:r>
              <a:rPr sz="2000" spc="-5" dirty="0">
                <a:latin typeface="Times New Roman"/>
                <a:cs typeface="Times New Roman"/>
              </a:rPr>
              <a:t>circuits </a:t>
            </a:r>
            <a:r>
              <a:rPr sz="2000" spc="5" dirty="0">
                <a:latin typeface="Times New Roman"/>
                <a:cs typeface="Times New Roman"/>
              </a:rPr>
              <a:t>or  </a:t>
            </a:r>
            <a:r>
              <a:rPr sz="2000" spc="-10" dirty="0">
                <a:latin typeface="Times New Roman"/>
                <a:cs typeface="Times New Roman"/>
              </a:rPr>
              <a:t>supervisor ICs.</a:t>
            </a:r>
            <a:endParaRPr sz="2000">
              <a:latin typeface="Times New Roman"/>
              <a:cs typeface="Times New Roman"/>
            </a:endParaRPr>
          </a:p>
          <a:p>
            <a:pPr marL="63500" algn="just">
              <a:lnSpc>
                <a:spcPct val="100000"/>
              </a:lnSpc>
              <a:spcBef>
                <a:spcPts val="1680"/>
              </a:spcBef>
            </a:pPr>
            <a:r>
              <a:rPr sz="2000" spc="-5" dirty="0">
                <a:solidFill>
                  <a:srgbClr val="C00000"/>
                </a:solidFill>
                <a:latin typeface="Times New Roman"/>
                <a:cs typeface="Times New Roman"/>
              </a:rPr>
              <a:t>» </a:t>
            </a:r>
            <a:r>
              <a:rPr sz="2000" dirty="0">
                <a:latin typeface="Times New Roman"/>
                <a:cs typeface="Times New Roman"/>
              </a:rPr>
              <a:t>The </a:t>
            </a:r>
            <a:r>
              <a:rPr sz="2000" spc="-10" dirty="0">
                <a:latin typeface="Times New Roman"/>
                <a:cs typeface="Times New Roman"/>
              </a:rPr>
              <a:t>following Figure </a:t>
            </a:r>
            <a:r>
              <a:rPr sz="2000" spc="-5" dirty="0">
                <a:latin typeface="Times New Roman"/>
                <a:cs typeface="Times New Roman"/>
              </a:rPr>
              <a:t>illustrates </a:t>
            </a:r>
            <a:r>
              <a:rPr sz="2000" spc="-5" dirty="0">
                <a:solidFill>
                  <a:srgbClr val="C00000"/>
                </a:solidFill>
                <a:latin typeface="Times New Roman"/>
                <a:cs typeface="Times New Roman"/>
              </a:rPr>
              <a:t>a brown-out circuit implementation</a:t>
            </a:r>
            <a:r>
              <a:rPr sz="2000" spc="80" dirty="0">
                <a:solidFill>
                  <a:srgbClr val="C00000"/>
                </a:solidFill>
                <a:latin typeface="Times New Roman"/>
                <a:cs typeface="Times New Roman"/>
              </a:rPr>
              <a:t> </a:t>
            </a:r>
            <a:r>
              <a:rPr sz="2000" spc="-10" dirty="0">
                <a:latin typeface="Times New Roman"/>
                <a:cs typeface="Times New Roman"/>
              </a:rPr>
              <a:t>using</a:t>
            </a:r>
            <a:endParaRPr sz="2000">
              <a:latin typeface="Times New Roman"/>
              <a:cs typeface="Times New Roman"/>
            </a:endParaRPr>
          </a:p>
          <a:p>
            <a:pPr marL="407670">
              <a:lnSpc>
                <a:spcPct val="100000"/>
              </a:lnSpc>
              <a:spcBef>
                <a:spcPts val="1205"/>
              </a:spcBef>
            </a:pPr>
            <a:r>
              <a:rPr sz="2000" spc="-10" dirty="0">
                <a:latin typeface="Times New Roman"/>
                <a:cs typeface="Times New Roman"/>
              </a:rPr>
              <a:t>Zener </a:t>
            </a:r>
            <a:r>
              <a:rPr sz="2000" dirty="0">
                <a:latin typeface="Times New Roman"/>
                <a:cs typeface="Times New Roman"/>
              </a:rPr>
              <a:t>diode </a:t>
            </a:r>
            <a:r>
              <a:rPr sz="2000" spc="-10" dirty="0">
                <a:latin typeface="Times New Roman"/>
                <a:cs typeface="Times New Roman"/>
              </a:rPr>
              <a:t>and </a:t>
            </a:r>
            <a:r>
              <a:rPr sz="2000" spc="-5" dirty="0">
                <a:latin typeface="Times New Roman"/>
                <a:cs typeface="Times New Roman"/>
              </a:rPr>
              <a:t>transistor </a:t>
            </a:r>
            <a:r>
              <a:rPr sz="2000" spc="-10" dirty="0">
                <a:latin typeface="Times New Roman"/>
                <a:cs typeface="Times New Roman"/>
              </a:rPr>
              <a:t>for </a:t>
            </a:r>
            <a:r>
              <a:rPr sz="2000" spc="-5" dirty="0">
                <a:latin typeface="Times New Roman"/>
                <a:cs typeface="Times New Roman"/>
              </a:rPr>
              <a:t>processor/ controller </a:t>
            </a:r>
            <a:r>
              <a:rPr sz="2000" spc="-20" dirty="0">
                <a:latin typeface="Times New Roman"/>
                <a:cs typeface="Times New Roman"/>
              </a:rPr>
              <a:t>with </a:t>
            </a:r>
            <a:r>
              <a:rPr sz="2000" spc="-5" dirty="0">
                <a:latin typeface="Times New Roman"/>
                <a:cs typeface="Times New Roman"/>
              </a:rPr>
              <a:t>active low Reset</a:t>
            </a:r>
            <a:r>
              <a:rPr sz="2000" spc="190" dirty="0">
                <a:latin typeface="Times New Roman"/>
                <a:cs typeface="Times New Roman"/>
              </a:rPr>
              <a:t> </a:t>
            </a:r>
            <a:r>
              <a:rPr sz="2000" spc="-5" dirty="0">
                <a:latin typeface="Times New Roman"/>
                <a:cs typeface="Times New Roman"/>
              </a:rPr>
              <a:t>logic.</a:t>
            </a:r>
            <a:endParaRPr sz="2000">
              <a:latin typeface="Times New Roman"/>
              <a:cs typeface="Times New Roman"/>
            </a:endParaRPr>
          </a:p>
          <a:p>
            <a:pPr marL="407670" marR="3005455" indent="-344805" algn="just">
              <a:lnSpc>
                <a:spcPct val="150100"/>
              </a:lnSpc>
              <a:spcBef>
                <a:spcPts val="1920"/>
              </a:spcBef>
            </a:pPr>
            <a:r>
              <a:rPr sz="2000" spc="-5" dirty="0">
                <a:solidFill>
                  <a:srgbClr val="C00000"/>
                </a:solidFill>
                <a:latin typeface="Times New Roman"/>
                <a:cs typeface="Times New Roman"/>
              </a:rPr>
              <a:t>» </a:t>
            </a:r>
            <a:r>
              <a:rPr sz="2000" dirty="0">
                <a:latin typeface="Times New Roman"/>
                <a:cs typeface="Times New Roman"/>
              </a:rPr>
              <a:t>The </a:t>
            </a:r>
            <a:r>
              <a:rPr sz="2000" spc="-10" dirty="0">
                <a:solidFill>
                  <a:srgbClr val="C00000"/>
                </a:solidFill>
                <a:latin typeface="Times New Roman"/>
                <a:cs typeface="Times New Roman"/>
              </a:rPr>
              <a:t>Zener </a:t>
            </a:r>
            <a:r>
              <a:rPr sz="2000" dirty="0">
                <a:solidFill>
                  <a:srgbClr val="C00000"/>
                </a:solidFill>
                <a:latin typeface="Times New Roman"/>
                <a:cs typeface="Times New Roman"/>
              </a:rPr>
              <a:t>diode, </a:t>
            </a:r>
            <a:r>
              <a:rPr sz="2000" spc="-5" dirty="0">
                <a:solidFill>
                  <a:srgbClr val="C00000"/>
                </a:solidFill>
                <a:latin typeface="Times New Roman"/>
                <a:cs typeface="Times New Roman"/>
              </a:rPr>
              <a:t>Dz</a:t>
            </a:r>
            <a:r>
              <a:rPr sz="2000" spc="-5" dirty="0">
                <a:latin typeface="Times New Roman"/>
                <a:cs typeface="Times New Roman"/>
              </a:rPr>
              <a:t>, </a:t>
            </a:r>
            <a:r>
              <a:rPr sz="2000" spc="-10" dirty="0">
                <a:latin typeface="Times New Roman"/>
                <a:cs typeface="Times New Roman"/>
              </a:rPr>
              <a:t>and </a:t>
            </a:r>
            <a:r>
              <a:rPr sz="2000" spc="-20" dirty="0">
                <a:solidFill>
                  <a:srgbClr val="C00000"/>
                </a:solidFill>
                <a:latin typeface="Times New Roman"/>
                <a:cs typeface="Times New Roman"/>
              </a:rPr>
              <a:t>transistor, </a:t>
            </a:r>
            <a:r>
              <a:rPr sz="2000" spc="-5" dirty="0">
                <a:solidFill>
                  <a:srgbClr val="C00000"/>
                </a:solidFill>
                <a:latin typeface="Times New Roman"/>
                <a:cs typeface="Times New Roman"/>
              </a:rPr>
              <a:t>Q</a:t>
            </a:r>
            <a:r>
              <a:rPr sz="2000" spc="-5" dirty="0">
                <a:latin typeface="Times New Roman"/>
                <a:cs typeface="Times New Roman"/>
              </a:rPr>
              <a:t>, </a:t>
            </a:r>
            <a:r>
              <a:rPr sz="2000" spc="-15" dirty="0">
                <a:latin typeface="Times New Roman"/>
                <a:cs typeface="Times New Roman"/>
              </a:rPr>
              <a:t>forms </a:t>
            </a:r>
            <a:r>
              <a:rPr sz="2000" spc="-5" dirty="0">
                <a:latin typeface="Times New Roman"/>
                <a:cs typeface="Times New Roman"/>
              </a:rPr>
              <a:t>the  heart </a:t>
            </a:r>
            <a:r>
              <a:rPr sz="2000" dirty="0">
                <a:latin typeface="Times New Roman"/>
                <a:cs typeface="Times New Roman"/>
              </a:rPr>
              <a:t>of </a:t>
            </a:r>
            <a:r>
              <a:rPr sz="2000" spc="-10" dirty="0">
                <a:latin typeface="Times New Roman"/>
                <a:cs typeface="Times New Roman"/>
              </a:rPr>
              <a:t>this </a:t>
            </a:r>
            <a:r>
              <a:rPr sz="2000" spc="-5" dirty="0">
                <a:latin typeface="Times New Roman"/>
                <a:cs typeface="Times New Roman"/>
              </a:rPr>
              <a:t>circuit. </a:t>
            </a:r>
            <a:r>
              <a:rPr sz="2000" dirty="0">
                <a:latin typeface="Times New Roman"/>
                <a:cs typeface="Times New Roman"/>
              </a:rPr>
              <a:t>The </a:t>
            </a:r>
            <a:r>
              <a:rPr sz="2000" spc="-10" dirty="0">
                <a:solidFill>
                  <a:srgbClr val="6F2F9F"/>
                </a:solidFill>
                <a:latin typeface="Times New Roman"/>
                <a:cs typeface="Times New Roman"/>
              </a:rPr>
              <a:t>transistor </a:t>
            </a:r>
            <a:r>
              <a:rPr sz="2000" spc="-5" dirty="0">
                <a:solidFill>
                  <a:srgbClr val="6F2F9F"/>
                </a:solidFill>
                <a:latin typeface="Times New Roman"/>
                <a:cs typeface="Times New Roman"/>
              </a:rPr>
              <a:t>conducts  </a:t>
            </a:r>
            <a:r>
              <a:rPr sz="2000" spc="-10" dirty="0">
                <a:latin typeface="Times New Roman"/>
                <a:cs typeface="Times New Roman"/>
              </a:rPr>
              <a:t>always when </a:t>
            </a:r>
            <a:r>
              <a:rPr sz="2000" spc="-5" dirty="0">
                <a:latin typeface="Times New Roman"/>
                <a:cs typeface="Times New Roman"/>
              </a:rPr>
              <a:t>the supply voltage </a:t>
            </a:r>
            <a:r>
              <a:rPr sz="2000" spc="-10" dirty="0">
                <a:latin typeface="Times New Roman"/>
                <a:cs typeface="Times New Roman"/>
              </a:rPr>
              <a:t>V</a:t>
            </a:r>
            <a:r>
              <a:rPr sz="2025" spc="-15" baseline="-20576" dirty="0">
                <a:latin typeface="Times New Roman"/>
                <a:cs typeface="Times New Roman"/>
              </a:rPr>
              <a:t>CC </a:t>
            </a:r>
            <a:r>
              <a:rPr sz="2000" spc="-10" dirty="0">
                <a:latin typeface="Times New Roman"/>
                <a:cs typeface="Times New Roman"/>
              </a:rPr>
              <a:t>is </a:t>
            </a:r>
            <a:r>
              <a:rPr sz="2000" spc="-5" dirty="0">
                <a:latin typeface="Times New Roman"/>
                <a:cs typeface="Times New Roman"/>
              </a:rPr>
              <a:t>greater  </a:t>
            </a:r>
            <a:r>
              <a:rPr sz="2000" spc="-10" dirty="0">
                <a:latin typeface="Times New Roman"/>
                <a:cs typeface="Times New Roman"/>
              </a:rPr>
              <a:t>than that </a:t>
            </a:r>
            <a:r>
              <a:rPr sz="2000" dirty="0">
                <a:latin typeface="Times New Roman"/>
                <a:cs typeface="Times New Roman"/>
              </a:rPr>
              <a:t>of </a:t>
            </a:r>
            <a:r>
              <a:rPr sz="2000" spc="-10" dirty="0">
                <a:latin typeface="Times New Roman"/>
                <a:cs typeface="Times New Roman"/>
              </a:rPr>
              <a:t>the </a:t>
            </a:r>
            <a:r>
              <a:rPr sz="2000" spc="-5" dirty="0">
                <a:latin typeface="Times New Roman"/>
                <a:cs typeface="Times New Roman"/>
              </a:rPr>
              <a:t>sum </a:t>
            </a:r>
            <a:r>
              <a:rPr sz="2000" spc="10" dirty="0">
                <a:latin typeface="Times New Roman"/>
                <a:cs typeface="Times New Roman"/>
              </a:rPr>
              <a:t>of </a:t>
            </a:r>
            <a:r>
              <a:rPr sz="2000" spc="-10" dirty="0">
                <a:latin typeface="Times New Roman"/>
                <a:cs typeface="Times New Roman"/>
              </a:rPr>
              <a:t>V</a:t>
            </a:r>
            <a:r>
              <a:rPr sz="2025" spc="-15" baseline="-20576" dirty="0">
                <a:latin typeface="Times New Roman"/>
                <a:cs typeface="Times New Roman"/>
              </a:rPr>
              <a:t>BE </a:t>
            </a:r>
            <a:r>
              <a:rPr sz="2000" spc="-10" dirty="0">
                <a:latin typeface="Times New Roman"/>
                <a:cs typeface="Times New Roman"/>
              </a:rPr>
              <a:t>and </a:t>
            </a:r>
            <a:r>
              <a:rPr sz="2000" spc="-5" dirty="0">
                <a:latin typeface="Times New Roman"/>
                <a:cs typeface="Times New Roman"/>
              </a:rPr>
              <a:t>V</a:t>
            </a:r>
            <a:r>
              <a:rPr sz="2025" spc="-7" baseline="-20576" dirty="0">
                <a:latin typeface="Times New Roman"/>
                <a:cs typeface="Times New Roman"/>
              </a:rPr>
              <a:t>Z </a:t>
            </a:r>
            <a:r>
              <a:rPr sz="2000" spc="-10" dirty="0">
                <a:latin typeface="Times New Roman"/>
                <a:cs typeface="Times New Roman"/>
              </a:rPr>
              <a:t>(Zener  </a:t>
            </a:r>
            <a:r>
              <a:rPr sz="2000" spc="-5" dirty="0">
                <a:latin typeface="Times New Roman"/>
                <a:cs typeface="Times New Roman"/>
              </a:rPr>
              <a:t>voltage). </a:t>
            </a:r>
            <a:r>
              <a:rPr sz="2000" dirty="0">
                <a:latin typeface="Times New Roman"/>
                <a:cs typeface="Times New Roman"/>
              </a:rPr>
              <a:t>The </a:t>
            </a:r>
            <a:r>
              <a:rPr sz="2000" spc="-10" dirty="0">
                <a:solidFill>
                  <a:srgbClr val="6F2F9F"/>
                </a:solidFill>
                <a:latin typeface="Times New Roman"/>
                <a:cs typeface="Times New Roman"/>
              </a:rPr>
              <a:t>transistor stops </a:t>
            </a:r>
            <a:r>
              <a:rPr sz="2000" spc="-5" dirty="0">
                <a:solidFill>
                  <a:srgbClr val="6F2F9F"/>
                </a:solidFill>
                <a:latin typeface="Times New Roman"/>
                <a:cs typeface="Times New Roman"/>
              </a:rPr>
              <a:t>conducting </a:t>
            </a:r>
            <a:r>
              <a:rPr sz="2000" spc="-10" dirty="0">
                <a:latin typeface="Times New Roman"/>
                <a:cs typeface="Times New Roman"/>
              </a:rPr>
              <a:t>when  the </a:t>
            </a:r>
            <a:r>
              <a:rPr sz="2000" spc="-5" dirty="0">
                <a:latin typeface="Times New Roman"/>
                <a:cs typeface="Times New Roman"/>
              </a:rPr>
              <a:t>supply </a:t>
            </a:r>
            <a:r>
              <a:rPr sz="2000" spc="-10" dirty="0">
                <a:latin typeface="Times New Roman"/>
                <a:cs typeface="Times New Roman"/>
              </a:rPr>
              <a:t>voltage falls </a:t>
            </a:r>
            <a:r>
              <a:rPr sz="2000" spc="5" dirty="0">
                <a:latin typeface="Times New Roman"/>
                <a:cs typeface="Times New Roman"/>
              </a:rPr>
              <a:t>below </a:t>
            </a:r>
            <a:r>
              <a:rPr sz="2000" spc="-10" dirty="0">
                <a:latin typeface="Times New Roman"/>
                <a:cs typeface="Times New Roman"/>
              </a:rPr>
              <a:t>the </a:t>
            </a:r>
            <a:r>
              <a:rPr sz="2000" spc="-5" dirty="0">
                <a:latin typeface="Times New Roman"/>
                <a:cs typeface="Times New Roman"/>
              </a:rPr>
              <a:t>sum </a:t>
            </a:r>
            <a:r>
              <a:rPr sz="2000" dirty="0">
                <a:latin typeface="Times New Roman"/>
                <a:cs typeface="Times New Roman"/>
              </a:rPr>
              <a:t>of </a:t>
            </a:r>
            <a:r>
              <a:rPr sz="2000" spc="-10" dirty="0">
                <a:latin typeface="Times New Roman"/>
                <a:cs typeface="Times New Roman"/>
              </a:rPr>
              <a:t>V</a:t>
            </a:r>
            <a:r>
              <a:rPr sz="2025" spc="-15" baseline="-20576" dirty="0">
                <a:latin typeface="Times New Roman"/>
                <a:cs typeface="Times New Roman"/>
              </a:rPr>
              <a:t>BE </a:t>
            </a:r>
            <a:r>
              <a:rPr sz="2000" spc="-10" dirty="0">
                <a:latin typeface="Times New Roman"/>
                <a:cs typeface="Times New Roman"/>
              </a:rPr>
              <a:t>and  V</a:t>
            </a:r>
            <a:r>
              <a:rPr sz="2025" spc="-15" baseline="-20576" dirty="0">
                <a:latin typeface="Times New Roman"/>
                <a:cs typeface="Times New Roman"/>
              </a:rPr>
              <a:t>Z</a:t>
            </a:r>
            <a:r>
              <a:rPr sz="2000" spc="-10" dirty="0">
                <a:latin typeface="Times New Roman"/>
                <a:cs typeface="Times New Roman"/>
              </a:rPr>
              <a:t>. </a:t>
            </a:r>
            <a:r>
              <a:rPr sz="2000" spc="-5" dirty="0">
                <a:latin typeface="Times New Roman"/>
                <a:cs typeface="Times New Roman"/>
              </a:rPr>
              <a:t>Select </a:t>
            </a:r>
            <a:r>
              <a:rPr sz="2000" spc="-10" dirty="0">
                <a:latin typeface="Times New Roman"/>
                <a:cs typeface="Times New Roman"/>
              </a:rPr>
              <a:t>the Zener </a:t>
            </a:r>
            <a:r>
              <a:rPr sz="2000" dirty="0">
                <a:latin typeface="Times New Roman"/>
                <a:cs typeface="Times New Roman"/>
              </a:rPr>
              <a:t>diode </a:t>
            </a:r>
            <a:r>
              <a:rPr sz="2000" spc="-10" dirty="0">
                <a:latin typeface="Times New Roman"/>
                <a:cs typeface="Times New Roman"/>
              </a:rPr>
              <a:t>with </a:t>
            </a:r>
            <a:r>
              <a:rPr sz="2000" spc="-5" dirty="0">
                <a:latin typeface="Times New Roman"/>
                <a:cs typeface="Times New Roman"/>
              </a:rPr>
              <a:t>required </a:t>
            </a:r>
            <a:r>
              <a:rPr sz="2000" spc="-10" dirty="0">
                <a:latin typeface="Times New Roman"/>
                <a:cs typeface="Times New Roman"/>
              </a:rPr>
              <a:t>voltage  for setting the </a:t>
            </a:r>
            <a:r>
              <a:rPr sz="2000" spc="-5" dirty="0">
                <a:latin typeface="Times New Roman"/>
                <a:cs typeface="Times New Roman"/>
              </a:rPr>
              <a:t>low </a:t>
            </a:r>
            <a:r>
              <a:rPr sz="2000" spc="-10" dirty="0">
                <a:latin typeface="Times New Roman"/>
                <a:cs typeface="Times New Roman"/>
              </a:rPr>
              <a:t>threshold value for</a:t>
            </a:r>
            <a:r>
              <a:rPr sz="2000" spc="105" dirty="0">
                <a:latin typeface="Times New Roman"/>
                <a:cs typeface="Times New Roman"/>
              </a:rPr>
              <a:t> </a:t>
            </a:r>
            <a:r>
              <a:rPr sz="2000" spc="-10" dirty="0">
                <a:latin typeface="Times New Roman"/>
                <a:cs typeface="Times New Roman"/>
              </a:rPr>
              <a:t>V</a:t>
            </a:r>
            <a:r>
              <a:rPr sz="2025" spc="-15" baseline="-20576" dirty="0">
                <a:latin typeface="Times New Roman"/>
                <a:cs typeface="Times New Roman"/>
              </a:rPr>
              <a:t>CC</a:t>
            </a:r>
            <a:r>
              <a:rPr sz="2000" spc="-10" dirty="0">
                <a:latin typeface="Times New Roman"/>
                <a:cs typeface="Times New Roman"/>
              </a:rPr>
              <a:t>.</a:t>
            </a:r>
            <a:endParaRPr sz="2000">
              <a:latin typeface="Times New Roman"/>
              <a:cs typeface="Times New Roman"/>
            </a:endParaRPr>
          </a:p>
        </p:txBody>
      </p:sp>
      <p:sp>
        <p:nvSpPr>
          <p:cNvPr id="6" name="object 6"/>
          <p:cNvSpPr txBox="1">
            <a:spLocks noGrp="1"/>
          </p:cNvSpPr>
          <p:nvPr>
            <p:ph type="sldNum" sz="quarter" idx="7"/>
          </p:nvPr>
        </p:nvSpPr>
        <p:spPr>
          <a:prstGeom prst="rect">
            <a:avLst/>
          </a:prstGeom>
        </p:spPr>
        <p:txBody>
          <a:bodyPr vert="horz" wrap="square" lIns="0" tIns="0" rIns="0" bIns="0" rtlCol="0">
            <a:spAutoFit/>
          </a:bodyPr>
          <a:lstStyle/>
          <a:p>
            <a:pPr marL="38100">
              <a:lnSpc>
                <a:spcPts val="1375"/>
              </a:lnSpc>
            </a:pPr>
            <a:fld id="{81D60167-4931-47E6-BA6A-407CBD079E47}" type="slidenum">
              <a:rPr spc="-40" dirty="0"/>
              <a:t>178</a:t>
            </a:fld>
            <a:endParaRPr spc="-40" dirty="0"/>
          </a:p>
        </p:txBody>
      </p:sp>
    </p:spTree>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60044" y="199374"/>
            <a:ext cx="8456930" cy="5179060"/>
          </a:xfrm>
          <a:prstGeom prst="rect">
            <a:avLst/>
          </a:prstGeom>
        </p:spPr>
        <p:txBody>
          <a:bodyPr vert="horz" wrap="square" lIns="0" tIns="12700" rIns="0" bIns="0" rtlCol="0">
            <a:spAutoFit/>
          </a:bodyPr>
          <a:lstStyle/>
          <a:p>
            <a:pPr marL="356870" marR="5715" indent="-344805" algn="just">
              <a:lnSpc>
                <a:spcPct val="150100"/>
              </a:lnSpc>
              <a:spcBef>
                <a:spcPts val="100"/>
              </a:spcBef>
            </a:pPr>
            <a:r>
              <a:rPr sz="2000" spc="-5" dirty="0">
                <a:solidFill>
                  <a:srgbClr val="C00000"/>
                </a:solidFill>
                <a:latin typeface="Times New Roman"/>
                <a:cs typeface="Times New Roman"/>
              </a:rPr>
              <a:t>» </a:t>
            </a:r>
            <a:r>
              <a:rPr sz="2000" b="1" i="1" spc="-5" dirty="0">
                <a:solidFill>
                  <a:srgbClr val="FF0000"/>
                </a:solidFill>
                <a:latin typeface="Times New Roman"/>
                <a:cs typeface="Times New Roman"/>
              </a:rPr>
              <a:t>Oscillator Unit: </a:t>
            </a:r>
            <a:r>
              <a:rPr sz="2000" spc="-5" dirty="0">
                <a:latin typeface="Times New Roman"/>
                <a:cs typeface="Times New Roman"/>
              </a:rPr>
              <a:t>A </a:t>
            </a:r>
            <a:r>
              <a:rPr sz="2000" spc="-5" dirty="0">
                <a:solidFill>
                  <a:srgbClr val="6F2F9F"/>
                </a:solidFill>
                <a:latin typeface="Times New Roman"/>
                <a:cs typeface="Times New Roman"/>
              </a:rPr>
              <a:t>microprocessor/ microcontroller is a digital device </a:t>
            </a:r>
            <a:r>
              <a:rPr sz="2000" spc="-15" dirty="0">
                <a:solidFill>
                  <a:srgbClr val="6F2F9F"/>
                </a:solidFill>
                <a:latin typeface="Times New Roman"/>
                <a:cs typeface="Times New Roman"/>
              </a:rPr>
              <a:t>made </a:t>
            </a:r>
            <a:r>
              <a:rPr sz="2000" spc="-20" dirty="0">
                <a:solidFill>
                  <a:srgbClr val="6F2F9F"/>
                </a:solidFill>
                <a:latin typeface="Times New Roman"/>
                <a:cs typeface="Times New Roman"/>
              </a:rPr>
              <a:t>up  </a:t>
            </a:r>
            <a:r>
              <a:rPr sz="2000" dirty="0">
                <a:solidFill>
                  <a:srgbClr val="6F2F9F"/>
                </a:solidFill>
                <a:latin typeface="Times New Roman"/>
                <a:cs typeface="Times New Roman"/>
              </a:rPr>
              <a:t>of </a:t>
            </a:r>
            <a:r>
              <a:rPr sz="2000" spc="-5" dirty="0">
                <a:solidFill>
                  <a:srgbClr val="6F2F9F"/>
                </a:solidFill>
                <a:latin typeface="Times New Roman"/>
                <a:cs typeface="Times New Roman"/>
              </a:rPr>
              <a:t>digital combinational </a:t>
            </a:r>
            <a:r>
              <a:rPr sz="2000" spc="-10" dirty="0">
                <a:solidFill>
                  <a:srgbClr val="6F2F9F"/>
                </a:solidFill>
                <a:latin typeface="Times New Roman"/>
                <a:cs typeface="Times New Roman"/>
              </a:rPr>
              <a:t>and </a:t>
            </a:r>
            <a:r>
              <a:rPr sz="2000" spc="-5" dirty="0">
                <a:solidFill>
                  <a:srgbClr val="6F2F9F"/>
                </a:solidFill>
                <a:latin typeface="Times New Roman"/>
                <a:cs typeface="Times New Roman"/>
              </a:rPr>
              <a:t>sequential circuits</a:t>
            </a:r>
            <a:r>
              <a:rPr sz="2000" spc="-5" dirty="0">
                <a:latin typeface="Times New Roman"/>
                <a:cs typeface="Times New Roman"/>
              </a:rPr>
              <a:t>. </a:t>
            </a:r>
            <a:r>
              <a:rPr sz="2000" dirty="0">
                <a:latin typeface="Times New Roman"/>
                <a:cs typeface="Times New Roman"/>
              </a:rPr>
              <a:t>The </a:t>
            </a:r>
            <a:r>
              <a:rPr sz="2000" spc="-5" dirty="0">
                <a:solidFill>
                  <a:srgbClr val="006FC0"/>
                </a:solidFill>
                <a:latin typeface="Times New Roman"/>
                <a:cs typeface="Times New Roman"/>
              </a:rPr>
              <a:t>instruction execution </a:t>
            </a:r>
            <a:r>
              <a:rPr sz="2000" spc="10" dirty="0">
                <a:solidFill>
                  <a:srgbClr val="006FC0"/>
                </a:solidFill>
                <a:latin typeface="Times New Roman"/>
                <a:cs typeface="Times New Roman"/>
              </a:rPr>
              <a:t>of </a:t>
            </a:r>
            <a:r>
              <a:rPr sz="2000" spc="-5" dirty="0">
                <a:solidFill>
                  <a:srgbClr val="006FC0"/>
                </a:solidFill>
                <a:latin typeface="Times New Roman"/>
                <a:cs typeface="Times New Roman"/>
              </a:rPr>
              <a:t>a  microprocessor/ </a:t>
            </a:r>
            <a:r>
              <a:rPr sz="2000" spc="-10" dirty="0">
                <a:solidFill>
                  <a:srgbClr val="006FC0"/>
                </a:solidFill>
                <a:latin typeface="Times New Roman"/>
                <a:cs typeface="Times New Roman"/>
              </a:rPr>
              <a:t>controller occurs in </a:t>
            </a:r>
            <a:r>
              <a:rPr sz="2000" spc="-5" dirty="0">
                <a:solidFill>
                  <a:srgbClr val="006FC0"/>
                </a:solidFill>
                <a:latin typeface="Times New Roman"/>
                <a:cs typeface="Times New Roman"/>
              </a:rPr>
              <a:t>synchronization </a:t>
            </a:r>
            <a:r>
              <a:rPr sz="2000" spc="-10" dirty="0">
                <a:solidFill>
                  <a:srgbClr val="006FC0"/>
                </a:solidFill>
                <a:latin typeface="Times New Roman"/>
                <a:cs typeface="Times New Roman"/>
              </a:rPr>
              <a:t>with </a:t>
            </a:r>
            <a:r>
              <a:rPr sz="2000" spc="-5" dirty="0">
                <a:solidFill>
                  <a:srgbClr val="006FC0"/>
                </a:solidFill>
                <a:latin typeface="Times New Roman"/>
                <a:cs typeface="Times New Roman"/>
              </a:rPr>
              <a:t>a clock </a:t>
            </a:r>
            <a:r>
              <a:rPr sz="2000" spc="-10" dirty="0">
                <a:solidFill>
                  <a:srgbClr val="006FC0"/>
                </a:solidFill>
                <a:latin typeface="Times New Roman"/>
                <a:cs typeface="Times New Roman"/>
              </a:rPr>
              <a:t>signal</a:t>
            </a:r>
            <a:r>
              <a:rPr sz="2000" spc="-10" dirty="0">
                <a:latin typeface="Times New Roman"/>
                <a:cs typeface="Times New Roman"/>
              </a:rPr>
              <a:t>. </a:t>
            </a:r>
            <a:r>
              <a:rPr sz="2000" dirty="0">
                <a:latin typeface="Times New Roman"/>
                <a:cs typeface="Times New Roman"/>
              </a:rPr>
              <a:t>The  </a:t>
            </a:r>
            <a:r>
              <a:rPr sz="2000" i="1" spc="-5" dirty="0">
                <a:solidFill>
                  <a:srgbClr val="FF0000"/>
                </a:solidFill>
                <a:latin typeface="Times New Roman"/>
                <a:cs typeface="Times New Roman"/>
              </a:rPr>
              <a:t>oscillator unit </a:t>
            </a:r>
            <a:r>
              <a:rPr sz="2000" dirty="0">
                <a:latin typeface="Times New Roman"/>
                <a:cs typeface="Times New Roman"/>
              </a:rPr>
              <a:t>of </a:t>
            </a:r>
            <a:r>
              <a:rPr sz="2000" spc="-10" dirty="0">
                <a:latin typeface="Times New Roman"/>
                <a:cs typeface="Times New Roman"/>
              </a:rPr>
              <a:t>the </a:t>
            </a:r>
            <a:r>
              <a:rPr sz="2000" spc="-5" dirty="0">
                <a:latin typeface="Times New Roman"/>
                <a:cs typeface="Times New Roman"/>
              </a:rPr>
              <a:t>embedded </a:t>
            </a:r>
            <a:r>
              <a:rPr sz="2000" spc="-10" dirty="0">
                <a:latin typeface="Times New Roman"/>
                <a:cs typeface="Times New Roman"/>
              </a:rPr>
              <a:t>system </a:t>
            </a:r>
            <a:r>
              <a:rPr sz="2000" spc="5" dirty="0">
                <a:solidFill>
                  <a:srgbClr val="AC1285"/>
                </a:solidFill>
                <a:latin typeface="Times New Roman"/>
                <a:cs typeface="Times New Roman"/>
              </a:rPr>
              <a:t>is </a:t>
            </a:r>
            <a:r>
              <a:rPr sz="2000" spc="-5" dirty="0">
                <a:solidFill>
                  <a:srgbClr val="AC1285"/>
                </a:solidFill>
                <a:latin typeface="Times New Roman"/>
                <a:cs typeface="Times New Roman"/>
              </a:rPr>
              <a:t>responsible </a:t>
            </a:r>
            <a:r>
              <a:rPr sz="2000" spc="-10" dirty="0">
                <a:solidFill>
                  <a:srgbClr val="AC1285"/>
                </a:solidFill>
                <a:latin typeface="Times New Roman"/>
                <a:cs typeface="Times New Roman"/>
              </a:rPr>
              <a:t>for </a:t>
            </a:r>
            <a:r>
              <a:rPr sz="2000" spc="-5" dirty="0">
                <a:solidFill>
                  <a:srgbClr val="AC1285"/>
                </a:solidFill>
                <a:latin typeface="Times New Roman"/>
                <a:cs typeface="Times New Roman"/>
              </a:rPr>
              <a:t>generating the precise  clock </a:t>
            </a:r>
            <a:r>
              <a:rPr sz="2000" spc="-10" dirty="0">
                <a:solidFill>
                  <a:srgbClr val="AC1285"/>
                </a:solidFill>
                <a:latin typeface="Times New Roman"/>
                <a:cs typeface="Times New Roman"/>
              </a:rPr>
              <a:t>for the</a:t>
            </a:r>
            <a:r>
              <a:rPr sz="2000" dirty="0">
                <a:solidFill>
                  <a:srgbClr val="AC1285"/>
                </a:solidFill>
                <a:latin typeface="Times New Roman"/>
                <a:cs typeface="Times New Roman"/>
              </a:rPr>
              <a:t> processor</a:t>
            </a:r>
            <a:r>
              <a:rPr sz="2000" dirty="0">
                <a:latin typeface="Times New Roman"/>
                <a:cs typeface="Times New Roman"/>
              </a:rPr>
              <a:t>.</a:t>
            </a:r>
            <a:endParaRPr sz="2000">
              <a:latin typeface="Times New Roman"/>
              <a:cs typeface="Times New Roman"/>
            </a:endParaRPr>
          </a:p>
          <a:p>
            <a:pPr marL="356870" marR="5080" indent="-344805" algn="just">
              <a:lnSpc>
                <a:spcPct val="150100"/>
              </a:lnSpc>
              <a:spcBef>
                <a:spcPts val="480"/>
              </a:spcBef>
            </a:pPr>
            <a:r>
              <a:rPr sz="2000" spc="-5" dirty="0">
                <a:solidFill>
                  <a:srgbClr val="C00000"/>
                </a:solidFill>
                <a:latin typeface="Times New Roman"/>
                <a:cs typeface="Times New Roman"/>
              </a:rPr>
              <a:t>» </a:t>
            </a:r>
            <a:r>
              <a:rPr sz="2000" spc="-5" dirty="0">
                <a:latin typeface="Times New Roman"/>
                <a:cs typeface="Times New Roman"/>
              </a:rPr>
              <a:t>Certain processors/ </a:t>
            </a:r>
            <a:r>
              <a:rPr sz="2000" spc="-10" dirty="0">
                <a:latin typeface="Times New Roman"/>
                <a:cs typeface="Times New Roman"/>
              </a:rPr>
              <a:t>controllers integrate </a:t>
            </a:r>
            <a:r>
              <a:rPr sz="2000" spc="-5" dirty="0">
                <a:latin typeface="Times New Roman"/>
                <a:cs typeface="Times New Roman"/>
              </a:rPr>
              <a:t>a </a:t>
            </a:r>
            <a:r>
              <a:rPr sz="2000" spc="-10" dirty="0">
                <a:solidFill>
                  <a:srgbClr val="C00000"/>
                </a:solidFill>
                <a:latin typeface="Times New Roman"/>
                <a:cs typeface="Times New Roman"/>
              </a:rPr>
              <a:t>built-in </a:t>
            </a:r>
            <a:r>
              <a:rPr sz="2000" dirty="0">
                <a:solidFill>
                  <a:srgbClr val="C00000"/>
                </a:solidFill>
                <a:latin typeface="Times New Roman"/>
                <a:cs typeface="Times New Roman"/>
              </a:rPr>
              <a:t>oscillator </a:t>
            </a:r>
            <a:r>
              <a:rPr sz="2000" spc="-15" dirty="0">
                <a:solidFill>
                  <a:srgbClr val="C00000"/>
                </a:solidFill>
                <a:latin typeface="Times New Roman"/>
                <a:cs typeface="Times New Roman"/>
              </a:rPr>
              <a:t>unit </a:t>
            </a:r>
            <a:r>
              <a:rPr sz="2000" spc="-10" dirty="0">
                <a:latin typeface="Times New Roman"/>
                <a:cs typeface="Times New Roman"/>
              </a:rPr>
              <a:t>and </a:t>
            </a:r>
            <a:r>
              <a:rPr sz="2000" spc="-5" dirty="0">
                <a:latin typeface="Times New Roman"/>
                <a:cs typeface="Times New Roman"/>
              </a:rPr>
              <a:t>simply  </a:t>
            </a:r>
            <a:r>
              <a:rPr sz="2000" spc="-5" dirty="0">
                <a:solidFill>
                  <a:srgbClr val="6F2F9F"/>
                </a:solidFill>
                <a:latin typeface="Times New Roman"/>
                <a:cs typeface="Times New Roman"/>
              </a:rPr>
              <a:t>require an </a:t>
            </a:r>
            <a:r>
              <a:rPr sz="2000" spc="-10" dirty="0">
                <a:solidFill>
                  <a:srgbClr val="6F2F9F"/>
                </a:solidFill>
                <a:latin typeface="Times New Roman"/>
                <a:cs typeface="Times New Roman"/>
              </a:rPr>
              <a:t>external ceramic </a:t>
            </a:r>
            <a:r>
              <a:rPr sz="2000" spc="-5" dirty="0">
                <a:solidFill>
                  <a:srgbClr val="6F2F9F"/>
                </a:solidFill>
                <a:latin typeface="Times New Roman"/>
                <a:cs typeface="Times New Roman"/>
              </a:rPr>
              <a:t>resonator/ quartz </a:t>
            </a:r>
            <a:r>
              <a:rPr sz="2000" spc="-10" dirty="0">
                <a:solidFill>
                  <a:srgbClr val="6F2F9F"/>
                </a:solidFill>
                <a:latin typeface="Times New Roman"/>
                <a:cs typeface="Times New Roman"/>
              </a:rPr>
              <a:t>crystal </a:t>
            </a:r>
            <a:r>
              <a:rPr sz="2000" dirty="0">
                <a:solidFill>
                  <a:srgbClr val="6F2F9F"/>
                </a:solidFill>
                <a:latin typeface="Times New Roman"/>
                <a:cs typeface="Times New Roman"/>
              </a:rPr>
              <a:t>for </a:t>
            </a:r>
            <a:r>
              <a:rPr sz="2000" spc="-10" dirty="0">
                <a:solidFill>
                  <a:srgbClr val="6F2F9F"/>
                </a:solidFill>
                <a:latin typeface="Times New Roman"/>
                <a:cs typeface="Times New Roman"/>
              </a:rPr>
              <a:t>producing the  </a:t>
            </a:r>
            <a:r>
              <a:rPr sz="2000" spc="-5" dirty="0">
                <a:solidFill>
                  <a:srgbClr val="6F2F9F"/>
                </a:solidFill>
                <a:latin typeface="Times New Roman"/>
                <a:cs typeface="Times New Roman"/>
              </a:rPr>
              <a:t>necessary clock signals</a:t>
            </a:r>
            <a:r>
              <a:rPr sz="2000" spc="-5" dirty="0">
                <a:latin typeface="Times New Roman"/>
                <a:cs typeface="Times New Roman"/>
              </a:rPr>
              <a:t>. Quartz crystals </a:t>
            </a:r>
            <a:r>
              <a:rPr sz="2000" spc="-10" dirty="0">
                <a:latin typeface="Times New Roman"/>
                <a:cs typeface="Times New Roman"/>
              </a:rPr>
              <a:t>and </a:t>
            </a:r>
            <a:r>
              <a:rPr sz="2000" spc="-5" dirty="0">
                <a:latin typeface="Times New Roman"/>
                <a:cs typeface="Times New Roman"/>
              </a:rPr>
              <a:t>ceramic </a:t>
            </a:r>
            <a:r>
              <a:rPr sz="2000" dirty="0">
                <a:latin typeface="Times New Roman"/>
                <a:cs typeface="Times New Roman"/>
              </a:rPr>
              <a:t>resonators </a:t>
            </a:r>
            <a:r>
              <a:rPr sz="2000" spc="-5" dirty="0">
                <a:latin typeface="Times New Roman"/>
                <a:cs typeface="Times New Roman"/>
              </a:rPr>
              <a:t>are </a:t>
            </a:r>
            <a:r>
              <a:rPr sz="2000" spc="-10" dirty="0">
                <a:latin typeface="Times New Roman"/>
                <a:cs typeface="Times New Roman"/>
              </a:rPr>
              <a:t>equivalent  in </a:t>
            </a:r>
            <a:r>
              <a:rPr sz="2000" spc="-5" dirty="0">
                <a:latin typeface="Times New Roman"/>
                <a:cs typeface="Times New Roman"/>
              </a:rPr>
              <a:t>operation, </a:t>
            </a:r>
            <a:r>
              <a:rPr sz="2000" spc="-15" dirty="0">
                <a:latin typeface="Times New Roman"/>
                <a:cs typeface="Times New Roman"/>
              </a:rPr>
              <a:t>however </a:t>
            </a:r>
            <a:r>
              <a:rPr sz="2000" spc="-10" dirty="0">
                <a:latin typeface="Times New Roman"/>
                <a:cs typeface="Times New Roman"/>
              </a:rPr>
              <a:t>they </a:t>
            </a:r>
            <a:r>
              <a:rPr sz="2000" spc="-5" dirty="0">
                <a:latin typeface="Times New Roman"/>
                <a:cs typeface="Times New Roman"/>
              </a:rPr>
              <a:t>possess </a:t>
            </a:r>
            <a:r>
              <a:rPr sz="2000" spc="-15" dirty="0">
                <a:latin typeface="Times New Roman"/>
                <a:cs typeface="Times New Roman"/>
              </a:rPr>
              <a:t>physical</a:t>
            </a:r>
            <a:r>
              <a:rPr sz="2000" spc="160" dirty="0">
                <a:latin typeface="Times New Roman"/>
                <a:cs typeface="Times New Roman"/>
              </a:rPr>
              <a:t> </a:t>
            </a:r>
            <a:r>
              <a:rPr sz="2000" spc="-5" dirty="0">
                <a:latin typeface="Times New Roman"/>
                <a:cs typeface="Times New Roman"/>
              </a:rPr>
              <a:t>difference.</a:t>
            </a:r>
            <a:endParaRPr sz="2000">
              <a:latin typeface="Times New Roman"/>
              <a:cs typeface="Times New Roman"/>
            </a:endParaRPr>
          </a:p>
          <a:p>
            <a:pPr marL="356870" marR="7620" indent="-344805" algn="just">
              <a:lnSpc>
                <a:spcPct val="150100"/>
              </a:lnSpc>
              <a:spcBef>
                <a:spcPts val="475"/>
              </a:spcBef>
            </a:pPr>
            <a:r>
              <a:rPr sz="2000" spc="-5" dirty="0">
                <a:solidFill>
                  <a:srgbClr val="C00000"/>
                </a:solidFill>
                <a:latin typeface="Times New Roman"/>
                <a:cs typeface="Times New Roman"/>
              </a:rPr>
              <a:t>» </a:t>
            </a:r>
            <a:r>
              <a:rPr sz="2000" spc="-5" dirty="0">
                <a:solidFill>
                  <a:srgbClr val="6F2F9F"/>
                </a:solidFill>
                <a:latin typeface="Times New Roman"/>
                <a:cs typeface="Times New Roman"/>
              </a:rPr>
              <a:t>Certain devices </a:t>
            </a:r>
            <a:r>
              <a:rPr sz="2000" spc="-20" dirty="0">
                <a:solidFill>
                  <a:srgbClr val="6F2F9F"/>
                </a:solidFill>
                <a:latin typeface="Times New Roman"/>
                <a:cs typeface="Times New Roman"/>
              </a:rPr>
              <a:t>may </a:t>
            </a:r>
            <a:r>
              <a:rPr sz="2000" spc="-10" dirty="0">
                <a:solidFill>
                  <a:srgbClr val="6F2F9F"/>
                </a:solidFill>
                <a:latin typeface="Times New Roman"/>
                <a:cs typeface="Times New Roman"/>
              </a:rPr>
              <a:t>not </a:t>
            </a:r>
            <a:r>
              <a:rPr sz="2000" spc="-5" dirty="0">
                <a:solidFill>
                  <a:srgbClr val="6F2F9F"/>
                </a:solidFill>
                <a:latin typeface="Times New Roman"/>
                <a:cs typeface="Times New Roman"/>
              </a:rPr>
              <a:t>contain </a:t>
            </a:r>
            <a:r>
              <a:rPr sz="2000" spc="-10" dirty="0">
                <a:solidFill>
                  <a:srgbClr val="6F2F9F"/>
                </a:solidFill>
                <a:latin typeface="Times New Roman"/>
                <a:cs typeface="Times New Roman"/>
              </a:rPr>
              <a:t>built-in </a:t>
            </a:r>
            <a:r>
              <a:rPr sz="2000" spc="-5" dirty="0">
                <a:solidFill>
                  <a:srgbClr val="6F2F9F"/>
                </a:solidFill>
                <a:latin typeface="Times New Roman"/>
                <a:cs typeface="Times New Roman"/>
              </a:rPr>
              <a:t>oscillator </a:t>
            </a:r>
            <a:r>
              <a:rPr sz="2000" spc="-15" dirty="0">
                <a:solidFill>
                  <a:srgbClr val="6F2F9F"/>
                </a:solidFill>
                <a:latin typeface="Times New Roman"/>
                <a:cs typeface="Times New Roman"/>
              </a:rPr>
              <a:t>unit </a:t>
            </a:r>
            <a:r>
              <a:rPr sz="2000" spc="-10" dirty="0">
                <a:solidFill>
                  <a:srgbClr val="6F2F9F"/>
                </a:solidFill>
                <a:latin typeface="Times New Roman"/>
                <a:cs typeface="Times New Roman"/>
              </a:rPr>
              <a:t>and </a:t>
            </a:r>
            <a:r>
              <a:rPr sz="2000" spc="-5" dirty="0">
                <a:solidFill>
                  <a:srgbClr val="6F2F9F"/>
                </a:solidFill>
                <a:latin typeface="Times New Roman"/>
                <a:cs typeface="Times New Roman"/>
              </a:rPr>
              <a:t>require </a:t>
            </a:r>
            <a:r>
              <a:rPr sz="2000" spc="-10" dirty="0">
                <a:solidFill>
                  <a:srgbClr val="6F2F9F"/>
                </a:solidFill>
                <a:latin typeface="Times New Roman"/>
                <a:cs typeface="Times New Roman"/>
              </a:rPr>
              <a:t>the </a:t>
            </a:r>
            <a:r>
              <a:rPr sz="2000" spc="-5" dirty="0">
                <a:solidFill>
                  <a:srgbClr val="6F2F9F"/>
                </a:solidFill>
                <a:latin typeface="Times New Roman"/>
                <a:cs typeface="Times New Roman"/>
              </a:rPr>
              <a:t>clock  </a:t>
            </a:r>
            <a:r>
              <a:rPr sz="2000" spc="-10" dirty="0">
                <a:solidFill>
                  <a:srgbClr val="6F2F9F"/>
                </a:solidFill>
                <a:latin typeface="Times New Roman"/>
                <a:cs typeface="Times New Roman"/>
              </a:rPr>
              <a:t>pulses to </a:t>
            </a:r>
            <a:r>
              <a:rPr sz="2000" dirty="0">
                <a:solidFill>
                  <a:srgbClr val="6F2F9F"/>
                </a:solidFill>
                <a:latin typeface="Times New Roman"/>
                <a:cs typeface="Times New Roman"/>
              </a:rPr>
              <a:t>be </a:t>
            </a:r>
            <a:r>
              <a:rPr sz="2000" spc="-10" dirty="0">
                <a:solidFill>
                  <a:srgbClr val="6F2F9F"/>
                </a:solidFill>
                <a:latin typeface="Times New Roman"/>
                <a:cs typeface="Times New Roman"/>
              </a:rPr>
              <a:t>generated and </a:t>
            </a:r>
            <a:r>
              <a:rPr sz="2000" spc="-5" dirty="0">
                <a:solidFill>
                  <a:srgbClr val="6F2F9F"/>
                </a:solidFill>
                <a:latin typeface="Times New Roman"/>
                <a:cs typeface="Times New Roman"/>
              </a:rPr>
              <a:t>supplied</a:t>
            </a:r>
            <a:r>
              <a:rPr sz="2000" spc="95" dirty="0">
                <a:solidFill>
                  <a:srgbClr val="6F2F9F"/>
                </a:solidFill>
                <a:latin typeface="Times New Roman"/>
                <a:cs typeface="Times New Roman"/>
              </a:rPr>
              <a:t> </a:t>
            </a:r>
            <a:r>
              <a:rPr sz="2000" spc="-10" dirty="0">
                <a:solidFill>
                  <a:srgbClr val="6F2F9F"/>
                </a:solidFill>
                <a:latin typeface="Times New Roman"/>
                <a:cs typeface="Times New Roman"/>
              </a:rPr>
              <a:t>externally</a:t>
            </a:r>
            <a:r>
              <a:rPr sz="2000" spc="-10" dirty="0">
                <a:latin typeface="Times New Roman"/>
                <a:cs typeface="Times New Roman"/>
              </a:rPr>
              <a:t>.</a:t>
            </a:r>
            <a:endParaRPr sz="2000">
              <a:latin typeface="Times New Roman"/>
              <a:cs typeface="Times New Roman"/>
            </a:endParaRPr>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38100">
              <a:lnSpc>
                <a:spcPts val="1375"/>
              </a:lnSpc>
            </a:pPr>
            <a:fld id="{81D60167-4931-47E6-BA6A-407CBD079E47}" type="slidenum">
              <a:rPr spc="-40" dirty="0"/>
              <a:t>179</a:t>
            </a:fld>
            <a:endParaRPr spc="-4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60044" y="962990"/>
            <a:ext cx="8454390" cy="4526239"/>
          </a:xfrm>
          <a:prstGeom prst="rect">
            <a:avLst/>
          </a:prstGeom>
        </p:spPr>
        <p:txBody>
          <a:bodyPr vert="horz" wrap="square" lIns="0" tIns="12065" rIns="0" bIns="0" rtlCol="0">
            <a:spAutoFit/>
          </a:bodyPr>
          <a:lstStyle/>
          <a:p>
            <a:pPr marL="12700">
              <a:lnSpc>
                <a:spcPct val="100000"/>
              </a:lnSpc>
              <a:spcBef>
                <a:spcPts val="1680"/>
              </a:spcBef>
              <a:buClr>
                <a:srgbClr val="C00000"/>
              </a:buClr>
              <a:tabLst>
                <a:tab pos="469265" algn="l"/>
                <a:tab pos="469900" algn="l"/>
              </a:tabLst>
            </a:pPr>
            <a:r>
              <a:rPr lang="en-IN" sz="2000" i="1" spc="-10" dirty="0">
                <a:solidFill>
                  <a:srgbClr val="FF0000"/>
                </a:solidFill>
                <a:latin typeface="Times New Roman"/>
                <a:cs typeface="Times New Roman"/>
              </a:rPr>
              <a:t>11. </a:t>
            </a:r>
            <a:r>
              <a:rPr sz="2000" i="1" spc="-10" dirty="0">
                <a:latin typeface="Times New Roman"/>
                <a:cs typeface="Times New Roman"/>
              </a:rPr>
              <a:t>Card </a:t>
            </a:r>
            <a:r>
              <a:rPr sz="2000" i="1" spc="-5" dirty="0">
                <a:latin typeface="Times New Roman"/>
                <a:cs typeface="Times New Roman"/>
              </a:rPr>
              <a:t>Readers: </a:t>
            </a:r>
            <a:r>
              <a:rPr sz="2000" dirty="0">
                <a:latin typeface="Times New Roman"/>
                <a:cs typeface="Times New Roman"/>
              </a:rPr>
              <a:t>Barcode, </a:t>
            </a:r>
            <a:r>
              <a:rPr sz="2000" spc="-15" dirty="0">
                <a:latin typeface="Times New Roman"/>
                <a:cs typeface="Times New Roman"/>
              </a:rPr>
              <a:t>smart </a:t>
            </a:r>
            <a:r>
              <a:rPr sz="2000" spc="-5" dirty="0">
                <a:latin typeface="Times New Roman"/>
                <a:cs typeface="Times New Roman"/>
              </a:rPr>
              <a:t>card readers, </a:t>
            </a:r>
            <a:r>
              <a:rPr sz="2000" spc="-15" dirty="0">
                <a:latin typeface="Times New Roman"/>
                <a:cs typeface="Times New Roman"/>
              </a:rPr>
              <a:t>hand </a:t>
            </a:r>
            <a:r>
              <a:rPr sz="2000" spc="-10" dirty="0">
                <a:latin typeface="Times New Roman"/>
                <a:cs typeface="Times New Roman"/>
              </a:rPr>
              <a:t>held </a:t>
            </a:r>
            <a:r>
              <a:rPr sz="2000" spc="-5" dirty="0">
                <a:latin typeface="Times New Roman"/>
                <a:cs typeface="Times New Roman"/>
              </a:rPr>
              <a:t>devices,</a:t>
            </a:r>
            <a:r>
              <a:rPr sz="2000" spc="155" dirty="0">
                <a:latin typeface="Times New Roman"/>
                <a:cs typeface="Times New Roman"/>
              </a:rPr>
              <a:t> </a:t>
            </a:r>
            <a:r>
              <a:rPr sz="2000" spc="-5" dirty="0">
                <a:latin typeface="Times New Roman"/>
                <a:cs typeface="Times New Roman"/>
              </a:rPr>
              <a:t>etc.</a:t>
            </a:r>
            <a:endParaRPr lang="en-IN" sz="2000" spc="-5" dirty="0">
              <a:latin typeface="Times New Roman"/>
              <a:cs typeface="Times New Roman"/>
            </a:endParaRPr>
          </a:p>
          <a:p>
            <a:pPr marL="12700">
              <a:lnSpc>
                <a:spcPct val="100000"/>
              </a:lnSpc>
              <a:spcBef>
                <a:spcPts val="1680"/>
              </a:spcBef>
              <a:buClr>
                <a:srgbClr val="C00000"/>
              </a:buClr>
              <a:tabLst>
                <a:tab pos="469265" algn="l"/>
                <a:tab pos="469900" algn="l"/>
              </a:tabLst>
            </a:pPr>
            <a:endParaRPr lang="en-IN" sz="2000" spc="-5" dirty="0">
              <a:latin typeface="Times New Roman"/>
              <a:cs typeface="Times New Roman"/>
            </a:endParaRPr>
          </a:p>
          <a:p>
            <a:pPr marL="12700">
              <a:lnSpc>
                <a:spcPct val="100000"/>
              </a:lnSpc>
              <a:spcBef>
                <a:spcPts val="1680"/>
              </a:spcBef>
              <a:buClr>
                <a:srgbClr val="C00000"/>
              </a:buClr>
              <a:tabLst>
                <a:tab pos="469265" algn="l"/>
                <a:tab pos="469900" algn="l"/>
              </a:tabLst>
            </a:pPr>
            <a:endParaRPr lang="en-IN" sz="2000" spc="-5" dirty="0">
              <a:latin typeface="Times New Roman"/>
              <a:cs typeface="Times New Roman"/>
            </a:endParaRPr>
          </a:p>
          <a:p>
            <a:pPr marL="12700">
              <a:lnSpc>
                <a:spcPct val="100000"/>
              </a:lnSpc>
              <a:spcBef>
                <a:spcPts val="1680"/>
              </a:spcBef>
              <a:buClr>
                <a:srgbClr val="C00000"/>
              </a:buClr>
              <a:tabLst>
                <a:tab pos="469265" algn="l"/>
                <a:tab pos="469900" algn="l"/>
              </a:tabLst>
            </a:pPr>
            <a:endParaRPr lang="en-IN" sz="2000" spc="-5" dirty="0">
              <a:latin typeface="Times New Roman"/>
              <a:cs typeface="Times New Roman"/>
            </a:endParaRPr>
          </a:p>
          <a:p>
            <a:pPr marL="12700">
              <a:lnSpc>
                <a:spcPct val="100000"/>
              </a:lnSpc>
              <a:spcBef>
                <a:spcPts val="1680"/>
              </a:spcBef>
              <a:buClr>
                <a:srgbClr val="C00000"/>
              </a:buClr>
              <a:tabLst>
                <a:tab pos="469265" algn="l"/>
                <a:tab pos="469900" algn="l"/>
              </a:tabLst>
            </a:pPr>
            <a:endParaRPr lang="en-IN" sz="2000" spc="-5" dirty="0">
              <a:latin typeface="Times New Roman"/>
              <a:cs typeface="Times New Roman"/>
            </a:endParaRPr>
          </a:p>
          <a:p>
            <a:pPr marL="12700">
              <a:lnSpc>
                <a:spcPct val="100000"/>
              </a:lnSpc>
              <a:spcBef>
                <a:spcPts val="1680"/>
              </a:spcBef>
              <a:buClr>
                <a:srgbClr val="C00000"/>
              </a:buClr>
              <a:tabLst>
                <a:tab pos="469265" algn="l"/>
                <a:tab pos="469900" algn="l"/>
              </a:tabLst>
            </a:pPr>
            <a:endParaRPr lang="en-IN" sz="2000" spc="-5" dirty="0">
              <a:latin typeface="Times New Roman"/>
              <a:cs typeface="Times New Roman"/>
            </a:endParaRPr>
          </a:p>
          <a:p>
            <a:pPr marL="12700">
              <a:lnSpc>
                <a:spcPct val="100000"/>
              </a:lnSpc>
              <a:spcBef>
                <a:spcPts val="1680"/>
              </a:spcBef>
              <a:buClr>
                <a:srgbClr val="C00000"/>
              </a:buClr>
              <a:tabLst>
                <a:tab pos="469265" algn="l"/>
                <a:tab pos="469900" algn="l"/>
              </a:tabLst>
            </a:pPr>
            <a:endParaRPr lang="en-IN" sz="2000" spc="-5" dirty="0">
              <a:latin typeface="Times New Roman"/>
              <a:cs typeface="Times New Roman"/>
            </a:endParaRPr>
          </a:p>
          <a:p>
            <a:pPr marL="12700">
              <a:lnSpc>
                <a:spcPct val="100000"/>
              </a:lnSpc>
              <a:spcBef>
                <a:spcPts val="1680"/>
              </a:spcBef>
              <a:buClr>
                <a:srgbClr val="C00000"/>
              </a:buClr>
              <a:tabLst>
                <a:tab pos="469265" algn="l"/>
                <a:tab pos="469900" algn="l"/>
              </a:tabLst>
            </a:pPr>
            <a:endParaRPr lang="en-IN" sz="2000" spc="-5" dirty="0">
              <a:latin typeface="Times New Roman"/>
              <a:cs typeface="Times New Roman"/>
            </a:endParaRPr>
          </a:p>
          <a:p>
            <a:pPr marL="12700">
              <a:lnSpc>
                <a:spcPct val="100000"/>
              </a:lnSpc>
              <a:spcBef>
                <a:spcPts val="1680"/>
              </a:spcBef>
              <a:buClr>
                <a:srgbClr val="C00000"/>
              </a:buClr>
              <a:tabLst>
                <a:tab pos="469265" algn="l"/>
                <a:tab pos="469900" algn="l"/>
              </a:tabLst>
            </a:pPr>
            <a:endParaRPr sz="2000" dirty="0">
              <a:latin typeface="Times New Roman"/>
              <a:cs typeface="Times New Roman"/>
            </a:endParaRPr>
          </a:p>
        </p:txBody>
      </p:sp>
      <p:sp>
        <p:nvSpPr>
          <p:cNvPr id="5" name="object 5"/>
          <p:cNvSpPr txBox="1"/>
          <p:nvPr/>
        </p:nvSpPr>
        <p:spPr>
          <a:xfrm>
            <a:off x="8420100" y="6471338"/>
            <a:ext cx="216535" cy="196850"/>
          </a:xfrm>
          <a:prstGeom prst="rect">
            <a:avLst/>
          </a:prstGeom>
        </p:spPr>
        <p:txBody>
          <a:bodyPr vert="horz" wrap="square" lIns="0" tIns="0" rIns="0" bIns="0" rtlCol="0">
            <a:spAutoFit/>
          </a:bodyPr>
          <a:lstStyle/>
          <a:p>
            <a:pPr marL="38100">
              <a:lnSpc>
                <a:spcPts val="1375"/>
              </a:lnSpc>
            </a:pPr>
            <a:fld id="{81D60167-4931-47E6-BA6A-407CBD079E47}" type="slidenum">
              <a:rPr sz="1200" spc="-40" dirty="0">
                <a:latin typeface="Times New Roman"/>
                <a:cs typeface="Times New Roman"/>
              </a:rPr>
              <a:t>18</a:t>
            </a:fld>
            <a:endParaRPr sz="1200">
              <a:latin typeface="Times New Roman"/>
              <a:cs typeface="Times New Roman"/>
            </a:endParaRPr>
          </a:p>
        </p:txBody>
      </p:sp>
      <p:pic>
        <p:nvPicPr>
          <p:cNvPr id="7" name="Picture 6">
            <a:extLst>
              <a:ext uri="{FF2B5EF4-FFF2-40B4-BE49-F238E27FC236}">
                <a16:creationId xmlns:a16="http://schemas.microsoft.com/office/drawing/2014/main" xmlns="" id="{9A76F4A0-68DB-29EE-F49F-433DD944D5BA}"/>
              </a:ext>
            </a:extLst>
          </p:cNvPr>
          <p:cNvPicPr>
            <a:picLocks noChangeAspect="1"/>
          </p:cNvPicPr>
          <p:nvPr/>
        </p:nvPicPr>
        <p:blipFill>
          <a:blip r:embed="rId2"/>
          <a:stretch>
            <a:fillRect/>
          </a:stretch>
        </p:blipFill>
        <p:spPr>
          <a:xfrm>
            <a:off x="300592" y="1295400"/>
            <a:ext cx="3661808" cy="2514600"/>
          </a:xfrm>
          <a:prstGeom prst="rect">
            <a:avLst/>
          </a:prstGeom>
        </p:spPr>
      </p:pic>
      <p:pic>
        <p:nvPicPr>
          <p:cNvPr id="9" name="Picture 8">
            <a:extLst>
              <a:ext uri="{FF2B5EF4-FFF2-40B4-BE49-F238E27FC236}">
                <a16:creationId xmlns:a16="http://schemas.microsoft.com/office/drawing/2014/main" xmlns="" id="{118A5736-E2AC-DECD-28A8-E00ED74998C2}"/>
              </a:ext>
            </a:extLst>
          </p:cNvPr>
          <p:cNvPicPr>
            <a:picLocks noChangeAspect="1"/>
          </p:cNvPicPr>
          <p:nvPr/>
        </p:nvPicPr>
        <p:blipFill>
          <a:blip r:embed="rId3"/>
          <a:stretch>
            <a:fillRect/>
          </a:stretch>
        </p:blipFill>
        <p:spPr>
          <a:xfrm>
            <a:off x="4343400" y="1447800"/>
            <a:ext cx="3661809" cy="2362200"/>
          </a:xfrm>
          <a:prstGeom prst="rect">
            <a:avLst/>
          </a:prstGeom>
        </p:spPr>
      </p:pic>
      <p:pic>
        <p:nvPicPr>
          <p:cNvPr id="11" name="Picture 10">
            <a:extLst>
              <a:ext uri="{FF2B5EF4-FFF2-40B4-BE49-F238E27FC236}">
                <a16:creationId xmlns:a16="http://schemas.microsoft.com/office/drawing/2014/main" xmlns="" id="{8C3F19B3-2C6A-07AD-0B62-2DFA6D73ADCB}"/>
              </a:ext>
            </a:extLst>
          </p:cNvPr>
          <p:cNvPicPr>
            <a:picLocks noChangeAspect="1"/>
          </p:cNvPicPr>
          <p:nvPr/>
        </p:nvPicPr>
        <p:blipFill>
          <a:blip r:embed="rId4"/>
          <a:stretch>
            <a:fillRect/>
          </a:stretch>
        </p:blipFill>
        <p:spPr>
          <a:xfrm>
            <a:off x="988504" y="3916639"/>
            <a:ext cx="3812096" cy="2179361"/>
          </a:xfrm>
          <a:prstGeom prst="rect">
            <a:avLst/>
          </a:prstGeom>
        </p:spPr>
      </p:pic>
    </p:spTree>
    <p:extLst>
      <p:ext uri="{BB962C8B-B14F-4D97-AF65-F5344CB8AC3E}">
        <p14:creationId xmlns:p14="http://schemas.microsoft.com/office/powerpoint/2010/main" val="2002834610"/>
      </p:ext>
    </p:extLst>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60044" y="199374"/>
            <a:ext cx="8456930" cy="4721860"/>
          </a:xfrm>
          <a:prstGeom prst="rect">
            <a:avLst/>
          </a:prstGeom>
        </p:spPr>
        <p:txBody>
          <a:bodyPr vert="horz" wrap="square" lIns="0" tIns="12700" rIns="0" bIns="0" rtlCol="0">
            <a:spAutoFit/>
          </a:bodyPr>
          <a:lstStyle/>
          <a:p>
            <a:pPr marL="356870" marR="5080" indent="-344805" algn="just">
              <a:lnSpc>
                <a:spcPct val="150100"/>
              </a:lnSpc>
              <a:spcBef>
                <a:spcPts val="100"/>
              </a:spcBef>
            </a:pPr>
            <a:r>
              <a:rPr sz="2000" spc="-5" dirty="0">
                <a:solidFill>
                  <a:srgbClr val="C00000"/>
                </a:solidFill>
                <a:latin typeface="Times New Roman"/>
                <a:cs typeface="Times New Roman"/>
              </a:rPr>
              <a:t>» </a:t>
            </a:r>
            <a:r>
              <a:rPr sz="2000" dirty="0">
                <a:latin typeface="Times New Roman"/>
                <a:cs typeface="Times New Roman"/>
              </a:rPr>
              <a:t>The </a:t>
            </a:r>
            <a:r>
              <a:rPr sz="2000" spc="-5" dirty="0">
                <a:solidFill>
                  <a:srgbClr val="6F2F9F"/>
                </a:solidFill>
                <a:latin typeface="Times New Roman"/>
                <a:cs typeface="Times New Roman"/>
              </a:rPr>
              <a:t>speed </a:t>
            </a:r>
            <a:r>
              <a:rPr sz="2000" dirty="0">
                <a:solidFill>
                  <a:srgbClr val="6F2F9F"/>
                </a:solidFill>
                <a:latin typeface="Times New Roman"/>
                <a:cs typeface="Times New Roman"/>
              </a:rPr>
              <a:t>of </a:t>
            </a:r>
            <a:r>
              <a:rPr sz="2000" spc="-5" dirty="0">
                <a:solidFill>
                  <a:srgbClr val="6F2F9F"/>
                </a:solidFill>
                <a:latin typeface="Times New Roman"/>
                <a:cs typeface="Times New Roman"/>
              </a:rPr>
              <a:t>operation </a:t>
            </a:r>
            <a:r>
              <a:rPr sz="2000" dirty="0">
                <a:solidFill>
                  <a:srgbClr val="6F2F9F"/>
                </a:solidFill>
                <a:latin typeface="Times New Roman"/>
                <a:cs typeface="Times New Roman"/>
              </a:rPr>
              <a:t>of </a:t>
            </a:r>
            <a:r>
              <a:rPr sz="2000" spc="-5" dirty="0">
                <a:solidFill>
                  <a:srgbClr val="6F2F9F"/>
                </a:solidFill>
                <a:latin typeface="Times New Roman"/>
                <a:cs typeface="Times New Roman"/>
              </a:rPr>
              <a:t>a processor is </a:t>
            </a:r>
            <a:r>
              <a:rPr sz="2000" spc="-10" dirty="0">
                <a:solidFill>
                  <a:srgbClr val="6F2F9F"/>
                </a:solidFill>
                <a:latin typeface="Times New Roman"/>
                <a:cs typeface="Times New Roman"/>
              </a:rPr>
              <a:t>primarily </a:t>
            </a:r>
            <a:r>
              <a:rPr sz="2000" spc="-5" dirty="0">
                <a:solidFill>
                  <a:srgbClr val="6F2F9F"/>
                </a:solidFill>
                <a:latin typeface="Times New Roman"/>
                <a:cs typeface="Times New Roman"/>
              </a:rPr>
              <a:t>dependent </a:t>
            </a:r>
            <a:r>
              <a:rPr sz="2000" dirty="0">
                <a:solidFill>
                  <a:srgbClr val="6F2F9F"/>
                </a:solidFill>
                <a:latin typeface="Times New Roman"/>
                <a:cs typeface="Times New Roman"/>
              </a:rPr>
              <a:t>on </a:t>
            </a:r>
            <a:r>
              <a:rPr sz="2000" spc="-10" dirty="0">
                <a:solidFill>
                  <a:srgbClr val="6F2F9F"/>
                </a:solidFill>
                <a:latin typeface="Times New Roman"/>
                <a:cs typeface="Times New Roman"/>
              </a:rPr>
              <a:t>the </a:t>
            </a:r>
            <a:r>
              <a:rPr sz="2000" spc="-5" dirty="0">
                <a:solidFill>
                  <a:srgbClr val="6F2F9F"/>
                </a:solidFill>
                <a:latin typeface="Times New Roman"/>
                <a:cs typeface="Times New Roman"/>
              </a:rPr>
              <a:t>clock  frequency</a:t>
            </a:r>
            <a:r>
              <a:rPr sz="2000" spc="-5" dirty="0">
                <a:latin typeface="Times New Roman"/>
                <a:cs typeface="Times New Roman"/>
              </a:rPr>
              <a:t>. However </a:t>
            </a:r>
            <a:r>
              <a:rPr sz="2000" spc="-20" dirty="0">
                <a:latin typeface="Times New Roman"/>
                <a:cs typeface="Times New Roman"/>
              </a:rPr>
              <a:t>we </a:t>
            </a:r>
            <a:r>
              <a:rPr sz="2000" spc="-10" dirty="0">
                <a:solidFill>
                  <a:srgbClr val="6F2F9F"/>
                </a:solidFill>
                <a:latin typeface="Times New Roman"/>
                <a:cs typeface="Times New Roman"/>
              </a:rPr>
              <a:t>cannot </a:t>
            </a:r>
            <a:r>
              <a:rPr sz="2000" spc="-5" dirty="0">
                <a:solidFill>
                  <a:srgbClr val="6F2F9F"/>
                </a:solidFill>
                <a:latin typeface="Times New Roman"/>
                <a:cs typeface="Times New Roman"/>
              </a:rPr>
              <a:t>increase </a:t>
            </a:r>
            <a:r>
              <a:rPr sz="2000" spc="-10" dirty="0">
                <a:solidFill>
                  <a:srgbClr val="6F2F9F"/>
                </a:solidFill>
                <a:latin typeface="Times New Roman"/>
                <a:cs typeface="Times New Roman"/>
              </a:rPr>
              <a:t>the </a:t>
            </a:r>
            <a:r>
              <a:rPr sz="2000" spc="-5" dirty="0">
                <a:solidFill>
                  <a:srgbClr val="6F2F9F"/>
                </a:solidFill>
                <a:latin typeface="Times New Roman"/>
                <a:cs typeface="Times New Roman"/>
              </a:rPr>
              <a:t>clock frequency blindly </a:t>
            </a:r>
            <a:r>
              <a:rPr sz="2000" spc="-10" dirty="0">
                <a:latin typeface="Times New Roman"/>
                <a:cs typeface="Times New Roman"/>
              </a:rPr>
              <a:t>for  </a:t>
            </a:r>
            <a:r>
              <a:rPr sz="2000" spc="-5" dirty="0">
                <a:latin typeface="Times New Roman"/>
                <a:cs typeface="Times New Roman"/>
              </a:rPr>
              <a:t>increasing </a:t>
            </a:r>
            <a:r>
              <a:rPr sz="2000" spc="-10" dirty="0">
                <a:latin typeface="Times New Roman"/>
                <a:cs typeface="Times New Roman"/>
              </a:rPr>
              <a:t>the </a:t>
            </a:r>
            <a:r>
              <a:rPr sz="2000" spc="-5" dirty="0">
                <a:latin typeface="Times New Roman"/>
                <a:cs typeface="Times New Roman"/>
              </a:rPr>
              <a:t>speed </a:t>
            </a:r>
            <a:r>
              <a:rPr sz="2000" dirty="0">
                <a:latin typeface="Times New Roman"/>
                <a:cs typeface="Times New Roman"/>
              </a:rPr>
              <a:t>of </a:t>
            </a:r>
            <a:r>
              <a:rPr sz="2000" spc="-10" dirty="0">
                <a:latin typeface="Times New Roman"/>
                <a:cs typeface="Times New Roman"/>
              </a:rPr>
              <a:t>execution. </a:t>
            </a:r>
            <a:r>
              <a:rPr sz="2000" dirty="0">
                <a:latin typeface="Times New Roman"/>
                <a:cs typeface="Times New Roman"/>
              </a:rPr>
              <a:t>The </a:t>
            </a:r>
            <a:r>
              <a:rPr sz="2000" spc="-5" dirty="0">
                <a:solidFill>
                  <a:srgbClr val="006FC0"/>
                </a:solidFill>
                <a:latin typeface="Times New Roman"/>
                <a:cs typeface="Times New Roman"/>
              </a:rPr>
              <a:t>logical </a:t>
            </a:r>
            <a:r>
              <a:rPr sz="2000" spc="-10" dirty="0">
                <a:solidFill>
                  <a:srgbClr val="006FC0"/>
                </a:solidFill>
                <a:latin typeface="Times New Roman"/>
                <a:cs typeface="Times New Roman"/>
              </a:rPr>
              <a:t>circuits lying inside the  </a:t>
            </a:r>
            <a:r>
              <a:rPr sz="2000" spc="-5" dirty="0">
                <a:solidFill>
                  <a:srgbClr val="006FC0"/>
                </a:solidFill>
                <a:latin typeface="Times New Roman"/>
                <a:cs typeface="Times New Roman"/>
              </a:rPr>
              <a:t>processor </a:t>
            </a:r>
            <a:r>
              <a:rPr sz="2000" spc="-10" dirty="0">
                <a:solidFill>
                  <a:srgbClr val="006FC0"/>
                </a:solidFill>
                <a:latin typeface="Times New Roman"/>
                <a:cs typeface="Times New Roman"/>
              </a:rPr>
              <a:t>always </a:t>
            </a:r>
            <a:r>
              <a:rPr sz="2000" spc="-5" dirty="0">
                <a:solidFill>
                  <a:srgbClr val="006FC0"/>
                </a:solidFill>
                <a:latin typeface="Times New Roman"/>
                <a:cs typeface="Times New Roman"/>
              </a:rPr>
              <a:t>have an </a:t>
            </a:r>
            <a:r>
              <a:rPr sz="2000" dirty="0">
                <a:solidFill>
                  <a:srgbClr val="006FC0"/>
                </a:solidFill>
                <a:latin typeface="Times New Roman"/>
                <a:cs typeface="Times New Roman"/>
              </a:rPr>
              <a:t>upper </a:t>
            </a:r>
            <a:r>
              <a:rPr sz="2000" spc="-10" dirty="0">
                <a:solidFill>
                  <a:srgbClr val="006FC0"/>
                </a:solidFill>
                <a:latin typeface="Times New Roman"/>
                <a:cs typeface="Times New Roman"/>
              </a:rPr>
              <a:t>threshold value for the maximum </a:t>
            </a:r>
            <a:r>
              <a:rPr sz="2000" dirty="0">
                <a:solidFill>
                  <a:srgbClr val="006FC0"/>
                </a:solidFill>
                <a:latin typeface="Times New Roman"/>
                <a:cs typeface="Times New Roman"/>
              </a:rPr>
              <a:t>clock </a:t>
            </a:r>
            <a:r>
              <a:rPr sz="2000" spc="-5" dirty="0">
                <a:latin typeface="Times New Roman"/>
                <a:cs typeface="Times New Roman"/>
              </a:rPr>
              <a:t>at  which </a:t>
            </a:r>
            <a:r>
              <a:rPr sz="2000" spc="-10" dirty="0">
                <a:latin typeface="Times New Roman"/>
                <a:cs typeface="Times New Roman"/>
              </a:rPr>
              <a:t>the </a:t>
            </a:r>
            <a:r>
              <a:rPr sz="2000" spc="-5" dirty="0">
                <a:latin typeface="Times New Roman"/>
                <a:cs typeface="Times New Roman"/>
              </a:rPr>
              <a:t>system </a:t>
            </a:r>
            <a:r>
              <a:rPr sz="2000" spc="5" dirty="0">
                <a:latin typeface="Times New Roman"/>
                <a:cs typeface="Times New Roman"/>
              </a:rPr>
              <a:t>can </a:t>
            </a:r>
            <a:r>
              <a:rPr sz="2000" spc="-5" dirty="0">
                <a:latin typeface="Times New Roman"/>
                <a:cs typeface="Times New Roman"/>
              </a:rPr>
              <a:t>run, beyond </a:t>
            </a:r>
            <a:r>
              <a:rPr sz="2000" spc="-15" dirty="0">
                <a:latin typeface="Times New Roman"/>
                <a:cs typeface="Times New Roman"/>
              </a:rPr>
              <a:t>which </a:t>
            </a:r>
            <a:r>
              <a:rPr sz="2000" spc="-5" dirty="0">
                <a:latin typeface="Times New Roman"/>
                <a:cs typeface="Times New Roman"/>
              </a:rPr>
              <a:t>the system </a:t>
            </a:r>
            <a:r>
              <a:rPr sz="2000" dirty="0">
                <a:latin typeface="Times New Roman"/>
                <a:cs typeface="Times New Roman"/>
              </a:rPr>
              <a:t>becomes </a:t>
            </a:r>
            <a:r>
              <a:rPr sz="2000" spc="-5" dirty="0">
                <a:latin typeface="Times New Roman"/>
                <a:cs typeface="Times New Roman"/>
              </a:rPr>
              <a:t>unstable </a:t>
            </a:r>
            <a:r>
              <a:rPr sz="2000" spc="-10" dirty="0">
                <a:latin typeface="Times New Roman"/>
                <a:cs typeface="Times New Roman"/>
              </a:rPr>
              <a:t>and non  functional.</a:t>
            </a:r>
            <a:endParaRPr sz="2000">
              <a:latin typeface="Times New Roman"/>
              <a:cs typeface="Times New Roman"/>
            </a:endParaRPr>
          </a:p>
          <a:p>
            <a:pPr marL="12700" algn="just">
              <a:lnSpc>
                <a:spcPct val="100000"/>
              </a:lnSpc>
              <a:spcBef>
                <a:spcPts val="1680"/>
              </a:spcBef>
            </a:pPr>
            <a:r>
              <a:rPr sz="2000" spc="-5" dirty="0">
                <a:solidFill>
                  <a:srgbClr val="C00000"/>
                </a:solidFill>
                <a:latin typeface="Times New Roman"/>
                <a:cs typeface="Times New Roman"/>
              </a:rPr>
              <a:t>» </a:t>
            </a:r>
            <a:r>
              <a:rPr sz="2000" dirty="0">
                <a:latin typeface="Times New Roman"/>
                <a:cs typeface="Times New Roman"/>
              </a:rPr>
              <a:t>The </a:t>
            </a:r>
            <a:r>
              <a:rPr sz="2000" spc="-5" dirty="0">
                <a:solidFill>
                  <a:srgbClr val="6F2F9F"/>
                </a:solidFill>
                <a:latin typeface="Times New Roman"/>
                <a:cs typeface="Times New Roman"/>
              </a:rPr>
              <a:t>total </a:t>
            </a:r>
            <a:r>
              <a:rPr sz="2000" spc="-15" dirty="0">
                <a:solidFill>
                  <a:srgbClr val="6F2F9F"/>
                </a:solidFill>
                <a:latin typeface="Times New Roman"/>
                <a:cs typeface="Times New Roman"/>
              </a:rPr>
              <a:t>system </a:t>
            </a:r>
            <a:r>
              <a:rPr sz="2000" spc="-5" dirty="0">
                <a:solidFill>
                  <a:srgbClr val="6F2F9F"/>
                </a:solidFill>
                <a:latin typeface="Times New Roman"/>
                <a:cs typeface="Times New Roman"/>
              </a:rPr>
              <a:t>power consumption </a:t>
            </a:r>
            <a:r>
              <a:rPr sz="2000" spc="5" dirty="0">
                <a:solidFill>
                  <a:srgbClr val="6F2F9F"/>
                </a:solidFill>
                <a:latin typeface="Times New Roman"/>
                <a:cs typeface="Times New Roman"/>
              </a:rPr>
              <a:t>is </a:t>
            </a:r>
            <a:r>
              <a:rPr sz="2000" spc="-5" dirty="0">
                <a:solidFill>
                  <a:srgbClr val="6F2F9F"/>
                </a:solidFill>
                <a:latin typeface="Times New Roman"/>
                <a:cs typeface="Times New Roman"/>
              </a:rPr>
              <a:t>directly proportional </a:t>
            </a:r>
            <a:r>
              <a:rPr sz="2000" spc="-10" dirty="0">
                <a:solidFill>
                  <a:srgbClr val="6F2F9F"/>
                </a:solidFill>
                <a:latin typeface="Times New Roman"/>
                <a:cs typeface="Times New Roman"/>
              </a:rPr>
              <a:t>to the</a:t>
            </a:r>
            <a:r>
              <a:rPr sz="2000" spc="465" dirty="0">
                <a:solidFill>
                  <a:srgbClr val="6F2F9F"/>
                </a:solidFill>
                <a:latin typeface="Times New Roman"/>
                <a:cs typeface="Times New Roman"/>
              </a:rPr>
              <a:t> </a:t>
            </a:r>
            <a:r>
              <a:rPr sz="2000" spc="-5" dirty="0">
                <a:solidFill>
                  <a:srgbClr val="6F2F9F"/>
                </a:solidFill>
                <a:latin typeface="Times New Roman"/>
                <a:cs typeface="Times New Roman"/>
              </a:rPr>
              <a:t>clock</a:t>
            </a:r>
            <a:endParaRPr sz="2000">
              <a:latin typeface="Times New Roman"/>
              <a:cs typeface="Times New Roman"/>
            </a:endParaRPr>
          </a:p>
          <a:p>
            <a:pPr marL="356870">
              <a:lnSpc>
                <a:spcPct val="100000"/>
              </a:lnSpc>
              <a:spcBef>
                <a:spcPts val="1205"/>
              </a:spcBef>
            </a:pPr>
            <a:r>
              <a:rPr sz="2000" spc="-10" dirty="0">
                <a:solidFill>
                  <a:srgbClr val="6F2F9F"/>
                </a:solidFill>
                <a:latin typeface="Times New Roman"/>
                <a:cs typeface="Times New Roman"/>
              </a:rPr>
              <a:t>frequency</a:t>
            </a:r>
            <a:r>
              <a:rPr sz="2000" spc="-10" dirty="0">
                <a:latin typeface="Times New Roman"/>
                <a:cs typeface="Times New Roman"/>
              </a:rPr>
              <a:t>. </a:t>
            </a:r>
            <a:r>
              <a:rPr sz="2000" dirty="0">
                <a:latin typeface="Times New Roman"/>
                <a:cs typeface="Times New Roman"/>
              </a:rPr>
              <a:t>The </a:t>
            </a:r>
            <a:r>
              <a:rPr sz="2000" spc="-15" dirty="0">
                <a:solidFill>
                  <a:srgbClr val="006FC0"/>
                </a:solidFill>
                <a:latin typeface="Times New Roman"/>
                <a:cs typeface="Times New Roman"/>
              </a:rPr>
              <a:t>power </a:t>
            </a:r>
            <a:r>
              <a:rPr sz="2000" spc="-10" dirty="0">
                <a:solidFill>
                  <a:srgbClr val="006FC0"/>
                </a:solidFill>
                <a:latin typeface="Times New Roman"/>
                <a:cs typeface="Times New Roman"/>
              </a:rPr>
              <a:t>consumption </a:t>
            </a:r>
            <a:r>
              <a:rPr sz="2000" spc="-5" dirty="0">
                <a:solidFill>
                  <a:srgbClr val="006FC0"/>
                </a:solidFill>
                <a:latin typeface="Times New Roman"/>
                <a:cs typeface="Times New Roman"/>
              </a:rPr>
              <a:t>increases </a:t>
            </a:r>
            <a:r>
              <a:rPr sz="2000" spc="-20" dirty="0">
                <a:solidFill>
                  <a:srgbClr val="006FC0"/>
                </a:solidFill>
                <a:latin typeface="Times New Roman"/>
                <a:cs typeface="Times New Roman"/>
              </a:rPr>
              <a:t>with </a:t>
            </a:r>
            <a:r>
              <a:rPr sz="2000" spc="-5" dirty="0">
                <a:solidFill>
                  <a:srgbClr val="006FC0"/>
                </a:solidFill>
                <a:latin typeface="Times New Roman"/>
                <a:cs typeface="Times New Roman"/>
              </a:rPr>
              <a:t>increase in clock</a:t>
            </a:r>
            <a:r>
              <a:rPr sz="2000" spc="325" dirty="0">
                <a:solidFill>
                  <a:srgbClr val="006FC0"/>
                </a:solidFill>
                <a:latin typeface="Times New Roman"/>
                <a:cs typeface="Times New Roman"/>
              </a:rPr>
              <a:t> </a:t>
            </a:r>
            <a:r>
              <a:rPr sz="2000" spc="-10" dirty="0">
                <a:solidFill>
                  <a:srgbClr val="006FC0"/>
                </a:solidFill>
                <a:latin typeface="Times New Roman"/>
                <a:cs typeface="Times New Roman"/>
              </a:rPr>
              <a:t>frequency</a:t>
            </a:r>
            <a:r>
              <a:rPr sz="2000" spc="-10" dirty="0">
                <a:latin typeface="Times New Roman"/>
                <a:cs typeface="Times New Roman"/>
              </a:rPr>
              <a:t>.</a:t>
            </a:r>
            <a:endParaRPr sz="2000">
              <a:latin typeface="Times New Roman"/>
              <a:cs typeface="Times New Roman"/>
            </a:endParaRPr>
          </a:p>
          <a:p>
            <a:pPr marL="356870" marR="7620" indent="-344805" algn="just">
              <a:lnSpc>
                <a:spcPct val="150000"/>
              </a:lnSpc>
              <a:spcBef>
                <a:spcPts val="480"/>
              </a:spcBef>
            </a:pPr>
            <a:r>
              <a:rPr sz="2000" spc="-5" dirty="0">
                <a:solidFill>
                  <a:srgbClr val="C00000"/>
                </a:solidFill>
                <a:latin typeface="Times New Roman"/>
                <a:cs typeface="Times New Roman"/>
              </a:rPr>
              <a:t>» </a:t>
            </a:r>
            <a:r>
              <a:rPr sz="2000" dirty="0">
                <a:latin typeface="Times New Roman"/>
                <a:cs typeface="Times New Roman"/>
              </a:rPr>
              <a:t>The </a:t>
            </a:r>
            <a:r>
              <a:rPr sz="2000" spc="-5" dirty="0">
                <a:solidFill>
                  <a:srgbClr val="6F2F9F"/>
                </a:solidFill>
                <a:latin typeface="Times New Roman"/>
                <a:cs typeface="Times New Roman"/>
              </a:rPr>
              <a:t>accuracy </a:t>
            </a:r>
            <a:r>
              <a:rPr sz="2000" dirty="0">
                <a:solidFill>
                  <a:srgbClr val="6F2F9F"/>
                </a:solidFill>
                <a:latin typeface="Times New Roman"/>
                <a:cs typeface="Times New Roman"/>
              </a:rPr>
              <a:t>of program </a:t>
            </a:r>
            <a:r>
              <a:rPr sz="2000" spc="-5" dirty="0">
                <a:solidFill>
                  <a:srgbClr val="6F2F9F"/>
                </a:solidFill>
                <a:latin typeface="Times New Roman"/>
                <a:cs typeface="Times New Roman"/>
              </a:rPr>
              <a:t>execution depends </a:t>
            </a:r>
            <a:r>
              <a:rPr sz="2000" dirty="0">
                <a:solidFill>
                  <a:srgbClr val="6F2F9F"/>
                </a:solidFill>
                <a:latin typeface="Times New Roman"/>
                <a:cs typeface="Times New Roman"/>
              </a:rPr>
              <a:t>on </a:t>
            </a:r>
            <a:r>
              <a:rPr sz="2000" spc="-10" dirty="0">
                <a:solidFill>
                  <a:srgbClr val="6F2F9F"/>
                </a:solidFill>
                <a:latin typeface="Times New Roman"/>
                <a:cs typeface="Times New Roman"/>
              </a:rPr>
              <a:t>the </a:t>
            </a:r>
            <a:r>
              <a:rPr sz="2000" spc="-5" dirty="0">
                <a:solidFill>
                  <a:srgbClr val="6F2F9F"/>
                </a:solidFill>
                <a:latin typeface="Times New Roman"/>
                <a:cs typeface="Times New Roman"/>
              </a:rPr>
              <a:t>accuracy </a:t>
            </a:r>
            <a:r>
              <a:rPr sz="2000" dirty="0">
                <a:solidFill>
                  <a:srgbClr val="6F2F9F"/>
                </a:solidFill>
                <a:latin typeface="Times New Roman"/>
                <a:cs typeface="Times New Roman"/>
              </a:rPr>
              <a:t>of </a:t>
            </a:r>
            <a:r>
              <a:rPr sz="2000" spc="-10" dirty="0">
                <a:solidFill>
                  <a:srgbClr val="6F2F9F"/>
                </a:solidFill>
                <a:latin typeface="Times New Roman"/>
                <a:cs typeface="Times New Roman"/>
              </a:rPr>
              <a:t>the </a:t>
            </a:r>
            <a:r>
              <a:rPr sz="2000" spc="-5" dirty="0">
                <a:solidFill>
                  <a:srgbClr val="6F2F9F"/>
                </a:solidFill>
                <a:latin typeface="Times New Roman"/>
                <a:cs typeface="Times New Roman"/>
              </a:rPr>
              <a:t>clock  </a:t>
            </a:r>
            <a:r>
              <a:rPr sz="2000" spc="-10" dirty="0">
                <a:solidFill>
                  <a:srgbClr val="6F2F9F"/>
                </a:solidFill>
                <a:latin typeface="Times New Roman"/>
                <a:cs typeface="Times New Roman"/>
              </a:rPr>
              <a:t>signal</a:t>
            </a:r>
            <a:r>
              <a:rPr sz="2000" spc="-10" dirty="0">
                <a:latin typeface="Times New Roman"/>
                <a:cs typeface="Times New Roman"/>
              </a:rPr>
              <a:t>.</a:t>
            </a:r>
            <a:endParaRPr sz="2000">
              <a:latin typeface="Times New Roman"/>
              <a:cs typeface="Times New Roman"/>
            </a:endParaRPr>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38100">
              <a:lnSpc>
                <a:spcPts val="1375"/>
              </a:lnSpc>
            </a:pPr>
            <a:fld id="{81D60167-4931-47E6-BA6A-407CBD079E47}" type="slidenum">
              <a:rPr spc="-40" dirty="0"/>
              <a:t>180</a:t>
            </a:fld>
            <a:endParaRPr spc="-40" dirty="0"/>
          </a:p>
        </p:txBody>
      </p:sp>
    </p:spTree>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2700" rIns="0" bIns="0" rtlCol="0">
            <a:spAutoFit/>
          </a:bodyPr>
          <a:lstStyle/>
          <a:p>
            <a:pPr marL="584835" marR="5080" indent="-344805">
              <a:lnSpc>
                <a:spcPct val="150100"/>
              </a:lnSpc>
              <a:spcBef>
                <a:spcPts val="100"/>
              </a:spcBef>
              <a:tabLst>
                <a:tab pos="585470" algn="l"/>
              </a:tabLst>
            </a:pPr>
            <a:r>
              <a:rPr spc="-5" dirty="0">
                <a:solidFill>
                  <a:srgbClr val="C00000"/>
                </a:solidFill>
              </a:rPr>
              <a:t>»	</a:t>
            </a:r>
            <a:r>
              <a:rPr dirty="0"/>
              <a:t>The </a:t>
            </a:r>
            <a:r>
              <a:rPr spc="-10" dirty="0"/>
              <a:t>following </a:t>
            </a:r>
            <a:r>
              <a:rPr spc="-5" dirty="0"/>
              <a:t>Figure illustrates </a:t>
            </a:r>
            <a:r>
              <a:rPr spc="-10" dirty="0"/>
              <a:t>the usage </a:t>
            </a:r>
            <a:r>
              <a:rPr dirty="0"/>
              <a:t>of </a:t>
            </a:r>
            <a:r>
              <a:rPr spc="-5" dirty="0"/>
              <a:t>quartz </a:t>
            </a:r>
            <a:r>
              <a:rPr spc="-10" dirty="0"/>
              <a:t>crystal/ ceramic </a:t>
            </a:r>
            <a:r>
              <a:rPr spc="-5" dirty="0"/>
              <a:t>resonator  </a:t>
            </a:r>
            <a:r>
              <a:rPr spc="-10" dirty="0"/>
              <a:t>and </a:t>
            </a:r>
            <a:r>
              <a:rPr spc="-5" dirty="0"/>
              <a:t>external oscillator chip </a:t>
            </a:r>
            <a:r>
              <a:rPr spc="-10" dirty="0"/>
              <a:t>for </a:t>
            </a:r>
            <a:r>
              <a:rPr spc="-5" dirty="0"/>
              <a:t>clock</a:t>
            </a:r>
            <a:r>
              <a:rPr spc="40" dirty="0"/>
              <a:t> </a:t>
            </a:r>
            <a:r>
              <a:rPr spc="-5" dirty="0"/>
              <a:t>generation.</a:t>
            </a:r>
          </a:p>
        </p:txBody>
      </p:sp>
      <p:sp>
        <p:nvSpPr>
          <p:cNvPr id="4" name="object 4"/>
          <p:cNvSpPr/>
          <p:nvPr/>
        </p:nvSpPr>
        <p:spPr>
          <a:xfrm>
            <a:off x="990600" y="1524000"/>
            <a:ext cx="7543800" cy="2895600"/>
          </a:xfrm>
          <a:prstGeom prst="rect">
            <a:avLst/>
          </a:prstGeom>
          <a:blipFill>
            <a:blip r:embed="rId2" cstate="print"/>
            <a:stretch>
              <a:fillRect/>
            </a:stretch>
          </a:blipFill>
        </p:spPr>
        <p:txBody>
          <a:bodyPr wrap="square" lIns="0" tIns="0" rIns="0" bIns="0" rtlCol="0"/>
          <a:lstStyle/>
          <a:p>
            <a:endParaRPr/>
          </a:p>
        </p:txBody>
      </p:sp>
      <p:sp>
        <p:nvSpPr>
          <p:cNvPr id="6" name="object 6"/>
          <p:cNvSpPr txBox="1">
            <a:spLocks noGrp="1"/>
          </p:cNvSpPr>
          <p:nvPr>
            <p:ph type="sldNum" sz="quarter" idx="7"/>
          </p:nvPr>
        </p:nvSpPr>
        <p:spPr>
          <a:prstGeom prst="rect">
            <a:avLst/>
          </a:prstGeom>
        </p:spPr>
        <p:txBody>
          <a:bodyPr vert="horz" wrap="square" lIns="0" tIns="0" rIns="0" bIns="0" rtlCol="0">
            <a:spAutoFit/>
          </a:bodyPr>
          <a:lstStyle/>
          <a:p>
            <a:pPr marL="38100">
              <a:lnSpc>
                <a:spcPts val="1375"/>
              </a:lnSpc>
            </a:pPr>
            <a:fld id="{81D60167-4931-47E6-BA6A-407CBD079E47}" type="slidenum">
              <a:rPr spc="-40" dirty="0"/>
              <a:t>181</a:t>
            </a:fld>
            <a:endParaRPr spc="-40" dirty="0"/>
          </a:p>
        </p:txBody>
      </p:sp>
    </p:spTree>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60044" y="199374"/>
            <a:ext cx="8456930" cy="5240020"/>
          </a:xfrm>
          <a:prstGeom prst="rect">
            <a:avLst/>
          </a:prstGeom>
        </p:spPr>
        <p:txBody>
          <a:bodyPr vert="horz" wrap="square" lIns="0" tIns="12700" rIns="0" bIns="0" rtlCol="0">
            <a:spAutoFit/>
          </a:bodyPr>
          <a:lstStyle/>
          <a:p>
            <a:pPr marL="356870" marR="6985" indent="-344805" algn="just">
              <a:lnSpc>
                <a:spcPct val="150100"/>
              </a:lnSpc>
              <a:spcBef>
                <a:spcPts val="100"/>
              </a:spcBef>
            </a:pPr>
            <a:r>
              <a:rPr sz="2000" spc="-5" dirty="0">
                <a:solidFill>
                  <a:srgbClr val="C00000"/>
                </a:solidFill>
                <a:latin typeface="Times New Roman"/>
                <a:cs typeface="Times New Roman"/>
              </a:rPr>
              <a:t>» </a:t>
            </a:r>
            <a:r>
              <a:rPr sz="2000" b="1" i="1" spc="-5" dirty="0">
                <a:solidFill>
                  <a:srgbClr val="FF0000"/>
                </a:solidFill>
                <a:latin typeface="Times New Roman"/>
                <a:cs typeface="Times New Roman"/>
              </a:rPr>
              <a:t>Real-Time Clock (RTC): </a:t>
            </a:r>
            <a:r>
              <a:rPr sz="2000" i="1" spc="-5" dirty="0">
                <a:solidFill>
                  <a:srgbClr val="FF0000"/>
                </a:solidFill>
                <a:latin typeface="Times New Roman"/>
                <a:cs typeface="Times New Roman"/>
              </a:rPr>
              <a:t>Real-Time Clock </a:t>
            </a:r>
            <a:r>
              <a:rPr sz="2000" spc="-5" dirty="0">
                <a:latin typeface="Times New Roman"/>
                <a:cs typeface="Times New Roman"/>
              </a:rPr>
              <a:t>is </a:t>
            </a:r>
            <a:r>
              <a:rPr sz="2000" spc="-5" dirty="0">
                <a:solidFill>
                  <a:srgbClr val="AC1285"/>
                </a:solidFill>
                <a:latin typeface="Times New Roman"/>
                <a:cs typeface="Times New Roman"/>
              </a:rPr>
              <a:t>a system component responsible  </a:t>
            </a:r>
            <a:r>
              <a:rPr sz="2000" spc="-10" dirty="0">
                <a:solidFill>
                  <a:srgbClr val="AC1285"/>
                </a:solidFill>
                <a:latin typeface="Times New Roman"/>
                <a:cs typeface="Times New Roman"/>
              </a:rPr>
              <a:t>for keeping </a:t>
            </a:r>
            <a:r>
              <a:rPr sz="2000" spc="-5" dirty="0">
                <a:solidFill>
                  <a:srgbClr val="AC1285"/>
                </a:solidFill>
                <a:latin typeface="Times New Roman"/>
                <a:cs typeface="Times New Roman"/>
              </a:rPr>
              <a:t>track </a:t>
            </a:r>
            <a:r>
              <a:rPr sz="2000" dirty="0">
                <a:solidFill>
                  <a:srgbClr val="AC1285"/>
                </a:solidFill>
                <a:latin typeface="Times New Roman"/>
                <a:cs typeface="Times New Roman"/>
              </a:rPr>
              <a:t>of </a:t>
            </a:r>
            <a:r>
              <a:rPr sz="2000" spc="-10" dirty="0">
                <a:solidFill>
                  <a:srgbClr val="AC1285"/>
                </a:solidFill>
                <a:latin typeface="Times New Roman"/>
                <a:cs typeface="Times New Roman"/>
              </a:rPr>
              <a:t>time</a:t>
            </a:r>
            <a:r>
              <a:rPr sz="2000" spc="-10" dirty="0">
                <a:latin typeface="Times New Roman"/>
                <a:cs typeface="Times New Roman"/>
              </a:rPr>
              <a:t>. </a:t>
            </a:r>
            <a:r>
              <a:rPr sz="2000" dirty="0">
                <a:latin typeface="Times New Roman"/>
                <a:cs typeface="Times New Roman"/>
              </a:rPr>
              <a:t>RTC </a:t>
            </a:r>
            <a:r>
              <a:rPr sz="2000" spc="-5" dirty="0">
                <a:solidFill>
                  <a:srgbClr val="6F2F9F"/>
                </a:solidFill>
                <a:latin typeface="Times New Roman"/>
                <a:cs typeface="Times New Roman"/>
              </a:rPr>
              <a:t>holds </a:t>
            </a:r>
            <a:r>
              <a:rPr sz="2000" spc="-10" dirty="0">
                <a:solidFill>
                  <a:srgbClr val="6F2F9F"/>
                </a:solidFill>
                <a:latin typeface="Times New Roman"/>
                <a:cs typeface="Times New Roman"/>
              </a:rPr>
              <a:t>information like </a:t>
            </a:r>
            <a:r>
              <a:rPr sz="2000" spc="-5" dirty="0">
                <a:solidFill>
                  <a:srgbClr val="6F2F9F"/>
                </a:solidFill>
                <a:latin typeface="Times New Roman"/>
                <a:cs typeface="Times New Roman"/>
              </a:rPr>
              <a:t>current </a:t>
            </a:r>
            <a:r>
              <a:rPr sz="2000" spc="-10" dirty="0">
                <a:solidFill>
                  <a:srgbClr val="6F2F9F"/>
                </a:solidFill>
                <a:latin typeface="Times New Roman"/>
                <a:cs typeface="Times New Roman"/>
              </a:rPr>
              <a:t>time </a:t>
            </a:r>
            <a:r>
              <a:rPr sz="2000" dirty="0">
                <a:latin typeface="Times New Roman"/>
                <a:cs typeface="Times New Roman"/>
              </a:rPr>
              <a:t>(In </a:t>
            </a:r>
            <a:r>
              <a:rPr sz="2000" spc="-10" dirty="0">
                <a:latin typeface="Times New Roman"/>
                <a:cs typeface="Times New Roman"/>
              </a:rPr>
              <a:t>hours,  minutes and </a:t>
            </a:r>
            <a:r>
              <a:rPr sz="2000" spc="-5" dirty="0">
                <a:latin typeface="Times New Roman"/>
                <a:cs typeface="Times New Roman"/>
              </a:rPr>
              <a:t>seconds) </a:t>
            </a:r>
            <a:r>
              <a:rPr sz="2000" spc="-10" dirty="0">
                <a:latin typeface="Times New Roman"/>
                <a:cs typeface="Times New Roman"/>
              </a:rPr>
              <a:t>in </a:t>
            </a:r>
            <a:r>
              <a:rPr sz="2000" dirty="0">
                <a:latin typeface="Times New Roman"/>
                <a:cs typeface="Times New Roman"/>
              </a:rPr>
              <a:t>12-hour/ </a:t>
            </a:r>
            <a:r>
              <a:rPr sz="2000" spc="-10" dirty="0">
                <a:latin typeface="Times New Roman"/>
                <a:cs typeface="Times New Roman"/>
              </a:rPr>
              <a:t>24-hour format, </a:t>
            </a:r>
            <a:r>
              <a:rPr sz="2000" spc="-5" dirty="0">
                <a:solidFill>
                  <a:srgbClr val="6F2F9F"/>
                </a:solidFill>
                <a:latin typeface="Times New Roman"/>
                <a:cs typeface="Times New Roman"/>
              </a:rPr>
              <a:t>date</a:t>
            </a:r>
            <a:r>
              <a:rPr sz="2000" spc="-5" dirty="0">
                <a:latin typeface="Times New Roman"/>
                <a:cs typeface="Times New Roman"/>
              </a:rPr>
              <a:t>, </a:t>
            </a:r>
            <a:r>
              <a:rPr sz="2000" spc="-15" dirty="0">
                <a:solidFill>
                  <a:srgbClr val="6F2F9F"/>
                </a:solidFill>
                <a:latin typeface="Times New Roman"/>
                <a:cs typeface="Times New Roman"/>
              </a:rPr>
              <a:t>month</a:t>
            </a:r>
            <a:r>
              <a:rPr sz="2000" spc="-15" dirty="0">
                <a:latin typeface="Times New Roman"/>
                <a:cs typeface="Times New Roman"/>
              </a:rPr>
              <a:t>, </a:t>
            </a:r>
            <a:r>
              <a:rPr sz="2000" spc="-10" dirty="0">
                <a:solidFill>
                  <a:srgbClr val="6F2F9F"/>
                </a:solidFill>
                <a:latin typeface="Times New Roman"/>
                <a:cs typeface="Times New Roman"/>
              </a:rPr>
              <a:t>year</a:t>
            </a:r>
            <a:r>
              <a:rPr sz="2000" spc="-10" dirty="0">
                <a:latin typeface="Times New Roman"/>
                <a:cs typeface="Times New Roman"/>
              </a:rPr>
              <a:t>, </a:t>
            </a:r>
            <a:r>
              <a:rPr sz="2000" spc="5" dirty="0">
                <a:solidFill>
                  <a:srgbClr val="6F2F9F"/>
                </a:solidFill>
                <a:latin typeface="Times New Roman"/>
                <a:cs typeface="Times New Roman"/>
              </a:rPr>
              <a:t>day </a:t>
            </a:r>
            <a:r>
              <a:rPr sz="2000" dirty="0">
                <a:solidFill>
                  <a:srgbClr val="6F2F9F"/>
                </a:solidFill>
                <a:latin typeface="Times New Roman"/>
                <a:cs typeface="Times New Roman"/>
              </a:rPr>
              <a:t>of </a:t>
            </a:r>
            <a:r>
              <a:rPr sz="2000" spc="-10" dirty="0">
                <a:solidFill>
                  <a:srgbClr val="6F2F9F"/>
                </a:solidFill>
                <a:latin typeface="Times New Roman"/>
                <a:cs typeface="Times New Roman"/>
              </a:rPr>
              <a:t>the  </a:t>
            </a:r>
            <a:r>
              <a:rPr sz="2000" spc="-15" dirty="0">
                <a:solidFill>
                  <a:srgbClr val="6F2F9F"/>
                </a:solidFill>
                <a:latin typeface="Times New Roman"/>
                <a:cs typeface="Times New Roman"/>
              </a:rPr>
              <a:t>week</a:t>
            </a:r>
            <a:r>
              <a:rPr sz="2000" spc="-15" dirty="0">
                <a:latin typeface="Times New Roman"/>
                <a:cs typeface="Times New Roman"/>
              </a:rPr>
              <a:t>, </a:t>
            </a:r>
            <a:r>
              <a:rPr sz="2000" spc="-5" dirty="0">
                <a:latin typeface="Times New Roman"/>
                <a:cs typeface="Times New Roman"/>
              </a:rPr>
              <a:t>etc. </a:t>
            </a:r>
            <a:r>
              <a:rPr sz="2000" spc="-10" dirty="0">
                <a:solidFill>
                  <a:srgbClr val="6F2F9F"/>
                </a:solidFill>
                <a:latin typeface="Times New Roman"/>
                <a:cs typeface="Times New Roman"/>
              </a:rPr>
              <a:t>and </a:t>
            </a:r>
            <a:r>
              <a:rPr sz="2000" spc="-5" dirty="0">
                <a:solidFill>
                  <a:srgbClr val="6F2F9F"/>
                </a:solidFill>
                <a:latin typeface="Times New Roman"/>
                <a:cs typeface="Times New Roman"/>
              </a:rPr>
              <a:t>supplies </a:t>
            </a:r>
            <a:r>
              <a:rPr sz="2000" spc="-15" dirty="0">
                <a:solidFill>
                  <a:srgbClr val="6F2F9F"/>
                </a:solidFill>
                <a:latin typeface="Times New Roman"/>
                <a:cs typeface="Times New Roman"/>
              </a:rPr>
              <a:t>timing </a:t>
            </a:r>
            <a:r>
              <a:rPr sz="2000" spc="-5" dirty="0">
                <a:solidFill>
                  <a:srgbClr val="6F2F9F"/>
                </a:solidFill>
                <a:latin typeface="Times New Roman"/>
                <a:cs typeface="Times New Roman"/>
              </a:rPr>
              <a:t>reference </a:t>
            </a:r>
            <a:r>
              <a:rPr sz="2000" spc="-10" dirty="0">
                <a:solidFill>
                  <a:srgbClr val="6F2F9F"/>
                </a:solidFill>
                <a:latin typeface="Times New Roman"/>
                <a:cs typeface="Times New Roman"/>
              </a:rPr>
              <a:t>to the</a:t>
            </a:r>
            <a:r>
              <a:rPr sz="2000" spc="220" dirty="0">
                <a:solidFill>
                  <a:srgbClr val="6F2F9F"/>
                </a:solidFill>
                <a:latin typeface="Times New Roman"/>
                <a:cs typeface="Times New Roman"/>
              </a:rPr>
              <a:t> </a:t>
            </a:r>
            <a:r>
              <a:rPr sz="2000" spc="-20" dirty="0">
                <a:solidFill>
                  <a:srgbClr val="6F2F9F"/>
                </a:solidFill>
                <a:latin typeface="Times New Roman"/>
                <a:cs typeface="Times New Roman"/>
              </a:rPr>
              <a:t>system</a:t>
            </a:r>
            <a:r>
              <a:rPr sz="2000" spc="-20" dirty="0">
                <a:latin typeface="Times New Roman"/>
                <a:cs typeface="Times New Roman"/>
              </a:rPr>
              <a:t>.</a:t>
            </a:r>
            <a:endParaRPr sz="2000">
              <a:latin typeface="Times New Roman"/>
              <a:cs typeface="Times New Roman"/>
            </a:endParaRPr>
          </a:p>
          <a:p>
            <a:pPr marL="12700" algn="just">
              <a:lnSpc>
                <a:spcPct val="100000"/>
              </a:lnSpc>
              <a:spcBef>
                <a:spcPts val="1685"/>
              </a:spcBef>
            </a:pPr>
            <a:r>
              <a:rPr sz="2000" spc="-5" dirty="0">
                <a:solidFill>
                  <a:srgbClr val="C00000"/>
                </a:solidFill>
                <a:latin typeface="Times New Roman"/>
                <a:cs typeface="Times New Roman"/>
              </a:rPr>
              <a:t>» </a:t>
            </a:r>
            <a:r>
              <a:rPr sz="2000" dirty="0">
                <a:latin typeface="Times New Roman"/>
                <a:cs typeface="Times New Roman"/>
              </a:rPr>
              <a:t>RTC </a:t>
            </a:r>
            <a:r>
              <a:rPr sz="2000" spc="-5" dirty="0">
                <a:latin typeface="Times New Roman"/>
                <a:cs typeface="Times New Roman"/>
              </a:rPr>
              <a:t>is </a:t>
            </a:r>
            <a:r>
              <a:rPr sz="2000" spc="-10" dirty="0">
                <a:latin typeface="Times New Roman"/>
                <a:cs typeface="Times New Roman"/>
              </a:rPr>
              <a:t>intended </a:t>
            </a:r>
            <a:r>
              <a:rPr sz="2000" spc="-5" dirty="0">
                <a:latin typeface="Times New Roman"/>
                <a:cs typeface="Times New Roman"/>
              </a:rPr>
              <a:t>to </a:t>
            </a:r>
            <a:r>
              <a:rPr sz="2000" spc="-10" dirty="0">
                <a:solidFill>
                  <a:srgbClr val="6F2F9F"/>
                </a:solidFill>
                <a:latin typeface="Times New Roman"/>
                <a:cs typeface="Times New Roman"/>
              </a:rPr>
              <a:t>function even </a:t>
            </a:r>
            <a:r>
              <a:rPr sz="2000" spc="-5" dirty="0">
                <a:solidFill>
                  <a:srgbClr val="6F2F9F"/>
                </a:solidFill>
                <a:latin typeface="Times New Roman"/>
                <a:cs typeface="Times New Roman"/>
              </a:rPr>
              <a:t>in </a:t>
            </a:r>
            <a:r>
              <a:rPr sz="2000" spc="-10" dirty="0">
                <a:solidFill>
                  <a:srgbClr val="6F2F9F"/>
                </a:solidFill>
                <a:latin typeface="Times New Roman"/>
                <a:cs typeface="Times New Roman"/>
              </a:rPr>
              <a:t>the </a:t>
            </a:r>
            <a:r>
              <a:rPr sz="2000" spc="-5" dirty="0">
                <a:solidFill>
                  <a:srgbClr val="6F2F9F"/>
                </a:solidFill>
                <a:latin typeface="Times New Roman"/>
                <a:cs typeface="Times New Roman"/>
              </a:rPr>
              <a:t>absence </a:t>
            </a:r>
            <a:r>
              <a:rPr sz="2000" dirty="0">
                <a:solidFill>
                  <a:srgbClr val="6F2F9F"/>
                </a:solidFill>
                <a:latin typeface="Times New Roman"/>
                <a:cs typeface="Times New Roman"/>
              </a:rPr>
              <a:t>of</a:t>
            </a:r>
            <a:r>
              <a:rPr sz="2000" spc="-135" dirty="0">
                <a:solidFill>
                  <a:srgbClr val="6F2F9F"/>
                </a:solidFill>
                <a:latin typeface="Times New Roman"/>
                <a:cs typeface="Times New Roman"/>
              </a:rPr>
              <a:t> </a:t>
            </a:r>
            <a:r>
              <a:rPr sz="2000" spc="-10" dirty="0">
                <a:solidFill>
                  <a:srgbClr val="6F2F9F"/>
                </a:solidFill>
                <a:latin typeface="Times New Roman"/>
                <a:cs typeface="Times New Roman"/>
              </a:rPr>
              <a:t>power</a:t>
            </a:r>
            <a:r>
              <a:rPr sz="2000" spc="-10" dirty="0">
                <a:latin typeface="Times New Roman"/>
                <a:cs typeface="Times New Roman"/>
              </a:rPr>
              <a:t>.</a:t>
            </a:r>
            <a:endParaRPr sz="2000">
              <a:latin typeface="Times New Roman"/>
              <a:cs typeface="Times New Roman"/>
            </a:endParaRPr>
          </a:p>
          <a:p>
            <a:pPr marL="356870" marR="9525" indent="-344805" algn="just">
              <a:lnSpc>
                <a:spcPct val="150000"/>
              </a:lnSpc>
              <a:spcBef>
                <a:spcPts val="480"/>
              </a:spcBef>
            </a:pPr>
            <a:r>
              <a:rPr sz="2000" spc="-5" dirty="0">
                <a:solidFill>
                  <a:srgbClr val="C00000"/>
                </a:solidFill>
                <a:latin typeface="Times New Roman"/>
                <a:cs typeface="Times New Roman"/>
              </a:rPr>
              <a:t>» </a:t>
            </a:r>
            <a:r>
              <a:rPr sz="2000" spc="-5" dirty="0">
                <a:latin typeface="Times New Roman"/>
                <a:cs typeface="Times New Roman"/>
              </a:rPr>
              <a:t>RTCs </a:t>
            </a:r>
            <a:r>
              <a:rPr sz="2000" dirty="0">
                <a:latin typeface="Times New Roman"/>
                <a:cs typeface="Times New Roman"/>
              </a:rPr>
              <a:t>are </a:t>
            </a:r>
            <a:r>
              <a:rPr sz="2000" spc="-5" dirty="0">
                <a:solidFill>
                  <a:srgbClr val="6F2F9F"/>
                </a:solidFill>
                <a:latin typeface="Times New Roman"/>
                <a:cs typeface="Times New Roman"/>
              </a:rPr>
              <a:t>available </a:t>
            </a:r>
            <a:r>
              <a:rPr sz="2000" spc="-10" dirty="0">
                <a:solidFill>
                  <a:srgbClr val="6F2F9F"/>
                </a:solidFill>
                <a:latin typeface="Times New Roman"/>
                <a:cs typeface="Times New Roman"/>
              </a:rPr>
              <a:t>in the </a:t>
            </a:r>
            <a:r>
              <a:rPr sz="2000" spc="-5" dirty="0">
                <a:solidFill>
                  <a:srgbClr val="6F2F9F"/>
                </a:solidFill>
                <a:latin typeface="Times New Roman"/>
                <a:cs typeface="Times New Roman"/>
              </a:rPr>
              <a:t>form </a:t>
            </a:r>
            <a:r>
              <a:rPr sz="2000" dirty="0">
                <a:solidFill>
                  <a:srgbClr val="6F2F9F"/>
                </a:solidFill>
                <a:latin typeface="Times New Roman"/>
                <a:cs typeface="Times New Roman"/>
              </a:rPr>
              <a:t>of </a:t>
            </a:r>
            <a:r>
              <a:rPr sz="2000" spc="-5" dirty="0">
                <a:solidFill>
                  <a:srgbClr val="6F2F9F"/>
                </a:solidFill>
                <a:latin typeface="Times New Roman"/>
                <a:cs typeface="Times New Roman"/>
              </a:rPr>
              <a:t>Integrated Circuits </a:t>
            </a:r>
            <a:r>
              <a:rPr sz="2000" spc="-5" dirty="0">
                <a:latin typeface="Times New Roman"/>
                <a:cs typeface="Times New Roman"/>
              </a:rPr>
              <a:t>from different  </a:t>
            </a:r>
            <a:r>
              <a:rPr sz="2000" spc="-10" dirty="0">
                <a:latin typeface="Times New Roman"/>
                <a:cs typeface="Times New Roman"/>
              </a:rPr>
              <a:t>semiconductor manufacturers like Maxim/Dallas, ST </a:t>
            </a:r>
            <a:r>
              <a:rPr sz="2000" spc="-5" dirty="0">
                <a:latin typeface="Times New Roman"/>
                <a:cs typeface="Times New Roman"/>
              </a:rPr>
              <a:t>Microelectronics</a:t>
            </a:r>
            <a:r>
              <a:rPr sz="2000" spc="290" dirty="0">
                <a:latin typeface="Times New Roman"/>
                <a:cs typeface="Times New Roman"/>
              </a:rPr>
              <a:t> </a:t>
            </a:r>
            <a:r>
              <a:rPr sz="2000" spc="-5" dirty="0">
                <a:latin typeface="Times New Roman"/>
                <a:cs typeface="Times New Roman"/>
              </a:rPr>
              <a:t>etc.</a:t>
            </a:r>
            <a:endParaRPr sz="2000">
              <a:latin typeface="Times New Roman"/>
              <a:cs typeface="Times New Roman"/>
            </a:endParaRPr>
          </a:p>
          <a:p>
            <a:pPr marL="356870" marR="5080" indent="-344805" algn="just">
              <a:lnSpc>
                <a:spcPct val="150100"/>
              </a:lnSpc>
              <a:spcBef>
                <a:spcPts val="480"/>
              </a:spcBef>
            </a:pPr>
            <a:r>
              <a:rPr sz="2000" spc="-5" dirty="0">
                <a:solidFill>
                  <a:srgbClr val="C00000"/>
                </a:solidFill>
                <a:latin typeface="Times New Roman"/>
                <a:cs typeface="Times New Roman"/>
              </a:rPr>
              <a:t>» </a:t>
            </a:r>
            <a:r>
              <a:rPr sz="2000" dirty="0">
                <a:latin typeface="Times New Roman"/>
                <a:cs typeface="Times New Roman"/>
              </a:rPr>
              <a:t>The RTC </a:t>
            </a:r>
            <a:r>
              <a:rPr sz="2000" spc="-5" dirty="0">
                <a:latin typeface="Times New Roman"/>
                <a:cs typeface="Times New Roman"/>
              </a:rPr>
              <a:t>chip </a:t>
            </a:r>
            <a:r>
              <a:rPr sz="2000" spc="-5" dirty="0">
                <a:solidFill>
                  <a:srgbClr val="6F2F9F"/>
                </a:solidFill>
                <a:latin typeface="Times New Roman"/>
                <a:cs typeface="Times New Roman"/>
              </a:rPr>
              <a:t>contains a microchip </a:t>
            </a:r>
            <a:r>
              <a:rPr sz="2000" spc="-10" dirty="0">
                <a:solidFill>
                  <a:srgbClr val="6F2F9F"/>
                </a:solidFill>
                <a:latin typeface="Times New Roman"/>
                <a:cs typeface="Times New Roman"/>
              </a:rPr>
              <a:t>for holding the </a:t>
            </a:r>
            <a:r>
              <a:rPr sz="2000" dirty="0">
                <a:solidFill>
                  <a:srgbClr val="6F2F9F"/>
                </a:solidFill>
                <a:latin typeface="Times New Roman"/>
                <a:cs typeface="Times New Roman"/>
              </a:rPr>
              <a:t>time </a:t>
            </a:r>
            <a:r>
              <a:rPr sz="2000" spc="-10" dirty="0">
                <a:solidFill>
                  <a:srgbClr val="6F2F9F"/>
                </a:solidFill>
                <a:latin typeface="Times New Roman"/>
                <a:cs typeface="Times New Roman"/>
              </a:rPr>
              <a:t>and </a:t>
            </a:r>
            <a:r>
              <a:rPr sz="2000" spc="-5" dirty="0">
                <a:solidFill>
                  <a:srgbClr val="6F2F9F"/>
                </a:solidFill>
                <a:latin typeface="Times New Roman"/>
                <a:cs typeface="Times New Roman"/>
              </a:rPr>
              <a:t>date related  </a:t>
            </a:r>
            <a:r>
              <a:rPr sz="2000" spc="-10" dirty="0">
                <a:solidFill>
                  <a:srgbClr val="6F2F9F"/>
                </a:solidFill>
                <a:latin typeface="Times New Roman"/>
                <a:cs typeface="Times New Roman"/>
              </a:rPr>
              <a:t>information </a:t>
            </a:r>
            <a:r>
              <a:rPr sz="2000" spc="-5" dirty="0">
                <a:solidFill>
                  <a:srgbClr val="6F2F9F"/>
                </a:solidFill>
                <a:latin typeface="Times New Roman"/>
                <a:cs typeface="Times New Roman"/>
              </a:rPr>
              <a:t>and </a:t>
            </a:r>
            <a:r>
              <a:rPr sz="2000" spc="-10" dirty="0">
                <a:solidFill>
                  <a:srgbClr val="6F2F9F"/>
                </a:solidFill>
                <a:latin typeface="Times New Roman"/>
                <a:cs typeface="Times New Roman"/>
              </a:rPr>
              <a:t>backup </a:t>
            </a:r>
            <a:r>
              <a:rPr sz="2000" spc="-5" dirty="0">
                <a:solidFill>
                  <a:srgbClr val="6F2F9F"/>
                </a:solidFill>
                <a:latin typeface="Times New Roman"/>
                <a:cs typeface="Times New Roman"/>
              </a:rPr>
              <a:t>battery cell </a:t>
            </a:r>
            <a:r>
              <a:rPr sz="2000" spc="-10" dirty="0">
                <a:latin typeface="Times New Roman"/>
                <a:cs typeface="Times New Roman"/>
              </a:rPr>
              <a:t>for </a:t>
            </a:r>
            <a:r>
              <a:rPr sz="2000" spc="-5" dirty="0">
                <a:latin typeface="Times New Roman"/>
                <a:cs typeface="Times New Roman"/>
              </a:rPr>
              <a:t>functioning in the absence </a:t>
            </a:r>
            <a:r>
              <a:rPr sz="2000" dirty="0">
                <a:latin typeface="Times New Roman"/>
                <a:cs typeface="Times New Roman"/>
              </a:rPr>
              <a:t>of </a:t>
            </a:r>
            <a:r>
              <a:rPr sz="2000" spc="-5" dirty="0">
                <a:latin typeface="Times New Roman"/>
                <a:cs typeface="Times New Roman"/>
              </a:rPr>
              <a:t>power, </a:t>
            </a:r>
            <a:r>
              <a:rPr sz="2000" spc="-10" dirty="0">
                <a:latin typeface="Times New Roman"/>
                <a:cs typeface="Times New Roman"/>
              </a:rPr>
              <a:t>in  </a:t>
            </a:r>
            <a:r>
              <a:rPr sz="2000" spc="-5" dirty="0">
                <a:latin typeface="Times New Roman"/>
                <a:cs typeface="Times New Roman"/>
              </a:rPr>
              <a:t>a </a:t>
            </a:r>
            <a:r>
              <a:rPr sz="2000" spc="-10" dirty="0">
                <a:latin typeface="Times New Roman"/>
                <a:cs typeface="Times New Roman"/>
              </a:rPr>
              <a:t>single </a:t>
            </a:r>
            <a:r>
              <a:rPr sz="2000" spc="-5" dirty="0">
                <a:latin typeface="Times New Roman"/>
                <a:cs typeface="Times New Roman"/>
              </a:rPr>
              <a:t>IC package. </a:t>
            </a:r>
            <a:r>
              <a:rPr sz="2000" dirty="0">
                <a:latin typeface="Times New Roman"/>
                <a:cs typeface="Times New Roman"/>
              </a:rPr>
              <a:t>The RTC </a:t>
            </a:r>
            <a:r>
              <a:rPr sz="2000" spc="-5" dirty="0">
                <a:latin typeface="Times New Roman"/>
                <a:cs typeface="Times New Roman"/>
              </a:rPr>
              <a:t>chip </a:t>
            </a:r>
            <a:r>
              <a:rPr sz="2000" spc="-10" dirty="0">
                <a:latin typeface="Times New Roman"/>
                <a:cs typeface="Times New Roman"/>
              </a:rPr>
              <a:t>is interfaced to the </a:t>
            </a:r>
            <a:r>
              <a:rPr sz="2000" spc="-5" dirty="0">
                <a:latin typeface="Times New Roman"/>
                <a:cs typeface="Times New Roman"/>
              </a:rPr>
              <a:t>processor </a:t>
            </a:r>
            <a:r>
              <a:rPr sz="2000" dirty="0">
                <a:latin typeface="Times New Roman"/>
                <a:cs typeface="Times New Roman"/>
              </a:rPr>
              <a:t>or </a:t>
            </a:r>
            <a:r>
              <a:rPr sz="2000" spc="-10" dirty="0">
                <a:latin typeface="Times New Roman"/>
                <a:cs typeface="Times New Roman"/>
              </a:rPr>
              <a:t>controller  </a:t>
            </a:r>
            <a:r>
              <a:rPr sz="2000" dirty="0">
                <a:latin typeface="Times New Roman"/>
                <a:cs typeface="Times New Roman"/>
              </a:rPr>
              <a:t>of </a:t>
            </a:r>
            <a:r>
              <a:rPr sz="2000" spc="-10" dirty="0">
                <a:latin typeface="Times New Roman"/>
                <a:cs typeface="Times New Roman"/>
              </a:rPr>
              <a:t>the </a:t>
            </a:r>
            <a:r>
              <a:rPr sz="2000" spc="-5" dirty="0">
                <a:latin typeface="Times New Roman"/>
                <a:cs typeface="Times New Roman"/>
              </a:rPr>
              <a:t>embedded</a:t>
            </a:r>
            <a:r>
              <a:rPr sz="2000" spc="20" dirty="0">
                <a:latin typeface="Times New Roman"/>
                <a:cs typeface="Times New Roman"/>
              </a:rPr>
              <a:t> </a:t>
            </a:r>
            <a:r>
              <a:rPr sz="2000" spc="-20" dirty="0">
                <a:latin typeface="Times New Roman"/>
                <a:cs typeface="Times New Roman"/>
              </a:rPr>
              <a:t>system.</a:t>
            </a:r>
            <a:endParaRPr sz="2000">
              <a:latin typeface="Times New Roman"/>
              <a:cs typeface="Times New Roman"/>
            </a:endParaRPr>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38100">
              <a:lnSpc>
                <a:spcPts val="1375"/>
              </a:lnSpc>
            </a:pPr>
            <a:fld id="{81D60167-4931-47E6-BA6A-407CBD079E47}" type="slidenum">
              <a:rPr spc="-40" dirty="0"/>
              <a:t>182</a:t>
            </a:fld>
            <a:endParaRPr spc="-40" dirty="0"/>
          </a:p>
        </p:txBody>
      </p:sp>
    </p:spTree>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60044" y="199374"/>
            <a:ext cx="8460105" cy="5636895"/>
          </a:xfrm>
          <a:prstGeom prst="rect">
            <a:avLst/>
          </a:prstGeom>
        </p:spPr>
        <p:txBody>
          <a:bodyPr vert="horz" wrap="square" lIns="0" tIns="12700" rIns="0" bIns="0" rtlCol="0">
            <a:spAutoFit/>
          </a:bodyPr>
          <a:lstStyle/>
          <a:p>
            <a:pPr marL="356870" marR="11430" indent="-344805" algn="just">
              <a:lnSpc>
                <a:spcPct val="150100"/>
              </a:lnSpc>
              <a:spcBef>
                <a:spcPts val="100"/>
              </a:spcBef>
            </a:pPr>
            <a:r>
              <a:rPr sz="2000" spc="-5" dirty="0">
                <a:solidFill>
                  <a:srgbClr val="C00000"/>
                </a:solidFill>
                <a:latin typeface="Times New Roman"/>
                <a:cs typeface="Times New Roman"/>
              </a:rPr>
              <a:t>» </a:t>
            </a:r>
            <a:r>
              <a:rPr sz="2000" spc="-5" dirty="0">
                <a:latin typeface="Times New Roman"/>
                <a:cs typeface="Times New Roman"/>
              </a:rPr>
              <a:t>For </a:t>
            </a:r>
            <a:r>
              <a:rPr sz="2000" spc="-5" dirty="0">
                <a:solidFill>
                  <a:srgbClr val="6F2F9F"/>
                </a:solidFill>
                <a:latin typeface="Times New Roman"/>
                <a:cs typeface="Times New Roman"/>
              </a:rPr>
              <a:t>Operating System based embedded devices, a timing reference is essential  </a:t>
            </a:r>
            <a:r>
              <a:rPr sz="2000" spc="-10" dirty="0">
                <a:solidFill>
                  <a:srgbClr val="6F2F9F"/>
                </a:solidFill>
                <a:latin typeface="Times New Roman"/>
                <a:cs typeface="Times New Roman"/>
              </a:rPr>
              <a:t>for </a:t>
            </a:r>
            <a:r>
              <a:rPr sz="2000" spc="-15" dirty="0">
                <a:solidFill>
                  <a:srgbClr val="6F2F9F"/>
                </a:solidFill>
                <a:latin typeface="Times New Roman"/>
                <a:cs typeface="Times New Roman"/>
              </a:rPr>
              <a:t>synchronizing </a:t>
            </a:r>
            <a:r>
              <a:rPr sz="2000" spc="-10" dirty="0">
                <a:solidFill>
                  <a:srgbClr val="6F2F9F"/>
                </a:solidFill>
                <a:latin typeface="Times New Roman"/>
                <a:cs typeface="Times New Roman"/>
              </a:rPr>
              <a:t>the </a:t>
            </a:r>
            <a:r>
              <a:rPr sz="2000" spc="-5" dirty="0">
                <a:solidFill>
                  <a:srgbClr val="6F2F9F"/>
                </a:solidFill>
                <a:latin typeface="Times New Roman"/>
                <a:cs typeface="Times New Roman"/>
              </a:rPr>
              <a:t>operations </a:t>
            </a:r>
            <a:r>
              <a:rPr sz="2000" dirty="0">
                <a:solidFill>
                  <a:srgbClr val="6F2F9F"/>
                </a:solidFill>
                <a:latin typeface="Times New Roman"/>
                <a:cs typeface="Times New Roman"/>
              </a:rPr>
              <a:t>of </a:t>
            </a:r>
            <a:r>
              <a:rPr sz="2000" spc="-10" dirty="0">
                <a:solidFill>
                  <a:srgbClr val="6F2F9F"/>
                </a:solidFill>
                <a:latin typeface="Times New Roman"/>
                <a:cs typeface="Times New Roman"/>
              </a:rPr>
              <a:t>the </a:t>
            </a:r>
            <a:r>
              <a:rPr sz="2000" spc="-5" dirty="0">
                <a:solidFill>
                  <a:srgbClr val="6F2F9F"/>
                </a:solidFill>
                <a:latin typeface="Times New Roman"/>
                <a:cs typeface="Times New Roman"/>
              </a:rPr>
              <a:t>OS</a:t>
            </a:r>
            <a:r>
              <a:rPr sz="2000" spc="170" dirty="0">
                <a:solidFill>
                  <a:srgbClr val="6F2F9F"/>
                </a:solidFill>
                <a:latin typeface="Times New Roman"/>
                <a:cs typeface="Times New Roman"/>
              </a:rPr>
              <a:t> </a:t>
            </a:r>
            <a:r>
              <a:rPr sz="2000" spc="-10" dirty="0">
                <a:solidFill>
                  <a:srgbClr val="6F2F9F"/>
                </a:solidFill>
                <a:latin typeface="Times New Roman"/>
                <a:cs typeface="Times New Roman"/>
              </a:rPr>
              <a:t>kernel</a:t>
            </a:r>
            <a:r>
              <a:rPr sz="2000" spc="-10" dirty="0">
                <a:latin typeface="Times New Roman"/>
                <a:cs typeface="Times New Roman"/>
              </a:rPr>
              <a:t>.</a:t>
            </a:r>
            <a:endParaRPr sz="2000">
              <a:latin typeface="Times New Roman"/>
              <a:cs typeface="Times New Roman"/>
            </a:endParaRPr>
          </a:p>
          <a:p>
            <a:pPr marL="356870" marR="5080" indent="-344805" algn="just">
              <a:lnSpc>
                <a:spcPct val="150100"/>
              </a:lnSpc>
              <a:spcBef>
                <a:spcPts val="480"/>
              </a:spcBef>
            </a:pPr>
            <a:r>
              <a:rPr sz="2000" spc="-5" dirty="0">
                <a:solidFill>
                  <a:srgbClr val="C00000"/>
                </a:solidFill>
                <a:latin typeface="Times New Roman"/>
                <a:cs typeface="Times New Roman"/>
              </a:rPr>
              <a:t>» </a:t>
            </a:r>
            <a:r>
              <a:rPr sz="2000" dirty="0">
                <a:latin typeface="Times New Roman"/>
                <a:cs typeface="Times New Roman"/>
              </a:rPr>
              <a:t>The RTC </a:t>
            </a:r>
            <a:r>
              <a:rPr sz="2000" spc="-5" dirty="0">
                <a:latin typeface="Times New Roman"/>
                <a:cs typeface="Times New Roman"/>
              </a:rPr>
              <a:t>can interrupt </a:t>
            </a:r>
            <a:r>
              <a:rPr sz="2000" spc="-10" dirty="0">
                <a:latin typeface="Times New Roman"/>
                <a:cs typeface="Times New Roman"/>
              </a:rPr>
              <a:t>the OS .kernel </a:t>
            </a:r>
            <a:r>
              <a:rPr sz="2000" spc="10" dirty="0">
                <a:latin typeface="Times New Roman"/>
                <a:cs typeface="Times New Roman"/>
              </a:rPr>
              <a:t>by </a:t>
            </a:r>
            <a:r>
              <a:rPr sz="2000" spc="-10" dirty="0">
                <a:latin typeface="Times New Roman"/>
                <a:cs typeface="Times New Roman"/>
              </a:rPr>
              <a:t>asserting the </a:t>
            </a:r>
            <a:r>
              <a:rPr sz="2000" spc="-5" dirty="0">
                <a:latin typeface="Times New Roman"/>
                <a:cs typeface="Times New Roman"/>
              </a:rPr>
              <a:t>interrupt </a:t>
            </a:r>
            <a:r>
              <a:rPr sz="2000" spc="-10" dirty="0">
                <a:latin typeface="Times New Roman"/>
                <a:cs typeface="Times New Roman"/>
              </a:rPr>
              <a:t>line </a:t>
            </a:r>
            <a:r>
              <a:rPr sz="2000" dirty="0">
                <a:latin typeface="Times New Roman"/>
                <a:cs typeface="Times New Roman"/>
              </a:rPr>
              <a:t>of </a:t>
            </a:r>
            <a:r>
              <a:rPr sz="2000" spc="-10" dirty="0">
                <a:latin typeface="Times New Roman"/>
                <a:cs typeface="Times New Roman"/>
              </a:rPr>
              <a:t>the  </a:t>
            </a:r>
            <a:r>
              <a:rPr sz="2000" spc="-5" dirty="0">
                <a:latin typeface="Times New Roman"/>
                <a:cs typeface="Times New Roman"/>
              </a:rPr>
              <a:t>processor/controller </a:t>
            </a:r>
            <a:r>
              <a:rPr sz="2000" spc="-10" dirty="0">
                <a:latin typeface="Times New Roman"/>
                <a:cs typeface="Times New Roman"/>
              </a:rPr>
              <a:t>to </a:t>
            </a:r>
            <a:r>
              <a:rPr sz="2000" spc="-15" dirty="0">
                <a:latin typeface="Times New Roman"/>
                <a:cs typeface="Times New Roman"/>
              </a:rPr>
              <a:t>which </a:t>
            </a:r>
            <a:r>
              <a:rPr sz="2000" spc="-10" dirty="0">
                <a:latin typeface="Times New Roman"/>
                <a:cs typeface="Times New Roman"/>
              </a:rPr>
              <a:t>the </a:t>
            </a:r>
            <a:r>
              <a:rPr sz="2000" dirty="0">
                <a:latin typeface="Times New Roman"/>
                <a:cs typeface="Times New Roman"/>
              </a:rPr>
              <a:t>RTC </a:t>
            </a:r>
            <a:r>
              <a:rPr sz="2000" spc="-5" dirty="0">
                <a:latin typeface="Times New Roman"/>
                <a:cs typeface="Times New Roman"/>
              </a:rPr>
              <a:t>interrupt </a:t>
            </a:r>
            <a:r>
              <a:rPr sz="2000" spc="-10" dirty="0">
                <a:latin typeface="Times New Roman"/>
                <a:cs typeface="Times New Roman"/>
              </a:rPr>
              <a:t>line is </a:t>
            </a:r>
            <a:r>
              <a:rPr sz="2000" spc="-5" dirty="0">
                <a:latin typeface="Times New Roman"/>
                <a:cs typeface="Times New Roman"/>
              </a:rPr>
              <a:t>connected. </a:t>
            </a:r>
            <a:r>
              <a:rPr sz="2000" dirty="0">
                <a:latin typeface="Times New Roman"/>
                <a:cs typeface="Times New Roman"/>
              </a:rPr>
              <a:t>The </a:t>
            </a:r>
            <a:r>
              <a:rPr sz="2000" spc="-10" dirty="0">
                <a:latin typeface="Times New Roman"/>
                <a:cs typeface="Times New Roman"/>
              </a:rPr>
              <a:t>OS  kernel identifies </a:t>
            </a:r>
            <a:r>
              <a:rPr sz="2000" spc="-5" dirty="0">
                <a:latin typeface="Times New Roman"/>
                <a:cs typeface="Times New Roman"/>
              </a:rPr>
              <a:t>the interrupt in </a:t>
            </a:r>
            <a:r>
              <a:rPr sz="2000" spc="-10" dirty="0">
                <a:latin typeface="Times New Roman"/>
                <a:cs typeface="Times New Roman"/>
              </a:rPr>
              <a:t>terms </a:t>
            </a:r>
            <a:r>
              <a:rPr sz="2000" dirty="0">
                <a:latin typeface="Times New Roman"/>
                <a:cs typeface="Times New Roman"/>
              </a:rPr>
              <a:t>of </a:t>
            </a:r>
            <a:r>
              <a:rPr sz="2000" spc="-10" dirty="0">
                <a:latin typeface="Times New Roman"/>
                <a:cs typeface="Times New Roman"/>
              </a:rPr>
              <a:t>the </a:t>
            </a:r>
            <a:r>
              <a:rPr sz="2000" spc="-5" dirty="0">
                <a:latin typeface="Times New Roman"/>
                <a:cs typeface="Times New Roman"/>
              </a:rPr>
              <a:t>Interrupt Request (IRQ) </a:t>
            </a:r>
            <a:r>
              <a:rPr sz="2000" spc="-10" dirty="0">
                <a:latin typeface="Times New Roman"/>
                <a:cs typeface="Times New Roman"/>
              </a:rPr>
              <a:t>number  generated </a:t>
            </a:r>
            <a:r>
              <a:rPr sz="2000" spc="10" dirty="0">
                <a:latin typeface="Times New Roman"/>
                <a:cs typeface="Times New Roman"/>
              </a:rPr>
              <a:t>by </a:t>
            </a:r>
            <a:r>
              <a:rPr sz="2000" spc="5" dirty="0">
                <a:latin typeface="Times New Roman"/>
                <a:cs typeface="Times New Roman"/>
              </a:rPr>
              <a:t>an </a:t>
            </a:r>
            <a:r>
              <a:rPr sz="2000" spc="-5" dirty="0">
                <a:latin typeface="Times New Roman"/>
                <a:cs typeface="Times New Roman"/>
              </a:rPr>
              <a:t>interrupt controller. </a:t>
            </a:r>
            <a:r>
              <a:rPr sz="2000" spc="-10" dirty="0">
                <a:latin typeface="Times New Roman"/>
                <a:cs typeface="Times New Roman"/>
              </a:rPr>
              <a:t>One IRQ </a:t>
            </a:r>
            <a:r>
              <a:rPr sz="2000" spc="5" dirty="0">
                <a:latin typeface="Times New Roman"/>
                <a:cs typeface="Times New Roman"/>
              </a:rPr>
              <a:t>can </a:t>
            </a:r>
            <a:r>
              <a:rPr sz="2000" dirty="0">
                <a:latin typeface="Times New Roman"/>
                <a:cs typeface="Times New Roman"/>
              </a:rPr>
              <a:t>be </a:t>
            </a:r>
            <a:r>
              <a:rPr sz="2000" spc="-5" dirty="0">
                <a:latin typeface="Times New Roman"/>
                <a:cs typeface="Times New Roman"/>
              </a:rPr>
              <a:t>assigned </a:t>
            </a:r>
            <a:r>
              <a:rPr sz="2000" spc="-10" dirty="0">
                <a:latin typeface="Times New Roman"/>
                <a:cs typeface="Times New Roman"/>
              </a:rPr>
              <a:t>to the </a:t>
            </a:r>
            <a:r>
              <a:rPr sz="2000" dirty="0">
                <a:latin typeface="Times New Roman"/>
                <a:cs typeface="Times New Roman"/>
              </a:rPr>
              <a:t>RTC  </a:t>
            </a:r>
            <a:r>
              <a:rPr sz="2000" spc="-5" dirty="0">
                <a:latin typeface="Times New Roman"/>
                <a:cs typeface="Times New Roman"/>
              </a:rPr>
              <a:t>interrupt </a:t>
            </a:r>
            <a:r>
              <a:rPr sz="2000" spc="-10" dirty="0">
                <a:latin typeface="Times New Roman"/>
                <a:cs typeface="Times New Roman"/>
              </a:rPr>
              <a:t>and the kernel </a:t>
            </a:r>
            <a:r>
              <a:rPr sz="2000" spc="-5" dirty="0">
                <a:latin typeface="Times New Roman"/>
                <a:cs typeface="Times New Roman"/>
              </a:rPr>
              <a:t>can </a:t>
            </a:r>
            <a:r>
              <a:rPr sz="2000" dirty="0">
                <a:latin typeface="Times New Roman"/>
                <a:cs typeface="Times New Roman"/>
              </a:rPr>
              <a:t>perform </a:t>
            </a:r>
            <a:r>
              <a:rPr sz="2000" spc="-5" dirty="0">
                <a:latin typeface="Times New Roman"/>
                <a:cs typeface="Times New Roman"/>
              </a:rPr>
              <a:t>necessary operations </a:t>
            </a:r>
            <a:r>
              <a:rPr sz="2000" spc="-10" dirty="0">
                <a:latin typeface="Times New Roman"/>
                <a:cs typeface="Times New Roman"/>
              </a:rPr>
              <a:t>like system </a:t>
            </a:r>
            <a:r>
              <a:rPr sz="2000" spc="-5" dirty="0">
                <a:latin typeface="Times New Roman"/>
                <a:cs typeface="Times New Roman"/>
              </a:rPr>
              <a:t>date </a:t>
            </a:r>
            <a:r>
              <a:rPr sz="2000" spc="-10" dirty="0">
                <a:latin typeface="Times New Roman"/>
                <a:cs typeface="Times New Roman"/>
              </a:rPr>
              <a:t>time  updating, managing software timers </a:t>
            </a:r>
            <a:r>
              <a:rPr sz="2000" spc="-5" dirty="0">
                <a:latin typeface="Times New Roman"/>
                <a:cs typeface="Times New Roman"/>
              </a:rPr>
              <a:t>etc </a:t>
            </a:r>
            <a:r>
              <a:rPr sz="2000" spc="-15" dirty="0">
                <a:latin typeface="Times New Roman"/>
                <a:cs typeface="Times New Roman"/>
              </a:rPr>
              <a:t>when </a:t>
            </a:r>
            <a:r>
              <a:rPr sz="2000" spc="-5" dirty="0">
                <a:latin typeface="Times New Roman"/>
                <a:cs typeface="Times New Roman"/>
              </a:rPr>
              <a:t>an </a:t>
            </a:r>
            <a:r>
              <a:rPr sz="2000" dirty="0">
                <a:latin typeface="Times New Roman"/>
                <a:cs typeface="Times New Roman"/>
              </a:rPr>
              <a:t>RTC </a:t>
            </a:r>
            <a:r>
              <a:rPr sz="2000" spc="-10" dirty="0">
                <a:latin typeface="Times New Roman"/>
                <a:cs typeface="Times New Roman"/>
              </a:rPr>
              <a:t>timer </a:t>
            </a:r>
            <a:r>
              <a:rPr sz="2000" spc="-5" dirty="0">
                <a:latin typeface="Times New Roman"/>
                <a:cs typeface="Times New Roman"/>
              </a:rPr>
              <a:t>tick interrupt  occurs.</a:t>
            </a:r>
            <a:endParaRPr sz="2000">
              <a:latin typeface="Times New Roman"/>
              <a:cs typeface="Times New Roman"/>
            </a:endParaRPr>
          </a:p>
          <a:p>
            <a:pPr marL="356870" marR="11430" indent="-344805" algn="just">
              <a:lnSpc>
                <a:spcPct val="150100"/>
              </a:lnSpc>
              <a:spcBef>
                <a:spcPts val="475"/>
              </a:spcBef>
            </a:pPr>
            <a:r>
              <a:rPr sz="2000" spc="-5" dirty="0">
                <a:solidFill>
                  <a:srgbClr val="C00000"/>
                </a:solidFill>
                <a:latin typeface="Times New Roman"/>
                <a:cs typeface="Times New Roman"/>
              </a:rPr>
              <a:t>» </a:t>
            </a:r>
            <a:r>
              <a:rPr sz="2000" dirty="0">
                <a:latin typeface="Times New Roman"/>
                <a:cs typeface="Times New Roman"/>
              </a:rPr>
              <a:t>The </a:t>
            </a:r>
            <a:r>
              <a:rPr sz="2000" dirty="0">
                <a:solidFill>
                  <a:srgbClr val="6F2F9F"/>
                </a:solidFill>
                <a:latin typeface="Times New Roman"/>
                <a:cs typeface="Times New Roman"/>
              </a:rPr>
              <a:t>RTC </a:t>
            </a:r>
            <a:r>
              <a:rPr sz="2000" spc="-5" dirty="0">
                <a:solidFill>
                  <a:srgbClr val="6F2F9F"/>
                </a:solidFill>
                <a:latin typeface="Times New Roman"/>
                <a:cs typeface="Times New Roman"/>
              </a:rPr>
              <a:t>can </a:t>
            </a:r>
            <a:r>
              <a:rPr sz="2000" dirty="0">
                <a:solidFill>
                  <a:srgbClr val="6F2F9F"/>
                </a:solidFill>
                <a:latin typeface="Times New Roman"/>
                <a:cs typeface="Times New Roman"/>
              </a:rPr>
              <a:t>be </a:t>
            </a:r>
            <a:r>
              <a:rPr sz="2000" spc="-10" dirty="0">
                <a:solidFill>
                  <a:srgbClr val="6F2F9F"/>
                </a:solidFill>
                <a:latin typeface="Times New Roman"/>
                <a:cs typeface="Times New Roman"/>
              </a:rPr>
              <a:t>configured to </a:t>
            </a:r>
            <a:r>
              <a:rPr sz="2000" spc="-5" dirty="0">
                <a:solidFill>
                  <a:srgbClr val="6F2F9F"/>
                </a:solidFill>
                <a:latin typeface="Times New Roman"/>
                <a:cs typeface="Times New Roman"/>
              </a:rPr>
              <a:t>interrupt </a:t>
            </a:r>
            <a:r>
              <a:rPr sz="2000" spc="-10" dirty="0">
                <a:solidFill>
                  <a:srgbClr val="6F2F9F"/>
                </a:solidFill>
                <a:latin typeface="Times New Roman"/>
                <a:cs typeface="Times New Roman"/>
              </a:rPr>
              <a:t>the </a:t>
            </a:r>
            <a:r>
              <a:rPr sz="2000" spc="-5" dirty="0">
                <a:solidFill>
                  <a:srgbClr val="6F2F9F"/>
                </a:solidFill>
                <a:latin typeface="Times New Roman"/>
                <a:cs typeface="Times New Roman"/>
              </a:rPr>
              <a:t>processor at </a:t>
            </a:r>
            <a:r>
              <a:rPr sz="2000" spc="-10" dirty="0">
                <a:solidFill>
                  <a:srgbClr val="6F2F9F"/>
                </a:solidFill>
                <a:latin typeface="Times New Roman"/>
                <a:cs typeface="Times New Roman"/>
              </a:rPr>
              <a:t>predefined intervals </a:t>
            </a:r>
            <a:r>
              <a:rPr sz="2000" spc="5" dirty="0">
                <a:latin typeface="Times New Roman"/>
                <a:cs typeface="Times New Roman"/>
              </a:rPr>
              <a:t>or  </a:t>
            </a:r>
            <a:r>
              <a:rPr sz="2000" spc="-10" dirty="0">
                <a:latin typeface="Times New Roman"/>
                <a:cs typeface="Times New Roman"/>
              </a:rPr>
              <a:t>to </a:t>
            </a:r>
            <a:r>
              <a:rPr sz="2000" spc="-5" dirty="0">
                <a:latin typeface="Times New Roman"/>
                <a:cs typeface="Times New Roman"/>
              </a:rPr>
              <a:t>interrupt </a:t>
            </a:r>
            <a:r>
              <a:rPr sz="2000" spc="-10" dirty="0">
                <a:latin typeface="Times New Roman"/>
                <a:cs typeface="Times New Roman"/>
              </a:rPr>
              <a:t>the </a:t>
            </a:r>
            <a:r>
              <a:rPr sz="2000" spc="-5" dirty="0">
                <a:latin typeface="Times New Roman"/>
                <a:cs typeface="Times New Roman"/>
              </a:rPr>
              <a:t>processor </a:t>
            </a:r>
            <a:r>
              <a:rPr sz="2000" spc="-15" dirty="0">
                <a:latin typeface="Times New Roman"/>
                <a:cs typeface="Times New Roman"/>
              </a:rPr>
              <a:t>when </a:t>
            </a:r>
            <a:r>
              <a:rPr sz="2000" spc="-10" dirty="0">
                <a:latin typeface="Times New Roman"/>
                <a:cs typeface="Times New Roman"/>
              </a:rPr>
              <a:t>the </a:t>
            </a:r>
            <a:r>
              <a:rPr sz="2000" dirty="0">
                <a:latin typeface="Times New Roman"/>
                <a:cs typeface="Times New Roman"/>
              </a:rPr>
              <a:t>RTC </a:t>
            </a:r>
            <a:r>
              <a:rPr sz="2000" spc="-5" dirty="0">
                <a:latin typeface="Times New Roman"/>
                <a:cs typeface="Times New Roman"/>
              </a:rPr>
              <a:t>register </a:t>
            </a:r>
            <a:r>
              <a:rPr sz="2000" dirty="0">
                <a:latin typeface="Times New Roman"/>
                <a:cs typeface="Times New Roman"/>
              </a:rPr>
              <a:t>reaches </a:t>
            </a:r>
            <a:r>
              <a:rPr sz="2000" spc="-5" dirty="0">
                <a:latin typeface="Times New Roman"/>
                <a:cs typeface="Times New Roman"/>
              </a:rPr>
              <a:t>a specified </a:t>
            </a:r>
            <a:r>
              <a:rPr sz="2000" spc="-10" dirty="0">
                <a:latin typeface="Times New Roman"/>
                <a:cs typeface="Times New Roman"/>
              </a:rPr>
              <a:t>value  (used </a:t>
            </a:r>
            <a:r>
              <a:rPr sz="2000" spc="-5" dirty="0">
                <a:latin typeface="Times New Roman"/>
                <a:cs typeface="Times New Roman"/>
              </a:rPr>
              <a:t>as alarm</a:t>
            </a:r>
            <a:r>
              <a:rPr sz="2000" spc="-10" dirty="0">
                <a:latin typeface="Times New Roman"/>
                <a:cs typeface="Times New Roman"/>
              </a:rPr>
              <a:t> </a:t>
            </a:r>
            <a:r>
              <a:rPr sz="2000" spc="-5" dirty="0">
                <a:latin typeface="Times New Roman"/>
                <a:cs typeface="Times New Roman"/>
              </a:rPr>
              <a:t>interrupt).</a:t>
            </a:r>
            <a:endParaRPr sz="2000">
              <a:latin typeface="Times New Roman"/>
              <a:cs typeface="Times New Roman"/>
            </a:endParaRPr>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38100">
              <a:lnSpc>
                <a:spcPts val="1375"/>
              </a:lnSpc>
            </a:pPr>
            <a:fld id="{81D60167-4931-47E6-BA6A-407CBD079E47}" type="slidenum">
              <a:rPr spc="-40" dirty="0"/>
              <a:t>183</a:t>
            </a:fld>
            <a:endParaRPr spc="-40" dirty="0"/>
          </a:p>
        </p:txBody>
      </p:sp>
    </p:spTree>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60044" y="276003"/>
            <a:ext cx="8460105" cy="5179060"/>
          </a:xfrm>
          <a:prstGeom prst="rect">
            <a:avLst/>
          </a:prstGeom>
        </p:spPr>
        <p:txBody>
          <a:bodyPr vert="horz" wrap="square" lIns="0" tIns="12065" rIns="0" bIns="0" rtlCol="0">
            <a:spAutoFit/>
          </a:bodyPr>
          <a:lstStyle/>
          <a:p>
            <a:pPr marL="356870" marR="5080" indent="-344805" algn="just">
              <a:lnSpc>
                <a:spcPct val="150100"/>
              </a:lnSpc>
              <a:spcBef>
                <a:spcPts val="95"/>
              </a:spcBef>
            </a:pPr>
            <a:r>
              <a:rPr sz="2000" spc="-5" dirty="0">
                <a:solidFill>
                  <a:srgbClr val="C00000"/>
                </a:solidFill>
                <a:latin typeface="Times New Roman"/>
                <a:cs typeface="Times New Roman"/>
              </a:rPr>
              <a:t>» </a:t>
            </a:r>
            <a:r>
              <a:rPr sz="2000" b="1" i="1" spc="-5" dirty="0">
                <a:solidFill>
                  <a:srgbClr val="FF0000"/>
                </a:solidFill>
                <a:latin typeface="Times New Roman"/>
                <a:cs typeface="Times New Roman"/>
              </a:rPr>
              <a:t>Watchdog </a:t>
            </a:r>
            <a:r>
              <a:rPr sz="2000" b="1" i="1" spc="-10" dirty="0">
                <a:solidFill>
                  <a:srgbClr val="FF0000"/>
                </a:solidFill>
                <a:latin typeface="Times New Roman"/>
                <a:cs typeface="Times New Roman"/>
              </a:rPr>
              <a:t>Timer: </a:t>
            </a:r>
            <a:r>
              <a:rPr sz="2000" spc="-5" dirty="0">
                <a:latin typeface="Times New Roman"/>
                <a:cs typeface="Times New Roman"/>
              </a:rPr>
              <a:t>In desktop </a:t>
            </a:r>
            <a:r>
              <a:rPr sz="2000" spc="-10" dirty="0">
                <a:latin typeface="Times New Roman"/>
                <a:cs typeface="Times New Roman"/>
              </a:rPr>
              <a:t>Windows systems, </a:t>
            </a:r>
            <a:r>
              <a:rPr sz="2000" spc="5" dirty="0">
                <a:solidFill>
                  <a:srgbClr val="C00000"/>
                </a:solidFill>
                <a:latin typeface="Times New Roman"/>
                <a:cs typeface="Times New Roman"/>
              </a:rPr>
              <a:t>if </a:t>
            </a:r>
            <a:r>
              <a:rPr sz="2000" spc="-20" dirty="0">
                <a:solidFill>
                  <a:srgbClr val="C00000"/>
                </a:solidFill>
                <a:latin typeface="Times New Roman"/>
                <a:cs typeface="Times New Roman"/>
              </a:rPr>
              <a:t>we </a:t>
            </a:r>
            <a:r>
              <a:rPr sz="2000" spc="-5" dirty="0">
                <a:solidFill>
                  <a:srgbClr val="C00000"/>
                </a:solidFill>
                <a:latin typeface="Times New Roman"/>
                <a:cs typeface="Times New Roman"/>
              </a:rPr>
              <a:t>feel </a:t>
            </a:r>
            <a:r>
              <a:rPr sz="2000" spc="-10" dirty="0">
                <a:solidFill>
                  <a:srgbClr val="C00000"/>
                </a:solidFill>
                <a:latin typeface="Times New Roman"/>
                <a:cs typeface="Times New Roman"/>
              </a:rPr>
              <a:t>our </a:t>
            </a:r>
            <a:r>
              <a:rPr sz="2000" spc="-5" dirty="0">
                <a:solidFill>
                  <a:srgbClr val="C00000"/>
                </a:solidFill>
                <a:latin typeface="Times New Roman"/>
                <a:cs typeface="Times New Roman"/>
              </a:rPr>
              <a:t>application </a:t>
            </a:r>
            <a:r>
              <a:rPr sz="2000" spc="-10" dirty="0">
                <a:solidFill>
                  <a:srgbClr val="C00000"/>
                </a:solidFill>
                <a:latin typeface="Times New Roman"/>
                <a:cs typeface="Times New Roman"/>
              </a:rPr>
              <a:t>is  </a:t>
            </a:r>
            <a:r>
              <a:rPr sz="2000" spc="-5" dirty="0">
                <a:solidFill>
                  <a:srgbClr val="C00000"/>
                </a:solidFill>
                <a:latin typeface="Times New Roman"/>
                <a:cs typeface="Times New Roman"/>
              </a:rPr>
              <a:t>behaving </a:t>
            </a:r>
            <a:r>
              <a:rPr sz="2000" spc="5" dirty="0">
                <a:solidFill>
                  <a:srgbClr val="C00000"/>
                </a:solidFill>
                <a:latin typeface="Times New Roman"/>
                <a:cs typeface="Times New Roman"/>
              </a:rPr>
              <a:t>in </a:t>
            </a:r>
            <a:r>
              <a:rPr sz="2000" spc="-5" dirty="0">
                <a:solidFill>
                  <a:srgbClr val="C00000"/>
                </a:solidFill>
                <a:latin typeface="Times New Roman"/>
                <a:cs typeface="Times New Roman"/>
              </a:rPr>
              <a:t>an abnormally </a:t>
            </a:r>
            <a:r>
              <a:rPr sz="2000" dirty="0">
                <a:latin typeface="Times New Roman"/>
                <a:cs typeface="Times New Roman"/>
              </a:rPr>
              <a:t>or </a:t>
            </a:r>
            <a:r>
              <a:rPr sz="2000" spc="-5" dirty="0">
                <a:solidFill>
                  <a:srgbClr val="C00000"/>
                </a:solidFill>
                <a:latin typeface="Times New Roman"/>
                <a:cs typeface="Times New Roman"/>
              </a:rPr>
              <a:t>if </a:t>
            </a:r>
            <a:r>
              <a:rPr sz="2000" spc="-10" dirty="0">
                <a:solidFill>
                  <a:srgbClr val="C00000"/>
                </a:solidFill>
                <a:latin typeface="Times New Roman"/>
                <a:cs typeface="Times New Roman"/>
              </a:rPr>
              <a:t>the </a:t>
            </a:r>
            <a:r>
              <a:rPr sz="2000" spc="-5" dirty="0">
                <a:solidFill>
                  <a:srgbClr val="C00000"/>
                </a:solidFill>
                <a:latin typeface="Times New Roman"/>
                <a:cs typeface="Times New Roman"/>
              </a:rPr>
              <a:t>system hangs up</a:t>
            </a:r>
            <a:r>
              <a:rPr sz="2000" spc="-5" dirty="0">
                <a:latin typeface="Times New Roman"/>
                <a:cs typeface="Times New Roman"/>
              </a:rPr>
              <a:t>, </a:t>
            </a:r>
            <a:r>
              <a:rPr sz="2000" spc="-20" dirty="0">
                <a:latin typeface="Times New Roman"/>
                <a:cs typeface="Times New Roman"/>
              </a:rPr>
              <a:t>we </a:t>
            </a:r>
            <a:r>
              <a:rPr sz="2000" spc="-10" dirty="0">
                <a:latin typeface="Times New Roman"/>
                <a:cs typeface="Times New Roman"/>
              </a:rPr>
              <a:t>have the </a:t>
            </a:r>
            <a:r>
              <a:rPr sz="2000" b="1" i="1" spc="-5" dirty="0">
                <a:solidFill>
                  <a:srgbClr val="C00000"/>
                </a:solidFill>
                <a:latin typeface="Times New Roman"/>
                <a:cs typeface="Times New Roman"/>
              </a:rPr>
              <a:t>'Ctrl + </a:t>
            </a:r>
            <a:r>
              <a:rPr sz="2000" b="1" i="1" spc="-10" dirty="0">
                <a:solidFill>
                  <a:srgbClr val="C00000"/>
                </a:solidFill>
                <a:latin typeface="Times New Roman"/>
                <a:cs typeface="Times New Roman"/>
              </a:rPr>
              <a:t>Alt </a:t>
            </a:r>
            <a:r>
              <a:rPr sz="2000" b="1" i="1" spc="-5" dirty="0">
                <a:solidFill>
                  <a:srgbClr val="C00000"/>
                </a:solidFill>
                <a:latin typeface="Times New Roman"/>
                <a:cs typeface="Times New Roman"/>
              </a:rPr>
              <a:t>+  Del</a:t>
            </a:r>
            <a:r>
              <a:rPr sz="2000" spc="-5" dirty="0">
                <a:latin typeface="Times New Roman"/>
                <a:cs typeface="Times New Roman"/>
              </a:rPr>
              <a:t>' </a:t>
            </a:r>
            <a:r>
              <a:rPr sz="2000" spc="-10" dirty="0">
                <a:latin typeface="Times New Roman"/>
                <a:cs typeface="Times New Roman"/>
              </a:rPr>
              <a:t>to </a:t>
            </a:r>
            <a:r>
              <a:rPr sz="2000" spc="-15" dirty="0">
                <a:latin typeface="Times New Roman"/>
                <a:cs typeface="Times New Roman"/>
              </a:rPr>
              <a:t>come </a:t>
            </a:r>
            <a:r>
              <a:rPr sz="2000" spc="-10" dirty="0">
                <a:latin typeface="Times New Roman"/>
                <a:cs typeface="Times New Roman"/>
              </a:rPr>
              <a:t>out </a:t>
            </a:r>
            <a:r>
              <a:rPr sz="2000" dirty="0">
                <a:latin typeface="Times New Roman"/>
                <a:cs typeface="Times New Roman"/>
              </a:rPr>
              <a:t>of </a:t>
            </a:r>
            <a:r>
              <a:rPr sz="2000" spc="-10" dirty="0">
                <a:latin typeface="Times New Roman"/>
                <a:cs typeface="Times New Roman"/>
              </a:rPr>
              <a:t>the situation. What </a:t>
            </a:r>
            <a:r>
              <a:rPr sz="2000" spc="-5" dirty="0">
                <a:latin typeface="Times New Roman"/>
                <a:cs typeface="Times New Roman"/>
              </a:rPr>
              <a:t>it happens </a:t>
            </a:r>
            <a:r>
              <a:rPr sz="2000" spc="-10" dirty="0">
                <a:latin typeface="Times New Roman"/>
                <a:cs typeface="Times New Roman"/>
              </a:rPr>
              <a:t>to </a:t>
            </a:r>
            <a:r>
              <a:rPr sz="2000" spc="-5" dirty="0">
                <a:latin typeface="Times New Roman"/>
                <a:cs typeface="Times New Roman"/>
              </a:rPr>
              <a:t>embedded</a:t>
            </a:r>
            <a:r>
              <a:rPr sz="2000" spc="204" dirty="0">
                <a:latin typeface="Times New Roman"/>
                <a:cs typeface="Times New Roman"/>
              </a:rPr>
              <a:t> </a:t>
            </a:r>
            <a:r>
              <a:rPr sz="2000" spc="-20" dirty="0">
                <a:latin typeface="Times New Roman"/>
                <a:cs typeface="Times New Roman"/>
              </a:rPr>
              <a:t>system?</a:t>
            </a:r>
            <a:endParaRPr sz="2000">
              <a:latin typeface="Times New Roman"/>
              <a:cs typeface="Times New Roman"/>
            </a:endParaRPr>
          </a:p>
          <a:p>
            <a:pPr marL="356870" marR="7620" indent="-344805" algn="just">
              <a:lnSpc>
                <a:spcPct val="150100"/>
              </a:lnSpc>
              <a:spcBef>
                <a:spcPts val="480"/>
              </a:spcBef>
            </a:pPr>
            <a:r>
              <a:rPr sz="2000" spc="-5" dirty="0">
                <a:solidFill>
                  <a:srgbClr val="C00000"/>
                </a:solidFill>
                <a:latin typeface="Times New Roman"/>
                <a:cs typeface="Times New Roman"/>
              </a:rPr>
              <a:t>» </a:t>
            </a:r>
            <a:r>
              <a:rPr sz="2000" dirty="0">
                <a:latin typeface="Times New Roman"/>
                <a:cs typeface="Times New Roman"/>
              </a:rPr>
              <a:t>We </a:t>
            </a:r>
            <a:r>
              <a:rPr sz="2000" spc="-10" dirty="0">
                <a:latin typeface="Times New Roman"/>
                <a:cs typeface="Times New Roman"/>
              </a:rPr>
              <a:t>have </a:t>
            </a:r>
            <a:r>
              <a:rPr sz="2000" spc="-5" dirty="0">
                <a:solidFill>
                  <a:srgbClr val="AC1285"/>
                </a:solidFill>
                <a:latin typeface="Times New Roman"/>
                <a:cs typeface="Times New Roman"/>
              </a:rPr>
              <a:t>a watchdog </a:t>
            </a:r>
            <a:r>
              <a:rPr sz="2000" spc="-10" dirty="0">
                <a:solidFill>
                  <a:srgbClr val="AC1285"/>
                </a:solidFill>
                <a:latin typeface="Times New Roman"/>
                <a:cs typeface="Times New Roman"/>
              </a:rPr>
              <a:t>to </a:t>
            </a:r>
            <a:r>
              <a:rPr sz="2000" spc="-5" dirty="0">
                <a:solidFill>
                  <a:srgbClr val="AC1285"/>
                </a:solidFill>
                <a:latin typeface="Times New Roman"/>
                <a:cs typeface="Times New Roman"/>
              </a:rPr>
              <a:t>monitor </a:t>
            </a:r>
            <a:r>
              <a:rPr sz="2000" spc="-10" dirty="0">
                <a:solidFill>
                  <a:srgbClr val="AC1285"/>
                </a:solidFill>
                <a:latin typeface="Times New Roman"/>
                <a:cs typeface="Times New Roman"/>
              </a:rPr>
              <a:t>the firmware </a:t>
            </a:r>
            <a:r>
              <a:rPr sz="2000" spc="-5" dirty="0">
                <a:solidFill>
                  <a:srgbClr val="AC1285"/>
                </a:solidFill>
                <a:latin typeface="Times New Roman"/>
                <a:cs typeface="Times New Roman"/>
              </a:rPr>
              <a:t>execution </a:t>
            </a:r>
            <a:r>
              <a:rPr sz="2000" spc="5" dirty="0">
                <a:solidFill>
                  <a:srgbClr val="AC1285"/>
                </a:solidFill>
                <a:latin typeface="Times New Roman"/>
                <a:cs typeface="Times New Roman"/>
              </a:rPr>
              <a:t>and </a:t>
            </a:r>
            <a:r>
              <a:rPr sz="2000" spc="-5" dirty="0">
                <a:solidFill>
                  <a:srgbClr val="AC1285"/>
                </a:solidFill>
                <a:latin typeface="Times New Roman"/>
                <a:cs typeface="Times New Roman"/>
              </a:rPr>
              <a:t>reset </a:t>
            </a:r>
            <a:r>
              <a:rPr sz="2000" spc="-10" dirty="0">
                <a:solidFill>
                  <a:srgbClr val="AC1285"/>
                </a:solidFill>
                <a:latin typeface="Times New Roman"/>
                <a:cs typeface="Times New Roman"/>
              </a:rPr>
              <a:t>the </a:t>
            </a:r>
            <a:r>
              <a:rPr sz="2000" spc="-5" dirty="0">
                <a:solidFill>
                  <a:srgbClr val="AC1285"/>
                </a:solidFill>
                <a:latin typeface="Times New Roman"/>
                <a:cs typeface="Times New Roman"/>
              </a:rPr>
              <a:t>system  processor/ microcontroller </a:t>
            </a:r>
            <a:r>
              <a:rPr sz="2000" spc="-10" dirty="0">
                <a:solidFill>
                  <a:srgbClr val="AC1285"/>
                </a:solidFill>
                <a:latin typeface="Times New Roman"/>
                <a:cs typeface="Times New Roman"/>
              </a:rPr>
              <a:t>when the </a:t>
            </a:r>
            <a:r>
              <a:rPr sz="2000" dirty="0">
                <a:solidFill>
                  <a:srgbClr val="AC1285"/>
                </a:solidFill>
                <a:latin typeface="Times New Roman"/>
                <a:cs typeface="Times New Roman"/>
              </a:rPr>
              <a:t>program </a:t>
            </a:r>
            <a:r>
              <a:rPr sz="2000" spc="-5" dirty="0">
                <a:solidFill>
                  <a:srgbClr val="AC1285"/>
                </a:solidFill>
                <a:latin typeface="Times New Roman"/>
                <a:cs typeface="Times New Roman"/>
              </a:rPr>
              <a:t>execution hangs up</a:t>
            </a:r>
            <a:r>
              <a:rPr sz="2000" spc="-5" dirty="0">
                <a:latin typeface="Times New Roman"/>
                <a:cs typeface="Times New Roman"/>
              </a:rPr>
              <a:t>. A </a:t>
            </a:r>
            <a:r>
              <a:rPr sz="2000" i="1" spc="-5" dirty="0">
                <a:solidFill>
                  <a:srgbClr val="C00000"/>
                </a:solidFill>
                <a:latin typeface="Times New Roman"/>
                <a:cs typeface="Times New Roman"/>
              </a:rPr>
              <a:t>watchdog  timer</a:t>
            </a:r>
            <a:r>
              <a:rPr sz="2000" spc="-5" dirty="0">
                <a:latin typeface="Times New Roman"/>
                <a:cs typeface="Times New Roman"/>
              </a:rPr>
              <a:t>, </a:t>
            </a:r>
            <a:r>
              <a:rPr sz="2000" dirty="0">
                <a:latin typeface="Times New Roman"/>
                <a:cs typeface="Times New Roman"/>
              </a:rPr>
              <a:t>or </a:t>
            </a:r>
            <a:r>
              <a:rPr sz="2000" spc="-10" dirty="0">
                <a:latin typeface="Times New Roman"/>
                <a:cs typeface="Times New Roman"/>
              </a:rPr>
              <a:t>simply </a:t>
            </a:r>
            <a:r>
              <a:rPr sz="2000" spc="-5" dirty="0">
                <a:latin typeface="Times New Roman"/>
                <a:cs typeface="Times New Roman"/>
              </a:rPr>
              <a:t>a </a:t>
            </a:r>
            <a:r>
              <a:rPr sz="2000" i="1" dirty="0">
                <a:solidFill>
                  <a:srgbClr val="C00000"/>
                </a:solidFill>
                <a:latin typeface="Times New Roman"/>
                <a:cs typeface="Times New Roman"/>
              </a:rPr>
              <a:t>watchdog</a:t>
            </a:r>
            <a:r>
              <a:rPr sz="2000" dirty="0">
                <a:latin typeface="Times New Roman"/>
                <a:cs typeface="Times New Roman"/>
              </a:rPr>
              <a:t>, </a:t>
            </a:r>
            <a:r>
              <a:rPr sz="2000" spc="-10" dirty="0">
                <a:latin typeface="Times New Roman"/>
                <a:cs typeface="Times New Roman"/>
              </a:rPr>
              <a:t>is </a:t>
            </a:r>
            <a:r>
              <a:rPr sz="2000" spc="-5" dirty="0">
                <a:solidFill>
                  <a:srgbClr val="AC1285"/>
                </a:solidFill>
                <a:latin typeface="Times New Roman"/>
                <a:cs typeface="Times New Roman"/>
              </a:rPr>
              <a:t>a </a:t>
            </a:r>
            <a:r>
              <a:rPr sz="2000" spc="-10" dirty="0">
                <a:solidFill>
                  <a:srgbClr val="AC1285"/>
                </a:solidFill>
                <a:latin typeface="Times New Roman"/>
                <a:cs typeface="Times New Roman"/>
              </a:rPr>
              <a:t>hardware timer for monitoring the firmware  execution</a:t>
            </a:r>
            <a:r>
              <a:rPr sz="2000" spc="-10" dirty="0">
                <a:latin typeface="Times New Roman"/>
                <a:cs typeface="Times New Roman"/>
              </a:rPr>
              <a:t>.</a:t>
            </a:r>
            <a:endParaRPr sz="2000">
              <a:latin typeface="Times New Roman"/>
              <a:cs typeface="Times New Roman"/>
            </a:endParaRPr>
          </a:p>
          <a:p>
            <a:pPr marL="356870" marR="10795" indent="-344805" algn="just">
              <a:lnSpc>
                <a:spcPct val="150100"/>
              </a:lnSpc>
              <a:spcBef>
                <a:spcPts val="480"/>
              </a:spcBef>
            </a:pPr>
            <a:r>
              <a:rPr sz="2000" spc="-5" dirty="0">
                <a:solidFill>
                  <a:srgbClr val="C00000"/>
                </a:solidFill>
                <a:latin typeface="Times New Roman"/>
                <a:cs typeface="Times New Roman"/>
              </a:rPr>
              <a:t>» </a:t>
            </a:r>
            <a:r>
              <a:rPr sz="2000" spc="-5" dirty="0">
                <a:latin typeface="Times New Roman"/>
                <a:cs typeface="Times New Roman"/>
              </a:rPr>
              <a:t>Depending </a:t>
            </a:r>
            <a:r>
              <a:rPr sz="2000" dirty="0">
                <a:latin typeface="Times New Roman"/>
                <a:cs typeface="Times New Roman"/>
              </a:rPr>
              <a:t>on </a:t>
            </a:r>
            <a:r>
              <a:rPr sz="2000" spc="-5" dirty="0">
                <a:latin typeface="Times New Roman"/>
                <a:cs typeface="Times New Roman"/>
              </a:rPr>
              <a:t>the internal </a:t>
            </a:r>
            <a:r>
              <a:rPr sz="2000" spc="-10" dirty="0">
                <a:latin typeface="Times New Roman"/>
                <a:cs typeface="Times New Roman"/>
              </a:rPr>
              <a:t>implementation, the </a:t>
            </a:r>
            <a:r>
              <a:rPr sz="2000" spc="-5" dirty="0">
                <a:solidFill>
                  <a:srgbClr val="AC1285"/>
                </a:solidFill>
                <a:latin typeface="Times New Roman"/>
                <a:cs typeface="Times New Roman"/>
              </a:rPr>
              <a:t>watchdog </a:t>
            </a:r>
            <a:r>
              <a:rPr sz="2000" spc="-10" dirty="0">
                <a:solidFill>
                  <a:srgbClr val="AC1285"/>
                </a:solidFill>
                <a:latin typeface="Times New Roman"/>
                <a:cs typeface="Times New Roman"/>
              </a:rPr>
              <a:t>timer increments </a:t>
            </a:r>
            <a:r>
              <a:rPr sz="2000" spc="5" dirty="0">
                <a:solidFill>
                  <a:srgbClr val="AC1285"/>
                </a:solidFill>
                <a:latin typeface="Times New Roman"/>
                <a:cs typeface="Times New Roman"/>
              </a:rPr>
              <a:t>or  </a:t>
            </a:r>
            <a:r>
              <a:rPr sz="2000" spc="-5" dirty="0">
                <a:solidFill>
                  <a:srgbClr val="AC1285"/>
                </a:solidFill>
                <a:latin typeface="Times New Roman"/>
                <a:cs typeface="Times New Roman"/>
              </a:rPr>
              <a:t>decrements a </a:t>
            </a:r>
            <a:r>
              <a:rPr sz="2000" spc="-10" dirty="0">
                <a:solidFill>
                  <a:srgbClr val="AC1285"/>
                </a:solidFill>
                <a:latin typeface="Times New Roman"/>
                <a:cs typeface="Times New Roman"/>
              </a:rPr>
              <a:t>free </a:t>
            </a:r>
            <a:r>
              <a:rPr sz="2000" spc="-5" dirty="0">
                <a:solidFill>
                  <a:srgbClr val="AC1285"/>
                </a:solidFill>
                <a:latin typeface="Times New Roman"/>
                <a:cs typeface="Times New Roman"/>
              </a:rPr>
              <a:t>running counter </a:t>
            </a:r>
            <a:r>
              <a:rPr sz="2000" spc="-10" dirty="0">
                <a:solidFill>
                  <a:srgbClr val="AC1285"/>
                </a:solidFill>
                <a:latin typeface="Times New Roman"/>
                <a:cs typeface="Times New Roman"/>
              </a:rPr>
              <a:t>with </a:t>
            </a:r>
            <a:r>
              <a:rPr sz="2000" dirty="0">
                <a:solidFill>
                  <a:srgbClr val="AC1285"/>
                </a:solidFill>
                <a:latin typeface="Times New Roman"/>
                <a:cs typeface="Times New Roman"/>
              </a:rPr>
              <a:t>each </a:t>
            </a:r>
            <a:r>
              <a:rPr sz="2000" spc="-5" dirty="0">
                <a:solidFill>
                  <a:srgbClr val="AC1285"/>
                </a:solidFill>
                <a:latin typeface="Times New Roman"/>
                <a:cs typeface="Times New Roman"/>
              </a:rPr>
              <a:t>clock pulse and generates a reset  </a:t>
            </a:r>
            <a:r>
              <a:rPr sz="2000" spc="-10" dirty="0">
                <a:solidFill>
                  <a:srgbClr val="AC1285"/>
                </a:solidFill>
                <a:latin typeface="Times New Roman"/>
                <a:cs typeface="Times New Roman"/>
              </a:rPr>
              <a:t>signal to </a:t>
            </a:r>
            <a:r>
              <a:rPr sz="2000" spc="-5" dirty="0">
                <a:solidFill>
                  <a:srgbClr val="AC1285"/>
                </a:solidFill>
                <a:latin typeface="Times New Roman"/>
                <a:cs typeface="Times New Roman"/>
              </a:rPr>
              <a:t>reset </a:t>
            </a:r>
            <a:r>
              <a:rPr sz="2000" spc="-10" dirty="0">
                <a:solidFill>
                  <a:srgbClr val="AC1285"/>
                </a:solidFill>
                <a:latin typeface="Times New Roman"/>
                <a:cs typeface="Times New Roman"/>
              </a:rPr>
              <a:t>the </a:t>
            </a:r>
            <a:r>
              <a:rPr sz="2000" spc="-5" dirty="0">
                <a:solidFill>
                  <a:srgbClr val="AC1285"/>
                </a:solidFill>
                <a:latin typeface="Times New Roman"/>
                <a:cs typeface="Times New Roman"/>
              </a:rPr>
              <a:t>processor if </a:t>
            </a:r>
            <a:r>
              <a:rPr sz="2000" spc="-10" dirty="0">
                <a:solidFill>
                  <a:srgbClr val="AC1285"/>
                </a:solidFill>
                <a:latin typeface="Times New Roman"/>
                <a:cs typeface="Times New Roman"/>
              </a:rPr>
              <a:t>the </a:t>
            </a:r>
            <a:r>
              <a:rPr sz="2000" spc="-5" dirty="0">
                <a:solidFill>
                  <a:srgbClr val="AC1285"/>
                </a:solidFill>
                <a:latin typeface="Times New Roman"/>
                <a:cs typeface="Times New Roman"/>
              </a:rPr>
              <a:t>count reaches zero </a:t>
            </a:r>
            <a:r>
              <a:rPr sz="2000" spc="-10" dirty="0">
                <a:solidFill>
                  <a:srgbClr val="AC1285"/>
                </a:solidFill>
                <a:latin typeface="Times New Roman"/>
                <a:cs typeface="Times New Roman"/>
              </a:rPr>
              <a:t>for </a:t>
            </a:r>
            <a:r>
              <a:rPr sz="2000" spc="-5" dirty="0">
                <a:solidFill>
                  <a:srgbClr val="AC1285"/>
                </a:solidFill>
                <a:latin typeface="Times New Roman"/>
                <a:cs typeface="Times New Roman"/>
              </a:rPr>
              <a:t>a down counting  </a:t>
            </a:r>
            <a:r>
              <a:rPr sz="2000" spc="-10" dirty="0">
                <a:solidFill>
                  <a:srgbClr val="AC1285"/>
                </a:solidFill>
                <a:latin typeface="Times New Roman"/>
                <a:cs typeface="Times New Roman"/>
              </a:rPr>
              <a:t>watchdog, </a:t>
            </a:r>
            <a:r>
              <a:rPr sz="2000" dirty="0">
                <a:solidFill>
                  <a:srgbClr val="AC1285"/>
                </a:solidFill>
                <a:latin typeface="Times New Roman"/>
                <a:cs typeface="Times New Roman"/>
              </a:rPr>
              <a:t>or </a:t>
            </a:r>
            <a:r>
              <a:rPr sz="2000" spc="-10" dirty="0">
                <a:solidFill>
                  <a:srgbClr val="AC1285"/>
                </a:solidFill>
                <a:latin typeface="Times New Roman"/>
                <a:cs typeface="Times New Roman"/>
              </a:rPr>
              <a:t>the highest count value for </a:t>
            </a:r>
            <a:r>
              <a:rPr sz="2000" spc="-5" dirty="0">
                <a:solidFill>
                  <a:srgbClr val="AC1285"/>
                </a:solidFill>
                <a:latin typeface="Times New Roman"/>
                <a:cs typeface="Times New Roman"/>
              </a:rPr>
              <a:t>an </a:t>
            </a:r>
            <a:r>
              <a:rPr sz="2000" spc="-15" dirty="0">
                <a:solidFill>
                  <a:srgbClr val="AC1285"/>
                </a:solidFill>
                <a:latin typeface="Times New Roman"/>
                <a:cs typeface="Times New Roman"/>
              </a:rPr>
              <a:t>up </a:t>
            </a:r>
            <a:r>
              <a:rPr sz="2000" spc="-10" dirty="0">
                <a:solidFill>
                  <a:srgbClr val="AC1285"/>
                </a:solidFill>
                <a:latin typeface="Times New Roman"/>
                <a:cs typeface="Times New Roman"/>
              </a:rPr>
              <a:t>counting</a:t>
            </a:r>
            <a:r>
              <a:rPr sz="2000" spc="300" dirty="0">
                <a:solidFill>
                  <a:srgbClr val="AC1285"/>
                </a:solidFill>
                <a:latin typeface="Times New Roman"/>
                <a:cs typeface="Times New Roman"/>
              </a:rPr>
              <a:t> </a:t>
            </a:r>
            <a:r>
              <a:rPr sz="2000" spc="-10" dirty="0">
                <a:solidFill>
                  <a:srgbClr val="AC1285"/>
                </a:solidFill>
                <a:latin typeface="Times New Roman"/>
                <a:cs typeface="Times New Roman"/>
              </a:rPr>
              <a:t>watchdog</a:t>
            </a:r>
            <a:r>
              <a:rPr sz="2000" spc="-10" dirty="0">
                <a:latin typeface="Times New Roman"/>
                <a:cs typeface="Times New Roman"/>
              </a:rPr>
              <a:t>.</a:t>
            </a:r>
            <a:endParaRPr sz="2000">
              <a:latin typeface="Times New Roman"/>
              <a:cs typeface="Times New Roman"/>
            </a:endParaRPr>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38100">
              <a:lnSpc>
                <a:spcPts val="1375"/>
              </a:lnSpc>
            </a:pPr>
            <a:fld id="{81D60167-4931-47E6-BA6A-407CBD079E47}" type="slidenum">
              <a:rPr spc="-40" dirty="0"/>
              <a:t>184</a:t>
            </a:fld>
            <a:endParaRPr spc="-40" dirty="0"/>
          </a:p>
        </p:txBody>
      </p:sp>
    </p:spTree>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60044" y="428403"/>
            <a:ext cx="8457565" cy="4264025"/>
          </a:xfrm>
          <a:prstGeom prst="rect">
            <a:avLst/>
          </a:prstGeom>
        </p:spPr>
        <p:txBody>
          <a:bodyPr vert="horz" wrap="square" lIns="0" tIns="12065" rIns="0" bIns="0" rtlCol="0">
            <a:spAutoFit/>
          </a:bodyPr>
          <a:lstStyle/>
          <a:p>
            <a:pPr marL="356870" marR="5080" indent="-344805" algn="just">
              <a:lnSpc>
                <a:spcPct val="150100"/>
              </a:lnSpc>
              <a:spcBef>
                <a:spcPts val="95"/>
              </a:spcBef>
            </a:pPr>
            <a:r>
              <a:rPr sz="2000" spc="-5" dirty="0">
                <a:solidFill>
                  <a:srgbClr val="C00000"/>
                </a:solidFill>
                <a:latin typeface="Times New Roman"/>
                <a:cs typeface="Times New Roman"/>
              </a:rPr>
              <a:t>» </a:t>
            </a:r>
            <a:r>
              <a:rPr sz="2000" spc="-5" dirty="0">
                <a:solidFill>
                  <a:srgbClr val="6F2F9F"/>
                </a:solidFill>
                <a:latin typeface="Times New Roman"/>
                <a:cs typeface="Times New Roman"/>
              </a:rPr>
              <a:t>If </a:t>
            </a:r>
            <a:r>
              <a:rPr sz="2000" spc="-10" dirty="0">
                <a:solidFill>
                  <a:srgbClr val="6F2F9F"/>
                </a:solidFill>
                <a:latin typeface="Times New Roman"/>
                <a:cs typeface="Times New Roman"/>
              </a:rPr>
              <a:t>the watchdog </a:t>
            </a:r>
            <a:r>
              <a:rPr sz="2000" spc="-5" dirty="0">
                <a:solidFill>
                  <a:srgbClr val="6F2F9F"/>
                </a:solidFill>
                <a:latin typeface="Times New Roman"/>
                <a:cs typeface="Times New Roman"/>
              </a:rPr>
              <a:t>counter </a:t>
            </a:r>
            <a:r>
              <a:rPr sz="2000" spc="-10" dirty="0">
                <a:solidFill>
                  <a:srgbClr val="6F2F9F"/>
                </a:solidFill>
                <a:latin typeface="Times New Roman"/>
                <a:cs typeface="Times New Roman"/>
              </a:rPr>
              <a:t>is in the </a:t>
            </a:r>
            <a:r>
              <a:rPr sz="2000" spc="-5" dirty="0">
                <a:solidFill>
                  <a:srgbClr val="6F2F9F"/>
                </a:solidFill>
                <a:latin typeface="Times New Roman"/>
                <a:cs typeface="Times New Roman"/>
              </a:rPr>
              <a:t>enabled state</a:t>
            </a:r>
            <a:r>
              <a:rPr sz="2000" spc="-5" dirty="0">
                <a:latin typeface="Times New Roman"/>
                <a:cs typeface="Times New Roman"/>
              </a:rPr>
              <a:t>, the firmware can </a:t>
            </a:r>
            <a:r>
              <a:rPr sz="2000" spc="-15" dirty="0">
                <a:latin typeface="Times New Roman"/>
                <a:cs typeface="Times New Roman"/>
              </a:rPr>
              <a:t>write </a:t>
            </a:r>
            <a:r>
              <a:rPr sz="2000" spc="-5" dirty="0">
                <a:latin typeface="Times New Roman"/>
                <a:cs typeface="Times New Roman"/>
              </a:rPr>
              <a:t>a zero  (for </a:t>
            </a:r>
            <a:r>
              <a:rPr sz="2000" spc="-15" dirty="0">
                <a:latin typeface="Times New Roman"/>
                <a:cs typeface="Times New Roman"/>
              </a:rPr>
              <a:t>up </a:t>
            </a:r>
            <a:r>
              <a:rPr sz="2000" spc="-5" dirty="0">
                <a:latin typeface="Times New Roman"/>
                <a:cs typeface="Times New Roman"/>
              </a:rPr>
              <a:t>counting </a:t>
            </a:r>
            <a:r>
              <a:rPr sz="2000" spc="-10" dirty="0">
                <a:latin typeface="Times New Roman"/>
                <a:cs typeface="Times New Roman"/>
              </a:rPr>
              <a:t>watchdog implementation) </a:t>
            </a:r>
            <a:r>
              <a:rPr sz="2000" spc="-5" dirty="0">
                <a:latin typeface="Times New Roman"/>
                <a:cs typeface="Times New Roman"/>
              </a:rPr>
              <a:t>to it before </a:t>
            </a:r>
            <a:r>
              <a:rPr sz="2000" spc="-10" dirty="0">
                <a:latin typeface="Times New Roman"/>
                <a:cs typeface="Times New Roman"/>
              </a:rPr>
              <a:t>starting the </a:t>
            </a:r>
            <a:r>
              <a:rPr sz="2000" spc="-5" dirty="0">
                <a:latin typeface="Times New Roman"/>
                <a:cs typeface="Times New Roman"/>
              </a:rPr>
              <a:t>execution  </a:t>
            </a:r>
            <a:r>
              <a:rPr sz="2000" dirty="0">
                <a:latin typeface="Times New Roman"/>
                <a:cs typeface="Times New Roman"/>
              </a:rPr>
              <a:t>of </a:t>
            </a:r>
            <a:r>
              <a:rPr sz="2000" spc="-5" dirty="0">
                <a:latin typeface="Times New Roman"/>
                <a:cs typeface="Times New Roman"/>
              </a:rPr>
              <a:t>a piece </a:t>
            </a:r>
            <a:r>
              <a:rPr sz="2000" dirty="0">
                <a:latin typeface="Times New Roman"/>
                <a:cs typeface="Times New Roman"/>
              </a:rPr>
              <a:t>of code </a:t>
            </a:r>
            <a:r>
              <a:rPr sz="2000" spc="-10" dirty="0">
                <a:latin typeface="Times New Roman"/>
                <a:cs typeface="Times New Roman"/>
              </a:rPr>
              <a:t>and the watchdog </a:t>
            </a:r>
            <a:r>
              <a:rPr sz="2000" spc="-15" dirty="0">
                <a:latin typeface="Times New Roman"/>
                <a:cs typeface="Times New Roman"/>
              </a:rPr>
              <a:t>will </a:t>
            </a:r>
            <a:r>
              <a:rPr sz="2000" spc="-5" dirty="0">
                <a:latin typeface="Times New Roman"/>
                <a:cs typeface="Times New Roman"/>
              </a:rPr>
              <a:t>start</a:t>
            </a:r>
            <a:r>
              <a:rPr sz="2000" spc="114" dirty="0">
                <a:latin typeface="Times New Roman"/>
                <a:cs typeface="Times New Roman"/>
              </a:rPr>
              <a:t> </a:t>
            </a:r>
            <a:r>
              <a:rPr sz="2000" spc="-10" dirty="0">
                <a:latin typeface="Times New Roman"/>
                <a:cs typeface="Times New Roman"/>
              </a:rPr>
              <a:t>counting.</a:t>
            </a:r>
            <a:endParaRPr sz="2000">
              <a:latin typeface="Times New Roman"/>
              <a:cs typeface="Times New Roman"/>
            </a:endParaRPr>
          </a:p>
          <a:p>
            <a:pPr marL="356870" marR="8255" indent="-344805" algn="just">
              <a:lnSpc>
                <a:spcPct val="150100"/>
              </a:lnSpc>
              <a:spcBef>
                <a:spcPts val="480"/>
              </a:spcBef>
            </a:pPr>
            <a:r>
              <a:rPr sz="2000" spc="-5" dirty="0">
                <a:solidFill>
                  <a:srgbClr val="C00000"/>
                </a:solidFill>
                <a:latin typeface="Times New Roman"/>
                <a:cs typeface="Times New Roman"/>
              </a:rPr>
              <a:t>» </a:t>
            </a:r>
            <a:r>
              <a:rPr sz="2000" spc="-5" dirty="0">
                <a:solidFill>
                  <a:srgbClr val="6F2F9F"/>
                </a:solidFill>
                <a:latin typeface="Times New Roman"/>
                <a:cs typeface="Times New Roman"/>
              </a:rPr>
              <a:t>If </a:t>
            </a:r>
            <a:r>
              <a:rPr sz="2000" spc="-10" dirty="0">
                <a:solidFill>
                  <a:srgbClr val="6F2F9F"/>
                </a:solidFill>
                <a:latin typeface="Times New Roman"/>
                <a:cs typeface="Times New Roman"/>
              </a:rPr>
              <a:t>the firmware </a:t>
            </a:r>
            <a:r>
              <a:rPr sz="2000" spc="-5" dirty="0">
                <a:solidFill>
                  <a:srgbClr val="6F2F9F"/>
                </a:solidFill>
                <a:latin typeface="Times New Roman"/>
                <a:cs typeface="Times New Roman"/>
              </a:rPr>
              <a:t>execution doesn't complete </a:t>
            </a:r>
            <a:r>
              <a:rPr sz="2000" dirty="0">
                <a:latin typeface="Times New Roman"/>
                <a:cs typeface="Times New Roman"/>
              </a:rPr>
              <a:t>due </a:t>
            </a:r>
            <a:r>
              <a:rPr sz="2000" spc="-10" dirty="0">
                <a:latin typeface="Times New Roman"/>
                <a:cs typeface="Times New Roman"/>
              </a:rPr>
              <a:t>to malfunctioning, within </a:t>
            </a:r>
            <a:r>
              <a:rPr sz="2000" spc="-5" dirty="0">
                <a:latin typeface="Times New Roman"/>
                <a:cs typeface="Times New Roman"/>
              </a:rPr>
              <a:t>the  </a:t>
            </a:r>
            <a:r>
              <a:rPr sz="2000" spc="-15" dirty="0">
                <a:latin typeface="Times New Roman"/>
                <a:cs typeface="Times New Roman"/>
              </a:rPr>
              <a:t>time </a:t>
            </a:r>
            <a:r>
              <a:rPr sz="2000" spc="-5" dirty="0">
                <a:latin typeface="Times New Roman"/>
                <a:cs typeface="Times New Roman"/>
              </a:rPr>
              <a:t>required </a:t>
            </a:r>
            <a:r>
              <a:rPr sz="2000" dirty="0">
                <a:latin typeface="Times New Roman"/>
                <a:cs typeface="Times New Roman"/>
              </a:rPr>
              <a:t>by </a:t>
            </a:r>
            <a:r>
              <a:rPr sz="2000" spc="-5" dirty="0">
                <a:latin typeface="Times New Roman"/>
                <a:cs typeface="Times New Roman"/>
              </a:rPr>
              <a:t>the watchdog </a:t>
            </a:r>
            <a:r>
              <a:rPr sz="2000" spc="-10" dirty="0">
                <a:latin typeface="Times New Roman"/>
                <a:cs typeface="Times New Roman"/>
              </a:rPr>
              <a:t>to </a:t>
            </a:r>
            <a:r>
              <a:rPr sz="2000" spc="-5" dirty="0">
                <a:latin typeface="Times New Roman"/>
                <a:cs typeface="Times New Roman"/>
              </a:rPr>
              <a:t>reach </a:t>
            </a:r>
            <a:r>
              <a:rPr sz="2000" spc="-10" dirty="0">
                <a:latin typeface="Times New Roman"/>
                <a:cs typeface="Times New Roman"/>
              </a:rPr>
              <a:t>the maximum </a:t>
            </a:r>
            <a:r>
              <a:rPr sz="2000" spc="-5" dirty="0">
                <a:latin typeface="Times New Roman"/>
                <a:cs typeface="Times New Roman"/>
              </a:rPr>
              <a:t>count, </a:t>
            </a:r>
            <a:r>
              <a:rPr sz="2000" spc="-10" dirty="0">
                <a:latin typeface="Times New Roman"/>
                <a:cs typeface="Times New Roman"/>
              </a:rPr>
              <a:t>the </a:t>
            </a:r>
            <a:r>
              <a:rPr sz="2000" spc="-5" dirty="0">
                <a:latin typeface="Times New Roman"/>
                <a:cs typeface="Times New Roman"/>
              </a:rPr>
              <a:t>counter </a:t>
            </a:r>
            <a:r>
              <a:rPr sz="2000" spc="-10" dirty="0">
                <a:latin typeface="Times New Roman"/>
                <a:cs typeface="Times New Roman"/>
              </a:rPr>
              <a:t>will  </a:t>
            </a:r>
            <a:r>
              <a:rPr sz="2000" spc="-5" dirty="0">
                <a:latin typeface="Times New Roman"/>
                <a:cs typeface="Times New Roman"/>
              </a:rPr>
              <a:t>generate a reset </a:t>
            </a:r>
            <a:r>
              <a:rPr sz="2000" spc="-10" dirty="0">
                <a:latin typeface="Times New Roman"/>
                <a:cs typeface="Times New Roman"/>
              </a:rPr>
              <a:t>pulse and this </a:t>
            </a:r>
            <a:r>
              <a:rPr sz="2000" spc="-15" dirty="0">
                <a:latin typeface="Times New Roman"/>
                <a:cs typeface="Times New Roman"/>
              </a:rPr>
              <a:t>will </a:t>
            </a:r>
            <a:r>
              <a:rPr sz="2000" spc="-5" dirty="0">
                <a:latin typeface="Times New Roman"/>
                <a:cs typeface="Times New Roman"/>
              </a:rPr>
              <a:t>reset </a:t>
            </a:r>
            <a:r>
              <a:rPr sz="2000" spc="-10" dirty="0">
                <a:latin typeface="Times New Roman"/>
                <a:cs typeface="Times New Roman"/>
              </a:rPr>
              <a:t>the</a:t>
            </a:r>
            <a:r>
              <a:rPr sz="2000" spc="140" dirty="0">
                <a:latin typeface="Times New Roman"/>
                <a:cs typeface="Times New Roman"/>
              </a:rPr>
              <a:t> </a:t>
            </a:r>
            <a:r>
              <a:rPr sz="2000" dirty="0">
                <a:latin typeface="Times New Roman"/>
                <a:cs typeface="Times New Roman"/>
              </a:rPr>
              <a:t>processor.</a:t>
            </a:r>
            <a:endParaRPr sz="2000">
              <a:latin typeface="Times New Roman"/>
              <a:cs typeface="Times New Roman"/>
            </a:endParaRPr>
          </a:p>
          <a:p>
            <a:pPr marL="356870" marR="5080" indent="-344805" algn="just">
              <a:lnSpc>
                <a:spcPct val="150100"/>
              </a:lnSpc>
              <a:spcBef>
                <a:spcPts val="480"/>
              </a:spcBef>
            </a:pPr>
            <a:r>
              <a:rPr sz="2000" spc="-5" dirty="0">
                <a:solidFill>
                  <a:srgbClr val="C00000"/>
                </a:solidFill>
                <a:latin typeface="Times New Roman"/>
                <a:cs typeface="Times New Roman"/>
              </a:rPr>
              <a:t>» </a:t>
            </a:r>
            <a:r>
              <a:rPr sz="2000" spc="-5" dirty="0">
                <a:solidFill>
                  <a:srgbClr val="6F2F9F"/>
                </a:solidFill>
                <a:latin typeface="Times New Roman"/>
                <a:cs typeface="Times New Roman"/>
              </a:rPr>
              <a:t>If </a:t>
            </a:r>
            <a:r>
              <a:rPr sz="2000" spc="-10" dirty="0">
                <a:solidFill>
                  <a:srgbClr val="6F2F9F"/>
                </a:solidFill>
                <a:latin typeface="Times New Roman"/>
                <a:cs typeface="Times New Roman"/>
              </a:rPr>
              <a:t>the firmware </a:t>
            </a:r>
            <a:r>
              <a:rPr sz="2000" spc="-5" dirty="0">
                <a:solidFill>
                  <a:srgbClr val="6F2F9F"/>
                </a:solidFill>
                <a:latin typeface="Times New Roman"/>
                <a:cs typeface="Times New Roman"/>
              </a:rPr>
              <a:t>execution completes </a:t>
            </a:r>
            <a:r>
              <a:rPr sz="2000" spc="-5" dirty="0">
                <a:latin typeface="Times New Roman"/>
                <a:cs typeface="Times New Roman"/>
              </a:rPr>
              <a:t>before </a:t>
            </a:r>
            <a:r>
              <a:rPr sz="2000" spc="-10" dirty="0">
                <a:latin typeface="Times New Roman"/>
                <a:cs typeface="Times New Roman"/>
              </a:rPr>
              <a:t>the </a:t>
            </a:r>
            <a:r>
              <a:rPr sz="2000" spc="-5" dirty="0">
                <a:latin typeface="Times New Roman"/>
                <a:cs typeface="Times New Roman"/>
              </a:rPr>
              <a:t>expiration </a:t>
            </a:r>
            <a:r>
              <a:rPr sz="2000" dirty="0">
                <a:latin typeface="Times New Roman"/>
                <a:cs typeface="Times New Roman"/>
              </a:rPr>
              <a:t>of </a:t>
            </a:r>
            <a:r>
              <a:rPr sz="2000" spc="-10" dirty="0">
                <a:latin typeface="Times New Roman"/>
                <a:cs typeface="Times New Roman"/>
              </a:rPr>
              <a:t>the watchdog, you  </a:t>
            </a:r>
            <a:r>
              <a:rPr sz="2000" spc="-5" dirty="0">
                <a:latin typeface="Times New Roman"/>
                <a:cs typeface="Times New Roman"/>
              </a:rPr>
              <a:t>can reset </a:t>
            </a:r>
            <a:r>
              <a:rPr sz="2000" spc="-10" dirty="0">
                <a:latin typeface="Times New Roman"/>
                <a:cs typeface="Times New Roman"/>
              </a:rPr>
              <a:t>the </a:t>
            </a:r>
            <a:r>
              <a:rPr sz="2000" spc="-5" dirty="0">
                <a:latin typeface="Times New Roman"/>
                <a:cs typeface="Times New Roman"/>
              </a:rPr>
              <a:t>count </a:t>
            </a:r>
            <a:r>
              <a:rPr sz="2000" spc="10" dirty="0">
                <a:latin typeface="Times New Roman"/>
                <a:cs typeface="Times New Roman"/>
              </a:rPr>
              <a:t>by </a:t>
            </a:r>
            <a:r>
              <a:rPr sz="2000" spc="-10" dirty="0">
                <a:latin typeface="Times New Roman"/>
                <a:cs typeface="Times New Roman"/>
              </a:rPr>
              <a:t>writing </a:t>
            </a:r>
            <a:r>
              <a:rPr sz="2000" spc="-5" dirty="0">
                <a:latin typeface="Times New Roman"/>
                <a:cs typeface="Times New Roman"/>
              </a:rPr>
              <a:t>a 0 (for an </a:t>
            </a:r>
            <a:r>
              <a:rPr sz="2000" spc="-15" dirty="0">
                <a:latin typeface="Times New Roman"/>
                <a:cs typeface="Times New Roman"/>
              </a:rPr>
              <a:t>up </a:t>
            </a:r>
            <a:r>
              <a:rPr sz="2000" spc="-5" dirty="0">
                <a:latin typeface="Times New Roman"/>
                <a:cs typeface="Times New Roman"/>
              </a:rPr>
              <a:t>counting watchdog </a:t>
            </a:r>
            <a:r>
              <a:rPr sz="2000" spc="-10" dirty="0">
                <a:latin typeface="Times New Roman"/>
                <a:cs typeface="Times New Roman"/>
              </a:rPr>
              <a:t>timer) to the  watchdog </a:t>
            </a:r>
            <a:r>
              <a:rPr sz="2000" spc="-15" dirty="0">
                <a:latin typeface="Times New Roman"/>
                <a:cs typeface="Times New Roman"/>
              </a:rPr>
              <a:t>timer</a:t>
            </a:r>
            <a:r>
              <a:rPr sz="2000" spc="90" dirty="0">
                <a:latin typeface="Times New Roman"/>
                <a:cs typeface="Times New Roman"/>
              </a:rPr>
              <a:t> </a:t>
            </a:r>
            <a:r>
              <a:rPr sz="2000" spc="-5" dirty="0">
                <a:latin typeface="Times New Roman"/>
                <a:cs typeface="Times New Roman"/>
              </a:rPr>
              <a:t>register.</a:t>
            </a:r>
            <a:endParaRPr sz="2000">
              <a:latin typeface="Times New Roman"/>
              <a:cs typeface="Times New Roman"/>
            </a:endParaRPr>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38100">
              <a:lnSpc>
                <a:spcPts val="1375"/>
              </a:lnSpc>
            </a:pPr>
            <a:fld id="{81D60167-4931-47E6-BA6A-407CBD079E47}" type="slidenum">
              <a:rPr spc="-40" dirty="0"/>
              <a:t>185</a:t>
            </a:fld>
            <a:endParaRPr spc="-40" dirty="0"/>
          </a:p>
        </p:txBody>
      </p:sp>
    </p:spTree>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60044" y="428403"/>
            <a:ext cx="8456295" cy="3349625"/>
          </a:xfrm>
          <a:prstGeom prst="rect">
            <a:avLst/>
          </a:prstGeom>
        </p:spPr>
        <p:txBody>
          <a:bodyPr vert="horz" wrap="square" lIns="0" tIns="165100" rIns="0" bIns="0" rtlCol="0">
            <a:spAutoFit/>
          </a:bodyPr>
          <a:lstStyle/>
          <a:p>
            <a:pPr marL="12700" algn="just">
              <a:lnSpc>
                <a:spcPct val="100000"/>
              </a:lnSpc>
              <a:spcBef>
                <a:spcPts val="1300"/>
              </a:spcBef>
            </a:pPr>
            <a:r>
              <a:rPr sz="2000" spc="-5" dirty="0">
                <a:solidFill>
                  <a:srgbClr val="C00000"/>
                </a:solidFill>
                <a:latin typeface="Times New Roman"/>
                <a:cs typeface="Times New Roman"/>
              </a:rPr>
              <a:t>»</a:t>
            </a:r>
            <a:r>
              <a:rPr sz="2000" spc="240" dirty="0">
                <a:solidFill>
                  <a:srgbClr val="C00000"/>
                </a:solidFill>
                <a:latin typeface="Times New Roman"/>
                <a:cs typeface="Times New Roman"/>
              </a:rPr>
              <a:t> </a:t>
            </a:r>
            <a:r>
              <a:rPr sz="2000" spc="-5" dirty="0">
                <a:solidFill>
                  <a:srgbClr val="AC1285"/>
                </a:solidFill>
                <a:latin typeface="Times New Roman"/>
                <a:cs typeface="Times New Roman"/>
              </a:rPr>
              <a:t>If</a:t>
            </a:r>
            <a:r>
              <a:rPr sz="2000" spc="110" dirty="0">
                <a:solidFill>
                  <a:srgbClr val="AC1285"/>
                </a:solidFill>
                <a:latin typeface="Times New Roman"/>
                <a:cs typeface="Times New Roman"/>
              </a:rPr>
              <a:t> </a:t>
            </a:r>
            <a:r>
              <a:rPr sz="2000" spc="-10" dirty="0">
                <a:solidFill>
                  <a:srgbClr val="AC1285"/>
                </a:solidFill>
                <a:latin typeface="Times New Roman"/>
                <a:cs typeface="Times New Roman"/>
              </a:rPr>
              <a:t>the</a:t>
            </a:r>
            <a:r>
              <a:rPr sz="2000" spc="135" dirty="0">
                <a:solidFill>
                  <a:srgbClr val="AC1285"/>
                </a:solidFill>
                <a:latin typeface="Times New Roman"/>
                <a:cs typeface="Times New Roman"/>
              </a:rPr>
              <a:t> </a:t>
            </a:r>
            <a:r>
              <a:rPr sz="2000" spc="-5" dirty="0">
                <a:solidFill>
                  <a:srgbClr val="AC1285"/>
                </a:solidFill>
                <a:latin typeface="Times New Roman"/>
                <a:cs typeface="Times New Roman"/>
              </a:rPr>
              <a:t>processor/</a:t>
            </a:r>
            <a:r>
              <a:rPr sz="2000" spc="120" dirty="0">
                <a:solidFill>
                  <a:srgbClr val="AC1285"/>
                </a:solidFill>
                <a:latin typeface="Times New Roman"/>
                <a:cs typeface="Times New Roman"/>
              </a:rPr>
              <a:t> </a:t>
            </a:r>
            <a:r>
              <a:rPr sz="2000" spc="-10" dirty="0">
                <a:solidFill>
                  <a:srgbClr val="AC1285"/>
                </a:solidFill>
                <a:latin typeface="Times New Roman"/>
                <a:cs typeface="Times New Roman"/>
              </a:rPr>
              <a:t>controller</a:t>
            </a:r>
            <a:r>
              <a:rPr sz="2000" spc="145" dirty="0">
                <a:solidFill>
                  <a:srgbClr val="AC1285"/>
                </a:solidFill>
                <a:latin typeface="Times New Roman"/>
                <a:cs typeface="Times New Roman"/>
              </a:rPr>
              <a:t> </a:t>
            </a:r>
            <a:r>
              <a:rPr sz="2000" spc="-15" dirty="0">
                <a:solidFill>
                  <a:srgbClr val="AC1285"/>
                </a:solidFill>
                <a:latin typeface="Times New Roman"/>
                <a:cs typeface="Times New Roman"/>
              </a:rPr>
              <a:t>doesn't</a:t>
            </a:r>
            <a:r>
              <a:rPr sz="2000" spc="130" dirty="0">
                <a:solidFill>
                  <a:srgbClr val="AC1285"/>
                </a:solidFill>
                <a:latin typeface="Times New Roman"/>
                <a:cs typeface="Times New Roman"/>
              </a:rPr>
              <a:t> </a:t>
            </a:r>
            <a:r>
              <a:rPr sz="2000" spc="-5" dirty="0">
                <a:solidFill>
                  <a:srgbClr val="AC1285"/>
                </a:solidFill>
                <a:latin typeface="Times New Roman"/>
                <a:cs typeface="Times New Roman"/>
              </a:rPr>
              <a:t>contain</a:t>
            </a:r>
            <a:r>
              <a:rPr sz="2000" spc="120" dirty="0">
                <a:solidFill>
                  <a:srgbClr val="AC1285"/>
                </a:solidFill>
                <a:latin typeface="Times New Roman"/>
                <a:cs typeface="Times New Roman"/>
              </a:rPr>
              <a:t> </a:t>
            </a:r>
            <a:r>
              <a:rPr sz="2000" spc="-5" dirty="0">
                <a:solidFill>
                  <a:srgbClr val="AC1285"/>
                </a:solidFill>
                <a:latin typeface="Times New Roman"/>
                <a:cs typeface="Times New Roman"/>
              </a:rPr>
              <a:t>a</a:t>
            </a:r>
            <a:r>
              <a:rPr sz="2000" spc="135" dirty="0">
                <a:solidFill>
                  <a:srgbClr val="AC1285"/>
                </a:solidFill>
                <a:latin typeface="Times New Roman"/>
                <a:cs typeface="Times New Roman"/>
              </a:rPr>
              <a:t> </a:t>
            </a:r>
            <a:r>
              <a:rPr sz="2000" spc="-5" dirty="0">
                <a:solidFill>
                  <a:srgbClr val="AC1285"/>
                </a:solidFill>
                <a:latin typeface="Times New Roman"/>
                <a:cs typeface="Times New Roman"/>
              </a:rPr>
              <a:t>built</a:t>
            </a:r>
            <a:r>
              <a:rPr sz="2000" spc="125" dirty="0">
                <a:solidFill>
                  <a:srgbClr val="AC1285"/>
                </a:solidFill>
                <a:latin typeface="Times New Roman"/>
                <a:cs typeface="Times New Roman"/>
              </a:rPr>
              <a:t> </a:t>
            </a:r>
            <a:r>
              <a:rPr sz="2000" spc="-10" dirty="0">
                <a:solidFill>
                  <a:srgbClr val="AC1285"/>
                </a:solidFill>
                <a:latin typeface="Times New Roman"/>
                <a:cs typeface="Times New Roman"/>
              </a:rPr>
              <a:t>in</a:t>
            </a:r>
            <a:r>
              <a:rPr sz="2000" spc="140" dirty="0">
                <a:solidFill>
                  <a:srgbClr val="AC1285"/>
                </a:solidFill>
                <a:latin typeface="Times New Roman"/>
                <a:cs typeface="Times New Roman"/>
              </a:rPr>
              <a:t> </a:t>
            </a:r>
            <a:r>
              <a:rPr sz="2000" spc="-5" dirty="0">
                <a:solidFill>
                  <a:srgbClr val="AC1285"/>
                </a:solidFill>
                <a:latin typeface="Times New Roman"/>
                <a:cs typeface="Times New Roman"/>
              </a:rPr>
              <a:t>watchdog</a:t>
            </a:r>
            <a:r>
              <a:rPr sz="2000" spc="120" dirty="0">
                <a:solidFill>
                  <a:srgbClr val="AC1285"/>
                </a:solidFill>
                <a:latin typeface="Times New Roman"/>
                <a:cs typeface="Times New Roman"/>
              </a:rPr>
              <a:t> </a:t>
            </a:r>
            <a:r>
              <a:rPr sz="2000" spc="-10" dirty="0">
                <a:solidFill>
                  <a:srgbClr val="AC1285"/>
                </a:solidFill>
                <a:latin typeface="Times New Roman"/>
                <a:cs typeface="Times New Roman"/>
              </a:rPr>
              <a:t>timer</a:t>
            </a:r>
            <a:r>
              <a:rPr sz="2000" spc="-10" dirty="0">
                <a:latin typeface="Times New Roman"/>
                <a:cs typeface="Times New Roman"/>
              </a:rPr>
              <a:t>,</a:t>
            </a:r>
            <a:r>
              <a:rPr sz="2000" spc="135" dirty="0">
                <a:latin typeface="Times New Roman"/>
                <a:cs typeface="Times New Roman"/>
              </a:rPr>
              <a:t> </a:t>
            </a:r>
            <a:r>
              <a:rPr sz="2000" spc="-10" dirty="0">
                <a:latin typeface="Times New Roman"/>
                <a:cs typeface="Times New Roman"/>
              </a:rPr>
              <a:t>the</a:t>
            </a:r>
            <a:r>
              <a:rPr sz="2000" spc="140" dirty="0">
                <a:latin typeface="Times New Roman"/>
                <a:cs typeface="Times New Roman"/>
              </a:rPr>
              <a:t> </a:t>
            </a:r>
            <a:r>
              <a:rPr sz="2000" spc="-5" dirty="0">
                <a:latin typeface="Times New Roman"/>
                <a:cs typeface="Times New Roman"/>
              </a:rPr>
              <a:t>same</a:t>
            </a:r>
            <a:endParaRPr sz="2000">
              <a:latin typeface="Times New Roman"/>
              <a:cs typeface="Times New Roman"/>
            </a:endParaRPr>
          </a:p>
          <a:p>
            <a:pPr marL="356870" algn="just">
              <a:lnSpc>
                <a:spcPct val="100000"/>
              </a:lnSpc>
              <a:spcBef>
                <a:spcPts val="1200"/>
              </a:spcBef>
            </a:pPr>
            <a:r>
              <a:rPr sz="2000" spc="-5" dirty="0">
                <a:latin typeface="Times New Roman"/>
                <a:cs typeface="Times New Roman"/>
              </a:rPr>
              <a:t>can </a:t>
            </a:r>
            <a:r>
              <a:rPr sz="2000" dirty="0">
                <a:latin typeface="Times New Roman"/>
                <a:cs typeface="Times New Roman"/>
              </a:rPr>
              <a:t>be </a:t>
            </a:r>
            <a:r>
              <a:rPr sz="2000" spc="-15" dirty="0">
                <a:latin typeface="Times New Roman"/>
                <a:cs typeface="Times New Roman"/>
              </a:rPr>
              <a:t>implemented using </a:t>
            </a:r>
            <a:r>
              <a:rPr sz="2000" spc="-5" dirty="0">
                <a:latin typeface="Times New Roman"/>
                <a:cs typeface="Times New Roman"/>
              </a:rPr>
              <a:t>an </a:t>
            </a:r>
            <a:r>
              <a:rPr sz="2000" spc="-5" dirty="0">
                <a:solidFill>
                  <a:srgbClr val="AC1285"/>
                </a:solidFill>
                <a:latin typeface="Times New Roman"/>
                <a:cs typeface="Times New Roman"/>
              </a:rPr>
              <a:t>external </a:t>
            </a:r>
            <a:r>
              <a:rPr sz="2000" spc="-10" dirty="0">
                <a:solidFill>
                  <a:srgbClr val="AC1285"/>
                </a:solidFill>
                <a:latin typeface="Times New Roman"/>
                <a:cs typeface="Times New Roman"/>
              </a:rPr>
              <a:t>watchdog </a:t>
            </a:r>
            <a:r>
              <a:rPr sz="2000" spc="-15" dirty="0">
                <a:solidFill>
                  <a:srgbClr val="AC1285"/>
                </a:solidFill>
                <a:latin typeface="Times New Roman"/>
                <a:cs typeface="Times New Roman"/>
              </a:rPr>
              <a:t>timer </a:t>
            </a:r>
            <a:r>
              <a:rPr sz="2000" spc="-5" dirty="0">
                <a:solidFill>
                  <a:srgbClr val="AC1285"/>
                </a:solidFill>
                <a:latin typeface="Times New Roman"/>
                <a:cs typeface="Times New Roman"/>
              </a:rPr>
              <a:t>IC</a:t>
            </a:r>
            <a:r>
              <a:rPr sz="2000" spc="270" dirty="0">
                <a:solidFill>
                  <a:srgbClr val="AC1285"/>
                </a:solidFill>
                <a:latin typeface="Times New Roman"/>
                <a:cs typeface="Times New Roman"/>
              </a:rPr>
              <a:t> </a:t>
            </a:r>
            <a:r>
              <a:rPr sz="2000" spc="-5" dirty="0">
                <a:solidFill>
                  <a:srgbClr val="AC1285"/>
                </a:solidFill>
                <a:latin typeface="Times New Roman"/>
                <a:cs typeface="Times New Roman"/>
              </a:rPr>
              <a:t>circuit</a:t>
            </a:r>
            <a:r>
              <a:rPr sz="2000" spc="-5" dirty="0">
                <a:latin typeface="Times New Roman"/>
                <a:cs typeface="Times New Roman"/>
              </a:rPr>
              <a:t>.</a:t>
            </a:r>
            <a:endParaRPr sz="2000">
              <a:latin typeface="Times New Roman"/>
              <a:cs typeface="Times New Roman"/>
            </a:endParaRPr>
          </a:p>
          <a:p>
            <a:pPr marL="356870" marR="5715" indent="-344805" algn="just">
              <a:lnSpc>
                <a:spcPct val="150100"/>
              </a:lnSpc>
              <a:spcBef>
                <a:spcPts val="480"/>
              </a:spcBef>
            </a:pPr>
            <a:r>
              <a:rPr sz="2000" spc="-5" dirty="0">
                <a:solidFill>
                  <a:srgbClr val="C00000"/>
                </a:solidFill>
                <a:latin typeface="Times New Roman"/>
                <a:cs typeface="Times New Roman"/>
              </a:rPr>
              <a:t>» </a:t>
            </a:r>
            <a:r>
              <a:rPr sz="2000" dirty="0">
                <a:latin typeface="Times New Roman"/>
                <a:cs typeface="Times New Roman"/>
              </a:rPr>
              <a:t>The </a:t>
            </a:r>
            <a:r>
              <a:rPr sz="2000" spc="-5" dirty="0">
                <a:solidFill>
                  <a:srgbClr val="AC1285"/>
                </a:solidFill>
                <a:latin typeface="Times New Roman"/>
                <a:cs typeface="Times New Roman"/>
              </a:rPr>
              <a:t>external </a:t>
            </a:r>
            <a:r>
              <a:rPr sz="2000" spc="-10" dirty="0">
                <a:solidFill>
                  <a:srgbClr val="AC1285"/>
                </a:solidFill>
                <a:latin typeface="Times New Roman"/>
                <a:cs typeface="Times New Roman"/>
              </a:rPr>
              <a:t>watchdog </a:t>
            </a:r>
            <a:r>
              <a:rPr sz="2000" dirty="0">
                <a:solidFill>
                  <a:srgbClr val="AC1285"/>
                </a:solidFill>
                <a:latin typeface="Times New Roman"/>
                <a:cs typeface="Times New Roman"/>
              </a:rPr>
              <a:t>timer </a:t>
            </a:r>
            <a:r>
              <a:rPr sz="2000" spc="-10" dirty="0">
                <a:solidFill>
                  <a:srgbClr val="AC1285"/>
                </a:solidFill>
                <a:latin typeface="Times New Roman"/>
                <a:cs typeface="Times New Roman"/>
              </a:rPr>
              <a:t>uses </a:t>
            </a:r>
            <a:r>
              <a:rPr sz="2000" spc="-5" dirty="0">
                <a:solidFill>
                  <a:srgbClr val="AC1285"/>
                </a:solidFill>
                <a:latin typeface="Times New Roman"/>
                <a:cs typeface="Times New Roman"/>
              </a:rPr>
              <a:t>hardware logic </a:t>
            </a:r>
            <a:r>
              <a:rPr sz="2000" spc="-10" dirty="0">
                <a:solidFill>
                  <a:srgbClr val="AC1285"/>
                </a:solidFill>
                <a:latin typeface="Times New Roman"/>
                <a:cs typeface="Times New Roman"/>
              </a:rPr>
              <a:t>for </a:t>
            </a:r>
            <a:r>
              <a:rPr sz="2000" spc="-5" dirty="0">
                <a:solidFill>
                  <a:srgbClr val="AC1285"/>
                </a:solidFill>
                <a:latin typeface="Times New Roman"/>
                <a:cs typeface="Times New Roman"/>
              </a:rPr>
              <a:t>enabling/ disabling,  resetting </a:t>
            </a:r>
            <a:r>
              <a:rPr sz="2000" spc="-10" dirty="0">
                <a:solidFill>
                  <a:srgbClr val="AC1285"/>
                </a:solidFill>
                <a:latin typeface="Times New Roman"/>
                <a:cs typeface="Times New Roman"/>
              </a:rPr>
              <a:t>the </a:t>
            </a:r>
            <a:r>
              <a:rPr sz="2000" spc="-5" dirty="0">
                <a:solidFill>
                  <a:srgbClr val="AC1285"/>
                </a:solidFill>
                <a:latin typeface="Times New Roman"/>
                <a:cs typeface="Times New Roman"/>
              </a:rPr>
              <a:t>watchdog </a:t>
            </a:r>
            <a:r>
              <a:rPr sz="2000" spc="-10" dirty="0">
                <a:solidFill>
                  <a:srgbClr val="AC1285"/>
                </a:solidFill>
                <a:latin typeface="Times New Roman"/>
                <a:cs typeface="Times New Roman"/>
              </a:rPr>
              <a:t>count</a:t>
            </a:r>
            <a:r>
              <a:rPr sz="2000" spc="-10" dirty="0">
                <a:latin typeface="Times New Roman"/>
                <a:cs typeface="Times New Roman"/>
              </a:rPr>
              <a:t>, </a:t>
            </a:r>
            <a:r>
              <a:rPr sz="2000" spc="-5" dirty="0">
                <a:latin typeface="Times New Roman"/>
                <a:cs typeface="Times New Roman"/>
              </a:rPr>
              <a:t>etc., </a:t>
            </a:r>
            <a:r>
              <a:rPr sz="2000" spc="-10" dirty="0">
                <a:latin typeface="Times New Roman"/>
                <a:cs typeface="Times New Roman"/>
              </a:rPr>
              <a:t>instead </a:t>
            </a:r>
            <a:r>
              <a:rPr sz="2000" dirty="0">
                <a:latin typeface="Times New Roman"/>
                <a:cs typeface="Times New Roman"/>
              </a:rPr>
              <a:t>of </a:t>
            </a:r>
            <a:r>
              <a:rPr sz="2000" spc="-10" dirty="0">
                <a:latin typeface="Times New Roman"/>
                <a:cs typeface="Times New Roman"/>
              </a:rPr>
              <a:t>the firmware </a:t>
            </a:r>
            <a:r>
              <a:rPr sz="2000" spc="-5" dirty="0">
                <a:latin typeface="Times New Roman"/>
                <a:cs typeface="Times New Roman"/>
              </a:rPr>
              <a:t>based 'writing' </a:t>
            </a:r>
            <a:r>
              <a:rPr sz="2000" spc="-10" dirty="0">
                <a:latin typeface="Times New Roman"/>
                <a:cs typeface="Times New Roman"/>
              </a:rPr>
              <a:t>to the  status and watchdog </a:t>
            </a:r>
            <a:r>
              <a:rPr sz="2000" spc="-15" dirty="0">
                <a:latin typeface="Times New Roman"/>
                <a:cs typeface="Times New Roman"/>
              </a:rPr>
              <a:t>timer</a:t>
            </a:r>
            <a:r>
              <a:rPr sz="2000" spc="140" dirty="0">
                <a:latin typeface="Times New Roman"/>
                <a:cs typeface="Times New Roman"/>
              </a:rPr>
              <a:t> </a:t>
            </a:r>
            <a:r>
              <a:rPr sz="2000" spc="-5" dirty="0">
                <a:latin typeface="Times New Roman"/>
                <a:cs typeface="Times New Roman"/>
              </a:rPr>
              <a:t>register.</a:t>
            </a:r>
            <a:endParaRPr sz="2000">
              <a:latin typeface="Times New Roman"/>
              <a:cs typeface="Times New Roman"/>
            </a:endParaRPr>
          </a:p>
          <a:p>
            <a:pPr marL="12700" algn="just">
              <a:lnSpc>
                <a:spcPct val="100000"/>
              </a:lnSpc>
              <a:spcBef>
                <a:spcPts val="1685"/>
              </a:spcBef>
            </a:pPr>
            <a:r>
              <a:rPr sz="2000" spc="-5" dirty="0">
                <a:solidFill>
                  <a:srgbClr val="C00000"/>
                </a:solidFill>
                <a:latin typeface="Times New Roman"/>
                <a:cs typeface="Times New Roman"/>
              </a:rPr>
              <a:t>» </a:t>
            </a:r>
            <a:r>
              <a:rPr sz="2000" dirty="0">
                <a:latin typeface="Times New Roman"/>
                <a:cs typeface="Times New Roman"/>
              </a:rPr>
              <a:t>The </a:t>
            </a:r>
            <a:r>
              <a:rPr sz="2000" spc="-5" dirty="0">
                <a:latin typeface="Times New Roman"/>
                <a:cs typeface="Times New Roman"/>
              </a:rPr>
              <a:t>microprocessor </a:t>
            </a:r>
            <a:r>
              <a:rPr sz="2000" spc="-10" dirty="0">
                <a:latin typeface="Times New Roman"/>
                <a:cs typeface="Times New Roman"/>
              </a:rPr>
              <a:t>supervisor </a:t>
            </a:r>
            <a:r>
              <a:rPr sz="2000" spc="-5" dirty="0">
                <a:solidFill>
                  <a:srgbClr val="006FC0"/>
                </a:solidFill>
                <a:latin typeface="Times New Roman"/>
                <a:cs typeface="Times New Roman"/>
              </a:rPr>
              <a:t>IC DS 1232 </a:t>
            </a:r>
            <a:r>
              <a:rPr sz="2000" spc="-10" dirty="0">
                <a:latin typeface="Times New Roman"/>
                <a:cs typeface="Times New Roman"/>
              </a:rPr>
              <a:t>integrates </a:t>
            </a:r>
            <a:r>
              <a:rPr sz="2000" spc="-5" dirty="0">
                <a:latin typeface="Times New Roman"/>
                <a:cs typeface="Times New Roman"/>
              </a:rPr>
              <a:t>a </a:t>
            </a:r>
            <a:r>
              <a:rPr sz="2000" spc="-10" dirty="0">
                <a:latin typeface="Times New Roman"/>
                <a:cs typeface="Times New Roman"/>
              </a:rPr>
              <a:t>hardware</a:t>
            </a:r>
            <a:r>
              <a:rPr sz="2000" spc="10" dirty="0">
                <a:latin typeface="Times New Roman"/>
                <a:cs typeface="Times New Roman"/>
              </a:rPr>
              <a:t> </a:t>
            </a:r>
            <a:r>
              <a:rPr sz="2000" spc="-5" dirty="0">
                <a:latin typeface="Times New Roman"/>
                <a:cs typeface="Times New Roman"/>
              </a:rPr>
              <a:t>watchdog</a:t>
            </a:r>
            <a:endParaRPr sz="2000">
              <a:latin typeface="Times New Roman"/>
              <a:cs typeface="Times New Roman"/>
            </a:endParaRPr>
          </a:p>
          <a:p>
            <a:pPr marL="356870" algn="just">
              <a:lnSpc>
                <a:spcPct val="100000"/>
              </a:lnSpc>
              <a:spcBef>
                <a:spcPts val="1200"/>
              </a:spcBef>
            </a:pPr>
            <a:r>
              <a:rPr sz="2000" spc="-15" dirty="0">
                <a:latin typeface="Times New Roman"/>
                <a:cs typeface="Times New Roman"/>
              </a:rPr>
              <a:t>timer </a:t>
            </a:r>
            <a:r>
              <a:rPr sz="2000" spc="-10" dirty="0">
                <a:latin typeface="Times New Roman"/>
                <a:cs typeface="Times New Roman"/>
              </a:rPr>
              <a:t>in</a:t>
            </a:r>
            <a:r>
              <a:rPr sz="2000" spc="20" dirty="0">
                <a:latin typeface="Times New Roman"/>
                <a:cs typeface="Times New Roman"/>
              </a:rPr>
              <a:t> </a:t>
            </a:r>
            <a:r>
              <a:rPr sz="2000" spc="-10" dirty="0">
                <a:latin typeface="Times New Roman"/>
                <a:cs typeface="Times New Roman"/>
              </a:rPr>
              <a:t>it.</a:t>
            </a:r>
            <a:endParaRPr sz="2000">
              <a:latin typeface="Times New Roman"/>
              <a:cs typeface="Times New Roman"/>
            </a:endParaRPr>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38100">
              <a:lnSpc>
                <a:spcPts val="1375"/>
              </a:lnSpc>
            </a:pPr>
            <a:fld id="{81D60167-4931-47E6-BA6A-407CBD079E47}" type="slidenum">
              <a:rPr spc="-40" dirty="0"/>
              <a:t>186</a:t>
            </a:fld>
            <a:endParaRPr spc="-40" dirty="0"/>
          </a:p>
        </p:txBody>
      </p:sp>
    </p:spTree>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60044" y="199374"/>
            <a:ext cx="8453755" cy="1398270"/>
          </a:xfrm>
          <a:prstGeom prst="rect">
            <a:avLst/>
          </a:prstGeom>
        </p:spPr>
        <p:txBody>
          <a:bodyPr vert="horz" wrap="square" lIns="0" tIns="12700" rIns="0" bIns="0" rtlCol="0">
            <a:spAutoFit/>
          </a:bodyPr>
          <a:lstStyle/>
          <a:p>
            <a:pPr marL="356870" marR="5080" indent="-344805" algn="just">
              <a:lnSpc>
                <a:spcPct val="150100"/>
              </a:lnSpc>
              <a:spcBef>
                <a:spcPts val="100"/>
              </a:spcBef>
            </a:pPr>
            <a:r>
              <a:rPr spc="-5" dirty="0">
                <a:solidFill>
                  <a:srgbClr val="C00000"/>
                </a:solidFill>
              </a:rPr>
              <a:t>» </a:t>
            </a:r>
            <a:r>
              <a:rPr dirty="0"/>
              <a:t>The </a:t>
            </a:r>
            <a:r>
              <a:rPr spc="-10" dirty="0"/>
              <a:t>following </a:t>
            </a:r>
            <a:r>
              <a:rPr spc="-5" dirty="0"/>
              <a:t>Figure illustrates </a:t>
            </a:r>
            <a:r>
              <a:rPr spc="-10" dirty="0"/>
              <a:t>the implementation </a:t>
            </a:r>
            <a:r>
              <a:rPr dirty="0"/>
              <a:t>of </a:t>
            </a:r>
            <a:r>
              <a:rPr spc="-10" dirty="0"/>
              <a:t>the </a:t>
            </a:r>
            <a:r>
              <a:rPr spc="-5" dirty="0"/>
              <a:t>external </a:t>
            </a:r>
            <a:r>
              <a:rPr spc="-10" dirty="0"/>
              <a:t>watchdog  </a:t>
            </a:r>
            <a:r>
              <a:rPr spc="-15" dirty="0"/>
              <a:t>timer </a:t>
            </a:r>
            <a:r>
              <a:rPr spc="-5" dirty="0"/>
              <a:t>based microprocessor based </a:t>
            </a:r>
            <a:r>
              <a:rPr spc="-10" dirty="0"/>
              <a:t>supervisor </a:t>
            </a:r>
            <a:r>
              <a:rPr spc="-5" dirty="0"/>
              <a:t>circuit </a:t>
            </a:r>
            <a:r>
              <a:rPr spc="-10" dirty="0"/>
              <a:t>for </a:t>
            </a:r>
            <a:r>
              <a:rPr spc="-5" dirty="0"/>
              <a:t>a </a:t>
            </a:r>
            <a:r>
              <a:rPr spc="-10" dirty="0"/>
              <a:t>small </a:t>
            </a:r>
            <a:r>
              <a:rPr spc="-5" dirty="0"/>
              <a:t>embedded  </a:t>
            </a:r>
            <a:r>
              <a:rPr spc="-20" dirty="0"/>
              <a:t>system.</a:t>
            </a:r>
          </a:p>
        </p:txBody>
      </p:sp>
      <p:sp>
        <p:nvSpPr>
          <p:cNvPr id="4" name="object 4"/>
          <p:cNvSpPr/>
          <p:nvPr/>
        </p:nvSpPr>
        <p:spPr>
          <a:xfrm>
            <a:off x="990600" y="1752600"/>
            <a:ext cx="7467600" cy="3581400"/>
          </a:xfrm>
          <a:prstGeom prst="rect">
            <a:avLst/>
          </a:prstGeom>
          <a:blipFill>
            <a:blip r:embed="rId2" cstate="print"/>
            <a:stretch>
              <a:fillRect/>
            </a:stretch>
          </a:blipFill>
        </p:spPr>
        <p:txBody>
          <a:bodyPr wrap="square" lIns="0" tIns="0" rIns="0" bIns="0" rtlCol="0"/>
          <a:lstStyle/>
          <a:p>
            <a:endParaRPr/>
          </a:p>
        </p:txBody>
      </p:sp>
      <p:sp>
        <p:nvSpPr>
          <p:cNvPr id="6" name="object 6"/>
          <p:cNvSpPr txBox="1">
            <a:spLocks noGrp="1"/>
          </p:cNvSpPr>
          <p:nvPr>
            <p:ph type="sldNum" sz="quarter" idx="7"/>
          </p:nvPr>
        </p:nvSpPr>
        <p:spPr>
          <a:prstGeom prst="rect">
            <a:avLst/>
          </a:prstGeom>
        </p:spPr>
        <p:txBody>
          <a:bodyPr vert="horz" wrap="square" lIns="0" tIns="0" rIns="0" bIns="0" rtlCol="0">
            <a:spAutoFit/>
          </a:bodyPr>
          <a:lstStyle/>
          <a:p>
            <a:pPr marL="38100">
              <a:lnSpc>
                <a:spcPts val="1375"/>
              </a:lnSpc>
            </a:pPr>
            <a:fld id="{81D60167-4931-47E6-BA6A-407CBD079E47}" type="slidenum">
              <a:rPr spc="-40" dirty="0"/>
              <a:t>187</a:t>
            </a:fld>
            <a:endParaRPr spc="-4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60044" y="962990"/>
            <a:ext cx="8454390" cy="4560672"/>
          </a:xfrm>
          <a:prstGeom prst="rect">
            <a:avLst/>
          </a:prstGeom>
        </p:spPr>
        <p:txBody>
          <a:bodyPr vert="horz" wrap="square" lIns="0" tIns="12065" rIns="0" bIns="0" rtlCol="0">
            <a:spAutoFit/>
          </a:bodyPr>
          <a:lstStyle/>
          <a:p>
            <a:pPr marL="469900" marR="5080" indent="-457200">
              <a:lnSpc>
                <a:spcPct val="150100"/>
              </a:lnSpc>
              <a:spcBef>
                <a:spcPts val="480"/>
              </a:spcBef>
              <a:buClr>
                <a:srgbClr val="C00000"/>
              </a:buClr>
              <a:buAutoNum type="arabicPeriod" startAt="12"/>
              <a:tabLst>
                <a:tab pos="469265" algn="l"/>
                <a:tab pos="469900" algn="l"/>
              </a:tabLst>
            </a:pPr>
            <a:r>
              <a:rPr sz="2000" i="1" spc="-10" dirty="0">
                <a:latin typeface="Times New Roman"/>
                <a:cs typeface="Times New Roman"/>
              </a:rPr>
              <a:t>Wearable </a:t>
            </a:r>
            <a:r>
              <a:rPr sz="2000" i="1" spc="-5" dirty="0">
                <a:latin typeface="Times New Roman"/>
                <a:cs typeface="Times New Roman"/>
              </a:rPr>
              <a:t>Devices: </a:t>
            </a:r>
            <a:r>
              <a:rPr sz="2000" spc="-5" dirty="0">
                <a:latin typeface="Times New Roman"/>
                <a:cs typeface="Times New Roman"/>
              </a:rPr>
              <a:t>Health </a:t>
            </a:r>
            <a:r>
              <a:rPr sz="2000" spc="5" dirty="0">
                <a:latin typeface="Times New Roman"/>
                <a:cs typeface="Times New Roman"/>
              </a:rPr>
              <a:t>and </a:t>
            </a:r>
            <a:r>
              <a:rPr sz="2000" spc="-10" dirty="0">
                <a:latin typeface="Times New Roman"/>
                <a:cs typeface="Times New Roman"/>
              </a:rPr>
              <a:t>fitness </a:t>
            </a:r>
            <a:r>
              <a:rPr sz="2000" spc="-5" dirty="0">
                <a:latin typeface="Times New Roman"/>
                <a:cs typeface="Times New Roman"/>
              </a:rPr>
              <a:t>trackers, Smartphone screen extension  </a:t>
            </a:r>
            <a:r>
              <a:rPr sz="2000" spc="-10" dirty="0">
                <a:latin typeface="Times New Roman"/>
                <a:cs typeface="Times New Roman"/>
              </a:rPr>
              <a:t>for notifications,</a:t>
            </a:r>
            <a:r>
              <a:rPr sz="2000" spc="10" dirty="0">
                <a:latin typeface="Times New Roman"/>
                <a:cs typeface="Times New Roman"/>
              </a:rPr>
              <a:t> </a:t>
            </a:r>
            <a:r>
              <a:rPr sz="2000" spc="-5" dirty="0">
                <a:latin typeface="Times New Roman"/>
                <a:cs typeface="Times New Roman"/>
              </a:rPr>
              <a:t>etc.</a:t>
            </a:r>
            <a:endParaRPr lang="en-IN" sz="2000" spc="-5" dirty="0">
              <a:latin typeface="Times New Roman"/>
              <a:cs typeface="Times New Roman"/>
            </a:endParaRPr>
          </a:p>
          <a:p>
            <a:pPr marL="12700" marR="5080">
              <a:lnSpc>
                <a:spcPct val="150100"/>
              </a:lnSpc>
              <a:spcBef>
                <a:spcPts val="480"/>
              </a:spcBef>
              <a:buClr>
                <a:srgbClr val="C00000"/>
              </a:buClr>
              <a:tabLst>
                <a:tab pos="469265" algn="l"/>
                <a:tab pos="469900" algn="l"/>
              </a:tabLst>
            </a:pPr>
            <a:endParaRPr lang="en-IN" sz="2000" spc="-5" dirty="0">
              <a:latin typeface="Times New Roman"/>
              <a:cs typeface="Times New Roman"/>
            </a:endParaRPr>
          </a:p>
          <a:p>
            <a:pPr marL="469900" marR="5080" indent="-457200">
              <a:lnSpc>
                <a:spcPct val="150100"/>
              </a:lnSpc>
              <a:spcBef>
                <a:spcPts val="480"/>
              </a:spcBef>
              <a:buClr>
                <a:srgbClr val="C00000"/>
              </a:buClr>
              <a:buAutoNum type="arabicPeriod" startAt="12"/>
              <a:tabLst>
                <a:tab pos="469265" algn="l"/>
                <a:tab pos="469900" algn="l"/>
              </a:tabLst>
            </a:pPr>
            <a:endParaRPr lang="en-IN" sz="2000" spc="-5" dirty="0">
              <a:latin typeface="Times New Roman"/>
              <a:cs typeface="Times New Roman"/>
            </a:endParaRPr>
          </a:p>
          <a:p>
            <a:pPr marL="12700" marR="5080">
              <a:lnSpc>
                <a:spcPct val="150100"/>
              </a:lnSpc>
              <a:spcBef>
                <a:spcPts val="480"/>
              </a:spcBef>
              <a:buClr>
                <a:srgbClr val="C00000"/>
              </a:buClr>
              <a:tabLst>
                <a:tab pos="469265" algn="l"/>
                <a:tab pos="469900" algn="l"/>
              </a:tabLst>
            </a:pPr>
            <a:endParaRPr lang="en-IN" sz="2000" dirty="0">
              <a:latin typeface="Times New Roman"/>
              <a:cs typeface="Times New Roman"/>
            </a:endParaRPr>
          </a:p>
          <a:p>
            <a:pPr marL="12700" marR="5080">
              <a:lnSpc>
                <a:spcPct val="150100"/>
              </a:lnSpc>
              <a:spcBef>
                <a:spcPts val="480"/>
              </a:spcBef>
              <a:buClr>
                <a:srgbClr val="C00000"/>
              </a:buClr>
              <a:tabLst>
                <a:tab pos="469265" algn="l"/>
                <a:tab pos="469900" algn="l"/>
              </a:tabLst>
            </a:pPr>
            <a:endParaRPr lang="en-IN" sz="2000" dirty="0">
              <a:latin typeface="Times New Roman"/>
              <a:cs typeface="Times New Roman"/>
            </a:endParaRPr>
          </a:p>
          <a:p>
            <a:pPr marL="12700" marR="5080">
              <a:lnSpc>
                <a:spcPct val="150100"/>
              </a:lnSpc>
              <a:spcBef>
                <a:spcPts val="480"/>
              </a:spcBef>
              <a:buClr>
                <a:srgbClr val="C00000"/>
              </a:buClr>
              <a:tabLst>
                <a:tab pos="469265" algn="l"/>
                <a:tab pos="469900" algn="l"/>
              </a:tabLst>
            </a:pPr>
            <a:endParaRPr lang="en-IN" sz="2000" dirty="0">
              <a:latin typeface="Times New Roman"/>
              <a:cs typeface="Times New Roman"/>
            </a:endParaRPr>
          </a:p>
          <a:p>
            <a:pPr marL="12700" marR="5080">
              <a:lnSpc>
                <a:spcPct val="150100"/>
              </a:lnSpc>
              <a:spcBef>
                <a:spcPts val="480"/>
              </a:spcBef>
              <a:buClr>
                <a:srgbClr val="C00000"/>
              </a:buClr>
              <a:tabLst>
                <a:tab pos="469265" algn="l"/>
                <a:tab pos="469900" algn="l"/>
              </a:tabLst>
            </a:pPr>
            <a:endParaRPr lang="en-IN" sz="2000" dirty="0">
              <a:latin typeface="Times New Roman"/>
              <a:cs typeface="Times New Roman"/>
            </a:endParaRPr>
          </a:p>
          <a:p>
            <a:pPr marL="12700" marR="5080">
              <a:lnSpc>
                <a:spcPct val="150100"/>
              </a:lnSpc>
              <a:spcBef>
                <a:spcPts val="480"/>
              </a:spcBef>
              <a:buClr>
                <a:srgbClr val="C00000"/>
              </a:buClr>
              <a:tabLst>
                <a:tab pos="469265" algn="l"/>
                <a:tab pos="469900" algn="l"/>
              </a:tabLst>
            </a:pPr>
            <a:endParaRPr sz="2000" dirty="0">
              <a:latin typeface="Times New Roman"/>
              <a:cs typeface="Times New Roman"/>
            </a:endParaRPr>
          </a:p>
        </p:txBody>
      </p:sp>
      <p:sp>
        <p:nvSpPr>
          <p:cNvPr id="5" name="object 5"/>
          <p:cNvSpPr txBox="1"/>
          <p:nvPr/>
        </p:nvSpPr>
        <p:spPr>
          <a:xfrm>
            <a:off x="8420100" y="6471338"/>
            <a:ext cx="216535" cy="196850"/>
          </a:xfrm>
          <a:prstGeom prst="rect">
            <a:avLst/>
          </a:prstGeom>
        </p:spPr>
        <p:txBody>
          <a:bodyPr vert="horz" wrap="square" lIns="0" tIns="0" rIns="0" bIns="0" rtlCol="0">
            <a:spAutoFit/>
          </a:bodyPr>
          <a:lstStyle/>
          <a:p>
            <a:pPr marL="38100">
              <a:lnSpc>
                <a:spcPts val="1375"/>
              </a:lnSpc>
            </a:pPr>
            <a:fld id="{81D60167-4931-47E6-BA6A-407CBD079E47}" type="slidenum">
              <a:rPr sz="1200" spc="-40" dirty="0">
                <a:latin typeface="Times New Roman"/>
                <a:cs typeface="Times New Roman"/>
              </a:rPr>
              <a:t>19</a:t>
            </a:fld>
            <a:endParaRPr sz="1200">
              <a:latin typeface="Times New Roman"/>
              <a:cs typeface="Times New Roman"/>
            </a:endParaRPr>
          </a:p>
        </p:txBody>
      </p:sp>
      <p:pic>
        <p:nvPicPr>
          <p:cNvPr id="9" name="Picture 8">
            <a:extLst>
              <a:ext uri="{FF2B5EF4-FFF2-40B4-BE49-F238E27FC236}">
                <a16:creationId xmlns:a16="http://schemas.microsoft.com/office/drawing/2014/main" xmlns="" id="{43093D84-C2AD-B280-FA08-9C5B48084EAA}"/>
              </a:ext>
            </a:extLst>
          </p:cNvPr>
          <p:cNvPicPr>
            <a:picLocks noChangeAspect="1"/>
          </p:cNvPicPr>
          <p:nvPr/>
        </p:nvPicPr>
        <p:blipFill>
          <a:blip r:embed="rId2"/>
          <a:stretch>
            <a:fillRect/>
          </a:stretch>
        </p:blipFill>
        <p:spPr>
          <a:xfrm>
            <a:off x="1320775" y="1905000"/>
            <a:ext cx="2752725" cy="3719513"/>
          </a:xfrm>
          <a:prstGeom prst="rect">
            <a:avLst/>
          </a:prstGeom>
        </p:spPr>
      </p:pic>
      <p:pic>
        <p:nvPicPr>
          <p:cNvPr id="11" name="Picture 10">
            <a:extLst>
              <a:ext uri="{FF2B5EF4-FFF2-40B4-BE49-F238E27FC236}">
                <a16:creationId xmlns:a16="http://schemas.microsoft.com/office/drawing/2014/main" xmlns="" id="{1A73CBBD-0D21-4AA9-469B-C182C7FEB284}"/>
              </a:ext>
            </a:extLst>
          </p:cNvPr>
          <p:cNvPicPr>
            <a:picLocks noChangeAspect="1"/>
          </p:cNvPicPr>
          <p:nvPr/>
        </p:nvPicPr>
        <p:blipFill>
          <a:blip r:embed="rId3"/>
          <a:stretch>
            <a:fillRect/>
          </a:stretch>
        </p:blipFill>
        <p:spPr>
          <a:xfrm>
            <a:off x="4419600" y="1538286"/>
            <a:ext cx="3886200" cy="3948114"/>
          </a:xfrm>
          <a:prstGeom prst="rect">
            <a:avLst/>
          </a:prstGeom>
        </p:spPr>
      </p:pic>
    </p:spTree>
    <p:extLst>
      <p:ext uri="{BB962C8B-B14F-4D97-AF65-F5344CB8AC3E}">
        <p14:creationId xmlns:p14="http://schemas.microsoft.com/office/powerpoint/2010/main" val="31495775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57200" y="6172200"/>
            <a:ext cx="8229600" cy="0"/>
          </a:xfrm>
          <a:custGeom>
            <a:avLst/>
            <a:gdLst/>
            <a:ahLst/>
            <a:cxnLst/>
            <a:rect l="l" t="t" r="r" b="b"/>
            <a:pathLst>
              <a:path w="8229600">
                <a:moveTo>
                  <a:pt x="0" y="0"/>
                </a:moveTo>
                <a:lnTo>
                  <a:pt x="8229600" y="0"/>
                </a:lnTo>
              </a:path>
            </a:pathLst>
          </a:custGeom>
          <a:ln w="19050">
            <a:solidFill>
              <a:srgbClr val="CC9900"/>
            </a:solidFill>
          </a:ln>
        </p:spPr>
        <p:txBody>
          <a:bodyPr wrap="square" lIns="0" tIns="0" rIns="0" bIns="0" rtlCol="0"/>
          <a:lstStyle/>
          <a:p>
            <a:endParaRPr/>
          </a:p>
        </p:txBody>
      </p:sp>
      <p:sp>
        <p:nvSpPr>
          <p:cNvPr id="3" name="object 3"/>
          <p:cNvSpPr txBox="1"/>
          <p:nvPr/>
        </p:nvSpPr>
        <p:spPr>
          <a:xfrm>
            <a:off x="460044" y="1359534"/>
            <a:ext cx="5418455" cy="1960880"/>
          </a:xfrm>
          <a:prstGeom prst="rect">
            <a:avLst/>
          </a:prstGeom>
        </p:spPr>
        <p:txBody>
          <a:bodyPr vert="horz" wrap="square" lIns="0" tIns="12700" rIns="0" bIns="0" rtlCol="0">
            <a:spAutoFit/>
          </a:bodyPr>
          <a:lstStyle/>
          <a:p>
            <a:pPr marL="12700">
              <a:lnSpc>
                <a:spcPct val="100000"/>
              </a:lnSpc>
              <a:spcBef>
                <a:spcPts val="100"/>
              </a:spcBef>
              <a:tabLst>
                <a:tab pos="356870" algn="l"/>
              </a:tabLst>
            </a:pPr>
            <a:r>
              <a:rPr sz="2350" spc="10" dirty="0">
                <a:solidFill>
                  <a:srgbClr val="C00000"/>
                </a:solidFill>
                <a:latin typeface="Times New Roman"/>
                <a:cs typeface="Times New Roman"/>
              </a:rPr>
              <a:t>»	</a:t>
            </a:r>
            <a:r>
              <a:rPr sz="2400" spc="-5" dirty="0">
                <a:latin typeface="Times New Roman"/>
                <a:cs typeface="Times New Roman"/>
              </a:rPr>
              <a:t>An </a:t>
            </a:r>
            <a:r>
              <a:rPr sz="2400" b="1" i="1" spc="-5" dirty="0">
                <a:solidFill>
                  <a:srgbClr val="FF0000"/>
                </a:solidFill>
                <a:latin typeface="Times New Roman"/>
                <a:cs typeface="Times New Roman"/>
              </a:rPr>
              <a:t>embedded system</a:t>
            </a:r>
            <a:r>
              <a:rPr sz="2400" b="1" i="1" spc="-10" dirty="0">
                <a:solidFill>
                  <a:srgbClr val="FF0000"/>
                </a:solidFill>
                <a:latin typeface="Times New Roman"/>
                <a:cs typeface="Times New Roman"/>
              </a:rPr>
              <a:t> </a:t>
            </a:r>
            <a:r>
              <a:rPr sz="2400" dirty="0">
                <a:latin typeface="Times New Roman"/>
                <a:cs typeface="Times New Roman"/>
              </a:rPr>
              <a:t>is</a:t>
            </a:r>
            <a:endParaRPr sz="2400">
              <a:latin typeface="Times New Roman"/>
              <a:cs typeface="Times New Roman"/>
            </a:endParaRPr>
          </a:p>
          <a:p>
            <a:pPr marL="356870">
              <a:lnSpc>
                <a:spcPct val="100000"/>
              </a:lnSpc>
              <a:spcBef>
                <a:spcPts val="1795"/>
              </a:spcBef>
              <a:tabLst>
                <a:tab pos="682625" algn="l"/>
              </a:tabLst>
            </a:pPr>
            <a:r>
              <a:rPr sz="2000" spc="-5" dirty="0">
                <a:solidFill>
                  <a:srgbClr val="C00000"/>
                </a:solidFill>
                <a:latin typeface="Times New Roman"/>
                <a:cs typeface="Times New Roman"/>
              </a:rPr>
              <a:t>»	</a:t>
            </a:r>
            <a:r>
              <a:rPr sz="2000" spc="-20" dirty="0">
                <a:solidFill>
                  <a:srgbClr val="6F2F9F"/>
                </a:solidFill>
                <a:latin typeface="Times New Roman"/>
                <a:cs typeface="Times New Roman"/>
              </a:rPr>
              <a:t>An </a:t>
            </a:r>
            <a:r>
              <a:rPr sz="2000" spc="-5" dirty="0">
                <a:solidFill>
                  <a:srgbClr val="6F2F9F"/>
                </a:solidFill>
                <a:latin typeface="Times New Roman"/>
                <a:cs typeface="Times New Roman"/>
              </a:rPr>
              <a:t>electronic/ </a:t>
            </a:r>
            <a:r>
              <a:rPr sz="2000" spc="-10" dirty="0">
                <a:solidFill>
                  <a:srgbClr val="6F2F9F"/>
                </a:solidFill>
                <a:latin typeface="Times New Roman"/>
                <a:cs typeface="Times New Roman"/>
              </a:rPr>
              <a:t>electro-mechanical</a:t>
            </a:r>
            <a:r>
              <a:rPr sz="2000" spc="80" dirty="0">
                <a:solidFill>
                  <a:srgbClr val="6F2F9F"/>
                </a:solidFill>
                <a:latin typeface="Times New Roman"/>
                <a:cs typeface="Times New Roman"/>
              </a:rPr>
              <a:t> </a:t>
            </a:r>
            <a:r>
              <a:rPr sz="2000" spc="-15" dirty="0">
                <a:solidFill>
                  <a:srgbClr val="6F2F9F"/>
                </a:solidFill>
                <a:latin typeface="Times New Roman"/>
                <a:cs typeface="Times New Roman"/>
              </a:rPr>
              <a:t>system</a:t>
            </a:r>
            <a:endParaRPr sz="2000">
              <a:latin typeface="Times New Roman"/>
              <a:cs typeface="Times New Roman"/>
            </a:endParaRPr>
          </a:p>
          <a:p>
            <a:pPr marL="356870">
              <a:lnSpc>
                <a:spcPct val="100000"/>
              </a:lnSpc>
              <a:spcBef>
                <a:spcPts val="1680"/>
              </a:spcBef>
              <a:tabLst>
                <a:tab pos="682625" algn="l"/>
              </a:tabLst>
            </a:pPr>
            <a:r>
              <a:rPr sz="2000" spc="-5" dirty="0">
                <a:solidFill>
                  <a:srgbClr val="C00000"/>
                </a:solidFill>
                <a:latin typeface="Times New Roman"/>
                <a:cs typeface="Times New Roman"/>
              </a:rPr>
              <a:t>»	</a:t>
            </a:r>
            <a:r>
              <a:rPr sz="2000" spc="-10" dirty="0">
                <a:solidFill>
                  <a:srgbClr val="001F5F"/>
                </a:solidFill>
                <a:latin typeface="Times New Roman"/>
                <a:cs typeface="Times New Roman"/>
              </a:rPr>
              <a:t>Designed to </a:t>
            </a:r>
            <a:r>
              <a:rPr sz="2000" spc="-5" dirty="0">
                <a:solidFill>
                  <a:srgbClr val="001F5F"/>
                </a:solidFill>
                <a:latin typeface="Times New Roman"/>
                <a:cs typeface="Times New Roman"/>
              </a:rPr>
              <a:t>perform a specific</a:t>
            </a:r>
            <a:r>
              <a:rPr sz="2000" spc="40" dirty="0">
                <a:solidFill>
                  <a:srgbClr val="001F5F"/>
                </a:solidFill>
                <a:latin typeface="Times New Roman"/>
                <a:cs typeface="Times New Roman"/>
              </a:rPr>
              <a:t> </a:t>
            </a:r>
            <a:r>
              <a:rPr sz="2000" spc="-10" dirty="0">
                <a:solidFill>
                  <a:srgbClr val="001F5F"/>
                </a:solidFill>
                <a:latin typeface="Times New Roman"/>
                <a:cs typeface="Times New Roman"/>
              </a:rPr>
              <a:t>function</a:t>
            </a:r>
            <a:endParaRPr sz="2000">
              <a:latin typeface="Times New Roman"/>
              <a:cs typeface="Times New Roman"/>
            </a:endParaRPr>
          </a:p>
          <a:p>
            <a:pPr marL="356870">
              <a:lnSpc>
                <a:spcPct val="100000"/>
              </a:lnSpc>
              <a:spcBef>
                <a:spcPts val="1685"/>
              </a:spcBef>
              <a:tabLst>
                <a:tab pos="682625" algn="l"/>
              </a:tabLst>
            </a:pPr>
            <a:r>
              <a:rPr sz="2000" spc="-5" dirty="0">
                <a:solidFill>
                  <a:srgbClr val="C00000"/>
                </a:solidFill>
                <a:latin typeface="Times New Roman"/>
                <a:cs typeface="Times New Roman"/>
              </a:rPr>
              <a:t>»	</a:t>
            </a:r>
            <a:r>
              <a:rPr sz="2000" spc="-5" dirty="0">
                <a:solidFill>
                  <a:srgbClr val="AC1285"/>
                </a:solidFill>
                <a:latin typeface="Times New Roman"/>
                <a:cs typeface="Times New Roman"/>
              </a:rPr>
              <a:t>A </a:t>
            </a:r>
            <a:r>
              <a:rPr sz="2000" spc="-10" dirty="0">
                <a:solidFill>
                  <a:srgbClr val="AC1285"/>
                </a:solidFill>
                <a:latin typeface="Times New Roman"/>
                <a:cs typeface="Times New Roman"/>
              </a:rPr>
              <a:t>combination </a:t>
            </a:r>
            <a:r>
              <a:rPr sz="2000" dirty="0">
                <a:solidFill>
                  <a:srgbClr val="AC1285"/>
                </a:solidFill>
                <a:latin typeface="Times New Roman"/>
                <a:cs typeface="Times New Roman"/>
              </a:rPr>
              <a:t>of both </a:t>
            </a:r>
            <a:r>
              <a:rPr sz="2000" spc="-10" dirty="0">
                <a:solidFill>
                  <a:srgbClr val="AC1285"/>
                </a:solidFill>
                <a:latin typeface="Times New Roman"/>
                <a:cs typeface="Times New Roman"/>
              </a:rPr>
              <a:t>hardware and</a:t>
            </a:r>
            <a:r>
              <a:rPr sz="2000" spc="75" dirty="0">
                <a:solidFill>
                  <a:srgbClr val="AC1285"/>
                </a:solidFill>
                <a:latin typeface="Times New Roman"/>
                <a:cs typeface="Times New Roman"/>
              </a:rPr>
              <a:t> </a:t>
            </a:r>
            <a:r>
              <a:rPr sz="2000" spc="-15" dirty="0">
                <a:solidFill>
                  <a:srgbClr val="AC1285"/>
                </a:solidFill>
                <a:latin typeface="Times New Roman"/>
                <a:cs typeface="Times New Roman"/>
              </a:rPr>
              <a:t>firmware</a:t>
            </a:r>
            <a:endParaRPr sz="2000">
              <a:latin typeface="Times New Roman"/>
              <a:cs typeface="Times New Roman"/>
            </a:endParaRPr>
          </a:p>
        </p:txBody>
      </p:sp>
      <p:sp>
        <p:nvSpPr>
          <p:cNvPr id="4" name="object 4"/>
          <p:cNvSpPr txBox="1"/>
          <p:nvPr/>
        </p:nvSpPr>
        <p:spPr>
          <a:xfrm>
            <a:off x="5939663" y="3031078"/>
            <a:ext cx="1100455" cy="280670"/>
          </a:xfrm>
          <a:prstGeom prst="rect">
            <a:avLst/>
          </a:prstGeom>
        </p:spPr>
        <p:txBody>
          <a:bodyPr vert="horz" wrap="square" lIns="0" tIns="0" rIns="0" bIns="0" rtlCol="0">
            <a:spAutoFit/>
          </a:bodyPr>
          <a:lstStyle/>
          <a:p>
            <a:pPr>
              <a:lnSpc>
                <a:spcPts val="2175"/>
              </a:lnSpc>
            </a:pPr>
            <a:r>
              <a:rPr sz="2000" dirty="0">
                <a:solidFill>
                  <a:srgbClr val="AC1285"/>
                </a:solidFill>
                <a:latin typeface="Times New Roman"/>
                <a:cs typeface="Times New Roman"/>
              </a:rPr>
              <a:t>(</a:t>
            </a:r>
            <a:r>
              <a:rPr sz="2000" spc="-15" dirty="0">
                <a:solidFill>
                  <a:srgbClr val="AC1285"/>
                </a:solidFill>
                <a:latin typeface="Times New Roman"/>
                <a:cs typeface="Times New Roman"/>
              </a:rPr>
              <a:t>s</a:t>
            </a:r>
            <a:r>
              <a:rPr sz="2000" dirty="0">
                <a:solidFill>
                  <a:srgbClr val="AC1285"/>
                </a:solidFill>
                <a:latin typeface="Times New Roman"/>
                <a:cs typeface="Times New Roman"/>
              </a:rPr>
              <a:t>o</a:t>
            </a:r>
            <a:r>
              <a:rPr sz="2000" spc="-25" dirty="0">
                <a:solidFill>
                  <a:srgbClr val="AC1285"/>
                </a:solidFill>
                <a:latin typeface="Times New Roman"/>
                <a:cs typeface="Times New Roman"/>
              </a:rPr>
              <a:t>f</a:t>
            </a:r>
            <a:r>
              <a:rPr sz="2000" spc="-5" dirty="0">
                <a:solidFill>
                  <a:srgbClr val="AC1285"/>
                </a:solidFill>
                <a:latin typeface="Times New Roman"/>
                <a:cs typeface="Times New Roman"/>
              </a:rPr>
              <a:t>t</a:t>
            </a:r>
            <a:r>
              <a:rPr sz="2000" spc="-55" dirty="0">
                <a:solidFill>
                  <a:srgbClr val="AC1285"/>
                </a:solidFill>
                <a:latin typeface="Times New Roman"/>
                <a:cs typeface="Times New Roman"/>
              </a:rPr>
              <a:t>w</a:t>
            </a:r>
            <a:r>
              <a:rPr sz="2000" spc="-5" dirty="0">
                <a:solidFill>
                  <a:srgbClr val="AC1285"/>
                </a:solidFill>
                <a:latin typeface="Times New Roman"/>
                <a:cs typeface="Times New Roman"/>
              </a:rPr>
              <a:t>a</a:t>
            </a:r>
            <a:r>
              <a:rPr sz="2000" dirty="0">
                <a:solidFill>
                  <a:srgbClr val="AC1285"/>
                </a:solidFill>
                <a:latin typeface="Times New Roman"/>
                <a:cs typeface="Times New Roman"/>
              </a:rPr>
              <a:t>r</a:t>
            </a:r>
            <a:r>
              <a:rPr sz="2000" spc="-5" dirty="0">
                <a:solidFill>
                  <a:srgbClr val="AC1285"/>
                </a:solidFill>
                <a:latin typeface="Times New Roman"/>
                <a:cs typeface="Times New Roman"/>
              </a:rPr>
              <a:t>e</a:t>
            </a:r>
            <a:r>
              <a:rPr sz="2000" spc="10" dirty="0">
                <a:solidFill>
                  <a:srgbClr val="AC1285"/>
                </a:solidFill>
                <a:latin typeface="Times New Roman"/>
                <a:cs typeface="Times New Roman"/>
              </a:rPr>
              <a:t>)</a:t>
            </a:r>
            <a:r>
              <a:rPr sz="2000" spc="-5" dirty="0">
                <a:latin typeface="Times New Roman"/>
                <a:cs typeface="Times New Roman"/>
              </a:rPr>
              <a:t>.</a:t>
            </a:r>
            <a:endParaRPr sz="2000">
              <a:latin typeface="Times New Roman"/>
              <a:cs typeface="Times New Roman"/>
            </a:endParaRPr>
          </a:p>
        </p:txBody>
      </p:sp>
      <p:grpSp>
        <p:nvGrpSpPr>
          <p:cNvPr id="7" name="object 7"/>
          <p:cNvGrpSpPr/>
          <p:nvPr/>
        </p:nvGrpSpPr>
        <p:grpSpPr>
          <a:xfrm>
            <a:off x="304800" y="3429000"/>
            <a:ext cx="8924925" cy="3352800"/>
            <a:chOff x="142875" y="3428998"/>
            <a:chExt cx="8924925" cy="3352800"/>
          </a:xfrm>
        </p:grpSpPr>
        <p:sp>
          <p:nvSpPr>
            <p:cNvPr id="8" name="object 8"/>
            <p:cNvSpPr/>
            <p:nvPr/>
          </p:nvSpPr>
          <p:spPr>
            <a:xfrm>
              <a:off x="142875" y="3428998"/>
              <a:ext cx="4048125" cy="3352800"/>
            </a:xfrm>
            <a:prstGeom prst="rect">
              <a:avLst/>
            </a:prstGeom>
            <a:blipFill>
              <a:blip r:embed="rId2" cstate="print"/>
              <a:stretch>
                <a:fillRect/>
              </a:stretch>
            </a:blipFill>
          </p:spPr>
          <p:txBody>
            <a:bodyPr wrap="square" lIns="0" tIns="0" rIns="0" bIns="0" rtlCol="0"/>
            <a:lstStyle/>
            <a:p>
              <a:endParaRPr/>
            </a:p>
          </p:txBody>
        </p:sp>
        <p:sp>
          <p:nvSpPr>
            <p:cNvPr id="9" name="object 9"/>
            <p:cNvSpPr/>
            <p:nvPr/>
          </p:nvSpPr>
          <p:spPr>
            <a:xfrm>
              <a:off x="4229100" y="3438523"/>
              <a:ext cx="4838700" cy="3343275"/>
            </a:xfrm>
            <a:prstGeom prst="rect">
              <a:avLst/>
            </a:prstGeom>
            <a:blipFill>
              <a:blip r:embed="rId3" cstate="print"/>
              <a:stretch>
                <a:fillRect/>
              </a:stretch>
            </a:blipFill>
          </p:spPr>
          <p:txBody>
            <a:bodyPr wrap="square" lIns="0" tIns="0" rIns="0" bIns="0" rtlCol="0"/>
            <a:lstStyle/>
            <a:p>
              <a:endParaRPr/>
            </a:p>
          </p:txBody>
        </p:sp>
      </p:grpSp>
      <p:sp>
        <p:nvSpPr>
          <p:cNvPr id="10" name="object 10"/>
          <p:cNvSpPr/>
          <p:nvPr/>
        </p:nvSpPr>
        <p:spPr>
          <a:xfrm>
            <a:off x="5867400" y="838200"/>
            <a:ext cx="3124200" cy="2438400"/>
          </a:xfrm>
          <a:prstGeom prst="rect">
            <a:avLst/>
          </a:prstGeom>
          <a:blipFill>
            <a:blip r:embed="rId4" cstate="print"/>
            <a:stretch>
              <a:fillRect/>
            </a:stretch>
          </a:blipFill>
        </p:spPr>
        <p:txBody>
          <a:bodyPr wrap="square" lIns="0" tIns="0" rIns="0" bIns="0" rtlCol="0"/>
          <a:lstStyle/>
          <a:p>
            <a:endParaRPr/>
          </a:p>
        </p:txBody>
      </p:sp>
      <p:sp>
        <p:nvSpPr>
          <p:cNvPr id="11" name="object 11"/>
          <p:cNvSpPr txBox="1">
            <a:spLocks noGrp="1"/>
          </p:cNvSpPr>
          <p:nvPr>
            <p:ph type="title"/>
          </p:nvPr>
        </p:nvSpPr>
        <p:spPr>
          <a:prstGeom prst="rect">
            <a:avLst/>
          </a:prstGeom>
        </p:spPr>
        <p:txBody>
          <a:bodyPr vert="horz" wrap="square" lIns="0" tIns="59654" rIns="0" bIns="0" rtlCol="0">
            <a:spAutoFit/>
          </a:bodyPr>
          <a:lstStyle/>
          <a:p>
            <a:pPr marL="1976755" marR="5080" indent="225425">
              <a:lnSpc>
                <a:spcPct val="100000"/>
              </a:lnSpc>
              <a:spcBef>
                <a:spcPts val="100"/>
              </a:spcBef>
            </a:pPr>
            <a:r>
              <a:rPr sz="3600" b="1" spc="-5" dirty="0">
                <a:solidFill>
                  <a:srgbClr val="FF0000"/>
                </a:solidFill>
                <a:latin typeface="Times New Roman"/>
                <a:cs typeface="Times New Roman"/>
              </a:rPr>
              <a:t>INTRODUCTION </a:t>
            </a:r>
            <a:r>
              <a:rPr sz="3600" b="1" dirty="0">
                <a:solidFill>
                  <a:srgbClr val="FF0000"/>
                </a:solidFill>
                <a:latin typeface="Times New Roman"/>
                <a:cs typeface="Times New Roman"/>
              </a:rPr>
              <a:t>TO  </a:t>
            </a:r>
            <a:r>
              <a:rPr sz="3600" b="1" spc="-5" dirty="0">
                <a:solidFill>
                  <a:srgbClr val="FF0000"/>
                </a:solidFill>
                <a:latin typeface="Times New Roman"/>
                <a:cs typeface="Times New Roman"/>
              </a:rPr>
              <a:t>EMBEDDED</a:t>
            </a:r>
            <a:r>
              <a:rPr sz="3600" b="1" spc="-90" dirty="0">
                <a:solidFill>
                  <a:srgbClr val="FF0000"/>
                </a:solidFill>
                <a:latin typeface="Times New Roman"/>
                <a:cs typeface="Times New Roman"/>
              </a:rPr>
              <a:t> </a:t>
            </a:r>
            <a:r>
              <a:rPr sz="3600" b="1" spc="-5" dirty="0">
                <a:solidFill>
                  <a:srgbClr val="FF0000"/>
                </a:solidFill>
                <a:latin typeface="Times New Roman"/>
                <a:cs typeface="Times New Roman"/>
              </a:rPr>
              <a:t>SYSTEMS</a:t>
            </a:r>
            <a:endParaRPr sz="3600">
              <a:latin typeface="Times New Roman"/>
              <a:cs typeface="Times New Roman"/>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60044" y="962990"/>
            <a:ext cx="8454390" cy="1525418"/>
          </a:xfrm>
          <a:prstGeom prst="rect">
            <a:avLst/>
          </a:prstGeom>
        </p:spPr>
        <p:txBody>
          <a:bodyPr vert="horz" wrap="square" lIns="0" tIns="12065" rIns="0" bIns="0" rtlCol="0">
            <a:spAutoFit/>
          </a:bodyPr>
          <a:lstStyle/>
          <a:p>
            <a:pPr marL="12700" marR="5080">
              <a:lnSpc>
                <a:spcPct val="150100"/>
              </a:lnSpc>
              <a:spcBef>
                <a:spcPts val="480"/>
              </a:spcBef>
              <a:buClr>
                <a:srgbClr val="C00000"/>
              </a:buClr>
              <a:tabLst>
                <a:tab pos="469265" algn="l"/>
                <a:tab pos="469900" algn="l"/>
              </a:tabLst>
            </a:pPr>
            <a:endParaRPr lang="en-IN" sz="2000" dirty="0">
              <a:latin typeface="Times New Roman"/>
              <a:cs typeface="Times New Roman"/>
            </a:endParaRPr>
          </a:p>
          <a:p>
            <a:pPr marL="12700">
              <a:lnSpc>
                <a:spcPct val="100000"/>
              </a:lnSpc>
              <a:spcBef>
                <a:spcPts val="1680"/>
              </a:spcBef>
              <a:buClr>
                <a:srgbClr val="C00000"/>
              </a:buClr>
              <a:tabLst>
                <a:tab pos="469265" algn="l"/>
                <a:tab pos="469900" algn="l"/>
              </a:tabLst>
            </a:pPr>
            <a:r>
              <a:rPr lang="en-IN" sz="2000" spc="-10" dirty="0">
                <a:solidFill>
                  <a:srgbClr val="FF0000"/>
                </a:solidFill>
                <a:latin typeface="Times New Roman"/>
                <a:cs typeface="Times New Roman"/>
              </a:rPr>
              <a:t>13. </a:t>
            </a:r>
            <a:r>
              <a:rPr sz="2000" spc="-10" dirty="0">
                <a:latin typeface="Times New Roman"/>
                <a:cs typeface="Times New Roman"/>
              </a:rPr>
              <a:t>Cloud </a:t>
            </a:r>
            <a:r>
              <a:rPr sz="2000" spc="-15" dirty="0">
                <a:latin typeface="Times New Roman"/>
                <a:cs typeface="Times New Roman"/>
              </a:rPr>
              <a:t>Computing </a:t>
            </a:r>
            <a:r>
              <a:rPr sz="2000" spc="-10" dirty="0">
                <a:latin typeface="Times New Roman"/>
                <a:cs typeface="Times New Roman"/>
              </a:rPr>
              <a:t>and </a:t>
            </a:r>
            <a:r>
              <a:rPr sz="2000" spc="-5" dirty="0">
                <a:latin typeface="Times New Roman"/>
                <a:cs typeface="Times New Roman"/>
              </a:rPr>
              <a:t>Internet </a:t>
            </a:r>
            <a:r>
              <a:rPr sz="2000" dirty="0">
                <a:latin typeface="Times New Roman"/>
                <a:cs typeface="Times New Roman"/>
              </a:rPr>
              <a:t>of </a:t>
            </a:r>
            <a:r>
              <a:rPr sz="2000" spc="-10" dirty="0">
                <a:latin typeface="Times New Roman"/>
                <a:cs typeface="Times New Roman"/>
              </a:rPr>
              <a:t>Things</a:t>
            </a:r>
            <a:r>
              <a:rPr sz="2000" spc="160" dirty="0">
                <a:latin typeface="Times New Roman"/>
                <a:cs typeface="Times New Roman"/>
              </a:rPr>
              <a:t> </a:t>
            </a:r>
            <a:r>
              <a:rPr sz="2000" spc="5" dirty="0">
                <a:latin typeface="Times New Roman"/>
                <a:cs typeface="Times New Roman"/>
              </a:rPr>
              <a:t>(IoT)</a:t>
            </a:r>
            <a:endParaRPr lang="en-IN" sz="2000" spc="5" dirty="0">
              <a:latin typeface="Times New Roman"/>
              <a:cs typeface="Times New Roman"/>
            </a:endParaRPr>
          </a:p>
          <a:p>
            <a:pPr marL="12700">
              <a:lnSpc>
                <a:spcPct val="100000"/>
              </a:lnSpc>
              <a:spcBef>
                <a:spcPts val="1680"/>
              </a:spcBef>
              <a:buClr>
                <a:srgbClr val="C00000"/>
              </a:buClr>
              <a:tabLst>
                <a:tab pos="469265" algn="l"/>
                <a:tab pos="469900" algn="l"/>
              </a:tabLst>
            </a:pPr>
            <a:endParaRPr sz="2000" dirty="0">
              <a:latin typeface="Times New Roman"/>
              <a:cs typeface="Times New Roman"/>
            </a:endParaRPr>
          </a:p>
        </p:txBody>
      </p:sp>
      <p:sp>
        <p:nvSpPr>
          <p:cNvPr id="5" name="object 5"/>
          <p:cNvSpPr txBox="1"/>
          <p:nvPr/>
        </p:nvSpPr>
        <p:spPr>
          <a:xfrm>
            <a:off x="8420100" y="6471338"/>
            <a:ext cx="216535" cy="196850"/>
          </a:xfrm>
          <a:prstGeom prst="rect">
            <a:avLst/>
          </a:prstGeom>
        </p:spPr>
        <p:txBody>
          <a:bodyPr vert="horz" wrap="square" lIns="0" tIns="0" rIns="0" bIns="0" rtlCol="0">
            <a:spAutoFit/>
          </a:bodyPr>
          <a:lstStyle/>
          <a:p>
            <a:pPr marL="38100">
              <a:lnSpc>
                <a:spcPts val="1375"/>
              </a:lnSpc>
            </a:pPr>
            <a:fld id="{81D60167-4931-47E6-BA6A-407CBD079E47}" type="slidenum">
              <a:rPr sz="1200" spc="-40" dirty="0">
                <a:latin typeface="Times New Roman"/>
                <a:cs typeface="Times New Roman"/>
              </a:rPr>
              <a:t>20</a:t>
            </a:fld>
            <a:endParaRPr sz="1200">
              <a:latin typeface="Times New Roman"/>
              <a:cs typeface="Times New Roman"/>
            </a:endParaRPr>
          </a:p>
        </p:txBody>
      </p:sp>
      <p:pic>
        <p:nvPicPr>
          <p:cNvPr id="7" name="Picture 6">
            <a:extLst>
              <a:ext uri="{FF2B5EF4-FFF2-40B4-BE49-F238E27FC236}">
                <a16:creationId xmlns:a16="http://schemas.microsoft.com/office/drawing/2014/main" xmlns="" id="{611368DE-8B7D-0362-F7F0-D3392732A588}"/>
              </a:ext>
            </a:extLst>
          </p:cNvPr>
          <p:cNvPicPr>
            <a:picLocks noChangeAspect="1"/>
          </p:cNvPicPr>
          <p:nvPr/>
        </p:nvPicPr>
        <p:blipFill>
          <a:blip r:embed="rId2"/>
          <a:stretch>
            <a:fillRect/>
          </a:stretch>
        </p:blipFill>
        <p:spPr>
          <a:xfrm>
            <a:off x="1752600" y="2488408"/>
            <a:ext cx="5400675" cy="3162300"/>
          </a:xfrm>
          <a:prstGeom prst="rect">
            <a:avLst/>
          </a:prstGeom>
        </p:spPr>
      </p:pic>
    </p:spTree>
    <p:extLst>
      <p:ext uri="{BB962C8B-B14F-4D97-AF65-F5344CB8AC3E}">
        <p14:creationId xmlns:p14="http://schemas.microsoft.com/office/powerpoint/2010/main" val="22095581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57200" y="6172200"/>
            <a:ext cx="8229600" cy="0"/>
          </a:xfrm>
          <a:custGeom>
            <a:avLst/>
            <a:gdLst/>
            <a:ahLst/>
            <a:cxnLst/>
            <a:rect l="l" t="t" r="r" b="b"/>
            <a:pathLst>
              <a:path w="8229600">
                <a:moveTo>
                  <a:pt x="0" y="0"/>
                </a:moveTo>
                <a:lnTo>
                  <a:pt x="8229600" y="0"/>
                </a:lnTo>
              </a:path>
            </a:pathLst>
          </a:custGeom>
          <a:ln w="19050">
            <a:solidFill>
              <a:srgbClr val="CC9900"/>
            </a:solidFill>
          </a:ln>
        </p:spPr>
        <p:txBody>
          <a:bodyPr wrap="square" lIns="0" tIns="0" rIns="0" bIns="0" rtlCol="0"/>
          <a:lstStyle/>
          <a:p>
            <a:endParaRPr/>
          </a:p>
        </p:txBody>
      </p:sp>
      <p:sp>
        <p:nvSpPr>
          <p:cNvPr id="3" name="object 3"/>
          <p:cNvSpPr txBox="1"/>
          <p:nvPr/>
        </p:nvSpPr>
        <p:spPr>
          <a:xfrm>
            <a:off x="383540" y="656846"/>
            <a:ext cx="8308975" cy="5483860"/>
          </a:xfrm>
          <a:prstGeom prst="rect">
            <a:avLst/>
          </a:prstGeom>
        </p:spPr>
        <p:txBody>
          <a:bodyPr vert="horz" wrap="square" lIns="0" tIns="13335" rIns="0" bIns="0" rtlCol="0">
            <a:spAutoFit/>
          </a:bodyPr>
          <a:lstStyle/>
          <a:p>
            <a:pPr marL="356870" marR="5080" indent="-344805" algn="just">
              <a:lnSpc>
                <a:spcPct val="150000"/>
              </a:lnSpc>
              <a:spcBef>
                <a:spcPts val="105"/>
              </a:spcBef>
            </a:pPr>
            <a:r>
              <a:rPr sz="2000" spc="-5" dirty="0">
                <a:solidFill>
                  <a:srgbClr val="C00000"/>
                </a:solidFill>
                <a:latin typeface="Times New Roman"/>
                <a:cs typeface="Times New Roman"/>
              </a:rPr>
              <a:t>» </a:t>
            </a:r>
            <a:r>
              <a:rPr sz="2000" dirty="0">
                <a:latin typeface="Times New Roman"/>
                <a:cs typeface="Times New Roman"/>
              </a:rPr>
              <a:t>Embedded </a:t>
            </a:r>
            <a:r>
              <a:rPr sz="2000" spc="-5" dirty="0">
                <a:latin typeface="Times New Roman"/>
                <a:cs typeface="Times New Roman"/>
              </a:rPr>
              <a:t>systems </a:t>
            </a:r>
            <a:r>
              <a:rPr sz="2000" dirty="0">
                <a:latin typeface="Times New Roman"/>
                <a:cs typeface="Times New Roman"/>
              </a:rPr>
              <a:t>are </a:t>
            </a:r>
            <a:r>
              <a:rPr sz="2000" spc="-5" dirty="0">
                <a:latin typeface="Times New Roman"/>
                <a:cs typeface="Times New Roman"/>
              </a:rPr>
              <a:t>used in various </a:t>
            </a:r>
            <a:r>
              <a:rPr sz="2000" dirty="0">
                <a:latin typeface="Times New Roman"/>
                <a:cs typeface="Times New Roman"/>
              </a:rPr>
              <a:t>domains like </a:t>
            </a:r>
            <a:r>
              <a:rPr sz="2000" spc="-5" dirty="0">
                <a:latin typeface="Times New Roman"/>
                <a:cs typeface="Times New Roman"/>
              </a:rPr>
              <a:t>consumer electronics,  </a:t>
            </a:r>
            <a:r>
              <a:rPr sz="2000" spc="-10" dirty="0">
                <a:latin typeface="Times New Roman"/>
                <a:cs typeface="Times New Roman"/>
              </a:rPr>
              <a:t>home </a:t>
            </a:r>
            <a:r>
              <a:rPr sz="2000" spc="-5" dirty="0">
                <a:latin typeface="Times New Roman"/>
                <a:cs typeface="Times New Roman"/>
              </a:rPr>
              <a:t>automation, telecommunications, automotive industry, healthcare,  </a:t>
            </a:r>
            <a:r>
              <a:rPr sz="2000" dirty="0">
                <a:latin typeface="Times New Roman"/>
                <a:cs typeface="Times New Roman"/>
              </a:rPr>
              <a:t>control </a:t>
            </a:r>
            <a:r>
              <a:rPr sz="2000" spc="-10" dirty="0">
                <a:latin typeface="Times New Roman"/>
                <a:cs typeface="Times New Roman"/>
              </a:rPr>
              <a:t>&amp; instrumentation, </a:t>
            </a:r>
            <a:r>
              <a:rPr sz="2000" spc="-5" dirty="0">
                <a:latin typeface="Times New Roman"/>
                <a:cs typeface="Times New Roman"/>
              </a:rPr>
              <a:t>retail and </a:t>
            </a:r>
            <a:r>
              <a:rPr sz="2000" spc="-10" dirty="0">
                <a:latin typeface="Times New Roman"/>
                <a:cs typeface="Times New Roman"/>
              </a:rPr>
              <a:t>banking </a:t>
            </a:r>
            <a:r>
              <a:rPr sz="2000" spc="-5" dirty="0">
                <a:latin typeface="Times New Roman"/>
                <a:cs typeface="Times New Roman"/>
              </a:rPr>
              <a:t>applications,</a:t>
            </a:r>
            <a:r>
              <a:rPr sz="2000" spc="40" dirty="0">
                <a:latin typeface="Times New Roman"/>
                <a:cs typeface="Times New Roman"/>
              </a:rPr>
              <a:t> </a:t>
            </a:r>
            <a:r>
              <a:rPr sz="2000" spc="-5" dirty="0">
                <a:latin typeface="Times New Roman"/>
                <a:cs typeface="Times New Roman"/>
              </a:rPr>
              <a:t>etc.</a:t>
            </a:r>
            <a:endParaRPr sz="2000">
              <a:latin typeface="Times New Roman"/>
              <a:cs typeface="Times New Roman"/>
            </a:endParaRPr>
          </a:p>
          <a:p>
            <a:pPr marL="12700" algn="just">
              <a:lnSpc>
                <a:spcPct val="100000"/>
              </a:lnSpc>
              <a:spcBef>
                <a:spcPts val="1680"/>
              </a:spcBef>
            </a:pPr>
            <a:r>
              <a:rPr sz="2000" spc="-5" dirty="0">
                <a:solidFill>
                  <a:srgbClr val="C00000"/>
                </a:solidFill>
                <a:latin typeface="Times New Roman"/>
                <a:cs typeface="Times New Roman"/>
              </a:rPr>
              <a:t>» </a:t>
            </a:r>
            <a:r>
              <a:rPr sz="2000" spc="-5" dirty="0">
                <a:latin typeface="Times New Roman"/>
                <a:cs typeface="Times New Roman"/>
              </a:rPr>
              <a:t>Each embedded </a:t>
            </a:r>
            <a:r>
              <a:rPr sz="2000" spc="-10" dirty="0">
                <a:latin typeface="Times New Roman"/>
                <a:cs typeface="Times New Roman"/>
              </a:rPr>
              <a:t>system </a:t>
            </a:r>
            <a:r>
              <a:rPr sz="2000" spc="-5" dirty="0">
                <a:latin typeface="Times New Roman"/>
                <a:cs typeface="Times New Roman"/>
              </a:rPr>
              <a:t>is designed to serve </a:t>
            </a:r>
            <a:r>
              <a:rPr sz="2000" spc="-10" dirty="0">
                <a:latin typeface="Times New Roman"/>
                <a:cs typeface="Times New Roman"/>
              </a:rPr>
              <a:t>the </a:t>
            </a:r>
            <a:r>
              <a:rPr sz="2000" dirty="0">
                <a:latin typeface="Times New Roman"/>
                <a:cs typeface="Times New Roman"/>
              </a:rPr>
              <a:t>purpose of any </a:t>
            </a:r>
            <a:r>
              <a:rPr sz="2000" spc="-5" dirty="0">
                <a:latin typeface="Times New Roman"/>
                <a:cs typeface="Times New Roman"/>
              </a:rPr>
              <a:t>one </a:t>
            </a:r>
            <a:r>
              <a:rPr sz="2000" dirty="0">
                <a:latin typeface="Times New Roman"/>
                <a:cs typeface="Times New Roman"/>
              </a:rPr>
              <a:t>or</a:t>
            </a:r>
            <a:r>
              <a:rPr sz="2000" spc="130" dirty="0">
                <a:latin typeface="Times New Roman"/>
                <a:cs typeface="Times New Roman"/>
              </a:rPr>
              <a:t> </a:t>
            </a:r>
            <a:r>
              <a:rPr sz="2000" spc="-5" dirty="0">
                <a:latin typeface="Times New Roman"/>
                <a:cs typeface="Times New Roman"/>
              </a:rPr>
              <a:t>a</a:t>
            </a:r>
            <a:endParaRPr sz="2000">
              <a:latin typeface="Times New Roman"/>
              <a:cs typeface="Times New Roman"/>
            </a:endParaRPr>
          </a:p>
          <a:p>
            <a:pPr marL="356870">
              <a:lnSpc>
                <a:spcPct val="100000"/>
              </a:lnSpc>
              <a:spcBef>
                <a:spcPts val="1200"/>
              </a:spcBef>
            </a:pPr>
            <a:r>
              <a:rPr sz="2000" spc="-5" dirty="0">
                <a:latin typeface="Times New Roman"/>
                <a:cs typeface="Times New Roman"/>
              </a:rPr>
              <a:t>combination o </a:t>
            </a:r>
            <a:r>
              <a:rPr sz="2000" spc="-10" dirty="0">
                <a:latin typeface="Times New Roman"/>
                <a:cs typeface="Times New Roman"/>
              </a:rPr>
              <a:t>the following</a:t>
            </a:r>
            <a:r>
              <a:rPr sz="2000" spc="85" dirty="0">
                <a:latin typeface="Times New Roman"/>
                <a:cs typeface="Times New Roman"/>
              </a:rPr>
              <a:t> </a:t>
            </a:r>
            <a:r>
              <a:rPr sz="2000" spc="-10" dirty="0">
                <a:latin typeface="Times New Roman"/>
                <a:cs typeface="Times New Roman"/>
              </a:rPr>
              <a:t>tasks:</a:t>
            </a:r>
            <a:endParaRPr sz="2000">
              <a:latin typeface="Times New Roman"/>
              <a:cs typeface="Times New Roman"/>
            </a:endParaRPr>
          </a:p>
          <a:p>
            <a:pPr marL="1149985" indent="-458470">
              <a:lnSpc>
                <a:spcPct val="100000"/>
              </a:lnSpc>
              <a:spcBef>
                <a:spcPts val="1685"/>
              </a:spcBef>
              <a:buClr>
                <a:srgbClr val="C00000"/>
              </a:buClr>
              <a:buAutoNum type="arabicPeriod"/>
              <a:tabLst>
                <a:tab pos="1149985" algn="l"/>
                <a:tab pos="1150620" algn="l"/>
              </a:tabLst>
            </a:pPr>
            <a:r>
              <a:rPr sz="2000" spc="-5" dirty="0">
                <a:latin typeface="Times New Roman"/>
                <a:cs typeface="Times New Roman"/>
              </a:rPr>
              <a:t>Data Collection, Storage,</a:t>
            </a:r>
            <a:r>
              <a:rPr sz="2000" spc="-20" dirty="0">
                <a:latin typeface="Times New Roman"/>
                <a:cs typeface="Times New Roman"/>
              </a:rPr>
              <a:t> </a:t>
            </a:r>
            <a:r>
              <a:rPr sz="2000" spc="-5" dirty="0">
                <a:latin typeface="Times New Roman"/>
                <a:cs typeface="Times New Roman"/>
              </a:rPr>
              <a:t>Representation</a:t>
            </a:r>
            <a:endParaRPr sz="2000">
              <a:latin typeface="Times New Roman"/>
              <a:cs typeface="Times New Roman"/>
            </a:endParaRPr>
          </a:p>
          <a:p>
            <a:pPr marL="1149985" indent="-458470">
              <a:lnSpc>
                <a:spcPct val="100000"/>
              </a:lnSpc>
              <a:spcBef>
                <a:spcPts val="1680"/>
              </a:spcBef>
              <a:buClr>
                <a:srgbClr val="C00000"/>
              </a:buClr>
              <a:buAutoNum type="arabicPeriod"/>
              <a:tabLst>
                <a:tab pos="1149985" algn="l"/>
                <a:tab pos="1150620" algn="l"/>
              </a:tabLst>
            </a:pPr>
            <a:r>
              <a:rPr sz="2000" spc="-5" dirty="0">
                <a:latin typeface="Times New Roman"/>
                <a:cs typeface="Times New Roman"/>
              </a:rPr>
              <a:t>Data</a:t>
            </a:r>
            <a:r>
              <a:rPr sz="2000" spc="-30" dirty="0">
                <a:latin typeface="Times New Roman"/>
                <a:cs typeface="Times New Roman"/>
              </a:rPr>
              <a:t> </a:t>
            </a:r>
            <a:r>
              <a:rPr sz="2000" spc="-10" dirty="0">
                <a:latin typeface="Times New Roman"/>
                <a:cs typeface="Times New Roman"/>
              </a:rPr>
              <a:t>Communication</a:t>
            </a:r>
            <a:endParaRPr sz="2000">
              <a:latin typeface="Times New Roman"/>
              <a:cs typeface="Times New Roman"/>
            </a:endParaRPr>
          </a:p>
          <a:p>
            <a:pPr marL="1149985" indent="-458470">
              <a:lnSpc>
                <a:spcPct val="100000"/>
              </a:lnSpc>
              <a:spcBef>
                <a:spcPts val="1685"/>
              </a:spcBef>
              <a:buClr>
                <a:srgbClr val="C00000"/>
              </a:buClr>
              <a:buAutoNum type="arabicPeriod"/>
              <a:tabLst>
                <a:tab pos="1149985" algn="l"/>
                <a:tab pos="1150620" algn="l"/>
              </a:tabLst>
            </a:pPr>
            <a:r>
              <a:rPr sz="2000" spc="-5" dirty="0">
                <a:latin typeface="Times New Roman"/>
                <a:cs typeface="Times New Roman"/>
              </a:rPr>
              <a:t>Data (Signal)</a:t>
            </a:r>
            <a:r>
              <a:rPr sz="2000" dirty="0">
                <a:latin typeface="Times New Roman"/>
                <a:cs typeface="Times New Roman"/>
              </a:rPr>
              <a:t> </a:t>
            </a:r>
            <a:r>
              <a:rPr sz="2000" spc="-5" dirty="0">
                <a:latin typeface="Times New Roman"/>
                <a:cs typeface="Times New Roman"/>
              </a:rPr>
              <a:t>Processing</a:t>
            </a:r>
            <a:endParaRPr sz="2000">
              <a:latin typeface="Times New Roman"/>
              <a:cs typeface="Times New Roman"/>
            </a:endParaRPr>
          </a:p>
          <a:p>
            <a:pPr marL="1149985" indent="-458470">
              <a:lnSpc>
                <a:spcPct val="100000"/>
              </a:lnSpc>
              <a:spcBef>
                <a:spcPts val="1680"/>
              </a:spcBef>
              <a:buClr>
                <a:srgbClr val="C00000"/>
              </a:buClr>
              <a:buAutoNum type="arabicPeriod"/>
              <a:tabLst>
                <a:tab pos="1149985" algn="l"/>
                <a:tab pos="1150620" algn="l"/>
              </a:tabLst>
            </a:pPr>
            <a:r>
              <a:rPr sz="2000" spc="-5" dirty="0">
                <a:latin typeface="Times New Roman"/>
                <a:cs typeface="Times New Roman"/>
              </a:rPr>
              <a:t>Monitoring</a:t>
            </a:r>
            <a:endParaRPr sz="2000">
              <a:latin typeface="Times New Roman"/>
              <a:cs typeface="Times New Roman"/>
            </a:endParaRPr>
          </a:p>
          <a:p>
            <a:pPr marL="1149985" indent="-458470">
              <a:lnSpc>
                <a:spcPct val="100000"/>
              </a:lnSpc>
              <a:spcBef>
                <a:spcPts val="1680"/>
              </a:spcBef>
              <a:buClr>
                <a:srgbClr val="C00000"/>
              </a:buClr>
              <a:buAutoNum type="arabicPeriod"/>
              <a:tabLst>
                <a:tab pos="1149985" algn="l"/>
                <a:tab pos="1150620" algn="l"/>
              </a:tabLst>
            </a:pPr>
            <a:r>
              <a:rPr sz="2000" spc="-5" dirty="0">
                <a:latin typeface="Times New Roman"/>
                <a:cs typeface="Times New Roman"/>
              </a:rPr>
              <a:t>Control</a:t>
            </a:r>
            <a:endParaRPr sz="2000">
              <a:latin typeface="Times New Roman"/>
              <a:cs typeface="Times New Roman"/>
            </a:endParaRPr>
          </a:p>
          <a:p>
            <a:pPr marL="1149985" indent="-458470">
              <a:lnSpc>
                <a:spcPct val="100000"/>
              </a:lnSpc>
              <a:spcBef>
                <a:spcPts val="1685"/>
              </a:spcBef>
              <a:buClr>
                <a:srgbClr val="C00000"/>
              </a:buClr>
              <a:buAutoNum type="arabicPeriod"/>
              <a:tabLst>
                <a:tab pos="1149985" algn="l"/>
                <a:tab pos="1150620" algn="l"/>
              </a:tabLst>
            </a:pPr>
            <a:r>
              <a:rPr sz="2000" spc="-5" dirty="0">
                <a:latin typeface="Times New Roman"/>
                <a:cs typeface="Times New Roman"/>
              </a:rPr>
              <a:t>Application Specific User</a:t>
            </a:r>
            <a:r>
              <a:rPr sz="2000" spc="-10" dirty="0">
                <a:latin typeface="Times New Roman"/>
                <a:cs typeface="Times New Roman"/>
              </a:rPr>
              <a:t> </a:t>
            </a:r>
            <a:r>
              <a:rPr sz="2000" spc="-5" dirty="0">
                <a:latin typeface="Times New Roman"/>
                <a:cs typeface="Times New Roman"/>
              </a:rPr>
              <a:t>Interface.</a:t>
            </a:r>
            <a:endParaRPr sz="2000">
              <a:latin typeface="Times New Roman"/>
              <a:cs typeface="Times New Roman"/>
            </a:endParaRPr>
          </a:p>
        </p:txBody>
      </p:sp>
      <p:sp>
        <p:nvSpPr>
          <p:cNvPr id="5" name="object 5"/>
          <p:cNvSpPr txBox="1">
            <a:spLocks noGrp="1"/>
          </p:cNvSpPr>
          <p:nvPr>
            <p:ph type="title"/>
          </p:nvPr>
        </p:nvSpPr>
        <p:spPr>
          <a:xfrm>
            <a:off x="695350" y="246329"/>
            <a:ext cx="7907655" cy="574675"/>
          </a:xfrm>
          <a:prstGeom prst="rect">
            <a:avLst/>
          </a:prstGeom>
        </p:spPr>
        <p:txBody>
          <a:bodyPr vert="horz" wrap="square" lIns="0" tIns="12700" rIns="0" bIns="0" rtlCol="0">
            <a:spAutoFit/>
          </a:bodyPr>
          <a:lstStyle/>
          <a:p>
            <a:pPr marL="12700">
              <a:lnSpc>
                <a:spcPct val="100000"/>
              </a:lnSpc>
              <a:spcBef>
                <a:spcPts val="100"/>
              </a:spcBef>
            </a:pPr>
            <a:r>
              <a:rPr sz="3600" b="1" spc="-5" dirty="0">
                <a:solidFill>
                  <a:srgbClr val="FF0000"/>
                </a:solidFill>
                <a:latin typeface="Times New Roman"/>
                <a:cs typeface="Times New Roman"/>
              </a:rPr>
              <a:t>PURPOSE </a:t>
            </a:r>
            <a:r>
              <a:rPr sz="3600" b="1" dirty="0">
                <a:solidFill>
                  <a:srgbClr val="FF0000"/>
                </a:solidFill>
                <a:latin typeface="Times New Roman"/>
                <a:cs typeface="Times New Roman"/>
              </a:rPr>
              <a:t>OF </a:t>
            </a:r>
            <a:r>
              <a:rPr sz="3600" b="1" spc="-5" dirty="0">
                <a:solidFill>
                  <a:srgbClr val="FF0000"/>
                </a:solidFill>
                <a:latin typeface="Times New Roman"/>
                <a:cs typeface="Times New Roman"/>
              </a:rPr>
              <a:t>EMBEDDED</a:t>
            </a:r>
            <a:r>
              <a:rPr sz="3600" b="1" spc="-60" dirty="0">
                <a:solidFill>
                  <a:srgbClr val="FF0000"/>
                </a:solidFill>
                <a:latin typeface="Times New Roman"/>
                <a:cs typeface="Times New Roman"/>
              </a:rPr>
              <a:t> </a:t>
            </a:r>
            <a:r>
              <a:rPr sz="3600" b="1" spc="-5" dirty="0">
                <a:solidFill>
                  <a:srgbClr val="FF0000"/>
                </a:solidFill>
                <a:latin typeface="Times New Roman"/>
                <a:cs typeface="Times New Roman"/>
              </a:rPr>
              <a:t>SYSTEMS</a:t>
            </a:r>
            <a:endParaRPr sz="3600">
              <a:latin typeface="Times New Roman"/>
              <a:cs typeface="Times New Roman"/>
            </a:endParaRPr>
          </a:p>
        </p:txBody>
      </p:sp>
      <p:sp>
        <p:nvSpPr>
          <p:cNvPr id="6" name="object 6"/>
          <p:cNvSpPr/>
          <p:nvPr/>
        </p:nvSpPr>
        <p:spPr>
          <a:xfrm>
            <a:off x="5257800" y="3657536"/>
            <a:ext cx="3764406" cy="2354477"/>
          </a:xfrm>
          <a:prstGeom prst="rect">
            <a:avLst/>
          </a:prstGeom>
          <a:blipFill>
            <a:blip r:embed="rId2" cstate="print"/>
            <a:stretch>
              <a:fillRect/>
            </a:stretch>
          </a:blipFill>
        </p:spPr>
        <p:txBody>
          <a:bodyPr wrap="square" lIns="0" tIns="0" rIns="0" bIns="0" rtlCol="0"/>
          <a:lstStyle/>
          <a:p>
            <a:endParaRPr/>
          </a:p>
        </p:txBody>
      </p:sp>
      <p:sp>
        <p:nvSpPr>
          <p:cNvPr id="8" name="object 8"/>
          <p:cNvSpPr txBox="1"/>
          <p:nvPr/>
        </p:nvSpPr>
        <p:spPr>
          <a:xfrm>
            <a:off x="8420100" y="6471338"/>
            <a:ext cx="216535" cy="196850"/>
          </a:xfrm>
          <a:prstGeom prst="rect">
            <a:avLst/>
          </a:prstGeom>
        </p:spPr>
        <p:txBody>
          <a:bodyPr vert="horz" wrap="square" lIns="0" tIns="0" rIns="0" bIns="0" rtlCol="0">
            <a:spAutoFit/>
          </a:bodyPr>
          <a:lstStyle/>
          <a:p>
            <a:pPr marL="38100">
              <a:lnSpc>
                <a:spcPts val="1375"/>
              </a:lnSpc>
            </a:pPr>
            <a:fld id="{81D60167-4931-47E6-BA6A-407CBD079E47}" type="slidenum">
              <a:rPr sz="1200" spc="-40" dirty="0">
                <a:latin typeface="Times New Roman"/>
                <a:cs typeface="Times New Roman"/>
              </a:rPr>
              <a:t>21</a:t>
            </a:fld>
            <a:endParaRPr sz="1200">
              <a:latin typeface="Times New Roman"/>
              <a:cs typeface="Times New Roman"/>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57200" y="6172200"/>
            <a:ext cx="8229600" cy="0"/>
          </a:xfrm>
          <a:custGeom>
            <a:avLst/>
            <a:gdLst/>
            <a:ahLst/>
            <a:cxnLst/>
            <a:rect l="l" t="t" r="r" b="b"/>
            <a:pathLst>
              <a:path w="8229600">
                <a:moveTo>
                  <a:pt x="0" y="0"/>
                </a:moveTo>
                <a:lnTo>
                  <a:pt x="8229600" y="0"/>
                </a:lnTo>
              </a:path>
            </a:pathLst>
          </a:custGeom>
          <a:ln w="19050">
            <a:solidFill>
              <a:srgbClr val="CC9900"/>
            </a:solidFill>
          </a:ln>
        </p:spPr>
        <p:txBody>
          <a:bodyPr wrap="square" lIns="0" tIns="0" rIns="0" bIns="0" rtlCol="0"/>
          <a:lstStyle/>
          <a:p>
            <a:endParaRPr/>
          </a:p>
        </p:txBody>
      </p:sp>
      <p:sp>
        <p:nvSpPr>
          <p:cNvPr id="3" name="object 3"/>
          <p:cNvSpPr txBox="1">
            <a:spLocks noGrp="1"/>
          </p:cNvSpPr>
          <p:nvPr>
            <p:ph type="title"/>
          </p:nvPr>
        </p:nvSpPr>
        <p:spPr>
          <a:xfrm>
            <a:off x="460044" y="520953"/>
            <a:ext cx="4471670" cy="391160"/>
          </a:xfrm>
          <a:prstGeom prst="rect">
            <a:avLst/>
          </a:prstGeom>
        </p:spPr>
        <p:txBody>
          <a:bodyPr vert="horz" wrap="square" lIns="0" tIns="12700" rIns="0" bIns="0" rtlCol="0">
            <a:spAutoFit/>
          </a:bodyPr>
          <a:lstStyle/>
          <a:p>
            <a:pPr marL="12700">
              <a:lnSpc>
                <a:spcPct val="100000"/>
              </a:lnSpc>
              <a:spcBef>
                <a:spcPts val="100"/>
              </a:spcBef>
              <a:tabLst>
                <a:tab pos="356870" algn="l"/>
              </a:tabLst>
            </a:pPr>
            <a:r>
              <a:rPr sz="2350" spc="10" dirty="0">
                <a:solidFill>
                  <a:srgbClr val="C00000"/>
                </a:solidFill>
              </a:rPr>
              <a:t>»	</a:t>
            </a:r>
            <a:r>
              <a:rPr sz="2400" b="1" spc="-5" dirty="0">
                <a:solidFill>
                  <a:srgbClr val="FF0000"/>
                </a:solidFill>
                <a:latin typeface="Times New Roman"/>
                <a:cs typeface="Times New Roman"/>
              </a:rPr>
              <a:t>Purpose </a:t>
            </a:r>
            <a:r>
              <a:rPr sz="2400" b="1" dirty="0">
                <a:solidFill>
                  <a:srgbClr val="FF0000"/>
                </a:solidFill>
                <a:latin typeface="Times New Roman"/>
                <a:cs typeface="Times New Roman"/>
              </a:rPr>
              <a:t>of </a:t>
            </a:r>
            <a:r>
              <a:rPr sz="2400" b="1" spc="-10" dirty="0">
                <a:solidFill>
                  <a:srgbClr val="FF0000"/>
                </a:solidFill>
                <a:latin typeface="Times New Roman"/>
                <a:cs typeface="Times New Roman"/>
              </a:rPr>
              <a:t>Embedded</a:t>
            </a:r>
            <a:r>
              <a:rPr sz="2400" b="1" spc="20" dirty="0">
                <a:solidFill>
                  <a:srgbClr val="FF0000"/>
                </a:solidFill>
                <a:latin typeface="Times New Roman"/>
                <a:cs typeface="Times New Roman"/>
              </a:rPr>
              <a:t> </a:t>
            </a:r>
            <a:r>
              <a:rPr sz="2400" b="1" spc="-10" dirty="0">
                <a:solidFill>
                  <a:srgbClr val="FF0000"/>
                </a:solidFill>
                <a:latin typeface="Times New Roman"/>
                <a:cs typeface="Times New Roman"/>
              </a:rPr>
              <a:t>Systems:</a:t>
            </a:r>
            <a:endParaRPr sz="2400">
              <a:latin typeface="Times New Roman"/>
              <a:cs typeface="Times New Roman"/>
            </a:endParaRPr>
          </a:p>
        </p:txBody>
      </p:sp>
      <p:sp>
        <p:nvSpPr>
          <p:cNvPr id="4" name="object 4"/>
          <p:cNvSpPr txBox="1"/>
          <p:nvPr/>
        </p:nvSpPr>
        <p:spPr>
          <a:xfrm>
            <a:off x="460044" y="1115694"/>
            <a:ext cx="8459470" cy="4293235"/>
          </a:xfrm>
          <a:prstGeom prst="rect">
            <a:avLst/>
          </a:prstGeom>
        </p:spPr>
        <p:txBody>
          <a:bodyPr vert="horz" wrap="square" lIns="0" tIns="11430" rIns="0" bIns="0" rtlCol="0">
            <a:spAutoFit/>
          </a:bodyPr>
          <a:lstStyle/>
          <a:p>
            <a:pPr marL="12700" algn="just">
              <a:lnSpc>
                <a:spcPct val="100000"/>
              </a:lnSpc>
              <a:spcBef>
                <a:spcPts val="90"/>
              </a:spcBef>
            </a:pPr>
            <a:r>
              <a:rPr sz="2000" spc="-5" dirty="0">
                <a:solidFill>
                  <a:srgbClr val="C00000"/>
                </a:solidFill>
                <a:latin typeface="Times New Roman"/>
                <a:cs typeface="Times New Roman"/>
              </a:rPr>
              <a:t>» </a:t>
            </a:r>
            <a:r>
              <a:rPr sz="2000" b="1" i="1" spc="-5" dirty="0">
                <a:solidFill>
                  <a:srgbClr val="AC1285"/>
                </a:solidFill>
                <a:latin typeface="Times New Roman"/>
                <a:cs typeface="Times New Roman"/>
              </a:rPr>
              <a:t>Data Collection, Storage,</a:t>
            </a:r>
            <a:r>
              <a:rPr sz="2000" b="1" i="1" spc="-290" dirty="0">
                <a:solidFill>
                  <a:srgbClr val="AC1285"/>
                </a:solidFill>
                <a:latin typeface="Times New Roman"/>
                <a:cs typeface="Times New Roman"/>
              </a:rPr>
              <a:t> </a:t>
            </a:r>
            <a:r>
              <a:rPr sz="2000" b="1" i="1" spc="-5" dirty="0">
                <a:solidFill>
                  <a:srgbClr val="AC1285"/>
                </a:solidFill>
                <a:latin typeface="Times New Roman"/>
                <a:cs typeface="Times New Roman"/>
              </a:rPr>
              <a:t>Representation</a:t>
            </a:r>
            <a:endParaRPr sz="2000">
              <a:latin typeface="Times New Roman"/>
              <a:cs typeface="Times New Roman"/>
            </a:endParaRPr>
          </a:p>
          <a:p>
            <a:pPr marL="683260" marR="5080" indent="-326390" algn="just">
              <a:lnSpc>
                <a:spcPct val="150100"/>
              </a:lnSpc>
              <a:spcBef>
                <a:spcPts val="480"/>
              </a:spcBef>
              <a:buClr>
                <a:srgbClr val="3A812E"/>
              </a:buClr>
              <a:buSzPct val="60000"/>
              <a:buFont typeface="Wingdings"/>
              <a:buChar char=""/>
              <a:tabLst>
                <a:tab pos="683260" algn="l"/>
              </a:tabLst>
            </a:pPr>
            <a:r>
              <a:rPr sz="2000" spc="-5" dirty="0">
                <a:solidFill>
                  <a:srgbClr val="6F2F9F"/>
                </a:solidFill>
                <a:latin typeface="Times New Roman"/>
                <a:cs typeface="Times New Roman"/>
              </a:rPr>
              <a:t>Data is collection </a:t>
            </a:r>
            <a:r>
              <a:rPr sz="2000" dirty="0">
                <a:solidFill>
                  <a:srgbClr val="6F2F9F"/>
                </a:solidFill>
                <a:latin typeface="Times New Roman"/>
                <a:cs typeface="Times New Roman"/>
              </a:rPr>
              <a:t>of </a:t>
            </a:r>
            <a:r>
              <a:rPr sz="2000" spc="-10" dirty="0">
                <a:solidFill>
                  <a:srgbClr val="6F2F9F"/>
                </a:solidFill>
                <a:latin typeface="Times New Roman"/>
                <a:cs typeface="Times New Roman"/>
              </a:rPr>
              <a:t>facts</a:t>
            </a:r>
            <a:r>
              <a:rPr sz="2000" spc="-10" dirty="0">
                <a:latin typeface="Times New Roman"/>
                <a:cs typeface="Times New Roman"/>
              </a:rPr>
              <a:t>, </a:t>
            </a:r>
            <a:r>
              <a:rPr sz="2000" spc="-5" dirty="0">
                <a:latin typeface="Times New Roman"/>
                <a:cs typeface="Times New Roman"/>
              </a:rPr>
              <a:t>such as values </a:t>
            </a:r>
            <a:r>
              <a:rPr sz="2000" dirty="0">
                <a:latin typeface="Times New Roman"/>
                <a:cs typeface="Times New Roman"/>
              </a:rPr>
              <a:t>or </a:t>
            </a:r>
            <a:r>
              <a:rPr sz="2000" spc="-10" dirty="0">
                <a:latin typeface="Times New Roman"/>
                <a:cs typeface="Times New Roman"/>
              </a:rPr>
              <a:t>measurements. </a:t>
            </a:r>
            <a:r>
              <a:rPr sz="2000" dirty="0">
                <a:latin typeface="Times New Roman"/>
                <a:cs typeface="Times New Roman"/>
              </a:rPr>
              <a:t>It </a:t>
            </a:r>
            <a:r>
              <a:rPr sz="2000" spc="-5" dirty="0">
                <a:latin typeface="Times New Roman"/>
                <a:cs typeface="Times New Roman"/>
              </a:rPr>
              <a:t>can </a:t>
            </a:r>
            <a:r>
              <a:rPr sz="2000" spc="5" dirty="0">
                <a:latin typeface="Times New Roman"/>
                <a:cs typeface="Times New Roman"/>
              </a:rPr>
              <a:t>be  </a:t>
            </a:r>
            <a:r>
              <a:rPr sz="2000" spc="-5" dirty="0">
                <a:latin typeface="Times New Roman"/>
                <a:cs typeface="Times New Roman"/>
              </a:rPr>
              <a:t>numbers, </a:t>
            </a:r>
            <a:r>
              <a:rPr sz="2000" spc="-10" dirty="0">
                <a:latin typeface="Times New Roman"/>
                <a:cs typeface="Times New Roman"/>
              </a:rPr>
              <a:t>words, measurements, </a:t>
            </a:r>
            <a:r>
              <a:rPr sz="2000" spc="-5" dirty="0">
                <a:latin typeface="Times New Roman"/>
                <a:cs typeface="Times New Roman"/>
              </a:rPr>
              <a:t>observations, </a:t>
            </a:r>
            <a:r>
              <a:rPr sz="2000" dirty="0">
                <a:latin typeface="Times New Roman"/>
                <a:cs typeface="Times New Roman"/>
              </a:rPr>
              <a:t>or </a:t>
            </a:r>
            <a:r>
              <a:rPr sz="2000" spc="-10" dirty="0">
                <a:latin typeface="Times New Roman"/>
                <a:cs typeface="Times New Roman"/>
              </a:rPr>
              <a:t>even </a:t>
            </a:r>
            <a:r>
              <a:rPr sz="2000" spc="-15" dirty="0">
                <a:latin typeface="Times New Roman"/>
                <a:cs typeface="Times New Roman"/>
              </a:rPr>
              <a:t>just </a:t>
            </a:r>
            <a:r>
              <a:rPr sz="2000" spc="-5" dirty="0">
                <a:latin typeface="Times New Roman"/>
                <a:cs typeface="Times New Roman"/>
              </a:rPr>
              <a:t>description </a:t>
            </a:r>
            <a:r>
              <a:rPr sz="2000" spc="5" dirty="0">
                <a:latin typeface="Times New Roman"/>
                <a:cs typeface="Times New Roman"/>
              </a:rPr>
              <a:t>of  </a:t>
            </a:r>
            <a:r>
              <a:rPr sz="2000" spc="-15" dirty="0">
                <a:latin typeface="Times New Roman"/>
                <a:cs typeface="Times New Roman"/>
              </a:rPr>
              <a:t>things.</a:t>
            </a:r>
            <a:endParaRPr sz="2000">
              <a:latin typeface="Times New Roman"/>
              <a:cs typeface="Times New Roman"/>
            </a:endParaRPr>
          </a:p>
          <a:p>
            <a:pPr marL="683260" indent="-326390" algn="just">
              <a:lnSpc>
                <a:spcPct val="100000"/>
              </a:lnSpc>
              <a:spcBef>
                <a:spcPts val="1680"/>
              </a:spcBef>
              <a:buClr>
                <a:srgbClr val="3A812E"/>
              </a:buClr>
              <a:buSzPct val="60000"/>
              <a:buFont typeface="Wingdings"/>
              <a:buChar char=""/>
              <a:tabLst>
                <a:tab pos="683260" algn="l"/>
              </a:tabLst>
            </a:pPr>
            <a:r>
              <a:rPr sz="2000" spc="-5" dirty="0">
                <a:solidFill>
                  <a:srgbClr val="6F2F9F"/>
                </a:solidFill>
                <a:latin typeface="Times New Roman"/>
                <a:cs typeface="Times New Roman"/>
              </a:rPr>
              <a:t>Purpose </a:t>
            </a:r>
            <a:r>
              <a:rPr sz="2000" dirty="0">
                <a:solidFill>
                  <a:srgbClr val="6F2F9F"/>
                </a:solidFill>
                <a:latin typeface="Times New Roman"/>
                <a:cs typeface="Times New Roman"/>
              </a:rPr>
              <a:t>of </a:t>
            </a:r>
            <a:r>
              <a:rPr sz="2000" spc="-10" dirty="0">
                <a:solidFill>
                  <a:srgbClr val="6F2F9F"/>
                </a:solidFill>
                <a:latin typeface="Times New Roman"/>
                <a:cs typeface="Times New Roman"/>
              </a:rPr>
              <a:t>embedded </a:t>
            </a:r>
            <a:r>
              <a:rPr sz="2000" spc="-15" dirty="0">
                <a:solidFill>
                  <a:srgbClr val="6F2F9F"/>
                </a:solidFill>
                <a:latin typeface="Times New Roman"/>
                <a:cs typeface="Times New Roman"/>
              </a:rPr>
              <a:t>system </a:t>
            </a:r>
            <a:r>
              <a:rPr sz="2000" spc="-10" dirty="0">
                <a:solidFill>
                  <a:srgbClr val="6F2F9F"/>
                </a:solidFill>
                <a:latin typeface="Times New Roman"/>
                <a:cs typeface="Times New Roman"/>
              </a:rPr>
              <a:t>design </a:t>
            </a:r>
            <a:r>
              <a:rPr sz="2000" spc="-5" dirty="0">
                <a:solidFill>
                  <a:srgbClr val="6F2F9F"/>
                </a:solidFill>
                <a:latin typeface="Times New Roman"/>
                <a:cs typeface="Times New Roman"/>
              </a:rPr>
              <a:t>is data</a:t>
            </a:r>
            <a:r>
              <a:rPr sz="2000" spc="90" dirty="0">
                <a:solidFill>
                  <a:srgbClr val="6F2F9F"/>
                </a:solidFill>
                <a:latin typeface="Times New Roman"/>
                <a:cs typeface="Times New Roman"/>
              </a:rPr>
              <a:t> </a:t>
            </a:r>
            <a:r>
              <a:rPr sz="2000" spc="-5" dirty="0">
                <a:solidFill>
                  <a:srgbClr val="6F2F9F"/>
                </a:solidFill>
                <a:latin typeface="Times New Roman"/>
                <a:cs typeface="Times New Roman"/>
              </a:rPr>
              <a:t>collection</a:t>
            </a:r>
            <a:r>
              <a:rPr sz="2000" spc="-5" dirty="0">
                <a:latin typeface="Times New Roman"/>
                <a:cs typeface="Times New Roman"/>
              </a:rPr>
              <a:t>.</a:t>
            </a:r>
            <a:endParaRPr sz="2000">
              <a:latin typeface="Times New Roman"/>
              <a:cs typeface="Times New Roman"/>
            </a:endParaRPr>
          </a:p>
          <a:p>
            <a:pPr marL="1033780" lvl="1" indent="-351155">
              <a:lnSpc>
                <a:spcPct val="100000"/>
              </a:lnSpc>
              <a:spcBef>
                <a:spcPts val="1685"/>
              </a:spcBef>
              <a:buClr>
                <a:srgbClr val="CC9900"/>
              </a:buClr>
              <a:buSzPct val="65000"/>
              <a:buFont typeface="Wingdings"/>
              <a:buChar char=""/>
              <a:tabLst>
                <a:tab pos="1033780" algn="l"/>
                <a:tab pos="1034415" algn="l"/>
              </a:tabLst>
            </a:pPr>
            <a:r>
              <a:rPr sz="2000" dirty="0">
                <a:latin typeface="Times New Roman"/>
                <a:cs typeface="Times New Roman"/>
              </a:rPr>
              <a:t>It </a:t>
            </a:r>
            <a:r>
              <a:rPr sz="2000" spc="-10" dirty="0">
                <a:latin typeface="Times New Roman"/>
                <a:cs typeface="Times New Roman"/>
              </a:rPr>
              <a:t>performs </a:t>
            </a:r>
            <a:r>
              <a:rPr sz="2000" spc="-5" dirty="0">
                <a:solidFill>
                  <a:srgbClr val="6F2F9F"/>
                </a:solidFill>
                <a:latin typeface="Times New Roman"/>
                <a:cs typeface="Times New Roman"/>
              </a:rPr>
              <a:t>acquisition </a:t>
            </a:r>
            <a:r>
              <a:rPr sz="2000" dirty="0">
                <a:solidFill>
                  <a:srgbClr val="6F2F9F"/>
                </a:solidFill>
                <a:latin typeface="Times New Roman"/>
                <a:cs typeface="Times New Roman"/>
              </a:rPr>
              <a:t>of </a:t>
            </a:r>
            <a:r>
              <a:rPr sz="2000" spc="-5" dirty="0">
                <a:solidFill>
                  <a:srgbClr val="6F2F9F"/>
                </a:solidFill>
                <a:latin typeface="Times New Roman"/>
                <a:cs typeface="Times New Roman"/>
              </a:rPr>
              <a:t>data </a:t>
            </a:r>
            <a:r>
              <a:rPr sz="2000" spc="-10" dirty="0">
                <a:latin typeface="Times New Roman"/>
                <a:cs typeface="Times New Roman"/>
              </a:rPr>
              <a:t>from the </a:t>
            </a:r>
            <a:r>
              <a:rPr sz="2000" spc="-5" dirty="0">
                <a:latin typeface="Times New Roman"/>
                <a:cs typeface="Times New Roman"/>
              </a:rPr>
              <a:t>external</a:t>
            </a:r>
            <a:r>
              <a:rPr sz="2000" spc="35" dirty="0">
                <a:latin typeface="Times New Roman"/>
                <a:cs typeface="Times New Roman"/>
              </a:rPr>
              <a:t> </a:t>
            </a:r>
            <a:r>
              <a:rPr sz="2000" spc="-10" dirty="0">
                <a:latin typeface="Times New Roman"/>
                <a:cs typeface="Times New Roman"/>
              </a:rPr>
              <a:t>world.</a:t>
            </a:r>
            <a:endParaRPr sz="2000">
              <a:latin typeface="Times New Roman"/>
              <a:cs typeface="Times New Roman"/>
            </a:endParaRPr>
          </a:p>
          <a:p>
            <a:pPr marL="683260" marR="12700" indent="-326390">
              <a:lnSpc>
                <a:spcPct val="150000"/>
              </a:lnSpc>
              <a:spcBef>
                <a:spcPts val="480"/>
              </a:spcBef>
              <a:buClr>
                <a:srgbClr val="3A812E"/>
              </a:buClr>
              <a:buSzPct val="60000"/>
              <a:buFont typeface="Wingdings"/>
              <a:buChar char=""/>
              <a:tabLst>
                <a:tab pos="682625" algn="l"/>
                <a:tab pos="683260" algn="l"/>
                <a:tab pos="1289685" algn="l"/>
                <a:tab pos="2418080" algn="l"/>
                <a:tab pos="2713990" algn="l"/>
                <a:tab pos="4192270" algn="l"/>
                <a:tab pos="4616450" algn="l"/>
                <a:tab pos="5540375" algn="l"/>
                <a:tab pos="6546215" algn="l"/>
                <a:tab pos="8074025" algn="l"/>
              </a:tabLst>
            </a:pPr>
            <a:r>
              <a:rPr sz="2000" spc="-5" dirty="0">
                <a:latin typeface="Times New Roman"/>
                <a:cs typeface="Times New Roman"/>
              </a:rPr>
              <a:t>Data	c</a:t>
            </a:r>
            <a:r>
              <a:rPr sz="2000" spc="5" dirty="0">
                <a:latin typeface="Times New Roman"/>
                <a:cs typeface="Times New Roman"/>
              </a:rPr>
              <a:t>o</a:t>
            </a:r>
            <a:r>
              <a:rPr sz="2000" spc="-5" dirty="0">
                <a:latin typeface="Times New Roman"/>
                <a:cs typeface="Times New Roman"/>
              </a:rPr>
              <a:t>llecti</a:t>
            </a:r>
            <a:r>
              <a:rPr sz="2000" spc="5" dirty="0">
                <a:latin typeface="Times New Roman"/>
                <a:cs typeface="Times New Roman"/>
              </a:rPr>
              <a:t>o</a:t>
            </a:r>
            <a:r>
              <a:rPr sz="2000" spc="-5" dirty="0">
                <a:latin typeface="Times New Roman"/>
                <a:cs typeface="Times New Roman"/>
              </a:rPr>
              <a:t>n</a:t>
            </a:r>
            <a:r>
              <a:rPr sz="2000" dirty="0">
                <a:latin typeface="Times New Roman"/>
                <a:cs typeface="Times New Roman"/>
              </a:rPr>
              <a:t>	</a:t>
            </a:r>
            <a:r>
              <a:rPr sz="2000" spc="-10" dirty="0">
                <a:latin typeface="Times New Roman"/>
                <a:cs typeface="Times New Roman"/>
              </a:rPr>
              <a:t>i</a:t>
            </a:r>
            <a:r>
              <a:rPr sz="2000" spc="-5" dirty="0">
                <a:latin typeface="Times New Roman"/>
                <a:cs typeface="Times New Roman"/>
              </a:rPr>
              <a:t>s</a:t>
            </a:r>
            <a:r>
              <a:rPr sz="2000" dirty="0">
                <a:latin typeface="Times New Roman"/>
                <a:cs typeface="Times New Roman"/>
              </a:rPr>
              <a:t>	</a:t>
            </a:r>
            <a:r>
              <a:rPr sz="2000" spc="-20" dirty="0">
                <a:latin typeface="Times New Roman"/>
                <a:cs typeface="Times New Roman"/>
              </a:rPr>
              <a:t>u</a:t>
            </a:r>
            <a:r>
              <a:rPr sz="2000" spc="-15" dirty="0">
                <a:latin typeface="Times New Roman"/>
                <a:cs typeface="Times New Roman"/>
              </a:rPr>
              <a:t>s</a:t>
            </a:r>
            <a:r>
              <a:rPr sz="2000" spc="-20" dirty="0">
                <a:latin typeface="Times New Roman"/>
                <a:cs typeface="Times New Roman"/>
              </a:rPr>
              <a:t>u</a:t>
            </a:r>
            <a:r>
              <a:rPr sz="2000" spc="-5" dirty="0">
                <a:latin typeface="Times New Roman"/>
                <a:cs typeface="Times New Roman"/>
              </a:rPr>
              <a:t>al</a:t>
            </a:r>
            <a:r>
              <a:rPr sz="2000" spc="15" dirty="0">
                <a:latin typeface="Times New Roman"/>
                <a:cs typeface="Times New Roman"/>
              </a:rPr>
              <a:t>l</a:t>
            </a:r>
            <a:r>
              <a:rPr sz="2000" spc="-5" dirty="0">
                <a:latin typeface="Times New Roman"/>
                <a:cs typeface="Times New Roman"/>
              </a:rPr>
              <a:t>y</a:t>
            </a:r>
            <a:r>
              <a:rPr sz="2000" dirty="0">
                <a:latin typeface="Times New Roman"/>
                <a:cs typeface="Times New Roman"/>
              </a:rPr>
              <a:t> </a:t>
            </a:r>
            <a:r>
              <a:rPr sz="2000" spc="-5" dirty="0">
                <a:latin typeface="Times New Roman"/>
                <a:cs typeface="Times New Roman"/>
              </a:rPr>
              <a:t> </a:t>
            </a:r>
            <a:r>
              <a:rPr sz="2000" spc="5" dirty="0">
                <a:latin typeface="Times New Roman"/>
                <a:cs typeface="Times New Roman"/>
              </a:rPr>
              <a:t>do</a:t>
            </a:r>
            <a:r>
              <a:rPr sz="2000" spc="-20" dirty="0">
                <a:latin typeface="Times New Roman"/>
                <a:cs typeface="Times New Roman"/>
              </a:rPr>
              <a:t>n</a:t>
            </a:r>
            <a:r>
              <a:rPr sz="2000" spc="-5" dirty="0">
                <a:latin typeface="Times New Roman"/>
                <a:cs typeface="Times New Roman"/>
              </a:rPr>
              <a:t>e</a:t>
            </a:r>
            <a:r>
              <a:rPr sz="2000" dirty="0">
                <a:latin typeface="Times New Roman"/>
                <a:cs typeface="Times New Roman"/>
              </a:rPr>
              <a:t>	</a:t>
            </a:r>
            <a:r>
              <a:rPr sz="2000" spc="-25" dirty="0">
                <a:solidFill>
                  <a:srgbClr val="6F2F9F"/>
                </a:solidFill>
                <a:latin typeface="Times New Roman"/>
                <a:cs typeface="Times New Roman"/>
              </a:rPr>
              <a:t>f</a:t>
            </a:r>
            <a:r>
              <a:rPr sz="2000" spc="5" dirty="0">
                <a:solidFill>
                  <a:srgbClr val="6F2F9F"/>
                </a:solidFill>
                <a:latin typeface="Times New Roman"/>
                <a:cs typeface="Times New Roman"/>
              </a:rPr>
              <a:t>o</a:t>
            </a:r>
            <a:r>
              <a:rPr sz="2000" spc="-5" dirty="0">
                <a:solidFill>
                  <a:srgbClr val="6F2F9F"/>
                </a:solidFill>
                <a:latin typeface="Times New Roman"/>
                <a:cs typeface="Times New Roman"/>
              </a:rPr>
              <a:t>r</a:t>
            </a:r>
            <a:r>
              <a:rPr sz="2000" dirty="0">
                <a:solidFill>
                  <a:srgbClr val="6F2F9F"/>
                </a:solidFill>
                <a:latin typeface="Times New Roman"/>
                <a:cs typeface="Times New Roman"/>
              </a:rPr>
              <a:t>	</a:t>
            </a:r>
            <a:r>
              <a:rPr sz="2000" spc="-15" dirty="0">
                <a:solidFill>
                  <a:srgbClr val="6F2F9F"/>
                </a:solidFill>
                <a:latin typeface="Times New Roman"/>
                <a:cs typeface="Times New Roman"/>
              </a:rPr>
              <a:t>s</a:t>
            </a:r>
            <a:r>
              <a:rPr sz="2000" spc="-5" dirty="0">
                <a:solidFill>
                  <a:srgbClr val="6F2F9F"/>
                </a:solidFill>
                <a:latin typeface="Times New Roman"/>
                <a:cs typeface="Times New Roman"/>
              </a:rPr>
              <a:t>t</a:t>
            </a:r>
            <a:r>
              <a:rPr sz="2000" dirty="0">
                <a:solidFill>
                  <a:srgbClr val="6F2F9F"/>
                </a:solidFill>
                <a:latin typeface="Times New Roman"/>
                <a:cs typeface="Times New Roman"/>
              </a:rPr>
              <a:t>or</a:t>
            </a:r>
            <a:r>
              <a:rPr sz="2000" spc="-5" dirty="0">
                <a:solidFill>
                  <a:srgbClr val="6F2F9F"/>
                </a:solidFill>
                <a:latin typeface="Times New Roman"/>
                <a:cs typeface="Times New Roman"/>
              </a:rPr>
              <a:t>a</a:t>
            </a:r>
            <a:r>
              <a:rPr sz="2000" spc="-15" dirty="0">
                <a:solidFill>
                  <a:srgbClr val="6F2F9F"/>
                </a:solidFill>
                <a:latin typeface="Times New Roman"/>
                <a:cs typeface="Times New Roman"/>
              </a:rPr>
              <a:t>g</a:t>
            </a:r>
            <a:r>
              <a:rPr sz="2000" spc="-5" dirty="0">
                <a:solidFill>
                  <a:srgbClr val="6F2F9F"/>
                </a:solidFill>
                <a:latin typeface="Times New Roman"/>
                <a:cs typeface="Times New Roman"/>
              </a:rPr>
              <a:t>e,</a:t>
            </a:r>
            <a:r>
              <a:rPr sz="2000" dirty="0">
                <a:solidFill>
                  <a:srgbClr val="6F2F9F"/>
                </a:solidFill>
                <a:latin typeface="Times New Roman"/>
                <a:cs typeface="Times New Roman"/>
              </a:rPr>
              <a:t>	</a:t>
            </a:r>
            <a:r>
              <a:rPr sz="2000" spc="-5" dirty="0">
                <a:solidFill>
                  <a:srgbClr val="6F2F9F"/>
                </a:solidFill>
                <a:latin typeface="Times New Roman"/>
                <a:cs typeface="Times New Roman"/>
              </a:rPr>
              <a:t>a</a:t>
            </a:r>
            <a:r>
              <a:rPr sz="2000" spc="-15" dirty="0">
                <a:solidFill>
                  <a:srgbClr val="6F2F9F"/>
                </a:solidFill>
                <a:latin typeface="Times New Roman"/>
                <a:cs typeface="Times New Roman"/>
              </a:rPr>
              <a:t>n</a:t>
            </a:r>
            <a:r>
              <a:rPr sz="2000" spc="-5" dirty="0">
                <a:solidFill>
                  <a:srgbClr val="6F2F9F"/>
                </a:solidFill>
                <a:latin typeface="Times New Roman"/>
                <a:cs typeface="Times New Roman"/>
              </a:rPr>
              <a:t>a</a:t>
            </a:r>
            <a:r>
              <a:rPr sz="2000" spc="15" dirty="0">
                <a:solidFill>
                  <a:srgbClr val="6F2F9F"/>
                </a:solidFill>
                <a:latin typeface="Times New Roman"/>
                <a:cs typeface="Times New Roman"/>
              </a:rPr>
              <a:t>l</a:t>
            </a:r>
            <a:r>
              <a:rPr sz="2000" spc="-45" dirty="0">
                <a:solidFill>
                  <a:srgbClr val="6F2F9F"/>
                </a:solidFill>
                <a:latin typeface="Times New Roman"/>
                <a:cs typeface="Times New Roman"/>
              </a:rPr>
              <a:t>y</a:t>
            </a:r>
            <a:r>
              <a:rPr sz="2000" spc="-15" dirty="0">
                <a:solidFill>
                  <a:srgbClr val="6F2F9F"/>
                </a:solidFill>
                <a:latin typeface="Times New Roman"/>
                <a:cs typeface="Times New Roman"/>
              </a:rPr>
              <a:t>s</a:t>
            </a:r>
            <a:r>
              <a:rPr sz="2000" spc="-5" dirty="0">
                <a:solidFill>
                  <a:srgbClr val="6F2F9F"/>
                </a:solidFill>
                <a:latin typeface="Times New Roman"/>
                <a:cs typeface="Times New Roman"/>
              </a:rPr>
              <a:t>i</a:t>
            </a:r>
            <a:r>
              <a:rPr sz="2000" spc="-15" dirty="0">
                <a:solidFill>
                  <a:srgbClr val="6F2F9F"/>
                </a:solidFill>
                <a:latin typeface="Times New Roman"/>
                <a:cs typeface="Times New Roman"/>
              </a:rPr>
              <a:t>s</a:t>
            </a:r>
            <a:r>
              <a:rPr sz="2000" spc="-5" dirty="0">
                <a:solidFill>
                  <a:srgbClr val="6F2F9F"/>
                </a:solidFill>
                <a:latin typeface="Times New Roman"/>
                <a:cs typeface="Times New Roman"/>
              </a:rPr>
              <a:t>,</a:t>
            </a:r>
            <a:r>
              <a:rPr sz="2000" dirty="0">
                <a:solidFill>
                  <a:srgbClr val="6F2F9F"/>
                </a:solidFill>
                <a:latin typeface="Times New Roman"/>
                <a:cs typeface="Times New Roman"/>
              </a:rPr>
              <a:t>	</a:t>
            </a:r>
            <a:r>
              <a:rPr sz="2000" spc="-5" dirty="0">
                <a:solidFill>
                  <a:srgbClr val="6F2F9F"/>
                </a:solidFill>
                <a:latin typeface="Times New Roman"/>
                <a:cs typeface="Times New Roman"/>
              </a:rPr>
              <a:t>ma</a:t>
            </a:r>
            <a:r>
              <a:rPr sz="2000" spc="-15" dirty="0">
                <a:solidFill>
                  <a:srgbClr val="6F2F9F"/>
                </a:solidFill>
                <a:latin typeface="Times New Roman"/>
                <a:cs typeface="Times New Roman"/>
              </a:rPr>
              <a:t>n</a:t>
            </a:r>
            <a:r>
              <a:rPr sz="2000" spc="-5" dirty="0">
                <a:solidFill>
                  <a:srgbClr val="6F2F9F"/>
                </a:solidFill>
                <a:latin typeface="Times New Roman"/>
                <a:cs typeface="Times New Roman"/>
              </a:rPr>
              <a:t>i</a:t>
            </a:r>
            <a:r>
              <a:rPr sz="2000" dirty="0">
                <a:solidFill>
                  <a:srgbClr val="6F2F9F"/>
                </a:solidFill>
                <a:latin typeface="Times New Roman"/>
                <a:cs typeface="Times New Roman"/>
              </a:rPr>
              <a:t>p</a:t>
            </a:r>
            <a:r>
              <a:rPr sz="2000" spc="-20" dirty="0">
                <a:solidFill>
                  <a:srgbClr val="6F2F9F"/>
                </a:solidFill>
                <a:latin typeface="Times New Roman"/>
                <a:cs typeface="Times New Roman"/>
              </a:rPr>
              <a:t>u</a:t>
            </a:r>
            <a:r>
              <a:rPr sz="2000" spc="-5" dirty="0">
                <a:solidFill>
                  <a:srgbClr val="6F2F9F"/>
                </a:solidFill>
                <a:latin typeface="Times New Roman"/>
                <a:cs typeface="Times New Roman"/>
              </a:rPr>
              <a:t>lati</a:t>
            </a:r>
            <a:r>
              <a:rPr sz="2000" dirty="0">
                <a:solidFill>
                  <a:srgbClr val="6F2F9F"/>
                </a:solidFill>
                <a:latin typeface="Times New Roman"/>
                <a:cs typeface="Times New Roman"/>
              </a:rPr>
              <a:t>o</a:t>
            </a:r>
            <a:r>
              <a:rPr sz="2000" spc="-20" dirty="0">
                <a:solidFill>
                  <a:srgbClr val="6F2F9F"/>
                </a:solidFill>
                <a:latin typeface="Times New Roman"/>
                <a:cs typeface="Times New Roman"/>
              </a:rPr>
              <a:t>n</a:t>
            </a:r>
            <a:r>
              <a:rPr sz="2000" spc="-5" dirty="0">
                <a:solidFill>
                  <a:srgbClr val="6F2F9F"/>
                </a:solidFill>
                <a:latin typeface="Times New Roman"/>
                <a:cs typeface="Times New Roman"/>
              </a:rPr>
              <a:t>,</a:t>
            </a:r>
            <a:r>
              <a:rPr sz="2000" dirty="0">
                <a:solidFill>
                  <a:srgbClr val="6F2F9F"/>
                </a:solidFill>
                <a:latin typeface="Times New Roman"/>
                <a:cs typeface="Times New Roman"/>
              </a:rPr>
              <a:t>	</a:t>
            </a:r>
            <a:r>
              <a:rPr sz="2000" spc="-5" dirty="0">
                <a:solidFill>
                  <a:srgbClr val="6F2F9F"/>
                </a:solidFill>
                <a:latin typeface="Times New Roman"/>
                <a:cs typeface="Times New Roman"/>
              </a:rPr>
              <a:t>a</a:t>
            </a:r>
            <a:r>
              <a:rPr sz="2000" spc="-15" dirty="0">
                <a:solidFill>
                  <a:srgbClr val="6F2F9F"/>
                </a:solidFill>
                <a:latin typeface="Times New Roman"/>
                <a:cs typeface="Times New Roman"/>
              </a:rPr>
              <a:t>n</a:t>
            </a:r>
            <a:r>
              <a:rPr sz="2000" spc="-5" dirty="0">
                <a:solidFill>
                  <a:srgbClr val="6F2F9F"/>
                </a:solidFill>
                <a:latin typeface="Times New Roman"/>
                <a:cs typeface="Times New Roman"/>
              </a:rPr>
              <a:t>d  </a:t>
            </a:r>
            <a:r>
              <a:rPr sz="2000" spc="-10" dirty="0">
                <a:solidFill>
                  <a:srgbClr val="6F2F9F"/>
                </a:solidFill>
                <a:latin typeface="Times New Roman"/>
                <a:cs typeface="Times New Roman"/>
              </a:rPr>
              <a:t>transmission</a:t>
            </a:r>
            <a:r>
              <a:rPr sz="2000" spc="-10" dirty="0">
                <a:latin typeface="Times New Roman"/>
                <a:cs typeface="Times New Roman"/>
              </a:rPr>
              <a:t>.</a:t>
            </a:r>
            <a:endParaRPr sz="2000">
              <a:latin typeface="Times New Roman"/>
              <a:cs typeface="Times New Roman"/>
            </a:endParaRPr>
          </a:p>
          <a:p>
            <a:pPr marL="683260" indent="-326390">
              <a:lnSpc>
                <a:spcPct val="100000"/>
              </a:lnSpc>
              <a:spcBef>
                <a:spcPts val="1685"/>
              </a:spcBef>
              <a:buClr>
                <a:srgbClr val="3A812E"/>
              </a:buClr>
              <a:buSzPct val="60000"/>
              <a:buFont typeface="Wingdings"/>
              <a:buChar char=""/>
              <a:tabLst>
                <a:tab pos="682625" algn="l"/>
                <a:tab pos="683260" algn="l"/>
              </a:tabLst>
            </a:pPr>
            <a:r>
              <a:rPr sz="2000" spc="-5" dirty="0">
                <a:latin typeface="Times New Roman"/>
                <a:cs typeface="Times New Roman"/>
              </a:rPr>
              <a:t>Data can </a:t>
            </a:r>
            <a:r>
              <a:rPr sz="2000" dirty="0">
                <a:latin typeface="Times New Roman"/>
                <a:cs typeface="Times New Roman"/>
              </a:rPr>
              <a:t>be </a:t>
            </a:r>
            <a:r>
              <a:rPr sz="2000" spc="-5" dirty="0">
                <a:solidFill>
                  <a:srgbClr val="6F2F9F"/>
                </a:solidFill>
                <a:latin typeface="Times New Roman"/>
                <a:cs typeface="Times New Roman"/>
              </a:rPr>
              <a:t>analog </a:t>
            </a:r>
            <a:r>
              <a:rPr sz="2000" dirty="0">
                <a:solidFill>
                  <a:srgbClr val="6F2F9F"/>
                </a:solidFill>
                <a:latin typeface="Times New Roman"/>
                <a:cs typeface="Times New Roman"/>
              </a:rPr>
              <a:t>or</a:t>
            </a:r>
            <a:r>
              <a:rPr sz="2000" spc="-5" dirty="0">
                <a:solidFill>
                  <a:srgbClr val="6F2F9F"/>
                </a:solidFill>
                <a:latin typeface="Times New Roman"/>
                <a:cs typeface="Times New Roman"/>
              </a:rPr>
              <a:t> digital</a:t>
            </a:r>
            <a:r>
              <a:rPr sz="2000" spc="-5" dirty="0">
                <a:latin typeface="Times New Roman"/>
                <a:cs typeface="Times New Roman"/>
              </a:rPr>
              <a:t>.</a:t>
            </a:r>
            <a:endParaRPr sz="2000">
              <a:latin typeface="Times New Roman"/>
              <a:cs typeface="Times New Roman"/>
            </a:endParaRPr>
          </a:p>
        </p:txBody>
      </p:sp>
      <p:sp>
        <p:nvSpPr>
          <p:cNvPr id="7" name="object 7"/>
          <p:cNvSpPr txBox="1"/>
          <p:nvPr/>
        </p:nvSpPr>
        <p:spPr>
          <a:xfrm>
            <a:off x="8420100" y="6471338"/>
            <a:ext cx="216535" cy="196850"/>
          </a:xfrm>
          <a:prstGeom prst="rect">
            <a:avLst/>
          </a:prstGeom>
        </p:spPr>
        <p:txBody>
          <a:bodyPr vert="horz" wrap="square" lIns="0" tIns="0" rIns="0" bIns="0" rtlCol="0">
            <a:spAutoFit/>
          </a:bodyPr>
          <a:lstStyle/>
          <a:p>
            <a:pPr marL="38100">
              <a:lnSpc>
                <a:spcPts val="1375"/>
              </a:lnSpc>
            </a:pPr>
            <a:fld id="{81D60167-4931-47E6-BA6A-407CBD079E47}" type="slidenum">
              <a:rPr sz="1200" spc="-40" dirty="0">
                <a:latin typeface="Times New Roman"/>
                <a:cs typeface="Times New Roman"/>
              </a:rPr>
              <a:t>22</a:t>
            </a:fld>
            <a:endParaRPr sz="1200">
              <a:latin typeface="Times New Roman"/>
              <a:cs typeface="Times New Roman"/>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57200" y="6172200"/>
            <a:ext cx="8229600" cy="0"/>
          </a:xfrm>
          <a:custGeom>
            <a:avLst/>
            <a:gdLst/>
            <a:ahLst/>
            <a:cxnLst/>
            <a:rect l="l" t="t" r="r" b="b"/>
            <a:pathLst>
              <a:path w="8229600">
                <a:moveTo>
                  <a:pt x="0" y="0"/>
                </a:moveTo>
                <a:lnTo>
                  <a:pt x="8229600" y="0"/>
                </a:lnTo>
              </a:path>
            </a:pathLst>
          </a:custGeom>
          <a:ln w="19050">
            <a:solidFill>
              <a:srgbClr val="CC9900"/>
            </a:solidFill>
          </a:ln>
        </p:spPr>
        <p:txBody>
          <a:bodyPr wrap="square" lIns="0" tIns="0" rIns="0" bIns="0" rtlCol="0"/>
          <a:lstStyle/>
          <a:p>
            <a:endParaRPr/>
          </a:p>
        </p:txBody>
      </p:sp>
      <p:sp>
        <p:nvSpPr>
          <p:cNvPr id="3" name="object 3"/>
          <p:cNvSpPr txBox="1">
            <a:spLocks noGrp="1"/>
          </p:cNvSpPr>
          <p:nvPr>
            <p:ph type="title"/>
          </p:nvPr>
        </p:nvSpPr>
        <p:spPr>
          <a:xfrm>
            <a:off x="460044" y="368249"/>
            <a:ext cx="4471670" cy="391795"/>
          </a:xfrm>
          <a:prstGeom prst="rect">
            <a:avLst/>
          </a:prstGeom>
        </p:spPr>
        <p:txBody>
          <a:bodyPr vert="horz" wrap="square" lIns="0" tIns="12700" rIns="0" bIns="0" rtlCol="0">
            <a:spAutoFit/>
          </a:bodyPr>
          <a:lstStyle/>
          <a:p>
            <a:pPr marL="12700">
              <a:lnSpc>
                <a:spcPct val="100000"/>
              </a:lnSpc>
              <a:spcBef>
                <a:spcPts val="100"/>
              </a:spcBef>
              <a:tabLst>
                <a:tab pos="356870" algn="l"/>
              </a:tabLst>
            </a:pPr>
            <a:r>
              <a:rPr sz="2350" spc="10" dirty="0">
                <a:solidFill>
                  <a:srgbClr val="C00000"/>
                </a:solidFill>
              </a:rPr>
              <a:t>»	</a:t>
            </a:r>
            <a:r>
              <a:rPr sz="2400" b="1" spc="-5" dirty="0">
                <a:solidFill>
                  <a:srgbClr val="FF0000"/>
                </a:solidFill>
                <a:latin typeface="Times New Roman"/>
                <a:cs typeface="Times New Roman"/>
              </a:rPr>
              <a:t>Purpose of </a:t>
            </a:r>
            <a:r>
              <a:rPr sz="2400" b="1" spc="-10" dirty="0">
                <a:solidFill>
                  <a:srgbClr val="FF0000"/>
                </a:solidFill>
                <a:latin typeface="Times New Roman"/>
                <a:cs typeface="Times New Roman"/>
              </a:rPr>
              <a:t>Embedded</a:t>
            </a:r>
            <a:r>
              <a:rPr sz="2400" b="1" spc="20" dirty="0">
                <a:solidFill>
                  <a:srgbClr val="FF0000"/>
                </a:solidFill>
                <a:latin typeface="Times New Roman"/>
                <a:cs typeface="Times New Roman"/>
              </a:rPr>
              <a:t> </a:t>
            </a:r>
            <a:r>
              <a:rPr sz="2400" b="1" spc="-10" dirty="0">
                <a:solidFill>
                  <a:srgbClr val="FF0000"/>
                </a:solidFill>
                <a:latin typeface="Times New Roman"/>
                <a:cs typeface="Times New Roman"/>
              </a:rPr>
              <a:t>Systems:</a:t>
            </a:r>
            <a:endParaRPr sz="2400">
              <a:latin typeface="Times New Roman"/>
              <a:cs typeface="Times New Roman"/>
            </a:endParaRPr>
          </a:p>
        </p:txBody>
      </p:sp>
      <p:sp>
        <p:nvSpPr>
          <p:cNvPr id="4" name="object 4"/>
          <p:cNvSpPr txBox="1"/>
          <p:nvPr/>
        </p:nvSpPr>
        <p:spPr>
          <a:xfrm>
            <a:off x="460044" y="962990"/>
            <a:ext cx="8458200" cy="5086350"/>
          </a:xfrm>
          <a:prstGeom prst="rect">
            <a:avLst/>
          </a:prstGeom>
        </p:spPr>
        <p:txBody>
          <a:bodyPr vert="horz" wrap="square" lIns="0" tIns="12065" rIns="0" bIns="0" rtlCol="0">
            <a:spAutoFit/>
          </a:bodyPr>
          <a:lstStyle/>
          <a:p>
            <a:pPr marL="12700" algn="just">
              <a:lnSpc>
                <a:spcPct val="100000"/>
              </a:lnSpc>
              <a:spcBef>
                <a:spcPts val="95"/>
              </a:spcBef>
            </a:pPr>
            <a:r>
              <a:rPr sz="2000" spc="-5" dirty="0">
                <a:solidFill>
                  <a:srgbClr val="C00000"/>
                </a:solidFill>
                <a:latin typeface="Times New Roman"/>
                <a:cs typeface="Times New Roman"/>
              </a:rPr>
              <a:t>» </a:t>
            </a:r>
            <a:r>
              <a:rPr sz="2000" b="1" i="1" spc="-5" dirty="0">
                <a:solidFill>
                  <a:srgbClr val="AC1285"/>
                </a:solidFill>
                <a:latin typeface="Times New Roman"/>
                <a:cs typeface="Times New Roman"/>
              </a:rPr>
              <a:t>Data Collection, Storage,</a:t>
            </a:r>
            <a:r>
              <a:rPr sz="2000" b="1" i="1" spc="-290" dirty="0">
                <a:solidFill>
                  <a:srgbClr val="AC1285"/>
                </a:solidFill>
                <a:latin typeface="Times New Roman"/>
                <a:cs typeface="Times New Roman"/>
              </a:rPr>
              <a:t> </a:t>
            </a:r>
            <a:r>
              <a:rPr sz="2000" b="1" i="1" spc="-5" dirty="0">
                <a:solidFill>
                  <a:srgbClr val="AC1285"/>
                </a:solidFill>
                <a:latin typeface="Times New Roman"/>
                <a:cs typeface="Times New Roman"/>
              </a:rPr>
              <a:t>Representation</a:t>
            </a:r>
            <a:endParaRPr sz="2000">
              <a:latin typeface="Times New Roman"/>
              <a:cs typeface="Times New Roman"/>
            </a:endParaRPr>
          </a:p>
          <a:p>
            <a:pPr marL="683260" marR="5080" indent="-326390" algn="just">
              <a:lnSpc>
                <a:spcPct val="150100"/>
              </a:lnSpc>
              <a:spcBef>
                <a:spcPts val="480"/>
              </a:spcBef>
              <a:buClr>
                <a:srgbClr val="3A812E"/>
              </a:buClr>
              <a:buSzPct val="60000"/>
              <a:buFont typeface="Wingdings"/>
              <a:buChar char=""/>
              <a:tabLst>
                <a:tab pos="683260" algn="l"/>
              </a:tabLst>
            </a:pPr>
            <a:r>
              <a:rPr sz="2000" spc="-5" dirty="0">
                <a:solidFill>
                  <a:srgbClr val="6F2F9F"/>
                </a:solidFill>
                <a:latin typeface="Times New Roman"/>
                <a:cs typeface="Times New Roman"/>
              </a:rPr>
              <a:t>Embedded </a:t>
            </a:r>
            <a:r>
              <a:rPr sz="2000" spc="-15" dirty="0">
                <a:solidFill>
                  <a:srgbClr val="6F2F9F"/>
                </a:solidFill>
                <a:latin typeface="Times New Roman"/>
                <a:cs typeface="Times New Roman"/>
              </a:rPr>
              <a:t>systems with </a:t>
            </a:r>
            <a:r>
              <a:rPr sz="2000" spc="-5" dirty="0">
                <a:solidFill>
                  <a:srgbClr val="6F2F9F"/>
                </a:solidFill>
                <a:latin typeface="Times New Roman"/>
                <a:cs typeface="Times New Roman"/>
              </a:rPr>
              <a:t>analog data </a:t>
            </a:r>
            <a:r>
              <a:rPr sz="2000" spc="-10" dirty="0">
                <a:solidFill>
                  <a:srgbClr val="6F2F9F"/>
                </a:solidFill>
                <a:latin typeface="Times New Roman"/>
                <a:cs typeface="Times New Roman"/>
              </a:rPr>
              <a:t>capturing </a:t>
            </a:r>
            <a:r>
              <a:rPr sz="2000" spc="-5" dirty="0">
                <a:solidFill>
                  <a:srgbClr val="6F2F9F"/>
                </a:solidFill>
                <a:latin typeface="Times New Roman"/>
                <a:cs typeface="Times New Roman"/>
              </a:rPr>
              <a:t>techniques </a:t>
            </a:r>
            <a:r>
              <a:rPr sz="2000" spc="-5" dirty="0">
                <a:latin typeface="Times New Roman"/>
                <a:cs typeface="Times New Roman"/>
              </a:rPr>
              <a:t>collect data  directly </a:t>
            </a:r>
            <a:r>
              <a:rPr sz="2000" spc="-10" dirty="0">
                <a:latin typeface="Times New Roman"/>
                <a:cs typeface="Times New Roman"/>
              </a:rPr>
              <a:t>in the </a:t>
            </a:r>
            <a:r>
              <a:rPr sz="2000" spc="-5" dirty="0">
                <a:latin typeface="Times New Roman"/>
                <a:cs typeface="Times New Roman"/>
              </a:rPr>
              <a:t>form </a:t>
            </a:r>
            <a:r>
              <a:rPr sz="2000" dirty="0">
                <a:latin typeface="Times New Roman"/>
                <a:cs typeface="Times New Roman"/>
              </a:rPr>
              <a:t>of </a:t>
            </a:r>
            <a:r>
              <a:rPr sz="2000" spc="-5" dirty="0">
                <a:latin typeface="Times New Roman"/>
                <a:cs typeface="Times New Roman"/>
              </a:rPr>
              <a:t>analog </a:t>
            </a:r>
            <a:r>
              <a:rPr sz="2000" spc="-10" dirty="0">
                <a:latin typeface="Times New Roman"/>
                <a:cs typeface="Times New Roman"/>
              </a:rPr>
              <a:t>signal; </a:t>
            </a:r>
            <a:r>
              <a:rPr sz="2000" spc="-5" dirty="0">
                <a:latin typeface="Times New Roman"/>
                <a:cs typeface="Times New Roman"/>
              </a:rPr>
              <a:t>whereas </a:t>
            </a:r>
            <a:r>
              <a:rPr sz="2000" spc="-5" dirty="0">
                <a:solidFill>
                  <a:srgbClr val="6F2F9F"/>
                </a:solidFill>
                <a:latin typeface="Times New Roman"/>
                <a:cs typeface="Times New Roman"/>
              </a:rPr>
              <a:t>embedded </a:t>
            </a:r>
            <a:r>
              <a:rPr sz="2000" spc="-15" dirty="0">
                <a:solidFill>
                  <a:srgbClr val="6F2F9F"/>
                </a:solidFill>
                <a:latin typeface="Times New Roman"/>
                <a:cs typeface="Times New Roman"/>
              </a:rPr>
              <a:t>systems </a:t>
            </a:r>
            <a:r>
              <a:rPr sz="2000" spc="-10" dirty="0">
                <a:solidFill>
                  <a:srgbClr val="6F2F9F"/>
                </a:solidFill>
                <a:latin typeface="Times New Roman"/>
                <a:cs typeface="Times New Roman"/>
              </a:rPr>
              <a:t>with  </a:t>
            </a:r>
            <a:r>
              <a:rPr sz="2000" spc="-5" dirty="0">
                <a:solidFill>
                  <a:srgbClr val="6F2F9F"/>
                </a:solidFill>
                <a:latin typeface="Times New Roman"/>
                <a:cs typeface="Times New Roman"/>
              </a:rPr>
              <a:t>digital data collection </a:t>
            </a:r>
            <a:r>
              <a:rPr sz="2000" spc="-10" dirty="0">
                <a:solidFill>
                  <a:srgbClr val="6F2F9F"/>
                </a:solidFill>
                <a:latin typeface="Times New Roman"/>
                <a:cs typeface="Times New Roman"/>
              </a:rPr>
              <a:t>mechanism </a:t>
            </a:r>
            <a:r>
              <a:rPr sz="2000" spc="-5" dirty="0">
                <a:latin typeface="Times New Roman"/>
                <a:cs typeface="Times New Roman"/>
              </a:rPr>
              <a:t>convert </a:t>
            </a:r>
            <a:r>
              <a:rPr sz="2000" spc="-10" dirty="0">
                <a:latin typeface="Times New Roman"/>
                <a:cs typeface="Times New Roman"/>
              </a:rPr>
              <a:t>the </a:t>
            </a:r>
            <a:r>
              <a:rPr sz="2000" spc="-5" dirty="0">
                <a:latin typeface="Times New Roman"/>
                <a:cs typeface="Times New Roman"/>
              </a:rPr>
              <a:t>analog </a:t>
            </a:r>
            <a:r>
              <a:rPr sz="2000" spc="-10" dirty="0">
                <a:latin typeface="Times New Roman"/>
                <a:cs typeface="Times New Roman"/>
              </a:rPr>
              <a:t>signal to  </a:t>
            </a:r>
            <a:r>
              <a:rPr sz="2000" spc="-5" dirty="0">
                <a:latin typeface="Times New Roman"/>
                <a:cs typeface="Times New Roman"/>
              </a:rPr>
              <a:t>corresponding digital </a:t>
            </a:r>
            <a:r>
              <a:rPr sz="2000" spc="-10" dirty="0">
                <a:latin typeface="Times New Roman"/>
                <a:cs typeface="Times New Roman"/>
              </a:rPr>
              <a:t>signal </a:t>
            </a:r>
            <a:r>
              <a:rPr sz="2000" spc="-15" dirty="0">
                <a:latin typeface="Times New Roman"/>
                <a:cs typeface="Times New Roman"/>
              </a:rPr>
              <a:t>using </a:t>
            </a:r>
            <a:r>
              <a:rPr sz="2000" spc="-5" dirty="0">
                <a:latin typeface="Times New Roman"/>
                <a:cs typeface="Times New Roman"/>
              </a:rPr>
              <a:t>analog to digital </a:t>
            </a:r>
            <a:r>
              <a:rPr sz="2000" spc="-10" dirty="0">
                <a:latin typeface="Times New Roman"/>
                <a:cs typeface="Times New Roman"/>
              </a:rPr>
              <a:t>(A/D)</a:t>
            </a:r>
            <a:r>
              <a:rPr sz="2000" spc="150" dirty="0">
                <a:latin typeface="Times New Roman"/>
                <a:cs typeface="Times New Roman"/>
              </a:rPr>
              <a:t> </a:t>
            </a:r>
            <a:r>
              <a:rPr sz="2000" spc="-5" dirty="0">
                <a:latin typeface="Times New Roman"/>
                <a:cs typeface="Times New Roman"/>
              </a:rPr>
              <a:t>converters.</a:t>
            </a:r>
            <a:endParaRPr sz="2000">
              <a:latin typeface="Times New Roman"/>
              <a:cs typeface="Times New Roman"/>
            </a:endParaRPr>
          </a:p>
          <a:p>
            <a:pPr marL="683260" indent="-326390" algn="just">
              <a:lnSpc>
                <a:spcPct val="100000"/>
              </a:lnSpc>
              <a:spcBef>
                <a:spcPts val="1675"/>
              </a:spcBef>
              <a:buClr>
                <a:srgbClr val="3A812E"/>
              </a:buClr>
              <a:buSzPct val="60000"/>
              <a:buFont typeface="Wingdings"/>
              <a:buChar char=""/>
              <a:tabLst>
                <a:tab pos="683260" algn="l"/>
              </a:tabLst>
            </a:pPr>
            <a:r>
              <a:rPr sz="2000" spc="-5" dirty="0">
                <a:latin typeface="Times New Roman"/>
                <a:cs typeface="Times New Roman"/>
              </a:rPr>
              <a:t>If </a:t>
            </a:r>
            <a:r>
              <a:rPr sz="2000" spc="-10" dirty="0">
                <a:latin typeface="Times New Roman"/>
                <a:cs typeface="Times New Roman"/>
              </a:rPr>
              <a:t>the </a:t>
            </a:r>
            <a:r>
              <a:rPr sz="2000" spc="-5" dirty="0">
                <a:latin typeface="Times New Roman"/>
                <a:cs typeface="Times New Roman"/>
              </a:rPr>
              <a:t>data </a:t>
            </a:r>
            <a:r>
              <a:rPr sz="2000" spc="-10" dirty="0">
                <a:latin typeface="Times New Roman"/>
                <a:cs typeface="Times New Roman"/>
              </a:rPr>
              <a:t>is </a:t>
            </a:r>
            <a:r>
              <a:rPr sz="2000" spc="-5" dirty="0">
                <a:latin typeface="Times New Roman"/>
                <a:cs typeface="Times New Roman"/>
              </a:rPr>
              <a:t>digital, it can </a:t>
            </a:r>
            <a:r>
              <a:rPr sz="2000" dirty="0">
                <a:latin typeface="Times New Roman"/>
                <a:cs typeface="Times New Roman"/>
              </a:rPr>
              <a:t>be </a:t>
            </a:r>
            <a:r>
              <a:rPr sz="2000" spc="-5" dirty="0">
                <a:solidFill>
                  <a:srgbClr val="6F2F9F"/>
                </a:solidFill>
                <a:latin typeface="Times New Roman"/>
                <a:cs typeface="Times New Roman"/>
              </a:rPr>
              <a:t>directly captured </a:t>
            </a:r>
            <a:r>
              <a:rPr sz="2000" dirty="0">
                <a:latin typeface="Times New Roman"/>
                <a:cs typeface="Times New Roman"/>
              </a:rPr>
              <a:t>by </a:t>
            </a:r>
            <a:r>
              <a:rPr sz="2000" spc="-5" dirty="0">
                <a:latin typeface="Times New Roman"/>
                <a:cs typeface="Times New Roman"/>
              </a:rPr>
              <a:t>digital embedded</a:t>
            </a:r>
            <a:r>
              <a:rPr sz="2000" spc="70" dirty="0">
                <a:latin typeface="Times New Roman"/>
                <a:cs typeface="Times New Roman"/>
              </a:rPr>
              <a:t> </a:t>
            </a:r>
            <a:r>
              <a:rPr sz="2000" spc="-20" dirty="0">
                <a:latin typeface="Times New Roman"/>
                <a:cs typeface="Times New Roman"/>
              </a:rPr>
              <a:t>system.</a:t>
            </a:r>
            <a:endParaRPr sz="2000">
              <a:latin typeface="Times New Roman"/>
              <a:cs typeface="Times New Roman"/>
            </a:endParaRPr>
          </a:p>
          <a:p>
            <a:pPr marL="1033780" marR="7620" lvl="1" indent="-351155" algn="just">
              <a:lnSpc>
                <a:spcPct val="150100"/>
              </a:lnSpc>
              <a:spcBef>
                <a:spcPts val="480"/>
              </a:spcBef>
              <a:buClr>
                <a:srgbClr val="CC9900"/>
              </a:buClr>
              <a:buSzPct val="65000"/>
              <a:buFont typeface="Wingdings"/>
              <a:buChar char=""/>
              <a:tabLst>
                <a:tab pos="1034415" algn="l"/>
              </a:tabLst>
            </a:pPr>
            <a:r>
              <a:rPr sz="2000" spc="-10" dirty="0">
                <a:latin typeface="Times New Roman"/>
                <a:cs typeface="Times New Roman"/>
              </a:rPr>
              <a:t>A </a:t>
            </a:r>
            <a:r>
              <a:rPr sz="2000" spc="-5" dirty="0">
                <a:latin typeface="Times New Roman"/>
                <a:cs typeface="Times New Roman"/>
              </a:rPr>
              <a:t>digital camera </a:t>
            </a:r>
            <a:r>
              <a:rPr sz="2000" spc="-10" dirty="0">
                <a:latin typeface="Times New Roman"/>
                <a:cs typeface="Times New Roman"/>
              </a:rPr>
              <a:t>is </a:t>
            </a:r>
            <a:r>
              <a:rPr sz="2000" spc="-5" dirty="0">
                <a:latin typeface="Times New Roman"/>
                <a:cs typeface="Times New Roman"/>
              </a:rPr>
              <a:t>a typical </a:t>
            </a:r>
            <a:r>
              <a:rPr sz="2000" spc="-10" dirty="0">
                <a:latin typeface="Times New Roman"/>
                <a:cs typeface="Times New Roman"/>
              </a:rPr>
              <a:t>example </a:t>
            </a:r>
            <a:r>
              <a:rPr sz="2000" dirty="0">
                <a:latin typeface="Times New Roman"/>
                <a:cs typeface="Times New Roman"/>
              </a:rPr>
              <a:t>of </a:t>
            </a:r>
            <a:r>
              <a:rPr sz="2000" spc="-5" dirty="0">
                <a:latin typeface="Times New Roman"/>
                <a:cs typeface="Times New Roman"/>
              </a:rPr>
              <a:t>an embedded </a:t>
            </a:r>
            <a:r>
              <a:rPr sz="2000" spc="-10" dirty="0">
                <a:latin typeface="Times New Roman"/>
                <a:cs typeface="Times New Roman"/>
              </a:rPr>
              <a:t>system with </a:t>
            </a:r>
            <a:r>
              <a:rPr sz="2000" dirty="0">
                <a:latin typeface="Times New Roman"/>
                <a:cs typeface="Times New Roman"/>
              </a:rPr>
              <a:t>data  </a:t>
            </a:r>
            <a:r>
              <a:rPr sz="2000" spc="-5" dirty="0">
                <a:latin typeface="Times New Roman"/>
                <a:cs typeface="Times New Roman"/>
              </a:rPr>
              <a:t>collection, storage, </a:t>
            </a:r>
            <a:r>
              <a:rPr sz="2000" spc="-10" dirty="0">
                <a:latin typeface="Times New Roman"/>
                <a:cs typeface="Times New Roman"/>
              </a:rPr>
              <a:t>and </a:t>
            </a:r>
            <a:r>
              <a:rPr sz="2000" spc="-5" dirty="0">
                <a:latin typeface="Times New Roman"/>
                <a:cs typeface="Times New Roman"/>
              </a:rPr>
              <a:t>representation </a:t>
            </a:r>
            <a:r>
              <a:rPr sz="2000" dirty="0">
                <a:latin typeface="Times New Roman"/>
                <a:cs typeface="Times New Roman"/>
              </a:rPr>
              <a:t>of </a:t>
            </a:r>
            <a:r>
              <a:rPr sz="2000" spc="-5" dirty="0">
                <a:latin typeface="Times New Roman"/>
                <a:cs typeface="Times New Roman"/>
              </a:rPr>
              <a:t>data. </a:t>
            </a:r>
            <a:r>
              <a:rPr sz="2000" spc="-10" dirty="0">
                <a:latin typeface="Times New Roman"/>
                <a:cs typeface="Times New Roman"/>
              </a:rPr>
              <a:t>Images </a:t>
            </a:r>
            <a:r>
              <a:rPr sz="2000" spc="-5" dirty="0">
                <a:latin typeface="Times New Roman"/>
                <a:cs typeface="Times New Roman"/>
              </a:rPr>
              <a:t>are captured </a:t>
            </a:r>
            <a:r>
              <a:rPr sz="2000" spc="-10" dirty="0">
                <a:latin typeface="Times New Roman"/>
                <a:cs typeface="Times New Roman"/>
              </a:rPr>
              <a:t>and  </a:t>
            </a:r>
            <a:r>
              <a:rPr sz="2000" spc="-5" dirty="0">
                <a:latin typeface="Times New Roman"/>
                <a:cs typeface="Times New Roman"/>
              </a:rPr>
              <a:t>captured </a:t>
            </a:r>
            <a:r>
              <a:rPr sz="2000" spc="-15" dirty="0">
                <a:latin typeface="Times New Roman"/>
                <a:cs typeface="Times New Roman"/>
              </a:rPr>
              <a:t>image </a:t>
            </a:r>
            <a:r>
              <a:rPr sz="2000" spc="-10" dirty="0">
                <a:latin typeface="Times New Roman"/>
                <a:cs typeface="Times New Roman"/>
              </a:rPr>
              <a:t>may </a:t>
            </a:r>
            <a:r>
              <a:rPr sz="2000" dirty="0">
                <a:latin typeface="Times New Roman"/>
                <a:cs typeface="Times New Roman"/>
              </a:rPr>
              <a:t>be </a:t>
            </a:r>
            <a:r>
              <a:rPr sz="2000" spc="-5" dirty="0">
                <a:latin typeface="Times New Roman"/>
                <a:cs typeface="Times New Roman"/>
              </a:rPr>
              <a:t>stored </a:t>
            </a:r>
            <a:r>
              <a:rPr sz="2000" spc="-15" dirty="0">
                <a:latin typeface="Times New Roman"/>
                <a:cs typeface="Times New Roman"/>
              </a:rPr>
              <a:t>within </a:t>
            </a:r>
            <a:r>
              <a:rPr sz="2000" spc="-5" dirty="0">
                <a:latin typeface="Times New Roman"/>
                <a:cs typeface="Times New Roman"/>
              </a:rPr>
              <a:t>the </a:t>
            </a:r>
            <a:r>
              <a:rPr sz="2000" spc="-10" dirty="0">
                <a:latin typeface="Times New Roman"/>
                <a:cs typeface="Times New Roman"/>
              </a:rPr>
              <a:t>memory </a:t>
            </a:r>
            <a:r>
              <a:rPr sz="2000" spc="10" dirty="0">
                <a:latin typeface="Times New Roman"/>
                <a:cs typeface="Times New Roman"/>
              </a:rPr>
              <a:t>of </a:t>
            </a:r>
            <a:r>
              <a:rPr sz="2000" spc="-10" dirty="0">
                <a:latin typeface="Times New Roman"/>
                <a:cs typeface="Times New Roman"/>
              </a:rPr>
              <a:t>the </a:t>
            </a:r>
            <a:r>
              <a:rPr sz="2000" spc="-5" dirty="0">
                <a:latin typeface="Times New Roman"/>
                <a:cs typeface="Times New Roman"/>
              </a:rPr>
              <a:t>camera. </a:t>
            </a:r>
            <a:r>
              <a:rPr sz="2000" dirty="0">
                <a:latin typeface="Times New Roman"/>
                <a:cs typeface="Times New Roman"/>
              </a:rPr>
              <a:t>The  </a:t>
            </a:r>
            <a:r>
              <a:rPr sz="2000" spc="-5" dirty="0">
                <a:latin typeface="Times New Roman"/>
                <a:cs typeface="Times New Roman"/>
              </a:rPr>
              <a:t>captured </a:t>
            </a:r>
            <a:r>
              <a:rPr sz="2000" spc="-10" dirty="0">
                <a:latin typeface="Times New Roman"/>
                <a:cs typeface="Times New Roman"/>
              </a:rPr>
              <a:t>image </a:t>
            </a:r>
            <a:r>
              <a:rPr sz="2000" spc="-5" dirty="0">
                <a:latin typeface="Times New Roman"/>
                <a:cs typeface="Times New Roman"/>
              </a:rPr>
              <a:t>can also </a:t>
            </a:r>
            <a:r>
              <a:rPr sz="2000" dirty="0">
                <a:latin typeface="Times New Roman"/>
                <a:cs typeface="Times New Roman"/>
              </a:rPr>
              <a:t>be </a:t>
            </a:r>
            <a:r>
              <a:rPr sz="2000" spc="-5" dirty="0">
                <a:latin typeface="Times New Roman"/>
                <a:cs typeface="Times New Roman"/>
              </a:rPr>
              <a:t>presented </a:t>
            </a:r>
            <a:r>
              <a:rPr sz="2000" spc="-10" dirty="0">
                <a:latin typeface="Times New Roman"/>
                <a:cs typeface="Times New Roman"/>
              </a:rPr>
              <a:t>to the user </a:t>
            </a:r>
            <a:r>
              <a:rPr sz="2000" spc="-5" dirty="0">
                <a:latin typeface="Times New Roman"/>
                <a:cs typeface="Times New Roman"/>
              </a:rPr>
              <a:t>through a </a:t>
            </a:r>
            <a:r>
              <a:rPr sz="2000" spc="-10" dirty="0">
                <a:latin typeface="Times New Roman"/>
                <a:cs typeface="Times New Roman"/>
              </a:rPr>
              <a:t>graphic LCD  (Liquid </a:t>
            </a:r>
            <a:r>
              <a:rPr sz="2000" spc="-15" dirty="0">
                <a:latin typeface="Times New Roman"/>
                <a:cs typeface="Times New Roman"/>
              </a:rPr>
              <a:t>Crystal </a:t>
            </a:r>
            <a:r>
              <a:rPr sz="2000" spc="-10" dirty="0">
                <a:latin typeface="Times New Roman"/>
                <a:cs typeface="Times New Roman"/>
              </a:rPr>
              <a:t>Display)</a:t>
            </a:r>
            <a:r>
              <a:rPr sz="2000" spc="130" dirty="0">
                <a:latin typeface="Times New Roman"/>
                <a:cs typeface="Times New Roman"/>
              </a:rPr>
              <a:t> </a:t>
            </a:r>
            <a:r>
              <a:rPr sz="2000" spc="-10" dirty="0">
                <a:latin typeface="Times New Roman"/>
                <a:cs typeface="Times New Roman"/>
              </a:rPr>
              <a:t>unit.</a:t>
            </a:r>
            <a:endParaRPr sz="2000">
              <a:latin typeface="Times New Roman"/>
              <a:cs typeface="Times New Roman"/>
            </a:endParaRPr>
          </a:p>
        </p:txBody>
      </p:sp>
      <p:sp>
        <p:nvSpPr>
          <p:cNvPr id="7" name="object 7"/>
          <p:cNvSpPr txBox="1"/>
          <p:nvPr/>
        </p:nvSpPr>
        <p:spPr>
          <a:xfrm>
            <a:off x="8420100" y="6471338"/>
            <a:ext cx="216535" cy="196850"/>
          </a:xfrm>
          <a:prstGeom prst="rect">
            <a:avLst/>
          </a:prstGeom>
        </p:spPr>
        <p:txBody>
          <a:bodyPr vert="horz" wrap="square" lIns="0" tIns="0" rIns="0" bIns="0" rtlCol="0">
            <a:spAutoFit/>
          </a:bodyPr>
          <a:lstStyle/>
          <a:p>
            <a:pPr marL="38100">
              <a:lnSpc>
                <a:spcPts val="1375"/>
              </a:lnSpc>
            </a:pPr>
            <a:fld id="{81D60167-4931-47E6-BA6A-407CBD079E47}" type="slidenum">
              <a:rPr sz="1200" spc="-40" dirty="0">
                <a:latin typeface="Times New Roman"/>
                <a:cs typeface="Times New Roman"/>
              </a:rPr>
              <a:t>23</a:t>
            </a:fld>
            <a:endParaRPr sz="1200">
              <a:latin typeface="Times New Roman"/>
              <a:cs typeface="Times New Roman"/>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57200" y="6172200"/>
            <a:ext cx="8229600" cy="0"/>
          </a:xfrm>
          <a:custGeom>
            <a:avLst/>
            <a:gdLst/>
            <a:ahLst/>
            <a:cxnLst/>
            <a:rect l="l" t="t" r="r" b="b"/>
            <a:pathLst>
              <a:path w="8229600">
                <a:moveTo>
                  <a:pt x="0" y="0"/>
                </a:moveTo>
                <a:lnTo>
                  <a:pt x="8229600" y="0"/>
                </a:lnTo>
              </a:path>
            </a:pathLst>
          </a:custGeom>
          <a:ln w="19050">
            <a:solidFill>
              <a:srgbClr val="CC9900"/>
            </a:solidFill>
          </a:ln>
        </p:spPr>
        <p:txBody>
          <a:bodyPr wrap="square" lIns="0" tIns="0" rIns="0" bIns="0" rtlCol="0"/>
          <a:lstStyle/>
          <a:p>
            <a:endParaRPr/>
          </a:p>
        </p:txBody>
      </p:sp>
      <p:sp>
        <p:nvSpPr>
          <p:cNvPr id="3" name="object 3"/>
          <p:cNvSpPr txBox="1"/>
          <p:nvPr/>
        </p:nvSpPr>
        <p:spPr>
          <a:xfrm>
            <a:off x="8445500" y="6450279"/>
            <a:ext cx="165735" cy="208279"/>
          </a:xfrm>
          <a:prstGeom prst="rect">
            <a:avLst/>
          </a:prstGeom>
        </p:spPr>
        <p:txBody>
          <a:bodyPr vert="horz" wrap="square" lIns="0" tIns="12700" rIns="0" bIns="0" rtlCol="0">
            <a:spAutoFit/>
          </a:bodyPr>
          <a:lstStyle/>
          <a:p>
            <a:pPr marL="12700">
              <a:lnSpc>
                <a:spcPct val="100000"/>
              </a:lnSpc>
              <a:spcBef>
                <a:spcPts val="100"/>
              </a:spcBef>
            </a:pPr>
            <a:r>
              <a:rPr sz="1200" spc="-55" dirty="0">
                <a:latin typeface="Times New Roman"/>
                <a:cs typeface="Times New Roman"/>
              </a:rPr>
              <a:t>19</a:t>
            </a:r>
            <a:endParaRPr sz="1200">
              <a:latin typeface="Times New Roman"/>
              <a:cs typeface="Times New Roman"/>
            </a:endParaRPr>
          </a:p>
        </p:txBody>
      </p:sp>
      <p:sp>
        <p:nvSpPr>
          <p:cNvPr id="4" name="object 4"/>
          <p:cNvSpPr txBox="1">
            <a:spLocks noGrp="1"/>
          </p:cNvSpPr>
          <p:nvPr>
            <p:ph type="title"/>
          </p:nvPr>
        </p:nvSpPr>
        <p:spPr>
          <a:xfrm>
            <a:off x="460044" y="368249"/>
            <a:ext cx="4471670" cy="391795"/>
          </a:xfrm>
          <a:prstGeom prst="rect">
            <a:avLst/>
          </a:prstGeom>
        </p:spPr>
        <p:txBody>
          <a:bodyPr vert="horz" wrap="square" lIns="0" tIns="12700" rIns="0" bIns="0" rtlCol="0">
            <a:spAutoFit/>
          </a:bodyPr>
          <a:lstStyle/>
          <a:p>
            <a:pPr marL="12700">
              <a:lnSpc>
                <a:spcPct val="100000"/>
              </a:lnSpc>
              <a:spcBef>
                <a:spcPts val="100"/>
              </a:spcBef>
              <a:tabLst>
                <a:tab pos="356870" algn="l"/>
              </a:tabLst>
            </a:pPr>
            <a:r>
              <a:rPr sz="2350" spc="10" dirty="0">
                <a:solidFill>
                  <a:srgbClr val="C00000"/>
                </a:solidFill>
              </a:rPr>
              <a:t>»	</a:t>
            </a:r>
            <a:r>
              <a:rPr sz="2400" b="1" spc="-5" dirty="0">
                <a:solidFill>
                  <a:srgbClr val="FF0000"/>
                </a:solidFill>
                <a:latin typeface="Times New Roman"/>
                <a:cs typeface="Times New Roman"/>
              </a:rPr>
              <a:t>Purpose of </a:t>
            </a:r>
            <a:r>
              <a:rPr sz="2400" b="1" spc="-10" dirty="0">
                <a:solidFill>
                  <a:srgbClr val="FF0000"/>
                </a:solidFill>
                <a:latin typeface="Times New Roman"/>
                <a:cs typeface="Times New Roman"/>
              </a:rPr>
              <a:t>Embedded</a:t>
            </a:r>
            <a:r>
              <a:rPr sz="2400" b="1" spc="20" dirty="0">
                <a:solidFill>
                  <a:srgbClr val="FF0000"/>
                </a:solidFill>
                <a:latin typeface="Times New Roman"/>
                <a:cs typeface="Times New Roman"/>
              </a:rPr>
              <a:t> </a:t>
            </a:r>
            <a:r>
              <a:rPr sz="2400" b="1" spc="-10" dirty="0">
                <a:solidFill>
                  <a:srgbClr val="FF0000"/>
                </a:solidFill>
                <a:latin typeface="Times New Roman"/>
                <a:cs typeface="Times New Roman"/>
              </a:rPr>
              <a:t>Systems:</a:t>
            </a:r>
            <a:endParaRPr sz="2400">
              <a:latin typeface="Times New Roman"/>
              <a:cs typeface="Times New Roman"/>
            </a:endParaRPr>
          </a:p>
        </p:txBody>
      </p:sp>
      <p:sp>
        <p:nvSpPr>
          <p:cNvPr id="5" name="object 5"/>
          <p:cNvSpPr txBox="1"/>
          <p:nvPr/>
        </p:nvSpPr>
        <p:spPr>
          <a:xfrm>
            <a:off x="460044" y="962990"/>
            <a:ext cx="5159375" cy="2738120"/>
          </a:xfrm>
          <a:prstGeom prst="rect">
            <a:avLst/>
          </a:prstGeom>
        </p:spPr>
        <p:txBody>
          <a:bodyPr vert="horz" wrap="square" lIns="0" tIns="12065" rIns="0" bIns="0" rtlCol="0">
            <a:spAutoFit/>
          </a:bodyPr>
          <a:lstStyle/>
          <a:p>
            <a:pPr marL="12700" algn="just">
              <a:lnSpc>
                <a:spcPct val="100000"/>
              </a:lnSpc>
              <a:spcBef>
                <a:spcPts val="95"/>
              </a:spcBef>
            </a:pPr>
            <a:r>
              <a:rPr sz="2000" spc="-5" dirty="0">
                <a:solidFill>
                  <a:srgbClr val="C00000"/>
                </a:solidFill>
                <a:latin typeface="Times New Roman"/>
                <a:cs typeface="Times New Roman"/>
              </a:rPr>
              <a:t>» </a:t>
            </a:r>
            <a:r>
              <a:rPr sz="2000" b="1" i="1" spc="-5" dirty="0">
                <a:solidFill>
                  <a:srgbClr val="AC1285"/>
                </a:solidFill>
                <a:latin typeface="Times New Roman"/>
                <a:cs typeface="Times New Roman"/>
              </a:rPr>
              <a:t>Data</a:t>
            </a:r>
            <a:r>
              <a:rPr sz="2000" b="1" i="1" spc="-290" dirty="0">
                <a:solidFill>
                  <a:srgbClr val="AC1285"/>
                </a:solidFill>
                <a:latin typeface="Times New Roman"/>
                <a:cs typeface="Times New Roman"/>
              </a:rPr>
              <a:t> </a:t>
            </a:r>
            <a:r>
              <a:rPr sz="2000" b="1" i="1" dirty="0">
                <a:solidFill>
                  <a:srgbClr val="AC1285"/>
                </a:solidFill>
                <a:latin typeface="Times New Roman"/>
                <a:cs typeface="Times New Roman"/>
              </a:rPr>
              <a:t>Communication</a:t>
            </a:r>
            <a:endParaRPr sz="2000">
              <a:latin typeface="Times New Roman"/>
              <a:cs typeface="Times New Roman"/>
            </a:endParaRPr>
          </a:p>
          <a:p>
            <a:pPr marL="683260" marR="64769" indent="-326390" algn="just">
              <a:lnSpc>
                <a:spcPct val="150100"/>
              </a:lnSpc>
              <a:spcBef>
                <a:spcPts val="480"/>
              </a:spcBef>
              <a:buClr>
                <a:srgbClr val="3A812E"/>
              </a:buClr>
              <a:buSzPct val="60000"/>
              <a:buFont typeface="Wingdings"/>
              <a:buChar char=""/>
              <a:tabLst>
                <a:tab pos="683260" algn="l"/>
              </a:tabLst>
            </a:pPr>
            <a:r>
              <a:rPr sz="2000" spc="-5" dirty="0">
                <a:latin typeface="Times New Roman"/>
                <a:cs typeface="Times New Roman"/>
              </a:rPr>
              <a:t>Embedded data </a:t>
            </a:r>
            <a:r>
              <a:rPr sz="2000" spc="-10" dirty="0">
                <a:latin typeface="Times New Roman"/>
                <a:cs typeface="Times New Roman"/>
              </a:rPr>
              <a:t>communication systems  ranging </a:t>
            </a:r>
            <a:r>
              <a:rPr sz="2000" spc="-5" dirty="0">
                <a:latin typeface="Times New Roman"/>
                <a:cs typeface="Times New Roman"/>
              </a:rPr>
              <a:t>from </a:t>
            </a:r>
            <a:r>
              <a:rPr sz="2000" spc="-10" dirty="0">
                <a:solidFill>
                  <a:srgbClr val="6F2F9F"/>
                </a:solidFill>
                <a:latin typeface="Times New Roman"/>
                <a:cs typeface="Times New Roman"/>
              </a:rPr>
              <a:t>simple </a:t>
            </a:r>
            <a:r>
              <a:rPr sz="2000" spc="-15" dirty="0">
                <a:solidFill>
                  <a:srgbClr val="6F2F9F"/>
                </a:solidFill>
                <a:latin typeface="Times New Roman"/>
                <a:cs typeface="Times New Roman"/>
              </a:rPr>
              <a:t>home </a:t>
            </a:r>
            <a:r>
              <a:rPr sz="2000" spc="-10" dirty="0">
                <a:solidFill>
                  <a:srgbClr val="6F2F9F"/>
                </a:solidFill>
                <a:latin typeface="Times New Roman"/>
                <a:cs typeface="Times New Roman"/>
              </a:rPr>
              <a:t>networking  </a:t>
            </a:r>
            <a:r>
              <a:rPr sz="2000" spc="-15" dirty="0">
                <a:solidFill>
                  <a:srgbClr val="6F2F9F"/>
                </a:solidFill>
                <a:latin typeface="Times New Roman"/>
                <a:cs typeface="Times New Roman"/>
              </a:rPr>
              <a:t>communication</a:t>
            </a:r>
            <a:r>
              <a:rPr sz="2000" spc="65" dirty="0">
                <a:solidFill>
                  <a:srgbClr val="6F2F9F"/>
                </a:solidFill>
                <a:latin typeface="Times New Roman"/>
                <a:cs typeface="Times New Roman"/>
              </a:rPr>
              <a:t> </a:t>
            </a:r>
            <a:r>
              <a:rPr sz="2000" spc="-20" dirty="0">
                <a:solidFill>
                  <a:srgbClr val="6F2F9F"/>
                </a:solidFill>
                <a:latin typeface="Times New Roman"/>
                <a:cs typeface="Times New Roman"/>
              </a:rPr>
              <a:t>systems</a:t>
            </a:r>
            <a:r>
              <a:rPr sz="2000" spc="-20" dirty="0">
                <a:latin typeface="Times New Roman"/>
                <a:cs typeface="Times New Roman"/>
              </a:rPr>
              <a:t>.</a:t>
            </a:r>
            <a:endParaRPr sz="2000">
              <a:latin typeface="Times New Roman"/>
              <a:cs typeface="Times New Roman"/>
            </a:endParaRPr>
          </a:p>
          <a:p>
            <a:pPr marL="1033780" lvl="1" indent="-351155" algn="just">
              <a:lnSpc>
                <a:spcPct val="100000"/>
              </a:lnSpc>
              <a:spcBef>
                <a:spcPts val="1680"/>
              </a:spcBef>
              <a:buClr>
                <a:srgbClr val="CC9900"/>
              </a:buClr>
              <a:buSzPct val="65000"/>
              <a:buFont typeface="Wingdings"/>
              <a:buChar char=""/>
              <a:tabLst>
                <a:tab pos="1034415" algn="l"/>
              </a:tabLst>
            </a:pPr>
            <a:r>
              <a:rPr sz="2000" spc="-5" dirty="0">
                <a:solidFill>
                  <a:srgbClr val="C00000"/>
                </a:solidFill>
                <a:latin typeface="Times New Roman"/>
                <a:cs typeface="Times New Roman"/>
              </a:rPr>
              <a:t>Network hubs</a:t>
            </a:r>
            <a:r>
              <a:rPr sz="2000" spc="-5" dirty="0">
                <a:latin typeface="Times New Roman"/>
                <a:cs typeface="Times New Roman"/>
              </a:rPr>
              <a:t>, </a:t>
            </a:r>
            <a:r>
              <a:rPr sz="2000" spc="-5" dirty="0">
                <a:solidFill>
                  <a:srgbClr val="C00000"/>
                </a:solidFill>
                <a:latin typeface="Times New Roman"/>
                <a:cs typeface="Times New Roman"/>
              </a:rPr>
              <a:t>routers</a:t>
            </a:r>
            <a:r>
              <a:rPr sz="2000" spc="-5" dirty="0">
                <a:latin typeface="Times New Roman"/>
                <a:cs typeface="Times New Roman"/>
              </a:rPr>
              <a:t>, </a:t>
            </a:r>
            <a:r>
              <a:rPr sz="2000" spc="-5" dirty="0">
                <a:solidFill>
                  <a:srgbClr val="C00000"/>
                </a:solidFill>
                <a:latin typeface="Times New Roman"/>
                <a:cs typeface="Times New Roman"/>
              </a:rPr>
              <a:t>switches</a:t>
            </a:r>
            <a:r>
              <a:rPr sz="2000" spc="275" dirty="0">
                <a:solidFill>
                  <a:srgbClr val="C00000"/>
                </a:solidFill>
                <a:latin typeface="Times New Roman"/>
                <a:cs typeface="Times New Roman"/>
              </a:rPr>
              <a:t> </a:t>
            </a:r>
            <a:r>
              <a:rPr sz="2000" spc="-5" dirty="0">
                <a:latin typeface="Times New Roman"/>
                <a:cs typeface="Times New Roman"/>
              </a:rPr>
              <a:t>are</a:t>
            </a:r>
            <a:endParaRPr sz="2000">
              <a:latin typeface="Times New Roman"/>
              <a:cs typeface="Times New Roman"/>
            </a:endParaRPr>
          </a:p>
          <a:p>
            <a:pPr marL="210185" algn="ctr">
              <a:lnSpc>
                <a:spcPct val="100000"/>
              </a:lnSpc>
              <a:spcBef>
                <a:spcPts val="1200"/>
              </a:spcBef>
            </a:pPr>
            <a:r>
              <a:rPr sz="2000" spc="-10" dirty="0">
                <a:latin typeface="Times New Roman"/>
                <a:cs typeface="Times New Roman"/>
              </a:rPr>
              <a:t>transmission </a:t>
            </a:r>
            <a:r>
              <a:rPr sz="2000" spc="-5" dirty="0">
                <a:latin typeface="Times New Roman"/>
                <a:cs typeface="Times New Roman"/>
              </a:rPr>
              <a:t>embedded</a:t>
            </a:r>
            <a:r>
              <a:rPr sz="2000" spc="60" dirty="0">
                <a:latin typeface="Times New Roman"/>
                <a:cs typeface="Times New Roman"/>
              </a:rPr>
              <a:t> </a:t>
            </a:r>
            <a:r>
              <a:rPr sz="2000" spc="-20" dirty="0">
                <a:latin typeface="Times New Roman"/>
                <a:cs typeface="Times New Roman"/>
              </a:rPr>
              <a:t>systems.</a:t>
            </a:r>
            <a:endParaRPr sz="2000">
              <a:latin typeface="Times New Roman"/>
              <a:cs typeface="Times New Roman"/>
            </a:endParaRPr>
          </a:p>
        </p:txBody>
      </p:sp>
      <p:sp>
        <p:nvSpPr>
          <p:cNvPr id="6" name="object 6"/>
          <p:cNvSpPr txBox="1"/>
          <p:nvPr/>
        </p:nvSpPr>
        <p:spPr>
          <a:xfrm>
            <a:off x="5688838" y="1328089"/>
            <a:ext cx="3227070" cy="939800"/>
          </a:xfrm>
          <a:prstGeom prst="rect">
            <a:avLst/>
          </a:prstGeom>
        </p:spPr>
        <p:txBody>
          <a:bodyPr vert="horz" wrap="square" lIns="0" tIns="12700" rIns="0" bIns="0" rtlCol="0">
            <a:spAutoFit/>
          </a:bodyPr>
          <a:lstStyle/>
          <a:p>
            <a:pPr marL="12700" marR="5080" indent="18415">
              <a:lnSpc>
                <a:spcPct val="150000"/>
              </a:lnSpc>
              <a:spcBef>
                <a:spcPts val="100"/>
              </a:spcBef>
              <a:tabLst>
                <a:tab pos="515620" algn="l"/>
                <a:tab pos="994410" algn="l"/>
                <a:tab pos="1372235" algn="l"/>
                <a:tab pos="1619250" algn="l"/>
                <a:tab pos="1988185" algn="l"/>
                <a:tab pos="2424430" algn="l"/>
              </a:tabLst>
            </a:pPr>
            <a:r>
              <a:rPr sz="2000" spc="-5" dirty="0">
                <a:latin typeface="Times New Roman"/>
                <a:cs typeface="Times New Roman"/>
              </a:rPr>
              <a:t>a</a:t>
            </a:r>
            <a:r>
              <a:rPr sz="2000" spc="5" dirty="0">
                <a:latin typeface="Times New Roman"/>
                <a:cs typeface="Times New Roman"/>
              </a:rPr>
              <a:t>r</a:t>
            </a:r>
            <a:r>
              <a:rPr sz="2000" spc="-5" dirty="0">
                <a:latin typeface="Times New Roman"/>
                <a:cs typeface="Times New Roman"/>
              </a:rPr>
              <a:t>e</a:t>
            </a:r>
            <a:r>
              <a:rPr sz="2000" dirty="0">
                <a:latin typeface="Times New Roman"/>
                <a:cs typeface="Times New Roman"/>
              </a:rPr>
              <a:t>	</a:t>
            </a:r>
            <a:r>
              <a:rPr sz="2000" spc="5" dirty="0">
                <a:latin typeface="Times New Roman"/>
                <a:cs typeface="Times New Roman"/>
              </a:rPr>
              <a:t>d</a:t>
            </a:r>
            <a:r>
              <a:rPr sz="2000" spc="-5" dirty="0">
                <a:latin typeface="Times New Roman"/>
                <a:cs typeface="Times New Roman"/>
              </a:rPr>
              <a:t>e</a:t>
            </a:r>
            <a:r>
              <a:rPr sz="2000" spc="5" dirty="0">
                <a:latin typeface="Times New Roman"/>
                <a:cs typeface="Times New Roman"/>
              </a:rPr>
              <a:t>p</a:t>
            </a:r>
            <a:r>
              <a:rPr sz="2000" spc="-5" dirty="0">
                <a:latin typeface="Times New Roman"/>
                <a:cs typeface="Times New Roman"/>
              </a:rPr>
              <a:t>l</a:t>
            </a:r>
            <a:r>
              <a:rPr sz="2000" dirty="0">
                <a:latin typeface="Times New Roman"/>
                <a:cs typeface="Times New Roman"/>
              </a:rPr>
              <a:t>o</a:t>
            </a:r>
            <a:r>
              <a:rPr sz="2000" spc="-45" dirty="0">
                <a:latin typeface="Times New Roman"/>
                <a:cs typeface="Times New Roman"/>
              </a:rPr>
              <a:t>y</a:t>
            </a:r>
            <a:r>
              <a:rPr sz="2000" spc="-5" dirty="0">
                <a:latin typeface="Times New Roman"/>
                <a:cs typeface="Times New Roman"/>
              </a:rPr>
              <a:t>ed</a:t>
            </a:r>
            <a:r>
              <a:rPr sz="2000" dirty="0">
                <a:latin typeface="Times New Roman"/>
                <a:cs typeface="Times New Roman"/>
              </a:rPr>
              <a:t>	</a:t>
            </a:r>
            <a:r>
              <a:rPr sz="2000" spc="-10" dirty="0">
                <a:latin typeface="Times New Roman"/>
                <a:cs typeface="Times New Roman"/>
              </a:rPr>
              <a:t>i</a:t>
            </a:r>
            <a:r>
              <a:rPr sz="2000" spc="-5" dirty="0">
                <a:latin typeface="Times New Roman"/>
                <a:cs typeface="Times New Roman"/>
              </a:rPr>
              <a:t>n</a:t>
            </a:r>
            <a:r>
              <a:rPr sz="2000" dirty="0">
                <a:latin typeface="Times New Roman"/>
                <a:cs typeface="Times New Roman"/>
              </a:rPr>
              <a:t>	</a:t>
            </a:r>
            <a:r>
              <a:rPr sz="2000" spc="-5" dirty="0">
                <a:latin typeface="Times New Roman"/>
                <a:cs typeface="Times New Roman"/>
              </a:rPr>
              <a:t>a</a:t>
            </a:r>
            <a:r>
              <a:rPr sz="2000" spc="5" dirty="0">
                <a:latin typeface="Times New Roman"/>
                <a:cs typeface="Times New Roman"/>
              </a:rPr>
              <a:t>pp</a:t>
            </a:r>
            <a:r>
              <a:rPr sz="2000" spc="-5" dirty="0">
                <a:latin typeface="Times New Roman"/>
                <a:cs typeface="Times New Roman"/>
              </a:rPr>
              <a:t>licati</a:t>
            </a:r>
            <a:r>
              <a:rPr sz="2000" spc="5" dirty="0">
                <a:latin typeface="Times New Roman"/>
                <a:cs typeface="Times New Roman"/>
              </a:rPr>
              <a:t>o</a:t>
            </a:r>
            <a:r>
              <a:rPr sz="2000" spc="-20" dirty="0">
                <a:latin typeface="Times New Roman"/>
                <a:cs typeface="Times New Roman"/>
              </a:rPr>
              <a:t>n</a:t>
            </a:r>
            <a:r>
              <a:rPr sz="2000" spc="-5" dirty="0">
                <a:latin typeface="Times New Roman"/>
                <a:cs typeface="Times New Roman"/>
              </a:rPr>
              <a:t>s  </a:t>
            </a:r>
            <a:r>
              <a:rPr sz="2000" spc="10" dirty="0">
                <a:solidFill>
                  <a:srgbClr val="6F2F9F"/>
                </a:solidFill>
                <a:latin typeface="Times New Roman"/>
                <a:cs typeface="Times New Roman"/>
              </a:rPr>
              <a:t>s</a:t>
            </a:r>
            <a:r>
              <a:rPr sz="2000" spc="-20" dirty="0">
                <a:solidFill>
                  <a:srgbClr val="6F2F9F"/>
                </a:solidFill>
                <a:latin typeface="Times New Roman"/>
                <a:cs typeface="Times New Roman"/>
              </a:rPr>
              <a:t>y</a:t>
            </a:r>
            <a:r>
              <a:rPr sz="2000" spc="-15" dirty="0">
                <a:solidFill>
                  <a:srgbClr val="6F2F9F"/>
                </a:solidFill>
                <a:latin typeface="Times New Roman"/>
                <a:cs typeface="Times New Roman"/>
              </a:rPr>
              <a:t>s</a:t>
            </a:r>
            <a:r>
              <a:rPr sz="2000" spc="-5" dirty="0">
                <a:solidFill>
                  <a:srgbClr val="6F2F9F"/>
                </a:solidFill>
                <a:latin typeface="Times New Roman"/>
                <a:cs typeface="Times New Roman"/>
              </a:rPr>
              <a:t>t</a:t>
            </a:r>
            <a:r>
              <a:rPr sz="2000" spc="15" dirty="0">
                <a:solidFill>
                  <a:srgbClr val="6F2F9F"/>
                </a:solidFill>
                <a:latin typeface="Times New Roman"/>
                <a:cs typeface="Times New Roman"/>
              </a:rPr>
              <a:t>e</a:t>
            </a:r>
            <a:r>
              <a:rPr sz="2000" spc="-25" dirty="0">
                <a:solidFill>
                  <a:srgbClr val="6F2F9F"/>
                </a:solidFill>
                <a:latin typeface="Times New Roman"/>
                <a:cs typeface="Times New Roman"/>
              </a:rPr>
              <a:t>m</a:t>
            </a:r>
            <a:r>
              <a:rPr sz="2000" spc="-5" dirty="0">
                <a:solidFill>
                  <a:srgbClr val="6F2F9F"/>
                </a:solidFill>
                <a:latin typeface="Times New Roman"/>
                <a:cs typeface="Times New Roman"/>
              </a:rPr>
              <a:t>s</a:t>
            </a:r>
            <a:r>
              <a:rPr sz="2000" dirty="0">
                <a:solidFill>
                  <a:srgbClr val="6F2F9F"/>
                </a:solidFill>
                <a:latin typeface="Times New Roman"/>
                <a:cs typeface="Times New Roman"/>
              </a:rPr>
              <a:t>	</a:t>
            </a:r>
            <a:r>
              <a:rPr sz="2000" spc="-10" dirty="0">
                <a:solidFill>
                  <a:srgbClr val="6F2F9F"/>
                </a:solidFill>
                <a:latin typeface="Times New Roman"/>
                <a:cs typeface="Times New Roman"/>
              </a:rPr>
              <a:t>t</a:t>
            </a:r>
            <a:r>
              <a:rPr sz="2000" spc="-5" dirty="0">
                <a:solidFill>
                  <a:srgbClr val="6F2F9F"/>
                </a:solidFill>
                <a:latin typeface="Times New Roman"/>
                <a:cs typeface="Times New Roman"/>
              </a:rPr>
              <a:t>o</a:t>
            </a:r>
            <a:r>
              <a:rPr sz="2000" dirty="0">
                <a:solidFill>
                  <a:srgbClr val="6F2F9F"/>
                </a:solidFill>
                <a:latin typeface="Times New Roman"/>
                <a:cs typeface="Times New Roman"/>
              </a:rPr>
              <a:t>	</a:t>
            </a:r>
            <a:r>
              <a:rPr sz="2000" spc="-5" dirty="0">
                <a:solidFill>
                  <a:srgbClr val="6F2F9F"/>
                </a:solidFill>
                <a:latin typeface="Times New Roman"/>
                <a:cs typeface="Times New Roman"/>
              </a:rPr>
              <a:t>c</a:t>
            </a:r>
            <a:r>
              <a:rPr sz="2000" spc="5" dirty="0">
                <a:solidFill>
                  <a:srgbClr val="6F2F9F"/>
                </a:solidFill>
                <a:latin typeface="Times New Roman"/>
                <a:cs typeface="Times New Roman"/>
              </a:rPr>
              <a:t>o</a:t>
            </a:r>
            <a:r>
              <a:rPr sz="2000" spc="-50" dirty="0">
                <a:solidFill>
                  <a:srgbClr val="6F2F9F"/>
                </a:solidFill>
                <a:latin typeface="Times New Roman"/>
                <a:cs typeface="Times New Roman"/>
              </a:rPr>
              <a:t>m</a:t>
            </a:r>
            <a:r>
              <a:rPr sz="2000" spc="5" dirty="0">
                <a:solidFill>
                  <a:srgbClr val="6F2F9F"/>
                </a:solidFill>
                <a:latin typeface="Times New Roman"/>
                <a:cs typeface="Times New Roman"/>
              </a:rPr>
              <a:t>p</a:t>
            </a:r>
            <a:r>
              <a:rPr sz="2000" spc="-5" dirty="0">
                <a:solidFill>
                  <a:srgbClr val="6F2F9F"/>
                </a:solidFill>
                <a:latin typeface="Times New Roman"/>
                <a:cs typeface="Times New Roman"/>
              </a:rPr>
              <a:t>l</a:t>
            </a:r>
            <a:r>
              <a:rPr sz="2000" spc="15" dirty="0">
                <a:solidFill>
                  <a:srgbClr val="6F2F9F"/>
                </a:solidFill>
                <a:latin typeface="Times New Roman"/>
                <a:cs typeface="Times New Roman"/>
              </a:rPr>
              <a:t>e</a:t>
            </a:r>
            <a:r>
              <a:rPr sz="2000" spc="-5" dirty="0">
                <a:solidFill>
                  <a:srgbClr val="6F2F9F"/>
                </a:solidFill>
                <a:latin typeface="Times New Roman"/>
                <a:cs typeface="Times New Roman"/>
              </a:rPr>
              <a:t>x</a:t>
            </a:r>
            <a:r>
              <a:rPr sz="2000" dirty="0">
                <a:solidFill>
                  <a:srgbClr val="6F2F9F"/>
                </a:solidFill>
                <a:latin typeface="Times New Roman"/>
                <a:cs typeface="Times New Roman"/>
              </a:rPr>
              <a:t>	</a:t>
            </a:r>
            <a:r>
              <a:rPr sz="2000" spc="-15" dirty="0">
                <a:solidFill>
                  <a:srgbClr val="6F2F9F"/>
                </a:solidFill>
                <a:latin typeface="Times New Roman"/>
                <a:cs typeface="Times New Roman"/>
              </a:rPr>
              <a:t>s</a:t>
            </a:r>
            <a:r>
              <a:rPr sz="2000" spc="-5" dirty="0">
                <a:solidFill>
                  <a:srgbClr val="6F2F9F"/>
                </a:solidFill>
                <a:latin typeface="Times New Roman"/>
                <a:cs typeface="Times New Roman"/>
              </a:rPr>
              <a:t>atellite</a:t>
            </a:r>
            <a:endParaRPr sz="2000">
              <a:latin typeface="Times New Roman"/>
              <a:cs typeface="Times New Roman"/>
            </a:endParaRPr>
          </a:p>
        </p:txBody>
      </p:sp>
      <p:sp>
        <p:nvSpPr>
          <p:cNvPr id="7" name="object 7"/>
          <p:cNvSpPr txBox="1"/>
          <p:nvPr/>
        </p:nvSpPr>
        <p:spPr>
          <a:xfrm>
            <a:off x="5777610" y="2914599"/>
            <a:ext cx="3140710" cy="329565"/>
          </a:xfrm>
          <a:prstGeom prst="rect">
            <a:avLst/>
          </a:prstGeom>
        </p:spPr>
        <p:txBody>
          <a:bodyPr vert="horz" wrap="square" lIns="0" tIns="12065" rIns="0" bIns="0" rtlCol="0">
            <a:spAutoFit/>
          </a:bodyPr>
          <a:lstStyle/>
          <a:p>
            <a:pPr marL="12700">
              <a:lnSpc>
                <a:spcPct val="100000"/>
              </a:lnSpc>
              <a:spcBef>
                <a:spcPts val="95"/>
              </a:spcBef>
              <a:tabLst>
                <a:tab pos="1149350" algn="l"/>
                <a:tab pos="1542415" algn="l"/>
                <a:tab pos="2704465" algn="l"/>
              </a:tabLst>
            </a:pPr>
            <a:r>
              <a:rPr sz="2000" spc="-5" dirty="0">
                <a:latin typeface="Times New Roman"/>
                <a:cs typeface="Times New Roman"/>
              </a:rPr>
              <a:t>e</a:t>
            </a:r>
            <a:r>
              <a:rPr sz="2000" spc="-15" dirty="0">
                <a:latin typeface="Times New Roman"/>
                <a:cs typeface="Times New Roman"/>
              </a:rPr>
              <a:t>x</a:t>
            </a:r>
            <a:r>
              <a:rPr sz="2000" spc="15" dirty="0">
                <a:latin typeface="Times New Roman"/>
                <a:cs typeface="Times New Roman"/>
              </a:rPr>
              <a:t>a</a:t>
            </a:r>
            <a:r>
              <a:rPr sz="2000" spc="-45" dirty="0">
                <a:latin typeface="Times New Roman"/>
                <a:cs typeface="Times New Roman"/>
              </a:rPr>
              <a:t>m</a:t>
            </a:r>
            <a:r>
              <a:rPr sz="2000" dirty="0">
                <a:latin typeface="Times New Roman"/>
                <a:cs typeface="Times New Roman"/>
              </a:rPr>
              <a:t>p</a:t>
            </a:r>
            <a:r>
              <a:rPr sz="2000" spc="-5" dirty="0">
                <a:latin typeface="Times New Roman"/>
                <a:cs typeface="Times New Roman"/>
              </a:rPr>
              <a:t>les</a:t>
            </a:r>
            <a:r>
              <a:rPr sz="2000" dirty="0">
                <a:latin typeface="Times New Roman"/>
                <a:cs typeface="Times New Roman"/>
              </a:rPr>
              <a:t>	</a:t>
            </a:r>
            <a:r>
              <a:rPr sz="2000" spc="5" dirty="0">
                <a:latin typeface="Times New Roman"/>
                <a:cs typeface="Times New Roman"/>
              </a:rPr>
              <a:t>o</a:t>
            </a:r>
            <a:r>
              <a:rPr sz="2000" spc="-5" dirty="0">
                <a:latin typeface="Times New Roman"/>
                <a:cs typeface="Times New Roman"/>
              </a:rPr>
              <a:t>f</a:t>
            </a:r>
            <a:r>
              <a:rPr sz="2000" dirty="0">
                <a:latin typeface="Times New Roman"/>
                <a:cs typeface="Times New Roman"/>
              </a:rPr>
              <a:t>	d</a:t>
            </a:r>
            <a:r>
              <a:rPr sz="2000" spc="-5" dirty="0">
                <a:latin typeface="Times New Roman"/>
                <a:cs typeface="Times New Roman"/>
              </a:rPr>
              <a:t>e</a:t>
            </a:r>
            <a:r>
              <a:rPr sz="2000" spc="30" dirty="0">
                <a:latin typeface="Times New Roman"/>
                <a:cs typeface="Times New Roman"/>
              </a:rPr>
              <a:t>d</a:t>
            </a:r>
            <a:r>
              <a:rPr sz="2000" spc="-5" dirty="0">
                <a:latin typeface="Times New Roman"/>
                <a:cs typeface="Times New Roman"/>
              </a:rPr>
              <a:t>icated</a:t>
            </a:r>
            <a:r>
              <a:rPr sz="2000" dirty="0">
                <a:latin typeface="Times New Roman"/>
                <a:cs typeface="Times New Roman"/>
              </a:rPr>
              <a:t>	d</a:t>
            </a:r>
            <a:r>
              <a:rPr sz="2000" spc="-5" dirty="0">
                <a:latin typeface="Times New Roman"/>
                <a:cs typeface="Times New Roman"/>
              </a:rPr>
              <a:t>ata</a:t>
            </a:r>
            <a:endParaRPr sz="2000">
              <a:latin typeface="Times New Roman"/>
              <a:cs typeface="Times New Roman"/>
            </a:endParaRPr>
          </a:p>
        </p:txBody>
      </p:sp>
      <p:sp>
        <p:nvSpPr>
          <p:cNvPr id="8" name="object 8"/>
          <p:cNvSpPr txBox="1"/>
          <p:nvPr/>
        </p:nvSpPr>
        <p:spPr>
          <a:xfrm>
            <a:off x="804468" y="3737007"/>
            <a:ext cx="8110855" cy="2373630"/>
          </a:xfrm>
          <a:prstGeom prst="rect">
            <a:avLst/>
          </a:prstGeom>
        </p:spPr>
        <p:txBody>
          <a:bodyPr vert="horz" wrap="square" lIns="0" tIns="12065" rIns="0" bIns="0" rtlCol="0">
            <a:spAutoFit/>
          </a:bodyPr>
          <a:lstStyle/>
          <a:p>
            <a:pPr marL="338455" marR="6985" indent="-326390" algn="just">
              <a:lnSpc>
                <a:spcPct val="150100"/>
              </a:lnSpc>
              <a:spcBef>
                <a:spcPts val="95"/>
              </a:spcBef>
              <a:buClr>
                <a:srgbClr val="3A812E"/>
              </a:buClr>
              <a:buSzPct val="60000"/>
              <a:buFont typeface="Wingdings"/>
              <a:buChar char=""/>
              <a:tabLst>
                <a:tab pos="339090" algn="l"/>
              </a:tabLst>
            </a:pPr>
            <a:r>
              <a:rPr sz="2000" spc="-5" dirty="0">
                <a:latin typeface="Times New Roman"/>
                <a:cs typeface="Times New Roman"/>
              </a:rPr>
              <a:t>Data </a:t>
            </a:r>
            <a:r>
              <a:rPr sz="2000" spc="-10" dirty="0">
                <a:latin typeface="Times New Roman"/>
                <a:cs typeface="Times New Roman"/>
              </a:rPr>
              <a:t>transmission is in </a:t>
            </a:r>
            <a:r>
              <a:rPr sz="2000" spc="-5" dirty="0">
                <a:latin typeface="Times New Roman"/>
                <a:cs typeface="Times New Roman"/>
              </a:rPr>
              <a:t>the </a:t>
            </a:r>
            <a:r>
              <a:rPr sz="2000" spc="-10" dirty="0">
                <a:latin typeface="Times New Roman"/>
                <a:cs typeface="Times New Roman"/>
              </a:rPr>
              <a:t>form </a:t>
            </a:r>
            <a:r>
              <a:rPr sz="2000" spc="10" dirty="0">
                <a:latin typeface="Times New Roman"/>
                <a:cs typeface="Times New Roman"/>
              </a:rPr>
              <a:t>of </a:t>
            </a:r>
            <a:r>
              <a:rPr sz="2000" spc="-10" dirty="0">
                <a:solidFill>
                  <a:srgbClr val="6F2F9F"/>
                </a:solidFill>
                <a:latin typeface="Times New Roman"/>
                <a:cs typeface="Times New Roman"/>
              </a:rPr>
              <a:t>wire medium </a:t>
            </a:r>
            <a:r>
              <a:rPr sz="2000" dirty="0">
                <a:solidFill>
                  <a:srgbClr val="6F2F9F"/>
                </a:solidFill>
                <a:latin typeface="Times New Roman"/>
                <a:cs typeface="Times New Roman"/>
              </a:rPr>
              <a:t>or </a:t>
            </a:r>
            <a:r>
              <a:rPr sz="2000" spc="-5" dirty="0">
                <a:solidFill>
                  <a:srgbClr val="6F2F9F"/>
                </a:solidFill>
                <a:latin typeface="Times New Roman"/>
                <a:cs typeface="Times New Roman"/>
              </a:rPr>
              <a:t>wireless </a:t>
            </a:r>
            <a:r>
              <a:rPr sz="2000" spc="-15" dirty="0">
                <a:solidFill>
                  <a:srgbClr val="6F2F9F"/>
                </a:solidFill>
                <a:latin typeface="Times New Roman"/>
                <a:cs typeface="Times New Roman"/>
              </a:rPr>
              <a:t>medium</a:t>
            </a:r>
            <a:r>
              <a:rPr sz="2000" spc="-15" dirty="0">
                <a:latin typeface="Times New Roman"/>
                <a:cs typeface="Times New Roman"/>
              </a:rPr>
              <a:t>.  </a:t>
            </a:r>
            <a:r>
              <a:rPr sz="2000" spc="-5" dirty="0">
                <a:latin typeface="Times New Roman"/>
                <a:cs typeface="Times New Roman"/>
              </a:rPr>
              <a:t>Initially </a:t>
            </a:r>
            <a:r>
              <a:rPr sz="2000" spc="-10" dirty="0">
                <a:latin typeface="Times New Roman"/>
                <a:cs typeface="Times New Roman"/>
              </a:rPr>
              <a:t>wired medium </a:t>
            </a:r>
            <a:r>
              <a:rPr sz="2000" spc="-5" dirty="0">
                <a:latin typeface="Times New Roman"/>
                <a:cs typeface="Times New Roman"/>
              </a:rPr>
              <a:t>is used </a:t>
            </a:r>
            <a:r>
              <a:rPr sz="2000" dirty="0">
                <a:latin typeface="Times New Roman"/>
                <a:cs typeface="Times New Roman"/>
              </a:rPr>
              <a:t>by </a:t>
            </a:r>
            <a:r>
              <a:rPr sz="2000" spc="-5" dirty="0">
                <a:latin typeface="Times New Roman"/>
                <a:cs typeface="Times New Roman"/>
              </a:rPr>
              <a:t>embedded </a:t>
            </a:r>
            <a:r>
              <a:rPr sz="2000" spc="-10" dirty="0">
                <a:latin typeface="Times New Roman"/>
                <a:cs typeface="Times New Roman"/>
              </a:rPr>
              <a:t>systems; </a:t>
            </a:r>
            <a:r>
              <a:rPr sz="2000" dirty="0">
                <a:latin typeface="Times New Roman"/>
                <a:cs typeface="Times New Roman"/>
              </a:rPr>
              <a:t>and </a:t>
            </a:r>
            <a:r>
              <a:rPr sz="2000" spc="-5" dirty="0">
                <a:latin typeface="Times New Roman"/>
                <a:cs typeface="Times New Roman"/>
              </a:rPr>
              <a:t>as technology  </a:t>
            </a:r>
            <a:r>
              <a:rPr sz="2000" spc="-10" dirty="0">
                <a:latin typeface="Times New Roman"/>
                <a:cs typeface="Times New Roman"/>
              </a:rPr>
              <a:t>changes, wireless </a:t>
            </a:r>
            <a:r>
              <a:rPr sz="2000" spc="-15" dirty="0">
                <a:latin typeface="Times New Roman"/>
                <a:cs typeface="Times New Roman"/>
              </a:rPr>
              <a:t>medium </a:t>
            </a:r>
            <a:r>
              <a:rPr sz="2000" spc="-10" dirty="0">
                <a:latin typeface="Times New Roman"/>
                <a:cs typeface="Times New Roman"/>
              </a:rPr>
              <a:t>becomes de-facto </a:t>
            </a:r>
            <a:r>
              <a:rPr sz="2000" spc="-5" dirty="0">
                <a:latin typeface="Times New Roman"/>
                <a:cs typeface="Times New Roman"/>
              </a:rPr>
              <a:t>standard in </a:t>
            </a:r>
            <a:r>
              <a:rPr sz="2000" spc="-10" dirty="0">
                <a:latin typeface="Times New Roman"/>
                <a:cs typeface="Times New Roman"/>
              </a:rPr>
              <a:t>embedded</a:t>
            </a:r>
            <a:r>
              <a:rPr sz="2000" spc="355" dirty="0">
                <a:latin typeface="Times New Roman"/>
                <a:cs typeface="Times New Roman"/>
              </a:rPr>
              <a:t> </a:t>
            </a:r>
            <a:r>
              <a:rPr sz="2000" spc="-20" dirty="0">
                <a:latin typeface="Times New Roman"/>
                <a:cs typeface="Times New Roman"/>
              </a:rPr>
              <a:t>systems.</a:t>
            </a:r>
            <a:endParaRPr sz="2000">
              <a:latin typeface="Times New Roman"/>
              <a:cs typeface="Times New Roman"/>
            </a:endParaRPr>
          </a:p>
          <a:p>
            <a:pPr marL="689610" marR="5080" lvl="1" indent="-351155" algn="just">
              <a:lnSpc>
                <a:spcPct val="150100"/>
              </a:lnSpc>
              <a:spcBef>
                <a:spcPts val="480"/>
              </a:spcBef>
              <a:buClr>
                <a:srgbClr val="CC9900"/>
              </a:buClr>
              <a:buSzPct val="65000"/>
              <a:buFont typeface="Wingdings"/>
              <a:buChar char=""/>
              <a:tabLst>
                <a:tab pos="690245" algn="l"/>
              </a:tabLst>
            </a:pPr>
            <a:r>
              <a:rPr sz="2000" spc="-5" dirty="0">
                <a:solidFill>
                  <a:srgbClr val="C00000"/>
                </a:solidFill>
                <a:latin typeface="Times New Roman"/>
                <a:cs typeface="Times New Roman"/>
              </a:rPr>
              <a:t>USB</a:t>
            </a:r>
            <a:r>
              <a:rPr sz="2000" spc="-5" dirty="0">
                <a:latin typeface="Times New Roman"/>
                <a:cs typeface="Times New Roman"/>
              </a:rPr>
              <a:t>, </a:t>
            </a:r>
            <a:r>
              <a:rPr sz="2000" dirty="0">
                <a:solidFill>
                  <a:srgbClr val="C00000"/>
                </a:solidFill>
                <a:latin typeface="Times New Roman"/>
                <a:cs typeface="Times New Roman"/>
              </a:rPr>
              <a:t>TCP/ </a:t>
            </a:r>
            <a:r>
              <a:rPr sz="2000" spc="-15" dirty="0">
                <a:solidFill>
                  <a:srgbClr val="C00000"/>
                </a:solidFill>
                <a:latin typeface="Times New Roman"/>
                <a:cs typeface="Times New Roman"/>
              </a:rPr>
              <a:t>IP </a:t>
            </a:r>
            <a:r>
              <a:rPr sz="2000" dirty="0">
                <a:latin typeface="Times New Roman"/>
                <a:cs typeface="Times New Roman"/>
              </a:rPr>
              <a:t>are </a:t>
            </a:r>
            <a:r>
              <a:rPr sz="2000" spc="-10" dirty="0">
                <a:latin typeface="Times New Roman"/>
                <a:cs typeface="Times New Roman"/>
              </a:rPr>
              <a:t>examples </a:t>
            </a:r>
            <a:r>
              <a:rPr sz="2000" dirty="0">
                <a:latin typeface="Times New Roman"/>
                <a:cs typeface="Times New Roman"/>
              </a:rPr>
              <a:t>of </a:t>
            </a:r>
            <a:r>
              <a:rPr sz="2000" spc="-15" dirty="0">
                <a:solidFill>
                  <a:srgbClr val="6F2F9F"/>
                </a:solidFill>
                <a:latin typeface="Times New Roman"/>
                <a:cs typeface="Times New Roman"/>
              </a:rPr>
              <a:t>wired </a:t>
            </a:r>
            <a:r>
              <a:rPr sz="2000" spc="-10" dirty="0">
                <a:solidFill>
                  <a:srgbClr val="6F2F9F"/>
                </a:solidFill>
                <a:latin typeface="Times New Roman"/>
                <a:cs typeface="Times New Roman"/>
              </a:rPr>
              <a:t>communication</a:t>
            </a:r>
            <a:r>
              <a:rPr sz="2000" spc="-10" dirty="0">
                <a:latin typeface="Times New Roman"/>
                <a:cs typeface="Times New Roman"/>
              </a:rPr>
              <a:t>; and </a:t>
            </a:r>
            <a:r>
              <a:rPr sz="2000" spc="-5" dirty="0">
                <a:solidFill>
                  <a:srgbClr val="C00000"/>
                </a:solidFill>
                <a:latin typeface="Times New Roman"/>
                <a:cs typeface="Times New Roman"/>
              </a:rPr>
              <a:t>BlueTooth</a:t>
            </a:r>
            <a:r>
              <a:rPr sz="2000" spc="-5" dirty="0">
                <a:latin typeface="Times New Roman"/>
                <a:cs typeface="Times New Roman"/>
              </a:rPr>
              <a:t>, </a:t>
            </a:r>
            <a:r>
              <a:rPr sz="2000" spc="-5" dirty="0">
                <a:solidFill>
                  <a:srgbClr val="C00000"/>
                </a:solidFill>
                <a:latin typeface="Times New Roman"/>
                <a:cs typeface="Times New Roman"/>
              </a:rPr>
              <a:t> </a:t>
            </a:r>
            <a:r>
              <a:rPr sz="2000" spc="-10" dirty="0">
                <a:solidFill>
                  <a:srgbClr val="C00000"/>
                </a:solidFill>
                <a:latin typeface="Times New Roman"/>
                <a:cs typeface="Times New Roman"/>
              </a:rPr>
              <a:t>ZigBee </a:t>
            </a:r>
            <a:r>
              <a:rPr sz="2000" spc="-10" dirty="0">
                <a:latin typeface="Times New Roman"/>
                <a:cs typeface="Times New Roman"/>
              </a:rPr>
              <a:t>and </a:t>
            </a:r>
            <a:r>
              <a:rPr sz="2000" spc="-10" dirty="0">
                <a:solidFill>
                  <a:srgbClr val="C00000"/>
                </a:solidFill>
                <a:latin typeface="Times New Roman"/>
                <a:cs typeface="Times New Roman"/>
              </a:rPr>
              <a:t>Wi-Fi </a:t>
            </a:r>
            <a:r>
              <a:rPr sz="2000" dirty="0">
                <a:latin typeface="Times New Roman"/>
                <a:cs typeface="Times New Roman"/>
              </a:rPr>
              <a:t>are </a:t>
            </a:r>
            <a:r>
              <a:rPr sz="2000" spc="-10" dirty="0">
                <a:latin typeface="Times New Roman"/>
                <a:cs typeface="Times New Roman"/>
              </a:rPr>
              <a:t>examples for </a:t>
            </a:r>
            <a:r>
              <a:rPr sz="2000" spc="-10" dirty="0">
                <a:solidFill>
                  <a:srgbClr val="6F2F9F"/>
                </a:solidFill>
                <a:latin typeface="Times New Roman"/>
                <a:cs typeface="Times New Roman"/>
              </a:rPr>
              <a:t>wireless</a:t>
            </a:r>
            <a:r>
              <a:rPr sz="2000" spc="204" dirty="0">
                <a:solidFill>
                  <a:srgbClr val="6F2F9F"/>
                </a:solidFill>
                <a:latin typeface="Times New Roman"/>
                <a:cs typeface="Times New Roman"/>
              </a:rPr>
              <a:t> </a:t>
            </a:r>
            <a:r>
              <a:rPr sz="2000" spc="-15" dirty="0">
                <a:solidFill>
                  <a:srgbClr val="6F2F9F"/>
                </a:solidFill>
                <a:latin typeface="Times New Roman"/>
                <a:cs typeface="Times New Roman"/>
              </a:rPr>
              <a:t>communication</a:t>
            </a:r>
            <a:r>
              <a:rPr sz="2000" spc="-15" dirty="0">
                <a:latin typeface="Times New Roman"/>
                <a:cs typeface="Times New Roman"/>
              </a:rPr>
              <a:t>.</a:t>
            </a:r>
            <a:endParaRPr sz="2000">
              <a:latin typeface="Times New Roman"/>
              <a:cs typeface="Times New Roman"/>
            </a:endParaRPr>
          </a:p>
        </p:txBody>
      </p:sp>
      <p:sp>
        <p:nvSpPr>
          <p:cNvPr id="9" name="object 9"/>
          <p:cNvSpPr txBox="1"/>
          <p:nvPr/>
        </p:nvSpPr>
        <p:spPr>
          <a:xfrm>
            <a:off x="804468" y="6299403"/>
            <a:ext cx="6589395" cy="329565"/>
          </a:xfrm>
          <a:prstGeom prst="rect">
            <a:avLst/>
          </a:prstGeom>
        </p:spPr>
        <p:txBody>
          <a:bodyPr vert="horz" wrap="square" lIns="0" tIns="12065" rIns="0" bIns="0" rtlCol="0">
            <a:spAutoFit/>
          </a:bodyPr>
          <a:lstStyle/>
          <a:p>
            <a:pPr marL="338455" indent="-326390">
              <a:lnSpc>
                <a:spcPct val="100000"/>
              </a:lnSpc>
              <a:spcBef>
                <a:spcPts val="95"/>
              </a:spcBef>
              <a:buClr>
                <a:srgbClr val="3A812E"/>
              </a:buClr>
              <a:buSzPct val="60000"/>
              <a:buFont typeface="Wingdings"/>
              <a:buChar char=""/>
              <a:tabLst>
                <a:tab pos="338455" algn="l"/>
                <a:tab pos="339090" algn="l"/>
              </a:tabLst>
            </a:pPr>
            <a:r>
              <a:rPr sz="2000" spc="-5" dirty="0">
                <a:solidFill>
                  <a:srgbClr val="6F2F9F"/>
                </a:solidFill>
                <a:latin typeface="Times New Roman"/>
                <a:cs typeface="Times New Roman"/>
              </a:rPr>
              <a:t>Data can </a:t>
            </a:r>
            <a:r>
              <a:rPr sz="2000" dirty="0">
                <a:solidFill>
                  <a:srgbClr val="6F2F9F"/>
                </a:solidFill>
                <a:latin typeface="Times New Roman"/>
                <a:cs typeface="Times New Roman"/>
              </a:rPr>
              <a:t>be </a:t>
            </a:r>
            <a:r>
              <a:rPr sz="2000" spc="-10" dirty="0">
                <a:solidFill>
                  <a:srgbClr val="6F2F9F"/>
                </a:solidFill>
                <a:latin typeface="Times New Roman"/>
                <a:cs typeface="Times New Roman"/>
              </a:rPr>
              <a:t>transmitted </a:t>
            </a:r>
            <a:r>
              <a:rPr sz="2000" dirty="0">
                <a:solidFill>
                  <a:srgbClr val="6F2F9F"/>
                </a:solidFill>
                <a:latin typeface="Times New Roman"/>
                <a:cs typeface="Times New Roman"/>
              </a:rPr>
              <a:t>by </a:t>
            </a:r>
            <a:r>
              <a:rPr sz="2000" spc="-5" dirty="0">
                <a:solidFill>
                  <a:srgbClr val="6F2F9F"/>
                </a:solidFill>
                <a:latin typeface="Times New Roman"/>
                <a:cs typeface="Times New Roman"/>
              </a:rPr>
              <a:t>analog </a:t>
            </a:r>
            <a:r>
              <a:rPr sz="2000" spc="-15" dirty="0">
                <a:solidFill>
                  <a:srgbClr val="6F2F9F"/>
                </a:solidFill>
                <a:latin typeface="Times New Roman"/>
                <a:cs typeface="Times New Roman"/>
              </a:rPr>
              <a:t>means </a:t>
            </a:r>
            <a:r>
              <a:rPr sz="2000" dirty="0">
                <a:solidFill>
                  <a:srgbClr val="6F2F9F"/>
                </a:solidFill>
                <a:latin typeface="Times New Roman"/>
                <a:cs typeface="Times New Roman"/>
              </a:rPr>
              <a:t>or by </a:t>
            </a:r>
            <a:r>
              <a:rPr sz="2000" spc="-5" dirty="0">
                <a:solidFill>
                  <a:srgbClr val="6F2F9F"/>
                </a:solidFill>
                <a:latin typeface="Times New Roman"/>
                <a:cs typeface="Times New Roman"/>
              </a:rPr>
              <a:t>digital</a:t>
            </a:r>
            <a:r>
              <a:rPr sz="2000" spc="110" dirty="0">
                <a:solidFill>
                  <a:srgbClr val="6F2F9F"/>
                </a:solidFill>
                <a:latin typeface="Times New Roman"/>
                <a:cs typeface="Times New Roman"/>
              </a:rPr>
              <a:t> </a:t>
            </a:r>
            <a:r>
              <a:rPr sz="2000" spc="-15" dirty="0">
                <a:solidFill>
                  <a:srgbClr val="6F2F9F"/>
                </a:solidFill>
                <a:latin typeface="Times New Roman"/>
                <a:cs typeface="Times New Roman"/>
              </a:rPr>
              <a:t>means</a:t>
            </a:r>
            <a:r>
              <a:rPr sz="2000" spc="-15" dirty="0">
                <a:latin typeface="Times New Roman"/>
                <a:cs typeface="Times New Roman"/>
              </a:rPr>
              <a:t>.</a:t>
            </a:r>
            <a:endParaRPr sz="2000">
              <a:latin typeface="Times New Roman"/>
              <a:cs typeface="Times New Roman"/>
            </a:endParaRPr>
          </a:p>
        </p:txBody>
      </p:sp>
      <p:sp>
        <p:nvSpPr>
          <p:cNvPr id="12" name="object 12"/>
          <p:cNvSpPr/>
          <p:nvPr/>
        </p:nvSpPr>
        <p:spPr>
          <a:xfrm>
            <a:off x="4051300" y="6564208"/>
            <a:ext cx="1043940" cy="116205"/>
          </a:xfrm>
          <a:custGeom>
            <a:avLst/>
            <a:gdLst/>
            <a:ahLst/>
            <a:cxnLst/>
            <a:rect l="l" t="t" r="r" b="b"/>
            <a:pathLst>
              <a:path w="1043939" h="116204">
                <a:moveTo>
                  <a:pt x="1043923" y="0"/>
                </a:moveTo>
                <a:lnTo>
                  <a:pt x="0" y="0"/>
                </a:lnTo>
                <a:lnTo>
                  <a:pt x="0" y="115991"/>
                </a:lnTo>
                <a:lnTo>
                  <a:pt x="1043923" y="115991"/>
                </a:lnTo>
                <a:lnTo>
                  <a:pt x="1043923" y="0"/>
                </a:lnTo>
                <a:close/>
              </a:path>
            </a:pathLst>
          </a:custGeom>
          <a:solidFill>
            <a:srgbClr val="FFFFFF"/>
          </a:solidFill>
        </p:spPr>
        <p:txBody>
          <a:bodyPr wrap="square" lIns="0" tIns="0" rIns="0" bIns="0" rtlCol="0"/>
          <a:lstStyle/>
          <a:p>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57200" y="6172200"/>
            <a:ext cx="8229600" cy="0"/>
          </a:xfrm>
          <a:custGeom>
            <a:avLst/>
            <a:gdLst/>
            <a:ahLst/>
            <a:cxnLst/>
            <a:rect l="l" t="t" r="r" b="b"/>
            <a:pathLst>
              <a:path w="8229600">
                <a:moveTo>
                  <a:pt x="0" y="0"/>
                </a:moveTo>
                <a:lnTo>
                  <a:pt x="8229600" y="0"/>
                </a:lnTo>
              </a:path>
            </a:pathLst>
          </a:custGeom>
          <a:ln w="19050">
            <a:solidFill>
              <a:srgbClr val="CC9900"/>
            </a:solidFill>
          </a:ln>
        </p:spPr>
        <p:txBody>
          <a:bodyPr wrap="square" lIns="0" tIns="0" rIns="0" bIns="0" rtlCol="0"/>
          <a:lstStyle/>
          <a:p>
            <a:endParaRPr/>
          </a:p>
        </p:txBody>
      </p:sp>
      <p:sp>
        <p:nvSpPr>
          <p:cNvPr id="3" name="object 3"/>
          <p:cNvSpPr txBox="1">
            <a:spLocks noGrp="1"/>
          </p:cNvSpPr>
          <p:nvPr>
            <p:ph type="title"/>
          </p:nvPr>
        </p:nvSpPr>
        <p:spPr>
          <a:xfrm>
            <a:off x="460044" y="368249"/>
            <a:ext cx="4471670" cy="391795"/>
          </a:xfrm>
          <a:prstGeom prst="rect">
            <a:avLst/>
          </a:prstGeom>
        </p:spPr>
        <p:txBody>
          <a:bodyPr vert="horz" wrap="square" lIns="0" tIns="12700" rIns="0" bIns="0" rtlCol="0">
            <a:spAutoFit/>
          </a:bodyPr>
          <a:lstStyle/>
          <a:p>
            <a:pPr marL="12700">
              <a:lnSpc>
                <a:spcPct val="100000"/>
              </a:lnSpc>
              <a:spcBef>
                <a:spcPts val="100"/>
              </a:spcBef>
              <a:tabLst>
                <a:tab pos="356870" algn="l"/>
              </a:tabLst>
            </a:pPr>
            <a:r>
              <a:rPr sz="2350" spc="10" dirty="0">
                <a:solidFill>
                  <a:srgbClr val="C00000"/>
                </a:solidFill>
              </a:rPr>
              <a:t>»	</a:t>
            </a:r>
            <a:r>
              <a:rPr sz="2400" b="1" spc="-5" dirty="0">
                <a:solidFill>
                  <a:srgbClr val="FF0000"/>
                </a:solidFill>
                <a:latin typeface="Times New Roman"/>
                <a:cs typeface="Times New Roman"/>
              </a:rPr>
              <a:t>Purpose of </a:t>
            </a:r>
            <a:r>
              <a:rPr sz="2400" b="1" spc="-10" dirty="0">
                <a:solidFill>
                  <a:srgbClr val="FF0000"/>
                </a:solidFill>
                <a:latin typeface="Times New Roman"/>
                <a:cs typeface="Times New Roman"/>
              </a:rPr>
              <a:t>Embedded</a:t>
            </a:r>
            <a:r>
              <a:rPr sz="2400" b="1" spc="20" dirty="0">
                <a:solidFill>
                  <a:srgbClr val="FF0000"/>
                </a:solidFill>
                <a:latin typeface="Times New Roman"/>
                <a:cs typeface="Times New Roman"/>
              </a:rPr>
              <a:t> </a:t>
            </a:r>
            <a:r>
              <a:rPr sz="2400" b="1" spc="-10" dirty="0">
                <a:solidFill>
                  <a:srgbClr val="FF0000"/>
                </a:solidFill>
                <a:latin typeface="Times New Roman"/>
                <a:cs typeface="Times New Roman"/>
              </a:rPr>
              <a:t>Systems:</a:t>
            </a:r>
            <a:endParaRPr sz="2400">
              <a:latin typeface="Times New Roman"/>
              <a:cs typeface="Times New Roman"/>
            </a:endParaRPr>
          </a:p>
        </p:txBody>
      </p:sp>
      <p:sp>
        <p:nvSpPr>
          <p:cNvPr id="4" name="object 4"/>
          <p:cNvSpPr txBox="1"/>
          <p:nvPr/>
        </p:nvSpPr>
        <p:spPr>
          <a:xfrm>
            <a:off x="460044" y="962990"/>
            <a:ext cx="8454390" cy="2738120"/>
          </a:xfrm>
          <a:prstGeom prst="rect">
            <a:avLst/>
          </a:prstGeom>
        </p:spPr>
        <p:txBody>
          <a:bodyPr vert="horz" wrap="square" lIns="0" tIns="12065" rIns="0" bIns="0" rtlCol="0">
            <a:spAutoFit/>
          </a:bodyPr>
          <a:lstStyle/>
          <a:p>
            <a:pPr marL="12700" algn="just">
              <a:lnSpc>
                <a:spcPct val="100000"/>
              </a:lnSpc>
              <a:spcBef>
                <a:spcPts val="95"/>
              </a:spcBef>
            </a:pPr>
            <a:r>
              <a:rPr sz="2000" spc="-5" dirty="0">
                <a:solidFill>
                  <a:srgbClr val="C00000"/>
                </a:solidFill>
                <a:latin typeface="Times New Roman"/>
                <a:cs typeface="Times New Roman"/>
              </a:rPr>
              <a:t>» </a:t>
            </a:r>
            <a:r>
              <a:rPr sz="2000" b="1" i="1" spc="-5" dirty="0">
                <a:solidFill>
                  <a:srgbClr val="AC1285"/>
                </a:solidFill>
                <a:latin typeface="Times New Roman"/>
                <a:cs typeface="Times New Roman"/>
              </a:rPr>
              <a:t>Data (Signal)</a:t>
            </a:r>
            <a:r>
              <a:rPr sz="2000" b="1" i="1" spc="-305" dirty="0">
                <a:solidFill>
                  <a:srgbClr val="AC1285"/>
                </a:solidFill>
                <a:latin typeface="Times New Roman"/>
                <a:cs typeface="Times New Roman"/>
              </a:rPr>
              <a:t> </a:t>
            </a:r>
            <a:r>
              <a:rPr sz="2000" b="1" i="1" spc="-5" dirty="0">
                <a:solidFill>
                  <a:srgbClr val="AC1285"/>
                </a:solidFill>
                <a:latin typeface="Times New Roman"/>
                <a:cs typeface="Times New Roman"/>
              </a:rPr>
              <a:t>Processing</a:t>
            </a:r>
            <a:endParaRPr sz="2000">
              <a:latin typeface="Times New Roman"/>
              <a:cs typeface="Times New Roman"/>
            </a:endParaRPr>
          </a:p>
          <a:p>
            <a:pPr marL="683260" marR="5080" indent="-326390" algn="just">
              <a:lnSpc>
                <a:spcPct val="150100"/>
              </a:lnSpc>
              <a:spcBef>
                <a:spcPts val="480"/>
              </a:spcBef>
              <a:buClr>
                <a:srgbClr val="3A812E"/>
              </a:buClr>
              <a:buSzPct val="60000"/>
              <a:buFont typeface="Wingdings"/>
              <a:buChar char=""/>
              <a:tabLst>
                <a:tab pos="683260" algn="l"/>
              </a:tabLst>
            </a:pPr>
            <a:r>
              <a:rPr sz="2000" spc="-5" dirty="0">
                <a:latin typeface="Times New Roman"/>
                <a:cs typeface="Times New Roman"/>
              </a:rPr>
              <a:t>Embedded </a:t>
            </a:r>
            <a:r>
              <a:rPr sz="2000" spc="-15" dirty="0">
                <a:latin typeface="Times New Roman"/>
                <a:cs typeface="Times New Roman"/>
              </a:rPr>
              <a:t>systems </a:t>
            </a:r>
            <a:r>
              <a:rPr sz="2000" spc="-10" dirty="0">
                <a:latin typeface="Times New Roman"/>
                <a:cs typeface="Times New Roman"/>
              </a:rPr>
              <a:t>with </a:t>
            </a:r>
            <a:r>
              <a:rPr sz="2000" spc="-5" dirty="0">
                <a:latin typeface="Times New Roman"/>
                <a:cs typeface="Times New Roman"/>
              </a:rPr>
              <a:t>signal processing </a:t>
            </a:r>
            <a:r>
              <a:rPr sz="2000" spc="-10" dirty="0">
                <a:latin typeface="Times New Roman"/>
                <a:cs typeface="Times New Roman"/>
              </a:rPr>
              <a:t>functionalities </a:t>
            </a:r>
            <a:r>
              <a:rPr sz="2000" spc="5" dirty="0">
                <a:latin typeface="Times New Roman"/>
                <a:cs typeface="Times New Roman"/>
              </a:rPr>
              <a:t>are </a:t>
            </a:r>
            <a:r>
              <a:rPr sz="2000" spc="-10" dirty="0">
                <a:solidFill>
                  <a:srgbClr val="6F2F9F"/>
                </a:solidFill>
                <a:latin typeface="Times New Roman"/>
                <a:cs typeface="Times New Roman"/>
              </a:rPr>
              <a:t>employed in  </a:t>
            </a:r>
            <a:r>
              <a:rPr sz="2000" spc="-5" dirty="0">
                <a:solidFill>
                  <a:srgbClr val="6F2F9F"/>
                </a:solidFill>
                <a:latin typeface="Times New Roman"/>
                <a:cs typeface="Times New Roman"/>
              </a:rPr>
              <a:t>applications </a:t>
            </a:r>
            <a:r>
              <a:rPr sz="2000" spc="-10" dirty="0">
                <a:solidFill>
                  <a:srgbClr val="6F2F9F"/>
                </a:solidFill>
                <a:latin typeface="Times New Roman"/>
                <a:cs typeface="Times New Roman"/>
              </a:rPr>
              <a:t>demanding </a:t>
            </a:r>
            <a:r>
              <a:rPr sz="2000" dirty="0">
                <a:solidFill>
                  <a:srgbClr val="6F2F9F"/>
                </a:solidFill>
                <a:latin typeface="Times New Roman"/>
                <a:cs typeface="Times New Roman"/>
              </a:rPr>
              <a:t>signal </a:t>
            </a:r>
            <a:r>
              <a:rPr sz="2000" spc="-5" dirty="0">
                <a:solidFill>
                  <a:srgbClr val="6F2F9F"/>
                </a:solidFill>
                <a:latin typeface="Times New Roman"/>
                <a:cs typeface="Times New Roman"/>
              </a:rPr>
              <a:t>processing </a:t>
            </a:r>
            <a:r>
              <a:rPr sz="2000" spc="-10" dirty="0">
                <a:latin typeface="Times New Roman"/>
                <a:cs typeface="Times New Roman"/>
              </a:rPr>
              <a:t>like </a:t>
            </a:r>
            <a:r>
              <a:rPr sz="2000" spc="-5" dirty="0">
                <a:solidFill>
                  <a:srgbClr val="C00000"/>
                </a:solidFill>
                <a:latin typeface="Times New Roman"/>
                <a:cs typeface="Times New Roman"/>
              </a:rPr>
              <a:t>speech coding</a:t>
            </a:r>
            <a:r>
              <a:rPr sz="2000" spc="-5" dirty="0">
                <a:latin typeface="Times New Roman"/>
                <a:cs typeface="Times New Roman"/>
              </a:rPr>
              <a:t>, </a:t>
            </a:r>
            <a:r>
              <a:rPr sz="2000" spc="-5" dirty="0">
                <a:solidFill>
                  <a:srgbClr val="C00000"/>
                </a:solidFill>
                <a:latin typeface="Times New Roman"/>
                <a:cs typeface="Times New Roman"/>
              </a:rPr>
              <a:t>audio-video  </a:t>
            </a:r>
            <a:r>
              <a:rPr sz="2000" dirty="0">
                <a:solidFill>
                  <a:srgbClr val="C00000"/>
                </a:solidFill>
                <a:latin typeface="Times New Roman"/>
                <a:cs typeface="Times New Roman"/>
              </a:rPr>
              <a:t>codec</a:t>
            </a:r>
            <a:r>
              <a:rPr sz="2000" dirty="0">
                <a:latin typeface="Times New Roman"/>
                <a:cs typeface="Times New Roman"/>
              </a:rPr>
              <a:t>, </a:t>
            </a:r>
            <a:r>
              <a:rPr sz="2000" spc="-10" dirty="0">
                <a:solidFill>
                  <a:srgbClr val="C00000"/>
                </a:solidFill>
                <a:latin typeface="Times New Roman"/>
                <a:cs typeface="Times New Roman"/>
              </a:rPr>
              <a:t>transmission </a:t>
            </a:r>
            <a:r>
              <a:rPr sz="2000" spc="-5" dirty="0">
                <a:solidFill>
                  <a:srgbClr val="C00000"/>
                </a:solidFill>
                <a:latin typeface="Times New Roman"/>
                <a:cs typeface="Times New Roman"/>
              </a:rPr>
              <a:t>applications</a:t>
            </a:r>
            <a:r>
              <a:rPr sz="2000" spc="-5" dirty="0">
                <a:latin typeface="Times New Roman"/>
                <a:cs typeface="Times New Roman"/>
              </a:rPr>
              <a:t>,</a:t>
            </a:r>
            <a:r>
              <a:rPr sz="2000" spc="20" dirty="0">
                <a:latin typeface="Times New Roman"/>
                <a:cs typeface="Times New Roman"/>
              </a:rPr>
              <a:t> </a:t>
            </a:r>
            <a:r>
              <a:rPr sz="2000" spc="-5" dirty="0">
                <a:latin typeface="Times New Roman"/>
                <a:cs typeface="Times New Roman"/>
              </a:rPr>
              <a:t>etc.</a:t>
            </a:r>
            <a:endParaRPr sz="2000">
              <a:latin typeface="Times New Roman"/>
              <a:cs typeface="Times New Roman"/>
            </a:endParaRPr>
          </a:p>
          <a:p>
            <a:pPr marL="1033780" lvl="1" indent="-351155" algn="just">
              <a:lnSpc>
                <a:spcPct val="100000"/>
              </a:lnSpc>
              <a:spcBef>
                <a:spcPts val="1680"/>
              </a:spcBef>
              <a:buClr>
                <a:srgbClr val="CC9900"/>
              </a:buClr>
              <a:buSzPct val="65000"/>
              <a:buFont typeface="Wingdings"/>
              <a:buChar char=""/>
              <a:tabLst>
                <a:tab pos="1034415" algn="l"/>
              </a:tabLst>
            </a:pPr>
            <a:r>
              <a:rPr sz="2000" spc="-5" dirty="0">
                <a:latin typeface="Times New Roman"/>
                <a:cs typeface="Times New Roman"/>
              </a:rPr>
              <a:t>A</a:t>
            </a:r>
            <a:r>
              <a:rPr sz="2000" spc="60" dirty="0">
                <a:latin typeface="Times New Roman"/>
                <a:cs typeface="Times New Roman"/>
              </a:rPr>
              <a:t> </a:t>
            </a:r>
            <a:r>
              <a:rPr sz="2000" spc="-5" dirty="0">
                <a:solidFill>
                  <a:srgbClr val="C00000"/>
                </a:solidFill>
                <a:latin typeface="Times New Roman"/>
                <a:cs typeface="Times New Roman"/>
              </a:rPr>
              <a:t>digital</a:t>
            </a:r>
            <a:r>
              <a:rPr sz="2000" spc="60" dirty="0">
                <a:solidFill>
                  <a:srgbClr val="C00000"/>
                </a:solidFill>
                <a:latin typeface="Times New Roman"/>
                <a:cs typeface="Times New Roman"/>
              </a:rPr>
              <a:t> </a:t>
            </a:r>
            <a:r>
              <a:rPr sz="2000" spc="-5" dirty="0">
                <a:solidFill>
                  <a:srgbClr val="C00000"/>
                </a:solidFill>
                <a:latin typeface="Times New Roman"/>
                <a:cs typeface="Times New Roman"/>
              </a:rPr>
              <a:t>hearing</a:t>
            </a:r>
            <a:r>
              <a:rPr sz="2000" spc="60" dirty="0">
                <a:solidFill>
                  <a:srgbClr val="C00000"/>
                </a:solidFill>
                <a:latin typeface="Times New Roman"/>
                <a:cs typeface="Times New Roman"/>
              </a:rPr>
              <a:t> </a:t>
            </a:r>
            <a:r>
              <a:rPr sz="2000" spc="-5" dirty="0">
                <a:solidFill>
                  <a:srgbClr val="FF0000"/>
                </a:solidFill>
                <a:latin typeface="Times New Roman"/>
                <a:cs typeface="Times New Roman"/>
              </a:rPr>
              <a:t>aid</a:t>
            </a:r>
            <a:r>
              <a:rPr sz="2000" spc="70" dirty="0">
                <a:solidFill>
                  <a:srgbClr val="FF0000"/>
                </a:solidFill>
                <a:latin typeface="Times New Roman"/>
                <a:cs typeface="Times New Roman"/>
              </a:rPr>
              <a:t> </a:t>
            </a:r>
            <a:r>
              <a:rPr sz="2000" spc="-5" dirty="0">
                <a:latin typeface="Times New Roman"/>
                <a:cs typeface="Times New Roman"/>
              </a:rPr>
              <a:t>is</a:t>
            </a:r>
            <a:r>
              <a:rPr sz="2000" spc="60" dirty="0">
                <a:latin typeface="Times New Roman"/>
                <a:cs typeface="Times New Roman"/>
              </a:rPr>
              <a:t> </a:t>
            </a:r>
            <a:r>
              <a:rPr sz="2000" spc="-5" dirty="0">
                <a:latin typeface="Times New Roman"/>
                <a:cs typeface="Times New Roman"/>
              </a:rPr>
              <a:t>a</a:t>
            </a:r>
            <a:r>
              <a:rPr sz="2000" spc="60" dirty="0">
                <a:latin typeface="Times New Roman"/>
                <a:cs typeface="Times New Roman"/>
              </a:rPr>
              <a:t> </a:t>
            </a:r>
            <a:r>
              <a:rPr sz="2000" spc="-5" dirty="0">
                <a:latin typeface="Times New Roman"/>
                <a:cs typeface="Times New Roman"/>
              </a:rPr>
              <a:t>typical</a:t>
            </a:r>
            <a:r>
              <a:rPr sz="2000" spc="65" dirty="0">
                <a:latin typeface="Times New Roman"/>
                <a:cs typeface="Times New Roman"/>
              </a:rPr>
              <a:t> </a:t>
            </a:r>
            <a:r>
              <a:rPr sz="2000" spc="-5" dirty="0">
                <a:latin typeface="Times New Roman"/>
                <a:cs typeface="Times New Roman"/>
              </a:rPr>
              <a:t>example</a:t>
            </a:r>
            <a:r>
              <a:rPr sz="2000" spc="75" dirty="0">
                <a:latin typeface="Times New Roman"/>
                <a:cs typeface="Times New Roman"/>
              </a:rPr>
              <a:t> </a:t>
            </a:r>
            <a:r>
              <a:rPr sz="2000" dirty="0">
                <a:latin typeface="Times New Roman"/>
                <a:cs typeface="Times New Roman"/>
              </a:rPr>
              <a:t>of</a:t>
            </a:r>
            <a:r>
              <a:rPr sz="2000" spc="40" dirty="0">
                <a:latin typeface="Times New Roman"/>
                <a:cs typeface="Times New Roman"/>
              </a:rPr>
              <a:t> </a:t>
            </a:r>
            <a:r>
              <a:rPr sz="2000" spc="5" dirty="0">
                <a:latin typeface="Times New Roman"/>
                <a:cs typeface="Times New Roman"/>
              </a:rPr>
              <a:t>an</a:t>
            </a:r>
            <a:r>
              <a:rPr sz="2000" spc="40" dirty="0">
                <a:latin typeface="Times New Roman"/>
                <a:cs typeface="Times New Roman"/>
              </a:rPr>
              <a:t> </a:t>
            </a:r>
            <a:r>
              <a:rPr sz="2000" spc="-5" dirty="0">
                <a:latin typeface="Times New Roman"/>
                <a:cs typeface="Times New Roman"/>
              </a:rPr>
              <a:t>embedded</a:t>
            </a:r>
            <a:r>
              <a:rPr sz="2000" spc="90" dirty="0">
                <a:latin typeface="Times New Roman"/>
                <a:cs typeface="Times New Roman"/>
              </a:rPr>
              <a:t> </a:t>
            </a:r>
            <a:r>
              <a:rPr sz="2000" spc="-10" dirty="0">
                <a:latin typeface="Times New Roman"/>
                <a:cs typeface="Times New Roman"/>
              </a:rPr>
              <a:t>system</a:t>
            </a:r>
            <a:endParaRPr sz="2000">
              <a:latin typeface="Times New Roman"/>
              <a:cs typeface="Times New Roman"/>
            </a:endParaRPr>
          </a:p>
          <a:p>
            <a:pPr marL="1033780">
              <a:lnSpc>
                <a:spcPct val="100000"/>
              </a:lnSpc>
              <a:spcBef>
                <a:spcPts val="1200"/>
              </a:spcBef>
            </a:pPr>
            <a:r>
              <a:rPr sz="2000" spc="-15" dirty="0">
                <a:latin typeface="Times New Roman"/>
                <a:cs typeface="Times New Roman"/>
              </a:rPr>
              <a:t>employing </a:t>
            </a:r>
            <a:r>
              <a:rPr sz="2000" spc="-5" dirty="0">
                <a:latin typeface="Times New Roman"/>
                <a:cs typeface="Times New Roman"/>
              </a:rPr>
              <a:t>data</a:t>
            </a:r>
            <a:r>
              <a:rPr sz="2000" spc="70" dirty="0">
                <a:latin typeface="Times New Roman"/>
                <a:cs typeface="Times New Roman"/>
              </a:rPr>
              <a:t> </a:t>
            </a:r>
            <a:r>
              <a:rPr sz="2000" spc="-5" dirty="0">
                <a:latin typeface="Times New Roman"/>
                <a:cs typeface="Times New Roman"/>
              </a:rPr>
              <a:t>processing.</a:t>
            </a:r>
            <a:endParaRPr sz="2000">
              <a:latin typeface="Times New Roman"/>
              <a:cs typeface="Times New Roman"/>
            </a:endParaRPr>
          </a:p>
        </p:txBody>
      </p:sp>
      <p:sp>
        <p:nvSpPr>
          <p:cNvPr id="6" name="object 6"/>
          <p:cNvSpPr/>
          <p:nvPr/>
        </p:nvSpPr>
        <p:spPr>
          <a:xfrm>
            <a:off x="5638800" y="3886200"/>
            <a:ext cx="2133600" cy="2143125"/>
          </a:xfrm>
          <a:prstGeom prst="rect">
            <a:avLst/>
          </a:prstGeom>
          <a:blipFill>
            <a:blip r:embed="rId2" cstate="print"/>
            <a:stretch>
              <a:fillRect/>
            </a:stretch>
          </a:blipFill>
        </p:spPr>
        <p:txBody>
          <a:bodyPr wrap="square" lIns="0" tIns="0" rIns="0" bIns="0" rtlCol="0"/>
          <a:lstStyle/>
          <a:p>
            <a:endParaRPr/>
          </a:p>
        </p:txBody>
      </p:sp>
      <p:sp>
        <p:nvSpPr>
          <p:cNvPr id="7" name="object 7"/>
          <p:cNvSpPr/>
          <p:nvPr/>
        </p:nvSpPr>
        <p:spPr>
          <a:xfrm>
            <a:off x="2505075" y="3886200"/>
            <a:ext cx="1752600" cy="2143125"/>
          </a:xfrm>
          <a:prstGeom prst="rect">
            <a:avLst/>
          </a:prstGeom>
          <a:blipFill>
            <a:blip r:embed="rId3" cstate="print"/>
            <a:stretch>
              <a:fillRect/>
            </a:stretch>
          </a:blipFill>
        </p:spPr>
        <p:txBody>
          <a:bodyPr wrap="square" lIns="0" tIns="0" rIns="0" bIns="0" rtlCol="0"/>
          <a:lstStyle/>
          <a:p>
            <a:endParaRPr/>
          </a:p>
        </p:txBody>
      </p:sp>
      <p:sp>
        <p:nvSpPr>
          <p:cNvPr id="9" name="object 9"/>
          <p:cNvSpPr txBox="1"/>
          <p:nvPr/>
        </p:nvSpPr>
        <p:spPr>
          <a:xfrm>
            <a:off x="8420100" y="6471338"/>
            <a:ext cx="216535" cy="196850"/>
          </a:xfrm>
          <a:prstGeom prst="rect">
            <a:avLst/>
          </a:prstGeom>
        </p:spPr>
        <p:txBody>
          <a:bodyPr vert="horz" wrap="square" lIns="0" tIns="0" rIns="0" bIns="0" rtlCol="0">
            <a:spAutoFit/>
          </a:bodyPr>
          <a:lstStyle/>
          <a:p>
            <a:pPr marL="38100">
              <a:lnSpc>
                <a:spcPts val="1375"/>
              </a:lnSpc>
            </a:pPr>
            <a:fld id="{81D60167-4931-47E6-BA6A-407CBD079E47}" type="slidenum">
              <a:rPr sz="1200" spc="-40" dirty="0">
                <a:latin typeface="Times New Roman"/>
                <a:cs typeface="Times New Roman"/>
              </a:rPr>
              <a:t>25</a:t>
            </a:fld>
            <a:endParaRPr sz="1200">
              <a:latin typeface="Times New Roman"/>
              <a:cs typeface="Times New Roman"/>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57200" y="6172200"/>
            <a:ext cx="8229600" cy="0"/>
          </a:xfrm>
          <a:custGeom>
            <a:avLst/>
            <a:gdLst/>
            <a:ahLst/>
            <a:cxnLst/>
            <a:rect l="l" t="t" r="r" b="b"/>
            <a:pathLst>
              <a:path w="8229600">
                <a:moveTo>
                  <a:pt x="0" y="0"/>
                </a:moveTo>
                <a:lnTo>
                  <a:pt x="8229600" y="0"/>
                </a:lnTo>
              </a:path>
            </a:pathLst>
          </a:custGeom>
          <a:ln w="19050">
            <a:solidFill>
              <a:srgbClr val="CC9900"/>
            </a:solidFill>
          </a:ln>
        </p:spPr>
        <p:txBody>
          <a:bodyPr wrap="square" lIns="0" tIns="0" rIns="0" bIns="0" rtlCol="0"/>
          <a:lstStyle/>
          <a:p>
            <a:endParaRPr/>
          </a:p>
        </p:txBody>
      </p:sp>
      <p:sp>
        <p:nvSpPr>
          <p:cNvPr id="3" name="object 3"/>
          <p:cNvSpPr txBox="1">
            <a:spLocks noGrp="1"/>
          </p:cNvSpPr>
          <p:nvPr>
            <p:ph type="title"/>
          </p:nvPr>
        </p:nvSpPr>
        <p:spPr>
          <a:xfrm>
            <a:off x="460044" y="368249"/>
            <a:ext cx="4471670" cy="391795"/>
          </a:xfrm>
          <a:prstGeom prst="rect">
            <a:avLst/>
          </a:prstGeom>
        </p:spPr>
        <p:txBody>
          <a:bodyPr vert="horz" wrap="square" lIns="0" tIns="12700" rIns="0" bIns="0" rtlCol="0">
            <a:spAutoFit/>
          </a:bodyPr>
          <a:lstStyle/>
          <a:p>
            <a:pPr marL="12700">
              <a:lnSpc>
                <a:spcPct val="100000"/>
              </a:lnSpc>
              <a:spcBef>
                <a:spcPts val="100"/>
              </a:spcBef>
              <a:tabLst>
                <a:tab pos="356870" algn="l"/>
              </a:tabLst>
            </a:pPr>
            <a:r>
              <a:rPr sz="2350" spc="10" dirty="0">
                <a:solidFill>
                  <a:srgbClr val="C00000"/>
                </a:solidFill>
              </a:rPr>
              <a:t>»	</a:t>
            </a:r>
            <a:r>
              <a:rPr sz="2400" b="1" spc="-5" dirty="0">
                <a:solidFill>
                  <a:srgbClr val="FF0000"/>
                </a:solidFill>
                <a:latin typeface="Times New Roman"/>
                <a:cs typeface="Times New Roman"/>
              </a:rPr>
              <a:t>Purpose of </a:t>
            </a:r>
            <a:r>
              <a:rPr sz="2400" b="1" spc="-10" dirty="0">
                <a:solidFill>
                  <a:srgbClr val="FF0000"/>
                </a:solidFill>
                <a:latin typeface="Times New Roman"/>
                <a:cs typeface="Times New Roman"/>
              </a:rPr>
              <a:t>Embedded</a:t>
            </a:r>
            <a:r>
              <a:rPr sz="2400" b="1" spc="20" dirty="0">
                <a:solidFill>
                  <a:srgbClr val="FF0000"/>
                </a:solidFill>
                <a:latin typeface="Times New Roman"/>
                <a:cs typeface="Times New Roman"/>
              </a:rPr>
              <a:t> </a:t>
            </a:r>
            <a:r>
              <a:rPr sz="2400" b="1" spc="-10" dirty="0">
                <a:solidFill>
                  <a:srgbClr val="FF0000"/>
                </a:solidFill>
                <a:latin typeface="Times New Roman"/>
                <a:cs typeface="Times New Roman"/>
              </a:rPr>
              <a:t>Systems:</a:t>
            </a:r>
            <a:endParaRPr sz="2400">
              <a:latin typeface="Times New Roman"/>
              <a:cs typeface="Times New Roman"/>
            </a:endParaRPr>
          </a:p>
        </p:txBody>
      </p:sp>
      <p:sp>
        <p:nvSpPr>
          <p:cNvPr id="4" name="object 4"/>
          <p:cNvSpPr txBox="1"/>
          <p:nvPr/>
        </p:nvSpPr>
        <p:spPr>
          <a:xfrm>
            <a:off x="460044" y="962990"/>
            <a:ext cx="8459470" cy="2860675"/>
          </a:xfrm>
          <a:prstGeom prst="rect">
            <a:avLst/>
          </a:prstGeom>
        </p:spPr>
        <p:txBody>
          <a:bodyPr vert="horz" wrap="square" lIns="0" tIns="12065" rIns="0" bIns="0" rtlCol="0">
            <a:spAutoFit/>
          </a:bodyPr>
          <a:lstStyle/>
          <a:p>
            <a:pPr marL="12700">
              <a:lnSpc>
                <a:spcPct val="100000"/>
              </a:lnSpc>
              <a:spcBef>
                <a:spcPts val="95"/>
              </a:spcBef>
              <a:tabLst>
                <a:tab pos="356870" algn="l"/>
              </a:tabLst>
            </a:pPr>
            <a:r>
              <a:rPr sz="2000" spc="-5" dirty="0">
                <a:solidFill>
                  <a:srgbClr val="C00000"/>
                </a:solidFill>
                <a:latin typeface="Times New Roman"/>
                <a:cs typeface="Times New Roman"/>
              </a:rPr>
              <a:t>»	</a:t>
            </a:r>
            <a:r>
              <a:rPr sz="2000" b="1" i="1" spc="-5" dirty="0">
                <a:solidFill>
                  <a:srgbClr val="AC1285"/>
                </a:solidFill>
                <a:latin typeface="Times New Roman"/>
                <a:cs typeface="Times New Roman"/>
              </a:rPr>
              <a:t>Monitoring</a:t>
            </a:r>
            <a:endParaRPr sz="2000">
              <a:latin typeface="Times New Roman"/>
              <a:cs typeface="Times New Roman"/>
            </a:endParaRPr>
          </a:p>
          <a:p>
            <a:pPr marL="927100" marR="2762250" indent="-570865">
              <a:lnSpc>
                <a:spcPct val="170000"/>
              </a:lnSpc>
              <a:buClr>
                <a:srgbClr val="3A812E"/>
              </a:buClr>
              <a:buSzPct val="60000"/>
              <a:buFont typeface="Wingdings"/>
              <a:buChar char=""/>
              <a:tabLst>
                <a:tab pos="682625" algn="l"/>
                <a:tab pos="683260" algn="l"/>
              </a:tabLst>
            </a:pPr>
            <a:r>
              <a:rPr sz="2000" spc="-15" dirty="0">
                <a:latin typeface="Times New Roman"/>
                <a:cs typeface="Times New Roman"/>
              </a:rPr>
              <a:t>Almost </a:t>
            </a:r>
            <a:r>
              <a:rPr sz="2000" spc="-5" dirty="0">
                <a:latin typeface="Times New Roman"/>
                <a:cs typeface="Times New Roman"/>
              </a:rPr>
              <a:t>all embedded products </a:t>
            </a:r>
            <a:r>
              <a:rPr sz="2000" spc="-15" dirty="0">
                <a:latin typeface="Times New Roman"/>
                <a:cs typeface="Times New Roman"/>
              </a:rPr>
              <a:t>coming </a:t>
            </a:r>
            <a:r>
              <a:rPr sz="2000" spc="-10" dirty="0">
                <a:latin typeface="Times New Roman"/>
                <a:cs typeface="Times New Roman"/>
              </a:rPr>
              <a:t>under the </a:t>
            </a:r>
            <a:r>
              <a:rPr sz="2000" spc="-10" dirty="0">
                <a:solidFill>
                  <a:srgbClr val="C00000"/>
                </a:solidFill>
                <a:latin typeface="Times New Roman"/>
                <a:cs typeface="Times New Roman"/>
              </a:rPr>
              <a:t> medical domain </a:t>
            </a:r>
            <a:r>
              <a:rPr sz="2000" dirty="0">
                <a:latin typeface="Times New Roman"/>
                <a:cs typeface="Times New Roman"/>
              </a:rPr>
              <a:t>are </a:t>
            </a:r>
            <a:r>
              <a:rPr sz="2000" spc="-20" dirty="0">
                <a:latin typeface="Times New Roman"/>
                <a:cs typeface="Times New Roman"/>
              </a:rPr>
              <a:t>with </a:t>
            </a:r>
            <a:r>
              <a:rPr sz="2000" spc="-10" dirty="0">
                <a:latin typeface="Times New Roman"/>
                <a:cs typeface="Times New Roman"/>
              </a:rPr>
              <a:t>monitoring</a:t>
            </a:r>
            <a:r>
              <a:rPr sz="2000" spc="130" dirty="0">
                <a:latin typeface="Times New Roman"/>
                <a:cs typeface="Times New Roman"/>
              </a:rPr>
              <a:t> </a:t>
            </a:r>
            <a:r>
              <a:rPr sz="2000" spc="-10" dirty="0">
                <a:latin typeface="Times New Roman"/>
                <a:cs typeface="Times New Roman"/>
              </a:rPr>
              <a:t>functions.</a:t>
            </a:r>
            <a:endParaRPr sz="2000">
              <a:latin typeface="Times New Roman"/>
              <a:cs typeface="Times New Roman"/>
            </a:endParaRPr>
          </a:p>
          <a:p>
            <a:pPr marL="1033780" lvl="1" indent="-351155">
              <a:lnSpc>
                <a:spcPct val="100000"/>
              </a:lnSpc>
              <a:spcBef>
                <a:spcPts val="1685"/>
              </a:spcBef>
              <a:buClr>
                <a:srgbClr val="CC9900"/>
              </a:buClr>
              <a:buSzPct val="65000"/>
              <a:buFont typeface="Wingdings"/>
              <a:buChar char=""/>
              <a:tabLst>
                <a:tab pos="1033780" algn="l"/>
                <a:tab pos="1034415" algn="l"/>
              </a:tabLst>
            </a:pPr>
            <a:r>
              <a:rPr sz="2000" spc="-5" dirty="0">
                <a:latin typeface="Times New Roman"/>
                <a:cs typeface="Times New Roman"/>
              </a:rPr>
              <a:t>Patient heart </a:t>
            </a:r>
            <a:r>
              <a:rPr sz="2000" dirty="0">
                <a:latin typeface="Times New Roman"/>
                <a:cs typeface="Times New Roman"/>
              </a:rPr>
              <a:t>beat </a:t>
            </a:r>
            <a:r>
              <a:rPr sz="2000" spc="-10" dirty="0">
                <a:latin typeface="Times New Roman"/>
                <a:cs typeface="Times New Roman"/>
              </a:rPr>
              <a:t>is monitored </a:t>
            </a:r>
            <a:r>
              <a:rPr sz="2000" dirty="0">
                <a:latin typeface="Times New Roman"/>
                <a:cs typeface="Times New Roman"/>
              </a:rPr>
              <a:t>by </a:t>
            </a:r>
            <a:r>
              <a:rPr sz="2000" spc="-5" dirty="0">
                <a:solidFill>
                  <a:srgbClr val="C00000"/>
                </a:solidFill>
                <a:latin typeface="Times New Roman"/>
                <a:cs typeface="Times New Roman"/>
              </a:rPr>
              <a:t>Electro cardiogram </a:t>
            </a:r>
            <a:r>
              <a:rPr sz="2000" spc="-10" dirty="0">
                <a:solidFill>
                  <a:srgbClr val="C00000"/>
                </a:solidFill>
                <a:latin typeface="Times New Roman"/>
                <a:cs typeface="Times New Roman"/>
              </a:rPr>
              <a:t>(ECG)</a:t>
            </a:r>
            <a:r>
              <a:rPr sz="2000" spc="85" dirty="0">
                <a:solidFill>
                  <a:srgbClr val="C00000"/>
                </a:solidFill>
                <a:latin typeface="Times New Roman"/>
                <a:cs typeface="Times New Roman"/>
              </a:rPr>
              <a:t> </a:t>
            </a:r>
            <a:r>
              <a:rPr sz="2000" spc="-15" dirty="0">
                <a:solidFill>
                  <a:srgbClr val="C00000"/>
                </a:solidFill>
                <a:latin typeface="Times New Roman"/>
                <a:cs typeface="Times New Roman"/>
              </a:rPr>
              <a:t>machine</a:t>
            </a:r>
            <a:r>
              <a:rPr sz="2000" spc="-15" dirty="0">
                <a:latin typeface="Times New Roman"/>
                <a:cs typeface="Times New Roman"/>
              </a:rPr>
              <a:t>.</a:t>
            </a:r>
            <a:endParaRPr sz="2000">
              <a:latin typeface="Times New Roman"/>
              <a:cs typeface="Times New Roman"/>
            </a:endParaRPr>
          </a:p>
          <a:p>
            <a:pPr marL="1033780" marR="5080" lvl="1" indent="-351155">
              <a:lnSpc>
                <a:spcPct val="150100"/>
              </a:lnSpc>
              <a:spcBef>
                <a:spcPts val="480"/>
              </a:spcBef>
              <a:buClr>
                <a:srgbClr val="CC9900"/>
              </a:buClr>
              <a:buSzPct val="65000"/>
              <a:buFont typeface="Wingdings"/>
              <a:buChar char=""/>
              <a:tabLst>
                <a:tab pos="1033780" algn="l"/>
                <a:tab pos="1034415" algn="l"/>
              </a:tabLst>
            </a:pPr>
            <a:r>
              <a:rPr sz="2000" spc="-10" dirty="0">
                <a:solidFill>
                  <a:srgbClr val="C00000"/>
                </a:solidFill>
                <a:latin typeface="Times New Roman"/>
                <a:cs typeface="Times New Roman"/>
              </a:rPr>
              <a:t>Digital </a:t>
            </a:r>
            <a:r>
              <a:rPr sz="2000" spc="-5" dirty="0">
                <a:solidFill>
                  <a:srgbClr val="C00000"/>
                </a:solidFill>
                <a:latin typeface="Times New Roman"/>
                <a:cs typeface="Times New Roman"/>
              </a:rPr>
              <a:t>CRO</a:t>
            </a:r>
            <a:r>
              <a:rPr sz="2000" spc="-5" dirty="0">
                <a:latin typeface="Times New Roman"/>
                <a:cs typeface="Times New Roman"/>
              </a:rPr>
              <a:t>, </a:t>
            </a:r>
            <a:r>
              <a:rPr sz="2000" spc="-5" dirty="0">
                <a:solidFill>
                  <a:srgbClr val="C00000"/>
                </a:solidFill>
                <a:latin typeface="Times New Roman"/>
                <a:cs typeface="Times New Roman"/>
              </a:rPr>
              <a:t>digital multi-meters</a:t>
            </a:r>
            <a:r>
              <a:rPr sz="2000" spc="-5" dirty="0">
                <a:latin typeface="Times New Roman"/>
                <a:cs typeface="Times New Roman"/>
              </a:rPr>
              <a:t>, </a:t>
            </a:r>
            <a:r>
              <a:rPr sz="2000" spc="-10" dirty="0">
                <a:latin typeface="Times New Roman"/>
                <a:cs typeface="Times New Roman"/>
              </a:rPr>
              <a:t>and </a:t>
            </a:r>
            <a:r>
              <a:rPr sz="2000" spc="-5" dirty="0">
                <a:solidFill>
                  <a:srgbClr val="C00000"/>
                </a:solidFill>
                <a:latin typeface="Times New Roman"/>
                <a:cs typeface="Times New Roman"/>
              </a:rPr>
              <a:t>logic analyzers </a:t>
            </a:r>
            <a:r>
              <a:rPr sz="2000" spc="-5" dirty="0">
                <a:latin typeface="Times New Roman"/>
                <a:cs typeface="Times New Roman"/>
              </a:rPr>
              <a:t>are </a:t>
            </a:r>
            <a:r>
              <a:rPr sz="2000" spc="-10" dirty="0">
                <a:latin typeface="Times New Roman"/>
                <a:cs typeface="Times New Roman"/>
              </a:rPr>
              <a:t>examples </a:t>
            </a:r>
            <a:r>
              <a:rPr sz="2000" spc="25" dirty="0">
                <a:latin typeface="Times New Roman"/>
                <a:cs typeface="Times New Roman"/>
              </a:rPr>
              <a:t>of  </a:t>
            </a:r>
            <a:r>
              <a:rPr sz="2000" spc="-10" dirty="0">
                <a:latin typeface="Times New Roman"/>
                <a:cs typeface="Times New Roman"/>
              </a:rPr>
              <a:t>monitoring embedded</a:t>
            </a:r>
            <a:r>
              <a:rPr sz="2000" spc="50" dirty="0">
                <a:latin typeface="Times New Roman"/>
                <a:cs typeface="Times New Roman"/>
              </a:rPr>
              <a:t> </a:t>
            </a:r>
            <a:r>
              <a:rPr sz="2000" spc="-20" dirty="0">
                <a:latin typeface="Times New Roman"/>
                <a:cs typeface="Times New Roman"/>
              </a:rPr>
              <a:t>systems.</a:t>
            </a:r>
            <a:endParaRPr sz="2000">
              <a:latin typeface="Times New Roman"/>
              <a:cs typeface="Times New Roman"/>
            </a:endParaRPr>
          </a:p>
        </p:txBody>
      </p:sp>
      <p:sp>
        <p:nvSpPr>
          <p:cNvPr id="6" name="object 6"/>
          <p:cNvSpPr/>
          <p:nvPr/>
        </p:nvSpPr>
        <p:spPr>
          <a:xfrm>
            <a:off x="6477000" y="400050"/>
            <a:ext cx="2333625" cy="1962150"/>
          </a:xfrm>
          <a:prstGeom prst="rect">
            <a:avLst/>
          </a:prstGeom>
          <a:blipFill>
            <a:blip r:embed="rId2" cstate="print"/>
            <a:stretch>
              <a:fillRect/>
            </a:stretch>
          </a:blipFill>
        </p:spPr>
        <p:txBody>
          <a:bodyPr wrap="square" lIns="0" tIns="0" rIns="0" bIns="0" rtlCol="0"/>
          <a:lstStyle/>
          <a:p>
            <a:endParaRPr/>
          </a:p>
        </p:txBody>
      </p:sp>
      <p:sp>
        <p:nvSpPr>
          <p:cNvPr id="7" name="object 7"/>
          <p:cNvSpPr/>
          <p:nvPr/>
        </p:nvSpPr>
        <p:spPr>
          <a:xfrm>
            <a:off x="942975" y="4210050"/>
            <a:ext cx="2028825" cy="1504950"/>
          </a:xfrm>
          <a:prstGeom prst="rect">
            <a:avLst/>
          </a:prstGeom>
          <a:blipFill>
            <a:blip r:embed="rId3" cstate="print"/>
            <a:stretch>
              <a:fillRect/>
            </a:stretch>
          </a:blipFill>
        </p:spPr>
        <p:txBody>
          <a:bodyPr wrap="square" lIns="0" tIns="0" rIns="0" bIns="0" rtlCol="0"/>
          <a:lstStyle/>
          <a:p>
            <a:endParaRPr/>
          </a:p>
        </p:txBody>
      </p:sp>
      <p:sp>
        <p:nvSpPr>
          <p:cNvPr id="8" name="object 8"/>
          <p:cNvSpPr/>
          <p:nvPr/>
        </p:nvSpPr>
        <p:spPr>
          <a:xfrm>
            <a:off x="4152900" y="4076700"/>
            <a:ext cx="1143000" cy="1866900"/>
          </a:xfrm>
          <a:prstGeom prst="rect">
            <a:avLst/>
          </a:prstGeom>
          <a:blipFill>
            <a:blip r:embed="rId4" cstate="print"/>
            <a:stretch>
              <a:fillRect/>
            </a:stretch>
          </a:blipFill>
        </p:spPr>
        <p:txBody>
          <a:bodyPr wrap="square" lIns="0" tIns="0" rIns="0" bIns="0" rtlCol="0"/>
          <a:lstStyle/>
          <a:p>
            <a:endParaRPr/>
          </a:p>
        </p:txBody>
      </p:sp>
      <p:sp>
        <p:nvSpPr>
          <p:cNvPr id="9" name="object 9"/>
          <p:cNvSpPr/>
          <p:nvPr/>
        </p:nvSpPr>
        <p:spPr>
          <a:xfrm>
            <a:off x="5867400" y="4191000"/>
            <a:ext cx="2857500" cy="1600200"/>
          </a:xfrm>
          <a:prstGeom prst="rect">
            <a:avLst/>
          </a:prstGeom>
          <a:blipFill>
            <a:blip r:embed="rId5" cstate="print"/>
            <a:stretch>
              <a:fillRect/>
            </a:stretch>
          </a:blipFill>
        </p:spPr>
        <p:txBody>
          <a:bodyPr wrap="square" lIns="0" tIns="0" rIns="0" bIns="0" rtlCol="0"/>
          <a:lstStyle/>
          <a:p>
            <a:endParaRPr/>
          </a:p>
        </p:txBody>
      </p:sp>
      <p:sp>
        <p:nvSpPr>
          <p:cNvPr id="11" name="object 11"/>
          <p:cNvSpPr txBox="1"/>
          <p:nvPr/>
        </p:nvSpPr>
        <p:spPr>
          <a:xfrm>
            <a:off x="8420100" y="6471338"/>
            <a:ext cx="216535" cy="196850"/>
          </a:xfrm>
          <a:prstGeom prst="rect">
            <a:avLst/>
          </a:prstGeom>
        </p:spPr>
        <p:txBody>
          <a:bodyPr vert="horz" wrap="square" lIns="0" tIns="0" rIns="0" bIns="0" rtlCol="0">
            <a:spAutoFit/>
          </a:bodyPr>
          <a:lstStyle/>
          <a:p>
            <a:pPr marL="38100">
              <a:lnSpc>
                <a:spcPts val="1375"/>
              </a:lnSpc>
            </a:pPr>
            <a:fld id="{81D60167-4931-47E6-BA6A-407CBD079E47}" type="slidenum">
              <a:rPr sz="1200" spc="-40" dirty="0">
                <a:latin typeface="Times New Roman"/>
                <a:cs typeface="Times New Roman"/>
              </a:rPr>
              <a:t>26</a:t>
            </a:fld>
            <a:endParaRPr sz="1200">
              <a:latin typeface="Times New Roman"/>
              <a:cs typeface="Times New Roman"/>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57200" y="6172200"/>
            <a:ext cx="8229600" cy="0"/>
          </a:xfrm>
          <a:custGeom>
            <a:avLst/>
            <a:gdLst/>
            <a:ahLst/>
            <a:cxnLst/>
            <a:rect l="l" t="t" r="r" b="b"/>
            <a:pathLst>
              <a:path w="8229600">
                <a:moveTo>
                  <a:pt x="0" y="0"/>
                </a:moveTo>
                <a:lnTo>
                  <a:pt x="8229600" y="0"/>
                </a:lnTo>
              </a:path>
            </a:pathLst>
          </a:custGeom>
          <a:ln w="19050">
            <a:solidFill>
              <a:srgbClr val="CC9900"/>
            </a:solidFill>
          </a:ln>
        </p:spPr>
        <p:txBody>
          <a:bodyPr wrap="square" lIns="0" tIns="0" rIns="0" bIns="0" rtlCol="0"/>
          <a:lstStyle/>
          <a:p>
            <a:endParaRPr/>
          </a:p>
        </p:txBody>
      </p:sp>
      <p:sp>
        <p:nvSpPr>
          <p:cNvPr id="3" name="object 3"/>
          <p:cNvSpPr txBox="1">
            <a:spLocks noGrp="1"/>
          </p:cNvSpPr>
          <p:nvPr>
            <p:ph type="title"/>
          </p:nvPr>
        </p:nvSpPr>
        <p:spPr>
          <a:xfrm>
            <a:off x="460044" y="368249"/>
            <a:ext cx="4131310" cy="391795"/>
          </a:xfrm>
          <a:prstGeom prst="rect">
            <a:avLst/>
          </a:prstGeom>
        </p:spPr>
        <p:txBody>
          <a:bodyPr vert="horz" wrap="square" lIns="0" tIns="12700" rIns="0" bIns="0" rtlCol="0">
            <a:spAutoFit/>
          </a:bodyPr>
          <a:lstStyle/>
          <a:p>
            <a:pPr marL="12700">
              <a:lnSpc>
                <a:spcPct val="100000"/>
              </a:lnSpc>
              <a:spcBef>
                <a:spcPts val="100"/>
              </a:spcBef>
              <a:tabLst>
                <a:tab pos="356870" algn="l"/>
              </a:tabLst>
            </a:pPr>
            <a:r>
              <a:rPr sz="2350" spc="10" dirty="0">
                <a:solidFill>
                  <a:srgbClr val="C00000"/>
                </a:solidFill>
              </a:rPr>
              <a:t>»	</a:t>
            </a:r>
            <a:r>
              <a:rPr sz="2400" b="1" spc="-5" dirty="0">
                <a:solidFill>
                  <a:srgbClr val="FF0000"/>
                </a:solidFill>
                <a:latin typeface="Times New Roman"/>
                <a:cs typeface="Times New Roman"/>
              </a:rPr>
              <a:t>Purpose of </a:t>
            </a:r>
            <a:r>
              <a:rPr sz="2400" b="1" spc="-10" dirty="0">
                <a:solidFill>
                  <a:srgbClr val="FF0000"/>
                </a:solidFill>
                <a:latin typeface="Times New Roman"/>
                <a:cs typeface="Times New Roman"/>
              </a:rPr>
              <a:t>Emb</a:t>
            </a:r>
            <a:r>
              <a:rPr b="1" spc="-10" dirty="0">
                <a:solidFill>
                  <a:srgbClr val="FF0000"/>
                </a:solidFill>
                <a:latin typeface="Times New Roman"/>
                <a:cs typeface="Times New Roman"/>
              </a:rPr>
              <a:t>edded</a:t>
            </a:r>
            <a:r>
              <a:rPr b="1" spc="-5" dirty="0">
                <a:solidFill>
                  <a:srgbClr val="FF0000"/>
                </a:solidFill>
                <a:latin typeface="Times New Roman"/>
                <a:cs typeface="Times New Roman"/>
              </a:rPr>
              <a:t> </a:t>
            </a:r>
            <a:r>
              <a:rPr b="1" spc="-10" dirty="0">
                <a:solidFill>
                  <a:srgbClr val="FF0000"/>
                </a:solidFill>
                <a:latin typeface="Times New Roman"/>
                <a:cs typeface="Times New Roman"/>
              </a:rPr>
              <a:t>Systems:</a:t>
            </a:r>
            <a:endParaRPr sz="2400">
              <a:latin typeface="Times New Roman"/>
              <a:cs typeface="Times New Roman"/>
            </a:endParaRPr>
          </a:p>
        </p:txBody>
      </p:sp>
      <p:sp>
        <p:nvSpPr>
          <p:cNvPr id="4" name="object 4"/>
          <p:cNvSpPr txBox="1"/>
          <p:nvPr/>
        </p:nvSpPr>
        <p:spPr>
          <a:xfrm>
            <a:off x="460044" y="962990"/>
            <a:ext cx="8457565" cy="5147310"/>
          </a:xfrm>
          <a:prstGeom prst="rect">
            <a:avLst/>
          </a:prstGeom>
        </p:spPr>
        <p:txBody>
          <a:bodyPr vert="horz" wrap="square" lIns="0" tIns="12065" rIns="0" bIns="0" rtlCol="0">
            <a:spAutoFit/>
          </a:bodyPr>
          <a:lstStyle/>
          <a:p>
            <a:pPr marL="12700">
              <a:lnSpc>
                <a:spcPct val="100000"/>
              </a:lnSpc>
              <a:spcBef>
                <a:spcPts val="95"/>
              </a:spcBef>
              <a:tabLst>
                <a:tab pos="356870" algn="l"/>
              </a:tabLst>
            </a:pPr>
            <a:r>
              <a:rPr sz="2000" spc="-5" dirty="0">
                <a:solidFill>
                  <a:srgbClr val="C00000"/>
                </a:solidFill>
                <a:latin typeface="Times New Roman"/>
                <a:cs typeface="Times New Roman"/>
              </a:rPr>
              <a:t>»	</a:t>
            </a:r>
            <a:r>
              <a:rPr sz="2000" b="1" i="1" spc="-10" dirty="0">
                <a:solidFill>
                  <a:srgbClr val="AC1285"/>
                </a:solidFill>
                <a:latin typeface="Times New Roman"/>
                <a:cs typeface="Times New Roman"/>
              </a:rPr>
              <a:t>Control</a:t>
            </a:r>
            <a:endParaRPr sz="2000">
              <a:latin typeface="Times New Roman"/>
              <a:cs typeface="Times New Roman"/>
            </a:endParaRPr>
          </a:p>
          <a:p>
            <a:pPr marL="683260" indent="-326390">
              <a:lnSpc>
                <a:spcPct val="100000"/>
              </a:lnSpc>
              <a:spcBef>
                <a:spcPts val="1680"/>
              </a:spcBef>
              <a:buClr>
                <a:srgbClr val="3A812E"/>
              </a:buClr>
              <a:buSzPct val="60000"/>
              <a:buFont typeface="Wingdings"/>
              <a:buChar char=""/>
              <a:tabLst>
                <a:tab pos="682625" algn="l"/>
                <a:tab pos="683260" algn="l"/>
              </a:tabLst>
            </a:pPr>
            <a:r>
              <a:rPr sz="2000" spc="-10" dirty="0">
                <a:solidFill>
                  <a:srgbClr val="C00000"/>
                </a:solidFill>
                <a:latin typeface="Times New Roman"/>
                <a:cs typeface="Times New Roman"/>
              </a:rPr>
              <a:t>Sensors and </a:t>
            </a:r>
            <a:r>
              <a:rPr sz="2000" spc="-5" dirty="0">
                <a:solidFill>
                  <a:srgbClr val="C00000"/>
                </a:solidFill>
                <a:latin typeface="Times New Roman"/>
                <a:cs typeface="Times New Roman"/>
              </a:rPr>
              <a:t>actuators </a:t>
            </a:r>
            <a:r>
              <a:rPr sz="2000" dirty="0">
                <a:latin typeface="Times New Roman"/>
                <a:cs typeface="Times New Roman"/>
              </a:rPr>
              <a:t>are </a:t>
            </a:r>
            <a:r>
              <a:rPr sz="2000" spc="-10" dirty="0">
                <a:latin typeface="Times New Roman"/>
                <a:cs typeface="Times New Roman"/>
              </a:rPr>
              <a:t>used for </a:t>
            </a:r>
            <a:r>
              <a:rPr sz="2000" spc="-5" dirty="0">
                <a:latin typeface="Times New Roman"/>
                <a:cs typeface="Times New Roman"/>
              </a:rPr>
              <a:t>controlling </a:t>
            </a:r>
            <a:r>
              <a:rPr sz="2000" spc="-10" dirty="0">
                <a:latin typeface="Times New Roman"/>
                <a:cs typeface="Times New Roman"/>
              </a:rPr>
              <a:t>the</a:t>
            </a:r>
            <a:r>
              <a:rPr sz="2000" spc="110" dirty="0">
                <a:latin typeface="Times New Roman"/>
                <a:cs typeface="Times New Roman"/>
              </a:rPr>
              <a:t> </a:t>
            </a:r>
            <a:r>
              <a:rPr sz="2000" spc="-20" dirty="0">
                <a:latin typeface="Times New Roman"/>
                <a:cs typeface="Times New Roman"/>
              </a:rPr>
              <a:t>system.</a:t>
            </a:r>
            <a:endParaRPr sz="2000">
              <a:latin typeface="Times New Roman"/>
              <a:cs typeface="Times New Roman"/>
            </a:endParaRPr>
          </a:p>
          <a:p>
            <a:pPr marL="1033780" marR="5080" lvl="1" indent="-351155">
              <a:lnSpc>
                <a:spcPct val="150100"/>
              </a:lnSpc>
              <a:spcBef>
                <a:spcPts val="480"/>
              </a:spcBef>
              <a:buClr>
                <a:srgbClr val="CC9900"/>
              </a:buClr>
              <a:buSzPct val="65000"/>
              <a:buFont typeface="Wingdings"/>
              <a:buChar char=""/>
              <a:tabLst>
                <a:tab pos="1033780" algn="l"/>
                <a:tab pos="1034415" algn="l"/>
              </a:tabLst>
            </a:pPr>
            <a:r>
              <a:rPr sz="2000" spc="-10" dirty="0">
                <a:solidFill>
                  <a:srgbClr val="C00000"/>
                </a:solidFill>
                <a:latin typeface="Times New Roman"/>
                <a:cs typeface="Times New Roman"/>
              </a:rPr>
              <a:t>Sensors </a:t>
            </a:r>
            <a:r>
              <a:rPr sz="2000" dirty="0">
                <a:latin typeface="Times New Roman"/>
                <a:cs typeface="Times New Roman"/>
              </a:rPr>
              <a:t>are </a:t>
            </a:r>
            <a:r>
              <a:rPr sz="2000" spc="-10" dirty="0">
                <a:latin typeface="Times New Roman"/>
                <a:cs typeface="Times New Roman"/>
              </a:rPr>
              <a:t>connected to the input </a:t>
            </a:r>
            <a:r>
              <a:rPr sz="2000" dirty="0">
                <a:latin typeface="Times New Roman"/>
                <a:cs typeface="Times New Roman"/>
              </a:rPr>
              <a:t>port </a:t>
            </a:r>
            <a:r>
              <a:rPr sz="2000" spc="-10" dirty="0">
                <a:latin typeface="Times New Roman"/>
                <a:cs typeface="Times New Roman"/>
              </a:rPr>
              <a:t>for </a:t>
            </a:r>
            <a:r>
              <a:rPr sz="2000" spc="-5" dirty="0">
                <a:latin typeface="Times New Roman"/>
                <a:cs typeface="Times New Roman"/>
              </a:rPr>
              <a:t>capturing </a:t>
            </a:r>
            <a:r>
              <a:rPr sz="2000" spc="-10" dirty="0">
                <a:latin typeface="Times New Roman"/>
                <a:cs typeface="Times New Roman"/>
              </a:rPr>
              <a:t>the changes </a:t>
            </a:r>
            <a:r>
              <a:rPr sz="2000" spc="15" dirty="0">
                <a:latin typeface="Times New Roman"/>
                <a:cs typeface="Times New Roman"/>
              </a:rPr>
              <a:t>in  </a:t>
            </a:r>
            <a:r>
              <a:rPr sz="2000" spc="-10" dirty="0">
                <a:latin typeface="Times New Roman"/>
                <a:cs typeface="Times New Roman"/>
              </a:rPr>
              <a:t>environmental </a:t>
            </a:r>
            <a:r>
              <a:rPr sz="2000" spc="-5" dirty="0">
                <a:latin typeface="Times New Roman"/>
                <a:cs typeface="Times New Roman"/>
              </a:rPr>
              <a:t>variable </a:t>
            </a:r>
            <a:r>
              <a:rPr sz="2000" dirty="0">
                <a:latin typeface="Times New Roman"/>
                <a:cs typeface="Times New Roman"/>
              </a:rPr>
              <a:t>or </a:t>
            </a:r>
            <a:r>
              <a:rPr sz="2000" spc="-15" dirty="0">
                <a:latin typeface="Times New Roman"/>
                <a:cs typeface="Times New Roman"/>
              </a:rPr>
              <a:t>measuring</a:t>
            </a:r>
            <a:r>
              <a:rPr sz="2000" spc="130" dirty="0">
                <a:latin typeface="Times New Roman"/>
                <a:cs typeface="Times New Roman"/>
              </a:rPr>
              <a:t> </a:t>
            </a:r>
            <a:r>
              <a:rPr sz="2000" spc="-5" dirty="0">
                <a:latin typeface="Times New Roman"/>
                <a:cs typeface="Times New Roman"/>
              </a:rPr>
              <a:t>variable.</a:t>
            </a:r>
            <a:endParaRPr sz="2000">
              <a:latin typeface="Times New Roman"/>
              <a:cs typeface="Times New Roman"/>
            </a:endParaRPr>
          </a:p>
          <a:p>
            <a:pPr marL="1033780" lvl="1" indent="-351155">
              <a:lnSpc>
                <a:spcPct val="100000"/>
              </a:lnSpc>
              <a:spcBef>
                <a:spcPts val="1680"/>
              </a:spcBef>
              <a:buClr>
                <a:srgbClr val="CC9900"/>
              </a:buClr>
              <a:buSzPct val="65000"/>
              <a:buFont typeface="Wingdings"/>
              <a:buChar char=""/>
              <a:tabLst>
                <a:tab pos="1033780" algn="l"/>
                <a:tab pos="1034415" algn="l"/>
                <a:tab pos="2161540" algn="l"/>
                <a:tab pos="3335654" algn="l"/>
                <a:tab pos="3677285" algn="l"/>
                <a:tab pos="4467225" algn="l"/>
                <a:tab pos="5021580" algn="l"/>
                <a:tab pos="5476240" algn="l"/>
                <a:tab pos="6647180" algn="l"/>
                <a:tab pos="7787005" algn="l"/>
                <a:tab pos="8128634" algn="l"/>
              </a:tabLst>
            </a:pPr>
            <a:r>
              <a:rPr sz="2000" spc="-5" dirty="0">
                <a:solidFill>
                  <a:srgbClr val="C00000"/>
                </a:solidFill>
                <a:latin typeface="Times New Roman"/>
                <a:cs typeface="Times New Roman"/>
              </a:rPr>
              <a:t>Actuators	</a:t>
            </a:r>
            <a:r>
              <a:rPr sz="2000" spc="-5" dirty="0">
                <a:latin typeface="Times New Roman"/>
                <a:cs typeface="Times New Roman"/>
              </a:rPr>
              <a:t>connected	to	</a:t>
            </a:r>
            <a:r>
              <a:rPr sz="2000" spc="-10" dirty="0">
                <a:latin typeface="Times New Roman"/>
                <a:cs typeface="Times New Roman"/>
              </a:rPr>
              <a:t>output	</a:t>
            </a:r>
            <a:r>
              <a:rPr sz="2000" dirty="0">
                <a:latin typeface="Times New Roman"/>
                <a:cs typeface="Times New Roman"/>
              </a:rPr>
              <a:t>port	</a:t>
            </a:r>
            <a:r>
              <a:rPr sz="2000" spc="-5" dirty="0">
                <a:latin typeface="Times New Roman"/>
                <a:cs typeface="Times New Roman"/>
              </a:rPr>
              <a:t>are	controlled	</a:t>
            </a:r>
            <a:r>
              <a:rPr sz="2000" spc="-10" dirty="0">
                <a:latin typeface="Times New Roman"/>
                <a:cs typeface="Times New Roman"/>
              </a:rPr>
              <a:t>according	</a:t>
            </a:r>
            <a:r>
              <a:rPr sz="2000" spc="-5" dirty="0">
                <a:latin typeface="Times New Roman"/>
                <a:cs typeface="Times New Roman"/>
              </a:rPr>
              <a:t>to	the</a:t>
            </a:r>
            <a:endParaRPr sz="2000">
              <a:latin typeface="Times New Roman"/>
              <a:cs typeface="Times New Roman"/>
            </a:endParaRPr>
          </a:p>
          <a:p>
            <a:pPr marL="1033780" algn="just">
              <a:lnSpc>
                <a:spcPct val="100000"/>
              </a:lnSpc>
              <a:spcBef>
                <a:spcPts val="1200"/>
              </a:spcBef>
            </a:pPr>
            <a:r>
              <a:rPr sz="2000" spc="-10" dirty="0">
                <a:latin typeface="Times New Roman"/>
                <a:cs typeface="Times New Roman"/>
              </a:rPr>
              <a:t>changes in input</a:t>
            </a:r>
            <a:r>
              <a:rPr sz="2000" spc="60" dirty="0">
                <a:latin typeface="Times New Roman"/>
                <a:cs typeface="Times New Roman"/>
              </a:rPr>
              <a:t> </a:t>
            </a:r>
            <a:r>
              <a:rPr sz="2000" spc="-5" dirty="0">
                <a:latin typeface="Times New Roman"/>
                <a:cs typeface="Times New Roman"/>
              </a:rPr>
              <a:t>variable.</a:t>
            </a:r>
            <a:endParaRPr sz="2000">
              <a:latin typeface="Times New Roman"/>
              <a:cs typeface="Times New Roman"/>
            </a:endParaRPr>
          </a:p>
          <a:p>
            <a:pPr marL="683260" marR="5080" indent="-326390" algn="just">
              <a:lnSpc>
                <a:spcPct val="150100"/>
              </a:lnSpc>
              <a:spcBef>
                <a:spcPts val="480"/>
              </a:spcBef>
              <a:buClr>
                <a:srgbClr val="3A812E"/>
              </a:buClr>
              <a:buSzPct val="60000"/>
              <a:buFont typeface="Wingdings"/>
              <a:buChar char=""/>
              <a:tabLst>
                <a:tab pos="683260" algn="l"/>
              </a:tabLst>
            </a:pPr>
            <a:r>
              <a:rPr sz="2000" spc="-15" dirty="0">
                <a:latin typeface="Times New Roman"/>
                <a:cs typeface="Times New Roman"/>
              </a:rPr>
              <a:t>Air </a:t>
            </a:r>
            <a:r>
              <a:rPr sz="2000" spc="-5" dirty="0">
                <a:latin typeface="Times New Roman"/>
                <a:cs typeface="Times New Roman"/>
              </a:rPr>
              <a:t>conditioner </a:t>
            </a:r>
            <a:r>
              <a:rPr sz="2000" spc="-10" dirty="0">
                <a:latin typeface="Times New Roman"/>
                <a:cs typeface="Times New Roman"/>
              </a:rPr>
              <a:t>system used </a:t>
            </a:r>
            <a:r>
              <a:rPr sz="2000" spc="5" dirty="0">
                <a:latin typeface="Times New Roman"/>
                <a:cs typeface="Times New Roman"/>
              </a:rPr>
              <a:t>in </a:t>
            </a:r>
            <a:r>
              <a:rPr sz="2000" spc="-10" dirty="0">
                <a:latin typeface="Times New Roman"/>
                <a:cs typeface="Times New Roman"/>
              </a:rPr>
              <a:t>our </a:t>
            </a:r>
            <a:r>
              <a:rPr sz="2000" spc="-15" dirty="0">
                <a:latin typeface="Times New Roman"/>
                <a:cs typeface="Times New Roman"/>
              </a:rPr>
              <a:t>home </a:t>
            </a:r>
            <a:r>
              <a:rPr sz="2000" spc="-10" dirty="0">
                <a:latin typeface="Times New Roman"/>
                <a:cs typeface="Times New Roman"/>
              </a:rPr>
              <a:t>to </a:t>
            </a:r>
            <a:r>
              <a:rPr sz="2000" spc="-5" dirty="0">
                <a:latin typeface="Times New Roman"/>
                <a:cs typeface="Times New Roman"/>
              </a:rPr>
              <a:t>control </a:t>
            </a:r>
            <a:r>
              <a:rPr sz="2000" spc="-10" dirty="0">
                <a:latin typeface="Times New Roman"/>
                <a:cs typeface="Times New Roman"/>
              </a:rPr>
              <a:t>the </a:t>
            </a:r>
            <a:r>
              <a:rPr sz="2000" spc="-5" dirty="0">
                <a:latin typeface="Times New Roman"/>
                <a:cs typeface="Times New Roman"/>
              </a:rPr>
              <a:t>room temperature </a:t>
            </a:r>
            <a:r>
              <a:rPr sz="2000" spc="-10" dirty="0">
                <a:latin typeface="Times New Roman"/>
                <a:cs typeface="Times New Roman"/>
              </a:rPr>
              <a:t>to  </a:t>
            </a:r>
            <a:r>
              <a:rPr sz="2000" spc="-5" dirty="0">
                <a:latin typeface="Times New Roman"/>
                <a:cs typeface="Times New Roman"/>
              </a:rPr>
              <a:t>a specified </a:t>
            </a:r>
            <a:r>
              <a:rPr sz="2000" spc="-15" dirty="0">
                <a:latin typeface="Times New Roman"/>
                <a:cs typeface="Times New Roman"/>
              </a:rPr>
              <a:t>limit </a:t>
            </a:r>
            <a:r>
              <a:rPr sz="2000" spc="-10" dirty="0">
                <a:latin typeface="Times New Roman"/>
                <a:cs typeface="Times New Roman"/>
              </a:rPr>
              <a:t>is </a:t>
            </a:r>
            <a:r>
              <a:rPr sz="2000" spc="-5" dirty="0">
                <a:latin typeface="Times New Roman"/>
                <a:cs typeface="Times New Roman"/>
              </a:rPr>
              <a:t>a typical </a:t>
            </a:r>
            <a:r>
              <a:rPr sz="2000" spc="-10" dirty="0">
                <a:latin typeface="Times New Roman"/>
                <a:cs typeface="Times New Roman"/>
              </a:rPr>
              <a:t>example for </a:t>
            </a:r>
            <a:r>
              <a:rPr sz="2000" spc="-5" dirty="0">
                <a:latin typeface="Times New Roman"/>
                <a:cs typeface="Times New Roman"/>
              </a:rPr>
              <a:t>embedded </a:t>
            </a:r>
            <a:r>
              <a:rPr sz="2000" spc="-10" dirty="0">
                <a:latin typeface="Times New Roman"/>
                <a:cs typeface="Times New Roman"/>
              </a:rPr>
              <a:t>system for </a:t>
            </a:r>
            <a:r>
              <a:rPr sz="2000" spc="-5" dirty="0">
                <a:latin typeface="Times New Roman"/>
                <a:cs typeface="Times New Roman"/>
              </a:rPr>
              <a:t>control  purpose. </a:t>
            </a:r>
            <a:r>
              <a:rPr sz="2000" dirty="0">
                <a:latin typeface="Times New Roman"/>
                <a:cs typeface="Times New Roman"/>
              </a:rPr>
              <a:t>The </a:t>
            </a:r>
            <a:r>
              <a:rPr sz="2000" spc="-5" dirty="0">
                <a:latin typeface="Times New Roman"/>
                <a:cs typeface="Times New Roman"/>
              </a:rPr>
              <a:t>air </a:t>
            </a:r>
            <a:r>
              <a:rPr sz="2000" spc="-10" dirty="0">
                <a:latin typeface="Times New Roman"/>
                <a:cs typeface="Times New Roman"/>
              </a:rPr>
              <a:t>conditioner’s </a:t>
            </a:r>
            <a:r>
              <a:rPr sz="2000" spc="-5" dirty="0">
                <a:latin typeface="Times New Roman"/>
                <a:cs typeface="Times New Roman"/>
              </a:rPr>
              <a:t>compressor unit (actuator) is controlled  according </a:t>
            </a:r>
            <a:r>
              <a:rPr sz="2000" spc="-10" dirty="0">
                <a:latin typeface="Times New Roman"/>
                <a:cs typeface="Times New Roman"/>
              </a:rPr>
              <a:t>to the </a:t>
            </a:r>
            <a:r>
              <a:rPr sz="2000" spc="-5" dirty="0">
                <a:latin typeface="Times New Roman"/>
                <a:cs typeface="Times New Roman"/>
              </a:rPr>
              <a:t>current room temperature (sensor) </a:t>
            </a:r>
            <a:r>
              <a:rPr sz="2000" spc="-10" dirty="0">
                <a:latin typeface="Times New Roman"/>
                <a:cs typeface="Times New Roman"/>
              </a:rPr>
              <a:t>and </a:t>
            </a:r>
            <a:r>
              <a:rPr sz="2000" spc="-20" dirty="0">
                <a:latin typeface="Times New Roman"/>
                <a:cs typeface="Times New Roman"/>
              </a:rPr>
              <a:t>the </a:t>
            </a:r>
            <a:r>
              <a:rPr sz="2000" spc="-5" dirty="0">
                <a:latin typeface="Times New Roman"/>
                <a:cs typeface="Times New Roman"/>
              </a:rPr>
              <a:t>desired room  </a:t>
            </a:r>
            <a:r>
              <a:rPr sz="2000" spc="-10" dirty="0">
                <a:latin typeface="Times New Roman"/>
                <a:cs typeface="Times New Roman"/>
              </a:rPr>
              <a:t>temperature set </a:t>
            </a:r>
            <a:r>
              <a:rPr sz="2000" dirty="0">
                <a:latin typeface="Times New Roman"/>
                <a:cs typeface="Times New Roman"/>
              </a:rPr>
              <a:t>by </a:t>
            </a:r>
            <a:r>
              <a:rPr sz="2000" spc="-10" dirty="0">
                <a:latin typeface="Times New Roman"/>
                <a:cs typeface="Times New Roman"/>
              </a:rPr>
              <a:t>the</a:t>
            </a:r>
            <a:r>
              <a:rPr sz="2000" spc="35" dirty="0">
                <a:latin typeface="Times New Roman"/>
                <a:cs typeface="Times New Roman"/>
              </a:rPr>
              <a:t> </a:t>
            </a:r>
            <a:r>
              <a:rPr sz="2000" spc="-10" dirty="0">
                <a:latin typeface="Times New Roman"/>
                <a:cs typeface="Times New Roman"/>
              </a:rPr>
              <a:t>user.</a:t>
            </a:r>
            <a:endParaRPr sz="2000">
              <a:latin typeface="Times New Roman"/>
              <a:cs typeface="Times New Roman"/>
            </a:endParaRPr>
          </a:p>
        </p:txBody>
      </p:sp>
      <p:sp>
        <p:nvSpPr>
          <p:cNvPr id="8" name="object 8"/>
          <p:cNvSpPr txBox="1"/>
          <p:nvPr/>
        </p:nvSpPr>
        <p:spPr>
          <a:xfrm>
            <a:off x="8420100" y="6471338"/>
            <a:ext cx="216535" cy="196850"/>
          </a:xfrm>
          <a:prstGeom prst="rect">
            <a:avLst/>
          </a:prstGeom>
        </p:spPr>
        <p:txBody>
          <a:bodyPr vert="horz" wrap="square" lIns="0" tIns="0" rIns="0" bIns="0" rtlCol="0">
            <a:spAutoFit/>
          </a:bodyPr>
          <a:lstStyle/>
          <a:p>
            <a:pPr marL="38100">
              <a:lnSpc>
                <a:spcPts val="1375"/>
              </a:lnSpc>
            </a:pPr>
            <a:fld id="{81D60167-4931-47E6-BA6A-407CBD079E47}" type="slidenum">
              <a:rPr sz="1200" spc="-40" dirty="0">
                <a:latin typeface="Times New Roman"/>
                <a:cs typeface="Times New Roman"/>
              </a:rPr>
              <a:t>27</a:t>
            </a:fld>
            <a:endParaRPr sz="1200">
              <a:latin typeface="Times New Roman"/>
              <a:cs typeface="Times New Roman"/>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57200" y="6172200"/>
            <a:ext cx="8229600" cy="0"/>
          </a:xfrm>
          <a:custGeom>
            <a:avLst/>
            <a:gdLst/>
            <a:ahLst/>
            <a:cxnLst/>
            <a:rect l="l" t="t" r="r" b="b"/>
            <a:pathLst>
              <a:path w="8229600">
                <a:moveTo>
                  <a:pt x="0" y="0"/>
                </a:moveTo>
                <a:lnTo>
                  <a:pt x="8229600" y="0"/>
                </a:lnTo>
              </a:path>
            </a:pathLst>
          </a:custGeom>
          <a:ln w="19050">
            <a:solidFill>
              <a:srgbClr val="CC9900"/>
            </a:solidFill>
          </a:ln>
        </p:spPr>
        <p:txBody>
          <a:bodyPr wrap="square" lIns="0" tIns="0" rIns="0" bIns="0" rtlCol="0"/>
          <a:lstStyle/>
          <a:p>
            <a:endParaRPr/>
          </a:p>
        </p:txBody>
      </p:sp>
      <p:sp>
        <p:nvSpPr>
          <p:cNvPr id="3" name="object 3"/>
          <p:cNvSpPr txBox="1">
            <a:spLocks noGrp="1"/>
          </p:cNvSpPr>
          <p:nvPr>
            <p:ph type="title"/>
          </p:nvPr>
        </p:nvSpPr>
        <p:spPr>
          <a:xfrm>
            <a:off x="460044" y="368249"/>
            <a:ext cx="4131310" cy="391795"/>
          </a:xfrm>
          <a:prstGeom prst="rect">
            <a:avLst/>
          </a:prstGeom>
        </p:spPr>
        <p:txBody>
          <a:bodyPr vert="horz" wrap="square" lIns="0" tIns="12700" rIns="0" bIns="0" rtlCol="0">
            <a:spAutoFit/>
          </a:bodyPr>
          <a:lstStyle/>
          <a:p>
            <a:pPr marL="12700">
              <a:lnSpc>
                <a:spcPct val="100000"/>
              </a:lnSpc>
              <a:spcBef>
                <a:spcPts val="100"/>
              </a:spcBef>
              <a:tabLst>
                <a:tab pos="356870" algn="l"/>
              </a:tabLst>
            </a:pPr>
            <a:r>
              <a:rPr sz="2350" spc="10" dirty="0">
                <a:solidFill>
                  <a:srgbClr val="C00000"/>
                </a:solidFill>
              </a:rPr>
              <a:t>»	</a:t>
            </a:r>
            <a:r>
              <a:rPr sz="2400" b="1" spc="-5" dirty="0">
                <a:solidFill>
                  <a:srgbClr val="FF0000"/>
                </a:solidFill>
                <a:latin typeface="Times New Roman"/>
                <a:cs typeface="Times New Roman"/>
              </a:rPr>
              <a:t>Purpose of </a:t>
            </a:r>
            <a:r>
              <a:rPr sz="2400" b="1" spc="-10" dirty="0">
                <a:solidFill>
                  <a:srgbClr val="FF0000"/>
                </a:solidFill>
                <a:latin typeface="Times New Roman"/>
                <a:cs typeface="Times New Roman"/>
              </a:rPr>
              <a:t>Emb</a:t>
            </a:r>
            <a:r>
              <a:rPr b="1" spc="-10" dirty="0">
                <a:solidFill>
                  <a:srgbClr val="FF0000"/>
                </a:solidFill>
                <a:latin typeface="Times New Roman"/>
                <a:cs typeface="Times New Roman"/>
              </a:rPr>
              <a:t>edded</a:t>
            </a:r>
            <a:r>
              <a:rPr b="1" spc="-5" dirty="0">
                <a:solidFill>
                  <a:srgbClr val="FF0000"/>
                </a:solidFill>
                <a:latin typeface="Times New Roman"/>
                <a:cs typeface="Times New Roman"/>
              </a:rPr>
              <a:t> </a:t>
            </a:r>
            <a:r>
              <a:rPr b="1" spc="-10" dirty="0">
                <a:solidFill>
                  <a:srgbClr val="FF0000"/>
                </a:solidFill>
                <a:latin typeface="Times New Roman"/>
                <a:cs typeface="Times New Roman"/>
              </a:rPr>
              <a:t>Systems:</a:t>
            </a:r>
            <a:endParaRPr sz="2400">
              <a:latin typeface="Times New Roman"/>
              <a:cs typeface="Times New Roman"/>
            </a:endParaRPr>
          </a:p>
        </p:txBody>
      </p:sp>
      <p:sp>
        <p:nvSpPr>
          <p:cNvPr id="4" name="object 4"/>
          <p:cNvSpPr txBox="1"/>
          <p:nvPr/>
        </p:nvSpPr>
        <p:spPr>
          <a:xfrm>
            <a:off x="460044" y="962990"/>
            <a:ext cx="8452485" cy="2799715"/>
          </a:xfrm>
          <a:prstGeom prst="rect">
            <a:avLst/>
          </a:prstGeom>
        </p:spPr>
        <p:txBody>
          <a:bodyPr vert="horz" wrap="square" lIns="0" tIns="12065" rIns="0" bIns="0" rtlCol="0">
            <a:spAutoFit/>
          </a:bodyPr>
          <a:lstStyle/>
          <a:p>
            <a:pPr marL="12700">
              <a:lnSpc>
                <a:spcPct val="100000"/>
              </a:lnSpc>
              <a:spcBef>
                <a:spcPts val="95"/>
              </a:spcBef>
              <a:tabLst>
                <a:tab pos="356870" algn="l"/>
              </a:tabLst>
            </a:pPr>
            <a:r>
              <a:rPr sz="2000" spc="-5" dirty="0">
                <a:solidFill>
                  <a:srgbClr val="C00000"/>
                </a:solidFill>
                <a:latin typeface="Times New Roman"/>
                <a:cs typeface="Times New Roman"/>
              </a:rPr>
              <a:t>»	</a:t>
            </a:r>
            <a:r>
              <a:rPr sz="2000" b="1" i="1" spc="-5" dirty="0">
                <a:solidFill>
                  <a:srgbClr val="AC1285"/>
                </a:solidFill>
                <a:latin typeface="Times New Roman"/>
                <a:cs typeface="Times New Roman"/>
              </a:rPr>
              <a:t>Application Specific </a:t>
            </a:r>
            <a:r>
              <a:rPr sz="2000" b="1" i="1" spc="-10" dirty="0">
                <a:solidFill>
                  <a:srgbClr val="AC1285"/>
                </a:solidFill>
                <a:latin typeface="Times New Roman"/>
                <a:cs typeface="Times New Roman"/>
              </a:rPr>
              <a:t>User</a:t>
            </a:r>
            <a:r>
              <a:rPr sz="2000" b="1" i="1" spc="-20" dirty="0">
                <a:solidFill>
                  <a:srgbClr val="AC1285"/>
                </a:solidFill>
                <a:latin typeface="Times New Roman"/>
                <a:cs typeface="Times New Roman"/>
              </a:rPr>
              <a:t> </a:t>
            </a:r>
            <a:r>
              <a:rPr sz="2000" b="1" i="1" spc="-5" dirty="0">
                <a:solidFill>
                  <a:srgbClr val="AC1285"/>
                </a:solidFill>
                <a:latin typeface="Times New Roman"/>
                <a:cs typeface="Times New Roman"/>
              </a:rPr>
              <a:t>Interface</a:t>
            </a:r>
            <a:endParaRPr sz="2000">
              <a:latin typeface="Times New Roman"/>
              <a:cs typeface="Times New Roman"/>
            </a:endParaRPr>
          </a:p>
          <a:p>
            <a:pPr marL="683260" marR="5080" indent="-326390">
              <a:lnSpc>
                <a:spcPct val="150000"/>
              </a:lnSpc>
              <a:spcBef>
                <a:spcPts val="480"/>
              </a:spcBef>
              <a:buClr>
                <a:srgbClr val="3A812E"/>
              </a:buClr>
              <a:buSzPct val="60000"/>
              <a:buFont typeface="Wingdings"/>
              <a:buChar char=""/>
              <a:tabLst>
                <a:tab pos="682625" algn="l"/>
                <a:tab pos="683260" algn="l"/>
              </a:tabLst>
            </a:pPr>
            <a:r>
              <a:rPr sz="2000" spc="-5" dirty="0">
                <a:latin typeface="Times New Roman"/>
                <a:cs typeface="Times New Roman"/>
              </a:rPr>
              <a:t>These </a:t>
            </a:r>
            <a:r>
              <a:rPr sz="2000" dirty="0">
                <a:latin typeface="Times New Roman"/>
                <a:cs typeface="Times New Roman"/>
              </a:rPr>
              <a:t>are </a:t>
            </a:r>
            <a:r>
              <a:rPr sz="2000" spc="-5" dirty="0">
                <a:latin typeface="Times New Roman"/>
                <a:cs typeface="Times New Roman"/>
              </a:rPr>
              <a:t>embedded </a:t>
            </a:r>
            <a:r>
              <a:rPr sz="2000" spc="-15" dirty="0">
                <a:latin typeface="Times New Roman"/>
                <a:cs typeface="Times New Roman"/>
              </a:rPr>
              <a:t>systems </a:t>
            </a:r>
            <a:r>
              <a:rPr sz="2000" spc="-10" dirty="0">
                <a:latin typeface="Times New Roman"/>
                <a:cs typeface="Times New Roman"/>
              </a:rPr>
              <a:t>with </a:t>
            </a:r>
            <a:r>
              <a:rPr sz="2000" spc="-5" dirty="0">
                <a:latin typeface="Times New Roman"/>
                <a:cs typeface="Times New Roman"/>
              </a:rPr>
              <a:t>application-specific user </a:t>
            </a:r>
            <a:r>
              <a:rPr sz="2000" spc="-10" dirty="0">
                <a:latin typeface="Times New Roman"/>
                <a:cs typeface="Times New Roman"/>
              </a:rPr>
              <a:t>interfaces </a:t>
            </a:r>
            <a:r>
              <a:rPr sz="2000" spc="-5" dirty="0">
                <a:latin typeface="Times New Roman"/>
                <a:cs typeface="Times New Roman"/>
              </a:rPr>
              <a:t>like </a:t>
            </a:r>
            <a:r>
              <a:rPr sz="2000" spc="-5" dirty="0">
                <a:solidFill>
                  <a:srgbClr val="C00000"/>
                </a:solidFill>
                <a:latin typeface="Times New Roman"/>
                <a:cs typeface="Times New Roman"/>
              </a:rPr>
              <a:t> </a:t>
            </a:r>
            <a:r>
              <a:rPr sz="2000" spc="-10" dirty="0">
                <a:solidFill>
                  <a:srgbClr val="C00000"/>
                </a:solidFill>
                <a:latin typeface="Times New Roman"/>
                <a:cs typeface="Times New Roman"/>
              </a:rPr>
              <a:t>buttons</a:t>
            </a:r>
            <a:r>
              <a:rPr sz="2000" spc="-10" dirty="0">
                <a:latin typeface="Times New Roman"/>
                <a:cs typeface="Times New Roman"/>
              </a:rPr>
              <a:t>, </a:t>
            </a:r>
            <a:r>
              <a:rPr sz="2000" spc="-15" dirty="0">
                <a:solidFill>
                  <a:srgbClr val="C00000"/>
                </a:solidFill>
                <a:latin typeface="Times New Roman"/>
                <a:cs typeface="Times New Roman"/>
              </a:rPr>
              <a:t>switches</a:t>
            </a:r>
            <a:r>
              <a:rPr sz="2000" spc="-15" dirty="0">
                <a:latin typeface="Times New Roman"/>
                <a:cs typeface="Times New Roman"/>
              </a:rPr>
              <a:t>, </a:t>
            </a:r>
            <a:r>
              <a:rPr sz="2000" spc="-10" dirty="0">
                <a:solidFill>
                  <a:srgbClr val="C00000"/>
                </a:solidFill>
                <a:latin typeface="Times New Roman"/>
                <a:cs typeface="Times New Roman"/>
              </a:rPr>
              <a:t>keypad</a:t>
            </a:r>
            <a:r>
              <a:rPr sz="2000" spc="-10" dirty="0">
                <a:latin typeface="Times New Roman"/>
                <a:cs typeface="Times New Roman"/>
              </a:rPr>
              <a:t>, </a:t>
            </a:r>
            <a:r>
              <a:rPr sz="2000" spc="-10" dirty="0">
                <a:solidFill>
                  <a:srgbClr val="C00000"/>
                </a:solidFill>
                <a:latin typeface="Times New Roman"/>
                <a:cs typeface="Times New Roman"/>
              </a:rPr>
              <a:t>lights</a:t>
            </a:r>
            <a:r>
              <a:rPr sz="2000" spc="-10" dirty="0">
                <a:latin typeface="Times New Roman"/>
                <a:cs typeface="Times New Roman"/>
              </a:rPr>
              <a:t>, </a:t>
            </a:r>
            <a:r>
              <a:rPr sz="2000" spc="-5" dirty="0">
                <a:solidFill>
                  <a:srgbClr val="C00000"/>
                </a:solidFill>
                <a:latin typeface="Times New Roman"/>
                <a:cs typeface="Times New Roman"/>
              </a:rPr>
              <a:t>bells</a:t>
            </a:r>
            <a:r>
              <a:rPr sz="2000" spc="-5" dirty="0">
                <a:latin typeface="Times New Roman"/>
                <a:cs typeface="Times New Roman"/>
              </a:rPr>
              <a:t>, </a:t>
            </a:r>
            <a:r>
              <a:rPr sz="2000" spc="-5" dirty="0">
                <a:solidFill>
                  <a:srgbClr val="C00000"/>
                </a:solidFill>
                <a:latin typeface="Times New Roman"/>
                <a:cs typeface="Times New Roman"/>
              </a:rPr>
              <a:t>display </a:t>
            </a:r>
            <a:r>
              <a:rPr sz="2000" spc="-15" dirty="0">
                <a:solidFill>
                  <a:srgbClr val="C00000"/>
                </a:solidFill>
                <a:latin typeface="Times New Roman"/>
                <a:cs typeface="Times New Roman"/>
              </a:rPr>
              <a:t>units</a:t>
            </a:r>
            <a:r>
              <a:rPr sz="2000" spc="-15" dirty="0">
                <a:latin typeface="Times New Roman"/>
                <a:cs typeface="Times New Roman"/>
              </a:rPr>
              <a:t>,</a:t>
            </a:r>
            <a:r>
              <a:rPr sz="2000" spc="229" dirty="0">
                <a:latin typeface="Times New Roman"/>
                <a:cs typeface="Times New Roman"/>
              </a:rPr>
              <a:t> </a:t>
            </a:r>
            <a:r>
              <a:rPr sz="2000" spc="-5" dirty="0">
                <a:latin typeface="Times New Roman"/>
                <a:cs typeface="Times New Roman"/>
              </a:rPr>
              <a:t>etc.</a:t>
            </a:r>
            <a:endParaRPr sz="2000">
              <a:latin typeface="Times New Roman"/>
              <a:cs typeface="Times New Roman"/>
            </a:endParaRPr>
          </a:p>
          <a:p>
            <a:pPr marL="683260" indent="-326390">
              <a:lnSpc>
                <a:spcPct val="100000"/>
              </a:lnSpc>
              <a:spcBef>
                <a:spcPts val="1685"/>
              </a:spcBef>
              <a:buClr>
                <a:srgbClr val="3A812E"/>
              </a:buClr>
              <a:buSzPct val="60000"/>
              <a:buFont typeface="Wingdings"/>
              <a:buChar char=""/>
              <a:tabLst>
                <a:tab pos="682625" algn="l"/>
                <a:tab pos="683260" algn="l"/>
              </a:tabLst>
            </a:pPr>
            <a:r>
              <a:rPr sz="2000" dirty="0">
                <a:solidFill>
                  <a:srgbClr val="C00000"/>
                </a:solidFill>
                <a:latin typeface="Times New Roman"/>
                <a:cs typeface="Times New Roman"/>
              </a:rPr>
              <a:t>Mobile </a:t>
            </a:r>
            <a:r>
              <a:rPr sz="2000" spc="-10" dirty="0">
                <a:solidFill>
                  <a:srgbClr val="C00000"/>
                </a:solidFill>
                <a:latin typeface="Times New Roman"/>
                <a:cs typeface="Times New Roman"/>
              </a:rPr>
              <a:t>phone </a:t>
            </a:r>
            <a:r>
              <a:rPr sz="2000" spc="-10" dirty="0">
                <a:latin typeface="Times New Roman"/>
                <a:cs typeface="Times New Roman"/>
              </a:rPr>
              <a:t>is </a:t>
            </a:r>
            <a:r>
              <a:rPr sz="2000" spc="-5" dirty="0">
                <a:latin typeface="Times New Roman"/>
                <a:cs typeface="Times New Roman"/>
              </a:rPr>
              <a:t>an </a:t>
            </a:r>
            <a:r>
              <a:rPr sz="2000" spc="-10" dirty="0">
                <a:latin typeface="Times New Roman"/>
                <a:cs typeface="Times New Roman"/>
              </a:rPr>
              <a:t>example for</a:t>
            </a:r>
            <a:r>
              <a:rPr sz="2000" spc="55" dirty="0">
                <a:latin typeface="Times New Roman"/>
                <a:cs typeface="Times New Roman"/>
              </a:rPr>
              <a:t> </a:t>
            </a:r>
            <a:r>
              <a:rPr sz="2000" spc="-10" dirty="0">
                <a:latin typeface="Times New Roman"/>
                <a:cs typeface="Times New Roman"/>
              </a:rPr>
              <a:t>this.</a:t>
            </a:r>
            <a:endParaRPr sz="2000">
              <a:latin typeface="Times New Roman"/>
              <a:cs typeface="Times New Roman"/>
            </a:endParaRPr>
          </a:p>
          <a:p>
            <a:pPr marL="1033780" lvl="1" indent="-351155">
              <a:lnSpc>
                <a:spcPct val="100000"/>
              </a:lnSpc>
              <a:spcBef>
                <a:spcPts val="1680"/>
              </a:spcBef>
              <a:buClr>
                <a:srgbClr val="CC9900"/>
              </a:buClr>
              <a:buSzPct val="65000"/>
              <a:buFont typeface="Wingdings"/>
              <a:buChar char=""/>
              <a:tabLst>
                <a:tab pos="1033780" algn="l"/>
                <a:tab pos="1034415" algn="l"/>
              </a:tabLst>
            </a:pPr>
            <a:r>
              <a:rPr sz="2000" dirty="0">
                <a:latin typeface="Times New Roman"/>
                <a:cs typeface="Times New Roman"/>
              </a:rPr>
              <a:t>In </a:t>
            </a:r>
            <a:r>
              <a:rPr sz="2000" spc="-10" dirty="0">
                <a:latin typeface="Times New Roman"/>
                <a:cs typeface="Times New Roman"/>
              </a:rPr>
              <a:t>mobile phone, the user </a:t>
            </a:r>
            <a:r>
              <a:rPr sz="2000" spc="-5" dirty="0">
                <a:latin typeface="Times New Roman"/>
                <a:cs typeface="Times New Roman"/>
              </a:rPr>
              <a:t>interface is provided </a:t>
            </a:r>
            <a:r>
              <a:rPr sz="2000" spc="-10" dirty="0">
                <a:latin typeface="Times New Roman"/>
                <a:cs typeface="Times New Roman"/>
              </a:rPr>
              <a:t>through the</a:t>
            </a:r>
            <a:r>
              <a:rPr sz="2000" spc="390" dirty="0">
                <a:latin typeface="Times New Roman"/>
                <a:cs typeface="Times New Roman"/>
              </a:rPr>
              <a:t> </a:t>
            </a:r>
            <a:r>
              <a:rPr sz="2000" spc="-5" dirty="0">
                <a:latin typeface="Times New Roman"/>
                <a:cs typeface="Times New Roman"/>
              </a:rPr>
              <a:t>keypad,</a:t>
            </a:r>
            <a:endParaRPr sz="2000">
              <a:latin typeface="Times New Roman"/>
              <a:cs typeface="Times New Roman"/>
            </a:endParaRPr>
          </a:p>
          <a:p>
            <a:pPr marR="510540" algn="ctr">
              <a:lnSpc>
                <a:spcPct val="100000"/>
              </a:lnSpc>
              <a:spcBef>
                <a:spcPts val="1200"/>
              </a:spcBef>
            </a:pPr>
            <a:r>
              <a:rPr sz="2000" spc="-10" dirty="0">
                <a:latin typeface="Times New Roman"/>
                <a:cs typeface="Times New Roman"/>
              </a:rPr>
              <a:t>graphic </a:t>
            </a:r>
            <a:r>
              <a:rPr sz="2000" spc="-20" dirty="0">
                <a:latin typeface="Times New Roman"/>
                <a:cs typeface="Times New Roman"/>
              </a:rPr>
              <a:t>LCD </a:t>
            </a:r>
            <a:r>
              <a:rPr sz="2000" spc="-10" dirty="0">
                <a:latin typeface="Times New Roman"/>
                <a:cs typeface="Times New Roman"/>
              </a:rPr>
              <a:t>module, </a:t>
            </a:r>
            <a:r>
              <a:rPr sz="2000" spc="-15" dirty="0">
                <a:latin typeface="Times New Roman"/>
                <a:cs typeface="Times New Roman"/>
              </a:rPr>
              <a:t>system </a:t>
            </a:r>
            <a:r>
              <a:rPr sz="2000" spc="-5" dirty="0">
                <a:latin typeface="Times New Roman"/>
                <a:cs typeface="Times New Roman"/>
              </a:rPr>
              <a:t>speaker, vibration alert,</a:t>
            </a:r>
            <a:r>
              <a:rPr sz="2000" spc="210" dirty="0">
                <a:latin typeface="Times New Roman"/>
                <a:cs typeface="Times New Roman"/>
              </a:rPr>
              <a:t> </a:t>
            </a:r>
            <a:r>
              <a:rPr sz="2000" spc="-5" dirty="0">
                <a:latin typeface="Times New Roman"/>
                <a:cs typeface="Times New Roman"/>
              </a:rPr>
              <a:t>etc.</a:t>
            </a:r>
            <a:endParaRPr sz="2000">
              <a:latin typeface="Times New Roman"/>
              <a:cs typeface="Times New Roman"/>
            </a:endParaRPr>
          </a:p>
        </p:txBody>
      </p:sp>
      <p:sp>
        <p:nvSpPr>
          <p:cNvPr id="6" name="object 6"/>
          <p:cNvSpPr/>
          <p:nvPr/>
        </p:nvSpPr>
        <p:spPr>
          <a:xfrm>
            <a:off x="7400925" y="4114800"/>
            <a:ext cx="904875" cy="1619250"/>
          </a:xfrm>
          <a:prstGeom prst="rect">
            <a:avLst/>
          </a:prstGeom>
          <a:blipFill>
            <a:blip r:embed="rId2" cstate="print"/>
            <a:stretch>
              <a:fillRect/>
            </a:stretch>
          </a:blipFill>
        </p:spPr>
        <p:txBody>
          <a:bodyPr wrap="square" lIns="0" tIns="0" rIns="0" bIns="0" rtlCol="0"/>
          <a:lstStyle/>
          <a:p>
            <a:endParaRPr/>
          </a:p>
        </p:txBody>
      </p:sp>
      <p:sp>
        <p:nvSpPr>
          <p:cNvPr id="7" name="object 7"/>
          <p:cNvSpPr/>
          <p:nvPr/>
        </p:nvSpPr>
        <p:spPr>
          <a:xfrm>
            <a:off x="1257300" y="4181475"/>
            <a:ext cx="2705100" cy="1685925"/>
          </a:xfrm>
          <a:prstGeom prst="rect">
            <a:avLst/>
          </a:prstGeom>
          <a:blipFill>
            <a:blip r:embed="rId3" cstate="print"/>
            <a:stretch>
              <a:fillRect/>
            </a:stretch>
          </a:blipFill>
        </p:spPr>
        <p:txBody>
          <a:bodyPr wrap="square" lIns="0" tIns="0" rIns="0" bIns="0" rtlCol="0"/>
          <a:lstStyle/>
          <a:p>
            <a:endParaRPr/>
          </a:p>
        </p:txBody>
      </p:sp>
      <p:sp>
        <p:nvSpPr>
          <p:cNvPr id="8" name="object 8"/>
          <p:cNvSpPr/>
          <p:nvPr/>
        </p:nvSpPr>
        <p:spPr>
          <a:xfrm>
            <a:off x="4791075" y="4029075"/>
            <a:ext cx="1676400" cy="1990725"/>
          </a:xfrm>
          <a:prstGeom prst="rect">
            <a:avLst/>
          </a:prstGeom>
          <a:blipFill>
            <a:blip r:embed="rId4" cstate="print"/>
            <a:stretch>
              <a:fillRect/>
            </a:stretch>
          </a:blipFill>
        </p:spPr>
        <p:txBody>
          <a:bodyPr wrap="square" lIns="0" tIns="0" rIns="0" bIns="0" rtlCol="0"/>
          <a:lstStyle/>
          <a:p>
            <a:endParaRPr/>
          </a:p>
        </p:txBody>
      </p:sp>
      <p:sp>
        <p:nvSpPr>
          <p:cNvPr id="10" name="object 10"/>
          <p:cNvSpPr txBox="1"/>
          <p:nvPr/>
        </p:nvSpPr>
        <p:spPr>
          <a:xfrm>
            <a:off x="8420100" y="6471338"/>
            <a:ext cx="216535" cy="196850"/>
          </a:xfrm>
          <a:prstGeom prst="rect">
            <a:avLst/>
          </a:prstGeom>
        </p:spPr>
        <p:txBody>
          <a:bodyPr vert="horz" wrap="square" lIns="0" tIns="0" rIns="0" bIns="0" rtlCol="0">
            <a:spAutoFit/>
          </a:bodyPr>
          <a:lstStyle/>
          <a:p>
            <a:pPr marL="38100">
              <a:lnSpc>
                <a:spcPts val="1375"/>
              </a:lnSpc>
            </a:pPr>
            <a:fld id="{81D60167-4931-47E6-BA6A-407CBD079E47}" type="slidenum">
              <a:rPr sz="1200" spc="-40" dirty="0">
                <a:latin typeface="Times New Roman"/>
                <a:cs typeface="Times New Roman"/>
              </a:rPr>
              <a:t>28</a:t>
            </a:fld>
            <a:endParaRPr sz="1200">
              <a:latin typeface="Times New Roman"/>
              <a:cs typeface="Times New Roman"/>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373250" y="1979676"/>
            <a:ext cx="6399149" cy="3811524"/>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title"/>
          </p:nvPr>
        </p:nvSpPr>
        <p:spPr>
          <a:xfrm>
            <a:off x="383540" y="246329"/>
            <a:ext cx="8301990" cy="1579880"/>
          </a:xfrm>
          <a:prstGeom prst="rect">
            <a:avLst/>
          </a:prstGeom>
        </p:spPr>
        <p:txBody>
          <a:bodyPr vert="horz" wrap="square" lIns="0" tIns="12700" rIns="0" bIns="0" rtlCol="0">
            <a:spAutoFit/>
          </a:bodyPr>
          <a:lstStyle/>
          <a:p>
            <a:pPr marL="324485">
              <a:lnSpc>
                <a:spcPct val="100000"/>
              </a:lnSpc>
              <a:spcBef>
                <a:spcPts val="100"/>
              </a:spcBef>
            </a:pPr>
            <a:r>
              <a:rPr sz="3600" b="1" dirty="0">
                <a:solidFill>
                  <a:srgbClr val="FF0000"/>
                </a:solidFill>
                <a:latin typeface="Times New Roman"/>
                <a:cs typeface="Times New Roman"/>
              </a:rPr>
              <a:t>THE </a:t>
            </a:r>
            <a:r>
              <a:rPr sz="3600" b="1" spc="-5" dirty="0">
                <a:solidFill>
                  <a:srgbClr val="FF0000"/>
                </a:solidFill>
                <a:latin typeface="Times New Roman"/>
                <a:cs typeface="Times New Roman"/>
              </a:rPr>
              <a:t>TYPICAL EMBEDDED</a:t>
            </a:r>
            <a:r>
              <a:rPr sz="3600" b="1" spc="-40" dirty="0">
                <a:solidFill>
                  <a:srgbClr val="FF0000"/>
                </a:solidFill>
                <a:latin typeface="Times New Roman"/>
                <a:cs typeface="Times New Roman"/>
              </a:rPr>
              <a:t> </a:t>
            </a:r>
            <a:r>
              <a:rPr sz="3600" b="1" spc="-10" dirty="0">
                <a:solidFill>
                  <a:srgbClr val="FF0000"/>
                </a:solidFill>
                <a:latin typeface="Times New Roman"/>
                <a:cs typeface="Times New Roman"/>
              </a:rPr>
              <a:t>SYSTEM</a:t>
            </a:r>
            <a:endParaRPr sz="3600">
              <a:latin typeface="Times New Roman"/>
              <a:cs typeface="Times New Roman"/>
            </a:endParaRPr>
          </a:p>
          <a:p>
            <a:pPr marL="356870" marR="5080" indent="-344805">
              <a:lnSpc>
                <a:spcPct val="150100"/>
              </a:lnSpc>
              <a:spcBef>
                <a:spcPts val="715"/>
              </a:spcBef>
              <a:tabLst>
                <a:tab pos="356870" algn="l"/>
              </a:tabLst>
            </a:pPr>
            <a:r>
              <a:rPr spc="-5" dirty="0">
                <a:solidFill>
                  <a:srgbClr val="C00000"/>
                </a:solidFill>
              </a:rPr>
              <a:t>»	</a:t>
            </a:r>
            <a:r>
              <a:rPr spc="-5" dirty="0"/>
              <a:t>A typical embedded system </a:t>
            </a:r>
            <a:r>
              <a:rPr dirty="0"/>
              <a:t>(shown </a:t>
            </a:r>
            <a:r>
              <a:rPr spc="5" dirty="0"/>
              <a:t>in </a:t>
            </a:r>
            <a:r>
              <a:rPr spc="-10" dirty="0"/>
              <a:t>the </a:t>
            </a:r>
            <a:r>
              <a:rPr spc="-5" dirty="0"/>
              <a:t>following </a:t>
            </a:r>
            <a:r>
              <a:rPr dirty="0"/>
              <a:t>Figure) </a:t>
            </a:r>
            <a:r>
              <a:rPr spc="-5" dirty="0"/>
              <a:t>contains a single  chip </a:t>
            </a:r>
            <a:r>
              <a:rPr dirty="0"/>
              <a:t>controller, </a:t>
            </a:r>
            <a:r>
              <a:rPr spc="-15" dirty="0"/>
              <a:t>which </a:t>
            </a:r>
            <a:r>
              <a:rPr spc="-5" dirty="0"/>
              <a:t>acts </a:t>
            </a:r>
            <a:r>
              <a:rPr dirty="0"/>
              <a:t>as </a:t>
            </a:r>
            <a:r>
              <a:rPr spc="-10" dirty="0"/>
              <a:t>the master </a:t>
            </a:r>
            <a:r>
              <a:rPr dirty="0"/>
              <a:t>brain of </a:t>
            </a:r>
            <a:r>
              <a:rPr spc="-10" dirty="0"/>
              <a:t>the</a:t>
            </a:r>
            <a:r>
              <a:rPr spc="50" dirty="0"/>
              <a:t> </a:t>
            </a:r>
            <a:r>
              <a:rPr spc="-20" dirty="0"/>
              <a:t>system.</a:t>
            </a:r>
          </a:p>
        </p:txBody>
      </p:sp>
      <p:sp>
        <p:nvSpPr>
          <p:cNvPr id="6" name="object 6"/>
          <p:cNvSpPr txBox="1"/>
          <p:nvPr/>
        </p:nvSpPr>
        <p:spPr>
          <a:xfrm>
            <a:off x="8420100" y="6471338"/>
            <a:ext cx="216535" cy="196850"/>
          </a:xfrm>
          <a:prstGeom prst="rect">
            <a:avLst/>
          </a:prstGeom>
        </p:spPr>
        <p:txBody>
          <a:bodyPr vert="horz" wrap="square" lIns="0" tIns="0" rIns="0" bIns="0" rtlCol="0">
            <a:spAutoFit/>
          </a:bodyPr>
          <a:lstStyle/>
          <a:p>
            <a:pPr marL="38100">
              <a:lnSpc>
                <a:spcPts val="1375"/>
              </a:lnSpc>
            </a:pPr>
            <a:fld id="{81D60167-4931-47E6-BA6A-407CBD079E47}" type="slidenum">
              <a:rPr sz="1200" spc="-40" dirty="0">
                <a:latin typeface="Times New Roman"/>
                <a:cs typeface="Times New Roman"/>
              </a:rPr>
              <a:t>29</a:t>
            </a:fld>
            <a:endParaRPr sz="1200">
              <a:latin typeface="Times New Roman"/>
              <a:cs typeface="Times New Roman"/>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57200" y="6172200"/>
            <a:ext cx="8229600" cy="0"/>
          </a:xfrm>
          <a:custGeom>
            <a:avLst/>
            <a:gdLst/>
            <a:ahLst/>
            <a:cxnLst/>
            <a:rect l="l" t="t" r="r" b="b"/>
            <a:pathLst>
              <a:path w="8229600">
                <a:moveTo>
                  <a:pt x="0" y="0"/>
                </a:moveTo>
                <a:lnTo>
                  <a:pt x="8229600" y="0"/>
                </a:lnTo>
              </a:path>
            </a:pathLst>
          </a:custGeom>
          <a:ln w="19050">
            <a:solidFill>
              <a:srgbClr val="CC9900"/>
            </a:solidFill>
          </a:ln>
        </p:spPr>
        <p:txBody>
          <a:bodyPr wrap="square" lIns="0" tIns="0" rIns="0" bIns="0" rtlCol="0"/>
          <a:lstStyle/>
          <a:p>
            <a:endParaRPr/>
          </a:p>
        </p:txBody>
      </p:sp>
      <p:sp>
        <p:nvSpPr>
          <p:cNvPr id="3" name="object 3"/>
          <p:cNvSpPr txBox="1"/>
          <p:nvPr/>
        </p:nvSpPr>
        <p:spPr>
          <a:xfrm>
            <a:off x="8515604" y="6450279"/>
            <a:ext cx="97155" cy="208279"/>
          </a:xfrm>
          <a:prstGeom prst="rect">
            <a:avLst/>
          </a:prstGeom>
        </p:spPr>
        <p:txBody>
          <a:bodyPr vert="horz" wrap="square" lIns="0" tIns="12700" rIns="0" bIns="0" rtlCol="0">
            <a:spAutoFit/>
          </a:bodyPr>
          <a:lstStyle/>
          <a:p>
            <a:pPr marL="12700">
              <a:lnSpc>
                <a:spcPct val="100000"/>
              </a:lnSpc>
              <a:spcBef>
                <a:spcPts val="100"/>
              </a:spcBef>
            </a:pPr>
            <a:r>
              <a:rPr sz="1200" spc="-40" dirty="0">
                <a:latin typeface="Times New Roman"/>
                <a:cs typeface="Times New Roman"/>
              </a:rPr>
              <a:t>3</a:t>
            </a:r>
            <a:endParaRPr sz="1200">
              <a:latin typeface="Times New Roman"/>
              <a:cs typeface="Times New Roman"/>
            </a:endParaRPr>
          </a:p>
        </p:txBody>
      </p:sp>
      <p:sp>
        <p:nvSpPr>
          <p:cNvPr id="4" name="object 4"/>
          <p:cNvSpPr txBox="1">
            <a:spLocks noGrp="1"/>
          </p:cNvSpPr>
          <p:nvPr>
            <p:ph type="title"/>
          </p:nvPr>
        </p:nvSpPr>
        <p:spPr>
          <a:xfrm>
            <a:off x="460044" y="444753"/>
            <a:ext cx="4529455" cy="391160"/>
          </a:xfrm>
          <a:prstGeom prst="rect">
            <a:avLst/>
          </a:prstGeom>
        </p:spPr>
        <p:txBody>
          <a:bodyPr vert="horz" wrap="square" lIns="0" tIns="12700" rIns="0" bIns="0" rtlCol="0">
            <a:spAutoFit/>
          </a:bodyPr>
          <a:lstStyle/>
          <a:p>
            <a:pPr marL="12700">
              <a:lnSpc>
                <a:spcPct val="100000"/>
              </a:lnSpc>
              <a:spcBef>
                <a:spcPts val="100"/>
              </a:spcBef>
              <a:tabLst>
                <a:tab pos="356870" algn="l"/>
              </a:tabLst>
            </a:pPr>
            <a:r>
              <a:rPr sz="2350" spc="10" dirty="0">
                <a:solidFill>
                  <a:srgbClr val="C00000"/>
                </a:solidFill>
              </a:rPr>
              <a:t>»	</a:t>
            </a:r>
            <a:r>
              <a:rPr sz="2400" spc="-5" dirty="0">
                <a:solidFill>
                  <a:srgbClr val="AC1285"/>
                </a:solidFill>
              </a:rPr>
              <a:t>Every embedded </a:t>
            </a:r>
            <a:r>
              <a:rPr sz="2400" spc="-15" dirty="0">
                <a:solidFill>
                  <a:srgbClr val="AC1285"/>
                </a:solidFill>
              </a:rPr>
              <a:t>system </a:t>
            </a:r>
            <a:r>
              <a:rPr sz="2400" dirty="0">
                <a:solidFill>
                  <a:srgbClr val="AC1285"/>
                </a:solidFill>
              </a:rPr>
              <a:t>is</a:t>
            </a:r>
            <a:r>
              <a:rPr sz="2400" spc="25" dirty="0">
                <a:solidFill>
                  <a:srgbClr val="AC1285"/>
                </a:solidFill>
              </a:rPr>
              <a:t> </a:t>
            </a:r>
            <a:r>
              <a:rPr sz="2400" dirty="0">
                <a:solidFill>
                  <a:srgbClr val="AC1285"/>
                </a:solidFill>
              </a:rPr>
              <a:t>unique</a:t>
            </a:r>
            <a:endParaRPr sz="2400"/>
          </a:p>
        </p:txBody>
      </p:sp>
      <p:sp>
        <p:nvSpPr>
          <p:cNvPr id="5" name="object 5"/>
          <p:cNvSpPr txBox="1"/>
          <p:nvPr/>
        </p:nvSpPr>
        <p:spPr>
          <a:xfrm>
            <a:off x="460044" y="883854"/>
            <a:ext cx="8154034" cy="4900295"/>
          </a:xfrm>
          <a:prstGeom prst="rect">
            <a:avLst/>
          </a:prstGeom>
        </p:spPr>
        <p:txBody>
          <a:bodyPr vert="horz" wrap="square" lIns="0" tIns="12065" rIns="0" bIns="0" rtlCol="0">
            <a:spAutoFit/>
          </a:bodyPr>
          <a:lstStyle/>
          <a:p>
            <a:pPr marL="356870" marR="6350" indent="-344805">
              <a:lnSpc>
                <a:spcPct val="150100"/>
              </a:lnSpc>
              <a:spcBef>
                <a:spcPts val="95"/>
              </a:spcBef>
              <a:tabLst>
                <a:tab pos="356870" algn="l"/>
              </a:tabLst>
            </a:pPr>
            <a:r>
              <a:rPr sz="2350" spc="10" dirty="0">
                <a:solidFill>
                  <a:srgbClr val="C00000"/>
                </a:solidFill>
                <a:latin typeface="Times New Roman"/>
                <a:cs typeface="Times New Roman"/>
              </a:rPr>
              <a:t>»	</a:t>
            </a:r>
            <a:r>
              <a:rPr sz="2400" spc="-5" dirty="0">
                <a:solidFill>
                  <a:srgbClr val="6F2F9F"/>
                </a:solidFill>
                <a:latin typeface="Times New Roman"/>
                <a:cs typeface="Times New Roman"/>
              </a:rPr>
              <a:t>Hardware </a:t>
            </a:r>
            <a:r>
              <a:rPr sz="2400" spc="-10" dirty="0">
                <a:solidFill>
                  <a:srgbClr val="6F2F9F"/>
                </a:solidFill>
                <a:latin typeface="Times New Roman"/>
                <a:cs typeface="Times New Roman"/>
              </a:rPr>
              <a:t>as </a:t>
            </a:r>
            <a:r>
              <a:rPr sz="2400" dirty="0">
                <a:solidFill>
                  <a:srgbClr val="6F2F9F"/>
                </a:solidFill>
                <a:latin typeface="Times New Roman"/>
                <a:cs typeface="Times New Roman"/>
              </a:rPr>
              <a:t>well </a:t>
            </a:r>
            <a:r>
              <a:rPr sz="2400" spc="-10" dirty="0">
                <a:solidFill>
                  <a:srgbClr val="6F2F9F"/>
                </a:solidFill>
                <a:latin typeface="Times New Roman"/>
                <a:cs typeface="Times New Roman"/>
              </a:rPr>
              <a:t>as </a:t>
            </a:r>
            <a:r>
              <a:rPr sz="2400" dirty="0">
                <a:solidFill>
                  <a:srgbClr val="6F2F9F"/>
                </a:solidFill>
                <a:latin typeface="Times New Roman"/>
                <a:cs typeface="Times New Roman"/>
              </a:rPr>
              <a:t>the </a:t>
            </a:r>
            <a:r>
              <a:rPr sz="2400" spc="-5" dirty="0">
                <a:solidFill>
                  <a:srgbClr val="6F2F9F"/>
                </a:solidFill>
                <a:latin typeface="Times New Roman"/>
                <a:cs typeface="Times New Roman"/>
              </a:rPr>
              <a:t>firmware </a:t>
            </a:r>
            <a:r>
              <a:rPr sz="2400" dirty="0">
                <a:solidFill>
                  <a:srgbClr val="6F2F9F"/>
                </a:solidFill>
                <a:latin typeface="Times New Roman"/>
                <a:cs typeface="Times New Roman"/>
              </a:rPr>
              <a:t>is highly </a:t>
            </a:r>
            <a:r>
              <a:rPr sz="2400" spc="-5" dirty="0">
                <a:solidFill>
                  <a:srgbClr val="6F2F9F"/>
                </a:solidFill>
                <a:latin typeface="Times New Roman"/>
                <a:cs typeface="Times New Roman"/>
              </a:rPr>
              <a:t>specialized </a:t>
            </a:r>
            <a:r>
              <a:rPr sz="2400" dirty="0">
                <a:solidFill>
                  <a:srgbClr val="6F2F9F"/>
                </a:solidFill>
                <a:latin typeface="Times New Roman"/>
                <a:cs typeface="Times New Roman"/>
              </a:rPr>
              <a:t>to the  </a:t>
            </a:r>
            <a:r>
              <a:rPr sz="2400" spc="-5" dirty="0">
                <a:solidFill>
                  <a:srgbClr val="6F2F9F"/>
                </a:solidFill>
                <a:latin typeface="Times New Roman"/>
                <a:cs typeface="Times New Roman"/>
              </a:rPr>
              <a:t>application</a:t>
            </a:r>
            <a:r>
              <a:rPr sz="2400" spc="-50" dirty="0">
                <a:solidFill>
                  <a:srgbClr val="6F2F9F"/>
                </a:solidFill>
                <a:latin typeface="Times New Roman"/>
                <a:cs typeface="Times New Roman"/>
              </a:rPr>
              <a:t> </a:t>
            </a:r>
            <a:r>
              <a:rPr sz="2400" spc="-5" dirty="0">
                <a:solidFill>
                  <a:srgbClr val="6F2F9F"/>
                </a:solidFill>
                <a:latin typeface="Times New Roman"/>
                <a:cs typeface="Times New Roman"/>
              </a:rPr>
              <a:t>domain</a:t>
            </a:r>
            <a:endParaRPr sz="2400">
              <a:latin typeface="Times New Roman"/>
              <a:cs typeface="Times New Roman"/>
            </a:endParaRPr>
          </a:p>
          <a:p>
            <a:pPr marL="356870" marR="5080" indent="-344805">
              <a:lnSpc>
                <a:spcPct val="150100"/>
              </a:lnSpc>
              <a:spcBef>
                <a:spcPts val="580"/>
              </a:spcBef>
              <a:tabLst>
                <a:tab pos="356870" algn="l"/>
                <a:tab pos="1820545" algn="l"/>
                <a:tab pos="2945765" algn="l"/>
                <a:tab pos="3479165" algn="l"/>
                <a:tab pos="4838700" algn="l"/>
                <a:tab pos="5287010" algn="l"/>
                <a:tab pos="6647180" algn="l"/>
                <a:tab pos="7281545" algn="l"/>
                <a:tab pos="7695565" algn="l"/>
              </a:tabLst>
            </a:pPr>
            <a:r>
              <a:rPr sz="2350" spc="10" dirty="0">
                <a:solidFill>
                  <a:srgbClr val="C00000"/>
                </a:solidFill>
                <a:latin typeface="Times New Roman"/>
                <a:cs typeface="Times New Roman"/>
              </a:rPr>
              <a:t>»	</a:t>
            </a:r>
            <a:r>
              <a:rPr sz="2400" dirty="0">
                <a:solidFill>
                  <a:srgbClr val="001F5F"/>
                </a:solidFill>
                <a:latin typeface="Times New Roman"/>
                <a:cs typeface="Times New Roman"/>
              </a:rPr>
              <a:t>Emb</a:t>
            </a:r>
            <a:r>
              <a:rPr sz="2400" spc="-15" dirty="0">
                <a:solidFill>
                  <a:srgbClr val="001F5F"/>
                </a:solidFill>
                <a:latin typeface="Times New Roman"/>
                <a:cs typeface="Times New Roman"/>
              </a:rPr>
              <a:t>e</a:t>
            </a:r>
            <a:r>
              <a:rPr sz="2400" dirty="0">
                <a:solidFill>
                  <a:srgbClr val="001F5F"/>
                </a:solidFill>
                <a:latin typeface="Times New Roman"/>
                <a:cs typeface="Times New Roman"/>
              </a:rPr>
              <a:t>dd</a:t>
            </a:r>
            <a:r>
              <a:rPr sz="2400" spc="-15" dirty="0">
                <a:solidFill>
                  <a:srgbClr val="001F5F"/>
                </a:solidFill>
                <a:latin typeface="Times New Roman"/>
                <a:cs typeface="Times New Roman"/>
              </a:rPr>
              <a:t>e</a:t>
            </a:r>
            <a:r>
              <a:rPr sz="2400" dirty="0">
                <a:solidFill>
                  <a:srgbClr val="001F5F"/>
                </a:solidFill>
                <a:latin typeface="Times New Roman"/>
                <a:cs typeface="Times New Roman"/>
              </a:rPr>
              <a:t>d	</a:t>
            </a:r>
            <a:r>
              <a:rPr sz="2400" spc="20" dirty="0">
                <a:solidFill>
                  <a:srgbClr val="001F5F"/>
                </a:solidFill>
                <a:latin typeface="Times New Roman"/>
                <a:cs typeface="Times New Roman"/>
              </a:rPr>
              <a:t>s</a:t>
            </a:r>
            <a:r>
              <a:rPr sz="2400" spc="-50" dirty="0">
                <a:solidFill>
                  <a:srgbClr val="001F5F"/>
                </a:solidFill>
                <a:latin typeface="Times New Roman"/>
                <a:cs typeface="Times New Roman"/>
              </a:rPr>
              <a:t>y</a:t>
            </a:r>
            <a:r>
              <a:rPr sz="2400" dirty="0">
                <a:solidFill>
                  <a:srgbClr val="001F5F"/>
                </a:solidFill>
                <a:latin typeface="Times New Roman"/>
                <a:cs typeface="Times New Roman"/>
              </a:rPr>
              <a:t>stems	</a:t>
            </a:r>
            <a:r>
              <a:rPr sz="2400" spc="-10" dirty="0">
                <a:solidFill>
                  <a:srgbClr val="001F5F"/>
                </a:solidFill>
                <a:latin typeface="Times New Roman"/>
                <a:cs typeface="Times New Roman"/>
              </a:rPr>
              <a:t>ar</a:t>
            </a:r>
            <a:r>
              <a:rPr sz="2400" dirty="0">
                <a:solidFill>
                  <a:srgbClr val="001F5F"/>
                </a:solidFill>
                <a:latin typeface="Times New Roman"/>
                <a:cs typeface="Times New Roman"/>
              </a:rPr>
              <a:t>e	b</a:t>
            </a:r>
            <a:r>
              <a:rPr sz="2400" spc="-15" dirty="0">
                <a:solidFill>
                  <a:srgbClr val="001F5F"/>
                </a:solidFill>
                <a:latin typeface="Times New Roman"/>
                <a:cs typeface="Times New Roman"/>
              </a:rPr>
              <a:t>e</a:t>
            </a:r>
            <a:r>
              <a:rPr sz="2400" spc="-10" dirty="0">
                <a:solidFill>
                  <a:srgbClr val="001F5F"/>
                </a:solidFill>
                <a:latin typeface="Times New Roman"/>
                <a:cs typeface="Times New Roman"/>
              </a:rPr>
              <a:t>c</a:t>
            </a:r>
            <a:r>
              <a:rPr sz="2400" dirty="0">
                <a:solidFill>
                  <a:srgbClr val="001F5F"/>
                </a:solidFill>
                <a:latin typeface="Times New Roman"/>
                <a:cs typeface="Times New Roman"/>
              </a:rPr>
              <a:t>oming	</a:t>
            </a:r>
            <a:r>
              <a:rPr sz="2400" spc="-15" dirty="0">
                <a:solidFill>
                  <a:srgbClr val="001F5F"/>
                </a:solidFill>
                <a:latin typeface="Times New Roman"/>
                <a:cs typeface="Times New Roman"/>
              </a:rPr>
              <a:t>a</a:t>
            </a:r>
            <a:r>
              <a:rPr sz="2400" dirty="0">
                <a:solidFill>
                  <a:srgbClr val="001F5F"/>
                </a:solidFill>
                <a:latin typeface="Times New Roman"/>
                <a:cs typeface="Times New Roman"/>
              </a:rPr>
              <a:t>n	in</a:t>
            </a:r>
            <a:r>
              <a:rPr sz="2400" spc="-10" dirty="0">
                <a:solidFill>
                  <a:srgbClr val="001F5F"/>
                </a:solidFill>
                <a:latin typeface="Times New Roman"/>
                <a:cs typeface="Times New Roman"/>
              </a:rPr>
              <a:t>e</a:t>
            </a:r>
            <a:r>
              <a:rPr sz="2400" dirty="0">
                <a:solidFill>
                  <a:srgbClr val="001F5F"/>
                </a:solidFill>
                <a:latin typeface="Times New Roman"/>
                <a:cs typeface="Times New Roman"/>
              </a:rPr>
              <a:t>vitab</a:t>
            </a:r>
            <a:r>
              <a:rPr sz="2400" spc="-25" dirty="0">
                <a:solidFill>
                  <a:srgbClr val="001F5F"/>
                </a:solidFill>
                <a:latin typeface="Times New Roman"/>
                <a:cs typeface="Times New Roman"/>
              </a:rPr>
              <a:t>l</a:t>
            </a:r>
            <a:r>
              <a:rPr sz="2400" dirty="0">
                <a:solidFill>
                  <a:srgbClr val="001F5F"/>
                </a:solidFill>
                <a:latin typeface="Times New Roman"/>
                <a:cs typeface="Times New Roman"/>
              </a:rPr>
              <a:t>e	p</a:t>
            </a:r>
            <a:r>
              <a:rPr sz="2400" spc="-15" dirty="0">
                <a:solidFill>
                  <a:srgbClr val="001F5F"/>
                </a:solidFill>
                <a:latin typeface="Times New Roman"/>
                <a:cs typeface="Times New Roman"/>
              </a:rPr>
              <a:t>a</a:t>
            </a:r>
            <a:r>
              <a:rPr sz="2400" spc="-10" dirty="0">
                <a:solidFill>
                  <a:srgbClr val="001F5F"/>
                </a:solidFill>
                <a:latin typeface="Times New Roman"/>
                <a:cs typeface="Times New Roman"/>
              </a:rPr>
              <a:t>r</a:t>
            </a:r>
            <a:r>
              <a:rPr sz="2400" dirty="0">
                <a:solidFill>
                  <a:srgbClr val="001F5F"/>
                </a:solidFill>
                <a:latin typeface="Times New Roman"/>
                <a:cs typeface="Times New Roman"/>
              </a:rPr>
              <a:t>t	</a:t>
            </a:r>
            <a:r>
              <a:rPr sz="2400" spc="-5" dirty="0">
                <a:solidFill>
                  <a:srgbClr val="001F5F"/>
                </a:solidFill>
                <a:latin typeface="Times New Roman"/>
                <a:cs typeface="Times New Roman"/>
              </a:rPr>
              <a:t>o</a:t>
            </a:r>
            <a:r>
              <a:rPr sz="2400" dirty="0">
                <a:solidFill>
                  <a:srgbClr val="001F5F"/>
                </a:solidFill>
                <a:latin typeface="Times New Roman"/>
                <a:cs typeface="Times New Roman"/>
              </a:rPr>
              <a:t>f	</a:t>
            </a:r>
            <a:r>
              <a:rPr sz="2400" spc="-10" dirty="0">
                <a:solidFill>
                  <a:srgbClr val="001F5F"/>
                </a:solidFill>
                <a:latin typeface="Times New Roman"/>
                <a:cs typeface="Times New Roman"/>
              </a:rPr>
              <a:t>a</a:t>
            </a:r>
            <a:r>
              <a:rPr sz="2400" spc="40" dirty="0">
                <a:solidFill>
                  <a:srgbClr val="001F5F"/>
                </a:solidFill>
                <a:latin typeface="Times New Roman"/>
                <a:cs typeface="Times New Roman"/>
              </a:rPr>
              <a:t>n</a:t>
            </a:r>
            <a:r>
              <a:rPr sz="2400" dirty="0">
                <a:solidFill>
                  <a:srgbClr val="001F5F"/>
                </a:solidFill>
                <a:latin typeface="Times New Roman"/>
                <a:cs typeface="Times New Roman"/>
              </a:rPr>
              <a:t>y  </a:t>
            </a:r>
            <a:r>
              <a:rPr sz="2400" spc="-5" dirty="0">
                <a:solidFill>
                  <a:srgbClr val="001F5F"/>
                </a:solidFill>
                <a:latin typeface="Times New Roman"/>
                <a:cs typeface="Times New Roman"/>
              </a:rPr>
              <a:t>product or equipment </a:t>
            </a:r>
            <a:r>
              <a:rPr sz="2400" dirty="0">
                <a:solidFill>
                  <a:srgbClr val="001F5F"/>
                </a:solidFill>
                <a:latin typeface="Times New Roman"/>
                <a:cs typeface="Times New Roman"/>
              </a:rPr>
              <a:t>in </a:t>
            </a:r>
            <a:r>
              <a:rPr sz="2400" spc="-5" dirty="0">
                <a:solidFill>
                  <a:srgbClr val="001F5F"/>
                </a:solidFill>
                <a:latin typeface="Times New Roman"/>
                <a:cs typeface="Times New Roman"/>
              </a:rPr>
              <a:t>all fields,</a:t>
            </a:r>
            <a:r>
              <a:rPr sz="2400" spc="-25" dirty="0">
                <a:solidFill>
                  <a:srgbClr val="001F5F"/>
                </a:solidFill>
                <a:latin typeface="Times New Roman"/>
                <a:cs typeface="Times New Roman"/>
              </a:rPr>
              <a:t> </a:t>
            </a:r>
            <a:r>
              <a:rPr sz="2400" spc="-5" dirty="0">
                <a:solidFill>
                  <a:srgbClr val="001F5F"/>
                </a:solidFill>
                <a:latin typeface="Times New Roman"/>
                <a:cs typeface="Times New Roman"/>
              </a:rPr>
              <a:t>including</a:t>
            </a:r>
            <a:endParaRPr sz="2400">
              <a:latin typeface="Times New Roman"/>
              <a:cs typeface="Times New Roman"/>
            </a:endParaRPr>
          </a:p>
          <a:p>
            <a:pPr marL="356870">
              <a:lnSpc>
                <a:spcPct val="100000"/>
              </a:lnSpc>
              <a:spcBef>
                <a:spcPts val="1789"/>
              </a:spcBef>
              <a:tabLst>
                <a:tab pos="682625" algn="l"/>
              </a:tabLst>
            </a:pPr>
            <a:r>
              <a:rPr sz="2000" spc="-5" dirty="0">
                <a:solidFill>
                  <a:srgbClr val="C00000"/>
                </a:solidFill>
                <a:latin typeface="Times New Roman"/>
                <a:cs typeface="Times New Roman"/>
              </a:rPr>
              <a:t>»	</a:t>
            </a:r>
            <a:r>
              <a:rPr sz="2000" spc="-10" dirty="0">
                <a:solidFill>
                  <a:srgbClr val="001F5F"/>
                </a:solidFill>
                <a:latin typeface="Times New Roman"/>
                <a:cs typeface="Times New Roman"/>
              </a:rPr>
              <a:t>household</a:t>
            </a:r>
            <a:r>
              <a:rPr sz="2000" spc="15" dirty="0">
                <a:solidFill>
                  <a:srgbClr val="001F5F"/>
                </a:solidFill>
                <a:latin typeface="Times New Roman"/>
                <a:cs typeface="Times New Roman"/>
              </a:rPr>
              <a:t> </a:t>
            </a:r>
            <a:r>
              <a:rPr sz="2000" spc="-5" dirty="0">
                <a:solidFill>
                  <a:srgbClr val="001F5F"/>
                </a:solidFill>
                <a:latin typeface="Times New Roman"/>
                <a:cs typeface="Times New Roman"/>
              </a:rPr>
              <a:t>appliances</a:t>
            </a:r>
            <a:endParaRPr sz="2000">
              <a:latin typeface="Times New Roman"/>
              <a:cs typeface="Times New Roman"/>
            </a:endParaRPr>
          </a:p>
          <a:p>
            <a:pPr marL="356870">
              <a:lnSpc>
                <a:spcPct val="100000"/>
              </a:lnSpc>
              <a:spcBef>
                <a:spcPts val="1680"/>
              </a:spcBef>
              <a:tabLst>
                <a:tab pos="682625" algn="l"/>
              </a:tabLst>
            </a:pPr>
            <a:r>
              <a:rPr sz="2000" spc="-5" dirty="0">
                <a:solidFill>
                  <a:srgbClr val="C00000"/>
                </a:solidFill>
                <a:latin typeface="Times New Roman"/>
                <a:cs typeface="Times New Roman"/>
              </a:rPr>
              <a:t>»	</a:t>
            </a:r>
            <a:r>
              <a:rPr sz="2000" spc="-10" dirty="0">
                <a:solidFill>
                  <a:srgbClr val="001F5F"/>
                </a:solidFill>
                <a:latin typeface="Times New Roman"/>
                <a:cs typeface="Times New Roman"/>
              </a:rPr>
              <a:t>Telecommunications</a:t>
            </a:r>
            <a:endParaRPr sz="2000">
              <a:latin typeface="Times New Roman"/>
              <a:cs typeface="Times New Roman"/>
            </a:endParaRPr>
          </a:p>
          <a:p>
            <a:pPr marL="356870">
              <a:lnSpc>
                <a:spcPct val="100000"/>
              </a:lnSpc>
              <a:spcBef>
                <a:spcPts val="1685"/>
              </a:spcBef>
              <a:tabLst>
                <a:tab pos="682625" algn="l"/>
              </a:tabLst>
            </a:pPr>
            <a:r>
              <a:rPr sz="2000" spc="-5" dirty="0">
                <a:solidFill>
                  <a:srgbClr val="C00000"/>
                </a:solidFill>
                <a:latin typeface="Times New Roman"/>
                <a:cs typeface="Times New Roman"/>
              </a:rPr>
              <a:t>»	</a:t>
            </a:r>
            <a:r>
              <a:rPr sz="2000" spc="-10" dirty="0">
                <a:solidFill>
                  <a:srgbClr val="001F5F"/>
                </a:solidFill>
                <a:latin typeface="Times New Roman"/>
                <a:cs typeface="Times New Roman"/>
              </a:rPr>
              <a:t>medical</a:t>
            </a:r>
            <a:r>
              <a:rPr sz="2000" dirty="0">
                <a:solidFill>
                  <a:srgbClr val="001F5F"/>
                </a:solidFill>
                <a:latin typeface="Times New Roman"/>
                <a:cs typeface="Times New Roman"/>
              </a:rPr>
              <a:t> </a:t>
            </a:r>
            <a:r>
              <a:rPr sz="2000" spc="-10" dirty="0">
                <a:solidFill>
                  <a:srgbClr val="001F5F"/>
                </a:solidFill>
                <a:latin typeface="Times New Roman"/>
                <a:cs typeface="Times New Roman"/>
              </a:rPr>
              <a:t>equipment</a:t>
            </a:r>
            <a:endParaRPr sz="2000">
              <a:latin typeface="Times New Roman"/>
              <a:cs typeface="Times New Roman"/>
            </a:endParaRPr>
          </a:p>
          <a:p>
            <a:pPr marL="356870">
              <a:lnSpc>
                <a:spcPct val="100000"/>
              </a:lnSpc>
              <a:spcBef>
                <a:spcPts val="1680"/>
              </a:spcBef>
              <a:tabLst>
                <a:tab pos="682625" algn="l"/>
              </a:tabLst>
            </a:pPr>
            <a:r>
              <a:rPr sz="2000" spc="-5" dirty="0">
                <a:solidFill>
                  <a:srgbClr val="C00000"/>
                </a:solidFill>
                <a:latin typeface="Times New Roman"/>
                <a:cs typeface="Times New Roman"/>
              </a:rPr>
              <a:t>»	</a:t>
            </a:r>
            <a:r>
              <a:rPr sz="2000" spc="-10" dirty="0">
                <a:solidFill>
                  <a:srgbClr val="001F5F"/>
                </a:solidFill>
                <a:latin typeface="Times New Roman"/>
                <a:cs typeface="Times New Roman"/>
              </a:rPr>
              <a:t>industrial</a:t>
            </a:r>
            <a:r>
              <a:rPr sz="2000" spc="-15" dirty="0">
                <a:solidFill>
                  <a:srgbClr val="001F5F"/>
                </a:solidFill>
                <a:latin typeface="Times New Roman"/>
                <a:cs typeface="Times New Roman"/>
              </a:rPr>
              <a:t> </a:t>
            </a:r>
            <a:r>
              <a:rPr sz="2000" spc="-5" dirty="0">
                <a:solidFill>
                  <a:srgbClr val="001F5F"/>
                </a:solidFill>
                <a:latin typeface="Times New Roman"/>
                <a:cs typeface="Times New Roman"/>
              </a:rPr>
              <a:t>control</a:t>
            </a:r>
            <a:endParaRPr sz="2000">
              <a:latin typeface="Times New Roman"/>
              <a:cs typeface="Times New Roman"/>
            </a:endParaRPr>
          </a:p>
          <a:p>
            <a:pPr marL="356870">
              <a:lnSpc>
                <a:spcPct val="100000"/>
              </a:lnSpc>
              <a:spcBef>
                <a:spcPts val="1685"/>
              </a:spcBef>
              <a:tabLst>
                <a:tab pos="682625" algn="l"/>
              </a:tabLst>
            </a:pPr>
            <a:r>
              <a:rPr sz="2000" spc="-5" dirty="0">
                <a:solidFill>
                  <a:srgbClr val="C00000"/>
                </a:solidFill>
                <a:latin typeface="Times New Roman"/>
                <a:cs typeface="Times New Roman"/>
              </a:rPr>
              <a:t>»	</a:t>
            </a:r>
            <a:r>
              <a:rPr sz="2000" spc="-15" dirty="0">
                <a:solidFill>
                  <a:srgbClr val="001F5F"/>
                </a:solidFill>
                <a:latin typeface="Times New Roman"/>
                <a:cs typeface="Times New Roman"/>
              </a:rPr>
              <a:t>consumer</a:t>
            </a:r>
            <a:r>
              <a:rPr sz="2000" spc="40" dirty="0">
                <a:solidFill>
                  <a:srgbClr val="001F5F"/>
                </a:solidFill>
                <a:latin typeface="Times New Roman"/>
                <a:cs typeface="Times New Roman"/>
              </a:rPr>
              <a:t> </a:t>
            </a:r>
            <a:r>
              <a:rPr sz="2000" spc="-5" dirty="0">
                <a:solidFill>
                  <a:srgbClr val="001F5F"/>
                </a:solidFill>
                <a:latin typeface="Times New Roman"/>
                <a:cs typeface="Times New Roman"/>
              </a:rPr>
              <a:t>products.</a:t>
            </a:r>
            <a:endParaRPr sz="2000">
              <a:latin typeface="Times New Roman"/>
              <a:cs typeface="Times New Roman"/>
            </a:endParaRPr>
          </a:p>
        </p:txBody>
      </p:sp>
      <p:sp>
        <p:nvSpPr>
          <p:cNvPr id="7" name="object 7"/>
          <p:cNvSpPr/>
          <p:nvPr/>
        </p:nvSpPr>
        <p:spPr>
          <a:xfrm>
            <a:off x="3583559" y="3125418"/>
            <a:ext cx="5029200" cy="3046781"/>
          </a:xfrm>
          <a:prstGeom prst="rect">
            <a:avLst/>
          </a:prstGeom>
          <a:blipFill>
            <a:blip r:embed="rId2" cstate="print"/>
            <a:stretch>
              <a:fillRect/>
            </a:stretch>
          </a:blipFill>
        </p:spPr>
        <p:txBody>
          <a:bodyPr wrap="square" lIns="0" tIns="0" rIns="0" bIns="0" rtlCol="0"/>
          <a:lstStyle/>
          <a:p>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3505200" y="2548873"/>
            <a:ext cx="3276600" cy="2253250"/>
          </a:xfrm>
          <a:prstGeom prst="rect">
            <a:avLst/>
          </a:prstGeom>
          <a:blipFill>
            <a:blip r:embed="rId2" cstate="print"/>
            <a:stretch>
              <a:fillRect/>
            </a:stretch>
          </a:blipFill>
        </p:spPr>
        <p:txBody>
          <a:bodyPr wrap="square" lIns="0" tIns="0" rIns="0" bIns="0" rtlCol="0"/>
          <a:lstStyle/>
          <a:p>
            <a:endParaRPr/>
          </a:p>
        </p:txBody>
      </p:sp>
      <p:sp>
        <p:nvSpPr>
          <p:cNvPr id="4" name="object 4"/>
          <p:cNvSpPr txBox="1"/>
          <p:nvPr/>
        </p:nvSpPr>
        <p:spPr>
          <a:xfrm>
            <a:off x="154939" y="314020"/>
            <a:ext cx="8216900" cy="2578735"/>
          </a:xfrm>
          <a:prstGeom prst="rect">
            <a:avLst/>
          </a:prstGeom>
        </p:spPr>
        <p:txBody>
          <a:bodyPr vert="horz" wrap="square" lIns="0" tIns="88265" rIns="0" bIns="0" rtlCol="0">
            <a:spAutoFit/>
          </a:bodyPr>
          <a:lstStyle/>
          <a:p>
            <a:pPr marL="546100">
              <a:lnSpc>
                <a:spcPct val="100000"/>
              </a:lnSpc>
              <a:spcBef>
                <a:spcPts val="695"/>
              </a:spcBef>
            </a:pPr>
            <a:r>
              <a:rPr sz="1000" spc="10" dirty="0">
                <a:latin typeface="Times New Roman"/>
                <a:cs typeface="Times New Roman"/>
              </a:rPr>
              <a:t>The </a:t>
            </a:r>
            <a:r>
              <a:rPr sz="1000" b="1" i="1" dirty="0">
                <a:solidFill>
                  <a:srgbClr val="FF0000"/>
                </a:solidFill>
                <a:latin typeface="Times New Roman"/>
                <a:cs typeface="Times New Roman"/>
              </a:rPr>
              <a:t>controller </a:t>
            </a:r>
            <a:r>
              <a:rPr sz="1000" dirty="0">
                <a:latin typeface="Times New Roman"/>
                <a:cs typeface="Times New Roman"/>
              </a:rPr>
              <a:t>can</a:t>
            </a:r>
            <a:r>
              <a:rPr sz="1000" spc="-135" dirty="0">
                <a:latin typeface="Times New Roman"/>
                <a:cs typeface="Times New Roman"/>
              </a:rPr>
              <a:t> </a:t>
            </a:r>
            <a:r>
              <a:rPr sz="1000" spc="-25" dirty="0">
                <a:latin typeface="Times New Roman"/>
                <a:cs typeface="Times New Roman"/>
              </a:rPr>
              <a:t>be</a:t>
            </a:r>
            <a:endParaRPr sz="1000">
              <a:latin typeface="Times New Roman"/>
              <a:cs typeface="Times New Roman"/>
            </a:endParaRPr>
          </a:p>
          <a:p>
            <a:pPr marL="591820" indent="-46355">
              <a:lnSpc>
                <a:spcPct val="100000"/>
              </a:lnSpc>
              <a:spcBef>
                <a:spcPts val="600"/>
              </a:spcBef>
              <a:buSzPct val="90000"/>
              <a:buChar char="•"/>
              <a:tabLst>
                <a:tab pos="592455" algn="l"/>
              </a:tabLst>
            </a:pPr>
            <a:r>
              <a:rPr sz="1000" dirty="0">
                <a:latin typeface="Times New Roman"/>
                <a:cs typeface="Times New Roman"/>
              </a:rPr>
              <a:t>a </a:t>
            </a:r>
            <a:r>
              <a:rPr sz="1000" spc="-5" dirty="0">
                <a:latin typeface="Times New Roman"/>
                <a:cs typeface="Times New Roman"/>
              </a:rPr>
              <a:t>Microprocessor </a:t>
            </a:r>
            <a:r>
              <a:rPr sz="1000" dirty="0">
                <a:latin typeface="Times New Roman"/>
                <a:cs typeface="Times New Roman"/>
              </a:rPr>
              <a:t>(Intel 8085) </a:t>
            </a:r>
            <a:r>
              <a:rPr sz="1000" spc="-25" dirty="0">
                <a:latin typeface="Times New Roman"/>
                <a:cs typeface="Times New Roman"/>
              </a:rPr>
              <a:t>or</a:t>
            </a:r>
            <a:endParaRPr sz="1000">
              <a:latin typeface="Times New Roman"/>
              <a:cs typeface="Times New Roman"/>
            </a:endParaRPr>
          </a:p>
          <a:p>
            <a:pPr marL="591820" indent="-46355">
              <a:lnSpc>
                <a:spcPct val="100000"/>
              </a:lnSpc>
              <a:spcBef>
                <a:spcPts val="605"/>
              </a:spcBef>
              <a:buSzPct val="90000"/>
              <a:buChar char="•"/>
              <a:tabLst>
                <a:tab pos="592455" algn="l"/>
              </a:tabLst>
            </a:pPr>
            <a:r>
              <a:rPr sz="1000" dirty="0">
                <a:latin typeface="Times New Roman"/>
                <a:cs typeface="Times New Roman"/>
              </a:rPr>
              <a:t>a </a:t>
            </a:r>
            <a:r>
              <a:rPr sz="1000" spc="-5" dirty="0">
                <a:latin typeface="Times New Roman"/>
                <a:cs typeface="Times New Roman"/>
              </a:rPr>
              <a:t>Microcontroller </a:t>
            </a:r>
            <a:r>
              <a:rPr sz="1000" dirty="0">
                <a:latin typeface="Times New Roman"/>
                <a:cs typeface="Times New Roman"/>
              </a:rPr>
              <a:t>(Atmel AT89C51)</a:t>
            </a:r>
            <a:r>
              <a:rPr sz="1000" spc="-75" dirty="0">
                <a:latin typeface="Times New Roman"/>
                <a:cs typeface="Times New Roman"/>
              </a:rPr>
              <a:t> </a:t>
            </a:r>
            <a:r>
              <a:rPr sz="1000" spc="-30" dirty="0">
                <a:latin typeface="Times New Roman"/>
                <a:cs typeface="Times New Roman"/>
              </a:rPr>
              <a:t>or</a:t>
            </a:r>
            <a:endParaRPr sz="1000">
              <a:latin typeface="Times New Roman"/>
              <a:cs typeface="Times New Roman"/>
            </a:endParaRPr>
          </a:p>
          <a:p>
            <a:pPr marL="591820" indent="-46355">
              <a:lnSpc>
                <a:spcPct val="100000"/>
              </a:lnSpc>
              <a:spcBef>
                <a:spcPts val="600"/>
              </a:spcBef>
              <a:buSzPct val="90000"/>
              <a:buChar char="•"/>
              <a:tabLst>
                <a:tab pos="592455" algn="l"/>
              </a:tabLst>
            </a:pPr>
            <a:r>
              <a:rPr sz="1000" dirty="0">
                <a:latin typeface="Times New Roman"/>
                <a:cs typeface="Times New Roman"/>
              </a:rPr>
              <a:t>a</a:t>
            </a:r>
            <a:r>
              <a:rPr sz="1000" spc="-30" dirty="0">
                <a:latin typeface="Times New Roman"/>
                <a:cs typeface="Times New Roman"/>
              </a:rPr>
              <a:t> </a:t>
            </a:r>
            <a:r>
              <a:rPr sz="1000" dirty="0">
                <a:latin typeface="Times New Roman"/>
                <a:cs typeface="Times New Roman"/>
              </a:rPr>
              <a:t>Field</a:t>
            </a:r>
            <a:r>
              <a:rPr sz="1000" spc="-10" dirty="0">
                <a:latin typeface="Times New Roman"/>
                <a:cs typeface="Times New Roman"/>
              </a:rPr>
              <a:t> </a:t>
            </a:r>
            <a:r>
              <a:rPr sz="1000" dirty="0">
                <a:latin typeface="Times New Roman"/>
                <a:cs typeface="Times New Roman"/>
              </a:rPr>
              <a:t>Programmable</a:t>
            </a:r>
            <a:r>
              <a:rPr sz="1000" spc="-65" dirty="0">
                <a:latin typeface="Times New Roman"/>
                <a:cs typeface="Times New Roman"/>
              </a:rPr>
              <a:t> </a:t>
            </a:r>
            <a:r>
              <a:rPr sz="1000" dirty="0">
                <a:latin typeface="Times New Roman"/>
                <a:cs typeface="Times New Roman"/>
              </a:rPr>
              <a:t>Gate </a:t>
            </a:r>
            <a:r>
              <a:rPr sz="1000" spc="10" dirty="0">
                <a:latin typeface="Times New Roman"/>
                <a:cs typeface="Times New Roman"/>
              </a:rPr>
              <a:t>Array</a:t>
            </a:r>
            <a:r>
              <a:rPr sz="1000" spc="-55" dirty="0">
                <a:latin typeface="Times New Roman"/>
                <a:cs typeface="Times New Roman"/>
              </a:rPr>
              <a:t> </a:t>
            </a:r>
            <a:r>
              <a:rPr sz="1000" spc="-5" dirty="0">
                <a:latin typeface="Times New Roman"/>
                <a:cs typeface="Times New Roman"/>
              </a:rPr>
              <a:t>(FPGA)</a:t>
            </a:r>
            <a:r>
              <a:rPr sz="1000" spc="10" dirty="0">
                <a:latin typeface="Times New Roman"/>
                <a:cs typeface="Times New Roman"/>
              </a:rPr>
              <a:t> </a:t>
            </a:r>
            <a:r>
              <a:rPr sz="1000" spc="-10" dirty="0">
                <a:latin typeface="Times New Roman"/>
                <a:cs typeface="Times New Roman"/>
              </a:rPr>
              <a:t>device</a:t>
            </a:r>
            <a:r>
              <a:rPr sz="1000" spc="50" dirty="0">
                <a:latin typeface="Times New Roman"/>
                <a:cs typeface="Times New Roman"/>
              </a:rPr>
              <a:t> </a:t>
            </a:r>
            <a:r>
              <a:rPr sz="1000" spc="5" dirty="0">
                <a:latin typeface="Times New Roman"/>
                <a:cs typeface="Times New Roman"/>
              </a:rPr>
              <a:t>(Xilinx</a:t>
            </a:r>
            <a:r>
              <a:rPr sz="1000" spc="-80" dirty="0">
                <a:latin typeface="Times New Roman"/>
                <a:cs typeface="Times New Roman"/>
              </a:rPr>
              <a:t> </a:t>
            </a:r>
            <a:r>
              <a:rPr sz="1000" spc="5" dirty="0">
                <a:latin typeface="Times New Roman"/>
                <a:cs typeface="Times New Roman"/>
              </a:rPr>
              <a:t>Spartan)</a:t>
            </a:r>
            <a:r>
              <a:rPr sz="1000" spc="-55" dirty="0">
                <a:latin typeface="Times New Roman"/>
                <a:cs typeface="Times New Roman"/>
              </a:rPr>
              <a:t> </a:t>
            </a:r>
            <a:r>
              <a:rPr sz="1000" spc="-25" dirty="0">
                <a:latin typeface="Times New Roman"/>
                <a:cs typeface="Times New Roman"/>
              </a:rPr>
              <a:t>or</a:t>
            </a:r>
            <a:endParaRPr sz="1000">
              <a:latin typeface="Times New Roman"/>
              <a:cs typeface="Times New Roman"/>
            </a:endParaRPr>
          </a:p>
          <a:p>
            <a:pPr marL="591820" indent="-46355">
              <a:lnSpc>
                <a:spcPct val="100000"/>
              </a:lnSpc>
              <a:spcBef>
                <a:spcPts val="600"/>
              </a:spcBef>
              <a:buSzPct val="90000"/>
              <a:buChar char="•"/>
              <a:tabLst>
                <a:tab pos="592455" algn="l"/>
              </a:tabLst>
            </a:pPr>
            <a:r>
              <a:rPr sz="1000" dirty="0">
                <a:latin typeface="Times New Roman"/>
                <a:cs typeface="Times New Roman"/>
              </a:rPr>
              <a:t>a Digital </a:t>
            </a:r>
            <a:r>
              <a:rPr sz="1000" spc="5" dirty="0">
                <a:latin typeface="Times New Roman"/>
                <a:cs typeface="Times New Roman"/>
              </a:rPr>
              <a:t>Signal </a:t>
            </a:r>
            <a:r>
              <a:rPr sz="1000" spc="-10" dirty="0">
                <a:latin typeface="Times New Roman"/>
                <a:cs typeface="Times New Roman"/>
              </a:rPr>
              <a:t>Processor </a:t>
            </a:r>
            <a:r>
              <a:rPr sz="1000" spc="-5" dirty="0">
                <a:latin typeface="Times New Roman"/>
                <a:cs typeface="Times New Roman"/>
              </a:rPr>
              <a:t>(DSP) </a:t>
            </a:r>
            <a:r>
              <a:rPr sz="1000" dirty="0">
                <a:latin typeface="Times New Roman"/>
                <a:cs typeface="Times New Roman"/>
              </a:rPr>
              <a:t>(Blackfin® </a:t>
            </a:r>
            <a:r>
              <a:rPr sz="1000" spc="-5" dirty="0">
                <a:latin typeface="Times New Roman"/>
                <a:cs typeface="Times New Roman"/>
              </a:rPr>
              <a:t>Processors from </a:t>
            </a:r>
            <a:r>
              <a:rPr sz="1000" dirty="0">
                <a:latin typeface="Times New Roman"/>
                <a:cs typeface="Times New Roman"/>
              </a:rPr>
              <a:t>Analog </a:t>
            </a:r>
            <a:r>
              <a:rPr sz="1000" spc="-10" dirty="0">
                <a:latin typeface="Times New Roman"/>
                <a:cs typeface="Times New Roman"/>
              </a:rPr>
              <a:t>Devices)</a:t>
            </a:r>
            <a:r>
              <a:rPr sz="1000" spc="50" dirty="0">
                <a:latin typeface="Times New Roman"/>
                <a:cs typeface="Times New Roman"/>
              </a:rPr>
              <a:t> </a:t>
            </a:r>
            <a:r>
              <a:rPr sz="1000" spc="-25" dirty="0">
                <a:latin typeface="Times New Roman"/>
                <a:cs typeface="Times New Roman"/>
              </a:rPr>
              <a:t>or</a:t>
            </a:r>
            <a:endParaRPr sz="1000">
              <a:latin typeface="Times New Roman"/>
              <a:cs typeface="Times New Roman"/>
            </a:endParaRPr>
          </a:p>
          <a:p>
            <a:pPr marL="591820" indent="-46355">
              <a:lnSpc>
                <a:spcPct val="100000"/>
              </a:lnSpc>
              <a:spcBef>
                <a:spcPts val="600"/>
              </a:spcBef>
              <a:buSzPct val="90000"/>
              <a:buChar char="•"/>
              <a:tabLst>
                <a:tab pos="592455" algn="l"/>
              </a:tabLst>
            </a:pPr>
            <a:r>
              <a:rPr sz="1000" spc="5" dirty="0">
                <a:latin typeface="Times New Roman"/>
                <a:cs typeface="Times New Roman"/>
              </a:rPr>
              <a:t>an </a:t>
            </a:r>
            <a:r>
              <a:rPr sz="1000" dirty="0">
                <a:latin typeface="Times New Roman"/>
                <a:cs typeface="Times New Roman"/>
              </a:rPr>
              <a:t>Application </a:t>
            </a:r>
            <a:r>
              <a:rPr sz="1000" spc="-5" dirty="0">
                <a:latin typeface="Times New Roman"/>
                <a:cs typeface="Times New Roman"/>
              </a:rPr>
              <a:t>Specific </a:t>
            </a:r>
            <a:r>
              <a:rPr sz="1000" spc="5" dirty="0">
                <a:latin typeface="Times New Roman"/>
                <a:cs typeface="Times New Roman"/>
              </a:rPr>
              <a:t>Integrated </a:t>
            </a:r>
            <a:r>
              <a:rPr sz="1000" dirty="0">
                <a:latin typeface="Times New Roman"/>
                <a:cs typeface="Times New Roman"/>
              </a:rPr>
              <a:t>Circuit</a:t>
            </a:r>
            <a:r>
              <a:rPr sz="1000" spc="-140" dirty="0">
                <a:latin typeface="Times New Roman"/>
                <a:cs typeface="Times New Roman"/>
              </a:rPr>
              <a:t> </a:t>
            </a:r>
            <a:r>
              <a:rPr sz="1000" dirty="0">
                <a:latin typeface="Times New Roman"/>
                <a:cs typeface="Times New Roman"/>
              </a:rPr>
              <a:t>(ASIC)/</a:t>
            </a:r>
            <a:endParaRPr sz="1000">
              <a:latin typeface="Times New Roman"/>
              <a:cs typeface="Times New Roman"/>
            </a:endParaRPr>
          </a:p>
          <a:p>
            <a:pPr marL="591820" indent="-46355">
              <a:lnSpc>
                <a:spcPct val="100000"/>
              </a:lnSpc>
              <a:spcBef>
                <a:spcPts val="600"/>
              </a:spcBef>
              <a:buSzPct val="90000"/>
              <a:buChar char="•"/>
              <a:tabLst>
                <a:tab pos="592455" algn="l"/>
              </a:tabLst>
            </a:pPr>
            <a:r>
              <a:rPr sz="1000" dirty="0">
                <a:latin typeface="Times New Roman"/>
                <a:cs typeface="Times New Roman"/>
              </a:rPr>
              <a:t>Application </a:t>
            </a:r>
            <a:r>
              <a:rPr sz="1000" spc="-5" dirty="0">
                <a:latin typeface="Times New Roman"/>
                <a:cs typeface="Times New Roman"/>
              </a:rPr>
              <a:t>Specific </a:t>
            </a:r>
            <a:r>
              <a:rPr sz="1000" spc="5" dirty="0">
                <a:latin typeface="Times New Roman"/>
                <a:cs typeface="Times New Roman"/>
              </a:rPr>
              <a:t>Standard </a:t>
            </a:r>
            <a:r>
              <a:rPr sz="1000" spc="-5" dirty="0">
                <a:latin typeface="Times New Roman"/>
                <a:cs typeface="Times New Roman"/>
              </a:rPr>
              <a:t>Product (ASSP) </a:t>
            </a:r>
            <a:r>
              <a:rPr sz="1000" dirty="0">
                <a:latin typeface="Times New Roman"/>
                <a:cs typeface="Times New Roman"/>
              </a:rPr>
              <a:t>(ADE7760 </a:t>
            </a:r>
            <a:r>
              <a:rPr sz="1000" spc="5" dirty="0">
                <a:latin typeface="Times New Roman"/>
                <a:cs typeface="Times New Roman"/>
              </a:rPr>
              <a:t>Single </a:t>
            </a:r>
            <a:r>
              <a:rPr sz="1000" dirty="0">
                <a:latin typeface="Times New Roman"/>
                <a:cs typeface="Times New Roman"/>
              </a:rPr>
              <a:t>Phase </a:t>
            </a:r>
            <a:r>
              <a:rPr sz="1000" spc="5" dirty="0">
                <a:latin typeface="Times New Roman"/>
                <a:cs typeface="Times New Roman"/>
              </a:rPr>
              <a:t>Energy </a:t>
            </a:r>
            <a:r>
              <a:rPr sz="1000" dirty="0">
                <a:latin typeface="Times New Roman"/>
                <a:cs typeface="Times New Roman"/>
              </a:rPr>
              <a:t>Metreing IC </a:t>
            </a:r>
            <a:r>
              <a:rPr sz="1000" spc="-5" dirty="0">
                <a:latin typeface="Times New Roman"/>
                <a:cs typeface="Times New Roman"/>
              </a:rPr>
              <a:t>from </a:t>
            </a:r>
            <a:r>
              <a:rPr sz="1000" dirty="0">
                <a:latin typeface="Times New Roman"/>
                <a:cs typeface="Times New Roman"/>
              </a:rPr>
              <a:t>Analog </a:t>
            </a:r>
            <a:r>
              <a:rPr sz="1000" spc="-10" dirty="0">
                <a:latin typeface="Times New Roman"/>
                <a:cs typeface="Times New Roman"/>
              </a:rPr>
              <a:t>Devices </a:t>
            </a:r>
            <a:r>
              <a:rPr sz="1000" spc="-15" dirty="0">
                <a:latin typeface="Times New Roman"/>
                <a:cs typeface="Times New Roman"/>
              </a:rPr>
              <a:t>for </a:t>
            </a:r>
            <a:r>
              <a:rPr sz="1000" spc="5" dirty="0">
                <a:latin typeface="Times New Roman"/>
                <a:cs typeface="Times New Roman"/>
              </a:rPr>
              <a:t>energy metering</a:t>
            </a:r>
            <a:r>
              <a:rPr sz="1000" spc="-70" dirty="0">
                <a:latin typeface="Times New Roman"/>
                <a:cs typeface="Times New Roman"/>
              </a:rPr>
              <a:t> </a:t>
            </a:r>
            <a:r>
              <a:rPr sz="1000" dirty="0">
                <a:latin typeface="Times New Roman"/>
                <a:cs typeface="Times New Roman"/>
              </a:rPr>
              <a:t>applications).</a:t>
            </a:r>
            <a:endParaRPr sz="1000">
              <a:latin typeface="Times New Roman"/>
              <a:cs typeface="Times New Roman"/>
            </a:endParaRPr>
          </a:p>
          <a:p>
            <a:pPr>
              <a:lnSpc>
                <a:spcPct val="100000"/>
              </a:lnSpc>
              <a:spcBef>
                <a:spcPts val="15"/>
              </a:spcBef>
            </a:pPr>
            <a:endParaRPr sz="1350">
              <a:latin typeface="Times New Roman"/>
              <a:cs typeface="Times New Roman"/>
            </a:endParaRPr>
          </a:p>
          <a:p>
            <a:pPr marL="12700" marR="5101590">
              <a:lnSpc>
                <a:spcPct val="149100"/>
              </a:lnSpc>
            </a:pPr>
            <a:r>
              <a:rPr sz="1100" spc="-5" dirty="0">
                <a:solidFill>
                  <a:srgbClr val="FF0000"/>
                </a:solidFill>
                <a:latin typeface="Times New Roman"/>
                <a:cs typeface="Times New Roman"/>
              </a:rPr>
              <a:t>Embedded </a:t>
            </a:r>
            <a:r>
              <a:rPr sz="1100" spc="-5" dirty="0">
                <a:latin typeface="Times New Roman"/>
                <a:cs typeface="Times New Roman"/>
              </a:rPr>
              <a:t>hardware/ software </a:t>
            </a:r>
            <a:r>
              <a:rPr sz="1100" spc="-10" dirty="0">
                <a:solidFill>
                  <a:srgbClr val="FF0000"/>
                </a:solidFill>
                <a:latin typeface="Times New Roman"/>
                <a:cs typeface="Times New Roman"/>
              </a:rPr>
              <a:t>systems </a:t>
            </a:r>
            <a:r>
              <a:rPr sz="1100" spc="10" dirty="0">
                <a:solidFill>
                  <a:srgbClr val="6F2F9F"/>
                </a:solidFill>
                <a:latin typeface="Times New Roman"/>
                <a:cs typeface="Times New Roman"/>
              </a:rPr>
              <a:t>are </a:t>
            </a:r>
            <a:r>
              <a:rPr sz="1100" spc="-5" dirty="0">
                <a:solidFill>
                  <a:srgbClr val="6F2F9F"/>
                </a:solidFill>
                <a:latin typeface="Times New Roman"/>
                <a:cs typeface="Times New Roman"/>
              </a:rPr>
              <a:t>basically  </a:t>
            </a:r>
            <a:r>
              <a:rPr sz="1100" spc="-15" dirty="0">
                <a:solidFill>
                  <a:srgbClr val="6F2F9F"/>
                </a:solidFill>
                <a:latin typeface="Times New Roman"/>
                <a:cs typeface="Times New Roman"/>
              </a:rPr>
              <a:t>designed</a:t>
            </a:r>
            <a:r>
              <a:rPr sz="1100" spc="55" dirty="0">
                <a:solidFill>
                  <a:srgbClr val="6F2F9F"/>
                </a:solidFill>
                <a:latin typeface="Times New Roman"/>
                <a:cs typeface="Times New Roman"/>
              </a:rPr>
              <a:t> </a:t>
            </a:r>
            <a:r>
              <a:rPr sz="1100" dirty="0">
                <a:latin typeface="Times New Roman"/>
                <a:cs typeface="Times New Roman"/>
              </a:rPr>
              <a:t>–</a:t>
            </a:r>
            <a:endParaRPr sz="1100">
              <a:latin typeface="Times New Roman"/>
              <a:cs typeface="Times New Roman"/>
            </a:endParaRPr>
          </a:p>
          <a:p>
            <a:pPr marL="12700">
              <a:lnSpc>
                <a:spcPct val="100000"/>
              </a:lnSpc>
              <a:spcBef>
                <a:spcPts val="675"/>
              </a:spcBef>
            </a:pPr>
            <a:r>
              <a:rPr sz="1100" spc="5" dirty="0">
                <a:latin typeface="Times New Roman"/>
                <a:cs typeface="Times New Roman"/>
              </a:rPr>
              <a:t>-To </a:t>
            </a:r>
            <a:r>
              <a:rPr sz="1100" spc="-10" dirty="0">
                <a:latin typeface="Times New Roman"/>
                <a:cs typeface="Times New Roman"/>
              </a:rPr>
              <a:t>regulate </a:t>
            </a:r>
            <a:r>
              <a:rPr sz="1100" dirty="0">
                <a:latin typeface="Times New Roman"/>
                <a:cs typeface="Times New Roman"/>
              </a:rPr>
              <a:t>a </a:t>
            </a:r>
            <a:r>
              <a:rPr sz="1100" spc="-10" dirty="0">
                <a:latin typeface="Times New Roman"/>
                <a:cs typeface="Times New Roman"/>
              </a:rPr>
              <a:t>physical </a:t>
            </a:r>
            <a:r>
              <a:rPr sz="1100" spc="-5" dirty="0">
                <a:latin typeface="Times New Roman"/>
                <a:cs typeface="Times New Roman"/>
              </a:rPr>
              <a:t>variable</a:t>
            </a:r>
            <a:r>
              <a:rPr sz="1100" spc="-20" dirty="0">
                <a:latin typeface="Times New Roman"/>
                <a:cs typeface="Times New Roman"/>
              </a:rPr>
              <a:t> </a:t>
            </a:r>
            <a:r>
              <a:rPr sz="1100" spc="-25" dirty="0">
                <a:latin typeface="Times New Roman"/>
                <a:cs typeface="Times New Roman"/>
              </a:rPr>
              <a:t>or</a:t>
            </a:r>
            <a:endParaRPr sz="1100">
              <a:latin typeface="Times New Roman"/>
              <a:cs typeface="Times New Roman"/>
            </a:endParaRPr>
          </a:p>
        </p:txBody>
      </p:sp>
      <p:sp>
        <p:nvSpPr>
          <p:cNvPr id="5" name="object 5"/>
          <p:cNvSpPr txBox="1"/>
          <p:nvPr/>
        </p:nvSpPr>
        <p:spPr>
          <a:xfrm>
            <a:off x="154939" y="2863951"/>
            <a:ext cx="3119755" cy="2291080"/>
          </a:xfrm>
          <a:prstGeom prst="rect">
            <a:avLst/>
          </a:prstGeom>
        </p:spPr>
        <p:txBody>
          <a:bodyPr vert="horz" wrap="square" lIns="0" tIns="12700" rIns="0" bIns="0" rtlCol="0">
            <a:spAutoFit/>
          </a:bodyPr>
          <a:lstStyle/>
          <a:p>
            <a:pPr marL="12700" marR="833755">
              <a:lnSpc>
                <a:spcPct val="150900"/>
              </a:lnSpc>
              <a:spcBef>
                <a:spcPts val="100"/>
              </a:spcBef>
            </a:pPr>
            <a:r>
              <a:rPr sz="1100" spc="5" dirty="0">
                <a:latin typeface="Times New Roman"/>
                <a:cs typeface="Times New Roman"/>
              </a:rPr>
              <a:t>-To </a:t>
            </a:r>
            <a:r>
              <a:rPr sz="1100" spc="-10" dirty="0">
                <a:latin typeface="Times New Roman"/>
                <a:cs typeface="Times New Roman"/>
              </a:rPr>
              <a:t>manipulate the </a:t>
            </a:r>
            <a:r>
              <a:rPr sz="1100" dirty="0">
                <a:latin typeface="Times New Roman"/>
                <a:cs typeface="Times New Roman"/>
              </a:rPr>
              <a:t>state </a:t>
            </a:r>
            <a:r>
              <a:rPr sz="1100" spc="-15" dirty="0">
                <a:latin typeface="Times New Roman"/>
                <a:cs typeface="Times New Roman"/>
              </a:rPr>
              <a:t>of </a:t>
            </a:r>
            <a:r>
              <a:rPr sz="1100" spc="-20" dirty="0">
                <a:latin typeface="Times New Roman"/>
                <a:cs typeface="Times New Roman"/>
              </a:rPr>
              <a:t>some devices  </a:t>
            </a:r>
            <a:r>
              <a:rPr sz="1100" spc="-10" dirty="0">
                <a:solidFill>
                  <a:srgbClr val="6F2F9F"/>
                </a:solidFill>
                <a:latin typeface="Times New Roman"/>
                <a:cs typeface="Times New Roman"/>
              </a:rPr>
              <a:t>By</a:t>
            </a:r>
            <a:r>
              <a:rPr sz="1100" spc="-20" dirty="0">
                <a:solidFill>
                  <a:srgbClr val="6F2F9F"/>
                </a:solidFill>
                <a:latin typeface="Times New Roman"/>
                <a:cs typeface="Times New Roman"/>
              </a:rPr>
              <a:t> </a:t>
            </a:r>
            <a:r>
              <a:rPr sz="1100" dirty="0">
                <a:latin typeface="Times New Roman"/>
                <a:cs typeface="Times New Roman"/>
              </a:rPr>
              <a:t>–</a:t>
            </a:r>
            <a:endParaRPr sz="1100">
              <a:latin typeface="Times New Roman"/>
              <a:cs typeface="Times New Roman"/>
            </a:endParaRPr>
          </a:p>
          <a:p>
            <a:pPr marL="12700">
              <a:lnSpc>
                <a:spcPct val="100000"/>
              </a:lnSpc>
              <a:spcBef>
                <a:spcPts val="650"/>
              </a:spcBef>
            </a:pPr>
            <a:r>
              <a:rPr sz="1100" spc="-5" dirty="0">
                <a:latin typeface="Times New Roman"/>
                <a:cs typeface="Times New Roman"/>
              </a:rPr>
              <a:t>-Sending some control </a:t>
            </a:r>
            <a:r>
              <a:rPr sz="1100" spc="-10" dirty="0">
                <a:latin typeface="Times New Roman"/>
                <a:cs typeface="Times New Roman"/>
              </a:rPr>
              <a:t>signals </a:t>
            </a:r>
            <a:r>
              <a:rPr sz="1100" dirty="0">
                <a:latin typeface="Times New Roman"/>
                <a:cs typeface="Times New Roman"/>
              </a:rPr>
              <a:t>to </a:t>
            </a:r>
            <a:r>
              <a:rPr sz="1100" spc="-10" dirty="0">
                <a:latin typeface="Times New Roman"/>
                <a:cs typeface="Times New Roman"/>
              </a:rPr>
              <a:t>the </a:t>
            </a:r>
            <a:r>
              <a:rPr sz="1100" spc="-5" dirty="0">
                <a:latin typeface="Times New Roman"/>
                <a:cs typeface="Times New Roman"/>
              </a:rPr>
              <a:t>Actuators</a:t>
            </a:r>
            <a:r>
              <a:rPr sz="1100" spc="254" dirty="0">
                <a:latin typeface="Times New Roman"/>
                <a:cs typeface="Times New Roman"/>
              </a:rPr>
              <a:t> </a:t>
            </a:r>
            <a:r>
              <a:rPr sz="1100" spc="-30" dirty="0">
                <a:latin typeface="Times New Roman"/>
                <a:cs typeface="Times New Roman"/>
              </a:rPr>
              <a:t>or</a:t>
            </a:r>
            <a:endParaRPr sz="1100">
              <a:latin typeface="Times New Roman"/>
              <a:cs typeface="Times New Roman"/>
            </a:endParaRPr>
          </a:p>
          <a:p>
            <a:pPr marL="12700" marR="364490">
              <a:lnSpc>
                <a:spcPct val="149100"/>
              </a:lnSpc>
              <a:spcBef>
                <a:spcPts val="25"/>
              </a:spcBef>
            </a:pPr>
            <a:r>
              <a:rPr sz="1100" spc="-20" dirty="0">
                <a:latin typeface="Times New Roman"/>
                <a:cs typeface="Times New Roman"/>
              </a:rPr>
              <a:t>devices </a:t>
            </a:r>
            <a:r>
              <a:rPr sz="1100" spc="-10" dirty="0">
                <a:latin typeface="Times New Roman"/>
                <a:cs typeface="Times New Roman"/>
              </a:rPr>
              <a:t>connected </a:t>
            </a:r>
            <a:r>
              <a:rPr sz="1100" dirty="0">
                <a:latin typeface="Times New Roman"/>
                <a:cs typeface="Times New Roman"/>
              </a:rPr>
              <a:t>to </a:t>
            </a:r>
            <a:r>
              <a:rPr sz="1100" spc="-10" dirty="0">
                <a:latin typeface="Times New Roman"/>
                <a:cs typeface="Times New Roman"/>
              </a:rPr>
              <a:t>the </a:t>
            </a:r>
            <a:r>
              <a:rPr sz="1100" spc="-5" dirty="0">
                <a:latin typeface="Times New Roman"/>
                <a:cs typeface="Times New Roman"/>
              </a:rPr>
              <a:t>O/P ports </a:t>
            </a:r>
            <a:r>
              <a:rPr sz="1100" spc="-15" dirty="0">
                <a:latin typeface="Times New Roman"/>
                <a:cs typeface="Times New Roman"/>
              </a:rPr>
              <a:t>of </a:t>
            </a:r>
            <a:r>
              <a:rPr sz="1100" spc="-10" dirty="0">
                <a:latin typeface="Times New Roman"/>
                <a:cs typeface="Times New Roman"/>
              </a:rPr>
              <a:t>the </a:t>
            </a:r>
            <a:r>
              <a:rPr sz="1100" spc="-15" dirty="0">
                <a:latin typeface="Times New Roman"/>
                <a:cs typeface="Times New Roman"/>
              </a:rPr>
              <a:t>system;  </a:t>
            </a:r>
            <a:r>
              <a:rPr sz="1100" spc="-10" dirty="0">
                <a:solidFill>
                  <a:srgbClr val="6F2F9F"/>
                </a:solidFill>
                <a:latin typeface="Times New Roman"/>
                <a:cs typeface="Times New Roman"/>
              </a:rPr>
              <a:t>in response </a:t>
            </a:r>
            <a:r>
              <a:rPr sz="1100" dirty="0">
                <a:solidFill>
                  <a:srgbClr val="6F2F9F"/>
                </a:solidFill>
                <a:latin typeface="Times New Roman"/>
                <a:cs typeface="Times New Roman"/>
              </a:rPr>
              <a:t>to</a:t>
            </a:r>
            <a:r>
              <a:rPr sz="1100" spc="15" dirty="0">
                <a:solidFill>
                  <a:srgbClr val="6F2F9F"/>
                </a:solidFill>
                <a:latin typeface="Times New Roman"/>
                <a:cs typeface="Times New Roman"/>
              </a:rPr>
              <a:t> </a:t>
            </a:r>
            <a:r>
              <a:rPr sz="1100" dirty="0">
                <a:latin typeface="Times New Roman"/>
                <a:cs typeface="Times New Roman"/>
              </a:rPr>
              <a:t>–</a:t>
            </a:r>
            <a:endParaRPr sz="1100">
              <a:latin typeface="Times New Roman"/>
              <a:cs typeface="Times New Roman"/>
            </a:endParaRPr>
          </a:p>
          <a:p>
            <a:pPr marL="12700" marR="5080">
              <a:lnSpc>
                <a:spcPct val="149100"/>
              </a:lnSpc>
              <a:spcBef>
                <a:spcPts val="25"/>
              </a:spcBef>
            </a:pPr>
            <a:r>
              <a:rPr sz="1100" spc="-5" dirty="0">
                <a:latin typeface="Times New Roman"/>
                <a:cs typeface="Times New Roman"/>
              </a:rPr>
              <a:t>-the </a:t>
            </a:r>
            <a:r>
              <a:rPr sz="1100" spc="-10" dirty="0">
                <a:latin typeface="Times New Roman"/>
                <a:cs typeface="Times New Roman"/>
              </a:rPr>
              <a:t>input signals </a:t>
            </a:r>
            <a:r>
              <a:rPr sz="1100" spc="-5" dirty="0">
                <a:latin typeface="Times New Roman"/>
                <a:cs typeface="Times New Roman"/>
              </a:rPr>
              <a:t>provided </a:t>
            </a:r>
            <a:r>
              <a:rPr sz="1100" dirty="0">
                <a:latin typeface="Times New Roman"/>
                <a:cs typeface="Times New Roman"/>
              </a:rPr>
              <a:t>by the </a:t>
            </a:r>
            <a:r>
              <a:rPr sz="1100" spc="-5" dirty="0">
                <a:latin typeface="Times New Roman"/>
                <a:cs typeface="Times New Roman"/>
              </a:rPr>
              <a:t>end users </a:t>
            </a:r>
            <a:r>
              <a:rPr sz="1100" spc="-15" dirty="0">
                <a:latin typeface="Times New Roman"/>
                <a:cs typeface="Times New Roman"/>
              </a:rPr>
              <a:t>or </a:t>
            </a:r>
            <a:r>
              <a:rPr sz="1100" spc="-5" dirty="0">
                <a:latin typeface="Times New Roman"/>
                <a:cs typeface="Times New Roman"/>
              </a:rPr>
              <a:t>Sensors  </a:t>
            </a:r>
            <a:r>
              <a:rPr sz="1100" spc="-20" dirty="0">
                <a:latin typeface="Times New Roman"/>
                <a:cs typeface="Times New Roman"/>
              </a:rPr>
              <a:t>which </a:t>
            </a:r>
            <a:r>
              <a:rPr sz="1100" spc="10" dirty="0">
                <a:latin typeface="Times New Roman"/>
                <a:cs typeface="Times New Roman"/>
              </a:rPr>
              <a:t>are </a:t>
            </a:r>
            <a:r>
              <a:rPr sz="1100" spc="-15" dirty="0">
                <a:latin typeface="Times New Roman"/>
                <a:cs typeface="Times New Roman"/>
              </a:rPr>
              <a:t>connected </a:t>
            </a:r>
            <a:r>
              <a:rPr sz="1100" dirty="0">
                <a:latin typeface="Times New Roman"/>
                <a:cs typeface="Times New Roman"/>
              </a:rPr>
              <a:t>to </a:t>
            </a:r>
            <a:r>
              <a:rPr sz="1100" spc="-10" dirty="0">
                <a:latin typeface="Times New Roman"/>
                <a:cs typeface="Times New Roman"/>
              </a:rPr>
              <a:t>the input</a:t>
            </a:r>
            <a:r>
              <a:rPr sz="1100" spc="-125" dirty="0">
                <a:latin typeface="Times New Roman"/>
                <a:cs typeface="Times New Roman"/>
              </a:rPr>
              <a:t> </a:t>
            </a:r>
            <a:r>
              <a:rPr sz="1100" dirty="0">
                <a:latin typeface="Times New Roman"/>
                <a:cs typeface="Times New Roman"/>
              </a:rPr>
              <a:t>ports.</a:t>
            </a:r>
            <a:endParaRPr sz="1100">
              <a:latin typeface="Times New Roman"/>
              <a:cs typeface="Times New Roman"/>
            </a:endParaRPr>
          </a:p>
          <a:p>
            <a:pPr marL="12700">
              <a:lnSpc>
                <a:spcPct val="100000"/>
              </a:lnSpc>
              <a:spcBef>
                <a:spcPts val="675"/>
              </a:spcBef>
            </a:pPr>
            <a:r>
              <a:rPr sz="1100" spc="-5" dirty="0">
                <a:latin typeface="Times New Roman"/>
                <a:cs typeface="Times New Roman"/>
              </a:rPr>
              <a:t>-Hence </a:t>
            </a:r>
            <a:r>
              <a:rPr sz="1100" spc="5" dirty="0">
                <a:latin typeface="Times New Roman"/>
                <a:cs typeface="Times New Roman"/>
              </a:rPr>
              <a:t>an  </a:t>
            </a:r>
            <a:r>
              <a:rPr sz="1100" spc="-10" dirty="0">
                <a:latin typeface="Times New Roman"/>
                <a:cs typeface="Times New Roman"/>
              </a:rPr>
              <a:t>embedded </a:t>
            </a:r>
            <a:r>
              <a:rPr sz="1100" dirty="0">
                <a:latin typeface="Times New Roman"/>
                <a:cs typeface="Times New Roman"/>
              </a:rPr>
              <a:t>system can </a:t>
            </a:r>
            <a:r>
              <a:rPr sz="1100" spc="10" dirty="0">
                <a:latin typeface="Times New Roman"/>
                <a:cs typeface="Times New Roman"/>
              </a:rPr>
              <a:t>be </a:t>
            </a:r>
            <a:r>
              <a:rPr sz="1100" spc="-5" dirty="0">
                <a:latin typeface="Times New Roman"/>
                <a:cs typeface="Times New Roman"/>
              </a:rPr>
              <a:t>viewed</a:t>
            </a:r>
            <a:r>
              <a:rPr sz="1100" spc="110" dirty="0">
                <a:latin typeface="Times New Roman"/>
                <a:cs typeface="Times New Roman"/>
              </a:rPr>
              <a:t> </a:t>
            </a:r>
            <a:r>
              <a:rPr sz="1100" spc="5" dirty="0">
                <a:latin typeface="Times New Roman"/>
                <a:cs typeface="Times New Roman"/>
              </a:rPr>
              <a:t>as </a:t>
            </a:r>
            <a:r>
              <a:rPr sz="1100" dirty="0">
                <a:latin typeface="Times New Roman"/>
                <a:cs typeface="Times New Roman"/>
              </a:rPr>
              <a:t>a</a:t>
            </a:r>
            <a:endParaRPr sz="1100">
              <a:latin typeface="Times New Roman"/>
              <a:cs typeface="Times New Roman"/>
            </a:endParaRPr>
          </a:p>
          <a:p>
            <a:pPr marL="12700">
              <a:lnSpc>
                <a:spcPct val="100000"/>
              </a:lnSpc>
              <a:spcBef>
                <a:spcPts val="645"/>
              </a:spcBef>
            </a:pPr>
            <a:r>
              <a:rPr sz="1100" b="1" i="1" spc="-5" dirty="0">
                <a:solidFill>
                  <a:srgbClr val="AC1285"/>
                </a:solidFill>
                <a:latin typeface="Times New Roman"/>
                <a:cs typeface="Times New Roman"/>
              </a:rPr>
              <a:t>reactive</a:t>
            </a:r>
            <a:r>
              <a:rPr sz="1100" b="1" i="1" spc="-50" dirty="0">
                <a:solidFill>
                  <a:srgbClr val="AC1285"/>
                </a:solidFill>
                <a:latin typeface="Times New Roman"/>
                <a:cs typeface="Times New Roman"/>
              </a:rPr>
              <a:t> </a:t>
            </a:r>
            <a:r>
              <a:rPr sz="1100" b="1" i="1" spc="-5" dirty="0">
                <a:solidFill>
                  <a:srgbClr val="AC1285"/>
                </a:solidFill>
                <a:latin typeface="Times New Roman"/>
                <a:cs typeface="Times New Roman"/>
              </a:rPr>
              <a:t>system</a:t>
            </a:r>
            <a:r>
              <a:rPr sz="1100" spc="-5" dirty="0">
                <a:latin typeface="Times New Roman"/>
                <a:cs typeface="Times New Roman"/>
              </a:rPr>
              <a:t>.</a:t>
            </a:r>
            <a:endParaRPr sz="1100">
              <a:latin typeface="Times New Roman"/>
              <a:cs typeface="Times New Roman"/>
            </a:endParaRPr>
          </a:p>
        </p:txBody>
      </p:sp>
      <p:sp>
        <p:nvSpPr>
          <p:cNvPr id="6" name="object 6"/>
          <p:cNvSpPr txBox="1"/>
          <p:nvPr/>
        </p:nvSpPr>
        <p:spPr>
          <a:xfrm>
            <a:off x="1069644" y="5298998"/>
            <a:ext cx="6930390" cy="575310"/>
          </a:xfrm>
          <a:prstGeom prst="rect">
            <a:avLst/>
          </a:prstGeom>
        </p:spPr>
        <p:txBody>
          <a:bodyPr vert="horz" wrap="square" lIns="0" tIns="104139" rIns="0" bIns="0" rtlCol="0">
            <a:spAutoFit/>
          </a:bodyPr>
          <a:lstStyle/>
          <a:p>
            <a:pPr marL="12700">
              <a:lnSpc>
                <a:spcPct val="100000"/>
              </a:lnSpc>
              <a:spcBef>
                <a:spcPts val="819"/>
              </a:spcBef>
            </a:pPr>
            <a:r>
              <a:rPr sz="1200" spc="-15" dirty="0">
                <a:latin typeface="Times New Roman"/>
                <a:cs typeface="Times New Roman"/>
              </a:rPr>
              <a:t>Key </a:t>
            </a:r>
            <a:r>
              <a:rPr sz="1200" spc="-5" dirty="0">
                <a:latin typeface="Times New Roman"/>
                <a:cs typeface="Times New Roman"/>
              </a:rPr>
              <a:t>boards, push </a:t>
            </a:r>
            <a:r>
              <a:rPr sz="1200" spc="5" dirty="0">
                <a:latin typeface="Times New Roman"/>
                <a:cs typeface="Times New Roman"/>
              </a:rPr>
              <a:t>button </a:t>
            </a:r>
            <a:r>
              <a:rPr sz="1200" spc="-15" dirty="0">
                <a:latin typeface="Times New Roman"/>
                <a:cs typeface="Times New Roman"/>
              </a:rPr>
              <a:t>switches, </a:t>
            </a:r>
            <a:r>
              <a:rPr sz="1200" dirty="0">
                <a:latin typeface="Times New Roman"/>
                <a:cs typeface="Times New Roman"/>
              </a:rPr>
              <a:t>etc. are </a:t>
            </a:r>
            <a:r>
              <a:rPr sz="1200" spc="-15" dirty="0">
                <a:latin typeface="Times New Roman"/>
                <a:cs typeface="Times New Roman"/>
              </a:rPr>
              <a:t>examples </a:t>
            </a:r>
            <a:r>
              <a:rPr sz="1200" spc="-10" dirty="0">
                <a:latin typeface="Times New Roman"/>
                <a:cs typeface="Times New Roman"/>
              </a:rPr>
              <a:t>for </a:t>
            </a:r>
            <a:r>
              <a:rPr sz="1200" b="1" i="1" spc="5" dirty="0">
                <a:solidFill>
                  <a:srgbClr val="AC1285"/>
                </a:solidFill>
                <a:latin typeface="Times New Roman"/>
                <a:cs typeface="Times New Roman"/>
              </a:rPr>
              <a:t>common </a:t>
            </a:r>
            <a:r>
              <a:rPr sz="1200" b="1" i="1" spc="-10" dirty="0">
                <a:solidFill>
                  <a:srgbClr val="AC1285"/>
                </a:solidFill>
                <a:latin typeface="Times New Roman"/>
                <a:cs typeface="Times New Roman"/>
              </a:rPr>
              <a:t>user </a:t>
            </a:r>
            <a:r>
              <a:rPr sz="1200" b="1" i="1" spc="-5" dirty="0">
                <a:solidFill>
                  <a:srgbClr val="AC1285"/>
                </a:solidFill>
                <a:latin typeface="Times New Roman"/>
                <a:cs typeface="Times New Roman"/>
              </a:rPr>
              <a:t>interface </a:t>
            </a:r>
            <a:r>
              <a:rPr sz="1200" b="1" i="1" dirty="0">
                <a:solidFill>
                  <a:srgbClr val="AC1285"/>
                </a:solidFill>
                <a:latin typeface="Times New Roman"/>
                <a:cs typeface="Times New Roman"/>
              </a:rPr>
              <a:t>input</a:t>
            </a:r>
            <a:r>
              <a:rPr sz="1200" b="1" i="1" spc="-25" dirty="0">
                <a:solidFill>
                  <a:srgbClr val="AC1285"/>
                </a:solidFill>
                <a:latin typeface="Times New Roman"/>
                <a:cs typeface="Times New Roman"/>
              </a:rPr>
              <a:t> </a:t>
            </a:r>
            <a:r>
              <a:rPr sz="1200" b="1" i="1" spc="-5" dirty="0">
                <a:solidFill>
                  <a:srgbClr val="AC1285"/>
                </a:solidFill>
                <a:latin typeface="Times New Roman"/>
                <a:cs typeface="Times New Roman"/>
              </a:rPr>
              <a:t>devices</a:t>
            </a:r>
            <a:endParaRPr sz="1200">
              <a:latin typeface="Times New Roman"/>
              <a:cs typeface="Times New Roman"/>
            </a:endParaRPr>
          </a:p>
          <a:p>
            <a:pPr marL="12700">
              <a:lnSpc>
                <a:spcPct val="100000"/>
              </a:lnSpc>
              <a:spcBef>
                <a:spcPts val="725"/>
              </a:spcBef>
            </a:pPr>
            <a:r>
              <a:rPr sz="1200" spc="-10" dirty="0">
                <a:latin typeface="Times New Roman"/>
                <a:cs typeface="Times New Roman"/>
              </a:rPr>
              <a:t>LEDs, </a:t>
            </a:r>
            <a:r>
              <a:rPr sz="1200" spc="-20" dirty="0">
                <a:latin typeface="Times New Roman"/>
                <a:cs typeface="Times New Roman"/>
              </a:rPr>
              <a:t>liquid </a:t>
            </a:r>
            <a:r>
              <a:rPr sz="1200" spc="-10" dirty="0">
                <a:latin typeface="Times New Roman"/>
                <a:cs typeface="Times New Roman"/>
              </a:rPr>
              <a:t>crystal </a:t>
            </a:r>
            <a:r>
              <a:rPr sz="1200" spc="-15" dirty="0">
                <a:latin typeface="Times New Roman"/>
                <a:cs typeface="Times New Roman"/>
              </a:rPr>
              <a:t>displays, </a:t>
            </a:r>
            <a:r>
              <a:rPr sz="1200" spc="-10" dirty="0">
                <a:latin typeface="Times New Roman"/>
                <a:cs typeface="Times New Roman"/>
              </a:rPr>
              <a:t>piezoelectric buzzers, </a:t>
            </a:r>
            <a:r>
              <a:rPr sz="1200" dirty="0">
                <a:latin typeface="Times New Roman"/>
                <a:cs typeface="Times New Roman"/>
              </a:rPr>
              <a:t>etc. are </a:t>
            </a:r>
            <a:r>
              <a:rPr sz="1200" spc="-15" dirty="0">
                <a:latin typeface="Times New Roman"/>
                <a:cs typeface="Times New Roman"/>
              </a:rPr>
              <a:t>examples</a:t>
            </a:r>
            <a:r>
              <a:rPr sz="1200" spc="-90" dirty="0">
                <a:latin typeface="Times New Roman"/>
                <a:cs typeface="Times New Roman"/>
              </a:rPr>
              <a:t> </a:t>
            </a:r>
            <a:r>
              <a:rPr sz="1200" spc="-10" dirty="0">
                <a:latin typeface="Times New Roman"/>
                <a:cs typeface="Times New Roman"/>
              </a:rPr>
              <a:t>for </a:t>
            </a:r>
            <a:r>
              <a:rPr sz="1200" b="1" i="1" spc="5" dirty="0">
                <a:solidFill>
                  <a:srgbClr val="AC1285"/>
                </a:solidFill>
                <a:latin typeface="Times New Roman"/>
                <a:cs typeface="Times New Roman"/>
              </a:rPr>
              <a:t>common </a:t>
            </a:r>
            <a:r>
              <a:rPr sz="1200" b="1" i="1" spc="-10" dirty="0">
                <a:solidFill>
                  <a:srgbClr val="AC1285"/>
                </a:solidFill>
                <a:latin typeface="Times New Roman"/>
                <a:cs typeface="Times New Roman"/>
              </a:rPr>
              <a:t>user </a:t>
            </a:r>
            <a:r>
              <a:rPr sz="1200" b="1" i="1" spc="-5" dirty="0">
                <a:solidFill>
                  <a:srgbClr val="AC1285"/>
                </a:solidFill>
                <a:latin typeface="Times New Roman"/>
                <a:cs typeface="Times New Roman"/>
              </a:rPr>
              <a:t>interface </a:t>
            </a:r>
            <a:r>
              <a:rPr sz="1200" b="1" i="1" dirty="0">
                <a:solidFill>
                  <a:srgbClr val="AC1285"/>
                </a:solidFill>
                <a:latin typeface="Times New Roman"/>
                <a:cs typeface="Times New Roman"/>
              </a:rPr>
              <a:t>output </a:t>
            </a:r>
            <a:r>
              <a:rPr sz="1200" b="1" i="1" spc="-5" dirty="0">
                <a:solidFill>
                  <a:srgbClr val="AC1285"/>
                </a:solidFill>
                <a:latin typeface="Times New Roman"/>
                <a:cs typeface="Times New Roman"/>
              </a:rPr>
              <a:t>devices</a:t>
            </a:r>
            <a:endParaRPr sz="1200">
              <a:latin typeface="Times New Roman"/>
              <a:cs typeface="Times New Roman"/>
            </a:endParaRPr>
          </a:p>
        </p:txBody>
      </p:sp>
      <p:sp>
        <p:nvSpPr>
          <p:cNvPr id="7" name="object 7"/>
          <p:cNvSpPr txBox="1"/>
          <p:nvPr/>
        </p:nvSpPr>
        <p:spPr>
          <a:xfrm>
            <a:off x="6939153" y="2902056"/>
            <a:ext cx="1902460" cy="1671955"/>
          </a:xfrm>
          <a:prstGeom prst="rect">
            <a:avLst/>
          </a:prstGeom>
        </p:spPr>
        <p:txBody>
          <a:bodyPr vert="horz" wrap="square" lIns="0" tIns="103505" rIns="0" bIns="0" rtlCol="0">
            <a:spAutoFit/>
          </a:bodyPr>
          <a:lstStyle/>
          <a:p>
            <a:pPr marL="12700">
              <a:lnSpc>
                <a:spcPct val="100000"/>
              </a:lnSpc>
              <a:spcBef>
                <a:spcPts val="815"/>
              </a:spcBef>
            </a:pPr>
            <a:r>
              <a:rPr sz="1200" spc="-10" dirty="0">
                <a:latin typeface="Times New Roman"/>
                <a:cs typeface="Times New Roman"/>
              </a:rPr>
              <a:t>The </a:t>
            </a:r>
            <a:r>
              <a:rPr sz="1200" b="1" i="1" dirty="0">
                <a:solidFill>
                  <a:srgbClr val="AC1285"/>
                </a:solidFill>
                <a:latin typeface="Times New Roman"/>
                <a:cs typeface="Times New Roman"/>
              </a:rPr>
              <a:t>Memory </a:t>
            </a:r>
            <a:r>
              <a:rPr sz="1200" spc="10" dirty="0">
                <a:latin typeface="Times New Roman"/>
                <a:cs typeface="Times New Roman"/>
              </a:rPr>
              <a:t>of </a:t>
            </a:r>
            <a:r>
              <a:rPr sz="1200" dirty="0">
                <a:latin typeface="Times New Roman"/>
                <a:cs typeface="Times New Roman"/>
              </a:rPr>
              <a:t>the system</a:t>
            </a:r>
            <a:r>
              <a:rPr sz="1200" spc="240" dirty="0">
                <a:latin typeface="Times New Roman"/>
                <a:cs typeface="Times New Roman"/>
              </a:rPr>
              <a:t> </a:t>
            </a:r>
            <a:r>
              <a:rPr sz="1200" spc="-5" dirty="0">
                <a:latin typeface="Times New Roman"/>
                <a:cs typeface="Times New Roman"/>
              </a:rPr>
              <a:t>is</a:t>
            </a:r>
            <a:endParaRPr sz="1200">
              <a:latin typeface="Times New Roman"/>
              <a:cs typeface="Times New Roman"/>
            </a:endParaRPr>
          </a:p>
          <a:p>
            <a:pPr marL="12700">
              <a:lnSpc>
                <a:spcPct val="100000"/>
              </a:lnSpc>
              <a:spcBef>
                <a:spcPts val="725"/>
              </a:spcBef>
            </a:pPr>
            <a:r>
              <a:rPr sz="1200" spc="-15" dirty="0">
                <a:latin typeface="Times New Roman"/>
                <a:cs typeface="Times New Roman"/>
              </a:rPr>
              <a:t>responsible </a:t>
            </a:r>
            <a:r>
              <a:rPr sz="1200" spc="-10" dirty="0">
                <a:latin typeface="Times New Roman"/>
                <a:cs typeface="Times New Roman"/>
              </a:rPr>
              <a:t>for</a:t>
            </a:r>
            <a:r>
              <a:rPr sz="1200" spc="-180" dirty="0">
                <a:latin typeface="Times New Roman"/>
                <a:cs typeface="Times New Roman"/>
              </a:rPr>
              <a:t> </a:t>
            </a:r>
            <a:r>
              <a:rPr sz="1200" dirty="0">
                <a:latin typeface="Times New Roman"/>
                <a:cs typeface="Times New Roman"/>
              </a:rPr>
              <a:t>–</a:t>
            </a:r>
            <a:endParaRPr sz="1200">
              <a:latin typeface="Times New Roman"/>
              <a:cs typeface="Times New Roman"/>
            </a:endParaRPr>
          </a:p>
          <a:p>
            <a:pPr marL="12700">
              <a:lnSpc>
                <a:spcPct val="100000"/>
              </a:lnSpc>
              <a:spcBef>
                <a:spcPts val="720"/>
              </a:spcBef>
            </a:pPr>
            <a:r>
              <a:rPr sz="1200" spc="-5" dirty="0">
                <a:latin typeface="Times New Roman"/>
                <a:cs typeface="Times New Roman"/>
              </a:rPr>
              <a:t>holding </a:t>
            </a:r>
            <a:r>
              <a:rPr sz="1200" dirty="0">
                <a:latin typeface="Times New Roman"/>
                <a:cs typeface="Times New Roman"/>
              </a:rPr>
              <a:t>the control</a:t>
            </a:r>
            <a:r>
              <a:rPr sz="1200" spc="-25" dirty="0">
                <a:latin typeface="Times New Roman"/>
                <a:cs typeface="Times New Roman"/>
              </a:rPr>
              <a:t> </a:t>
            </a:r>
            <a:r>
              <a:rPr sz="1200" dirty="0">
                <a:latin typeface="Times New Roman"/>
                <a:cs typeface="Times New Roman"/>
              </a:rPr>
              <a:t>algorithm</a:t>
            </a:r>
            <a:endParaRPr sz="1200">
              <a:latin typeface="Times New Roman"/>
              <a:cs typeface="Times New Roman"/>
            </a:endParaRPr>
          </a:p>
          <a:p>
            <a:pPr marL="12700">
              <a:lnSpc>
                <a:spcPct val="100000"/>
              </a:lnSpc>
              <a:spcBef>
                <a:spcPts val="720"/>
              </a:spcBef>
            </a:pPr>
            <a:r>
              <a:rPr sz="1200" spc="-15" dirty="0">
                <a:latin typeface="Times New Roman"/>
                <a:cs typeface="Times New Roman"/>
              </a:rPr>
              <a:t>and</a:t>
            </a:r>
            <a:endParaRPr sz="1200">
              <a:latin typeface="Times New Roman"/>
              <a:cs typeface="Times New Roman"/>
            </a:endParaRPr>
          </a:p>
          <a:p>
            <a:pPr marL="12700" marR="7620">
              <a:lnSpc>
                <a:spcPct val="150000"/>
              </a:lnSpc>
            </a:pPr>
            <a:r>
              <a:rPr sz="1200" spc="-5" dirty="0">
                <a:latin typeface="Times New Roman"/>
                <a:cs typeface="Times New Roman"/>
              </a:rPr>
              <a:t>other important configuration  </a:t>
            </a:r>
            <a:r>
              <a:rPr sz="1200" spc="-15" dirty="0">
                <a:latin typeface="Times New Roman"/>
                <a:cs typeface="Times New Roman"/>
              </a:rPr>
              <a:t>details</a:t>
            </a:r>
            <a:endParaRPr sz="1200">
              <a:latin typeface="Times New Roman"/>
              <a:cs typeface="Times New Roman"/>
            </a:endParaRPr>
          </a:p>
        </p:txBody>
      </p:sp>
      <p:sp>
        <p:nvSpPr>
          <p:cNvPr id="9" name="object 9"/>
          <p:cNvSpPr txBox="1"/>
          <p:nvPr/>
        </p:nvSpPr>
        <p:spPr>
          <a:xfrm>
            <a:off x="8420100" y="6471338"/>
            <a:ext cx="216535" cy="196850"/>
          </a:xfrm>
          <a:prstGeom prst="rect">
            <a:avLst/>
          </a:prstGeom>
        </p:spPr>
        <p:txBody>
          <a:bodyPr vert="horz" wrap="square" lIns="0" tIns="0" rIns="0" bIns="0" rtlCol="0">
            <a:spAutoFit/>
          </a:bodyPr>
          <a:lstStyle/>
          <a:p>
            <a:pPr marL="38100">
              <a:lnSpc>
                <a:spcPts val="1375"/>
              </a:lnSpc>
            </a:pPr>
            <a:fld id="{81D60167-4931-47E6-BA6A-407CBD079E47}" type="slidenum">
              <a:rPr sz="1200" spc="-40" dirty="0">
                <a:latin typeface="Times New Roman"/>
                <a:cs typeface="Times New Roman"/>
              </a:rPr>
              <a:t>30</a:t>
            </a:fld>
            <a:endParaRPr sz="1200">
              <a:latin typeface="Times New Roman"/>
              <a:cs typeface="Times New Roman"/>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57200" y="6172200"/>
            <a:ext cx="8229600" cy="0"/>
          </a:xfrm>
          <a:custGeom>
            <a:avLst/>
            <a:gdLst/>
            <a:ahLst/>
            <a:cxnLst/>
            <a:rect l="l" t="t" r="r" b="b"/>
            <a:pathLst>
              <a:path w="8229600">
                <a:moveTo>
                  <a:pt x="0" y="0"/>
                </a:moveTo>
                <a:lnTo>
                  <a:pt x="8229600" y="0"/>
                </a:lnTo>
              </a:path>
            </a:pathLst>
          </a:custGeom>
          <a:ln w="19050">
            <a:solidFill>
              <a:srgbClr val="CC9900"/>
            </a:solidFill>
          </a:ln>
        </p:spPr>
        <p:txBody>
          <a:bodyPr wrap="square" lIns="0" tIns="0" rIns="0" bIns="0" rtlCol="0"/>
          <a:lstStyle/>
          <a:p>
            <a:endParaRPr/>
          </a:p>
        </p:txBody>
      </p:sp>
      <p:sp>
        <p:nvSpPr>
          <p:cNvPr id="3" name="object 3"/>
          <p:cNvSpPr txBox="1"/>
          <p:nvPr/>
        </p:nvSpPr>
        <p:spPr>
          <a:xfrm>
            <a:off x="460044" y="885682"/>
            <a:ext cx="8306434" cy="5026660"/>
          </a:xfrm>
          <a:prstGeom prst="rect">
            <a:avLst/>
          </a:prstGeom>
        </p:spPr>
        <p:txBody>
          <a:bodyPr vert="horz" wrap="square" lIns="0" tIns="12700" rIns="0" bIns="0" rtlCol="0">
            <a:spAutoFit/>
          </a:bodyPr>
          <a:lstStyle/>
          <a:p>
            <a:pPr marL="356870" marR="5080" indent="-344805" algn="just">
              <a:lnSpc>
                <a:spcPct val="150000"/>
              </a:lnSpc>
              <a:spcBef>
                <a:spcPts val="100"/>
              </a:spcBef>
            </a:pPr>
            <a:r>
              <a:rPr sz="2000" spc="-5" dirty="0">
                <a:solidFill>
                  <a:srgbClr val="C00000"/>
                </a:solidFill>
                <a:latin typeface="Times New Roman"/>
                <a:cs typeface="Times New Roman"/>
              </a:rPr>
              <a:t>» </a:t>
            </a:r>
            <a:r>
              <a:rPr sz="2000" spc="-5" dirty="0">
                <a:solidFill>
                  <a:srgbClr val="FF0000"/>
                </a:solidFill>
                <a:latin typeface="Times New Roman"/>
                <a:cs typeface="Times New Roman"/>
              </a:rPr>
              <a:t>Embedded </a:t>
            </a:r>
            <a:r>
              <a:rPr sz="2000" spc="-15" dirty="0">
                <a:solidFill>
                  <a:srgbClr val="FF0000"/>
                </a:solidFill>
                <a:latin typeface="Times New Roman"/>
                <a:cs typeface="Times New Roman"/>
              </a:rPr>
              <a:t>systems </a:t>
            </a:r>
            <a:r>
              <a:rPr sz="2000" spc="-5" dirty="0">
                <a:latin typeface="Times New Roman"/>
                <a:cs typeface="Times New Roman"/>
              </a:rPr>
              <a:t>are </a:t>
            </a:r>
            <a:r>
              <a:rPr sz="2000" spc="-5" dirty="0">
                <a:solidFill>
                  <a:srgbClr val="AC1285"/>
                </a:solidFill>
                <a:latin typeface="Times New Roman"/>
                <a:cs typeface="Times New Roman"/>
              </a:rPr>
              <a:t>domain </a:t>
            </a:r>
            <a:r>
              <a:rPr sz="2000" spc="-10" dirty="0">
                <a:solidFill>
                  <a:srgbClr val="AC1285"/>
                </a:solidFill>
                <a:latin typeface="Times New Roman"/>
                <a:cs typeface="Times New Roman"/>
              </a:rPr>
              <a:t>and </a:t>
            </a:r>
            <a:r>
              <a:rPr sz="2000" spc="-5" dirty="0">
                <a:solidFill>
                  <a:srgbClr val="AC1285"/>
                </a:solidFill>
                <a:latin typeface="Times New Roman"/>
                <a:cs typeface="Times New Roman"/>
              </a:rPr>
              <a:t>application specific </a:t>
            </a:r>
            <a:r>
              <a:rPr sz="2000" spc="-10" dirty="0">
                <a:latin typeface="Times New Roman"/>
                <a:cs typeface="Times New Roman"/>
              </a:rPr>
              <a:t>and </a:t>
            </a:r>
            <a:r>
              <a:rPr sz="2000" spc="-5" dirty="0">
                <a:latin typeface="Times New Roman"/>
                <a:cs typeface="Times New Roman"/>
              </a:rPr>
              <a:t>are </a:t>
            </a:r>
            <a:r>
              <a:rPr sz="2000" spc="-5" dirty="0">
                <a:solidFill>
                  <a:srgbClr val="AC1285"/>
                </a:solidFill>
                <a:latin typeface="Times New Roman"/>
                <a:cs typeface="Times New Roman"/>
              </a:rPr>
              <a:t>built </a:t>
            </a:r>
            <a:r>
              <a:rPr sz="2000" spc="-10" dirty="0">
                <a:solidFill>
                  <a:srgbClr val="AC1285"/>
                </a:solidFill>
                <a:latin typeface="Times New Roman"/>
                <a:cs typeface="Times New Roman"/>
              </a:rPr>
              <a:t>around </a:t>
            </a:r>
            <a:r>
              <a:rPr sz="2000" spc="-5" dirty="0">
                <a:solidFill>
                  <a:srgbClr val="AC1285"/>
                </a:solidFill>
                <a:latin typeface="Times New Roman"/>
                <a:cs typeface="Times New Roman"/>
              </a:rPr>
              <a:t>a  central </a:t>
            </a:r>
            <a:r>
              <a:rPr sz="2000" dirty="0">
                <a:solidFill>
                  <a:srgbClr val="AC1285"/>
                </a:solidFill>
                <a:latin typeface="Times New Roman"/>
                <a:cs typeface="Times New Roman"/>
              </a:rPr>
              <a:t>core</a:t>
            </a:r>
            <a:r>
              <a:rPr sz="2000" dirty="0">
                <a:latin typeface="Times New Roman"/>
                <a:cs typeface="Times New Roman"/>
              </a:rPr>
              <a:t>. The </a:t>
            </a:r>
            <a:r>
              <a:rPr sz="2000" spc="-5" dirty="0">
                <a:solidFill>
                  <a:srgbClr val="6F2F9F"/>
                </a:solidFill>
                <a:latin typeface="Times New Roman"/>
                <a:cs typeface="Times New Roman"/>
              </a:rPr>
              <a:t>core </a:t>
            </a:r>
            <a:r>
              <a:rPr sz="2000" dirty="0">
                <a:solidFill>
                  <a:srgbClr val="6F2F9F"/>
                </a:solidFill>
                <a:latin typeface="Times New Roman"/>
                <a:cs typeface="Times New Roman"/>
              </a:rPr>
              <a:t>of </a:t>
            </a:r>
            <a:r>
              <a:rPr sz="2000" spc="-20" dirty="0">
                <a:solidFill>
                  <a:srgbClr val="6F2F9F"/>
                </a:solidFill>
                <a:latin typeface="Times New Roman"/>
                <a:cs typeface="Times New Roman"/>
              </a:rPr>
              <a:t>the </a:t>
            </a:r>
            <a:r>
              <a:rPr sz="2000" spc="-10" dirty="0">
                <a:solidFill>
                  <a:srgbClr val="6F2F9F"/>
                </a:solidFill>
                <a:latin typeface="Times New Roman"/>
                <a:cs typeface="Times New Roman"/>
              </a:rPr>
              <a:t>embedded system falls </a:t>
            </a:r>
            <a:r>
              <a:rPr sz="2000" spc="-5" dirty="0">
                <a:solidFill>
                  <a:srgbClr val="6F2F9F"/>
                </a:solidFill>
                <a:latin typeface="Times New Roman"/>
                <a:cs typeface="Times New Roman"/>
              </a:rPr>
              <a:t>into </a:t>
            </a:r>
            <a:r>
              <a:rPr sz="2000" dirty="0">
                <a:solidFill>
                  <a:srgbClr val="6F2F9F"/>
                </a:solidFill>
                <a:latin typeface="Times New Roman"/>
                <a:cs typeface="Times New Roman"/>
              </a:rPr>
              <a:t>any </a:t>
            </a:r>
            <a:r>
              <a:rPr sz="2000" spc="-10" dirty="0">
                <a:solidFill>
                  <a:srgbClr val="6F2F9F"/>
                </a:solidFill>
                <a:latin typeface="Times New Roman"/>
                <a:cs typeface="Times New Roman"/>
              </a:rPr>
              <a:t>one </a:t>
            </a:r>
            <a:r>
              <a:rPr sz="2000" dirty="0">
                <a:solidFill>
                  <a:srgbClr val="6F2F9F"/>
                </a:solidFill>
                <a:latin typeface="Times New Roman"/>
                <a:cs typeface="Times New Roman"/>
              </a:rPr>
              <a:t>of </a:t>
            </a:r>
            <a:r>
              <a:rPr sz="2000" spc="-10" dirty="0">
                <a:solidFill>
                  <a:srgbClr val="6F2F9F"/>
                </a:solidFill>
                <a:latin typeface="Times New Roman"/>
                <a:cs typeface="Times New Roman"/>
              </a:rPr>
              <a:t>the  </a:t>
            </a:r>
            <a:r>
              <a:rPr sz="2000" spc="-15" dirty="0">
                <a:solidFill>
                  <a:srgbClr val="6F2F9F"/>
                </a:solidFill>
                <a:latin typeface="Times New Roman"/>
                <a:cs typeface="Times New Roman"/>
              </a:rPr>
              <a:t>following</a:t>
            </a:r>
            <a:r>
              <a:rPr sz="2000" spc="40" dirty="0">
                <a:solidFill>
                  <a:srgbClr val="6F2F9F"/>
                </a:solidFill>
                <a:latin typeface="Times New Roman"/>
                <a:cs typeface="Times New Roman"/>
              </a:rPr>
              <a:t> </a:t>
            </a:r>
            <a:r>
              <a:rPr sz="2000" spc="-5" dirty="0">
                <a:solidFill>
                  <a:srgbClr val="6F2F9F"/>
                </a:solidFill>
                <a:latin typeface="Times New Roman"/>
                <a:cs typeface="Times New Roman"/>
              </a:rPr>
              <a:t>categories</a:t>
            </a:r>
            <a:r>
              <a:rPr sz="2000" spc="-5" dirty="0">
                <a:latin typeface="Times New Roman"/>
                <a:cs typeface="Times New Roman"/>
              </a:rPr>
              <a:t>:</a:t>
            </a:r>
            <a:endParaRPr sz="2000">
              <a:latin typeface="Times New Roman"/>
              <a:cs typeface="Times New Roman"/>
            </a:endParaRPr>
          </a:p>
          <a:p>
            <a:pPr marL="469900" indent="-457200" algn="just">
              <a:lnSpc>
                <a:spcPct val="100000"/>
              </a:lnSpc>
              <a:spcBef>
                <a:spcPts val="1685"/>
              </a:spcBef>
              <a:buClr>
                <a:srgbClr val="FF0000"/>
              </a:buClr>
              <a:buAutoNum type="arabicParenR"/>
              <a:tabLst>
                <a:tab pos="469900" algn="l"/>
              </a:tabLst>
            </a:pPr>
            <a:r>
              <a:rPr sz="2000" spc="-5" dirty="0">
                <a:latin typeface="Times New Roman"/>
                <a:cs typeface="Times New Roman"/>
              </a:rPr>
              <a:t>General Purpose </a:t>
            </a:r>
            <a:r>
              <a:rPr sz="2000" spc="-10" dirty="0">
                <a:latin typeface="Times New Roman"/>
                <a:cs typeface="Times New Roman"/>
              </a:rPr>
              <a:t>and Domain </a:t>
            </a:r>
            <a:r>
              <a:rPr sz="2000" spc="-5" dirty="0">
                <a:latin typeface="Times New Roman"/>
                <a:cs typeface="Times New Roman"/>
              </a:rPr>
              <a:t>Specific</a:t>
            </a:r>
            <a:r>
              <a:rPr sz="2000" spc="95" dirty="0">
                <a:latin typeface="Times New Roman"/>
                <a:cs typeface="Times New Roman"/>
              </a:rPr>
              <a:t> </a:t>
            </a:r>
            <a:r>
              <a:rPr sz="2000" spc="-5" dirty="0">
                <a:latin typeface="Times New Roman"/>
                <a:cs typeface="Times New Roman"/>
              </a:rPr>
              <a:t>Processors</a:t>
            </a:r>
            <a:endParaRPr sz="2000">
              <a:latin typeface="Times New Roman"/>
              <a:cs typeface="Times New Roman"/>
            </a:endParaRPr>
          </a:p>
          <a:p>
            <a:pPr marL="1353820" lvl="1" indent="-317500">
              <a:lnSpc>
                <a:spcPct val="100000"/>
              </a:lnSpc>
              <a:spcBef>
                <a:spcPts val="1680"/>
              </a:spcBef>
              <a:buClr>
                <a:srgbClr val="3A812E"/>
              </a:buClr>
              <a:buSzPct val="70000"/>
              <a:buFont typeface="Wingdings"/>
              <a:buChar char=""/>
              <a:tabLst>
                <a:tab pos="1353820" algn="l"/>
                <a:tab pos="1354455" algn="l"/>
              </a:tabLst>
            </a:pPr>
            <a:r>
              <a:rPr sz="2000" spc="-5" dirty="0">
                <a:latin typeface="Times New Roman"/>
                <a:cs typeface="Times New Roman"/>
              </a:rPr>
              <a:t>Microprocessors</a:t>
            </a:r>
            <a:endParaRPr sz="2000">
              <a:latin typeface="Times New Roman"/>
              <a:cs typeface="Times New Roman"/>
            </a:endParaRPr>
          </a:p>
          <a:p>
            <a:pPr marL="1353820" lvl="1" indent="-317500">
              <a:lnSpc>
                <a:spcPct val="100000"/>
              </a:lnSpc>
              <a:spcBef>
                <a:spcPts val="1685"/>
              </a:spcBef>
              <a:buClr>
                <a:srgbClr val="3A812E"/>
              </a:buClr>
              <a:buSzPct val="70000"/>
              <a:buFont typeface="Wingdings"/>
              <a:buChar char=""/>
              <a:tabLst>
                <a:tab pos="1353820" algn="l"/>
                <a:tab pos="1354455" algn="l"/>
              </a:tabLst>
            </a:pPr>
            <a:r>
              <a:rPr sz="2000" spc="-5" dirty="0">
                <a:latin typeface="Times New Roman"/>
                <a:cs typeface="Times New Roman"/>
              </a:rPr>
              <a:t>Microcontrollers</a:t>
            </a:r>
            <a:endParaRPr sz="2000">
              <a:latin typeface="Times New Roman"/>
              <a:cs typeface="Times New Roman"/>
            </a:endParaRPr>
          </a:p>
          <a:p>
            <a:pPr marL="1353820" lvl="1" indent="-317500">
              <a:lnSpc>
                <a:spcPct val="100000"/>
              </a:lnSpc>
              <a:spcBef>
                <a:spcPts val="1680"/>
              </a:spcBef>
              <a:buClr>
                <a:srgbClr val="3A812E"/>
              </a:buClr>
              <a:buSzPct val="70000"/>
              <a:buFont typeface="Wingdings"/>
              <a:buChar char=""/>
              <a:tabLst>
                <a:tab pos="1353820" algn="l"/>
                <a:tab pos="1354455" algn="l"/>
              </a:tabLst>
            </a:pPr>
            <a:r>
              <a:rPr sz="2000" spc="-10" dirty="0">
                <a:latin typeface="Times New Roman"/>
                <a:cs typeface="Times New Roman"/>
              </a:rPr>
              <a:t>Digital Signal</a:t>
            </a:r>
            <a:r>
              <a:rPr sz="2000" spc="40" dirty="0">
                <a:latin typeface="Times New Roman"/>
                <a:cs typeface="Times New Roman"/>
              </a:rPr>
              <a:t> </a:t>
            </a:r>
            <a:r>
              <a:rPr sz="2000" spc="-5" dirty="0">
                <a:latin typeface="Times New Roman"/>
                <a:cs typeface="Times New Roman"/>
              </a:rPr>
              <a:t>Processors</a:t>
            </a:r>
            <a:endParaRPr sz="2000">
              <a:latin typeface="Times New Roman"/>
              <a:cs typeface="Times New Roman"/>
            </a:endParaRPr>
          </a:p>
          <a:p>
            <a:pPr marL="469900" indent="-457200" algn="just">
              <a:lnSpc>
                <a:spcPct val="100000"/>
              </a:lnSpc>
              <a:spcBef>
                <a:spcPts val="1680"/>
              </a:spcBef>
              <a:buClr>
                <a:srgbClr val="FF0000"/>
              </a:buClr>
              <a:buAutoNum type="arabicParenR"/>
              <a:tabLst>
                <a:tab pos="469900" algn="l"/>
              </a:tabLst>
            </a:pPr>
            <a:r>
              <a:rPr sz="2000" spc="-5" dirty="0">
                <a:latin typeface="Times New Roman"/>
                <a:cs typeface="Times New Roman"/>
              </a:rPr>
              <a:t>Application Specific Integrated </a:t>
            </a:r>
            <a:r>
              <a:rPr sz="2000" spc="-10" dirty="0">
                <a:latin typeface="Times New Roman"/>
                <a:cs typeface="Times New Roman"/>
              </a:rPr>
              <a:t>Circuits</a:t>
            </a:r>
            <a:r>
              <a:rPr sz="2000" spc="40" dirty="0">
                <a:latin typeface="Times New Roman"/>
                <a:cs typeface="Times New Roman"/>
              </a:rPr>
              <a:t> </a:t>
            </a:r>
            <a:r>
              <a:rPr sz="2000" spc="-10" dirty="0">
                <a:latin typeface="Times New Roman"/>
                <a:cs typeface="Times New Roman"/>
              </a:rPr>
              <a:t>(ASICs)</a:t>
            </a:r>
            <a:endParaRPr sz="2000">
              <a:latin typeface="Times New Roman"/>
              <a:cs typeface="Times New Roman"/>
            </a:endParaRPr>
          </a:p>
          <a:p>
            <a:pPr marL="469900" indent="-457200" algn="just">
              <a:lnSpc>
                <a:spcPct val="100000"/>
              </a:lnSpc>
              <a:spcBef>
                <a:spcPts val="1685"/>
              </a:spcBef>
              <a:buClr>
                <a:srgbClr val="FF0000"/>
              </a:buClr>
              <a:buAutoNum type="arabicParenR"/>
              <a:tabLst>
                <a:tab pos="469900" algn="l"/>
              </a:tabLst>
            </a:pPr>
            <a:r>
              <a:rPr sz="2000" spc="-10" dirty="0">
                <a:latin typeface="Times New Roman"/>
                <a:cs typeface="Times New Roman"/>
              </a:rPr>
              <a:t>Programmable Logic </a:t>
            </a:r>
            <a:r>
              <a:rPr sz="2000" spc="-5" dirty="0">
                <a:latin typeface="Times New Roman"/>
                <a:cs typeface="Times New Roman"/>
              </a:rPr>
              <a:t>Devices</a:t>
            </a:r>
            <a:r>
              <a:rPr sz="2000" spc="110" dirty="0">
                <a:latin typeface="Times New Roman"/>
                <a:cs typeface="Times New Roman"/>
              </a:rPr>
              <a:t> </a:t>
            </a:r>
            <a:r>
              <a:rPr sz="2000" spc="-5" dirty="0">
                <a:latin typeface="Times New Roman"/>
                <a:cs typeface="Times New Roman"/>
              </a:rPr>
              <a:t>(PLDs)</a:t>
            </a:r>
            <a:endParaRPr sz="2000">
              <a:latin typeface="Times New Roman"/>
              <a:cs typeface="Times New Roman"/>
            </a:endParaRPr>
          </a:p>
          <a:p>
            <a:pPr marL="469900" indent="-457200" algn="just">
              <a:lnSpc>
                <a:spcPct val="100000"/>
              </a:lnSpc>
              <a:spcBef>
                <a:spcPts val="1680"/>
              </a:spcBef>
              <a:buClr>
                <a:srgbClr val="FF0000"/>
              </a:buClr>
              <a:buAutoNum type="arabicParenR"/>
              <a:tabLst>
                <a:tab pos="469900" algn="l"/>
              </a:tabLst>
            </a:pPr>
            <a:r>
              <a:rPr sz="2000" spc="-15" dirty="0">
                <a:latin typeface="Times New Roman"/>
                <a:cs typeface="Times New Roman"/>
              </a:rPr>
              <a:t>Commercial off-the-shelf </a:t>
            </a:r>
            <a:r>
              <a:rPr sz="2000" spc="-10" dirty="0">
                <a:latin typeface="Times New Roman"/>
                <a:cs typeface="Times New Roman"/>
              </a:rPr>
              <a:t>Components</a:t>
            </a:r>
            <a:r>
              <a:rPr sz="2000" spc="245" dirty="0">
                <a:latin typeface="Times New Roman"/>
                <a:cs typeface="Times New Roman"/>
              </a:rPr>
              <a:t> </a:t>
            </a:r>
            <a:r>
              <a:rPr sz="2000" dirty="0">
                <a:latin typeface="Times New Roman"/>
                <a:cs typeface="Times New Roman"/>
              </a:rPr>
              <a:t>(COTS)</a:t>
            </a:r>
            <a:endParaRPr sz="2000">
              <a:latin typeface="Times New Roman"/>
              <a:cs typeface="Times New Roman"/>
            </a:endParaRPr>
          </a:p>
        </p:txBody>
      </p:sp>
      <p:sp>
        <p:nvSpPr>
          <p:cNvPr id="5" name="object 5"/>
          <p:cNvSpPr txBox="1">
            <a:spLocks noGrp="1"/>
          </p:cNvSpPr>
          <p:nvPr>
            <p:ph type="title"/>
          </p:nvPr>
        </p:nvSpPr>
        <p:spPr>
          <a:xfrm>
            <a:off x="689254" y="246329"/>
            <a:ext cx="7918450" cy="574675"/>
          </a:xfrm>
          <a:prstGeom prst="rect">
            <a:avLst/>
          </a:prstGeom>
        </p:spPr>
        <p:txBody>
          <a:bodyPr vert="horz" wrap="square" lIns="0" tIns="12700" rIns="0" bIns="0" rtlCol="0">
            <a:spAutoFit/>
          </a:bodyPr>
          <a:lstStyle/>
          <a:p>
            <a:pPr marL="12700">
              <a:lnSpc>
                <a:spcPct val="100000"/>
              </a:lnSpc>
              <a:spcBef>
                <a:spcPts val="100"/>
              </a:spcBef>
            </a:pPr>
            <a:r>
              <a:rPr sz="3600" b="1" spc="-5" dirty="0">
                <a:solidFill>
                  <a:srgbClr val="FF0000"/>
                </a:solidFill>
                <a:latin typeface="Times New Roman"/>
                <a:cs typeface="Times New Roman"/>
              </a:rPr>
              <a:t>CORE </a:t>
            </a:r>
            <a:r>
              <a:rPr sz="3600" b="1" dirty="0">
                <a:solidFill>
                  <a:srgbClr val="FF0000"/>
                </a:solidFill>
                <a:latin typeface="Times New Roman"/>
                <a:cs typeface="Times New Roman"/>
              </a:rPr>
              <a:t>OF THE </a:t>
            </a:r>
            <a:r>
              <a:rPr sz="3600" b="1" spc="-5" dirty="0">
                <a:solidFill>
                  <a:srgbClr val="FF0000"/>
                </a:solidFill>
                <a:latin typeface="Times New Roman"/>
                <a:cs typeface="Times New Roman"/>
              </a:rPr>
              <a:t>EMBEDDED</a:t>
            </a:r>
            <a:r>
              <a:rPr sz="3600" b="1" spc="-55" dirty="0">
                <a:solidFill>
                  <a:srgbClr val="FF0000"/>
                </a:solidFill>
                <a:latin typeface="Times New Roman"/>
                <a:cs typeface="Times New Roman"/>
              </a:rPr>
              <a:t> </a:t>
            </a:r>
            <a:r>
              <a:rPr sz="3600" b="1" spc="-10" dirty="0">
                <a:solidFill>
                  <a:srgbClr val="FF0000"/>
                </a:solidFill>
                <a:latin typeface="Times New Roman"/>
                <a:cs typeface="Times New Roman"/>
              </a:rPr>
              <a:t>SYSTEM</a:t>
            </a:r>
            <a:endParaRPr sz="3600">
              <a:latin typeface="Times New Roman"/>
              <a:cs typeface="Times New Roman"/>
            </a:endParaRPr>
          </a:p>
        </p:txBody>
      </p:sp>
      <p:sp>
        <p:nvSpPr>
          <p:cNvPr id="7" name="object 7"/>
          <p:cNvSpPr txBox="1"/>
          <p:nvPr/>
        </p:nvSpPr>
        <p:spPr>
          <a:xfrm>
            <a:off x="8420100" y="6471338"/>
            <a:ext cx="216535" cy="196850"/>
          </a:xfrm>
          <a:prstGeom prst="rect">
            <a:avLst/>
          </a:prstGeom>
        </p:spPr>
        <p:txBody>
          <a:bodyPr vert="horz" wrap="square" lIns="0" tIns="0" rIns="0" bIns="0" rtlCol="0">
            <a:spAutoFit/>
          </a:bodyPr>
          <a:lstStyle/>
          <a:p>
            <a:pPr marL="38100">
              <a:lnSpc>
                <a:spcPts val="1375"/>
              </a:lnSpc>
            </a:pPr>
            <a:fld id="{81D60167-4931-47E6-BA6A-407CBD079E47}" type="slidenum">
              <a:rPr sz="1200" spc="-40" dirty="0">
                <a:latin typeface="Times New Roman"/>
                <a:cs typeface="Times New Roman"/>
              </a:rPr>
              <a:t>31</a:t>
            </a:fld>
            <a:endParaRPr sz="1200">
              <a:latin typeface="Times New Roman"/>
              <a:cs typeface="Times New Roman"/>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60044" y="353009"/>
            <a:ext cx="8458835" cy="5605145"/>
          </a:xfrm>
          <a:prstGeom prst="rect">
            <a:avLst/>
          </a:prstGeom>
        </p:spPr>
        <p:txBody>
          <a:bodyPr vert="horz" wrap="square" lIns="0" tIns="12065" rIns="0" bIns="0" rtlCol="0">
            <a:spAutoFit/>
          </a:bodyPr>
          <a:lstStyle/>
          <a:p>
            <a:pPr marL="12700" algn="just">
              <a:lnSpc>
                <a:spcPct val="100000"/>
              </a:lnSpc>
              <a:spcBef>
                <a:spcPts val="95"/>
              </a:spcBef>
            </a:pPr>
            <a:r>
              <a:rPr sz="2000" spc="-5" dirty="0">
                <a:solidFill>
                  <a:srgbClr val="C00000"/>
                </a:solidFill>
                <a:latin typeface="Times New Roman"/>
                <a:cs typeface="Times New Roman"/>
              </a:rPr>
              <a:t>» </a:t>
            </a:r>
            <a:r>
              <a:rPr sz="2000" b="1" i="1" u="heavy" spc="-5" dirty="0">
                <a:solidFill>
                  <a:srgbClr val="FF0000"/>
                </a:solidFill>
                <a:uFill>
                  <a:solidFill>
                    <a:srgbClr val="FF0000"/>
                  </a:solidFill>
                </a:uFill>
                <a:latin typeface="Times New Roman"/>
                <a:cs typeface="Times New Roman"/>
              </a:rPr>
              <a:t>General Purpose and </a:t>
            </a:r>
            <a:r>
              <a:rPr sz="2000" b="1" i="1" u="heavy" dirty="0">
                <a:solidFill>
                  <a:srgbClr val="FF0000"/>
                </a:solidFill>
                <a:uFill>
                  <a:solidFill>
                    <a:srgbClr val="FF0000"/>
                  </a:solidFill>
                </a:uFill>
                <a:latin typeface="Times New Roman"/>
                <a:cs typeface="Times New Roman"/>
              </a:rPr>
              <a:t>Domain </a:t>
            </a:r>
            <a:r>
              <a:rPr sz="2000" b="1" i="1" u="heavy" spc="-5" dirty="0">
                <a:solidFill>
                  <a:srgbClr val="FF0000"/>
                </a:solidFill>
                <a:uFill>
                  <a:solidFill>
                    <a:srgbClr val="FF0000"/>
                  </a:solidFill>
                </a:uFill>
                <a:latin typeface="Times New Roman"/>
                <a:cs typeface="Times New Roman"/>
              </a:rPr>
              <a:t>Specific</a:t>
            </a:r>
            <a:r>
              <a:rPr sz="2000" b="1" i="1" u="heavy" spc="-290" dirty="0">
                <a:solidFill>
                  <a:srgbClr val="FF0000"/>
                </a:solidFill>
                <a:uFill>
                  <a:solidFill>
                    <a:srgbClr val="FF0000"/>
                  </a:solidFill>
                </a:uFill>
                <a:latin typeface="Times New Roman"/>
                <a:cs typeface="Times New Roman"/>
              </a:rPr>
              <a:t> </a:t>
            </a:r>
            <a:r>
              <a:rPr sz="2000" b="1" i="1" u="heavy" spc="-5" dirty="0">
                <a:solidFill>
                  <a:srgbClr val="FF0000"/>
                </a:solidFill>
                <a:uFill>
                  <a:solidFill>
                    <a:srgbClr val="FF0000"/>
                  </a:solidFill>
                </a:uFill>
                <a:latin typeface="Times New Roman"/>
                <a:cs typeface="Times New Roman"/>
              </a:rPr>
              <a:t>Processors:</a:t>
            </a:r>
            <a:endParaRPr sz="2000">
              <a:latin typeface="Times New Roman"/>
              <a:cs typeface="Times New Roman"/>
            </a:endParaRPr>
          </a:p>
          <a:p>
            <a:pPr marL="356870" marR="5080" indent="-344805" algn="just">
              <a:lnSpc>
                <a:spcPct val="150000"/>
              </a:lnSpc>
              <a:spcBef>
                <a:spcPts val="480"/>
              </a:spcBef>
            </a:pPr>
            <a:r>
              <a:rPr sz="2000" spc="-5" dirty="0">
                <a:solidFill>
                  <a:srgbClr val="C00000"/>
                </a:solidFill>
                <a:latin typeface="Times New Roman"/>
                <a:cs typeface="Times New Roman"/>
              </a:rPr>
              <a:t>» </a:t>
            </a:r>
            <a:r>
              <a:rPr sz="2000" spc="-10" dirty="0">
                <a:latin typeface="Times New Roman"/>
                <a:cs typeface="Times New Roman"/>
              </a:rPr>
              <a:t>Almost </a:t>
            </a:r>
            <a:r>
              <a:rPr sz="2000" dirty="0">
                <a:latin typeface="Times New Roman"/>
                <a:cs typeface="Times New Roman"/>
              </a:rPr>
              <a:t>80% of </a:t>
            </a:r>
            <a:r>
              <a:rPr sz="2000" spc="-5" dirty="0">
                <a:latin typeface="Times New Roman"/>
                <a:cs typeface="Times New Roman"/>
              </a:rPr>
              <a:t>the embedded </a:t>
            </a:r>
            <a:r>
              <a:rPr sz="2000" spc="-10" dirty="0">
                <a:latin typeface="Times New Roman"/>
                <a:cs typeface="Times New Roman"/>
              </a:rPr>
              <a:t>systems </a:t>
            </a:r>
            <a:r>
              <a:rPr sz="2000" spc="-5" dirty="0">
                <a:latin typeface="Times New Roman"/>
                <a:cs typeface="Times New Roman"/>
              </a:rPr>
              <a:t>are processor/ controller based. </a:t>
            </a:r>
            <a:r>
              <a:rPr sz="2000" dirty="0">
                <a:latin typeface="Times New Roman"/>
                <a:cs typeface="Times New Roman"/>
              </a:rPr>
              <a:t>The  </a:t>
            </a:r>
            <a:r>
              <a:rPr sz="2000" spc="-5" dirty="0">
                <a:latin typeface="Times New Roman"/>
                <a:cs typeface="Times New Roman"/>
              </a:rPr>
              <a:t>processor </a:t>
            </a:r>
            <a:r>
              <a:rPr sz="2000" spc="-10" dirty="0">
                <a:latin typeface="Times New Roman"/>
                <a:cs typeface="Times New Roman"/>
              </a:rPr>
              <a:t>may </a:t>
            </a:r>
            <a:r>
              <a:rPr sz="2000" dirty="0">
                <a:latin typeface="Times New Roman"/>
                <a:cs typeface="Times New Roman"/>
              </a:rPr>
              <a:t>be </a:t>
            </a:r>
            <a:r>
              <a:rPr sz="2000" spc="-5" dirty="0">
                <a:latin typeface="Times New Roman"/>
                <a:cs typeface="Times New Roman"/>
              </a:rPr>
              <a:t>a </a:t>
            </a:r>
            <a:r>
              <a:rPr sz="2000" spc="-10" dirty="0">
                <a:latin typeface="Times New Roman"/>
                <a:cs typeface="Times New Roman"/>
              </a:rPr>
              <a:t>microprocessor </a:t>
            </a:r>
            <a:r>
              <a:rPr sz="2000" spc="-15" dirty="0">
                <a:latin typeface="Times New Roman"/>
                <a:cs typeface="Times New Roman"/>
              </a:rPr>
              <a:t>or </a:t>
            </a:r>
            <a:r>
              <a:rPr sz="2000" spc="-5" dirty="0">
                <a:latin typeface="Times New Roman"/>
                <a:cs typeface="Times New Roman"/>
              </a:rPr>
              <a:t>a microcontroller </a:t>
            </a:r>
            <a:r>
              <a:rPr sz="2000" dirty="0">
                <a:latin typeface="Times New Roman"/>
                <a:cs typeface="Times New Roman"/>
              </a:rPr>
              <a:t>or </a:t>
            </a:r>
            <a:r>
              <a:rPr sz="2000" spc="-5" dirty="0">
                <a:latin typeface="Times New Roman"/>
                <a:cs typeface="Times New Roman"/>
              </a:rPr>
              <a:t>a digital </a:t>
            </a:r>
            <a:r>
              <a:rPr sz="2000" spc="-10" dirty="0">
                <a:latin typeface="Times New Roman"/>
                <a:cs typeface="Times New Roman"/>
              </a:rPr>
              <a:t>signal  </a:t>
            </a:r>
            <a:r>
              <a:rPr sz="2000" spc="-5" dirty="0">
                <a:latin typeface="Times New Roman"/>
                <a:cs typeface="Times New Roman"/>
              </a:rPr>
              <a:t>processor, depending </a:t>
            </a:r>
            <a:r>
              <a:rPr sz="2000" dirty="0">
                <a:latin typeface="Times New Roman"/>
                <a:cs typeface="Times New Roman"/>
              </a:rPr>
              <a:t>on </a:t>
            </a:r>
            <a:r>
              <a:rPr sz="2000" spc="-10" dirty="0">
                <a:latin typeface="Times New Roman"/>
                <a:cs typeface="Times New Roman"/>
              </a:rPr>
              <a:t>the domain and</a:t>
            </a:r>
            <a:r>
              <a:rPr sz="2000" spc="60" dirty="0">
                <a:latin typeface="Times New Roman"/>
                <a:cs typeface="Times New Roman"/>
              </a:rPr>
              <a:t> </a:t>
            </a:r>
            <a:r>
              <a:rPr sz="2000" spc="-5" dirty="0">
                <a:latin typeface="Times New Roman"/>
                <a:cs typeface="Times New Roman"/>
              </a:rPr>
              <a:t>application.</a:t>
            </a:r>
            <a:endParaRPr sz="2000">
              <a:latin typeface="Times New Roman"/>
              <a:cs typeface="Times New Roman"/>
            </a:endParaRPr>
          </a:p>
          <a:p>
            <a:pPr marL="356870" marR="5080" indent="-344805" algn="just">
              <a:lnSpc>
                <a:spcPct val="150000"/>
              </a:lnSpc>
              <a:spcBef>
                <a:spcPts val="484"/>
              </a:spcBef>
            </a:pPr>
            <a:r>
              <a:rPr sz="2000" spc="-5" dirty="0">
                <a:solidFill>
                  <a:srgbClr val="C00000"/>
                </a:solidFill>
                <a:latin typeface="Times New Roman"/>
                <a:cs typeface="Times New Roman"/>
              </a:rPr>
              <a:t>» </a:t>
            </a:r>
            <a:r>
              <a:rPr sz="2000" b="1" i="1" spc="-5" dirty="0">
                <a:solidFill>
                  <a:srgbClr val="FF0000"/>
                </a:solidFill>
                <a:latin typeface="Times New Roman"/>
                <a:cs typeface="Times New Roman"/>
              </a:rPr>
              <a:t>Microprocessors: </a:t>
            </a:r>
            <a:r>
              <a:rPr sz="2000" spc="-5" dirty="0">
                <a:latin typeface="Times New Roman"/>
                <a:cs typeface="Times New Roman"/>
              </a:rPr>
              <a:t>A </a:t>
            </a:r>
            <a:r>
              <a:rPr sz="2000" i="1" spc="-5" dirty="0">
                <a:solidFill>
                  <a:srgbClr val="FF0000"/>
                </a:solidFill>
                <a:latin typeface="Times New Roman"/>
                <a:cs typeface="Times New Roman"/>
              </a:rPr>
              <a:t>Microprocessor </a:t>
            </a:r>
            <a:r>
              <a:rPr sz="2000" spc="-5" dirty="0">
                <a:latin typeface="Times New Roman"/>
                <a:cs typeface="Times New Roman"/>
              </a:rPr>
              <a:t>is a silicon chip representing a </a:t>
            </a:r>
            <a:r>
              <a:rPr sz="2000" dirty="0">
                <a:solidFill>
                  <a:srgbClr val="C00000"/>
                </a:solidFill>
                <a:latin typeface="Times New Roman"/>
                <a:cs typeface="Times New Roman"/>
              </a:rPr>
              <a:t>central  </a:t>
            </a:r>
            <a:r>
              <a:rPr sz="2000" spc="-5" dirty="0">
                <a:solidFill>
                  <a:srgbClr val="C00000"/>
                </a:solidFill>
                <a:latin typeface="Times New Roman"/>
                <a:cs typeface="Times New Roman"/>
              </a:rPr>
              <a:t>processing </a:t>
            </a:r>
            <a:r>
              <a:rPr sz="2000" spc="-15" dirty="0">
                <a:solidFill>
                  <a:srgbClr val="C00000"/>
                </a:solidFill>
                <a:latin typeface="Times New Roman"/>
                <a:cs typeface="Times New Roman"/>
              </a:rPr>
              <a:t>unit </a:t>
            </a:r>
            <a:r>
              <a:rPr sz="2000" dirty="0">
                <a:solidFill>
                  <a:srgbClr val="C00000"/>
                </a:solidFill>
                <a:latin typeface="Times New Roman"/>
                <a:cs typeface="Times New Roman"/>
              </a:rPr>
              <a:t>(CPU)</a:t>
            </a:r>
            <a:r>
              <a:rPr sz="2000" dirty="0">
                <a:latin typeface="Times New Roman"/>
                <a:cs typeface="Times New Roman"/>
              </a:rPr>
              <a:t>, </a:t>
            </a:r>
            <a:r>
              <a:rPr sz="2000" spc="-10" dirty="0">
                <a:latin typeface="Times New Roman"/>
                <a:cs typeface="Times New Roman"/>
              </a:rPr>
              <a:t>which is </a:t>
            </a:r>
            <a:r>
              <a:rPr sz="2000" dirty="0">
                <a:latin typeface="Times New Roman"/>
                <a:cs typeface="Times New Roman"/>
              </a:rPr>
              <a:t>capable of </a:t>
            </a:r>
            <a:r>
              <a:rPr sz="2000" spc="-5" dirty="0">
                <a:latin typeface="Times New Roman"/>
                <a:cs typeface="Times New Roman"/>
              </a:rPr>
              <a:t>performing arithmetic as </a:t>
            </a:r>
            <a:r>
              <a:rPr sz="2000" spc="-10" dirty="0">
                <a:latin typeface="Times New Roman"/>
                <a:cs typeface="Times New Roman"/>
              </a:rPr>
              <a:t>well </a:t>
            </a:r>
            <a:r>
              <a:rPr sz="2000" spc="-5" dirty="0">
                <a:latin typeface="Times New Roman"/>
                <a:cs typeface="Times New Roman"/>
              </a:rPr>
              <a:t>as  logical</a:t>
            </a:r>
            <a:r>
              <a:rPr sz="2000" spc="-20" dirty="0">
                <a:latin typeface="Times New Roman"/>
                <a:cs typeface="Times New Roman"/>
              </a:rPr>
              <a:t> </a:t>
            </a:r>
            <a:r>
              <a:rPr sz="2000" spc="-5" dirty="0">
                <a:latin typeface="Times New Roman"/>
                <a:cs typeface="Times New Roman"/>
              </a:rPr>
              <a:t>operations.</a:t>
            </a:r>
            <a:endParaRPr sz="2000">
              <a:latin typeface="Times New Roman"/>
              <a:cs typeface="Times New Roman"/>
            </a:endParaRPr>
          </a:p>
          <a:p>
            <a:pPr marL="356870" marR="11430" indent="-344805" algn="just">
              <a:lnSpc>
                <a:spcPct val="150100"/>
              </a:lnSpc>
              <a:spcBef>
                <a:spcPts val="480"/>
              </a:spcBef>
            </a:pPr>
            <a:r>
              <a:rPr sz="2000" spc="-5" dirty="0">
                <a:solidFill>
                  <a:srgbClr val="C00000"/>
                </a:solidFill>
                <a:latin typeface="Times New Roman"/>
                <a:cs typeface="Times New Roman"/>
              </a:rPr>
              <a:t>» </a:t>
            </a:r>
            <a:r>
              <a:rPr sz="2000" dirty="0">
                <a:latin typeface="Times New Roman"/>
                <a:cs typeface="Times New Roman"/>
              </a:rPr>
              <a:t>The </a:t>
            </a:r>
            <a:r>
              <a:rPr sz="2000" spc="-5" dirty="0">
                <a:latin typeface="Times New Roman"/>
                <a:cs typeface="Times New Roman"/>
              </a:rPr>
              <a:t>CPU </a:t>
            </a:r>
            <a:r>
              <a:rPr sz="2000" spc="-10" dirty="0">
                <a:latin typeface="Times New Roman"/>
                <a:cs typeface="Times New Roman"/>
              </a:rPr>
              <a:t>contains the </a:t>
            </a:r>
            <a:r>
              <a:rPr sz="2000" spc="-10" dirty="0">
                <a:solidFill>
                  <a:srgbClr val="C00000"/>
                </a:solidFill>
                <a:latin typeface="Times New Roman"/>
                <a:cs typeface="Times New Roman"/>
              </a:rPr>
              <a:t>Arithmetic and </a:t>
            </a:r>
            <a:r>
              <a:rPr sz="2000" spc="-5" dirty="0">
                <a:solidFill>
                  <a:srgbClr val="C00000"/>
                </a:solidFill>
                <a:latin typeface="Times New Roman"/>
                <a:cs typeface="Times New Roman"/>
              </a:rPr>
              <a:t>Logic </a:t>
            </a:r>
            <a:r>
              <a:rPr sz="2000" spc="-10" dirty="0">
                <a:solidFill>
                  <a:srgbClr val="C00000"/>
                </a:solidFill>
                <a:latin typeface="Times New Roman"/>
                <a:cs typeface="Times New Roman"/>
              </a:rPr>
              <a:t>Unit </a:t>
            </a:r>
            <a:r>
              <a:rPr sz="2000" dirty="0">
                <a:solidFill>
                  <a:srgbClr val="C00000"/>
                </a:solidFill>
                <a:latin typeface="Times New Roman"/>
                <a:cs typeface="Times New Roman"/>
              </a:rPr>
              <a:t>(ALU)</a:t>
            </a:r>
            <a:r>
              <a:rPr sz="2000" dirty="0">
                <a:latin typeface="Times New Roman"/>
                <a:cs typeface="Times New Roman"/>
              </a:rPr>
              <a:t>, </a:t>
            </a:r>
            <a:r>
              <a:rPr sz="2000" spc="-5" dirty="0">
                <a:solidFill>
                  <a:srgbClr val="C00000"/>
                </a:solidFill>
                <a:latin typeface="Times New Roman"/>
                <a:cs typeface="Times New Roman"/>
              </a:rPr>
              <a:t>control </a:t>
            </a:r>
            <a:r>
              <a:rPr sz="2000" spc="-10" dirty="0">
                <a:solidFill>
                  <a:srgbClr val="C00000"/>
                </a:solidFill>
                <a:latin typeface="Times New Roman"/>
                <a:cs typeface="Times New Roman"/>
              </a:rPr>
              <a:t>unit </a:t>
            </a:r>
            <a:r>
              <a:rPr sz="2000" spc="-10" dirty="0">
                <a:latin typeface="Times New Roman"/>
                <a:cs typeface="Times New Roman"/>
              </a:rPr>
              <a:t>and  </a:t>
            </a:r>
            <a:r>
              <a:rPr sz="2000" spc="-15" dirty="0">
                <a:solidFill>
                  <a:srgbClr val="C00000"/>
                </a:solidFill>
                <a:latin typeface="Times New Roman"/>
                <a:cs typeface="Times New Roman"/>
              </a:rPr>
              <a:t>working</a:t>
            </a:r>
            <a:r>
              <a:rPr sz="2000" spc="40" dirty="0">
                <a:solidFill>
                  <a:srgbClr val="C00000"/>
                </a:solidFill>
                <a:latin typeface="Times New Roman"/>
                <a:cs typeface="Times New Roman"/>
              </a:rPr>
              <a:t> </a:t>
            </a:r>
            <a:r>
              <a:rPr sz="2000" spc="-5" dirty="0">
                <a:solidFill>
                  <a:srgbClr val="C00000"/>
                </a:solidFill>
                <a:latin typeface="Times New Roman"/>
                <a:cs typeface="Times New Roman"/>
              </a:rPr>
              <a:t>registers</a:t>
            </a:r>
            <a:r>
              <a:rPr sz="2000" spc="-5" dirty="0">
                <a:latin typeface="Times New Roman"/>
                <a:cs typeface="Times New Roman"/>
              </a:rPr>
              <a:t>.</a:t>
            </a:r>
            <a:endParaRPr sz="2000">
              <a:latin typeface="Times New Roman"/>
              <a:cs typeface="Times New Roman"/>
            </a:endParaRPr>
          </a:p>
          <a:p>
            <a:pPr marL="356870" marR="6985" indent="-344805" algn="just">
              <a:lnSpc>
                <a:spcPct val="150100"/>
              </a:lnSpc>
              <a:spcBef>
                <a:spcPts val="475"/>
              </a:spcBef>
            </a:pPr>
            <a:r>
              <a:rPr sz="2000" spc="-5" dirty="0">
                <a:solidFill>
                  <a:srgbClr val="C00000"/>
                </a:solidFill>
                <a:latin typeface="Times New Roman"/>
                <a:cs typeface="Times New Roman"/>
              </a:rPr>
              <a:t>» </a:t>
            </a:r>
            <a:r>
              <a:rPr sz="2000" spc="-10" dirty="0">
                <a:latin typeface="Times New Roman"/>
                <a:cs typeface="Times New Roman"/>
              </a:rPr>
              <a:t>A </a:t>
            </a:r>
            <a:r>
              <a:rPr sz="2000" spc="-5" dirty="0">
                <a:latin typeface="Times New Roman"/>
                <a:cs typeface="Times New Roman"/>
              </a:rPr>
              <a:t>microprocessor </a:t>
            </a:r>
            <a:r>
              <a:rPr sz="2000" spc="-10" dirty="0">
                <a:latin typeface="Times New Roman"/>
                <a:cs typeface="Times New Roman"/>
              </a:rPr>
              <a:t>is </a:t>
            </a:r>
            <a:r>
              <a:rPr sz="2000" spc="-5" dirty="0">
                <a:latin typeface="Times New Roman"/>
                <a:cs typeface="Times New Roman"/>
              </a:rPr>
              <a:t>a </a:t>
            </a:r>
            <a:r>
              <a:rPr sz="2000" spc="-5" dirty="0">
                <a:solidFill>
                  <a:srgbClr val="6F2F9F"/>
                </a:solidFill>
                <a:latin typeface="Times New Roman"/>
                <a:cs typeface="Times New Roman"/>
              </a:rPr>
              <a:t>dependent unit </a:t>
            </a:r>
            <a:r>
              <a:rPr sz="2000" spc="-10" dirty="0">
                <a:latin typeface="Times New Roman"/>
                <a:cs typeface="Times New Roman"/>
              </a:rPr>
              <a:t>and </a:t>
            </a:r>
            <a:r>
              <a:rPr sz="2000" spc="-5" dirty="0">
                <a:latin typeface="Times New Roman"/>
                <a:cs typeface="Times New Roman"/>
              </a:rPr>
              <a:t>it requires </a:t>
            </a:r>
            <a:r>
              <a:rPr sz="2000" spc="-10" dirty="0">
                <a:latin typeface="Times New Roman"/>
                <a:cs typeface="Times New Roman"/>
              </a:rPr>
              <a:t>the </a:t>
            </a:r>
            <a:r>
              <a:rPr sz="2000" spc="-5" dirty="0">
                <a:latin typeface="Times New Roman"/>
                <a:cs typeface="Times New Roman"/>
              </a:rPr>
              <a:t>combination </a:t>
            </a:r>
            <a:r>
              <a:rPr sz="2000" dirty="0">
                <a:latin typeface="Times New Roman"/>
                <a:cs typeface="Times New Roman"/>
              </a:rPr>
              <a:t>of' </a:t>
            </a:r>
            <a:r>
              <a:rPr sz="2000" spc="-5" dirty="0">
                <a:latin typeface="Times New Roman"/>
                <a:cs typeface="Times New Roman"/>
              </a:rPr>
              <a:t>other  </a:t>
            </a:r>
            <a:r>
              <a:rPr sz="2000" spc="-10" dirty="0">
                <a:latin typeface="Times New Roman"/>
                <a:cs typeface="Times New Roman"/>
              </a:rPr>
              <a:t>hardware </a:t>
            </a:r>
            <a:r>
              <a:rPr sz="2000" spc="-5" dirty="0">
                <a:latin typeface="Times New Roman"/>
                <a:cs typeface="Times New Roman"/>
              </a:rPr>
              <a:t>like </a:t>
            </a:r>
            <a:r>
              <a:rPr sz="2000" spc="-10" dirty="0">
                <a:solidFill>
                  <a:srgbClr val="C00000"/>
                </a:solidFill>
                <a:latin typeface="Times New Roman"/>
                <a:cs typeface="Times New Roman"/>
              </a:rPr>
              <a:t>memory</a:t>
            </a:r>
            <a:r>
              <a:rPr sz="2000" spc="-10" dirty="0">
                <a:latin typeface="Times New Roman"/>
                <a:cs typeface="Times New Roman"/>
              </a:rPr>
              <a:t>, </a:t>
            </a:r>
            <a:r>
              <a:rPr sz="2000" spc="-5" dirty="0">
                <a:solidFill>
                  <a:srgbClr val="C00000"/>
                </a:solidFill>
                <a:latin typeface="Times New Roman"/>
                <a:cs typeface="Times New Roman"/>
              </a:rPr>
              <a:t>timer </a:t>
            </a:r>
            <a:r>
              <a:rPr sz="2000" spc="-10" dirty="0">
                <a:solidFill>
                  <a:srgbClr val="C00000"/>
                </a:solidFill>
                <a:latin typeface="Times New Roman"/>
                <a:cs typeface="Times New Roman"/>
              </a:rPr>
              <a:t>unit</a:t>
            </a:r>
            <a:r>
              <a:rPr sz="2000" spc="-10" dirty="0">
                <a:latin typeface="Times New Roman"/>
                <a:cs typeface="Times New Roman"/>
              </a:rPr>
              <a:t>, </a:t>
            </a:r>
            <a:r>
              <a:rPr sz="2000" spc="-5" dirty="0">
                <a:latin typeface="Times New Roman"/>
                <a:cs typeface="Times New Roman"/>
              </a:rPr>
              <a:t>and </a:t>
            </a:r>
            <a:r>
              <a:rPr sz="2000" spc="-5" dirty="0">
                <a:solidFill>
                  <a:srgbClr val="C00000"/>
                </a:solidFill>
                <a:latin typeface="Times New Roman"/>
                <a:cs typeface="Times New Roman"/>
              </a:rPr>
              <a:t>interrupt controller</a:t>
            </a:r>
            <a:r>
              <a:rPr sz="2000" spc="-5" dirty="0">
                <a:latin typeface="Times New Roman"/>
                <a:cs typeface="Times New Roman"/>
              </a:rPr>
              <a:t>, etc., </a:t>
            </a:r>
            <a:r>
              <a:rPr sz="2000" spc="-10" dirty="0">
                <a:latin typeface="Times New Roman"/>
                <a:cs typeface="Times New Roman"/>
              </a:rPr>
              <a:t>for </a:t>
            </a:r>
            <a:r>
              <a:rPr sz="2000" spc="-5" dirty="0">
                <a:latin typeface="Times New Roman"/>
                <a:cs typeface="Times New Roman"/>
              </a:rPr>
              <a:t>proper  </a:t>
            </a:r>
            <a:r>
              <a:rPr sz="2000" spc="-10" dirty="0">
                <a:latin typeface="Times New Roman"/>
                <a:cs typeface="Times New Roman"/>
              </a:rPr>
              <a:t>functioning.</a:t>
            </a:r>
            <a:endParaRPr sz="2000">
              <a:latin typeface="Times New Roman"/>
              <a:cs typeface="Times New Roman"/>
            </a:endParaRPr>
          </a:p>
        </p:txBody>
      </p:sp>
      <p:sp>
        <p:nvSpPr>
          <p:cNvPr id="5" name="object 5"/>
          <p:cNvSpPr txBox="1"/>
          <p:nvPr/>
        </p:nvSpPr>
        <p:spPr>
          <a:xfrm>
            <a:off x="8420100" y="6471338"/>
            <a:ext cx="216535" cy="196850"/>
          </a:xfrm>
          <a:prstGeom prst="rect">
            <a:avLst/>
          </a:prstGeom>
        </p:spPr>
        <p:txBody>
          <a:bodyPr vert="horz" wrap="square" lIns="0" tIns="0" rIns="0" bIns="0" rtlCol="0">
            <a:spAutoFit/>
          </a:bodyPr>
          <a:lstStyle/>
          <a:p>
            <a:pPr marL="38100">
              <a:lnSpc>
                <a:spcPts val="1375"/>
              </a:lnSpc>
            </a:pPr>
            <a:fld id="{81D60167-4931-47E6-BA6A-407CBD079E47}" type="slidenum">
              <a:rPr sz="1200" spc="-40" dirty="0">
                <a:latin typeface="Times New Roman"/>
                <a:cs typeface="Times New Roman"/>
              </a:rPr>
              <a:t>32</a:t>
            </a:fld>
            <a:endParaRPr sz="1200">
              <a:latin typeface="Times New Roman"/>
              <a:cs typeface="Times New Roman"/>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57200" y="6172200"/>
            <a:ext cx="8229600" cy="0"/>
          </a:xfrm>
          <a:custGeom>
            <a:avLst/>
            <a:gdLst/>
            <a:ahLst/>
            <a:cxnLst/>
            <a:rect l="l" t="t" r="r" b="b"/>
            <a:pathLst>
              <a:path w="8229600">
                <a:moveTo>
                  <a:pt x="0" y="0"/>
                </a:moveTo>
                <a:lnTo>
                  <a:pt x="8229600" y="0"/>
                </a:lnTo>
              </a:path>
            </a:pathLst>
          </a:custGeom>
          <a:ln w="19050">
            <a:solidFill>
              <a:srgbClr val="CC9900"/>
            </a:solidFill>
          </a:ln>
        </p:spPr>
        <p:txBody>
          <a:bodyPr wrap="square" lIns="0" tIns="0" rIns="0" bIns="0" rtlCol="0"/>
          <a:lstStyle/>
          <a:p>
            <a:endParaRPr/>
          </a:p>
        </p:txBody>
      </p:sp>
      <p:sp>
        <p:nvSpPr>
          <p:cNvPr id="3" name="object 3"/>
          <p:cNvSpPr txBox="1">
            <a:spLocks noGrp="1"/>
          </p:cNvSpPr>
          <p:nvPr>
            <p:ph type="title"/>
          </p:nvPr>
        </p:nvSpPr>
        <p:spPr>
          <a:xfrm>
            <a:off x="460044" y="199374"/>
            <a:ext cx="8458835" cy="1398270"/>
          </a:xfrm>
          <a:prstGeom prst="rect">
            <a:avLst/>
          </a:prstGeom>
        </p:spPr>
        <p:txBody>
          <a:bodyPr vert="horz" wrap="square" lIns="0" tIns="12700" rIns="0" bIns="0" rtlCol="0">
            <a:spAutoFit/>
          </a:bodyPr>
          <a:lstStyle/>
          <a:p>
            <a:pPr marL="356870" marR="5080" indent="-344805" algn="just">
              <a:lnSpc>
                <a:spcPct val="150100"/>
              </a:lnSpc>
              <a:spcBef>
                <a:spcPts val="100"/>
              </a:spcBef>
            </a:pPr>
            <a:r>
              <a:rPr spc="-5" dirty="0">
                <a:solidFill>
                  <a:srgbClr val="C00000"/>
                </a:solidFill>
              </a:rPr>
              <a:t>» Intel </a:t>
            </a:r>
            <a:r>
              <a:rPr spc="-10" dirty="0"/>
              <a:t>claims the </a:t>
            </a:r>
            <a:r>
              <a:rPr dirty="0"/>
              <a:t>credit </a:t>
            </a:r>
            <a:r>
              <a:rPr spc="-10" dirty="0"/>
              <a:t>for </a:t>
            </a:r>
            <a:r>
              <a:rPr spc="-5" dirty="0"/>
              <a:t>developing </a:t>
            </a:r>
            <a:r>
              <a:rPr spc="-10" dirty="0"/>
              <a:t>the </a:t>
            </a:r>
            <a:r>
              <a:rPr spc="-10" dirty="0">
                <a:solidFill>
                  <a:srgbClr val="C00000"/>
                </a:solidFill>
              </a:rPr>
              <a:t>first </a:t>
            </a:r>
            <a:r>
              <a:rPr spc="-5" dirty="0">
                <a:solidFill>
                  <a:srgbClr val="C00000"/>
                </a:solidFill>
              </a:rPr>
              <a:t>microprocessor </a:t>
            </a:r>
            <a:r>
              <a:rPr spc="-10" dirty="0">
                <a:solidFill>
                  <a:srgbClr val="C00000"/>
                </a:solidFill>
              </a:rPr>
              <a:t>unit</a:t>
            </a:r>
            <a:r>
              <a:rPr spc="-10" dirty="0"/>
              <a:t>, </a:t>
            </a:r>
            <a:r>
              <a:rPr spc="-5" dirty="0">
                <a:solidFill>
                  <a:srgbClr val="AC1285"/>
                </a:solidFill>
              </a:rPr>
              <a:t>Intel </a:t>
            </a:r>
            <a:r>
              <a:rPr spc="5" dirty="0">
                <a:solidFill>
                  <a:srgbClr val="AC1285"/>
                </a:solidFill>
              </a:rPr>
              <a:t>4004</a:t>
            </a:r>
            <a:r>
              <a:rPr spc="5" dirty="0"/>
              <a:t>, </a:t>
            </a:r>
            <a:r>
              <a:rPr spc="-5" dirty="0"/>
              <a:t>a  </a:t>
            </a:r>
            <a:r>
              <a:rPr spc="-5" dirty="0">
                <a:solidFill>
                  <a:srgbClr val="6F2F9F"/>
                </a:solidFill>
              </a:rPr>
              <a:t>4-bit processor </a:t>
            </a:r>
            <a:r>
              <a:rPr spc="-15" dirty="0"/>
              <a:t>which was </a:t>
            </a:r>
            <a:r>
              <a:rPr dirty="0"/>
              <a:t>released </a:t>
            </a:r>
            <a:r>
              <a:rPr spc="-5" dirty="0"/>
              <a:t>in </a:t>
            </a:r>
            <a:r>
              <a:rPr spc="-10" dirty="0">
                <a:solidFill>
                  <a:srgbClr val="6F2F9F"/>
                </a:solidFill>
              </a:rPr>
              <a:t>November </a:t>
            </a:r>
            <a:r>
              <a:rPr dirty="0">
                <a:solidFill>
                  <a:srgbClr val="6F2F9F"/>
                </a:solidFill>
              </a:rPr>
              <a:t>1971 </a:t>
            </a:r>
            <a:r>
              <a:rPr spc="-5" dirty="0"/>
              <a:t>– </a:t>
            </a:r>
            <a:r>
              <a:rPr spc="-10" dirty="0">
                <a:solidFill>
                  <a:srgbClr val="6F2F9F"/>
                </a:solidFill>
              </a:rPr>
              <a:t>designed for </a:t>
            </a:r>
            <a:r>
              <a:rPr spc="-5" dirty="0">
                <a:solidFill>
                  <a:srgbClr val="6F2F9F"/>
                </a:solidFill>
              </a:rPr>
              <a:t>older  </a:t>
            </a:r>
            <a:r>
              <a:rPr spc="-15" dirty="0">
                <a:solidFill>
                  <a:srgbClr val="6F2F9F"/>
                </a:solidFill>
              </a:rPr>
              <a:t>day’s</a:t>
            </a:r>
            <a:r>
              <a:rPr spc="20" dirty="0">
                <a:solidFill>
                  <a:srgbClr val="6F2F9F"/>
                </a:solidFill>
              </a:rPr>
              <a:t> </a:t>
            </a:r>
            <a:r>
              <a:rPr spc="-5" dirty="0">
                <a:solidFill>
                  <a:srgbClr val="6F2F9F"/>
                </a:solidFill>
              </a:rPr>
              <a:t>calculators</a:t>
            </a:r>
            <a:r>
              <a:rPr spc="-5" dirty="0"/>
              <a:t>.</a:t>
            </a:r>
          </a:p>
        </p:txBody>
      </p:sp>
      <p:sp>
        <p:nvSpPr>
          <p:cNvPr id="4" name="object 4"/>
          <p:cNvSpPr txBox="1"/>
          <p:nvPr/>
        </p:nvSpPr>
        <p:spPr>
          <a:xfrm>
            <a:off x="460044" y="1632998"/>
            <a:ext cx="8458200" cy="4796155"/>
          </a:xfrm>
          <a:prstGeom prst="rect">
            <a:avLst/>
          </a:prstGeom>
        </p:spPr>
        <p:txBody>
          <a:bodyPr vert="horz" wrap="square" lIns="0" tIns="165100" rIns="0" bIns="0" rtlCol="0">
            <a:spAutoFit/>
          </a:bodyPr>
          <a:lstStyle/>
          <a:p>
            <a:pPr marL="12700" algn="just">
              <a:lnSpc>
                <a:spcPct val="100000"/>
              </a:lnSpc>
              <a:spcBef>
                <a:spcPts val="1300"/>
              </a:spcBef>
            </a:pPr>
            <a:r>
              <a:rPr sz="2000" spc="-5" dirty="0">
                <a:solidFill>
                  <a:srgbClr val="C00000"/>
                </a:solidFill>
                <a:latin typeface="Times New Roman"/>
                <a:cs typeface="Times New Roman"/>
              </a:rPr>
              <a:t>»</a:t>
            </a:r>
            <a:r>
              <a:rPr sz="2000" spc="225" dirty="0">
                <a:solidFill>
                  <a:srgbClr val="C00000"/>
                </a:solidFill>
                <a:latin typeface="Times New Roman"/>
                <a:cs typeface="Times New Roman"/>
              </a:rPr>
              <a:t> </a:t>
            </a:r>
            <a:r>
              <a:rPr sz="2000" spc="-5" dirty="0">
                <a:latin typeface="Times New Roman"/>
                <a:cs typeface="Times New Roman"/>
              </a:rPr>
              <a:t>In</a:t>
            </a:r>
            <a:r>
              <a:rPr sz="2000" spc="140" dirty="0">
                <a:latin typeface="Times New Roman"/>
                <a:cs typeface="Times New Roman"/>
              </a:rPr>
              <a:t> </a:t>
            </a:r>
            <a:r>
              <a:rPr sz="2000" spc="-10" dirty="0">
                <a:solidFill>
                  <a:srgbClr val="6F2F9F"/>
                </a:solidFill>
                <a:latin typeface="Times New Roman"/>
                <a:cs typeface="Times New Roman"/>
              </a:rPr>
              <a:t>April</a:t>
            </a:r>
            <a:r>
              <a:rPr sz="2000" spc="125" dirty="0">
                <a:solidFill>
                  <a:srgbClr val="6F2F9F"/>
                </a:solidFill>
                <a:latin typeface="Times New Roman"/>
                <a:cs typeface="Times New Roman"/>
              </a:rPr>
              <a:t> </a:t>
            </a:r>
            <a:r>
              <a:rPr sz="2000" dirty="0">
                <a:solidFill>
                  <a:srgbClr val="6F2F9F"/>
                </a:solidFill>
                <a:latin typeface="Times New Roman"/>
                <a:cs typeface="Times New Roman"/>
              </a:rPr>
              <a:t>1974</a:t>
            </a:r>
            <a:r>
              <a:rPr sz="2000" dirty="0">
                <a:latin typeface="Times New Roman"/>
                <a:cs typeface="Times New Roman"/>
              </a:rPr>
              <a:t>,</a:t>
            </a:r>
            <a:r>
              <a:rPr sz="2000" spc="105" dirty="0">
                <a:latin typeface="Times New Roman"/>
                <a:cs typeface="Times New Roman"/>
              </a:rPr>
              <a:t> </a:t>
            </a:r>
            <a:r>
              <a:rPr sz="2000" spc="-5" dirty="0">
                <a:solidFill>
                  <a:srgbClr val="C00000"/>
                </a:solidFill>
                <a:latin typeface="Times New Roman"/>
                <a:cs typeface="Times New Roman"/>
              </a:rPr>
              <a:t>Intel</a:t>
            </a:r>
            <a:r>
              <a:rPr sz="2000" spc="130" dirty="0">
                <a:solidFill>
                  <a:srgbClr val="C00000"/>
                </a:solidFill>
                <a:latin typeface="Times New Roman"/>
                <a:cs typeface="Times New Roman"/>
              </a:rPr>
              <a:t> </a:t>
            </a:r>
            <a:r>
              <a:rPr sz="2000" spc="-10" dirty="0">
                <a:latin typeface="Times New Roman"/>
                <a:cs typeface="Times New Roman"/>
              </a:rPr>
              <a:t>launched</a:t>
            </a:r>
            <a:r>
              <a:rPr sz="2000" spc="140" dirty="0">
                <a:latin typeface="Times New Roman"/>
                <a:cs typeface="Times New Roman"/>
              </a:rPr>
              <a:t> </a:t>
            </a:r>
            <a:r>
              <a:rPr sz="2000" spc="-10" dirty="0">
                <a:latin typeface="Times New Roman"/>
                <a:cs typeface="Times New Roman"/>
              </a:rPr>
              <a:t>the</a:t>
            </a:r>
            <a:r>
              <a:rPr sz="2000" spc="130" dirty="0">
                <a:latin typeface="Times New Roman"/>
                <a:cs typeface="Times New Roman"/>
              </a:rPr>
              <a:t> </a:t>
            </a:r>
            <a:r>
              <a:rPr sz="2000" spc="-10" dirty="0">
                <a:latin typeface="Times New Roman"/>
                <a:cs typeface="Times New Roman"/>
              </a:rPr>
              <a:t>first</a:t>
            </a:r>
            <a:r>
              <a:rPr sz="2000" spc="130" dirty="0">
                <a:latin typeface="Times New Roman"/>
                <a:cs typeface="Times New Roman"/>
              </a:rPr>
              <a:t> </a:t>
            </a:r>
            <a:r>
              <a:rPr sz="2000" spc="-5" dirty="0">
                <a:solidFill>
                  <a:srgbClr val="6F2F9F"/>
                </a:solidFill>
                <a:latin typeface="Times New Roman"/>
                <a:cs typeface="Times New Roman"/>
              </a:rPr>
              <a:t>8-bit</a:t>
            </a:r>
            <a:r>
              <a:rPr sz="2000" spc="120" dirty="0">
                <a:solidFill>
                  <a:srgbClr val="6F2F9F"/>
                </a:solidFill>
                <a:latin typeface="Times New Roman"/>
                <a:cs typeface="Times New Roman"/>
              </a:rPr>
              <a:t> </a:t>
            </a:r>
            <a:r>
              <a:rPr sz="2000" dirty="0">
                <a:solidFill>
                  <a:srgbClr val="6F2F9F"/>
                </a:solidFill>
                <a:latin typeface="Times New Roman"/>
                <a:cs typeface="Times New Roman"/>
              </a:rPr>
              <a:t>processor</a:t>
            </a:r>
            <a:r>
              <a:rPr sz="2000" dirty="0">
                <a:latin typeface="Times New Roman"/>
                <a:cs typeface="Times New Roman"/>
              </a:rPr>
              <a:t>,</a:t>
            </a:r>
            <a:r>
              <a:rPr sz="2000" spc="130" dirty="0">
                <a:latin typeface="Times New Roman"/>
                <a:cs typeface="Times New Roman"/>
              </a:rPr>
              <a:t> </a:t>
            </a:r>
            <a:r>
              <a:rPr sz="2000" spc="-10" dirty="0">
                <a:latin typeface="Times New Roman"/>
                <a:cs typeface="Times New Roman"/>
              </a:rPr>
              <a:t>the</a:t>
            </a:r>
            <a:r>
              <a:rPr sz="2000" spc="135" dirty="0">
                <a:latin typeface="Times New Roman"/>
                <a:cs typeface="Times New Roman"/>
              </a:rPr>
              <a:t> </a:t>
            </a:r>
            <a:r>
              <a:rPr sz="2000" spc="-10" dirty="0">
                <a:solidFill>
                  <a:srgbClr val="AC1285"/>
                </a:solidFill>
                <a:latin typeface="Times New Roman"/>
                <a:cs typeface="Times New Roman"/>
              </a:rPr>
              <a:t>Intel</a:t>
            </a:r>
            <a:r>
              <a:rPr sz="2000" spc="125" dirty="0">
                <a:solidFill>
                  <a:srgbClr val="AC1285"/>
                </a:solidFill>
                <a:latin typeface="Times New Roman"/>
                <a:cs typeface="Times New Roman"/>
              </a:rPr>
              <a:t> </a:t>
            </a:r>
            <a:r>
              <a:rPr sz="2000" spc="5" dirty="0">
                <a:solidFill>
                  <a:srgbClr val="AC1285"/>
                </a:solidFill>
                <a:latin typeface="Times New Roman"/>
                <a:cs typeface="Times New Roman"/>
              </a:rPr>
              <a:t>8080</a:t>
            </a:r>
            <a:r>
              <a:rPr sz="2000" spc="5" dirty="0">
                <a:latin typeface="Times New Roman"/>
                <a:cs typeface="Times New Roman"/>
              </a:rPr>
              <a:t>,</a:t>
            </a:r>
            <a:r>
              <a:rPr sz="2000" spc="130" dirty="0">
                <a:latin typeface="Times New Roman"/>
                <a:cs typeface="Times New Roman"/>
              </a:rPr>
              <a:t> </a:t>
            </a:r>
            <a:r>
              <a:rPr sz="2000" spc="-15" dirty="0">
                <a:latin typeface="Times New Roman"/>
                <a:cs typeface="Times New Roman"/>
              </a:rPr>
              <a:t>with</a:t>
            </a:r>
            <a:r>
              <a:rPr sz="2000" spc="120" dirty="0">
                <a:latin typeface="Times New Roman"/>
                <a:cs typeface="Times New Roman"/>
              </a:rPr>
              <a:t> </a:t>
            </a:r>
            <a:r>
              <a:rPr sz="2000" dirty="0">
                <a:solidFill>
                  <a:srgbClr val="6F2F9F"/>
                </a:solidFill>
                <a:latin typeface="Times New Roman"/>
                <a:cs typeface="Times New Roman"/>
              </a:rPr>
              <a:t>16-</a:t>
            </a:r>
            <a:endParaRPr sz="2000">
              <a:latin typeface="Times New Roman"/>
              <a:cs typeface="Times New Roman"/>
            </a:endParaRPr>
          </a:p>
          <a:p>
            <a:pPr marL="356870" algn="just">
              <a:lnSpc>
                <a:spcPct val="100000"/>
              </a:lnSpc>
              <a:spcBef>
                <a:spcPts val="1200"/>
              </a:spcBef>
            </a:pPr>
            <a:r>
              <a:rPr sz="2000" spc="-5" dirty="0">
                <a:solidFill>
                  <a:srgbClr val="6F2F9F"/>
                </a:solidFill>
                <a:latin typeface="Times New Roman"/>
                <a:cs typeface="Times New Roman"/>
              </a:rPr>
              <a:t>bit </a:t>
            </a:r>
            <a:r>
              <a:rPr sz="2000" dirty="0">
                <a:solidFill>
                  <a:srgbClr val="6F2F9F"/>
                </a:solidFill>
                <a:latin typeface="Times New Roman"/>
                <a:cs typeface="Times New Roman"/>
              </a:rPr>
              <a:t>address </a:t>
            </a:r>
            <a:r>
              <a:rPr sz="2000" spc="-10" dirty="0">
                <a:solidFill>
                  <a:srgbClr val="6F2F9F"/>
                </a:solidFill>
                <a:latin typeface="Times New Roman"/>
                <a:cs typeface="Times New Roman"/>
              </a:rPr>
              <a:t>bus </a:t>
            </a:r>
            <a:r>
              <a:rPr sz="2000" spc="-10" dirty="0">
                <a:latin typeface="Times New Roman"/>
                <a:cs typeface="Times New Roman"/>
              </a:rPr>
              <a:t>and </a:t>
            </a:r>
            <a:r>
              <a:rPr sz="2000" spc="-5" dirty="0">
                <a:solidFill>
                  <a:srgbClr val="6F2F9F"/>
                </a:solidFill>
                <a:latin typeface="Times New Roman"/>
                <a:cs typeface="Times New Roman"/>
              </a:rPr>
              <a:t>program </a:t>
            </a:r>
            <a:r>
              <a:rPr sz="2000" spc="-10" dirty="0">
                <a:solidFill>
                  <a:srgbClr val="6F2F9F"/>
                </a:solidFill>
                <a:latin typeface="Times New Roman"/>
                <a:cs typeface="Times New Roman"/>
              </a:rPr>
              <a:t>counter </a:t>
            </a:r>
            <a:r>
              <a:rPr sz="2000" spc="-10" dirty="0">
                <a:latin typeface="Times New Roman"/>
                <a:cs typeface="Times New Roman"/>
              </a:rPr>
              <a:t>and </a:t>
            </a:r>
            <a:r>
              <a:rPr sz="2000" spc="-10" dirty="0">
                <a:solidFill>
                  <a:srgbClr val="6F2F9F"/>
                </a:solidFill>
                <a:latin typeface="Times New Roman"/>
                <a:cs typeface="Times New Roman"/>
              </a:rPr>
              <a:t>seven </a:t>
            </a:r>
            <a:r>
              <a:rPr sz="2000" spc="-5" dirty="0">
                <a:solidFill>
                  <a:srgbClr val="6F2F9F"/>
                </a:solidFill>
                <a:latin typeface="Times New Roman"/>
                <a:cs typeface="Times New Roman"/>
              </a:rPr>
              <a:t>8-bit</a:t>
            </a:r>
            <a:r>
              <a:rPr sz="2000" spc="70" dirty="0">
                <a:solidFill>
                  <a:srgbClr val="6F2F9F"/>
                </a:solidFill>
                <a:latin typeface="Times New Roman"/>
                <a:cs typeface="Times New Roman"/>
              </a:rPr>
              <a:t> </a:t>
            </a:r>
            <a:r>
              <a:rPr sz="2000" spc="-5" dirty="0">
                <a:solidFill>
                  <a:srgbClr val="6F2F9F"/>
                </a:solidFill>
                <a:latin typeface="Times New Roman"/>
                <a:cs typeface="Times New Roman"/>
              </a:rPr>
              <a:t>registers</a:t>
            </a:r>
            <a:r>
              <a:rPr sz="2000" spc="-5" dirty="0">
                <a:latin typeface="Times New Roman"/>
                <a:cs typeface="Times New Roman"/>
              </a:rPr>
              <a:t>.</a:t>
            </a:r>
            <a:endParaRPr sz="2000">
              <a:latin typeface="Times New Roman"/>
              <a:cs typeface="Times New Roman"/>
            </a:endParaRPr>
          </a:p>
          <a:p>
            <a:pPr marL="356870" marR="5080" indent="-344805" algn="just">
              <a:lnSpc>
                <a:spcPct val="150000"/>
              </a:lnSpc>
              <a:spcBef>
                <a:spcPts val="484"/>
              </a:spcBef>
            </a:pPr>
            <a:r>
              <a:rPr sz="2000" spc="-5" dirty="0">
                <a:solidFill>
                  <a:srgbClr val="C00000"/>
                </a:solidFill>
                <a:latin typeface="Times New Roman"/>
                <a:cs typeface="Times New Roman"/>
              </a:rPr>
              <a:t>» </a:t>
            </a:r>
            <a:r>
              <a:rPr sz="2000" spc="-5" dirty="0">
                <a:solidFill>
                  <a:srgbClr val="AC1285"/>
                </a:solidFill>
                <a:latin typeface="Times New Roman"/>
                <a:cs typeface="Times New Roman"/>
              </a:rPr>
              <a:t>Intel 8080 </a:t>
            </a:r>
            <a:r>
              <a:rPr sz="2000" spc="-15" dirty="0">
                <a:latin typeface="Times New Roman"/>
                <a:cs typeface="Times New Roman"/>
              </a:rPr>
              <a:t>was </a:t>
            </a:r>
            <a:r>
              <a:rPr sz="2000" spc="-10" dirty="0">
                <a:latin typeface="Times New Roman"/>
                <a:cs typeface="Times New Roman"/>
              </a:rPr>
              <a:t>the </a:t>
            </a:r>
            <a:r>
              <a:rPr sz="2000" spc="-15" dirty="0">
                <a:solidFill>
                  <a:srgbClr val="6F2F9F"/>
                </a:solidFill>
                <a:latin typeface="Times New Roman"/>
                <a:cs typeface="Times New Roman"/>
              </a:rPr>
              <a:t>most </a:t>
            </a:r>
            <a:r>
              <a:rPr sz="2000" spc="-5" dirty="0">
                <a:solidFill>
                  <a:srgbClr val="6F2F9F"/>
                </a:solidFill>
                <a:latin typeface="Times New Roman"/>
                <a:cs typeface="Times New Roman"/>
              </a:rPr>
              <a:t>commonly </a:t>
            </a:r>
            <a:r>
              <a:rPr sz="2000" spc="-10" dirty="0">
                <a:solidFill>
                  <a:srgbClr val="6F2F9F"/>
                </a:solidFill>
                <a:latin typeface="Times New Roman"/>
                <a:cs typeface="Times New Roman"/>
              </a:rPr>
              <a:t>used </a:t>
            </a:r>
            <a:r>
              <a:rPr sz="2000" spc="-5" dirty="0">
                <a:solidFill>
                  <a:srgbClr val="6F2F9F"/>
                </a:solidFill>
                <a:latin typeface="Times New Roman"/>
                <a:cs typeface="Times New Roman"/>
              </a:rPr>
              <a:t>processors </a:t>
            </a:r>
            <a:r>
              <a:rPr sz="2000" spc="-10" dirty="0">
                <a:solidFill>
                  <a:srgbClr val="6F2F9F"/>
                </a:solidFill>
                <a:latin typeface="Times New Roman"/>
                <a:cs typeface="Times New Roman"/>
              </a:rPr>
              <a:t>for industrial </a:t>
            </a:r>
            <a:r>
              <a:rPr sz="2000" spc="-5" dirty="0">
                <a:solidFill>
                  <a:srgbClr val="6F2F9F"/>
                </a:solidFill>
                <a:latin typeface="Times New Roman"/>
                <a:cs typeface="Times New Roman"/>
              </a:rPr>
              <a:t>control </a:t>
            </a:r>
            <a:r>
              <a:rPr sz="2000" spc="-10" dirty="0">
                <a:latin typeface="Times New Roman"/>
                <a:cs typeface="Times New Roman"/>
              </a:rPr>
              <a:t>and  </a:t>
            </a:r>
            <a:r>
              <a:rPr sz="2000" spc="-5" dirty="0">
                <a:solidFill>
                  <a:srgbClr val="6F2F9F"/>
                </a:solidFill>
                <a:latin typeface="Times New Roman"/>
                <a:cs typeface="Times New Roman"/>
              </a:rPr>
              <a:t>other embedded applications </a:t>
            </a:r>
            <a:r>
              <a:rPr sz="2000" spc="-10" dirty="0">
                <a:latin typeface="Times New Roman"/>
                <a:cs typeface="Times New Roman"/>
              </a:rPr>
              <a:t>in the</a:t>
            </a:r>
            <a:r>
              <a:rPr sz="2000" spc="40" dirty="0">
                <a:latin typeface="Times New Roman"/>
                <a:cs typeface="Times New Roman"/>
              </a:rPr>
              <a:t> </a:t>
            </a:r>
            <a:r>
              <a:rPr sz="2000" dirty="0">
                <a:latin typeface="Times New Roman"/>
                <a:cs typeface="Times New Roman"/>
              </a:rPr>
              <a:t>1975s.</a:t>
            </a:r>
            <a:endParaRPr sz="2000">
              <a:latin typeface="Times New Roman"/>
              <a:cs typeface="Times New Roman"/>
            </a:endParaRPr>
          </a:p>
          <a:p>
            <a:pPr marL="356870" marR="5080" indent="-344805" algn="just">
              <a:lnSpc>
                <a:spcPct val="150100"/>
              </a:lnSpc>
              <a:spcBef>
                <a:spcPts val="480"/>
              </a:spcBef>
            </a:pPr>
            <a:r>
              <a:rPr sz="2000" spc="-5" dirty="0">
                <a:solidFill>
                  <a:srgbClr val="C00000"/>
                </a:solidFill>
                <a:latin typeface="Times New Roman"/>
                <a:cs typeface="Times New Roman"/>
              </a:rPr>
              <a:t>» </a:t>
            </a:r>
            <a:r>
              <a:rPr sz="2000" spc="-5" dirty="0">
                <a:latin typeface="Times New Roman"/>
                <a:cs typeface="Times New Roman"/>
              </a:rPr>
              <a:t>Immediately </a:t>
            </a:r>
            <a:r>
              <a:rPr sz="2000" spc="-10" dirty="0">
                <a:latin typeface="Times New Roman"/>
                <a:cs typeface="Times New Roman"/>
              </a:rPr>
              <a:t>after the </a:t>
            </a:r>
            <a:r>
              <a:rPr sz="2000" spc="-5" dirty="0">
                <a:latin typeface="Times New Roman"/>
                <a:cs typeface="Times New Roman"/>
              </a:rPr>
              <a:t>release </a:t>
            </a:r>
            <a:r>
              <a:rPr sz="2000" dirty="0">
                <a:latin typeface="Times New Roman"/>
                <a:cs typeface="Times New Roman"/>
              </a:rPr>
              <a:t>of </a:t>
            </a:r>
            <a:r>
              <a:rPr sz="2000" spc="-5" dirty="0">
                <a:latin typeface="Times New Roman"/>
                <a:cs typeface="Times New Roman"/>
              </a:rPr>
              <a:t>Intel </a:t>
            </a:r>
            <a:r>
              <a:rPr sz="2000" spc="5" dirty="0">
                <a:latin typeface="Times New Roman"/>
                <a:cs typeface="Times New Roman"/>
              </a:rPr>
              <a:t>8080, </a:t>
            </a:r>
            <a:r>
              <a:rPr sz="2000" spc="-10" dirty="0">
                <a:solidFill>
                  <a:srgbClr val="C00000"/>
                </a:solidFill>
                <a:latin typeface="Times New Roman"/>
                <a:cs typeface="Times New Roman"/>
              </a:rPr>
              <a:t>Motorola </a:t>
            </a:r>
            <a:r>
              <a:rPr sz="2000" spc="-5" dirty="0">
                <a:latin typeface="Times New Roman"/>
                <a:cs typeface="Times New Roman"/>
              </a:rPr>
              <a:t>also entered </a:t>
            </a:r>
            <a:r>
              <a:rPr sz="2000" spc="-10" dirty="0">
                <a:latin typeface="Times New Roman"/>
                <a:cs typeface="Times New Roman"/>
              </a:rPr>
              <a:t>the </a:t>
            </a:r>
            <a:r>
              <a:rPr sz="2000" spc="-15" dirty="0">
                <a:latin typeface="Times New Roman"/>
                <a:cs typeface="Times New Roman"/>
              </a:rPr>
              <a:t>market  </a:t>
            </a:r>
            <a:r>
              <a:rPr sz="2000" spc="-10" dirty="0">
                <a:latin typeface="Times New Roman"/>
                <a:cs typeface="Times New Roman"/>
              </a:rPr>
              <a:t>with their </a:t>
            </a:r>
            <a:r>
              <a:rPr sz="2000" spc="-5" dirty="0">
                <a:latin typeface="Times New Roman"/>
                <a:cs typeface="Times New Roman"/>
              </a:rPr>
              <a:t>processor, </a:t>
            </a:r>
            <a:r>
              <a:rPr sz="2000" spc="-10" dirty="0">
                <a:solidFill>
                  <a:srgbClr val="AC1285"/>
                </a:solidFill>
                <a:latin typeface="Times New Roman"/>
                <a:cs typeface="Times New Roman"/>
              </a:rPr>
              <a:t>Motorola </a:t>
            </a:r>
            <a:r>
              <a:rPr sz="2000" spc="-5" dirty="0">
                <a:solidFill>
                  <a:srgbClr val="AC1285"/>
                </a:solidFill>
                <a:latin typeface="Times New Roman"/>
                <a:cs typeface="Times New Roman"/>
              </a:rPr>
              <a:t>6800 </a:t>
            </a:r>
            <a:r>
              <a:rPr sz="2000" spc="-15" dirty="0">
                <a:latin typeface="Times New Roman"/>
                <a:cs typeface="Times New Roman"/>
              </a:rPr>
              <a:t>with </a:t>
            </a:r>
            <a:r>
              <a:rPr sz="2000" spc="-5" dirty="0">
                <a:latin typeface="Times New Roman"/>
                <a:cs typeface="Times New Roman"/>
              </a:rPr>
              <a:t>a </a:t>
            </a:r>
            <a:r>
              <a:rPr sz="2000" spc="-10" dirty="0">
                <a:latin typeface="Times New Roman"/>
                <a:cs typeface="Times New Roman"/>
              </a:rPr>
              <a:t>different </a:t>
            </a:r>
            <a:r>
              <a:rPr sz="2000" spc="-5" dirty="0">
                <a:latin typeface="Times New Roman"/>
                <a:cs typeface="Times New Roman"/>
              </a:rPr>
              <a:t>architecture </a:t>
            </a:r>
            <a:r>
              <a:rPr sz="2000" spc="-10" dirty="0">
                <a:latin typeface="Times New Roman"/>
                <a:cs typeface="Times New Roman"/>
              </a:rPr>
              <a:t>and  instruction set compared to</a:t>
            </a:r>
            <a:r>
              <a:rPr sz="2000" spc="45" dirty="0">
                <a:latin typeface="Times New Roman"/>
                <a:cs typeface="Times New Roman"/>
              </a:rPr>
              <a:t> </a:t>
            </a:r>
            <a:r>
              <a:rPr sz="2000" dirty="0">
                <a:latin typeface="Times New Roman"/>
                <a:cs typeface="Times New Roman"/>
              </a:rPr>
              <a:t>8080.</a:t>
            </a:r>
            <a:endParaRPr sz="2000">
              <a:latin typeface="Times New Roman"/>
              <a:cs typeface="Times New Roman"/>
            </a:endParaRPr>
          </a:p>
          <a:p>
            <a:pPr marL="12700" algn="just">
              <a:lnSpc>
                <a:spcPct val="100000"/>
              </a:lnSpc>
              <a:spcBef>
                <a:spcPts val="1680"/>
              </a:spcBef>
            </a:pPr>
            <a:r>
              <a:rPr sz="2000" spc="-5" dirty="0">
                <a:solidFill>
                  <a:srgbClr val="C00000"/>
                </a:solidFill>
                <a:latin typeface="Times New Roman"/>
                <a:cs typeface="Times New Roman"/>
              </a:rPr>
              <a:t>»</a:t>
            </a:r>
            <a:r>
              <a:rPr sz="2000" spc="225" dirty="0">
                <a:solidFill>
                  <a:srgbClr val="C00000"/>
                </a:solidFill>
                <a:latin typeface="Times New Roman"/>
                <a:cs typeface="Times New Roman"/>
              </a:rPr>
              <a:t> </a:t>
            </a:r>
            <a:r>
              <a:rPr sz="2000" spc="-5" dirty="0">
                <a:latin typeface="Times New Roman"/>
                <a:cs typeface="Times New Roman"/>
              </a:rPr>
              <a:t>In</a:t>
            </a:r>
            <a:r>
              <a:rPr sz="2000" spc="229" dirty="0">
                <a:latin typeface="Times New Roman"/>
                <a:cs typeface="Times New Roman"/>
              </a:rPr>
              <a:t> </a:t>
            </a:r>
            <a:r>
              <a:rPr sz="2000" dirty="0">
                <a:solidFill>
                  <a:srgbClr val="6F2F9F"/>
                </a:solidFill>
                <a:latin typeface="Times New Roman"/>
                <a:cs typeface="Times New Roman"/>
              </a:rPr>
              <a:t>1976</a:t>
            </a:r>
            <a:r>
              <a:rPr sz="2000" spc="260" dirty="0">
                <a:solidFill>
                  <a:srgbClr val="6F2F9F"/>
                </a:solidFill>
                <a:latin typeface="Times New Roman"/>
                <a:cs typeface="Times New Roman"/>
              </a:rPr>
              <a:t> </a:t>
            </a:r>
            <a:r>
              <a:rPr sz="2000" spc="-5" dirty="0">
                <a:latin typeface="Times New Roman"/>
                <a:cs typeface="Times New Roman"/>
              </a:rPr>
              <a:t>Intel</a:t>
            </a:r>
            <a:r>
              <a:rPr sz="2000" spc="245" dirty="0">
                <a:latin typeface="Times New Roman"/>
                <a:cs typeface="Times New Roman"/>
              </a:rPr>
              <a:t> </a:t>
            </a:r>
            <a:r>
              <a:rPr sz="2000" spc="-15" dirty="0">
                <a:latin typeface="Times New Roman"/>
                <a:cs typeface="Times New Roman"/>
              </a:rPr>
              <a:t>came</a:t>
            </a:r>
            <a:r>
              <a:rPr sz="2000" spc="270" dirty="0">
                <a:latin typeface="Times New Roman"/>
                <a:cs typeface="Times New Roman"/>
              </a:rPr>
              <a:t> </a:t>
            </a:r>
            <a:r>
              <a:rPr sz="2000" spc="-15" dirty="0">
                <a:latin typeface="Times New Roman"/>
                <a:cs typeface="Times New Roman"/>
              </a:rPr>
              <a:t>up</a:t>
            </a:r>
            <a:r>
              <a:rPr sz="2000" spc="280" dirty="0">
                <a:latin typeface="Times New Roman"/>
                <a:cs typeface="Times New Roman"/>
              </a:rPr>
              <a:t> </a:t>
            </a:r>
            <a:r>
              <a:rPr sz="2000" spc="-10" dirty="0">
                <a:latin typeface="Times New Roman"/>
                <a:cs typeface="Times New Roman"/>
              </a:rPr>
              <a:t>with</a:t>
            </a:r>
            <a:r>
              <a:rPr sz="2000" spc="254" dirty="0">
                <a:latin typeface="Times New Roman"/>
                <a:cs typeface="Times New Roman"/>
              </a:rPr>
              <a:t> </a:t>
            </a:r>
            <a:r>
              <a:rPr sz="2000" spc="-10" dirty="0">
                <a:latin typeface="Times New Roman"/>
                <a:cs typeface="Times New Roman"/>
              </a:rPr>
              <a:t>the</a:t>
            </a:r>
            <a:r>
              <a:rPr sz="2000" spc="250" dirty="0">
                <a:latin typeface="Times New Roman"/>
                <a:cs typeface="Times New Roman"/>
              </a:rPr>
              <a:t> </a:t>
            </a:r>
            <a:r>
              <a:rPr sz="2000" spc="-5" dirty="0">
                <a:latin typeface="Times New Roman"/>
                <a:cs typeface="Times New Roman"/>
              </a:rPr>
              <a:t>upgraded</a:t>
            </a:r>
            <a:r>
              <a:rPr sz="2000" spc="265" dirty="0">
                <a:latin typeface="Times New Roman"/>
                <a:cs typeface="Times New Roman"/>
              </a:rPr>
              <a:t> </a:t>
            </a:r>
            <a:r>
              <a:rPr sz="2000" spc="-5" dirty="0">
                <a:latin typeface="Times New Roman"/>
                <a:cs typeface="Times New Roman"/>
              </a:rPr>
              <a:t>version</a:t>
            </a:r>
            <a:r>
              <a:rPr sz="2000" spc="235" dirty="0">
                <a:latin typeface="Times New Roman"/>
                <a:cs typeface="Times New Roman"/>
              </a:rPr>
              <a:t> </a:t>
            </a:r>
            <a:r>
              <a:rPr sz="2000" dirty="0">
                <a:latin typeface="Times New Roman"/>
                <a:cs typeface="Times New Roman"/>
              </a:rPr>
              <a:t>of</a:t>
            </a:r>
            <a:r>
              <a:rPr sz="2000" spc="229" dirty="0">
                <a:latin typeface="Times New Roman"/>
                <a:cs typeface="Times New Roman"/>
              </a:rPr>
              <a:t> </a:t>
            </a:r>
            <a:r>
              <a:rPr sz="2000" dirty="0">
                <a:latin typeface="Times New Roman"/>
                <a:cs typeface="Times New Roman"/>
              </a:rPr>
              <a:t>8080</a:t>
            </a:r>
            <a:r>
              <a:rPr sz="2000" spc="254" dirty="0">
                <a:latin typeface="Times New Roman"/>
                <a:cs typeface="Times New Roman"/>
              </a:rPr>
              <a:t> </a:t>
            </a:r>
            <a:r>
              <a:rPr sz="2000" spc="-5" dirty="0">
                <a:latin typeface="Times New Roman"/>
                <a:cs typeface="Times New Roman"/>
              </a:rPr>
              <a:t>–</a:t>
            </a:r>
            <a:r>
              <a:rPr sz="2000" spc="254" dirty="0">
                <a:latin typeface="Times New Roman"/>
                <a:cs typeface="Times New Roman"/>
              </a:rPr>
              <a:t> </a:t>
            </a:r>
            <a:r>
              <a:rPr sz="2000" spc="-5" dirty="0">
                <a:solidFill>
                  <a:srgbClr val="AC1285"/>
                </a:solidFill>
                <a:latin typeface="Times New Roman"/>
                <a:cs typeface="Times New Roman"/>
              </a:rPr>
              <a:t>Intel</a:t>
            </a:r>
            <a:r>
              <a:rPr sz="2000" spc="254" dirty="0">
                <a:solidFill>
                  <a:srgbClr val="AC1285"/>
                </a:solidFill>
                <a:latin typeface="Times New Roman"/>
                <a:cs typeface="Times New Roman"/>
              </a:rPr>
              <a:t> </a:t>
            </a:r>
            <a:r>
              <a:rPr sz="2000" dirty="0">
                <a:solidFill>
                  <a:srgbClr val="AC1285"/>
                </a:solidFill>
                <a:latin typeface="Times New Roman"/>
                <a:cs typeface="Times New Roman"/>
              </a:rPr>
              <a:t>8085</a:t>
            </a:r>
            <a:r>
              <a:rPr sz="2000" dirty="0">
                <a:latin typeface="Times New Roman"/>
                <a:cs typeface="Times New Roman"/>
              </a:rPr>
              <a:t>,</a:t>
            </a:r>
            <a:r>
              <a:rPr sz="2000" spc="250" dirty="0">
                <a:latin typeface="Times New Roman"/>
                <a:cs typeface="Times New Roman"/>
              </a:rPr>
              <a:t> </a:t>
            </a:r>
            <a:r>
              <a:rPr sz="2000" spc="-15" dirty="0">
                <a:latin typeface="Times New Roman"/>
                <a:cs typeface="Times New Roman"/>
              </a:rPr>
              <a:t>with</a:t>
            </a:r>
            <a:endParaRPr sz="2000">
              <a:latin typeface="Times New Roman"/>
              <a:cs typeface="Times New Roman"/>
            </a:endParaRPr>
          </a:p>
          <a:p>
            <a:pPr marL="356870" algn="just">
              <a:lnSpc>
                <a:spcPct val="100000"/>
              </a:lnSpc>
              <a:spcBef>
                <a:spcPts val="1205"/>
              </a:spcBef>
            </a:pPr>
            <a:r>
              <a:rPr sz="2000" spc="-20" dirty="0">
                <a:latin typeface="Times New Roman"/>
                <a:cs typeface="Times New Roman"/>
              </a:rPr>
              <a:t>two </a:t>
            </a:r>
            <a:r>
              <a:rPr sz="2000" spc="-20" dirty="0">
                <a:solidFill>
                  <a:srgbClr val="6F2F9F"/>
                </a:solidFill>
                <a:latin typeface="Times New Roman"/>
                <a:cs typeface="Times New Roman"/>
              </a:rPr>
              <a:t>newly </a:t>
            </a:r>
            <a:r>
              <a:rPr sz="2000" dirty="0">
                <a:solidFill>
                  <a:srgbClr val="6F2F9F"/>
                </a:solidFill>
                <a:latin typeface="Times New Roman"/>
                <a:cs typeface="Times New Roman"/>
              </a:rPr>
              <a:t>added </a:t>
            </a:r>
            <a:r>
              <a:rPr sz="2000" spc="-10" dirty="0">
                <a:solidFill>
                  <a:srgbClr val="6F2F9F"/>
                </a:solidFill>
                <a:latin typeface="Times New Roman"/>
                <a:cs typeface="Times New Roman"/>
              </a:rPr>
              <a:t>instructions</a:t>
            </a:r>
            <a:r>
              <a:rPr sz="2000" spc="-10" dirty="0">
                <a:latin typeface="Times New Roman"/>
                <a:cs typeface="Times New Roman"/>
              </a:rPr>
              <a:t>, </a:t>
            </a:r>
            <a:r>
              <a:rPr sz="2000" spc="-10" dirty="0">
                <a:solidFill>
                  <a:srgbClr val="6F2F9F"/>
                </a:solidFill>
                <a:latin typeface="Times New Roman"/>
                <a:cs typeface="Times New Roman"/>
              </a:rPr>
              <a:t>three </a:t>
            </a:r>
            <a:r>
              <a:rPr sz="2000" spc="-5" dirty="0">
                <a:solidFill>
                  <a:srgbClr val="6F2F9F"/>
                </a:solidFill>
                <a:latin typeface="Times New Roman"/>
                <a:cs typeface="Times New Roman"/>
              </a:rPr>
              <a:t>interrupt </a:t>
            </a:r>
            <a:r>
              <a:rPr sz="2000" spc="-10" dirty="0">
                <a:solidFill>
                  <a:srgbClr val="6F2F9F"/>
                </a:solidFill>
                <a:latin typeface="Times New Roman"/>
                <a:cs typeface="Times New Roman"/>
              </a:rPr>
              <a:t>pins </a:t>
            </a:r>
            <a:r>
              <a:rPr sz="2000" spc="-10" dirty="0">
                <a:latin typeface="Times New Roman"/>
                <a:cs typeface="Times New Roman"/>
              </a:rPr>
              <a:t>and </a:t>
            </a:r>
            <a:r>
              <a:rPr sz="2000" spc="-5" dirty="0">
                <a:solidFill>
                  <a:srgbClr val="6F2F9F"/>
                </a:solidFill>
                <a:latin typeface="Times New Roman"/>
                <a:cs typeface="Times New Roman"/>
              </a:rPr>
              <a:t>serial</a:t>
            </a:r>
            <a:r>
              <a:rPr sz="2000" spc="250" dirty="0">
                <a:solidFill>
                  <a:srgbClr val="6F2F9F"/>
                </a:solidFill>
                <a:latin typeface="Times New Roman"/>
                <a:cs typeface="Times New Roman"/>
              </a:rPr>
              <a:t> </a:t>
            </a:r>
            <a:r>
              <a:rPr sz="2000" dirty="0">
                <a:solidFill>
                  <a:srgbClr val="6F2F9F"/>
                </a:solidFill>
                <a:latin typeface="Times New Roman"/>
                <a:cs typeface="Times New Roman"/>
              </a:rPr>
              <a:t>I/0</a:t>
            </a:r>
            <a:r>
              <a:rPr sz="2000" dirty="0">
                <a:latin typeface="Times New Roman"/>
                <a:cs typeface="Times New Roman"/>
              </a:rPr>
              <a:t>.</a:t>
            </a:r>
            <a:endParaRPr sz="2000">
              <a:latin typeface="Times New Roman"/>
              <a:cs typeface="Times New Roman"/>
            </a:endParaRPr>
          </a:p>
          <a:p>
            <a:pPr marL="356870" algn="just">
              <a:lnSpc>
                <a:spcPct val="100000"/>
              </a:lnSpc>
              <a:spcBef>
                <a:spcPts val="1545"/>
              </a:spcBef>
            </a:pPr>
            <a:r>
              <a:rPr sz="1750" spc="10" dirty="0">
                <a:solidFill>
                  <a:srgbClr val="C00000"/>
                </a:solidFill>
                <a:latin typeface="Times New Roman"/>
                <a:cs typeface="Times New Roman"/>
              </a:rPr>
              <a:t>» </a:t>
            </a:r>
            <a:r>
              <a:rPr sz="1800" dirty="0">
                <a:solidFill>
                  <a:srgbClr val="6F2F9F"/>
                </a:solidFill>
                <a:latin typeface="Times New Roman"/>
                <a:cs typeface="Times New Roman"/>
              </a:rPr>
              <a:t>Clock </a:t>
            </a:r>
            <a:r>
              <a:rPr sz="1800" spc="-5" dirty="0">
                <a:solidFill>
                  <a:srgbClr val="6F2F9F"/>
                </a:solidFill>
                <a:latin typeface="Times New Roman"/>
                <a:cs typeface="Times New Roman"/>
              </a:rPr>
              <a:t>generator </a:t>
            </a:r>
            <a:r>
              <a:rPr sz="1800" dirty="0">
                <a:latin typeface="Times New Roman"/>
                <a:cs typeface="Times New Roman"/>
              </a:rPr>
              <a:t>and </a:t>
            </a:r>
            <a:r>
              <a:rPr sz="1800" spc="5" dirty="0">
                <a:solidFill>
                  <a:srgbClr val="6F2F9F"/>
                </a:solidFill>
                <a:latin typeface="Times New Roman"/>
                <a:cs typeface="Times New Roman"/>
              </a:rPr>
              <a:t>bus </a:t>
            </a:r>
            <a:r>
              <a:rPr sz="1800" dirty="0">
                <a:solidFill>
                  <a:srgbClr val="6F2F9F"/>
                </a:solidFill>
                <a:latin typeface="Times New Roman"/>
                <a:cs typeface="Times New Roman"/>
              </a:rPr>
              <a:t>controller circuits </a:t>
            </a:r>
            <a:r>
              <a:rPr sz="1800" spc="-15" dirty="0">
                <a:latin typeface="Times New Roman"/>
                <a:cs typeface="Times New Roman"/>
              </a:rPr>
              <a:t>were</a:t>
            </a:r>
            <a:r>
              <a:rPr sz="1800" spc="-145" dirty="0">
                <a:latin typeface="Times New Roman"/>
                <a:cs typeface="Times New Roman"/>
              </a:rPr>
              <a:t> </a:t>
            </a:r>
            <a:r>
              <a:rPr sz="1800" spc="5" dirty="0">
                <a:latin typeface="Times New Roman"/>
                <a:cs typeface="Times New Roman"/>
              </a:rPr>
              <a:t>built-in.</a:t>
            </a:r>
            <a:endParaRPr sz="1800">
              <a:latin typeface="Times New Roman"/>
              <a:cs typeface="Times New Roman"/>
            </a:endParaRPr>
          </a:p>
        </p:txBody>
      </p:sp>
      <p:sp>
        <p:nvSpPr>
          <p:cNvPr id="7" name="object 7"/>
          <p:cNvSpPr txBox="1"/>
          <p:nvPr/>
        </p:nvSpPr>
        <p:spPr>
          <a:xfrm>
            <a:off x="8420100" y="6471338"/>
            <a:ext cx="216535" cy="196850"/>
          </a:xfrm>
          <a:prstGeom prst="rect">
            <a:avLst/>
          </a:prstGeom>
        </p:spPr>
        <p:txBody>
          <a:bodyPr vert="horz" wrap="square" lIns="0" tIns="0" rIns="0" bIns="0" rtlCol="0">
            <a:spAutoFit/>
          </a:bodyPr>
          <a:lstStyle/>
          <a:p>
            <a:pPr marL="38100">
              <a:lnSpc>
                <a:spcPts val="1375"/>
              </a:lnSpc>
            </a:pPr>
            <a:fld id="{81D60167-4931-47E6-BA6A-407CBD079E47}" type="slidenum">
              <a:rPr sz="1200" spc="-40" dirty="0">
                <a:latin typeface="Times New Roman"/>
                <a:cs typeface="Times New Roman"/>
              </a:rPr>
              <a:t>33</a:t>
            </a:fld>
            <a:endParaRPr sz="1200">
              <a:latin typeface="Times New Roman"/>
              <a:cs typeface="Times New Roman"/>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60044" y="199374"/>
            <a:ext cx="8457565" cy="2892425"/>
          </a:xfrm>
          <a:prstGeom prst="rect">
            <a:avLst/>
          </a:prstGeom>
        </p:spPr>
        <p:txBody>
          <a:bodyPr vert="horz" wrap="square" lIns="0" tIns="12700" rIns="0" bIns="0" rtlCol="0">
            <a:spAutoFit/>
          </a:bodyPr>
          <a:lstStyle/>
          <a:p>
            <a:pPr marL="356870" marR="5080" indent="-344805">
              <a:lnSpc>
                <a:spcPct val="150100"/>
              </a:lnSpc>
              <a:spcBef>
                <a:spcPts val="100"/>
              </a:spcBef>
              <a:tabLst>
                <a:tab pos="356870" algn="l"/>
              </a:tabLst>
            </a:pPr>
            <a:r>
              <a:rPr sz="2000" spc="-5" dirty="0">
                <a:solidFill>
                  <a:srgbClr val="C00000"/>
                </a:solidFill>
                <a:latin typeface="Times New Roman"/>
                <a:cs typeface="Times New Roman"/>
              </a:rPr>
              <a:t>»	</a:t>
            </a:r>
            <a:r>
              <a:rPr sz="2000" dirty="0">
                <a:latin typeface="Times New Roman"/>
                <a:cs typeface="Times New Roman"/>
              </a:rPr>
              <a:t>In </a:t>
            </a:r>
            <a:r>
              <a:rPr sz="2000" spc="-5" dirty="0">
                <a:solidFill>
                  <a:srgbClr val="6F2F9F"/>
                </a:solidFill>
                <a:latin typeface="Times New Roman"/>
                <a:cs typeface="Times New Roman"/>
              </a:rPr>
              <a:t>July </a:t>
            </a:r>
            <a:r>
              <a:rPr sz="2000" dirty="0">
                <a:solidFill>
                  <a:srgbClr val="6F2F9F"/>
                </a:solidFill>
                <a:latin typeface="Times New Roman"/>
                <a:cs typeface="Times New Roman"/>
              </a:rPr>
              <a:t>1976 </a:t>
            </a:r>
            <a:r>
              <a:rPr sz="2000" spc="-10" dirty="0">
                <a:solidFill>
                  <a:srgbClr val="C00000"/>
                </a:solidFill>
                <a:latin typeface="Times New Roman"/>
                <a:cs typeface="Times New Roman"/>
              </a:rPr>
              <a:t>Zilog </a:t>
            </a:r>
            <a:r>
              <a:rPr sz="2000" spc="-5" dirty="0">
                <a:latin typeface="Times New Roman"/>
                <a:cs typeface="Times New Roman"/>
              </a:rPr>
              <a:t>entered </a:t>
            </a:r>
            <a:r>
              <a:rPr sz="2000" spc="-10" dirty="0">
                <a:latin typeface="Times New Roman"/>
                <a:cs typeface="Times New Roman"/>
              </a:rPr>
              <a:t>the </a:t>
            </a:r>
            <a:r>
              <a:rPr sz="2000" spc="-5" dirty="0">
                <a:latin typeface="Times New Roman"/>
                <a:cs typeface="Times New Roman"/>
              </a:rPr>
              <a:t>microprocessor </a:t>
            </a:r>
            <a:r>
              <a:rPr sz="2000" spc="-15" dirty="0">
                <a:latin typeface="Times New Roman"/>
                <a:cs typeface="Times New Roman"/>
              </a:rPr>
              <a:t>market with </a:t>
            </a:r>
            <a:r>
              <a:rPr sz="2000" spc="-10" dirty="0">
                <a:latin typeface="Times New Roman"/>
                <a:cs typeface="Times New Roman"/>
              </a:rPr>
              <a:t>its </a:t>
            </a:r>
            <a:r>
              <a:rPr sz="2000" spc="-10" dirty="0">
                <a:solidFill>
                  <a:srgbClr val="AC1285"/>
                </a:solidFill>
                <a:latin typeface="Times New Roman"/>
                <a:cs typeface="Times New Roman"/>
              </a:rPr>
              <a:t>Z80 </a:t>
            </a:r>
            <a:r>
              <a:rPr sz="2000" spc="-5" dirty="0">
                <a:solidFill>
                  <a:srgbClr val="AC1285"/>
                </a:solidFill>
                <a:latin typeface="Times New Roman"/>
                <a:cs typeface="Times New Roman"/>
              </a:rPr>
              <a:t>processor </a:t>
            </a:r>
            <a:r>
              <a:rPr sz="2000" spc="-5" dirty="0">
                <a:latin typeface="Times New Roman"/>
                <a:cs typeface="Times New Roman"/>
              </a:rPr>
              <a:t>as  competitor to</a:t>
            </a:r>
            <a:r>
              <a:rPr sz="2000" spc="-10" dirty="0">
                <a:latin typeface="Times New Roman"/>
                <a:cs typeface="Times New Roman"/>
              </a:rPr>
              <a:t> </a:t>
            </a:r>
            <a:r>
              <a:rPr sz="2000" spc="-5" dirty="0">
                <a:latin typeface="Times New Roman"/>
                <a:cs typeface="Times New Roman"/>
              </a:rPr>
              <a:t>Intel.</a:t>
            </a:r>
            <a:endParaRPr sz="2000">
              <a:latin typeface="Times New Roman"/>
              <a:cs typeface="Times New Roman"/>
            </a:endParaRPr>
          </a:p>
          <a:p>
            <a:pPr marL="356870" marR="10795" indent="-344805">
              <a:lnSpc>
                <a:spcPct val="150100"/>
              </a:lnSpc>
              <a:spcBef>
                <a:spcPts val="480"/>
              </a:spcBef>
              <a:tabLst>
                <a:tab pos="356870" algn="l"/>
                <a:tab pos="1125220" algn="l"/>
                <a:tab pos="2018664" algn="l"/>
                <a:tab pos="3281045" algn="l"/>
                <a:tab pos="6046470" algn="l"/>
                <a:tab pos="6591934" algn="l"/>
                <a:tab pos="7470140" algn="l"/>
              </a:tabLst>
            </a:pPr>
            <a:r>
              <a:rPr sz="2000" spc="-5" dirty="0">
                <a:solidFill>
                  <a:srgbClr val="C00000"/>
                </a:solidFill>
                <a:latin typeface="Times New Roman"/>
                <a:cs typeface="Times New Roman"/>
              </a:rPr>
              <a:t>»	</a:t>
            </a:r>
            <a:r>
              <a:rPr sz="2000" dirty="0">
                <a:latin typeface="Times New Roman"/>
                <a:cs typeface="Times New Roman"/>
              </a:rPr>
              <a:t>I</a:t>
            </a:r>
            <a:r>
              <a:rPr sz="2000" spc="-20" dirty="0">
                <a:latin typeface="Times New Roman"/>
                <a:cs typeface="Times New Roman"/>
              </a:rPr>
              <a:t>n</a:t>
            </a:r>
            <a:r>
              <a:rPr sz="2000" spc="-5" dirty="0">
                <a:latin typeface="Times New Roman"/>
                <a:cs typeface="Times New Roman"/>
              </a:rPr>
              <a:t>tel,</a:t>
            </a:r>
            <a:r>
              <a:rPr sz="2000" dirty="0">
                <a:latin typeface="Times New Roman"/>
                <a:cs typeface="Times New Roman"/>
              </a:rPr>
              <a:t>	</a:t>
            </a:r>
            <a:r>
              <a:rPr sz="2000" spc="-35" dirty="0">
                <a:latin typeface="Times New Roman"/>
                <a:cs typeface="Times New Roman"/>
              </a:rPr>
              <a:t>A</a:t>
            </a:r>
            <a:r>
              <a:rPr sz="2000" spc="-10" dirty="0">
                <a:latin typeface="Times New Roman"/>
                <a:cs typeface="Times New Roman"/>
              </a:rPr>
              <a:t>MD</a:t>
            </a:r>
            <a:r>
              <a:rPr sz="2000" spc="-5" dirty="0">
                <a:latin typeface="Times New Roman"/>
                <a:cs typeface="Times New Roman"/>
              </a:rPr>
              <a:t>,</a:t>
            </a:r>
            <a:r>
              <a:rPr sz="2000" dirty="0">
                <a:latin typeface="Times New Roman"/>
                <a:cs typeface="Times New Roman"/>
              </a:rPr>
              <a:t>	</a:t>
            </a:r>
            <a:r>
              <a:rPr sz="2000" spc="-5" dirty="0">
                <a:latin typeface="Times New Roman"/>
                <a:cs typeface="Times New Roman"/>
              </a:rPr>
              <a:t>Fr</a:t>
            </a:r>
            <a:r>
              <a:rPr sz="2000" dirty="0">
                <a:latin typeface="Times New Roman"/>
                <a:cs typeface="Times New Roman"/>
              </a:rPr>
              <a:t>e</a:t>
            </a:r>
            <a:r>
              <a:rPr sz="2000" spc="-5" dirty="0">
                <a:latin typeface="Times New Roman"/>
                <a:cs typeface="Times New Roman"/>
              </a:rPr>
              <a:t>escale,</a:t>
            </a:r>
            <a:r>
              <a:rPr sz="2000" dirty="0">
                <a:latin typeface="Times New Roman"/>
                <a:cs typeface="Times New Roman"/>
              </a:rPr>
              <a:t>	</a:t>
            </a:r>
            <a:r>
              <a:rPr sz="2000" spc="10" dirty="0">
                <a:latin typeface="Times New Roman"/>
                <a:cs typeface="Times New Roman"/>
              </a:rPr>
              <a:t>G</a:t>
            </a:r>
            <a:r>
              <a:rPr sz="2000" spc="-25" dirty="0">
                <a:latin typeface="Times New Roman"/>
                <a:cs typeface="Times New Roman"/>
              </a:rPr>
              <a:t>L</a:t>
            </a:r>
            <a:r>
              <a:rPr sz="2000" spc="-10" dirty="0">
                <a:latin typeface="Times New Roman"/>
                <a:cs typeface="Times New Roman"/>
              </a:rPr>
              <a:t>O</a:t>
            </a:r>
            <a:r>
              <a:rPr sz="2000" spc="25" dirty="0">
                <a:latin typeface="Times New Roman"/>
                <a:cs typeface="Times New Roman"/>
              </a:rPr>
              <a:t>B</a:t>
            </a:r>
            <a:r>
              <a:rPr sz="2000" spc="-10" dirty="0">
                <a:latin typeface="Times New Roman"/>
                <a:cs typeface="Times New Roman"/>
              </a:rPr>
              <a:t>A</a:t>
            </a:r>
            <a:r>
              <a:rPr sz="2000" dirty="0">
                <a:latin typeface="Times New Roman"/>
                <a:cs typeface="Times New Roman"/>
              </a:rPr>
              <a:t>L</a:t>
            </a:r>
            <a:r>
              <a:rPr sz="2000" spc="-5" dirty="0">
                <a:latin typeface="Times New Roman"/>
                <a:cs typeface="Times New Roman"/>
              </a:rPr>
              <a:t>F</a:t>
            </a:r>
            <a:r>
              <a:rPr sz="2000" spc="5" dirty="0">
                <a:latin typeface="Times New Roman"/>
                <a:cs typeface="Times New Roman"/>
              </a:rPr>
              <a:t>O</a:t>
            </a:r>
            <a:r>
              <a:rPr sz="2000" spc="-10" dirty="0">
                <a:latin typeface="Times New Roman"/>
                <a:cs typeface="Times New Roman"/>
              </a:rPr>
              <a:t>U</a:t>
            </a:r>
            <a:r>
              <a:rPr sz="2000" spc="15" dirty="0">
                <a:latin typeface="Times New Roman"/>
                <a:cs typeface="Times New Roman"/>
              </a:rPr>
              <a:t>N</a:t>
            </a:r>
            <a:r>
              <a:rPr sz="2000" spc="-10" dirty="0">
                <a:latin typeface="Times New Roman"/>
                <a:cs typeface="Times New Roman"/>
              </a:rPr>
              <a:t>D</a:t>
            </a:r>
            <a:r>
              <a:rPr sz="2000" spc="-20" dirty="0">
                <a:latin typeface="Times New Roman"/>
                <a:cs typeface="Times New Roman"/>
              </a:rPr>
              <a:t>R</a:t>
            </a:r>
            <a:r>
              <a:rPr sz="2000" dirty="0">
                <a:latin typeface="Times New Roman"/>
                <a:cs typeface="Times New Roman"/>
              </a:rPr>
              <a:t>I</a:t>
            </a:r>
            <a:r>
              <a:rPr sz="2000" spc="-5" dirty="0">
                <a:latin typeface="Times New Roman"/>
                <a:cs typeface="Times New Roman"/>
              </a:rPr>
              <a:t>ES,</a:t>
            </a:r>
            <a:r>
              <a:rPr sz="2000" dirty="0">
                <a:latin typeface="Times New Roman"/>
                <a:cs typeface="Times New Roman"/>
              </a:rPr>
              <a:t>	</a:t>
            </a:r>
            <a:r>
              <a:rPr sz="2000" spc="25" dirty="0">
                <a:latin typeface="Times New Roman"/>
                <a:cs typeface="Times New Roman"/>
              </a:rPr>
              <a:t>T</a:t>
            </a:r>
            <a:r>
              <a:rPr sz="2000" dirty="0">
                <a:latin typeface="Times New Roman"/>
                <a:cs typeface="Times New Roman"/>
              </a:rPr>
              <a:t>I</a:t>
            </a:r>
            <a:r>
              <a:rPr sz="2000" spc="-5" dirty="0">
                <a:latin typeface="Times New Roman"/>
                <a:cs typeface="Times New Roman"/>
              </a:rPr>
              <a:t>,</a:t>
            </a:r>
            <a:r>
              <a:rPr sz="2000" dirty="0">
                <a:latin typeface="Times New Roman"/>
                <a:cs typeface="Times New Roman"/>
              </a:rPr>
              <a:t>	C</a:t>
            </a:r>
            <a:r>
              <a:rPr sz="2000" spc="-45" dirty="0">
                <a:latin typeface="Times New Roman"/>
                <a:cs typeface="Times New Roman"/>
              </a:rPr>
              <a:t>y</a:t>
            </a:r>
            <a:r>
              <a:rPr sz="2000" dirty="0">
                <a:latin typeface="Times New Roman"/>
                <a:cs typeface="Times New Roman"/>
              </a:rPr>
              <a:t>r</a:t>
            </a:r>
            <a:r>
              <a:rPr sz="2000" spc="-5" dirty="0">
                <a:latin typeface="Times New Roman"/>
                <a:cs typeface="Times New Roman"/>
              </a:rPr>
              <a:t>i</a:t>
            </a:r>
            <a:r>
              <a:rPr sz="2000" spc="-20" dirty="0">
                <a:latin typeface="Times New Roman"/>
                <a:cs typeface="Times New Roman"/>
              </a:rPr>
              <a:t>x</a:t>
            </a:r>
            <a:r>
              <a:rPr sz="2000" spc="-5" dirty="0">
                <a:latin typeface="Times New Roman"/>
                <a:cs typeface="Times New Roman"/>
              </a:rPr>
              <a:t>,</a:t>
            </a:r>
            <a:r>
              <a:rPr sz="2000" dirty="0">
                <a:latin typeface="Times New Roman"/>
                <a:cs typeface="Times New Roman"/>
              </a:rPr>
              <a:t>	</a:t>
            </a:r>
            <a:r>
              <a:rPr sz="2000" spc="10" dirty="0">
                <a:latin typeface="Times New Roman"/>
                <a:cs typeface="Times New Roman"/>
              </a:rPr>
              <a:t>N</a:t>
            </a:r>
            <a:r>
              <a:rPr sz="2000" spc="-10" dirty="0">
                <a:latin typeface="Times New Roman"/>
                <a:cs typeface="Times New Roman"/>
              </a:rPr>
              <a:t>V</a:t>
            </a:r>
            <a:r>
              <a:rPr sz="2000" dirty="0">
                <a:latin typeface="Times New Roman"/>
                <a:cs typeface="Times New Roman"/>
              </a:rPr>
              <a:t>I</a:t>
            </a:r>
            <a:r>
              <a:rPr sz="2000" spc="-10" dirty="0">
                <a:latin typeface="Times New Roman"/>
                <a:cs typeface="Times New Roman"/>
              </a:rPr>
              <a:t>D</a:t>
            </a:r>
            <a:r>
              <a:rPr sz="2000" spc="25" dirty="0">
                <a:latin typeface="Times New Roman"/>
                <a:cs typeface="Times New Roman"/>
              </a:rPr>
              <a:t>I</a:t>
            </a:r>
            <a:r>
              <a:rPr sz="2000" spc="-35" dirty="0">
                <a:latin typeface="Times New Roman"/>
                <a:cs typeface="Times New Roman"/>
              </a:rPr>
              <a:t>A</a:t>
            </a:r>
            <a:r>
              <a:rPr sz="2000" spc="-5" dirty="0">
                <a:latin typeface="Times New Roman"/>
                <a:cs typeface="Times New Roman"/>
              </a:rPr>
              <a:t>,  </a:t>
            </a:r>
            <a:r>
              <a:rPr sz="2000" spc="-15" dirty="0">
                <a:latin typeface="Times New Roman"/>
                <a:cs typeface="Times New Roman"/>
              </a:rPr>
              <a:t>Qualcomm, </a:t>
            </a:r>
            <a:r>
              <a:rPr sz="2000" dirty="0">
                <a:latin typeface="Times New Roman"/>
                <a:cs typeface="Times New Roman"/>
              </a:rPr>
              <a:t>MediaTek, </a:t>
            </a:r>
            <a:r>
              <a:rPr sz="2000" spc="-5" dirty="0">
                <a:latin typeface="Times New Roman"/>
                <a:cs typeface="Times New Roman"/>
              </a:rPr>
              <a:t>etc. </a:t>
            </a:r>
            <a:r>
              <a:rPr sz="2000" dirty="0">
                <a:latin typeface="Times New Roman"/>
                <a:cs typeface="Times New Roman"/>
              </a:rPr>
              <a:t>are </a:t>
            </a:r>
            <a:r>
              <a:rPr sz="2000" spc="-10" dirty="0">
                <a:latin typeface="Times New Roman"/>
                <a:cs typeface="Times New Roman"/>
              </a:rPr>
              <a:t>the key players in the </a:t>
            </a:r>
            <a:r>
              <a:rPr sz="2000" spc="-5" dirty="0">
                <a:latin typeface="Times New Roman"/>
                <a:cs typeface="Times New Roman"/>
              </a:rPr>
              <a:t>processor</a:t>
            </a:r>
            <a:r>
              <a:rPr sz="2000" spc="204" dirty="0">
                <a:latin typeface="Times New Roman"/>
                <a:cs typeface="Times New Roman"/>
              </a:rPr>
              <a:t> </a:t>
            </a:r>
            <a:r>
              <a:rPr sz="2000" spc="-10" dirty="0">
                <a:latin typeface="Times New Roman"/>
                <a:cs typeface="Times New Roman"/>
              </a:rPr>
              <a:t>market.</a:t>
            </a:r>
            <a:endParaRPr sz="2000">
              <a:latin typeface="Times New Roman"/>
              <a:cs typeface="Times New Roman"/>
            </a:endParaRPr>
          </a:p>
          <a:p>
            <a:pPr marL="12700">
              <a:lnSpc>
                <a:spcPct val="100000"/>
              </a:lnSpc>
              <a:spcBef>
                <a:spcPts val="1680"/>
              </a:spcBef>
              <a:tabLst>
                <a:tab pos="356870" algn="l"/>
              </a:tabLst>
            </a:pPr>
            <a:r>
              <a:rPr sz="2000" spc="-5" dirty="0">
                <a:solidFill>
                  <a:srgbClr val="C00000"/>
                </a:solidFill>
                <a:latin typeface="Times New Roman"/>
                <a:cs typeface="Times New Roman"/>
              </a:rPr>
              <a:t>»	</a:t>
            </a:r>
            <a:r>
              <a:rPr sz="2000" spc="-5" dirty="0">
                <a:solidFill>
                  <a:srgbClr val="6F2F9F"/>
                </a:solidFill>
                <a:latin typeface="Times New Roman"/>
                <a:cs typeface="Times New Roman"/>
              </a:rPr>
              <a:t>Intel </a:t>
            </a:r>
            <a:r>
              <a:rPr sz="2000" spc="-10" dirty="0">
                <a:solidFill>
                  <a:srgbClr val="6F2F9F"/>
                </a:solidFill>
                <a:latin typeface="Times New Roman"/>
                <a:cs typeface="Times New Roman"/>
              </a:rPr>
              <a:t>still </a:t>
            </a:r>
            <a:r>
              <a:rPr sz="2000" spc="-5" dirty="0">
                <a:solidFill>
                  <a:srgbClr val="6F2F9F"/>
                </a:solidFill>
                <a:latin typeface="Times New Roman"/>
                <a:cs typeface="Times New Roman"/>
              </a:rPr>
              <a:t>leads </a:t>
            </a:r>
            <a:r>
              <a:rPr sz="2000" spc="-10" dirty="0">
                <a:solidFill>
                  <a:srgbClr val="6F2F9F"/>
                </a:solidFill>
                <a:latin typeface="Times New Roman"/>
                <a:cs typeface="Times New Roman"/>
              </a:rPr>
              <a:t>the market </a:t>
            </a:r>
            <a:r>
              <a:rPr sz="2000" spc="-10" dirty="0">
                <a:latin typeface="Times New Roman"/>
                <a:cs typeface="Times New Roman"/>
              </a:rPr>
              <a:t>with </a:t>
            </a:r>
            <a:r>
              <a:rPr sz="2000" spc="-5" dirty="0">
                <a:latin typeface="Times New Roman"/>
                <a:cs typeface="Times New Roman"/>
              </a:rPr>
              <a:t>cutting edge technologies in the</a:t>
            </a:r>
            <a:r>
              <a:rPr sz="2000" spc="85" dirty="0">
                <a:latin typeface="Times New Roman"/>
                <a:cs typeface="Times New Roman"/>
              </a:rPr>
              <a:t> </a:t>
            </a:r>
            <a:r>
              <a:rPr sz="2000" spc="-5" dirty="0">
                <a:latin typeface="Times New Roman"/>
                <a:cs typeface="Times New Roman"/>
              </a:rPr>
              <a:t>processor</a:t>
            </a:r>
            <a:endParaRPr sz="2000">
              <a:latin typeface="Times New Roman"/>
              <a:cs typeface="Times New Roman"/>
            </a:endParaRPr>
          </a:p>
          <a:p>
            <a:pPr marL="356870">
              <a:lnSpc>
                <a:spcPct val="100000"/>
              </a:lnSpc>
              <a:spcBef>
                <a:spcPts val="1205"/>
              </a:spcBef>
            </a:pPr>
            <a:r>
              <a:rPr sz="2000" spc="-10" dirty="0">
                <a:latin typeface="Times New Roman"/>
                <a:cs typeface="Times New Roman"/>
              </a:rPr>
              <a:t>industry.</a:t>
            </a:r>
            <a:endParaRPr sz="2000">
              <a:latin typeface="Times New Roman"/>
              <a:cs typeface="Times New Roman"/>
            </a:endParaRPr>
          </a:p>
        </p:txBody>
      </p:sp>
      <p:sp>
        <p:nvSpPr>
          <p:cNvPr id="4" name="object 4"/>
          <p:cNvSpPr/>
          <p:nvPr/>
        </p:nvSpPr>
        <p:spPr>
          <a:xfrm>
            <a:off x="504825" y="3200400"/>
            <a:ext cx="4371975" cy="2562225"/>
          </a:xfrm>
          <a:prstGeom prst="rect">
            <a:avLst/>
          </a:prstGeom>
          <a:blipFill>
            <a:blip r:embed="rId2" cstate="print"/>
            <a:stretch>
              <a:fillRect/>
            </a:stretch>
          </a:blipFill>
        </p:spPr>
        <p:txBody>
          <a:bodyPr wrap="square" lIns="0" tIns="0" rIns="0" bIns="0" rtlCol="0"/>
          <a:lstStyle/>
          <a:p>
            <a:endParaRPr/>
          </a:p>
        </p:txBody>
      </p:sp>
      <p:sp>
        <p:nvSpPr>
          <p:cNvPr id="5" name="object 5"/>
          <p:cNvSpPr/>
          <p:nvPr/>
        </p:nvSpPr>
        <p:spPr>
          <a:xfrm>
            <a:off x="5695950" y="3429000"/>
            <a:ext cx="2381250" cy="1885950"/>
          </a:xfrm>
          <a:prstGeom prst="rect">
            <a:avLst/>
          </a:prstGeom>
          <a:blipFill>
            <a:blip r:embed="rId3" cstate="print"/>
            <a:stretch>
              <a:fillRect/>
            </a:stretch>
          </a:blipFill>
        </p:spPr>
        <p:txBody>
          <a:bodyPr wrap="square" lIns="0" tIns="0" rIns="0" bIns="0" rtlCol="0"/>
          <a:lstStyle/>
          <a:p>
            <a:endParaRPr/>
          </a:p>
        </p:txBody>
      </p:sp>
      <p:sp>
        <p:nvSpPr>
          <p:cNvPr id="7" name="object 7"/>
          <p:cNvSpPr txBox="1"/>
          <p:nvPr/>
        </p:nvSpPr>
        <p:spPr>
          <a:xfrm>
            <a:off x="8420100" y="6471338"/>
            <a:ext cx="216535" cy="196850"/>
          </a:xfrm>
          <a:prstGeom prst="rect">
            <a:avLst/>
          </a:prstGeom>
        </p:spPr>
        <p:txBody>
          <a:bodyPr vert="horz" wrap="square" lIns="0" tIns="0" rIns="0" bIns="0" rtlCol="0">
            <a:spAutoFit/>
          </a:bodyPr>
          <a:lstStyle/>
          <a:p>
            <a:pPr marL="38100">
              <a:lnSpc>
                <a:spcPts val="1375"/>
              </a:lnSpc>
            </a:pPr>
            <a:fld id="{81D60167-4931-47E6-BA6A-407CBD079E47}" type="slidenum">
              <a:rPr sz="1200" spc="-40" dirty="0">
                <a:latin typeface="Times New Roman"/>
                <a:cs typeface="Times New Roman"/>
              </a:rPr>
              <a:t>34</a:t>
            </a:fld>
            <a:endParaRPr sz="1200">
              <a:latin typeface="Times New Roman"/>
              <a:cs typeface="Times New Roman"/>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60044" y="199374"/>
            <a:ext cx="8462645" cy="4843780"/>
          </a:xfrm>
          <a:prstGeom prst="rect">
            <a:avLst/>
          </a:prstGeom>
        </p:spPr>
        <p:txBody>
          <a:bodyPr vert="horz" wrap="square" lIns="0" tIns="12700" rIns="0" bIns="0" rtlCol="0">
            <a:spAutoFit/>
          </a:bodyPr>
          <a:lstStyle/>
          <a:p>
            <a:pPr marL="356870" marR="10160" indent="-344805" algn="just">
              <a:lnSpc>
                <a:spcPct val="150100"/>
              </a:lnSpc>
              <a:spcBef>
                <a:spcPts val="100"/>
              </a:spcBef>
            </a:pPr>
            <a:r>
              <a:rPr sz="2000" spc="-5" dirty="0">
                <a:solidFill>
                  <a:srgbClr val="C00000"/>
                </a:solidFill>
                <a:latin typeface="Times New Roman"/>
                <a:cs typeface="Times New Roman"/>
              </a:rPr>
              <a:t>» </a:t>
            </a:r>
            <a:r>
              <a:rPr sz="2000" b="1" i="1" spc="-5" dirty="0">
                <a:solidFill>
                  <a:srgbClr val="FF0000"/>
                </a:solidFill>
                <a:latin typeface="Times New Roman"/>
                <a:cs typeface="Times New Roman"/>
              </a:rPr>
              <a:t>Microcontrollers: </a:t>
            </a:r>
            <a:r>
              <a:rPr sz="2000" spc="-5" dirty="0">
                <a:latin typeface="Times New Roman"/>
                <a:cs typeface="Times New Roman"/>
              </a:rPr>
              <a:t>A </a:t>
            </a:r>
            <a:r>
              <a:rPr sz="2000" i="1" spc="-5" dirty="0">
                <a:solidFill>
                  <a:srgbClr val="FF0000"/>
                </a:solidFill>
                <a:latin typeface="Times New Roman"/>
                <a:cs typeface="Times New Roman"/>
              </a:rPr>
              <a:t>Microcontroller </a:t>
            </a:r>
            <a:r>
              <a:rPr sz="2000" spc="-5" dirty="0">
                <a:latin typeface="Times New Roman"/>
                <a:cs typeface="Times New Roman"/>
              </a:rPr>
              <a:t>is a </a:t>
            </a:r>
            <a:r>
              <a:rPr sz="2000" dirty="0">
                <a:latin typeface="Times New Roman"/>
                <a:cs typeface="Times New Roman"/>
              </a:rPr>
              <a:t>highly </a:t>
            </a:r>
            <a:r>
              <a:rPr sz="2000" spc="-5" dirty="0">
                <a:latin typeface="Times New Roman"/>
                <a:cs typeface="Times New Roman"/>
              </a:rPr>
              <a:t>integrated chip </a:t>
            </a:r>
            <a:r>
              <a:rPr sz="2000" spc="-10" dirty="0">
                <a:latin typeface="Times New Roman"/>
                <a:cs typeface="Times New Roman"/>
              </a:rPr>
              <a:t>that </a:t>
            </a:r>
            <a:r>
              <a:rPr sz="2000" spc="-5" dirty="0">
                <a:latin typeface="Times New Roman"/>
                <a:cs typeface="Times New Roman"/>
              </a:rPr>
              <a:t>contains a  </a:t>
            </a:r>
            <a:r>
              <a:rPr sz="2000" spc="-5" dirty="0">
                <a:solidFill>
                  <a:srgbClr val="C00000"/>
                </a:solidFill>
                <a:latin typeface="Times New Roman"/>
                <a:cs typeface="Times New Roman"/>
              </a:rPr>
              <a:t>CPU</a:t>
            </a:r>
            <a:r>
              <a:rPr sz="2000" spc="-5" dirty="0">
                <a:latin typeface="Times New Roman"/>
                <a:cs typeface="Times New Roman"/>
              </a:rPr>
              <a:t>, </a:t>
            </a:r>
            <a:r>
              <a:rPr sz="2000" spc="-5" dirty="0">
                <a:solidFill>
                  <a:srgbClr val="C00000"/>
                </a:solidFill>
                <a:latin typeface="Times New Roman"/>
                <a:cs typeface="Times New Roman"/>
              </a:rPr>
              <a:t>scratch pad </a:t>
            </a:r>
            <a:r>
              <a:rPr sz="2000" dirty="0">
                <a:solidFill>
                  <a:srgbClr val="C00000"/>
                </a:solidFill>
                <a:latin typeface="Times New Roman"/>
                <a:cs typeface="Times New Roman"/>
              </a:rPr>
              <a:t>RAM</a:t>
            </a:r>
            <a:r>
              <a:rPr sz="2000" dirty="0">
                <a:latin typeface="Times New Roman"/>
                <a:cs typeface="Times New Roman"/>
              </a:rPr>
              <a:t>, </a:t>
            </a:r>
            <a:r>
              <a:rPr sz="2000" dirty="0">
                <a:solidFill>
                  <a:srgbClr val="C00000"/>
                </a:solidFill>
                <a:latin typeface="Times New Roman"/>
                <a:cs typeface="Times New Roman"/>
              </a:rPr>
              <a:t>special </a:t>
            </a:r>
            <a:r>
              <a:rPr sz="2000" spc="-10" dirty="0">
                <a:solidFill>
                  <a:srgbClr val="C00000"/>
                </a:solidFill>
                <a:latin typeface="Times New Roman"/>
                <a:cs typeface="Times New Roman"/>
              </a:rPr>
              <a:t>and </a:t>
            </a:r>
            <a:r>
              <a:rPr sz="2000" spc="-5" dirty="0">
                <a:solidFill>
                  <a:srgbClr val="C00000"/>
                </a:solidFill>
                <a:latin typeface="Times New Roman"/>
                <a:cs typeface="Times New Roman"/>
              </a:rPr>
              <a:t>general purpose register </a:t>
            </a:r>
            <a:r>
              <a:rPr sz="2000" spc="-10" dirty="0">
                <a:latin typeface="Times New Roman"/>
                <a:cs typeface="Times New Roman"/>
              </a:rPr>
              <a:t>arrays, </a:t>
            </a:r>
            <a:r>
              <a:rPr sz="2000" dirty="0">
                <a:solidFill>
                  <a:srgbClr val="C00000"/>
                </a:solidFill>
                <a:latin typeface="Times New Roman"/>
                <a:cs typeface="Times New Roman"/>
              </a:rPr>
              <a:t>on </a:t>
            </a:r>
            <a:r>
              <a:rPr sz="2000" spc="-5" dirty="0">
                <a:solidFill>
                  <a:srgbClr val="C00000"/>
                </a:solidFill>
                <a:latin typeface="Times New Roman"/>
                <a:cs typeface="Times New Roman"/>
              </a:rPr>
              <a:t>chip  </a:t>
            </a:r>
            <a:r>
              <a:rPr sz="2000" spc="-10" dirty="0">
                <a:solidFill>
                  <a:srgbClr val="C00000"/>
                </a:solidFill>
                <a:latin typeface="Times New Roman"/>
                <a:cs typeface="Times New Roman"/>
              </a:rPr>
              <a:t>ROM/ </a:t>
            </a:r>
            <a:r>
              <a:rPr sz="2000" dirty="0">
                <a:solidFill>
                  <a:srgbClr val="C00000"/>
                </a:solidFill>
                <a:latin typeface="Times New Roman"/>
                <a:cs typeface="Times New Roman"/>
              </a:rPr>
              <a:t>FLASH </a:t>
            </a:r>
            <a:r>
              <a:rPr sz="2000" spc="-10" dirty="0">
                <a:solidFill>
                  <a:srgbClr val="C00000"/>
                </a:solidFill>
                <a:latin typeface="Times New Roman"/>
                <a:cs typeface="Times New Roman"/>
              </a:rPr>
              <a:t>memory </a:t>
            </a:r>
            <a:r>
              <a:rPr sz="2000" spc="-10" dirty="0">
                <a:latin typeface="Times New Roman"/>
                <a:cs typeface="Times New Roman"/>
              </a:rPr>
              <a:t>for </a:t>
            </a:r>
            <a:r>
              <a:rPr sz="2000" spc="-5" dirty="0">
                <a:latin typeface="Times New Roman"/>
                <a:cs typeface="Times New Roman"/>
              </a:rPr>
              <a:t>program storage, </a:t>
            </a:r>
            <a:r>
              <a:rPr sz="2000" spc="-10" dirty="0">
                <a:solidFill>
                  <a:srgbClr val="C00000"/>
                </a:solidFill>
                <a:latin typeface="Times New Roman"/>
                <a:cs typeface="Times New Roman"/>
              </a:rPr>
              <a:t>timer </a:t>
            </a:r>
            <a:r>
              <a:rPr sz="2000" spc="-5" dirty="0">
                <a:latin typeface="Times New Roman"/>
                <a:cs typeface="Times New Roman"/>
              </a:rPr>
              <a:t>and </a:t>
            </a:r>
            <a:r>
              <a:rPr sz="2000" spc="-5" dirty="0">
                <a:solidFill>
                  <a:srgbClr val="C00000"/>
                </a:solidFill>
                <a:latin typeface="Times New Roman"/>
                <a:cs typeface="Times New Roman"/>
              </a:rPr>
              <a:t>interrupt control </a:t>
            </a:r>
            <a:r>
              <a:rPr sz="2000" spc="-10" dirty="0">
                <a:latin typeface="Times New Roman"/>
                <a:cs typeface="Times New Roman"/>
              </a:rPr>
              <a:t>units  and </a:t>
            </a:r>
            <a:r>
              <a:rPr sz="2000" spc="-5" dirty="0">
                <a:solidFill>
                  <a:srgbClr val="C00000"/>
                </a:solidFill>
                <a:latin typeface="Times New Roman"/>
                <a:cs typeface="Times New Roman"/>
              </a:rPr>
              <a:t>dedicated I/O</a:t>
            </a:r>
            <a:r>
              <a:rPr sz="2000" spc="5" dirty="0">
                <a:solidFill>
                  <a:srgbClr val="C00000"/>
                </a:solidFill>
                <a:latin typeface="Times New Roman"/>
                <a:cs typeface="Times New Roman"/>
              </a:rPr>
              <a:t> </a:t>
            </a:r>
            <a:r>
              <a:rPr sz="2000" dirty="0">
                <a:solidFill>
                  <a:srgbClr val="C00000"/>
                </a:solidFill>
                <a:latin typeface="Times New Roman"/>
                <a:cs typeface="Times New Roman"/>
              </a:rPr>
              <a:t>ports</a:t>
            </a:r>
            <a:r>
              <a:rPr sz="2000" dirty="0">
                <a:latin typeface="Times New Roman"/>
                <a:cs typeface="Times New Roman"/>
              </a:rPr>
              <a:t>.</a:t>
            </a:r>
          </a:p>
          <a:p>
            <a:pPr marL="12700" algn="just">
              <a:lnSpc>
                <a:spcPct val="100000"/>
              </a:lnSpc>
              <a:spcBef>
                <a:spcPts val="1685"/>
              </a:spcBef>
            </a:pPr>
            <a:r>
              <a:rPr sz="2000" spc="-5" dirty="0">
                <a:solidFill>
                  <a:srgbClr val="C00000"/>
                </a:solidFill>
                <a:latin typeface="Times New Roman"/>
                <a:cs typeface="Times New Roman"/>
              </a:rPr>
              <a:t>» </a:t>
            </a:r>
            <a:r>
              <a:rPr sz="2000" spc="-5" dirty="0">
                <a:latin typeface="Times New Roman"/>
                <a:cs typeface="Times New Roman"/>
              </a:rPr>
              <a:t>Microcontrollers can </a:t>
            </a:r>
            <a:r>
              <a:rPr sz="2000" dirty="0">
                <a:latin typeface="Times New Roman"/>
                <a:cs typeface="Times New Roman"/>
              </a:rPr>
              <a:t>be </a:t>
            </a:r>
            <a:r>
              <a:rPr sz="2000" spc="-5" dirty="0">
                <a:latin typeface="Times New Roman"/>
                <a:cs typeface="Times New Roman"/>
              </a:rPr>
              <a:t>considered as </a:t>
            </a:r>
            <a:r>
              <a:rPr sz="2000" spc="-5" dirty="0">
                <a:solidFill>
                  <a:srgbClr val="6F2F9F"/>
                </a:solidFill>
                <a:latin typeface="Times New Roman"/>
                <a:cs typeface="Times New Roman"/>
              </a:rPr>
              <a:t>a </a:t>
            </a:r>
            <a:r>
              <a:rPr sz="2000" spc="-10" dirty="0">
                <a:solidFill>
                  <a:srgbClr val="6F2F9F"/>
                </a:solidFill>
                <a:latin typeface="Times New Roman"/>
                <a:cs typeface="Times New Roman"/>
              </a:rPr>
              <a:t>super set </a:t>
            </a:r>
            <a:r>
              <a:rPr sz="2000" dirty="0">
                <a:solidFill>
                  <a:srgbClr val="6F2F9F"/>
                </a:solidFill>
                <a:latin typeface="Times New Roman"/>
                <a:cs typeface="Times New Roman"/>
              </a:rPr>
              <a:t>of</a:t>
            </a:r>
            <a:r>
              <a:rPr sz="2000" spc="-250" dirty="0">
                <a:solidFill>
                  <a:srgbClr val="6F2F9F"/>
                </a:solidFill>
                <a:latin typeface="Times New Roman"/>
                <a:cs typeface="Times New Roman"/>
              </a:rPr>
              <a:t> </a:t>
            </a:r>
            <a:r>
              <a:rPr sz="2000" spc="-5" dirty="0">
                <a:solidFill>
                  <a:srgbClr val="6F2F9F"/>
                </a:solidFill>
                <a:latin typeface="Times New Roman"/>
                <a:cs typeface="Times New Roman"/>
              </a:rPr>
              <a:t>microprocessors</a:t>
            </a:r>
            <a:r>
              <a:rPr sz="2000" spc="-5" dirty="0">
                <a:latin typeface="Times New Roman"/>
                <a:cs typeface="Times New Roman"/>
              </a:rPr>
              <a:t>.</a:t>
            </a:r>
            <a:endParaRPr sz="2000" dirty="0">
              <a:latin typeface="Times New Roman"/>
              <a:cs typeface="Times New Roman"/>
            </a:endParaRPr>
          </a:p>
          <a:p>
            <a:pPr marL="683260" marR="9525" indent="-326390">
              <a:lnSpc>
                <a:spcPct val="150000"/>
              </a:lnSpc>
              <a:spcBef>
                <a:spcPts val="480"/>
              </a:spcBef>
              <a:tabLst>
                <a:tab pos="682625" algn="l"/>
                <a:tab pos="1009650" algn="l"/>
                <a:tab pos="2795905" algn="l"/>
                <a:tab pos="3853815" algn="l"/>
                <a:tab pos="4320540" algn="l"/>
                <a:tab pos="4841875" algn="l"/>
                <a:tab pos="6033770" algn="l"/>
                <a:tab pos="7275195" algn="l"/>
                <a:tab pos="8150225" algn="l"/>
              </a:tabLst>
            </a:pPr>
            <a:r>
              <a:rPr sz="2000" spc="-5" dirty="0">
                <a:solidFill>
                  <a:srgbClr val="C00000"/>
                </a:solidFill>
                <a:latin typeface="Times New Roman"/>
                <a:cs typeface="Times New Roman"/>
              </a:rPr>
              <a:t>»	</a:t>
            </a:r>
            <a:r>
              <a:rPr sz="2000" spc="-5" dirty="0">
                <a:latin typeface="Times New Roman"/>
                <a:cs typeface="Times New Roman"/>
              </a:rPr>
              <a:t>a	</a:t>
            </a:r>
            <a:r>
              <a:rPr sz="2000" spc="-50" dirty="0">
                <a:latin typeface="Times New Roman"/>
                <a:cs typeface="Times New Roman"/>
              </a:rPr>
              <a:t>m</a:t>
            </a:r>
            <a:r>
              <a:rPr sz="2000" spc="-5" dirty="0">
                <a:latin typeface="Times New Roman"/>
                <a:cs typeface="Times New Roman"/>
              </a:rPr>
              <a:t>ic</a:t>
            </a:r>
            <a:r>
              <a:rPr sz="2000" dirty="0">
                <a:latin typeface="Times New Roman"/>
                <a:cs typeface="Times New Roman"/>
              </a:rPr>
              <a:t>r</a:t>
            </a:r>
            <a:r>
              <a:rPr sz="2000" spc="5" dirty="0">
                <a:latin typeface="Times New Roman"/>
                <a:cs typeface="Times New Roman"/>
              </a:rPr>
              <a:t>o</a:t>
            </a:r>
            <a:r>
              <a:rPr sz="2000" spc="-5" dirty="0">
                <a:latin typeface="Times New Roman"/>
                <a:cs typeface="Times New Roman"/>
              </a:rPr>
              <a:t>c</a:t>
            </a:r>
            <a:r>
              <a:rPr sz="2000" spc="5" dirty="0">
                <a:latin typeface="Times New Roman"/>
                <a:cs typeface="Times New Roman"/>
              </a:rPr>
              <a:t>o</a:t>
            </a:r>
            <a:r>
              <a:rPr sz="2000" spc="-20" dirty="0">
                <a:latin typeface="Times New Roman"/>
                <a:cs typeface="Times New Roman"/>
              </a:rPr>
              <a:t>n</a:t>
            </a:r>
            <a:r>
              <a:rPr sz="2000" spc="-5" dirty="0">
                <a:latin typeface="Times New Roman"/>
                <a:cs typeface="Times New Roman"/>
              </a:rPr>
              <a:t>tr</a:t>
            </a:r>
            <a:r>
              <a:rPr sz="2000" spc="5" dirty="0">
                <a:latin typeface="Times New Roman"/>
                <a:cs typeface="Times New Roman"/>
              </a:rPr>
              <a:t>o</a:t>
            </a:r>
            <a:r>
              <a:rPr sz="2000" spc="-5" dirty="0">
                <a:latin typeface="Times New Roman"/>
                <a:cs typeface="Times New Roman"/>
              </a:rPr>
              <a:t>ller</a:t>
            </a:r>
            <a:r>
              <a:rPr sz="2000" dirty="0">
                <a:latin typeface="Times New Roman"/>
                <a:cs typeface="Times New Roman"/>
              </a:rPr>
              <a:t>	</a:t>
            </a:r>
            <a:r>
              <a:rPr sz="2000" spc="-5" dirty="0">
                <a:latin typeface="Times New Roman"/>
                <a:cs typeface="Times New Roman"/>
              </a:rPr>
              <a:t>c</a:t>
            </a:r>
            <a:r>
              <a:rPr sz="2000" spc="5" dirty="0">
                <a:latin typeface="Times New Roman"/>
                <a:cs typeface="Times New Roman"/>
              </a:rPr>
              <a:t>o</a:t>
            </a:r>
            <a:r>
              <a:rPr sz="2000" spc="-20" dirty="0">
                <a:latin typeface="Times New Roman"/>
                <a:cs typeface="Times New Roman"/>
              </a:rPr>
              <a:t>n</a:t>
            </a:r>
            <a:r>
              <a:rPr sz="2000" spc="-5" dirty="0">
                <a:latin typeface="Times New Roman"/>
                <a:cs typeface="Times New Roman"/>
              </a:rPr>
              <a:t>tai</a:t>
            </a:r>
            <a:r>
              <a:rPr sz="2000" spc="-20" dirty="0">
                <a:latin typeface="Times New Roman"/>
                <a:cs typeface="Times New Roman"/>
              </a:rPr>
              <a:t>n</a:t>
            </a:r>
            <a:r>
              <a:rPr sz="2000" spc="-5" dirty="0">
                <a:latin typeface="Times New Roman"/>
                <a:cs typeface="Times New Roman"/>
              </a:rPr>
              <a:t>s</a:t>
            </a:r>
            <a:r>
              <a:rPr sz="2000" dirty="0">
                <a:latin typeface="Times New Roman"/>
                <a:cs typeface="Times New Roman"/>
              </a:rPr>
              <a:t>	</a:t>
            </a:r>
            <a:r>
              <a:rPr sz="2000" spc="-5" dirty="0">
                <a:solidFill>
                  <a:srgbClr val="6F2F9F"/>
                </a:solidFill>
                <a:latin typeface="Times New Roman"/>
                <a:cs typeface="Times New Roman"/>
              </a:rPr>
              <a:t>all</a:t>
            </a:r>
            <a:r>
              <a:rPr sz="2000" dirty="0">
                <a:solidFill>
                  <a:srgbClr val="6F2F9F"/>
                </a:solidFill>
                <a:latin typeface="Times New Roman"/>
                <a:cs typeface="Times New Roman"/>
              </a:rPr>
              <a:t>	</a:t>
            </a:r>
            <a:r>
              <a:rPr sz="2000" spc="-5" dirty="0">
                <a:solidFill>
                  <a:srgbClr val="6F2F9F"/>
                </a:solidFill>
                <a:latin typeface="Times New Roman"/>
                <a:cs typeface="Times New Roman"/>
              </a:rPr>
              <a:t>t</a:t>
            </a:r>
            <a:r>
              <a:rPr sz="2000" spc="-20" dirty="0">
                <a:solidFill>
                  <a:srgbClr val="6F2F9F"/>
                </a:solidFill>
                <a:latin typeface="Times New Roman"/>
                <a:cs typeface="Times New Roman"/>
              </a:rPr>
              <a:t>h</a:t>
            </a:r>
            <a:r>
              <a:rPr sz="2000" spc="-5" dirty="0">
                <a:solidFill>
                  <a:srgbClr val="6F2F9F"/>
                </a:solidFill>
                <a:latin typeface="Times New Roman"/>
                <a:cs typeface="Times New Roman"/>
              </a:rPr>
              <a:t>e</a:t>
            </a:r>
            <a:r>
              <a:rPr sz="2000" dirty="0">
                <a:solidFill>
                  <a:srgbClr val="6F2F9F"/>
                </a:solidFill>
                <a:latin typeface="Times New Roman"/>
                <a:cs typeface="Times New Roman"/>
              </a:rPr>
              <a:t>	</a:t>
            </a:r>
            <a:r>
              <a:rPr sz="2000" spc="-20" dirty="0">
                <a:solidFill>
                  <a:srgbClr val="6F2F9F"/>
                </a:solidFill>
                <a:latin typeface="Times New Roman"/>
                <a:cs typeface="Times New Roman"/>
              </a:rPr>
              <a:t>n</a:t>
            </a:r>
            <a:r>
              <a:rPr sz="2000" spc="-5" dirty="0">
                <a:solidFill>
                  <a:srgbClr val="6F2F9F"/>
                </a:solidFill>
                <a:latin typeface="Times New Roman"/>
                <a:cs typeface="Times New Roman"/>
              </a:rPr>
              <a:t>e</a:t>
            </a:r>
            <a:r>
              <a:rPr sz="2000" dirty="0">
                <a:solidFill>
                  <a:srgbClr val="6F2F9F"/>
                </a:solidFill>
                <a:latin typeface="Times New Roman"/>
                <a:cs typeface="Times New Roman"/>
              </a:rPr>
              <a:t>c</a:t>
            </a:r>
            <a:r>
              <a:rPr sz="2000" spc="-5" dirty="0">
                <a:solidFill>
                  <a:srgbClr val="6F2F9F"/>
                </a:solidFill>
                <a:latin typeface="Times New Roman"/>
                <a:cs typeface="Times New Roman"/>
              </a:rPr>
              <a:t>es</a:t>
            </a:r>
            <a:r>
              <a:rPr sz="2000" spc="-15" dirty="0">
                <a:solidFill>
                  <a:srgbClr val="6F2F9F"/>
                </a:solidFill>
                <a:latin typeface="Times New Roman"/>
                <a:cs typeface="Times New Roman"/>
              </a:rPr>
              <a:t>s</a:t>
            </a:r>
            <a:r>
              <a:rPr sz="2000" spc="-5" dirty="0">
                <a:solidFill>
                  <a:srgbClr val="6F2F9F"/>
                </a:solidFill>
                <a:latin typeface="Times New Roman"/>
                <a:cs typeface="Times New Roman"/>
              </a:rPr>
              <a:t>a</a:t>
            </a:r>
            <a:r>
              <a:rPr sz="2000" spc="5" dirty="0">
                <a:solidFill>
                  <a:srgbClr val="6F2F9F"/>
                </a:solidFill>
                <a:latin typeface="Times New Roman"/>
                <a:cs typeface="Times New Roman"/>
              </a:rPr>
              <a:t>r</a:t>
            </a:r>
            <a:r>
              <a:rPr sz="2000" spc="-5" dirty="0">
                <a:solidFill>
                  <a:srgbClr val="6F2F9F"/>
                </a:solidFill>
                <a:latin typeface="Times New Roman"/>
                <a:cs typeface="Times New Roman"/>
              </a:rPr>
              <a:t>y</a:t>
            </a:r>
            <a:r>
              <a:rPr sz="2000" dirty="0">
                <a:solidFill>
                  <a:srgbClr val="6F2F9F"/>
                </a:solidFill>
                <a:latin typeface="Times New Roman"/>
                <a:cs typeface="Times New Roman"/>
              </a:rPr>
              <a:t>	f</a:t>
            </a:r>
            <a:r>
              <a:rPr sz="2000" spc="-20" dirty="0">
                <a:solidFill>
                  <a:srgbClr val="6F2F9F"/>
                </a:solidFill>
                <a:latin typeface="Times New Roman"/>
                <a:cs typeface="Times New Roman"/>
              </a:rPr>
              <a:t>un</a:t>
            </a:r>
            <a:r>
              <a:rPr sz="2000" spc="-5" dirty="0">
                <a:solidFill>
                  <a:srgbClr val="6F2F9F"/>
                </a:solidFill>
                <a:latin typeface="Times New Roman"/>
                <a:cs typeface="Times New Roman"/>
              </a:rPr>
              <a:t>cti</a:t>
            </a:r>
            <a:r>
              <a:rPr sz="2000" spc="25" dirty="0">
                <a:solidFill>
                  <a:srgbClr val="6F2F9F"/>
                </a:solidFill>
                <a:latin typeface="Times New Roman"/>
                <a:cs typeface="Times New Roman"/>
              </a:rPr>
              <a:t>o</a:t>
            </a:r>
            <a:r>
              <a:rPr sz="2000" spc="-20" dirty="0">
                <a:solidFill>
                  <a:srgbClr val="6F2F9F"/>
                </a:solidFill>
                <a:latin typeface="Times New Roman"/>
                <a:cs typeface="Times New Roman"/>
              </a:rPr>
              <a:t>n</a:t>
            </a:r>
            <a:r>
              <a:rPr sz="2000" spc="-5" dirty="0">
                <a:solidFill>
                  <a:srgbClr val="6F2F9F"/>
                </a:solidFill>
                <a:latin typeface="Times New Roman"/>
                <a:cs typeface="Times New Roman"/>
              </a:rPr>
              <a:t>al</a:t>
            </a:r>
            <a:r>
              <a:rPr sz="2000" dirty="0">
                <a:solidFill>
                  <a:srgbClr val="6F2F9F"/>
                </a:solidFill>
                <a:latin typeface="Times New Roman"/>
                <a:cs typeface="Times New Roman"/>
              </a:rPr>
              <a:t>	</a:t>
            </a:r>
            <a:r>
              <a:rPr sz="2000" spc="5" dirty="0">
                <a:solidFill>
                  <a:srgbClr val="6F2F9F"/>
                </a:solidFill>
                <a:latin typeface="Times New Roman"/>
                <a:cs typeface="Times New Roman"/>
              </a:rPr>
              <a:t>b</a:t>
            </a:r>
            <a:r>
              <a:rPr sz="2000" spc="-5" dirty="0">
                <a:solidFill>
                  <a:srgbClr val="6F2F9F"/>
                </a:solidFill>
                <a:latin typeface="Times New Roman"/>
                <a:cs typeface="Times New Roman"/>
              </a:rPr>
              <a:t>l</a:t>
            </a:r>
            <a:r>
              <a:rPr sz="2000" dirty="0">
                <a:solidFill>
                  <a:srgbClr val="6F2F9F"/>
                </a:solidFill>
                <a:latin typeface="Times New Roman"/>
                <a:cs typeface="Times New Roman"/>
              </a:rPr>
              <a:t>o</a:t>
            </a:r>
            <a:r>
              <a:rPr sz="2000" spc="-5" dirty="0">
                <a:solidFill>
                  <a:srgbClr val="6F2F9F"/>
                </a:solidFill>
                <a:latin typeface="Times New Roman"/>
                <a:cs typeface="Times New Roman"/>
              </a:rPr>
              <a:t>c</a:t>
            </a:r>
            <a:r>
              <a:rPr sz="2000" spc="-15" dirty="0">
                <a:solidFill>
                  <a:srgbClr val="6F2F9F"/>
                </a:solidFill>
                <a:latin typeface="Times New Roman"/>
                <a:cs typeface="Times New Roman"/>
              </a:rPr>
              <a:t>k</a:t>
            </a:r>
            <a:r>
              <a:rPr sz="2000" spc="-5" dirty="0">
                <a:solidFill>
                  <a:srgbClr val="6F2F9F"/>
                </a:solidFill>
                <a:latin typeface="Times New Roman"/>
                <a:cs typeface="Times New Roman"/>
              </a:rPr>
              <a:t>s</a:t>
            </a:r>
            <a:r>
              <a:rPr sz="2000" dirty="0">
                <a:solidFill>
                  <a:srgbClr val="6F2F9F"/>
                </a:solidFill>
                <a:latin typeface="Times New Roman"/>
                <a:cs typeface="Times New Roman"/>
              </a:rPr>
              <a:t>	</a:t>
            </a:r>
            <a:r>
              <a:rPr sz="2000" spc="-25" dirty="0">
                <a:solidFill>
                  <a:srgbClr val="6F2F9F"/>
                </a:solidFill>
                <a:latin typeface="Times New Roman"/>
                <a:cs typeface="Times New Roman"/>
              </a:rPr>
              <a:t>f</a:t>
            </a:r>
            <a:r>
              <a:rPr sz="2000" spc="5" dirty="0">
                <a:solidFill>
                  <a:srgbClr val="6F2F9F"/>
                </a:solidFill>
                <a:latin typeface="Times New Roman"/>
                <a:cs typeface="Times New Roman"/>
              </a:rPr>
              <a:t>o</a:t>
            </a:r>
            <a:r>
              <a:rPr sz="2000" spc="-5" dirty="0">
                <a:solidFill>
                  <a:srgbClr val="6F2F9F"/>
                </a:solidFill>
                <a:latin typeface="Times New Roman"/>
                <a:cs typeface="Times New Roman"/>
              </a:rPr>
              <a:t>r  independent</a:t>
            </a:r>
            <a:r>
              <a:rPr sz="2000" spc="5" dirty="0">
                <a:solidFill>
                  <a:srgbClr val="6F2F9F"/>
                </a:solidFill>
                <a:latin typeface="Times New Roman"/>
                <a:cs typeface="Times New Roman"/>
              </a:rPr>
              <a:t> </a:t>
            </a:r>
            <a:r>
              <a:rPr sz="2000" spc="-15" dirty="0">
                <a:solidFill>
                  <a:srgbClr val="6F2F9F"/>
                </a:solidFill>
                <a:latin typeface="Times New Roman"/>
                <a:cs typeface="Times New Roman"/>
              </a:rPr>
              <a:t>working</a:t>
            </a:r>
            <a:endParaRPr sz="2000" dirty="0">
              <a:latin typeface="Times New Roman"/>
              <a:cs typeface="Times New Roman"/>
            </a:endParaRPr>
          </a:p>
          <a:p>
            <a:pPr marL="683260" marR="5080" indent="-326390">
              <a:lnSpc>
                <a:spcPct val="150100"/>
              </a:lnSpc>
              <a:spcBef>
                <a:spcPts val="480"/>
              </a:spcBef>
              <a:tabLst>
                <a:tab pos="682625" algn="l"/>
                <a:tab pos="1341755" algn="l"/>
                <a:tab pos="2159000" algn="l"/>
                <a:tab pos="3088640" algn="l"/>
                <a:tab pos="3848100" algn="l"/>
                <a:tab pos="4268470" algn="l"/>
                <a:tab pos="4802505" algn="l"/>
                <a:tab pos="6070600" algn="l"/>
                <a:tab pos="7052945" algn="l"/>
                <a:tab pos="7473315" algn="l"/>
                <a:tab pos="8235315" algn="l"/>
              </a:tabLst>
            </a:pPr>
            <a:r>
              <a:rPr sz="2000" spc="-5" dirty="0">
                <a:solidFill>
                  <a:srgbClr val="C00000"/>
                </a:solidFill>
                <a:latin typeface="Times New Roman"/>
                <a:cs typeface="Times New Roman"/>
              </a:rPr>
              <a:t>»	</a:t>
            </a:r>
            <a:r>
              <a:rPr sz="2000" spc="-5" dirty="0">
                <a:latin typeface="Times New Roman"/>
                <a:cs typeface="Times New Roman"/>
              </a:rPr>
              <a:t>t</a:t>
            </a:r>
            <a:r>
              <a:rPr sz="2000" spc="-25" dirty="0">
                <a:latin typeface="Times New Roman"/>
                <a:cs typeface="Times New Roman"/>
              </a:rPr>
              <a:t>h</a:t>
            </a:r>
            <a:r>
              <a:rPr sz="2000" spc="15" dirty="0">
                <a:latin typeface="Times New Roman"/>
                <a:cs typeface="Times New Roman"/>
              </a:rPr>
              <a:t>e</a:t>
            </a:r>
            <a:r>
              <a:rPr sz="2000" spc="-5" dirty="0">
                <a:latin typeface="Times New Roman"/>
                <a:cs typeface="Times New Roman"/>
              </a:rPr>
              <a:t>y</a:t>
            </a:r>
            <a:r>
              <a:rPr sz="2000" dirty="0">
                <a:latin typeface="Times New Roman"/>
                <a:cs typeface="Times New Roman"/>
              </a:rPr>
              <a:t>	</a:t>
            </a:r>
            <a:r>
              <a:rPr sz="2000" spc="-25" dirty="0">
                <a:solidFill>
                  <a:srgbClr val="6F2F9F"/>
                </a:solidFill>
                <a:latin typeface="Times New Roman"/>
                <a:cs typeface="Times New Roman"/>
              </a:rPr>
              <a:t>f</a:t>
            </a:r>
            <a:r>
              <a:rPr sz="2000" spc="25" dirty="0">
                <a:solidFill>
                  <a:srgbClr val="6F2F9F"/>
                </a:solidFill>
                <a:latin typeface="Times New Roman"/>
                <a:cs typeface="Times New Roman"/>
              </a:rPr>
              <a:t>o</a:t>
            </a:r>
            <a:r>
              <a:rPr sz="2000" spc="-20" dirty="0">
                <a:solidFill>
                  <a:srgbClr val="6F2F9F"/>
                </a:solidFill>
                <a:latin typeface="Times New Roman"/>
                <a:cs typeface="Times New Roman"/>
              </a:rPr>
              <a:t>un</a:t>
            </a:r>
            <a:r>
              <a:rPr sz="2000" spc="-5" dirty="0">
                <a:solidFill>
                  <a:srgbClr val="6F2F9F"/>
                </a:solidFill>
                <a:latin typeface="Times New Roman"/>
                <a:cs typeface="Times New Roman"/>
              </a:rPr>
              <a:t>d</a:t>
            </a:r>
            <a:r>
              <a:rPr sz="2000" dirty="0">
                <a:solidFill>
                  <a:srgbClr val="6F2F9F"/>
                </a:solidFill>
                <a:latin typeface="Times New Roman"/>
                <a:cs typeface="Times New Roman"/>
              </a:rPr>
              <a:t>	</a:t>
            </a:r>
            <a:r>
              <a:rPr sz="2000" spc="-20" dirty="0">
                <a:solidFill>
                  <a:srgbClr val="6F2F9F"/>
                </a:solidFill>
                <a:latin typeface="Times New Roman"/>
                <a:cs typeface="Times New Roman"/>
              </a:rPr>
              <a:t>g</a:t>
            </a:r>
            <a:r>
              <a:rPr sz="2000" dirty="0">
                <a:solidFill>
                  <a:srgbClr val="6F2F9F"/>
                </a:solidFill>
                <a:latin typeface="Times New Roman"/>
                <a:cs typeface="Times New Roman"/>
              </a:rPr>
              <a:t>r</a:t>
            </a:r>
            <a:r>
              <a:rPr sz="2000" spc="-5" dirty="0">
                <a:solidFill>
                  <a:srgbClr val="6F2F9F"/>
                </a:solidFill>
                <a:latin typeface="Times New Roman"/>
                <a:cs typeface="Times New Roman"/>
              </a:rPr>
              <a:t>eater</a:t>
            </a:r>
            <a:r>
              <a:rPr sz="2000" dirty="0">
                <a:solidFill>
                  <a:srgbClr val="6F2F9F"/>
                </a:solidFill>
                <a:latin typeface="Times New Roman"/>
                <a:cs typeface="Times New Roman"/>
              </a:rPr>
              <a:t>	p</a:t>
            </a:r>
            <a:r>
              <a:rPr sz="2000" spc="-5" dirty="0">
                <a:solidFill>
                  <a:srgbClr val="6F2F9F"/>
                </a:solidFill>
                <a:latin typeface="Times New Roman"/>
                <a:cs typeface="Times New Roman"/>
              </a:rPr>
              <a:t>lace</a:t>
            </a:r>
            <a:r>
              <a:rPr sz="2000" dirty="0">
                <a:solidFill>
                  <a:srgbClr val="6F2F9F"/>
                </a:solidFill>
                <a:latin typeface="Times New Roman"/>
                <a:cs typeface="Times New Roman"/>
              </a:rPr>
              <a:t>	</a:t>
            </a:r>
            <a:r>
              <a:rPr sz="2000" spc="-10" dirty="0">
                <a:solidFill>
                  <a:srgbClr val="6F2F9F"/>
                </a:solidFill>
                <a:latin typeface="Times New Roman"/>
                <a:cs typeface="Times New Roman"/>
              </a:rPr>
              <a:t>i</a:t>
            </a:r>
            <a:r>
              <a:rPr sz="2000" spc="-5" dirty="0">
                <a:solidFill>
                  <a:srgbClr val="6F2F9F"/>
                </a:solidFill>
                <a:latin typeface="Times New Roman"/>
                <a:cs typeface="Times New Roman"/>
              </a:rPr>
              <a:t>n</a:t>
            </a:r>
            <a:r>
              <a:rPr sz="2000" dirty="0">
                <a:solidFill>
                  <a:srgbClr val="6F2F9F"/>
                </a:solidFill>
                <a:latin typeface="Times New Roman"/>
                <a:cs typeface="Times New Roman"/>
              </a:rPr>
              <a:t>	</a:t>
            </a:r>
            <a:r>
              <a:rPr sz="2000" spc="-5" dirty="0">
                <a:solidFill>
                  <a:srgbClr val="6F2F9F"/>
                </a:solidFill>
                <a:latin typeface="Times New Roman"/>
                <a:cs typeface="Times New Roman"/>
              </a:rPr>
              <a:t>t</a:t>
            </a:r>
            <a:r>
              <a:rPr sz="2000" spc="-25" dirty="0">
                <a:solidFill>
                  <a:srgbClr val="6F2F9F"/>
                </a:solidFill>
                <a:latin typeface="Times New Roman"/>
                <a:cs typeface="Times New Roman"/>
              </a:rPr>
              <a:t>h</a:t>
            </a:r>
            <a:r>
              <a:rPr sz="2000" spc="-5" dirty="0">
                <a:solidFill>
                  <a:srgbClr val="6F2F9F"/>
                </a:solidFill>
                <a:latin typeface="Times New Roman"/>
                <a:cs typeface="Times New Roman"/>
              </a:rPr>
              <a:t>e</a:t>
            </a:r>
            <a:r>
              <a:rPr sz="2000" dirty="0">
                <a:solidFill>
                  <a:srgbClr val="6F2F9F"/>
                </a:solidFill>
                <a:latin typeface="Times New Roman"/>
                <a:cs typeface="Times New Roman"/>
              </a:rPr>
              <a:t>	</a:t>
            </a:r>
            <a:r>
              <a:rPr sz="2000" spc="-5" dirty="0">
                <a:solidFill>
                  <a:srgbClr val="6F2F9F"/>
                </a:solidFill>
                <a:latin typeface="Times New Roman"/>
                <a:cs typeface="Times New Roman"/>
              </a:rPr>
              <a:t>e</a:t>
            </a:r>
            <a:r>
              <a:rPr sz="2000" spc="-45" dirty="0">
                <a:solidFill>
                  <a:srgbClr val="6F2F9F"/>
                </a:solidFill>
                <a:latin typeface="Times New Roman"/>
                <a:cs typeface="Times New Roman"/>
              </a:rPr>
              <a:t>m</a:t>
            </a:r>
            <a:r>
              <a:rPr sz="2000" dirty="0">
                <a:solidFill>
                  <a:srgbClr val="6F2F9F"/>
                </a:solidFill>
                <a:latin typeface="Times New Roman"/>
                <a:cs typeface="Times New Roman"/>
              </a:rPr>
              <a:t>b</a:t>
            </a:r>
            <a:r>
              <a:rPr sz="2000" spc="-5" dirty="0">
                <a:solidFill>
                  <a:srgbClr val="6F2F9F"/>
                </a:solidFill>
                <a:latin typeface="Times New Roman"/>
                <a:cs typeface="Times New Roman"/>
              </a:rPr>
              <a:t>e</a:t>
            </a:r>
            <a:r>
              <a:rPr sz="2000" spc="5" dirty="0">
                <a:solidFill>
                  <a:srgbClr val="6F2F9F"/>
                </a:solidFill>
                <a:latin typeface="Times New Roman"/>
                <a:cs typeface="Times New Roman"/>
              </a:rPr>
              <a:t>d</a:t>
            </a:r>
            <a:r>
              <a:rPr sz="2000" dirty="0">
                <a:solidFill>
                  <a:srgbClr val="6F2F9F"/>
                </a:solidFill>
                <a:latin typeface="Times New Roman"/>
                <a:cs typeface="Times New Roman"/>
              </a:rPr>
              <a:t>d</a:t>
            </a:r>
            <a:r>
              <a:rPr sz="2000" spc="-5" dirty="0">
                <a:solidFill>
                  <a:srgbClr val="6F2F9F"/>
                </a:solidFill>
                <a:latin typeface="Times New Roman"/>
                <a:cs typeface="Times New Roman"/>
              </a:rPr>
              <a:t>ed</a:t>
            </a:r>
            <a:r>
              <a:rPr sz="2000" dirty="0">
                <a:solidFill>
                  <a:srgbClr val="6F2F9F"/>
                </a:solidFill>
                <a:latin typeface="Times New Roman"/>
                <a:cs typeface="Times New Roman"/>
              </a:rPr>
              <a:t>	</a:t>
            </a:r>
            <a:r>
              <a:rPr sz="2000" spc="-20" dirty="0">
                <a:solidFill>
                  <a:srgbClr val="6F2F9F"/>
                </a:solidFill>
                <a:latin typeface="Times New Roman"/>
                <a:cs typeface="Times New Roman"/>
              </a:rPr>
              <a:t>d</a:t>
            </a:r>
            <a:r>
              <a:rPr sz="2000" dirty="0">
                <a:solidFill>
                  <a:srgbClr val="6F2F9F"/>
                </a:solidFill>
                <a:latin typeface="Times New Roman"/>
                <a:cs typeface="Times New Roman"/>
              </a:rPr>
              <a:t>o</a:t>
            </a:r>
            <a:r>
              <a:rPr sz="2000" spc="-45" dirty="0">
                <a:solidFill>
                  <a:srgbClr val="6F2F9F"/>
                </a:solidFill>
                <a:latin typeface="Times New Roman"/>
                <a:cs typeface="Times New Roman"/>
              </a:rPr>
              <a:t>m</a:t>
            </a:r>
            <a:r>
              <a:rPr sz="2000" spc="-5" dirty="0">
                <a:solidFill>
                  <a:srgbClr val="6F2F9F"/>
                </a:solidFill>
                <a:latin typeface="Times New Roman"/>
                <a:cs typeface="Times New Roman"/>
              </a:rPr>
              <a:t>a</a:t>
            </a:r>
            <a:r>
              <a:rPr sz="2000" spc="15" dirty="0">
                <a:solidFill>
                  <a:srgbClr val="6F2F9F"/>
                </a:solidFill>
                <a:latin typeface="Times New Roman"/>
                <a:cs typeface="Times New Roman"/>
              </a:rPr>
              <a:t>i</a:t>
            </a:r>
            <a:r>
              <a:rPr sz="2000" spc="-5" dirty="0">
                <a:solidFill>
                  <a:srgbClr val="6F2F9F"/>
                </a:solidFill>
                <a:latin typeface="Times New Roman"/>
                <a:cs typeface="Times New Roman"/>
              </a:rPr>
              <a:t>n</a:t>
            </a:r>
            <a:r>
              <a:rPr sz="2000" dirty="0">
                <a:solidFill>
                  <a:srgbClr val="6F2F9F"/>
                </a:solidFill>
                <a:latin typeface="Times New Roman"/>
                <a:cs typeface="Times New Roman"/>
              </a:rPr>
              <a:t>	</a:t>
            </a:r>
            <a:r>
              <a:rPr sz="2000" spc="-10" dirty="0">
                <a:latin typeface="Times New Roman"/>
                <a:cs typeface="Times New Roman"/>
              </a:rPr>
              <a:t>i</a:t>
            </a:r>
            <a:r>
              <a:rPr sz="2000" spc="-5" dirty="0">
                <a:latin typeface="Times New Roman"/>
                <a:cs typeface="Times New Roman"/>
              </a:rPr>
              <a:t>n</a:t>
            </a:r>
            <a:r>
              <a:rPr sz="2000" dirty="0">
                <a:latin typeface="Times New Roman"/>
                <a:cs typeface="Times New Roman"/>
              </a:rPr>
              <a:t>	p</a:t>
            </a:r>
            <a:r>
              <a:rPr sz="2000" spc="-5" dirty="0">
                <a:latin typeface="Times New Roman"/>
                <a:cs typeface="Times New Roman"/>
              </a:rPr>
              <a:t>lace</a:t>
            </a:r>
            <a:r>
              <a:rPr sz="2000" dirty="0">
                <a:latin typeface="Times New Roman"/>
                <a:cs typeface="Times New Roman"/>
              </a:rPr>
              <a:t>	</a:t>
            </a:r>
            <a:r>
              <a:rPr sz="2000" spc="5" dirty="0">
                <a:latin typeface="Times New Roman"/>
                <a:cs typeface="Times New Roman"/>
              </a:rPr>
              <a:t>of  </a:t>
            </a:r>
            <a:r>
              <a:rPr sz="2000" spc="-5" dirty="0">
                <a:latin typeface="Times New Roman"/>
                <a:cs typeface="Times New Roman"/>
              </a:rPr>
              <a:t>microprocessors</a:t>
            </a:r>
            <a:endParaRPr sz="2000" dirty="0">
              <a:latin typeface="Times New Roman"/>
              <a:cs typeface="Times New Roman"/>
            </a:endParaRPr>
          </a:p>
          <a:p>
            <a:pPr marL="356870">
              <a:lnSpc>
                <a:spcPct val="100000"/>
              </a:lnSpc>
              <a:spcBef>
                <a:spcPts val="1680"/>
              </a:spcBef>
              <a:tabLst>
                <a:tab pos="682625" algn="l"/>
              </a:tabLst>
            </a:pPr>
            <a:r>
              <a:rPr sz="2000" spc="-5" dirty="0">
                <a:solidFill>
                  <a:srgbClr val="C00000"/>
                </a:solidFill>
                <a:latin typeface="Times New Roman"/>
                <a:cs typeface="Times New Roman"/>
              </a:rPr>
              <a:t>»	</a:t>
            </a:r>
            <a:r>
              <a:rPr sz="2000" spc="-10" dirty="0">
                <a:latin typeface="Times New Roman"/>
                <a:cs typeface="Times New Roman"/>
              </a:rPr>
              <a:t>they </a:t>
            </a:r>
            <a:r>
              <a:rPr sz="2000" dirty="0">
                <a:latin typeface="Times New Roman"/>
                <a:cs typeface="Times New Roman"/>
              </a:rPr>
              <a:t>are </a:t>
            </a:r>
            <a:r>
              <a:rPr sz="2000" spc="-5" dirty="0">
                <a:solidFill>
                  <a:srgbClr val="6F2F9F"/>
                </a:solidFill>
                <a:latin typeface="Times New Roman"/>
                <a:cs typeface="Times New Roman"/>
              </a:rPr>
              <a:t>cheap</a:t>
            </a:r>
            <a:r>
              <a:rPr sz="2000" spc="-5" dirty="0">
                <a:latin typeface="Times New Roman"/>
                <a:cs typeface="Times New Roman"/>
              </a:rPr>
              <a:t>, cost </a:t>
            </a:r>
            <a:r>
              <a:rPr sz="2000" spc="-10" dirty="0">
                <a:latin typeface="Times New Roman"/>
                <a:cs typeface="Times New Roman"/>
              </a:rPr>
              <a:t>effective and </a:t>
            </a:r>
            <a:r>
              <a:rPr sz="2000" dirty="0">
                <a:latin typeface="Times New Roman"/>
                <a:cs typeface="Times New Roman"/>
              </a:rPr>
              <a:t>are </a:t>
            </a:r>
            <a:r>
              <a:rPr sz="2000" spc="-5" dirty="0">
                <a:solidFill>
                  <a:srgbClr val="6F2F9F"/>
                </a:solidFill>
                <a:latin typeface="Times New Roman"/>
                <a:cs typeface="Times New Roman"/>
              </a:rPr>
              <a:t>readily available </a:t>
            </a:r>
            <a:r>
              <a:rPr sz="2000" spc="-10" dirty="0">
                <a:solidFill>
                  <a:srgbClr val="6F2F9F"/>
                </a:solidFill>
                <a:latin typeface="Times New Roman"/>
                <a:cs typeface="Times New Roman"/>
              </a:rPr>
              <a:t>in the</a:t>
            </a:r>
            <a:r>
              <a:rPr sz="2000" spc="125" dirty="0">
                <a:solidFill>
                  <a:srgbClr val="6F2F9F"/>
                </a:solidFill>
                <a:latin typeface="Times New Roman"/>
                <a:cs typeface="Times New Roman"/>
              </a:rPr>
              <a:t> </a:t>
            </a:r>
            <a:r>
              <a:rPr sz="2000" spc="-10" dirty="0">
                <a:solidFill>
                  <a:srgbClr val="6F2F9F"/>
                </a:solidFill>
                <a:latin typeface="Times New Roman"/>
                <a:cs typeface="Times New Roman"/>
              </a:rPr>
              <a:t>market</a:t>
            </a:r>
            <a:r>
              <a:rPr sz="2000" spc="-10" dirty="0">
                <a:latin typeface="Times New Roman"/>
                <a:cs typeface="Times New Roman"/>
              </a:rPr>
              <a:t>.</a:t>
            </a:r>
            <a:endParaRPr sz="2000" dirty="0">
              <a:latin typeface="Times New Roman"/>
              <a:cs typeface="Times New Roman"/>
            </a:endParaRPr>
          </a:p>
        </p:txBody>
      </p:sp>
      <p:grpSp>
        <p:nvGrpSpPr>
          <p:cNvPr id="4" name="object 4"/>
          <p:cNvGrpSpPr/>
          <p:nvPr/>
        </p:nvGrpSpPr>
        <p:grpSpPr>
          <a:xfrm>
            <a:off x="1061553" y="5043154"/>
            <a:ext cx="7467600" cy="1739900"/>
            <a:chOff x="914400" y="5029200"/>
            <a:chExt cx="7467600" cy="1739900"/>
          </a:xfrm>
        </p:grpSpPr>
        <p:sp>
          <p:nvSpPr>
            <p:cNvPr id="5" name="object 5"/>
            <p:cNvSpPr/>
            <p:nvPr/>
          </p:nvSpPr>
          <p:spPr>
            <a:xfrm>
              <a:off x="5181600" y="5029200"/>
              <a:ext cx="3200400" cy="1638300"/>
            </a:xfrm>
            <a:prstGeom prst="rect">
              <a:avLst/>
            </a:prstGeom>
            <a:blipFill>
              <a:blip r:embed="rId2" cstate="print"/>
              <a:stretch>
                <a:fillRect/>
              </a:stretch>
            </a:blipFill>
          </p:spPr>
          <p:txBody>
            <a:bodyPr wrap="square" lIns="0" tIns="0" rIns="0" bIns="0" rtlCol="0"/>
            <a:lstStyle/>
            <a:p>
              <a:endParaRPr/>
            </a:p>
          </p:txBody>
        </p:sp>
        <p:sp>
          <p:nvSpPr>
            <p:cNvPr id="6" name="object 6"/>
            <p:cNvSpPr/>
            <p:nvPr/>
          </p:nvSpPr>
          <p:spPr>
            <a:xfrm>
              <a:off x="914400" y="5133975"/>
              <a:ext cx="3048000" cy="1495425"/>
            </a:xfrm>
            <a:prstGeom prst="rect">
              <a:avLst/>
            </a:prstGeom>
            <a:blipFill>
              <a:blip r:embed="rId3" cstate="print"/>
              <a:stretch>
                <a:fillRect/>
              </a:stretch>
            </a:blipFill>
          </p:spPr>
          <p:txBody>
            <a:bodyPr wrap="square" lIns="0" tIns="0" rIns="0" bIns="0" rtlCol="0"/>
            <a:lstStyle/>
            <a:p>
              <a:endParaRPr/>
            </a:p>
          </p:txBody>
        </p:sp>
        <p:sp>
          <p:nvSpPr>
            <p:cNvPr id="7" name="object 7"/>
            <p:cNvSpPr/>
            <p:nvPr/>
          </p:nvSpPr>
          <p:spPr>
            <a:xfrm>
              <a:off x="4013200" y="6472676"/>
              <a:ext cx="1050925" cy="296545"/>
            </a:xfrm>
            <a:custGeom>
              <a:avLst/>
              <a:gdLst/>
              <a:ahLst/>
              <a:cxnLst/>
              <a:rect l="l" t="t" r="r" b="b"/>
              <a:pathLst>
                <a:path w="1050925" h="296545">
                  <a:moveTo>
                    <a:pt x="1050367" y="0"/>
                  </a:moveTo>
                  <a:lnTo>
                    <a:pt x="0" y="0"/>
                  </a:lnTo>
                  <a:lnTo>
                    <a:pt x="0" y="296423"/>
                  </a:lnTo>
                  <a:lnTo>
                    <a:pt x="1050367" y="296423"/>
                  </a:lnTo>
                  <a:lnTo>
                    <a:pt x="1050367" y="0"/>
                  </a:lnTo>
                  <a:close/>
                </a:path>
              </a:pathLst>
            </a:custGeom>
            <a:solidFill>
              <a:srgbClr val="FFFFFF"/>
            </a:solidFill>
          </p:spPr>
          <p:txBody>
            <a:bodyPr wrap="square" lIns="0" tIns="0" rIns="0" bIns="0" rtlCol="0"/>
            <a:lstStyle/>
            <a:p>
              <a:endParaRPr/>
            </a:p>
          </p:txBody>
        </p:sp>
      </p:grpSp>
      <p:sp>
        <p:nvSpPr>
          <p:cNvPr id="8" name="object 8"/>
          <p:cNvSpPr txBox="1"/>
          <p:nvPr/>
        </p:nvSpPr>
        <p:spPr>
          <a:xfrm>
            <a:off x="8420100" y="6471338"/>
            <a:ext cx="216535" cy="196850"/>
          </a:xfrm>
          <a:prstGeom prst="rect">
            <a:avLst/>
          </a:prstGeom>
        </p:spPr>
        <p:txBody>
          <a:bodyPr vert="horz" wrap="square" lIns="0" tIns="0" rIns="0" bIns="0" rtlCol="0">
            <a:spAutoFit/>
          </a:bodyPr>
          <a:lstStyle/>
          <a:p>
            <a:pPr marL="38100">
              <a:lnSpc>
                <a:spcPts val="1375"/>
              </a:lnSpc>
            </a:pPr>
            <a:fld id="{81D60167-4931-47E6-BA6A-407CBD079E47}" type="slidenum">
              <a:rPr sz="1200" spc="-40" dirty="0">
                <a:latin typeface="Times New Roman"/>
                <a:cs typeface="Times New Roman"/>
              </a:rPr>
              <a:t>35</a:t>
            </a:fld>
            <a:endParaRPr sz="1200">
              <a:latin typeface="Times New Roman"/>
              <a:cs typeface="Times New Roman"/>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60044" y="199374"/>
            <a:ext cx="8459470" cy="5880735"/>
          </a:xfrm>
          <a:prstGeom prst="rect">
            <a:avLst/>
          </a:prstGeom>
        </p:spPr>
        <p:txBody>
          <a:bodyPr vert="horz" wrap="square" lIns="0" tIns="12700" rIns="0" bIns="0" rtlCol="0">
            <a:spAutoFit/>
          </a:bodyPr>
          <a:lstStyle/>
          <a:p>
            <a:pPr marL="356870" marR="10160" indent="-344805">
              <a:lnSpc>
                <a:spcPct val="150100"/>
              </a:lnSpc>
              <a:spcBef>
                <a:spcPts val="100"/>
              </a:spcBef>
              <a:tabLst>
                <a:tab pos="356870" algn="l"/>
                <a:tab pos="1125220" algn="l"/>
                <a:tab pos="2524760" algn="l"/>
                <a:tab pos="3210560" algn="l"/>
                <a:tab pos="3875404" algn="l"/>
                <a:tab pos="4713605" algn="l"/>
                <a:tab pos="5043170" algn="l"/>
                <a:tab pos="6302375" algn="l"/>
                <a:tab pos="6671309" algn="l"/>
                <a:tab pos="7144384" algn="l"/>
                <a:tab pos="8034655" algn="l"/>
              </a:tabLst>
            </a:pPr>
            <a:r>
              <a:rPr sz="2000" spc="-5" dirty="0">
                <a:solidFill>
                  <a:srgbClr val="C00000"/>
                </a:solidFill>
                <a:latin typeface="Times New Roman"/>
                <a:cs typeface="Times New Roman"/>
              </a:rPr>
              <a:t>»	</a:t>
            </a:r>
            <a:r>
              <a:rPr sz="2000" spc="20" dirty="0">
                <a:solidFill>
                  <a:srgbClr val="C00000"/>
                </a:solidFill>
                <a:latin typeface="Times New Roman"/>
                <a:cs typeface="Times New Roman"/>
              </a:rPr>
              <a:t>T</a:t>
            </a:r>
            <a:r>
              <a:rPr sz="2000" spc="-5" dirty="0">
                <a:solidFill>
                  <a:srgbClr val="C00000"/>
                </a:solidFill>
                <a:latin typeface="Times New Roman"/>
                <a:cs typeface="Times New Roman"/>
              </a:rPr>
              <a:t>e</a:t>
            </a:r>
            <a:r>
              <a:rPr sz="2000" spc="-15" dirty="0">
                <a:solidFill>
                  <a:srgbClr val="C00000"/>
                </a:solidFill>
                <a:latin typeface="Times New Roman"/>
                <a:cs typeface="Times New Roman"/>
              </a:rPr>
              <a:t>x</a:t>
            </a:r>
            <a:r>
              <a:rPr sz="2000" spc="-5" dirty="0">
                <a:solidFill>
                  <a:srgbClr val="C00000"/>
                </a:solidFill>
                <a:latin typeface="Times New Roman"/>
                <a:cs typeface="Times New Roman"/>
              </a:rPr>
              <a:t>as</a:t>
            </a:r>
            <a:r>
              <a:rPr sz="2000" dirty="0">
                <a:solidFill>
                  <a:srgbClr val="C00000"/>
                </a:solidFill>
                <a:latin typeface="Times New Roman"/>
                <a:cs typeface="Times New Roman"/>
              </a:rPr>
              <a:t>	I</a:t>
            </a:r>
            <a:r>
              <a:rPr sz="2000" spc="-20" dirty="0">
                <a:solidFill>
                  <a:srgbClr val="C00000"/>
                </a:solidFill>
                <a:latin typeface="Times New Roman"/>
                <a:cs typeface="Times New Roman"/>
              </a:rPr>
              <a:t>n</a:t>
            </a:r>
            <a:r>
              <a:rPr sz="2000" spc="-15" dirty="0">
                <a:solidFill>
                  <a:srgbClr val="C00000"/>
                </a:solidFill>
                <a:latin typeface="Times New Roman"/>
                <a:cs typeface="Times New Roman"/>
              </a:rPr>
              <a:t>s</a:t>
            </a:r>
            <a:r>
              <a:rPr sz="2000" spc="-5" dirty="0">
                <a:solidFill>
                  <a:srgbClr val="C00000"/>
                </a:solidFill>
                <a:latin typeface="Times New Roman"/>
                <a:cs typeface="Times New Roman"/>
              </a:rPr>
              <a:t>tr</a:t>
            </a:r>
            <a:r>
              <a:rPr sz="2000" spc="5" dirty="0">
                <a:solidFill>
                  <a:srgbClr val="C00000"/>
                </a:solidFill>
                <a:latin typeface="Times New Roman"/>
                <a:cs typeface="Times New Roman"/>
              </a:rPr>
              <a:t>u</a:t>
            </a:r>
            <a:r>
              <a:rPr sz="2000" spc="-45" dirty="0">
                <a:solidFill>
                  <a:srgbClr val="C00000"/>
                </a:solidFill>
                <a:latin typeface="Times New Roman"/>
                <a:cs typeface="Times New Roman"/>
              </a:rPr>
              <a:t>m</a:t>
            </a:r>
            <a:r>
              <a:rPr sz="2000" spc="-5" dirty="0">
                <a:solidFill>
                  <a:srgbClr val="C00000"/>
                </a:solidFill>
                <a:latin typeface="Times New Roman"/>
                <a:cs typeface="Times New Roman"/>
              </a:rPr>
              <a:t>e</a:t>
            </a:r>
            <a:r>
              <a:rPr sz="2000" spc="-15" dirty="0">
                <a:solidFill>
                  <a:srgbClr val="C00000"/>
                </a:solidFill>
                <a:latin typeface="Times New Roman"/>
                <a:cs typeface="Times New Roman"/>
              </a:rPr>
              <a:t>n</a:t>
            </a:r>
            <a:r>
              <a:rPr sz="2000" spc="15" dirty="0">
                <a:solidFill>
                  <a:srgbClr val="C00000"/>
                </a:solidFill>
                <a:latin typeface="Times New Roman"/>
                <a:cs typeface="Times New Roman"/>
              </a:rPr>
              <a:t>t</a:t>
            </a:r>
            <a:r>
              <a:rPr sz="2000" spc="-5" dirty="0">
                <a:solidFill>
                  <a:srgbClr val="C00000"/>
                </a:solidFill>
                <a:latin typeface="Times New Roman"/>
                <a:cs typeface="Times New Roman"/>
              </a:rPr>
              <a:t>'s</a:t>
            </a:r>
            <a:r>
              <a:rPr sz="2000" dirty="0">
                <a:solidFill>
                  <a:srgbClr val="C00000"/>
                </a:solidFill>
                <a:latin typeface="Times New Roman"/>
                <a:cs typeface="Times New Roman"/>
              </a:rPr>
              <a:t>	</a:t>
            </a:r>
            <a:r>
              <a:rPr sz="2000" spc="20" dirty="0">
                <a:solidFill>
                  <a:srgbClr val="AC1285"/>
                </a:solidFill>
                <a:latin typeface="Times New Roman"/>
                <a:cs typeface="Times New Roman"/>
              </a:rPr>
              <a:t>T</a:t>
            </a:r>
            <a:r>
              <a:rPr sz="2000" spc="-5" dirty="0">
                <a:solidFill>
                  <a:srgbClr val="AC1285"/>
                </a:solidFill>
                <a:latin typeface="Times New Roman"/>
                <a:cs typeface="Times New Roman"/>
              </a:rPr>
              <a:t>MS</a:t>
            </a:r>
            <a:r>
              <a:rPr sz="2000" dirty="0">
                <a:solidFill>
                  <a:srgbClr val="AC1285"/>
                </a:solidFill>
                <a:latin typeface="Times New Roman"/>
                <a:cs typeface="Times New Roman"/>
              </a:rPr>
              <a:t>	</a:t>
            </a:r>
            <a:r>
              <a:rPr sz="2000" spc="-20" dirty="0">
                <a:solidFill>
                  <a:srgbClr val="AC1285"/>
                </a:solidFill>
                <a:latin typeface="Times New Roman"/>
                <a:cs typeface="Times New Roman"/>
              </a:rPr>
              <a:t>10</a:t>
            </a:r>
            <a:r>
              <a:rPr sz="2000" dirty="0">
                <a:solidFill>
                  <a:srgbClr val="AC1285"/>
                </a:solidFill>
                <a:latin typeface="Times New Roman"/>
                <a:cs typeface="Times New Roman"/>
              </a:rPr>
              <a:t>0</a:t>
            </a:r>
            <a:r>
              <a:rPr sz="2000" spc="-5" dirty="0">
                <a:solidFill>
                  <a:srgbClr val="AC1285"/>
                </a:solidFill>
                <a:latin typeface="Times New Roman"/>
                <a:cs typeface="Times New Roman"/>
              </a:rPr>
              <a:t>0</a:t>
            </a:r>
            <a:r>
              <a:rPr sz="2000" dirty="0">
                <a:solidFill>
                  <a:srgbClr val="AC1285"/>
                </a:solidFill>
                <a:latin typeface="Times New Roman"/>
                <a:cs typeface="Times New Roman"/>
              </a:rPr>
              <a:t>	</a:t>
            </a:r>
            <a:r>
              <a:rPr sz="2000" dirty="0">
                <a:latin typeface="Times New Roman"/>
                <a:cs typeface="Times New Roman"/>
              </a:rPr>
              <a:t>(</a:t>
            </a:r>
            <a:r>
              <a:rPr sz="2000" dirty="0">
                <a:solidFill>
                  <a:srgbClr val="6F2F9F"/>
                </a:solidFill>
                <a:latin typeface="Times New Roman"/>
                <a:cs typeface="Times New Roman"/>
              </a:rPr>
              <a:t>1</a:t>
            </a:r>
            <a:r>
              <a:rPr sz="2000" spc="-20" dirty="0">
                <a:solidFill>
                  <a:srgbClr val="6F2F9F"/>
                </a:solidFill>
                <a:latin typeface="Times New Roman"/>
                <a:cs typeface="Times New Roman"/>
              </a:rPr>
              <a:t>9</a:t>
            </a:r>
            <a:r>
              <a:rPr sz="2000" dirty="0">
                <a:solidFill>
                  <a:srgbClr val="6F2F9F"/>
                </a:solidFill>
                <a:latin typeface="Times New Roman"/>
                <a:cs typeface="Times New Roman"/>
              </a:rPr>
              <a:t>7</a:t>
            </a:r>
            <a:r>
              <a:rPr sz="2000" spc="10" dirty="0">
                <a:solidFill>
                  <a:srgbClr val="6F2F9F"/>
                </a:solidFill>
                <a:latin typeface="Times New Roman"/>
                <a:cs typeface="Times New Roman"/>
              </a:rPr>
              <a:t>4</a:t>
            </a:r>
            <a:r>
              <a:rPr sz="2000" spc="-5" dirty="0">
                <a:latin typeface="Times New Roman"/>
                <a:cs typeface="Times New Roman"/>
              </a:rPr>
              <a:t>)</a:t>
            </a:r>
            <a:r>
              <a:rPr sz="2000" dirty="0">
                <a:latin typeface="Times New Roman"/>
                <a:cs typeface="Times New Roman"/>
              </a:rPr>
              <a:t>	</a:t>
            </a:r>
            <a:r>
              <a:rPr sz="2000" spc="-10" dirty="0">
                <a:latin typeface="Times New Roman"/>
                <a:cs typeface="Times New Roman"/>
              </a:rPr>
              <a:t>i</a:t>
            </a:r>
            <a:r>
              <a:rPr sz="2000" spc="-5" dirty="0">
                <a:latin typeface="Times New Roman"/>
                <a:cs typeface="Times New Roman"/>
              </a:rPr>
              <a:t>s</a:t>
            </a:r>
            <a:r>
              <a:rPr sz="2000" dirty="0">
                <a:latin typeface="Times New Roman"/>
                <a:cs typeface="Times New Roman"/>
              </a:rPr>
              <a:t>	</a:t>
            </a:r>
            <a:r>
              <a:rPr sz="2000" spc="-30" dirty="0">
                <a:latin typeface="Times New Roman"/>
                <a:cs typeface="Times New Roman"/>
              </a:rPr>
              <a:t>c</a:t>
            </a:r>
            <a:r>
              <a:rPr sz="2000" dirty="0">
                <a:latin typeface="Times New Roman"/>
                <a:cs typeface="Times New Roman"/>
              </a:rPr>
              <a:t>o</a:t>
            </a:r>
            <a:r>
              <a:rPr sz="2000" spc="-20" dirty="0">
                <a:latin typeface="Times New Roman"/>
                <a:cs typeface="Times New Roman"/>
              </a:rPr>
              <a:t>n</a:t>
            </a:r>
            <a:r>
              <a:rPr sz="2000" spc="-15" dirty="0">
                <a:latin typeface="Times New Roman"/>
                <a:cs typeface="Times New Roman"/>
              </a:rPr>
              <a:t>s</a:t>
            </a:r>
            <a:r>
              <a:rPr sz="2000" spc="-5" dirty="0">
                <a:latin typeface="Times New Roman"/>
                <a:cs typeface="Times New Roman"/>
              </a:rPr>
              <a:t>i</a:t>
            </a:r>
            <a:r>
              <a:rPr sz="2000" dirty="0">
                <a:latin typeface="Times New Roman"/>
                <a:cs typeface="Times New Roman"/>
              </a:rPr>
              <a:t>d</a:t>
            </a:r>
            <a:r>
              <a:rPr sz="2000" spc="-5" dirty="0">
                <a:latin typeface="Times New Roman"/>
                <a:cs typeface="Times New Roman"/>
              </a:rPr>
              <a:t>e</a:t>
            </a:r>
            <a:r>
              <a:rPr sz="2000" dirty="0">
                <a:latin typeface="Times New Roman"/>
                <a:cs typeface="Times New Roman"/>
              </a:rPr>
              <a:t>r</a:t>
            </a:r>
            <a:r>
              <a:rPr sz="2000" spc="-5" dirty="0">
                <a:latin typeface="Times New Roman"/>
                <a:cs typeface="Times New Roman"/>
              </a:rPr>
              <a:t>ed</a:t>
            </a:r>
            <a:r>
              <a:rPr sz="2000" dirty="0">
                <a:latin typeface="Times New Roman"/>
                <a:cs typeface="Times New Roman"/>
              </a:rPr>
              <a:t>	</a:t>
            </a:r>
            <a:r>
              <a:rPr sz="2000" spc="-5" dirty="0">
                <a:latin typeface="Times New Roman"/>
                <a:cs typeface="Times New Roman"/>
              </a:rPr>
              <a:t>as</a:t>
            </a:r>
            <a:r>
              <a:rPr sz="2000" dirty="0">
                <a:latin typeface="Times New Roman"/>
                <a:cs typeface="Times New Roman"/>
              </a:rPr>
              <a:t>	</a:t>
            </a:r>
            <a:r>
              <a:rPr sz="2000" spc="-5" dirty="0">
                <a:latin typeface="Times New Roman"/>
                <a:cs typeface="Times New Roman"/>
              </a:rPr>
              <a:t>t</a:t>
            </a:r>
            <a:r>
              <a:rPr sz="2000" spc="-25" dirty="0">
                <a:latin typeface="Times New Roman"/>
                <a:cs typeface="Times New Roman"/>
              </a:rPr>
              <a:t>h</a:t>
            </a:r>
            <a:r>
              <a:rPr sz="2000" spc="-5" dirty="0">
                <a:latin typeface="Times New Roman"/>
                <a:cs typeface="Times New Roman"/>
              </a:rPr>
              <a:t>e</a:t>
            </a:r>
            <a:r>
              <a:rPr sz="2000" dirty="0">
                <a:latin typeface="Times New Roman"/>
                <a:cs typeface="Times New Roman"/>
              </a:rPr>
              <a:t>	</a:t>
            </a:r>
            <a:r>
              <a:rPr sz="2000" spc="-55" dirty="0">
                <a:solidFill>
                  <a:srgbClr val="6F2F9F"/>
                </a:solidFill>
                <a:latin typeface="Times New Roman"/>
                <a:cs typeface="Times New Roman"/>
              </a:rPr>
              <a:t>w</a:t>
            </a:r>
            <a:r>
              <a:rPr sz="2000" dirty="0">
                <a:solidFill>
                  <a:srgbClr val="6F2F9F"/>
                </a:solidFill>
                <a:latin typeface="Times New Roman"/>
                <a:cs typeface="Times New Roman"/>
              </a:rPr>
              <a:t>or</a:t>
            </a:r>
            <a:r>
              <a:rPr sz="2000" spc="-5" dirty="0">
                <a:solidFill>
                  <a:srgbClr val="6F2F9F"/>
                </a:solidFill>
                <a:latin typeface="Times New Roman"/>
                <a:cs typeface="Times New Roman"/>
              </a:rPr>
              <a:t>l</a:t>
            </a:r>
            <a:r>
              <a:rPr sz="2000" dirty="0">
                <a:solidFill>
                  <a:srgbClr val="6F2F9F"/>
                </a:solidFill>
                <a:latin typeface="Times New Roman"/>
                <a:cs typeface="Times New Roman"/>
              </a:rPr>
              <a:t>d</a:t>
            </a:r>
            <a:r>
              <a:rPr sz="2000" spc="-30" dirty="0">
                <a:solidFill>
                  <a:srgbClr val="6F2F9F"/>
                </a:solidFill>
                <a:latin typeface="Times New Roman"/>
                <a:cs typeface="Times New Roman"/>
              </a:rPr>
              <a:t>'</a:t>
            </a:r>
            <a:r>
              <a:rPr sz="2000" spc="-5" dirty="0">
                <a:solidFill>
                  <a:srgbClr val="6F2F9F"/>
                </a:solidFill>
                <a:latin typeface="Times New Roman"/>
                <a:cs typeface="Times New Roman"/>
              </a:rPr>
              <a:t>s</a:t>
            </a:r>
            <a:r>
              <a:rPr sz="2000" dirty="0">
                <a:solidFill>
                  <a:srgbClr val="6F2F9F"/>
                </a:solidFill>
                <a:latin typeface="Times New Roman"/>
                <a:cs typeface="Times New Roman"/>
              </a:rPr>
              <a:t>	</a:t>
            </a:r>
            <a:r>
              <a:rPr sz="2000" spc="-25" dirty="0">
                <a:solidFill>
                  <a:srgbClr val="6F2F9F"/>
                </a:solidFill>
                <a:latin typeface="Times New Roman"/>
                <a:cs typeface="Times New Roman"/>
              </a:rPr>
              <a:t>f</a:t>
            </a:r>
            <a:r>
              <a:rPr sz="2000" spc="-5" dirty="0">
                <a:solidFill>
                  <a:srgbClr val="6F2F9F"/>
                </a:solidFill>
                <a:latin typeface="Times New Roman"/>
                <a:cs typeface="Times New Roman"/>
              </a:rPr>
              <a:t>irst  microcontroller</a:t>
            </a:r>
            <a:r>
              <a:rPr sz="2000" spc="-5" dirty="0">
                <a:latin typeface="Times New Roman"/>
                <a:cs typeface="Times New Roman"/>
              </a:rPr>
              <a:t>.</a:t>
            </a:r>
            <a:endParaRPr sz="2000">
              <a:latin typeface="Times New Roman"/>
              <a:cs typeface="Times New Roman"/>
            </a:endParaRPr>
          </a:p>
          <a:p>
            <a:pPr marL="356870" marR="7620" indent="-344805">
              <a:lnSpc>
                <a:spcPct val="150100"/>
              </a:lnSpc>
              <a:spcBef>
                <a:spcPts val="480"/>
              </a:spcBef>
              <a:tabLst>
                <a:tab pos="356870" algn="l"/>
              </a:tabLst>
            </a:pPr>
            <a:r>
              <a:rPr sz="2000" spc="-5" dirty="0">
                <a:solidFill>
                  <a:srgbClr val="C00000"/>
                </a:solidFill>
                <a:latin typeface="Times New Roman"/>
                <a:cs typeface="Times New Roman"/>
              </a:rPr>
              <a:t>»	</a:t>
            </a:r>
            <a:r>
              <a:rPr sz="2000" spc="10" dirty="0">
                <a:latin typeface="Times New Roman"/>
                <a:cs typeface="Times New Roman"/>
              </a:rPr>
              <a:t>TI </a:t>
            </a:r>
            <a:r>
              <a:rPr sz="2000" spc="-15" dirty="0">
                <a:latin typeface="Times New Roman"/>
                <a:cs typeface="Times New Roman"/>
              </a:rPr>
              <a:t>followed </a:t>
            </a:r>
            <a:r>
              <a:rPr sz="2000" spc="-5" dirty="0">
                <a:solidFill>
                  <a:srgbClr val="AC1285"/>
                </a:solidFill>
                <a:latin typeface="Times New Roman"/>
                <a:cs typeface="Times New Roman"/>
              </a:rPr>
              <a:t>Intel's </a:t>
            </a:r>
            <a:r>
              <a:rPr sz="2000" spc="5" dirty="0">
                <a:solidFill>
                  <a:srgbClr val="AC1285"/>
                </a:solidFill>
                <a:latin typeface="Times New Roman"/>
                <a:cs typeface="Times New Roman"/>
              </a:rPr>
              <a:t>4004</a:t>
            </a:r>
            <a:r>
              <a:rPr sz="2000" spc="5" dirty="0">
                <a:latin typeface="Times New Roman"/>
                <a:cs typeface="Times New Roman"/>
              </a:rPr>
              <a:t>, </a:t>
            </a:r>
            <a:r>
              <a:rPr sz="2000" spc="-10" dirty="0">
                <a:latin typeface="Times New Roman"/>
                <a:cs typeface="Times New Roman"/>
              </a:rPr>
              <a:t>4-bit </a:t>
            </a:r>
            <a:r>
              <a:rPr sz="2000" spc="-5" dirty="0">
                <a:latin typeface="Times New Roman"/>
                <a:cs typeface="Times New Roman"/>
              </a:rPr>
              <a:t>processor </a:t>
            </a:r>
            <a:r>
              <a:rPr sz="2000" spc="-10" dirty="0">
                <a:latin typeface="Times New Roman"/>
                <a:cs typeface="Times New Roman"/>
              </a:rPr>
              <a:t>design and </a:t>
            </a:r>
            <a:r>
              <a:rPr sz="2000" dirty="0">
                <a:latin typeface="Times New Roman"/>
                <a:cs typeface="Times New Roman"/>
              </a:rPr>
              <a:t>added </a:t>
            </a:r>
            <a:r>
              <a:rPr sz="2000" spc="-15" dirty="0">
                <a:solidFill>
                  <a:srgbClr val="6F2F9F"/>
                </a:solidFill>
                <a:latin typeface="Times New Roman"/>
                <a:cs typeface="Times New Roman"/>
              </a:rPr>
              <a:t>some </a:t>
            </a:r>
            <a:r>
              <a:rPr sz="2000" spc="-5" dirty="0">
                <a:solidFill>
                  <a:srgbClr val="6F2F9F"/>
                </a:solidFill>
                <a:latin typeface="Times New Roman"/>
                <a:cs typeface="Times New Roman"/>
              </a:rPr>
              <a:t>amount </a:t>
            </a:r>
            <a:r>
              <a:rPr sz="2000" spc="5" dirty="0">
                <a:solidFill>
                  <a:srgbClr val="6F2F9F"/>
                </a:solidFill>
                <a:latin typeface="Times New Roman"/>
                <a:cs typeface="Times New Roman"/>
              </a:rPr>
              <a:t>of  </a:t>
            </a:r>
            <a:r>
              <a:rPr sz="2000" spc="-15" dirty="0">
                <a:solidFill>
                  <a:srgbClr val="6F2F9F"/>
                </a:solidFill>
                <a:latin typeface="Times New Roman"/>
                <a:cs typeface="Times New Roman"/>
              </a:rPr>
              <a:t>RAM</a:t>
            </a:r>
            <a:r>
              <a:rPr sz="2000" spc="-15" dirty="0">
                <a:latin typeface="Times New Roman"/>
                <a:cs typeface="Times New Roman"/>
              </a:rPr>
              <a:t>, </a:t>
            </a:r>
            <a:r>
              <a:rPr sz="2000" spc="-5" dirty="0">
                <a:solidFill>
                  <a:srgbClr val="6F2F9F"/>
                </a:solidFill>
                <a:latin typeface="Times New Roman"/>
                <a:cs typeface="Times New Roman"/>
              </a:rPr>
              <a:t>program storage </a:t>
            </a:r>
            <a:r>
              <a:rPr sz="2000" spc="-15" dirty="0">
                <a:solidFill>
                  <a:srgbClr val="6F2F9F"/>
                </a:solidFill>
                <a:latin typeface="Times New Roman"/>
                <a:cs typeface="Times New Roman"/>
              </a:rPr>
              <a:t>memory </a:t>
            </a:r>
            <a:r>
              <a:rPr sz="2000" spc="-10" dirty="0">
                <a:solidFill>
                  <a:srgbClr val="6F2F9F"/>
                </a:solidFill>
                <a:latin typeface="Times New Roman"/>
                <a:cs typeface="Times New Roman"/>
              </a:rPr>
              <a:t>(ROM) </a:t>
            </a:r>
            <a:r>
              <a:rPr sz="2000" spc="-10" dirty="0">
                <a:latin typeface="Times New Roman"/>
                <a:cs typeface="Times New Roman"/>
              </a:rPr>
              <a:t>and </a:t>
            </a:r>
            <a:r>
              <a:rPr sz="2000" spc="-5" dirty="0">
                <a:solidFill>
                  <a:srgbClr val="6F2F9F"/>
                </a:solidFill>
                <a:latin typeface="Times New Roman"/>
                <a:cs typeface="Times New Roman"/>
              </a:rPr>
              <a:t>1/O support </a:t>
            </a:r>
            <a:r>
              <a:rPr sz="2000" dirty="0">
                <a:latin typeface="Times New Roman"/>
                <a:cs typeface="Times New Roman"/>
              </a:rPr>
              <a:t>on </a:t>
            </a:r>
            <a:r>
              <a:rPr sz="2000" spc="-5" dirty="0">
                <a:latin typeface="Times New Roman"/>
                <a:cs typeface="Times New Roman"/>
              </a:rPr>
              <a:t>a </a:t>
            </a:r>
            <a:r>
              <a:rPr sz="2000" spc="-10" dirty="0">
                <a:latin typeface="Times New Roman"/>
                <a:cs typeface="Times New Roman"/>
              </a:rPr>
              <a:t>single</a:t>
            </a:r>
            <a:r>
              <a:rPr sz="2000" spc="229" dirty="0">
                <a:latin typeface="Times New Roman"/>
                <a:cs typeface="Times New Roman"/>
              </a:rPr>
              <a:t> </a:t>
            </a:r>
            <a:r>
              <a:rPr sz="2000" spc="-5" dirty="0">
                <a:latin typeface="Times New Roman"/>
                <a:cs typeface="Times New Roman"/>
              </a:rPr>
              <a:t>chip.</a:t>
            </a:r>
            <a:endParaRPr sz="2000">
              <a:latin typeface="Times New Roman"/>
              <a:cs typeface="Times New Roman"/>
            </a:endParaRPr>
          </a:p>
          <a:p>
            <a:pPr marL="12700">
              <a:lnSpc>
                <a:spcPct val="100000"/>
              </a:lnSpc>
              <a:spcBef>
                <a:spcPts val="1680"/>
              </a:spcBef>
              <a:tabLst>
                <a:tab pos="356870" algn="l"/>
              </a:tabLst>
            </a:pPr>
            <a:r>
              <a:rPr sz="2000" spc="-5" dirty="0">
                <a:solidFill>
                  <a:srgbClr val="C00000"/>
                </a:solidFill>
                <a:latin typeface="Times New Roman"/>
                <a:cs typeface="Times New Roman"/>
              </a:rPr>
              <a:t>»	</a:t>
            </a:r>
            <a:r>
              <a:rPr sz="2000" dirty="0">
                <a:latin typeface="Times New Roman"/>
                <a:cs typeface="Times New Roman"/>
              </a:rPr>
              <a:t>In</a:t>
            </a:r>
            <a:r>
              <a:rPr sz="2000" spc="229" dirty="0">
                <a:latin typeface="Times New Roman"/>
                <a:cs typeface="Times New Roman"/>
              </a:rPr>
              <a:t> </a:t>
            </a:r>
            <a:r>
              <a:rPr sz="2000" dirty="0">
                <a:solidFill>
                  <a:srgbClr val="6F2F9F"/>
                </a:solidFill>
                <a:latin typeface="Times New Roman"/>
                <a:cs typeface="Times New Roman"/>
              </a:rPr>
              <a:t>1977</a:t>
            </a:r>
            <a:r>
              <a:rPr sz="2000" spc="260" dirty="0">
                <a:solidFill>
                  <a:srgbClr val="6F2F9F"/>
                </a:solidFill>
                <a:latin typeface="Times New Roman"/>
                <a:cs typeface="Times New Roman"/>
              </a:rPr>
              <a:t> </a:t>
            </a:r>
            <a:r>
              <a:rPr sz="2000" spc="-5" dirty="0">
                <a:solidFill>
                  <a:srgbClr val="C00000"/>
                </a:solidFill>
                <a:latin typeface="Times New Roman"/>
                <a:cs typeface="Times New Roman"/>
              </a:rPr>
              <a:t>Intel</a:t>
            </a:r>
            <a:r>
              <a:rPr sz="2000" spc="245" dirty="0">
                <a:solidFill>
                  <a:srgbClr val="C00000"/>
                </a:solidFill>
                <a:latin typeface="Times New Roman"/>
                <a:cs typeface="Times New Roman"/>
              </a:rPr>
              <a:t> </a:t>
            </a:r>
            <a:r>
              <a:rPr sz="2000" spc="-5" dirty="0">
                <a:latin typeface="Times New Roman"/>
                <a:cs typeface="Times New Roman"/>
              </a:rPr>
              <a:t>entered</a:t>
            </a:r>
            <a:r>
              <a:rPr sz="2000" spc="265" dirty="0">
                <a:latin typeface="Times New Roman"/>
                <a:cs typeface="Times New Roman"/>
              </a:rPr>
              <a:t> </a:t>
            </a:r>
            <a:r>
              <a:rPr sz="2000" spc="-10" dirty="0">
                <a:latin typeface="Times New Roman"/>
                <a:cs typeface="Times New Roman"/>
              </a:rPr>
              <a:t>the</a:t>
            </a:r>
            <a:r>
              <a:rPr sz="2000" spc="270" dirty="0">
                <a:latin typeface="Times New Roman"/>
                <a:cs typeface="Times New Roman"/>
              </a:rPr>
              <a:t> </a:t>
            </a:r>
            <a:r>
              <a:rPr sz="2000" spc="-5" dirty="0">
                <a:latin typeface="Times New Roman"/>
                <a:cs typeface="Times New Roman"/>
              </a:rPr>
              <a:t>microcontroller</a:t>
            </a:r>
            <a:r>
              <a:rPr sz="2000" spc="270" dirty="0">
                <a:latin typeface="Times New Roman"/>
                <a:cs typeface="Times New Roman"/>
              </a:rPr>
              <a:t> </a:t>
            </a:r>
            <a:r>
              <a:rPr sz="2000" spc="-15" dirty="0">
                <a:latin typeface="Times New Roman"/>
                <a:cs typeface="Times New Roman"/>
              </a:rPr>
              <a:t>market</a:t>
            </a:r>
            <a:r>
              <a:rPr sz="2000" spc="295" dirty="0">
                <a:latin typeface="Times New Roman"/>
                <a:cs typeface="Times New Roman"/>
              </a:rPr>
              <a:t> </a:t>
            </a:r>
            <a:r>
              <a:rPr sz="2000" spc="-10" dirty="0">
                <a:latin typeface="Times New Roman"/>
                <a:cs typeface="Times New Roman"/>
              </a:rPr>
              <a:t>with</a:t>
            </a:r>
            <a:r>
              <a:rPr sz="2000" spc="254" dirty="0">
                <a:latin typeface="Times New Roman"/>
                <a:cs typeface="Times New Roman"/>
              </a:rPr>
              <a:t> </a:t>
            </a:r>
            <a:r>
              <a:rPr sz="2000" spc="-5" dirty="0">
                <a:latin typeface="Times New Roman"/>
                <a:cs typeface="Times New Roman"/>
              </a:rPr>
              <a:t>a</a:t>
            </a:r>
            <a:r>
              <a:rPr sz="2000" spc="270" dirty="0">
                <a:latin typeface="Times New Roman"/>
                <a:cs typeface="Times New Roman"/>
              </a:rPr>
              <a:t> </a:t>
            </a:r>
            <a:r>
              <a:rPr sz="2000" spc="-5" dirty="0">
                <a:latin typeface="Times New Roman"/>
                <a:cs typeface="Times New Roman"/>
              </a:rPr>
              <a:t>family</a:t>
            </a:r>
            <a:r>
              <a:rPr sz="2000" spc="215" dirty="0">
                <a:latin typeface="Times New Roman"/>
                <a:cs typeface="Times New Roman"/>
              </a:rPr>
              <a:t> </a:t>
            </a:r>
            <a:r>
              <a:rPr sz="2000" spc="10" dirty="0">
                <a:latin typeface="Times New Roman"/>
                <a:cs typeface="Times New Roman"/>
              </a:rPr>
              <a:t>of</a:t>
            </a:r>
            <a:r>
              <a:rPr sz="2000" spc="225" dirty="0">
                <a:latin typeface="Times New Roman"/>
                <a:cs typeface="Times New Roman"/>
              </a:rPr>
              <a:t> </a:t>
            </a:r>
            <a:r>
              <a:rPr sz="2000" spc="-5" dirty="0">
                <a:latin typeface="Times New Roman"/>
                <a:cs typeface="Times New Roman"/>
              </a:rPr>
              <a:t>controllers</a:t>
            </a:r>
            <a:endParaRPr sz="2000">
              <a:latin typeface="Times New Roman"/>
              <a:cs typeface="Times New Roman"/>
            </a:endParaRPr>
          </a:p>
          <a:p>
            <a:pPr marL="356870">
              <a:lnSpc>
                <a:spcPct val="100000"/>
              </a:lnSpc>
              <a:spcBef>
                <a:spcPts val="1205"/>
              </a:spcBef>
            </a:pPr>
            <a:r>
              <a:rPr sz="2000" spc="-15" dirty="0">
                <a:latin typeface="Times New Roman"/>
                <a:cs typeface="Times New Roman"/>
              </a:rPr>
              <a:t>coming </a:t>
            </a:r>
            <a:r>
              <a:rPr sz="2000" spc="-10" dirty="0">
                <a:latin typeface="Times New Roman"/>
                <a:cs typeface="Times New Roman"/>
              </a:rPr>
              <a:t>under one umbrella </a:t>
            </a:r>
            <a:r>
              <a:rPr sz="2000" spc="-15" dirty="0">
                <a:latin typeface="Times New Roman"/>
                <a:cs typeface="Times New Roman"/>
              </a:rPr>
              <a:t>named </a:t>
            </a:r>
            <a:r>
              <a:rPr sz="2000" spc="-10" dirty="0">
                <a:solidFill>
                  <a:srgbClr val="AC1285"/>
                </a:solidFill>
                <a:latin typeface="Times New Roman"/>
                <a:cs typeface="Times New Roman"/>
              </a:rPr>
              <a:t>MCS-48™</a:t>
            </a:r>
            <a:r>
              <a:rPr sz="2000" spc="245" dirty="0">
                <a:solidFill>
                  <a:srgbClr val="AC1285"/>
                </a:solidFill>
                <a:latin typeface="Times New Roman"/>
                <a:cs typeface="Times New Roman"/>
              </a:rPr>
              <a:t> </a:t>
            </a:r>
            <a:r>
              <a:rPr sz="2000" spc="-20" dirty="0">
                <a:latin typeface="Times New Roman"/>
                <a:cs typeface="Times New Roman"/>
              </a:rPr>
              <a:t>family.</a:t>
            </a:r>
            <a:endParaRPr sz="2000">
              <a:latin typeface="Times New Roman"/>
              <a:cs typeface="Times New Roman"/>
            </a:endParaRPr>
          </a:p>
          <a:p>
            <a:pPr marL="356870" marR="5715" indent="-344805">
              <a:lnSpc>
                <a:spcPct val="150100"/>
              </a:lnSpc>
              <a:spcBef>
                <a:spcPts val="475"/>
              </a:spcBef>
              <a:tabLst>
                <a:tab pos="356870" algn="l"/>
              </a:tabLst>
            </a:pPr>
            <a:r>
              <a:rPr sz="2000" spc="-5" dirty="0">
                <a:solidFill>
                  <a:srgbClr val="C00000"/>
                </a:solidFill>
                <a:latin typeface="Times New Roman"/>
                <a:cs typeface="Times New Roman"/>
              </a:rPr>
              <a:t>»	Intel </a:t>
            </a:r>
            <a:r>
              <a:rPr sz="2000" spc="-15" dirty="0">
                <a:latin typeface="Times New Roman"/>
                <a:cs typeface="Times New Roman"/>
              </a:rPr>
              <a:t>came </a:t>
            </a:r>
            <a:r>
              <a:rPr sz="2000" dirty="0">
                <a:latin typeface="Times New Roman"/>
                <a:cs typeface="Times New Roman"/>
              </a:rPr>
              <a:t>out </a:t>
            </a:r>
            <a:r>
              <a:rPr sz="2000" spc="-10" dirty="0">
                <a:latin typeface="Times New Roman"/>
                <a:cs typeface="Times New Roman"/>
              </a:rPr>
              <a:t>with its most fruitful </a:t>
            </a:r>
            <a:r>
              <a:rPr sz="2000" spc="-5" dirty="0">
                <a:latin typeface="Times New Roman"/>
                <a:cs typeface="Times New Roman"/>
              </a:rPr>
              <a:t>design </a:t>
            </a:r>
            <a:r>
              <a:rPr sz="2000" spc="-10" dirty="0">
                <a:latin typeface="Times New Roman"/>
                <a:cs typeface="Times New Roman"/>
              </a:rPr>
              <a:t>in </a:t>
            </a:r>
            <a:r>
              <a:rPr sz="2000" spc="-5" dirty="0">
                <a:latin typeface="Times New Roman"/>
                <a:cs typeface="Times New Roman"/>
              </a:rPr>
              <a:t>the </a:t>
            </a:r>
            <a:r>
              <a:rPr sz="2000" spc="-5" dirty="0">
                <a:solidFill>
                  <a:srgbClr val="6F2F9F"/>
                </a:solidFill>
                <a:latin typeface="Times New Roman"/>
                <a:cs typeface="Times New Roman"/>
              </a:rPr>
              <a:t>8-bit microcontroller </a:t>
            </a:r>
            <a:r>
              <a:rPr sz="2000" spc="-5" dirty="0">
                <a:latin typeface="Times New Roman"/>
                <a:cs typeface="Times New Roman"/>
              </a:rPr>
              <a:t>domain-  </a:t>
            </a:r>
            <a:r>
              <a:rPr sz="2000" spc="-10" dirty="0">
                <a:latin typeface="Times New Roman"/>
                <a:cs typeface="Times New Roman"/>
              </a:rPr>
              <a:t>the </a:t>
            </a:r>
            <a:r>
              <a:rPr sz="2000" dirty="0">
                <a:solidFill>
                  <a:srgbClr val="AC1285"/>
                </a:solidFill>
                <a:latin typeface="Times New Roman"/>
                <a:cs typeface="Times New Roman"/>
              </a:rPr>
              <a:t>8051 </a:t>
            </a:r>
            <a:r>
              <a:rPr sz="2000" spc="-15" dirty="0">
                <a:solidFill>
                  <a:srgbClr val="AC1285"/>
                </a:solidFill>
                <a:latin typeface="Times New Roman"/>
                <a:cs typeface="Times New Roman"/>
              </a:rPr>
              <a:t>family </a:t>
            </a:r>
            <a:r>
              <a:rPr sz="2000" spc="-10" dirty="0">
                <a:latin typeface="Times New Roman"/>
                <a:cs typeface="Times New Roman"/>
              </a:rPr>
              <a:t>and its</a:t>
            </a:r>
            <a:r>
              <a:rPr sz="2000" spc="70" dirty="0">
                <a:latin typeface="Times New Roman"/>
                <a:cs typeface="Times New Roman"/>
              </a:rPr>
              <a:t> </a:t>
            </a:r>
            <a:r>
              <a:rPr sz="2000" spc="-5" dirty="0">
                <a:latin typeface="Times New Roman"/>
                <a:cs typeface="Times New Roman"/>
              </a:rPr>
              <a:t>derivatives.</a:t>
            </a:r>
            <a:endParaRPr sz="2000">
              <a:latin typeface="Times New Roman"/>
              <a:cs typeface="Times New Roman"/>
            </a:endParaRPr>
          </a:p>
          <a:p>
            <a:pPr marL="12700">
              <a:lnSpc>
                <a:spcPct val="100000"/>
              </a:lnSpc>
              <a:spcBef>
                <a:spcPts val="1685"/>
              </a:spcBef>
              <a:tabLst>
                <a:tab pos="356870" algn="l"/>
              </a:tabLst>
            </a:pPr>
            <a:r>
              <a:rPr sz="2000" spc="-5" dirty="0">
                <a:solidFill>
                  <a:srgbClr val="C00000"/>
                </a:solidFill>
                <a:latin typeface="Times New Roman"/>
                <a:cs typeface="Times New Roman"/>
              </a:rPr>
              <a:t>»	</a:t>
            </a:r>
            <a:r>
              <a:rPr sz="2000" dirty="0">
                <a:latin typeface="Times New Roman"/>
                <a:cs typeface="Times New Roman"/>
              </a:rPr>
              <a:t>8051 </a:t>
            </a:r>
            <a:r>
              <a:rPr sz="2000" spc="-5" dirty="0">
                <a:latin typeface="Times New Roman"/>
                <a:cs typeface="Times New Roman"/>
              </a:rPr>
              <a:t>is </a:t>
            </a:r>
            <a:r>
              <a:rPr sz="2000" spc="-10" dirty="0">
                <a:latin typeface="Times New Roman"/>
                <a:cs typeface="Times New Roman"/>
              </a:rPr>
              <a:t>the </a:t>
            </a:r>
            <a:r>
              <a:rPr sz="2000" spc="-15" dirty="0">
                <a:solidFill>
                  <a:srgbClr val="6F2F9F"/>
                </a:solidFill>
                <a:latin typeface="Times New Roman"/>
                <a:cs typeface="Times New Roman"/>
              </a:rPr>
              <a:t>most </a:t>
            </a:r>
            <a:r>
              <a:rPr sz="2000" spc="-5" dirty="0">
                <a:solidFill>
                  <a:srgbClr val="6F2F9F"/>
                </a:solidFill>
                <a:latin typeface="Times New Roman"/>
                <a:cs typeface="Times New Roman"/>
              </a:rPr>
              <a:t>popular </a:t>
            </a:r>
            <a:r>
              <a:rPr sz="2000" spc="-10" dirty="0">
                <a:latin typeface="Times New Roman"/>
                <a:cs typeface="Times New Roman"/>
              </a:rPr>
              <a:t>and </a:t>
            </a:r>
            <a:r>
              <a:rPr sz="2000" spc="-15" dirty="0">
                <a:solidFill>
                  <a:srgbClr val="6F2F9F"/>
                </a:solidFill>
                <a:latin typeface="Times New Roman"/>
                <a:cs typeface="Times New Roman"/>
              </a:rPr>
              <a:t>powerful </a:t>
            </a:r>
            <a:r>
              <a:rPr sz="2000" spc="-5" dirty="0">
                <a:solidFill>
                  <a:srgbClr val="6F2F9F"/>
                </a:solidFill>
                <a:latin typeface="Times New Roman"/>
                <a:cs typeface="Times New Roman"/>
              </a:rPr>
              <a:t>8-bit microcontroller </a:t>
            </a:r>
            <a:r>
              <a:rPr sz="2000" spc="-5" dirty="0">
                <a:latin typeface="Times New Roman"/>
                <a:cs typeface="Times New Roman"/>
              </a:rPr>
              <a:t>ever</a:t>
            </a:r>
            <a:r>
              <a:rPr sz="2000" spc="165" dirty="0">
                <a:latin typeface="Times New Roman"/>
                <a:cs typeface="Times New Roman"/>
              </a:rPr>
              <a:t> </a:t>
            </a:r>
            <a:r>
              <a:rPr sz="2000" spc="-5" dirty="0">
                <a:latin typeface="Times New Roman"/>
                <a:cs typeface="Times New Roman"/>
              </a:rPr>
              <a:t>built.</a:t>
            </a:r>
            <a:endParaRPr sz="2000">
              <a:latin typeface="Times New Roman"/>
              <a:cs typeface="Times New Roman"/>
            </a:endParaRPr>
          </a:p>
          <a:p>
            <a:pPr marL="12700">
              <a:lnSpc>
                <a:spcPct val="100000"/>
              </a:lnSpc>
              <a:spcBef>
                <a:spcPts val="1680"/>
              </a:spcBef>
              <a:tabLst>
                <a:tab pos="356870" algn="l"/>
              </a:tabLst>
            </a:pPr>
            <a:r>
              <a:rPr sz="2000" spc="-5" dirty="0">
                <a:solidFill>
                  <a:srgbClr val="C00000"/>
                </a:solidFill>
                <a:latin typeface="Times New Roman"/>
                <a:cs typeface="Times New Roman"/>
              </a:rPr>
              <a:t>»	</a:t>
            </a:r>
            <a:r>
              <a:rPr sz="2000" spc="-5" dirty="0">
                <a:latin typeface="Times New Roman"/>
                <a:cs typeface="Times New Roman"/>
              </a:rPr>
              <a:t>Developed </a:t>
            </a:r>
            <a:r>
              <a:rPr sz="2000" spc="-10" dirty="0">
                <a:latin typeface="Times New Roman"/>
                <a:cs typeface="Times New Roman"/>
              </a:rPr>
              <a:t>in the </a:t>
            </a:r>
            <a:r>
              <a:rPr sz="2000" spc="5" dirty="0">
                <a:solidFill>
                  <a:srgbClr val="6F2F9F"/>
                </a:solidFill>
                <a:latin typeface="Times New Roman"/>
                <a:cs typeface="Times New Roman"/>
              </a:rPr>
              <a:t>1980s </a:t>
            </a:r>
            <a:r>
              <a:rPr sz="2000" spc="-10" dirty="0">
                <a:latin typeface="Times New Roman"/>
                <a:cs typeface="Times New Roman"/>
              </a:rPr>
              <a:t>and </a:t>
            </a:r>
            <a:r>
              <a:rPr sz="2000" spc="-25" dirty="0">
                <a:latin typeface="Times New Roman"/>
                <a:cs typeface="Times New Roman"/>
              </a:rPr>
              <a:t>was </a:t>
            </a:r>
            <a:r>
              <a:rPr sz="2000" spc="-10" dirty="0">
                <a:latin typeface="Times New Roman"/>
                <a:cs typeface="Times New Roman"/>
              </a:rPr>
              <a:t>put under the </a:t>
            </a:r>
            <a:r>
              <a:rPr sz="2000" spc="-15" dirty="0">
                <a:latin typeface="Times New Roman"/>
                <a:cs typeface="Times New Roman"/>
              </a:rPr>
              <a:t>family</a:t>
            </a:r>
            <a:r>
              <a:rPr sz="2000" spc="225" dirty="0">
                <a:latin typeface="Times New Roman"/>
                <a:cs typeface="Times New Roman"/>
              </a:rPr>
              <a:t> </a:t>
            </a:r>
            <a:r>
              <a:rPr sz="2000" spc="-10" dirty="0">
                <a:latin typeface="Times New Roman"/>
                <a:cs typeface="Times New Roman"/>
              </a:rPr>
              <a:t>MCS-51.</a:t>
            </a:r>
            <a:endParaRPr sz="2000">
              <a:latin typeface="Times New Roman"/>
              <a:cs typeface="Times New Roman"/>
            </a:endParaRPr>
          </a:p>
          <a:p>
            <a:pPr marL="356870" marR="5080" indent="-344805">
              <a:lnSpc>
                <a:spcPct val="150100"/>
              </a:lnSpc>
              <a:spcBef>
                <a:spcPts val="480"/>
              </a:spcBef>
              <a:tabLst>
                <a:tab pos="356870" algn="l"/>
              </a:tabLst>
            </a:pPr>
            <a:r>
              <a:rPr sz="2000" spc="-5" dirty="0">
                <a:solidFill>
                  <a:srgbClr val="C00000"/>
                </a:solidFill>
                <a:latin typeface="Times New Roman"/>
                <a:cs typeface="Times New Roman"/>
              </a:rPr>
              <a:t>»	</a:t>
            </a:r>
            <a:r>
              <a:rPr sz="2000" spc="-10" dirty="0">
                <a:latin typeface="Times New Roman"/>
                <a:cs typeface="Times New Roman"/>
              </a:rPr>
              <a:t>Almost </a:t>
            </a:r>
            <a:r>
              <a:rPr sz="2000" dirty="0">
                <a:solidFill>
                  <a:srgbClr val="6F2F9F"/>
                </a:solidFill>
                <a:latin typeface="Times New Roman"/>
                <a:cs typeface="Times New Roman"/>
              </a:rPr>
              <a:t>75% of </a:t>
            </a:r>
            <a:r>
              <a:rPr sz="2000" spc="-10" dirty="0">
                <a:solidFill>
                  <a:srgbClr val="6F2F9F"/>
                </a:solidFill>
                <a:latin typeface="Times New Roman"/>
                <a:cs typeface="Times New Roman"/>
              </a:rPr>
              <a:t>the </a:t>
            </a:r>
            <a:r>
              <a:rPr sz="2000" spc="-5" dirty="0">
                <a:solidFill>
                  <a:srgbClr val="6F2F9F"/>
                </a:solidFill>
                <a:latin typeface="Times New Roman"/>
                <a:cs typeface="Times New Roman"/>
              </a:rPr>
              <a:t>microcontrollers </a:t>
            </a:r>
            <a:r>
              <a:rPr sz="2000" spc="-10" dirty="0">
                <a:latin typeface="Times New Roman"/>
                <a:cs typeface="Times New Roman"/>
              </a:rPr>
              <a:t>used in the </a:t>
            </a:r>
            <a:r>
              <a:rPr sz="2000" spc="-5" dirty="0">
                <a:latin typeface="Times New Roman"/>
                <a:cs typeface="Times New Roman"/>
              </a:rPr>
              <a:t>embedded </a:t>
            </a:r>
            <a:r>
              <a:rPr sz="2000" spc="-10" dirty="0">
                <a:latin typeface="Times New Roman"/>
                <a:cs typeface="Times New Roman"/>
              </a:rPr>
              <a:t>domain were </a:t>
            </a:r>
            <a:r>
              <a:rPr sz="2000" spc="5" dirty="0">
                <a:latin typeface="Times New Roman"/>
                <a:cs typeface="Times New Roman"/>
              </a:rPr>
              <a:t>8051  </a:t>
            </a:r>
            <a:r>
              <a:rPr sz="2000" spc="-15" dirty="0">
                <a:latin typeface="Times New Roman"/>
                <a:cs typeface="Times New Roman"/>
              </a:rPr>
              <a:t>family </a:t>
            </a:r>
            <a:r>
              <a:rPr sz="2000" spc="-5" dirty="0">
                <a:latin typeface="Times New Roman"/>
                <a:cs typeface="Times New Roman"/>
              </a:rPr>
              <a:t>based controllers </a:t>
            </a:r>
            <a:r>
              <a:rPr sz="2000" spc="-10" dirty="0">
                <a:latin typeface="Times New Roman"/>
                <a:cs typeface="Times New Roman"/>
              </a:rPr>
              <a:t>during the</a:t>
            </a:r>
            <a:r>
              <a:rPr sz="2000" spc="75" dirty="0">
                <a:latin typeface="Times New Roman"/>
                <a:cs typeface="Times New Roman"/>
              </a:rPr>
              <a:t> </a:t>
            </a:r>
            <a:r>
              <a:rPr sz="2000" spc="-5" dirty="0">
                <a:latin typeface="Times New Roman"/>
                <a:cs typeface="Times New Roman"/>
              </a:rPr>
              <a:t>1980-90s.</a:t>
            </a:r>
            <a:endParaRPr sz="2000">
              <a:latin typeface="Times New Roman"/>
              <a:cs typeface="Times New Roman"/>
            </a:endParaRPr>
          </a:p>
        </p:txBody>
      </p:sp>
      <p:sp>
        <p:nvSpPr>
          <p:cNvPr id="5" name="object 5"/>
          <p:cNvSpPr txBox="1"/>
          <p:nvPr/>
        </p:nvSpPr>
        <p:spPr>
          <a:xfrm>
            <a:off x="8420100" y="6471338"/>
            <a:ext cx="216535" cy="196850"/>
          </a:xfrm>
          <a:prstGeom prst="rect">
            <a:avLst/>
          </a:prstGeom>
        </p:spPr>
        <p:txBody>
          <a:bodyPr vert="horz" wrap="square" lIns="0" tIns="0" rIns="0" bIns="0" rtlCol="0">
            <a:spAutoFit/>
          </a:bodyPr>
          <a:lstStyle/>
          <a:p>
            <a:pPr marL="38100">
              <a:lnSpc>
                <a:spcPts val="1375"/>
              </a:lnSpc>
            </a:pPr>
            <a:fld id="{81D60167-4931-47E6-BA6A-407CBD079E47}" type="slidenum">
              <a:rPr sz="1200" spc="-40" dirty="0">
                <a:latin typeface="Times New Roman"/>
                <a:cs typeface="Times New Roman"/>
              </a:rPr>
              <a:t>36</a:t>
            </a:fld>
            <a:endParaRPr sz="1200">
              <a:latin typeface="Times New Roman"/>
              <a:cs typeface="Times New Roman"/>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60044" y="199374"/>
            <a:ext cx="8456295" cy="4264660"/>
          </a:xfrm>
          <a:prstGeom prst="rect">
            <a:avLst/>
          </a:prstGeom>
        </p:spPr>
        <p:txBody>
          <a:bodyPr vert="horz" wrap="square" lIns="0" tIns="12700" rIns="0" bIns="0" rtlCol="0">
            <a:spAutoFit/>
          </a:bodyPr>
          <a:lstStyle/>
          <a:p>
            <a:pPr marL="356870" marR="5080" indent="-344805" algn="just">
              <a:lnSpc>
                <a:spcPct val="150100"/>
              </a:lnSpc>
              <a:spcBef>
                <a:spcPts val="100"/>
              </a:spcBef>
            </a:pPr>
            <a:r>
              <a:rPr sz="2000" spc="-5" dirty="0">
                <a:solidFill>
                  <a:srgbClr val="C00000"/>
                </a:solidFill>
                <a:latin typeface="Times New Roman"/>
                <a:cs typeface="Times New Roman"/>
              </a:rPr>
              <a:t>» </a:t>
            </a:r>
            <a:r>
              <a:rPr sz="2000" dirty="0">
                <a:solidFill>
                  <a:srgbClr val="AC1285"/>
                </a:solidFill>
                <a:latin typeface="Times New Roman"/>
                <a:cs typeface="Times New Roman"/>
              </a:rPr>
              <a:t>8051 </a:t>
            </a:r>
            <a:r>
              <a:rPr sz="2000" spc="-5" dirty="0">
                <a:latin typeface="Times New Roman"/>
                <a:cs typeface="Times New Roman"/>
              </a:rPr>
              <a:t>processor </a:t>
            </a:r>
            <a:r>
              <a:rPr sz="2000" spc="-10" dirty="0">
                <a:latin typeface="Times New Roman"/>
                <a:cs typeface="Times New Roman"/>
              </a:rPr>
              <a:t>cores </a:t>
            </a:r>
            <a:r>
              <a:rPr sz="2000" spc="-5" dirty="0">
                <a:latin typeface="Times New Roman"/>
                <a:cs typeface="Times New Roman"/>
              </a:rPr>
              <a:t>are </a:t>
            </a:r>
            <a:r>
              <a:rPr sz="2000" spc="-10" dirty="0">
                <a:solidFill>
                  <a:srgbClr val="6F2F9F"/>
                </a:solidFill>
                <a:latin typeface="Times New Roman"/>
                <a:cs typeface="Times New Roman"/>
              </a:rPr>
              <a:t>used </a:t>
            </a:r>
            <a:r>
              <a:rPr sz="2000" spc="-5" dirty="0">
                <a:solidFill>
                  <a:srgbClr val="6F2F9F"/>
                </a:solidFill>
                <a:latin typeface="Times New Roman"/>
                <a:cs typeface="Times New Roman"/>
              </a:rPr>
              <a:t>in </a:t>
            </a:r>
            <a:r>
              <a:rPr sz="2000" spc="-15" dirty="0">
                <a:solidFill>
                  <a:srgbClr val="6F2F9F"/>
                </a:solidFill>
                <a:latin typeface="Times New Roman"/>
                <a:cs typeface="Times New Roman"/>
              </a:rPr>
              <a:t>more </a:t>
            </a:r>
            <a:r>
              <a:rPr sz="2000" spc="-10" dirty="0">
                <a:solidFill>
                  <a:srgbClr val="6F2F9F"/>
                </a:solidFill>
                <a:latin typeface="Times New Roman"/>
                <a:cs typeface="Times New Roman"/>
              </a:rPr>
              <a:t>than </a:t>
            </a:r>
            <a:r>
              <a:rPr sz="2000" dirty="0">
                <a:solidFill>
                  <a:srgbClr val="6F2F9F"/>
                </a:solidFill>
                <a:latin typeface="Times New Roman"/>
                <a:cs typeface="Times New Roman"/>
              </a:rPr>
              <a:t>100 </a:t>
            </a:r>
            <a:r>
              <a:rPr sz="2000" spc="-5" dirty="0">
                <a:solidFill>
                  <a:srgbClr val="6F2F9F"/>
                </a:solidFill>
                <a:latin typeface="Times New Roman"/>
                <a:cs typeface="Times New Roman"/>
              </a:rPr>
              <a:t>devices </a:t>
            </a:r>
            <a:r>
              <a:rPr sz="2000" dirty="0">
                <a:latin typeface="Times New Roman"/>
                <a:cs typeface="Times New Roman"/>
              </a:rPr>
              <a:t>by </a:t>
            </a:r>
            <a:r>
              <a:rPr sz="2000" spc="-15" dirty="0">
                <a:latin typeface="Times New Roman"/>
                <a:cs typeface="Times New Roman"/>
              </a:rPr>
              <a:t>more </a:t>
            </a:r>
            <a:r>
              <a:rPr sz="2000" spc="-5" dirty="0">
                <a:latin typeface="Times New Roman"/>
                <a:cs typeface="Times New Roman"/>
              </a:rPr>
              <a:t>than </a:t>
            </a:r>
            <a:r>
              <a:rPr sz="2000" spc="5" dirty="0">
                <a:latin typeface="Times New Roman"/>
                <a:cs typeface="Times New Roman"/>
              </a:rPr>
              <a:t>20  </a:t>
            </a:r>
            <a:r>
              <a:rPr sz="2000" spc="-5" dirty="0">
                <a:latin typeface="Times New Roman"/>
                <a:cs typeface="Times New Roman"/>
              </a:rPr>
              <a:t>independent </a:t>
            </a:r>
            <a:r>
              <a:rPr sz="2000" spc="-10" dirty="0">
                <a:latin typeface="Times New Roman"/>
                <a:cs typeface="Times New Roman"/>
              </a:rPr>
              <a:t>manufacturers like </a:t>
            </a:r>
            <a:r>
              <a:rPr sz="2000" spc="-10" dirty="0">
                <a:solidFill>
                  <a:srgbClr val="6F2F9F"/>
                </a:solidFill>
                <a:latin typeface="Times New Roman"/>
                <a:cs typeface="Times New Roman"/>
              </a:rPr>
              <a:t>Maxim</a:t>
            </a:r>
            <a:r>
              <a:rPr sz="2000" spc="-10" dirty="0">
                <a:latin typeface="Times New Roman"/>
                <a:cs typeface="Times New Roman"/>
              </a:rPr>
              <a:t>, </a:t>
            </a:r>
            <a:r>
              <a:rPr sz="2000" spc="-5" dirty="0">
                <a:solidFill>
                  <a:srgbClr val="6F2F9F"/>
                </a:solidFill>
                <a:latin typeface="Times New Roman"/>
                <a:cs typeface="Times New Roman"/>
              </a:rPr>
              <a:t>Philips</a:t>
            </a:r>
            <a:r>
              <a:rPr sz="2000" spc="-5" dirty="0">
                <a:latin typeface="Times New Roman"/>
                <a:cs typeface="Times New Roman"/>
              </a:rPr>
              <a:t>, </a:t>
            </a:r>
            <a:r>
              <a:rPr sz="2000" spc="-15" dirty="0">
                <a:solidFill>
                  <a:srgbClr val="6F2F9F"/>
                </a:solidFill>
                <a:latin typeface="Times New Roman"/>
                <a:cs typeface="Times New Roman"/>
              </a:rPr>
              <a:t>Atmel</a:t>
            </a:r>
            <a:r>
              <a:rPr sz="2000" spc="-15" dirty="0">
                <a:latin typeface="Times New Roman"/>
                <a:cs typeface="Times New Roman"/>
              </a:rPr>
              <a:t>, </a:t>
            </a:r>
            <a:r>
              <a:rPr sz="2000" spc="-5" dirty="0">
                <a:latin typeface="Times New Roman"/>
                <a:cs typeface="Times New Roman"/>
              </a:rPr>
              <a:t>etc. </a:t>
            </a:r>
            <a:r>
              <a:rPr sz="2000" spc="-10" dirty="0">
                <a:latin typeface="Times New Roman"/>
                <a:cs typeface="Times New Roman"/>
              </a:rPr>
              <a:t>under the license  from</a:t>
            </a:r>
            <a:r>
              <a:rPr sz="2000" spc="-35" dirty="0">
                <a:latin typeface="Times New Roman"/>
                <a:cs typeface="Times New Roman"/>
              </a:rPr>
              <a:t> </a:t>
            </a:r>
            <a:r>
              <a:rPr sz="2000" spc="-5" dirty="0">
                <a:latin typeface="Times New Roman"/>
                <a:cs typeface="Times New Roman"/>
              </a:rPr>
              <a:t>Intel.</a:t>
            </a:r>
            <a:endParaRPr sz="2000">
              <a:latin typeface="Times New Roman"/>
              <a:cs typeface="Times New Roman"/>
            </a:endParaRPr>
          </a:p>
          <a:p>
            <a:pPr marL="356870" marR="5080" indent="-344805" algn="just">
              <a:lnSpc>
                <a:spcPct val="150100"/>
              </a:lnSpc>
              <a:spcBef>
                <a:spcPts val="480"/>
              </a:spcBef>
            </a:pPr>
            <a:r>
              <a:rPr sz="2000" spc="-5" dirty="0">
                <a:solidFill>
                  <a:srgbClr val="C00000"/>
                </a:solidFill>
                <a:latin typeface="Times New Roman"/>
                <a:cs typeface="Times New Roman"/>
              </a:rPr>
              <a:t>» </a:t>
            </a:r>
            <a:r>
              <a:rPr sz="2000" spc="-10" dirty="0">
                <a:latin typeface="Times New Roman"/>
                <a:cs typeface="Times New Roman"/>
              </a:rPr>
              <a:t>Due to the </a:t>
            </a:r>
            <a:r>
              <a:rPr sz="2000" spc="5" dirty="0">
                <a:solidFill>
                  <a:srgbClr val="6F2F9F"/>
                </a:solidFill>
                <a:latin typeface="Times New Roman"/>
                <a:cs typeface="Times New Roman"/>
              </a:rPr>
              <a:t>low </a:t>
            </a:r>
            <a:r>
              <a:rPr sz="2000" spc="-5" dirty="0">
                <a:solidFill>
                  <a:srgbClr val="6F2F9F"/>
                </a:solidFill>
                <a:latin typeface="Times New Roman"/>
                <a:cs typeface="Times New Roman"/>
              </a:rPr>
              <a:t>cost</a:t>
            </a:r>
            <a:r>
              <a:rPr sz="2000" spc="-5" dirty="0">
                <a:latin typeface="Times New Roman"/>
                <a:cs typeface="Times New Roman"/>
              </a:rPr>
              <a:t>, </a:t>
            </a:r>
            <a:r>
              <a:rPr sz="2000" spc="-20" dirty="0">
                <a:solidFill>
                  <a:srgbClr val="6F2F9F"/>
                </a:solidFill>
                <a:latin typeface="Times New Roman"/>
                <a:cs typeface="Times New Roman"/>
              </a:rPr>
              <a:t>wide </a:t>
            </a:r>
            <a:r>
              <a:rPr sz="2000" spc="-10" dirty="0">
                <a:solidFill>
                  <a:srgbClr val="6F2F9F"/>
                </a:solidFill>
                <a:latin typeface="Times New Roman"/>
                <a:cs typeface="Times New Roman"/>
              </a:rPr>
              <a:t>availability</a:t>
            </a:r>
            <a:r>
              <a:rPr sz="2000" spc="-10" dirty="0">
                <a:latin typeface="Times New Roman"/>
                <a:cs typeface="Times New Roman"/>
              </a:rPr>
              <a:t>, </a:t>
            </a:r>
            <a:r>
              <a:rPr sz="2000" spc="-10" dirty="0">
                <a:solidFill>
                  <a:srgbClr val="6F2F9F"/>
                </a:solidFill>
                <a:latin typeface="Times New Roman"/>
                <a:cs typeface="Times New Roman"/>
              </a:rPr>
              <a:t>memory efficient </a:t>
            </a:r>
            <a:r>
              <a:rPr sz="2000" spc="-5" dirty="0">
                <a:solidFill>
                  <a:srgbClr val="6F2F9F"/>
                </a:solidFill>
                <a:latin typeface="Times New Roman"/>
                <a:cs typeface="Times New Roman"/>
              </a:rPr>
              <a:t>instruction </a:t>
            </a:r>
            <a:r>
              <a:rPr sz="2000" spc="-10" dirty="0">
                <a:solidFill>
                  <a:srgbClr val="6F2F9F"/>
                </a:solidFill>
                <a:latin typeface="Times New Roman"/>
                <a:cs typeface="Times New Roman"/>
              </a:rPr>
              <a:t>set</a:t>
            </a:r>
            <a:r>
              <a:rPr sz="2000" spc="-10" dirty="0">
                <a:latin typeface="Times New Roman"/>
                <a:cs typeface="Times New Roman"/>
              </a:rPr>
              <a:t>, </a:t>
            </a:r>
            <a:r>
              <a:rPr sz="2000" spc="-10" dirty="0">
                <a:solidFill>
                  <a:srgbClr val="6F2F9F"/>
                </a:solidFill>
                <a:latin typeface="Times New Roman"/>
                <a:cs typeface="Times New Roman"/>
              </a:rPr>
              <a:t>mature  development </a:t>
            </a:r>
            <a:r>
              <a:rPr sz="2000" spc="-5" dirty="0">
                <a:solidFill>
                  <a:srgbClr val="6F2F9F"/>
                </a:solidFill>
                <a:latin typeface="Times New Roman"/>
                <a:cs typeface="Times New Roman"/>
              </a:rPr>
              <a:t>tools </a:t>
            </a:r>
            <a:r>
              <a:rPr sz="2000" spc="-10" dirty="0">
                <a:latin typeface="Times New Roman"/>
                <a:cs typeface="Times New Roman"/>
              </a:rPr>
              <a:t>and </a:t>
            </a:r>
            <a:r>
              <a:rPr sz="2000" spc="-5" dirty="0">
                <a:solidFill>
                  <a:srgbClr val="6F2F9F"/>
                </a:solidFill>
                <a:latin typeface="Times New Roman"/>
                <a:cs typeface="Times New Roman"/>
              </a:rPr>
              <a:t>Boolean processing </a:t>
            </a:r>
            <a:r>
              <a:rPr sz="2000" dirty="0">
                <a:latin typeface="Times New Roman"/>
                <a:cs typeface="Times New Roman"/>
              </a:rPr>
              <a:t>(bit </a:t>
            </a:r>
            <a:r>
              <a:rPr sz="2000" spc="-5" dirty="0">
                <a:latin typeface="Times New Roman"/>
                <a:cs typeface="Times New Roman"/>
              </a:rPr>
              <a:t>manipulation operation)  capability</a:t>
            </a:r>
            <a:endParaRPr sz="2000">
              <a:latin typeface="Times New Roman"/>
              <a:cs typeface="Times New Roman"/>
            </a:endParaRPr>
          </a:p>
          <a:p>
            <a:pPr marL="356870" marR="6350" indent="-344805" algn="just">
              <a:lnSpc>
                <a:spcPct val="150100"/>
              </a:lnSpc>
              <a:spcBef>
                <a:spcPts val="480"/>
              </a:spcBef>
            </a:pPr>
            <a:r>
              <a:rPr sz="2000" spc="-5" dirty="0">
                <a:solidFill>
                  <a:srgbClr val="C00000"/>
                </a:solidFill>
                <a:latin typeface="Times New Roman"/>
                <a:cs typeface="Times New Roman"/>
              </a:rPr>
              <a:t>» </a:t>
            </a:r>
            <a:r>
              <a:rPr sz="2000" dirty="0">
                <a:solidFill>
                  <a:srgbClr val="AC1285"/>
                </a:solidFill>
                <a:latin typeface="Times New Roman"/>
                <a:cs typeface="Times New Roman"/>
              </a:rPr>
              <a:t>8051 </a:t>
            </a:r>
            <a:r>
              <a:rPr sz="2000" spc="-15" dirty="0">
                <a:latin typeface="Times New Roman"/>
                <a:cs typeface="Times New Roman"/>
              </a:rPr>
              <a:t>family </a:t>
            </a:r>
            <a:r>
              <a:rPr sz="2000" spc="-5" dirty="0">
                <a:latin typeface="Times New Roman"/>
                <a:cs typeface="Times New Roman"/>
              </a:rPr>
              <a:t>derivative microcontrollers </a:t>
            </a:r>
            <a:r>
              <a:rPr sz="2000" spc="-10" dirty="0">
                <a:latin typeface="Times New Roman"/>
                <a:cs typeface="Times New Roman"/>
              </a:rPr>
              <a:t>are </a:t>
            </a:r>
            <a:r>
              <a:rPr sz="2000" spc="-15" dirty="0">
                <a:latin typeface="Times New Roman"/>
                <a:cs typeface="Times New Roman"/>
              </a:rPr>
              <a:t>much </a:t>
            </a:r>
            <a:r>
              <a:rPr sz="2000" spc="-5" dirty="0">
                <a:latin typeface="Times New Roman"/>
                <a:cs typeface="Times New Roman"/>
              </a:rPr>
              <a:t>used </a:t>
            </a:r>
            <a:r>
              <a:rPr sz="2000" spc="-10" dirty="0">
                <a:latin typeface="Times New Roman"/>
                <a:cs typeface="Times New Roman"/>
              </a:rPr>
              <a:t>in </a:t>
            </a:r>
            <a:r>
              <a:rPr sz="2000" spc="-10" dirty="0">
                <a:solidFill>
                  <a:srgbClr val="6F2F9F"/>
                </a:solidFill>
                <a:latin typeface="Times New Roman"/>
                <a:cs typeface="Times New Roman"/>
              </a:rPr>
              <a:t>high-volume  consumer </a:t>
            </a:r>
            <a:r>
              <a:rPr sz="2000" spc="-5" dirty="0">
                <a:solidFill>
                  <a:srgbClr val="6F2F9F"/>
                </a:solidFill>
                <a:latin typeface="Times New Roman"/>
                <a:cs typeface="Times New Roman"/>
              </a:rPr>
              <a:t>electronic devices</a:t>
            </a:r>
            <a:r>
              <a:rPr sz="2000" spc="-5" dirty="0">
                <a:latin typeface="Times New Roman"/>
                <a:cs typeface="Times New Roman"/>
              </a:rPr>
              <a:t>, </a:t>
            </a:r>
            <a:r>
              <a:rPr sz="2000" spc="-10" dirty="0">
                <a:solidFill>
                  <a:srgbClr val="6F2F9F"/>
                </a:solidFill>
                <a:latin typeface="Times New Roman"/>
                <a:cs typeface="Times New Roman"/>
              </a:rPr>
              <a:t>entertainment </a:t>
            </a:r>
            <a:r>
              <a:rPr sz="2000" spc="-5" dirty="0">
                <a:solidFill>
                  <a:srgbClr val="6F2F9F"/>
                </a:solidFill>
                <a:latin typeface="Times New Roman"/>
                <a:cs typeface="Times New Roman"/>
              </a:rPr>
              <a:t>industry </a:t>
            </a:r>
            <a:r>
              <a:rPr sz="2000" spc="-10" dirty="0">
                <a:latin typeface="Times New Roman"/>
                <a:cs typeface="Times New Roman"/>
              </a:rPr>
              <a:t>and other </a:t>
            </a:r>
            <a:r>
              <a:rPr sz="2000" spc="-10" dirty="0">
                <a:solidFill>
                  <a:srgbClr val="6F2F9F"/>
                </a:solidFill>
                <a:latin typeface="Times New Roman"/>
                <a:cs typeface="Times New Roman"/>
              </a:rPr>
              <a:t>gadgets </a:t>
            </a:r>
            <a:r>
              <a:rPr sz="2000" spc="-10" dirty="0">
                <a:latin typeface="Times New Roman"/>
                <a:cs typeface="Times New Roman"/>
              </a:rPr>
              <a:t>where  cost-cutting </a:t>
            </a:r>
            <a:r>
              <a:rPr sz="2000" spc="-5" dirty="0">
                <a:latin typeface="Times New Roman"/>
                <a:cs typeface="Times New Roman"/>
              </a:rPr>
              <a:t>is</a:t>
            </a:r>
            <a:r>
              <a:rPr sz="2000" spc="15" dirty="0">
                <a:latin typeface="Times New Roman"/>
                <a:cs typeface="Times New Roman"/>
              </a:rPr>
              <a:t> </a:t>
            </a:r>
            <a:r>
              <a:rPr sz="2000" spc="-10" dirty="0">
                <a:latin typeface="Times New Roman"/>
                <a:cs typeface="Times New Roman"/>
              </a:rPr>
              <a:t>essential.</a:t>
            </a:r>
            <a:endParaRPr sz="2000">
              <a:latin typeface="Times New Roman"/>
              <a:cs typeface="Times New Roman"/>
            </a:endParaRPr>
          </a:p>
        </p:txBody>
      </p:sp>
      <p:sp>
        <p:nvSpPr>
          <p:cNvPr id="4" name="object 4"/>
          <p:cNvSpPr/>
          <p:nvPr/>
        </p:nvSpPr>
        <p:spPr>
          <a:xfrm>
            <a:off x="838200" y="4724400"/>
            <a:ext cx="1876425" cy="1162050"/>
          </a:xfrm>
          <a:prstGeom prst="rect">
            <a:avLst/>
          </a:prstGeom>
          <a:blipFill>
            <a:blip r:embed="rId2" cstate="print"/>
            <a:stretch>
              <a:fillRect/>
            </a:stretch>
          </a:blipFill>
        </p:spPr>
        <p:txBody>
          <a:bodyPr wrap="square" lIns="0" tIns="0" rIns="0" bIns="0" rtlCol="0"/>
          <a:lstStyle/>
          <a:p>
            <a:endParaRPr/>
          </a:p>
        </p:txBody>
      </p:sp>
      <p:grpSp>
        <p:nvGrpSpPr>
          <p:cNvPr id="5" name="object 5"/>
          <p:cNvGrpSpPr/>
          <p:nvPr/>
        </p:nvGrpSpPr>
        <p:grpSpPr>
          <a:xfrm>
            <a:off x="3861117" y="3984625"/>
            <a:ext cx="4667250" cy="2641600"/>
            <a:chOff x="3657600" y="4114800"/>
            <a:chExt cx="4667250" cy="2641600"/>
          </a:xfrm>
        </p:grpSpPr>
        <p:sp>
          <p:nvSpPr>
            <p:cNvPr id="6" name="object 6"/>
            <p:cNvSpPr/>
            <p:nvPr/>
          </p:nvSpPr>
          <p:spPr>
            <a:xfrm>
              <a:off x="6477000" y="4114800"/>
              <a:ext cx="1847850" cy="2571750"/>
            </a:xfrm>
            <a:prstGeom prst="rect">
              <a:avLst/>
            </a:prstGeom>
            <a:blipFill>
              <a:blip r:embed="rId3" cstate="print"/>
              <a:stretch>
                <a:fillRect/>
              </a:stretch>
            </a:blipFill>
          </p:spPr>
          <p:txBody>
            <a:bodyPr wrap="square" lIns="0" tIns="0" rIns="0" bIns="0" rtlCol="0"/>
            <a:lstStyle/>
            <a:p>
              <a:endParaRPr/>
            </a:p>
          </p:txBody>
        </p:sp>
        <p:sp>
          <p:nvSpPr>
            <p:cNvPr id="7" name="object 7"/>
            <p:cNvSpPr/>
            <p:nvPr/>
          </p:nvSpPr>
          <p:spPr>
            <a:xfrm>
              <a:off x="3657600" y="4781550"/>
              <a:ext cx="2286000" cy="1104900"/>
            </a:xfrm>
            <a:prstGeom prst="rect">
              <a:avLst/>
            </a:prstGeom>
            <a:blipFill>
              <a:blip r:embed="rId4" cstate="print"/>
              <a:stretch>
                <a:fillRect/>
              </a:stretch>
            </a:blipFill>
          </p:spPr>
          <p:txBody>
            <a:bodyPr wrap="square" lIns="0" tIns="0" rIns="0" bIns="0" rtlCol="0"/>
            <a:lstStyle/>
            <a:p>
              <a:endParaRPr/>
            </a:p>
          </p:txBody>
        </p:sp>
        <p:sp>
          <p:nvSpPr>
            <p:cNvPr id="8" name="object 8"/>
            <p:cNvSpPr/>
            <p:nvPr/>
          </p:nvSpPr>
          <p:spPr>
            <a:xfrm>
              <a:off x="4025900" y="6305321"/>
              <a:ext cx="1301750" cy="451484"/>
            </a:xfrm>
            <a:custGeom>
              <a:avLst/>
              <a:gdLst/>
              <a:ahLst/>
              <a:cxnLst/>
              <a:rect l="l" t="t" r="r" b="b"/>
              <a:pathLst>
                <a:path w="1301750" h="451484">
                  <a:moveTo>
                    <a:pt x="1301686" y="0"/>
                  </a:moveTo>
                  <a:lnTo>
                    <a:pt x="0" y="0"/>
                  </a:lnTo>
                  <a:lnTo>
                    <a:pt x="0" y="451078"/>
                  </a:lnTo>
                  <a:lnTo>
                    <a:pt x="1301686" y="451078"/>
                  </a:lnTo>
                  <a:lnTo>
                    <a:pt x="1301686" y="0"/>
                  </a:lnTo>
                  <a:close/>
                </a:path>
              </a:pathLst>
            </a:custGeom>
            <a:solidFill>
              <a:srgbClr val="FFFFFF"/>
            </a:solidFill>
          </p:spPr>
          <p:txBody>
            <a:bodyPr wrap="square" lIns="0" tIns="0" rIns="0" bIns="0" rtlCol="0"/>
            <a:lstStyle/>
            <a:p>
              <a:endParaRPr/>
            </a:p>
          </p:txBody>
        </p:sp>
      </p:grpSp>
      <p:sp>
        <p:nvSpPr>
          <p:cNvPr id="9" name="object 9"/>
          <p:cNvSpPr txBox="1"/>
          <p:nvPr/>
        </p:nvSpPr>
        <p:spPr>
          <a:xfrm>
            <a:off x="8420100" y="6471338"/>
            <a:ext cx="216535" cy="196850"/>
          </a:xfrm>
          <a:prstGeom prst="rect">
            <a:avLst/>
          </a:prstGeom>
        </p:spPr>
        <p:txBody>
          <a:bodyPr vert="horz" wrap="square" lIns="0" tIns="0" rIns="0" bIns="0" rtlCol="0">
            <a:spAutoFit/>
          </a:bodyPr>
          <a:lstStyle/>
          <a:p>
            <a:pPr marL="38100">
              <a:lnSpc>
                <a:spcPts val="1375"/>
              </a:lnSpc>
            </a:pPr>
            <a:fld id="{81D60167-4931-47E6-BA6A-407CBD079E47}" type="slidenum">
              <a:rPr sz="1200" spc="-40" dirty="0">
                <a:latin typeface="Times New Roman"/>
                <a:cs typeface="Times New Roman"/>
              </a:rPr>
              <a:t>37</a:t>
            </a:fld>
            <a:endParaRPr sz="1200">
              <a:latin typeface="Times New Roman"/>
              <a:cs typeface="Times New Roman"/>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57200" y="6172200"/>
            <a:ext cx="8229600" cy="0"/>
          </a:xfrm>
          <a:custGeom>
            <a:avLst/>
            <a:gdLst/>
            <a:ahLst/>
            <a:cxnLst/>
            <a:rect l="l" t="t" r="r" b="b"/>
            <a:pathLst>
              <a:path w="8229600">
                <a:moveTo>
                  <a:pt x="0" y="0"/>
                </a:moveTo>
                <a:lnTo>
                  <a:pt x="8229600" y="0"/>
                </a:lnTo>
              </a:path>
            </a:pathLst>
          </a:custGeom>
          <a:ln w="19050">
            <a:solidFill>
              <a:srgbClr val="CC9900"/>
            </a:solidFill>
          </a:ln>
        </p:spPr>
        <p:txBody>
          <a:bodyPr wrap="square" lIns="0" tIns="0" rIns="0" bIns="0" rtlCol="0"/>
          <a:lstStyle/>
          <a:p>
            <a:endParaRPr/>
          </a:p>
        </p:txBody>
      </p:sp>
      <p:sp>
        <p:nvSpPr>
          <p:cNvPr id="3" name="object 3"/>
          <p:cNvSpPr txBox="1">
            <a:spLocks noGrp="1"/>
          </p:cNvSpPr>
          <p:nvPr>
            <p:ph type="title"/>
          </p:nvPr>
        </p:nvSpPr>
        <p:spPr>
          <a:xfrm>
            <a:off x="460044" y="276809"/>
            <a:ext cx="4647565" cy="329565"/>
          </a:xfrm>
          <a:prstGeom prst="rect">
            <a:avLst/>
          </a:prstGeom>
        </p:spPr>
        <p:txBody>
          <a:bodyPr vert="horz" wrap="square" lIns="0" tIns="12065" rIns="0" bIns="0" rtlCol="0">
            <a:spAutoFit/>
          </a:bodyPr>
          <a:lstStyle/>
          <a:p>
            <a:pPr marL="12700">
              <a:lnSpc>
                <a:spcPct val="100000"/>
              </a:lnSpc>
              <a:spcBef>
                <a:spcPts val="95"/>
              </a:spcBef>
              <a:tabLst>
                <a:tab pos="356870" algn="l"/>
              </a:tabLst>
            </a:pPr>
            <a:r>
              <a:rPr spc="-5" dirty="0">
                <a:solidFill>
                  <a:srgbClr val="C00000"/>
                </a:solidFill>
              </a:rPr>
              <a:t>»	</a:t>
            </a:r>
            <a:r>
              <a:rPr b="1" i="1" spc="-5" dirty="0">
                <a:solidFill>
                  <a:srgbClr val="FF0000"/>
                </a:solidFill>
                <a:latin typeface="Times New Roman"/>
                <a:cs typeface="Times New Roman"/>
              </a:rPr>
              <a:t>Microprocessors versus</a:t>
            </a:r>
            <a:r>
              <a:rPr b="1" i="1" spc="-45" dirty="0">
                <a:solidFill>
                  <a:srgbClr val="FF0000"/>
                </a:solidFill>
                <a:latin typeface="Times New Roman"/>
                <a:cs typeface="Times New Roman"/>
              </a:rPr>
              <a:t> </a:t>
            </a:r>
            <a:r>
              <a:rPr b="1" i="1" spc="-5" dirty="0">
                <a:solidFill>
                  <a:srgbClr val="FF0000"/>
                </a:solidFill>
                <a:latin typeface="Times New Roman"/>
                <a:cs typeface="Times New Roman"/>
              </a:rPr>
              <a:t>Microcontrollers</a:t>
            </a:r>
          </a:p>
        </p:txBody>
      </p:sp>
      <p:sp>
        <p:nvSpPr>
          <p:cNvPr id="5" name="object 5"/>
          <p:cNvSpPr/>
          <p:nvPr/>
        </p:nvSpPr>
        <p:spPr>
          <a:xfrm>
            <a:off x="228600" y="627126"/>
            <a:ext cx="0" cy="6085205"/>
          </a:xfrm>
          <a:custGeom>
            <a:avLst/>
            <a:gdLst/>
            <a:ahLst/>
            <a:cxnLst/>
            <a:rect l="l" t="t" r="r" b="b"/>
            <a:pathLst>
              <a:path h="6085205">
                <a:moveTo>
                  <a:pt x="0" y="0"/>
                </a:moveTo>
                <a:lnTo>
                  <a:pt x="0" y="6085166"/>
                </a:lnTo>
              </a:path>
            </a:pathLst>
          </a:custGeom>
          <a:ln w="12700">
            <a:solidFill>
              <a:srgbClr val="000000"/>
            </a:solidFill>
          </a:ln>
        </p:spPr>
        <p:txBody>
          <a:bodyPr wrap="square" lIns="0" tIns="0" rIns="0" bIns="0" rtlCol="0"/>
          <a:lstStyle/>
          <a:p>
            <a:endParaRPr/>
          </a:p>
        </p:txBody>
      </p:sp>
      <p:graphicFrame>
        <p:nvGraphicFramePr>
          <p:cNvPr id="6" name="object 6"/>
          <p:cNvGraphicFramePr>
            <a:graphicFrameLocks noGrp="1"/>
          </p:cNvGraphicFramePr>
          <p:nvPr>
            <p:extLst>
              <p:ext uri="{D42A27DB-BD31-4B8C-83A1-F6EECF244321}">
                <p14:modId xmlns:p14="http://schemas.microsoft.com/office/powerpoint/2010/main" val="308531435"/>
              </p:ext>
            </p:extLst>
          </p:nvPr>
        </p:nvGraphicFramePr>
        <p:xfrm>
          <a:off x="228600" y="627127"/>
          <a:ext cx="8686800" cy="5599006"/>
        </p:xfrm>
        <a:graphic>
          <a:graphicData uri="http://schemas.openxmlformats.org/drawingml/2006/table">
            <a:tbl>
              <a:tblPr firstRow="1" bandRow="1">
                <a:tableStyleId>{2D5ABB26-0587-4C30-8999-92F81FD0307C}</a:tableStyleId>
              </a:tblPr>
              <a:tblGrid>
                <a:gridCol w="4343400">
                  <a:extLst>
                    <a:ext uri="{9D8B030D-6E8A-4147-A177-3AD203B41FA5}">
                      <a16:colId xmlns:a16="http://schemas.microsoft.com/office/drawing/2014/main" xmlns="" val="20000"/>
                    </a:ext>
                  </a:extLst>
                </a:gridCol>
                <a:gridCol w="4343400">
                  <a:extLst>
                    <a:ext uri="{9D8B030D-6E8A-4147-A177-3AD203B41FA5}">
                      <a16:colId xmlns:a16="http://schemas.microsoft.com/office/drawing/2014/main" xmlns="" val="20001"/>
                    </a:ext>
                  </a:extLst>
                </a:gridCol>
              </a:tblGrid>
              <a:tr h="288236">
                <a:tc>
                  <a:txBody>
                    <a:bodyPr/>
                    <a:lstStyle/>
                    <a:p>
                      <a:pPr algn="ctr">
                        <a:lnSpc>
                          <a:spcPct val="100000"/>
                        </a:lnSpc>
                        <a:spcBef>
                          <a:spcPts val="495"/>
                        </a:spcBef>
                      </a:pPr>
                      <a:r>
                        <a:rPr sz="1400" b="1" spc="-10" dirty="0">
                          <a:latin typeface="Times New Roman"/>
                          <a:cs typeface="Times New Roman"/>
                        </a:rPr>
                        <a:t>Microprocessors</a:t>
                      </a:r>
                      <a:endParaRPr sz="1400">
                        <a:latin typeface="Times New Roman"/>
                        <a:cs typeface="Times New Roman"/>
                      </a:endParaRPr>
                    </a:p>
                  </a:txBody>
                  <a:tcPr marL="0" marR="0" marT="62865" marB="0">
                    <a:lnR w="9525">
                      <a:solidFill>
                        <a:srgbClr val="000000"/>
                      </a:solidFill>
                      <a:prstDash val="solid"/>
                    </a:lnR>
                    <a:lnT w="12700">
                      <a:solidFill>
                        <a:srgbClr val="000000"/>
                      </a:solidFill>
                      <a:prstDash val="solid"/>
                    </a:lnT>
                    <a:lnB w="12700">
                      <a:solidFill>
                        <a:srgbClr val="000000"/>
                      </a:solidFill>
                      <a:prstDash val="solid"/>
                    </a:lnB>
                  </a:tcPr>
                </a:tc>
                <a:tc>
                  <a:txBody>
                    <a:bodyPr/>
                    <a:lstStyle/>
                    <a:p>
                      <a:pPr algn="ctr">
                        <a:lnSpc>
                          <a:spcPct val="100000"/>
                        </a:lnSpc>
                        <a:spcBef>
                          <a:spcPts val="495"/>
                        </a:spcBef>
                      </a:pPr>
                      <a:r>
                        <a:rPr sz="1400" b="1" spc="-15" dirty="0">
                          <a:latin typeface="Times New Roman"/>
                          <a:cs typeface="Times New Roman"/>
                        </a:rPr>
                        <a:t>Microcontrollers</a:t>
                      </a:r>
                      <a:endParaRPr sz="1400">
                        <a:latin typeface="Times New Roman"/>
                        <a:cs typeface="Times New Roman"/>
                      </a:endParaRPr>
                    </a:p>
                  </a:txBody>
                  <a:tcPr marL="0" marR="0" marT="62865" marB="0">
                    <a:lnL w="9525">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xmlns="" val="10000"/>
                  </a:ext>
                </a:extLst>
              </a:tr>
              <a:tr h="576474">
                <a:tc>
                  <a:txBody>
                    <a:bodyPr/>
                    <a:lstStyle/>
                    <a:p>
                      <a:pPr marL="52705">
                        <a:lnSpc>
                          <a:spcPct val="100000"/>
                        </a:lnSpc>
                        <a:spcBef>
                          <a:spcPts val="500"/>
                        </a:spcBef>
                      </a:pPr>
                      <a:r>
                        <a:rPr sz="1400" spc="-5" dirty="0">
                          <a:latin typeface="Times New Roman"/>
                          <a:cs typeface="Times New Roman"/>
                        </a:rPr>
                        <a:t>Microprocessors </a:t>
                      </a:r>
                      <a:r>
                        <a:rPr sz="1400" spc="-10" dirty="0">
                          <a:latin typeface="Times New Roman"/>
                          <a:cs typeface="Times New Roman"/>
                        </a:rPr>
                        <a:t>generally </a:t>
                      </a:r>
                      <a:r>
                        <a:rPr sz="1400" spc="-5" dirty="0">
                          <a:latin typeface="Times New Roman"/>
                          <a:cs typeface="Times New Roman"/>
                        </a:rPr>
                        <a:t>does </a:t>
                      </a:r>
                      <a:r>
                        <a:rPr sz="1400" spc="-15" dirty="0">
                          <a:latin typeface="Times New Roman"/>
                          <a:cs typeface="Times New Roman"/>
                        </a:rPr>
                        <a:t>not </a:t>
                      </a:r>
                      <a:r>
                        <a:rPr sz="1400" spc="-5" dirty="0">
                          <a:latin typeface="Times New Roman"/>
                          <a:cs typeface="Times New Roman"/>
                        </a:rPr>
                        <a:t>have</a:t>
                      </a:r>
                      <a:r>
                        <a:rPr sz="1400" spc="85" dirty="0">
                          <a:latin typeface="Times New Roman"/>
                          <a:cs typeface="Times New Roman"/>
                        </a:rPr>
                        <a:t> </a:t>
                      </a:r>
                      <a:r>
                        <a:rPr sz="1400" spc="-10" dirty="0">
                          <a:latin typeface="Times New Roman"/>
                          <a:cs typeface="Times New Roman"/>
                        </a:rPr>
                        <a:t>RAM, </a:t>
                      </a:r>
                      <a:r>
                        <a:rPr sz="1400" spc="-5" dirty="0">
                          <a:latin typeface="Times New Roman"/>
                          <a:cs typeface="Times New Roman"/>
                        </a:rPr>
                        <a:t>ROM </a:t>
                      </a:r>
                      <a:r>
                        <a:rPr sz="1400" dirty="0">
                          <a:latin typeface="Times New Roman"/>
                          <a:cs typeface="Times New Roman"/>
                        </a:rPr>
                        <a:t>and</a:t>
                      </a:r>
                      <a:endParaRPr sz="1400">
                        <a:latin typeface="Times New Roman"/>
                        <a:cs typeface="Times New Roman"/>
                      </a:endParaRPr>
                    </a:p>
                    <a:p>
                      <a:pPr marL="52705">
                        <a:lnSpc>
                          <a:spcPct val="100000"/>
                        </a:lnSpc>
                        <a:spcBef>
                          <a:spcPts val="840"/>
                        </a:spcBef>
                      </a:pPr>
                      <a:r>
                        <a:rPr sz="1400" spc="-10" dirty="0">
                          <a:latin typeface="Times New Roman"/>
                          <a:cs typeface="Times New Roman"/>
                        </a:rPr>
                        <a:t>I/O</a:t>
                      </a:r>
                      <a:r>
                        <a:rPr sz="1400" spc="-20" dirty="0">
                          <a:latin typeface="Times New Roman"/>
                          <a:cs typeface="Times New Roman"/>
                        </a:rPr>
                        <a:t> </a:t>
                      </a:r>
                      <a:r>
                        <a:rPr sz="1400" spc="-15" dirty="0">
                          <a:latin typeface="Times New Roman"/>
                          <a:cs typeface="Times New Roman"/>
                        </a:rPr>
                        <a:t>pins.</a:t>
                      </a:r>
                      <a:endParaRPr sz="1400">
                        <a:latin typeface="Times New Roman"/>
                        <a:cs typeface="Times New Roman"/>
                      </a:endParaRPr>
                    </a:p>
                  </a:txBody>
                  <a:tcPr marL="0" marR="0" marT="63500" marB="0">
                    <a:lnR w="9525">
                      <a:solidFill>
                        <a:srgbClr val="000000"/>
                      </a:solidFill>
                      <a:prstDash val="solid"/>
                    </a:lnR>
                    <a:lnT w="12700">
                      <a:solidFill>
                        <a:srgbClr val="000000"/>
                      </a:solidFill>
                      <a:prstDash val="solid"/>
                    </a:lnT>
                    <a:lnB w="12700">
                      <a:solidFill>
                        <a:srgbClr val="000000"/>
                      </a:solidFill>
                      <a:prstDash val="solid"/>
                    </a:lnB>
                  </a:tcPr>
                </a:tc>
                <a:tc>
                  <a:txBody>
                    <a:bodyPr/>
                    <a:lstStyle/>
                    <a:p>
                      <a:pPr marL="53975">
                        <a:lnSpc>
                          <a:spcPct val="100000"/>
                        </a:lnSpc>
                        <a:spcBef>
                          <a:spcPts val="500"/>
                        </a:spcBef>
                      </a:pPr>
                      <a:r>
                        <a:rPr sz="1400" spc="-5" dirty="0">
                          <a:latin typeface="Times New Roman"/>
                          <a:cs typeface="Times New Roman"/>
                        </a:rPr>
                        <a:t>Microcontroller </a:t>
                      </a:r>
                      <a:r>
                        <a:rPr sz="1400" spc="-20" dirty="0">
                          <a:latin typeface="Times New Roman"/>
                          <a:cs typeface="Times New Roman"/>
                        </a:rPr>
                        <a:t>is </a:t>
                      </a:r>
                      <a:r>
                        <a:rPr sz="1400" spc="-10" dirty="0">
                          <a:latin typeface="Times New Roman"/>
                          <a:cs typeface="Times New Roman"/>
                        </a:rPr>
                        <a:t>‘all in </a:t>
                      </a:r>
                      <a:r>
                        <a:rPr sz="1400" spc="-5" dirty="0">
                          <a:latin typeface="Times New Roman"/>
                          <a:cs typeface="Times New Roman"/>
                        </a:rPr>
                        <a:t>one’ </a:t>
                      </a:r>
                      <a:r>
                        <a:rPr sz="1400" spc="-10" dirty="0">
                          <a:latin typeface="Times New Roman"/>
                          <a:cs typeface="Times New Roman"/>
                        </a:rPr>
                        <a:t>processor, with </a:t>
                      </a:r>
                      <a:r>
                        <a:rPr sz="1400" spc="-5" dirty="0">
                          <a:latin typeface="Times New Roman"/>
                          <a:cs typeface="Times New Roman"/>
                        </a:rPr>
                        <a:t>RAM,</a:t>
                      </a:r>
                      <a:r>
                        <a:rPr sz="1400" spc="-105" dirty="0">
                          <a:latin typeface="Times New Roman"/>
                          <a:cs typeface="Times New Roman"/>
                        </a:rPr>
                        <a:t> </a:t>
                      </a:r>
                      <a:r>
                        <a:rPr sz="1400" spc="-10" dirty="0">
                          <a:latin typeface="Times New Roman"/>
                          <a:cs typeface="Times New Roman"/>
                        </a:rPr>
                        <a:t>I/O</a:t>
                      </a:r>
                      <a:endParaRPr sz="1400">
                        <a:latin typeface="Times New Roman"/>
                        <a:cs typeface="Times New Roman"/>
                      </a:endParaRPr>
                    </a:p>
                    <a:p>
                      <a:pPr marL="53975">
                        <a:lnSpc>
                          <a:spcPct val="100000"/>
                        </a:lnSpc>
                        <a:spcBef>
                          <a:spcPts val="840"/>
                        </a:spcBef>
                      </a:pPr>
                      <a:r>
                        <a:rPr sz="1400" spc="-5" dirty="0">
                          <a:latin typeface="Times New Roman"/>
                          <a:cs typeface="Times New Roman"/>
                        </a:rPr>
                        <a:t>ports, </a:t>
                      </a:r>
                      <a:r>
                        <a:rPr sz="1400" spc="-15" dirty="0">
                          <a:latin typeface="Times New Roman"/>
                          <a:cs typeface="Times New Roman"/>
                        </a:rPr>
                        <a:t>all </a:t>
                      </a:r>
                      <a:r>
                        <a:rPr sz="1400" spc="-5" dirty="0">
                          <a:latin typeface="Times New Roman"/>
                          <a:cs typeface="Times New Roman"/>
                        </a:rPr>
                        <a:t>on </a:t>
                      </a:r>
                      <a:r>
                        <a:rPr sz="1400" spc="-15" dirty="0">
                          <a:latin typeface="Times New Roman"/>
                          <a:cs typeface="Times New Roman"/>
                        </a:rPr>
                        <a:t>the</a:t>
                      </a:r>
                      <a:r>
                        <a:rPr sz="1400" spc="100" dirty="0">
                          <a:latin typeface="Times New Roman"/>
                          <a:cs typeface="Times New Roman"/>
                        </a:rPr>
                        <a:t> </a:t>
                      </a:r>
                      <a:r>
                        <a:rPr sz="1400" spc="-15" dirty="0">
                          <a:latin typeface="Times New Roman"/>
                          <a:cs typeface="Times New Roman"/>
                        </a:rPr>
                        <a:t>chip.</a:t>
                      </a:r>
                      <a:endParaRPr sz="1400">
                        <a:latin typeface="Times New Roman"/>
                        <a:cs typeface="Times New Roman"/>
                      </a:endParaRPr>
                    </a:p>
                  </a:txBody>
                  <a:tcPr marL="0" marR="0" marT="63500" marB="0">
                    <a:lnL w="9525">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xmlns="" val="10001"/>
                  </a:ext>
                </a:extLst>
              </a:tr>
              <a:tr h="919384">
                <a:tc>
                  <a:txBody>
                    <a:bodyPr/>
                    <a:lstStyle/>
                    <a:p>
                      <a:pPr marL="52705" marR="48895" algn="just">
                        <a:lnSpc>
                          <a:spcPts val="2520"/>
                        </a:lnSpc>
                        <a:spcBef>
                          <a:spcPts val="125"/>
                        </a:spcBef>
                      </a:pPr>
                      <a:r>
                        <a:rPr sz="1400" spc="-5" dirty="0">
                          <a:latin typeface="Times New Roman"/>
                          <a:cs typeface="Times New Roman"/>
                        </a:rPr>
                        <a:t>Microprocessors usually </a:t>
                      </a:r>
                      <a:r>
                        <a:rPr sz="1400" spc="-15" dirty="0">
                          <a:latin typeface="Times New Roman"/>
                          <a:cs typeface="Times New Roman"/>
                        </a:rPr>
                        <a:t>use </a:t>
                      </a:r>
                      <a:r>
                        <a:rPr sz="1400" spc="-10" dirty="0">
                          <a:latin typeface="Times New Roman"/>
                          <a:cs typeface="Times New Roman"/>
                        </a:rPr>
                        <a:t>its pins </a:t>
                      </a:r>
                      <a:r>
                        <a:rPr sz="1400" spc="-5" dirty="0">
                          <a:latin typeface="Times New Roman"/>
                          <a:cs typeface="Times New Roman"/>
                        </a:rPr>
                        <a:t>as a </a:t>
                      </a:r>
                      <a:r>
                        <a:rPr sz="1400" spc="-10" dirty="0">
                          <a:latin typeface="Times New Roman"/>
                          <a:cs typeface="Times New Roman"/>
                        </a:rPr>
                        <a:t>bus to </a:t>
                      </a:r>
                      <a:r>
                        <a:rPr sz="1400" spc="-5" dirty="0">
                          <a:latin typeface="Times New Roman"/>
                          <a:cs typeface="Times New Roman"/>
                        </a:rPr>
                        <a:t>interface </a:t>
                      </a:r>
                      <a:r>
                        <a:rPr sz="1400" spc="-10" dirty="0">
                          <a:latin typeface="Times New Roman"/>
                          <a:cs typeface="Times New Roman"/>
                        </a:rPr>
                        <a:t>to  RAM, </a:t>
                      </a:r>
                      <a:r>
                        <a:rPr sz="1400" spc="-5" dirty="0">
                          <a:latin typeface="Times New Roman"/>
                          <a:cs typeface="Times New Roman"/>
                        </a:rPr>
                        <a:t>ROM, and </a:t>
                      </a:r>
                      <a:r>
                        <a:rPr sz="1400" dirty="0">
                          <a:latin typeface="Times New Roman"/>
                          <a:cs typeface="Times New Roman"/>
                        </a:rPr>
                        <a:t>peripheral devices. </a:t>
                      </a:r>
                      <a:r>
                        <a:rPr sz="1400" spc="-10" dirty="0">
                          <a:latin typeface="Times New Roman"/>
                          <a:cs typeface="Times New Roman"/>
                        </a:rPr>
                        <a:t>Hence, the  </a:t>
                      </a:r>
                      <a:r>
                        <a:rPr sz="1400" spc="-15" dirty="0">
                          <a:latin typeface="Times New Roman"/>
                          <a:cs typeface="Times New Roman"/>
                        </a:rPr>
                        <a:t>controlling bus </a:t>
                      </a:r>
                      <a:r>
                        <a:rPr sz="1400" spc="-20" dirty="0">
                          <a:latin typeface="Times New Roman"/>
                          <a:cs typeface="Times New Roman"/>
                        </a:rPr>
                        <a:t>is </a:t>
                      </a:r>
                      <a:r>
                        <a:rPr sz="1400" spc="-15" dirty="0">
                          <a:latin typeface="Times New Roman"/>
                          <a:cs typeface="Times New Roman"/>
                        </a:rPr>
                        <a:t>expandable </a:t>
                      </a:r>
                      <a:r>
                        <a:rPr sz="1400" spc="-5" dirty="0">
                          <a:latin typeface="Times New Roman"/>
                          <a:cs typeface="Times New Roman"/>
                        </a:rPr>
                        <a:t>at </a:t>
                      </a:r>
                      <a:r>
                        <a:rPr sz="1400" spc="-15" dirty="0">
                          <a:latin typeface="Times New Roman"/>
                          <a:cs typeface="Times New Roman"/>
                        </a:rPr>
                        <a:t>the </a:t>
                      </a:r>
                      <a:r>
                        <a:rPr sz="1400" spc="-10" dirty="0">
                          <a:latin typeface="Times New Roman"/>
                          <a:cs typeface="Times New Roman"/>
                        </a:rPr>
                        <a:t>board</a:t>
                      </a:r>
                      <a:r>
                        <a:rPr sz="1400" spc="70" dirty="0">
                          <a:latin typeface="Times New Roman"/>
                          <a:cs typeface="Times New Roman"/>
                        </a:rPr>
                        <a:t> </a:t>
                      </a:r>
                      <a:r>
                        <a:rPr sz="1400" spc="-20" dirty="0">
                          <a:latin typeface="Times New Roman"/>
                          <a:cs typeface="Times New Roman"/>
                        </a:rPr>
                        <a:t>level.</a:t>
                      </a:r>
                      <a:endParaRPr sz="1400">
                        <a:latin typeface="Times New Roman"/>
                        <a:cs typeface="Times New Roman"/>
                      </a:endParaRPr>
                    </a:p>
                  </a:txBody>
                  <a:tcPr marL="0" marR="0" marT="15875" marB="0">
                    <a:lnR w="9525">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spcBef>
                          <a:spcPts val="45"/>
                        </a:spcBef>
                      </a:pPr>
                      <a:endParaRPr sz="1700">
                        <a:latin typeface="Times New Roman"/>
                        <a:cs typeface="Times New Roman"/>
                      </a:endParaRPr>
                    </a:p>
                    <a:p>
                      <a:pPr marL="53975">
                        <a:lnSpc>
                          <a:spcPct val="100000"/>
                        </a:lnSpc>
                      </a:pPr>
                      <a:r>
                        <a:rPr sz="1400" spc="-5" dirty="0">
                          <a:latin typeface="Times New Roman"/>
                          <a:cs typeface="Times New Roman"/>
                        </a:rPr>
                        <a:t>Controlling </a:t>
                      </a:r>
                      <a:r>
                        <a:rPr sz="1400" spc="-10" dirty="0">
                          <a:latin typeface="Times New Roman"/>
                          <a:cs typeface="Times New Roman"/>
                        </a:rPr>
                        <a:t>bus </a:t>
                      </a:r>
                      <a:r>
                        <a:rPr sz="1400" spc="-20" dirty="0">
                          <a:latin typeface="Times New Roman"/>
                          <a:cs typeface="Times New Roman"/>
                        </a:rPr>
                        <a:t>is </a:t>
                      </a:r>
                      <a:r>
                        <a:rPr sz="1400" spc="-5" dirty="0">
                          <a:latin typeface="Times New Roman"/>
                          <a:cs typeface="Times New Roman"/>
                        </a:rPr>
                        <a:t>internal and </a:t>
                      </a:r>
                      <a:r>
                        <a:rPr sz="1400" spc="-15" dirty="0">
                          <a:latin typeface="Times New Roman"/>
                          <a:cs typeface="Times New Roman"/>
                        </a:rPr>
                        <a:t>not </a:t>
                      </a:r>
                      <a:r>
                        <a:rPr sz="1400" spc="-5" dirty="0">
                          <a:latin typeface="Times New Roman"/>
                          <a:cs typeface="Times New Roman"/>
                        </a:rPr>
                        <a:t>available to</a:t>
                      </a:r>
                      <a:r>
                        <a:rPr sz="1400" spc="225" dirty="0">
                          <a:latin typeface="Times New Roman"/>
                          <a:cs typeface="Times New Roman"/>
                        </a:rPr>
                        <a:t> </a:t>
                      </a:r>
                      <a:r>
                        <a:rPr sz="1400" spc="-10" dirty="0">
                          <a:latin typeface="Times New Roman"/>
                          <a:cs typeface="Times New Roman"/>
                        </a:rPr>
                        <a:t>the </a:t>
                      </a:r>
                      <a:r>
                        <a:rPr sz="1400" dirty="0">
                          <a:latin typeface="Times New Roman"/>
                          <a:cs typeface="Times New Roman"/>
                        </a:rPr>
                        <a:t>board</a:t>
                      </a:r>
                      <a:endParaRPr sz="1400">
                        <a:latin typeface="Times New Roman"/>
                        <a:cs typeface="Times New Roman"/>
                      </a:endParaRPr>
                    </a:p>
                    <a:p>
                      <a:pPr marL="53975">
                        <a:lnSpc>
                          <a:spcPct val="100000"/>
                        </a:lnSpc>
                        <a:spcBef>
                          <a:spcPts val="840"/>
                        </a:spcBef>
                      </a:pPr>
                      <a:r>
                        <a:rPr sz="1400" spc="-20" dirty="0">
                          <a:latin typeface="Times New Roman"/>
                          <a:cs typeface="Times New Roman"/>
                        </a:rPr>
                        <a:t>designer.</a:t>
                      </a:r>
                      <a:endParaRPr sz="1400">
                        <a:latin typeface="Times New Roman"/>
                        <a:cs typeface="Times New Roman"/>
                      </a:endParaRPr>
                    </a:p>
                  </a:txBody>
                  <a:tcPr marL="0" marR="0" marT="5715" marB="0">
                    <a:lnL w="9525">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xmlns="" val="10002"/>
                  </a:ext>
                </a:extLst>
              </a:tr>
              <a:tr h="576473">
                <a:tc>
                  <a:txBody>
                    <a:bodyPr/>
                    <a:lstStyle/>
                    <a:p>
                      <a:pPr marL="52705">
                        <a:lnSpc>
                          <a:spcPct val="100000"/>
                        </a:lnSpc>
                        <a:spcBef>
                          <a:spcPts val="505"/>
                        </a:spcBef>
                      </a:pPr>
                      <a:r>
                        <a:rPr sz="1400" spc="-5" dirty="0">
                          <a:latin typeface="Times New Roman"/>
                          <a:cs typeface="Times New Roman"/>
                        </a:rPr>
                        <a:t>Microprocessors </a:t>
                      </a:r>
                      <a:r>
                        <a:rPr sz="1400" spc="-10" dirty="0">
                          <a:latin typeface="Times New Roman"/>
                          <a:cs typeface="Times New Roman"/>
                        </a:rPr>
                        <a:t>are </a:t>
                      </a:r>
                      <a:r>
                        <a:rPr sz="1400" spc="-5" dirty="0">
                          <a:latin typeface="Times New Roman"/>
                          <a:cs typeface="Times New Roman"/>
                        </a:rPr>
                        <a:t>generally capable </a:t>
                      </a:r>
                      <a:r>
                        <a:rPr sz="1400" spc="5" dirty="0">
                          <a:latin typeface="Times New Roman"/>
                          <a:cs typeface="Times New Roman"/>
                        </a:rPr>
                        <a:t>of </a:t>
                      </a:r>
                      <a:r>
                        <a:rPr sz="1400" spc="-5" dirty="0">
                          <a:latin typeface="Times New Roman"/>
                          <a:cs typeface="Times New Roman"/>
                        </a:rPr>
                        <a:t>being </a:t>
                      </a:r>
                      <a:r>
                        <a:rPr sz="1400" dirty="0">
                          <a:latin typeface="Times New Roman"/>
                          <a:cs typeface="Times New Roman"/>
                        </a:rPr>
                        <a:t>built</a:t>
                      </a:r>
                      <a:r>
                        <a:rPr sz="1400" spc="50" dirty="0">
                          <a:latin typeface="Times New Roman"/>
                          <a:cs typeface="Times New Roman"/>
                        </a:rPr>
                        <a:t> </a:t>
                      </a:r>
                      <a:r>
                        <a:rPr sz="1400" spc="-10" dirty="0">
                          <a:latin typeface="Times New Roman"/>
                          <a:cs typeface="Times New Roman"/>
                        </a:rPr>
                        <a:t>into</a:t>
                      </a:r>
                      <a:endParaRPr sz="1400">
                        <a:latin typeface="Times New Roman"/>
                        <a:cs typeface="Times New Roman"/>
                      </a:endParaRPr>
                    </a:p>
                    <a:p>
                      <a:pPr marL="52705">
                        <a:lnSpc>
                          <a:spcPct val="100000"/>
                        </a:lnSpc>
                        <a:spcBef>
                          <a:spcPts val="840"/>
                        </a:spcBef>
                      </a:pPr>
                      <a:r>
                        <a:rPr sz="1400" spc="-20" dirty="0">
                          <a:latin typeface="Times New Roman"/>
                          <a:cs typeface="Times New Roman"/>
                        </a:rPr>
                        <a:t>bigger </a:t>
                      </a:r>
                      <a:r>
                        <a:rPr sz="1400" spc="-15" dirty="0">
                          <a:latin typeface="Times New Roman"/>
                          <a:cs typeface="Times New Roman"/>
                        </a:rPr>
                        <a:t>general </a:t>
                      </a:r>
                      <a:r>
                        <a:rPr sz="1400" spc="-10" dirty="0">
                          <a:latin typeface="Times New Roman"/>
                          <a:cs typeface="Times New Roman"/>
                        </a:rPr>
                        <a:t>purpose</a:t>
                      </a:r>
                      <a:r>
                        <a:rPr sz="1400" spc="204" dirty="0">
                          <a:latin typeface="Times New Roman"/>
                          <a:cs typeface="Times New Roman"/>
                        </a:rPr>
                        <a:t> </a:t>
                      </a:r>
                      <a:r>
                        <a:rPr sz="1400" spc="-10" dirty="0">
                          <a:latin typeface="Times New Roman"/>
                          <a:cs typeface="Times New Roman"/>
                        </a:rPr>
                        <a:t>applications.</a:t>
                      </a:r>
                      <a:endParaRPr sz="1400">
                        <a:latin typeface="Times New Roman"/>
                        <a:cs typeface="Times New Roman"/>
                      </a:endParaRPr>
                    </a:p>
                  </a:txBody>
                  <a:tcPr marL="0" marR="0" marT="64135" marB="0">
                    <a:lnR w="9525">
                      <a:solidFill>
                        <a:srgbClr val="000000"/>
                      </a:solidFill>
                      <a:prstDash val="solid"/>
                    </a:lnR>
                    <a:lnT w="12700">
                      <a:solidFill>
                        <a:srgbClr val="000000"/>
                      </a:solidFill>
                      <a:prstDash val="solid"/>
                    </a:lnT>
                    <a:lnB w="12700">
                      <a:solidFill>
                        <a:srgbClr val="000000"/>
                      </a:solidFill>
                      <a:prstDash val="solid"/>
                    </a:lnB>
                  </a:tcPr>
                </a:tc>
                <a:tc>
                  <a:txBody>
                    <a:bodyPr/>
                    <a:lstStyle/>
                    <a:p>
                      <a:pPr marL="53975">
                        <a:lnSpc>
                          <a:spcPct val="100000"/>
                        </a:lnSpc>
                        <a:spcBef>
                          <a:spcPts val="505"/>
                        </a:spcBef>
                      </a:pPr>
                      <a:r>
                        <a:rPr sz="1400" spc="-5" dirty="0">
                          <a:latin typeface="Times New Roman"/>
                          <a:cs typeface="Times New Roman"/>
                        </a:rPr>
                        <a:t>Microcontrollers </a:t>
                      </a:r>
                      <a:r>
                        <a:rPr sz="1400" spc="-10" dirty="0">
                          <a:latin typeface="Times New Roman"/>
                          <a:cs typeface="Times New Roman"/>
                        </a:rPr>
                        <a:t>are </a:t>
                      </a:r>
                      <a:r>
                        <a:rPr sz="1400" spc="-5" dirty="0">
                          <a:latin typeface="Times New Roman"/>
                          <a:cs typeface="Times New Roman"/>
                        </a:rPr>
                        <a:t>usually </a:t>
                      </a:r>
                      <a:r>
                        <a:rPr sz="1400" spc="-10" dirty="0">
                          <a:latin typeface="Times New Roman"/>
                          <a:cs typeface="Times New Roman"/>
                        </a:rPr>
                        <a:t>used for more</a:t>
                      </a:r>
                      <a:r>
                        <a:rPr sz="1400" spc="30" dirty="0">
                          <a:latin typeface="Times New Roman"/>
                          <a:cs typeface="Times New Roman"/>
                        </a:rPr>
                        <a:t> </a:t>
                      </a:r>
                      <a:r>
                        <a:rPr sz="1400" spc="-5" dirty="0">
                          <a:latin typeface="Times New Roman"/>
                          <a:cs typeface="Times New Roman"/>
                        </a:rPr>
                        <a:t>dedicated</a:t>
                      </a:r>
                      <a:endParaRPr sz="1400">
                        <a:latin typeface="Times New Roman"/>
                        <a:cs typeface="Times New Roman"/>
                      </a:endParaRPr>
                    </a:p>
                    <a:p>
                      <a:pPr marL="53975">
                        <a:lnSpc>
                          <a:spcPct val="100000"/>
                        </a:lnSpc>
                        <a:spcBef>
                          <a:spcPts val="840"/>
                        </a:spcBef>
                      </a:pPr>
                      <a:r>
                        <a:rPr sz="1400" spc="-15" dirty="0">
                          <a:latin typeface="Times New Roman"/>
                          <a:cs typeface="Times New Roman"/>
                        </a:rPr>
                        <a:t>applications.</a:t>
                      </a:r>
                      <a:endParaRPr sz="1400">
                        <a:latin typeface="Times New Roman"/>
                        <a:cs typeface="Times New Roman"/>
                      </a:endParaRPr>
                    </a:p>
                  </a:txBody>
                  <a:tcPr marL="0" marR="0" marT="64135" marB="0">
                    <a:lnL w="9525">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xmlns="" val="10003"/>
                  </a:ext>
                </a:extLst>
              </a:tr>
              <a:tr h="689481">
                <a:tc>
                  <a:txBody>
                    <a:bodyPr/>
                    <a:lstStyle/>
                    <a:p>
                      <a:pPr marL="52705">
                        <a:lnSpc>
                          <a:spcPct val="100000"/>
                        </a:lnSpc>
                        <a:spcBef>
                          <a:spcPts val="1000"/>
                        </a:spcBef>
                      </a:pPr>
                      <a:r>
                        <a:rPr sz="1400" spc="-5" dirty="0">
                          <a:latin typeface="Times New Roman"/>
                          <a:cs typeface="Times New Roman"/>
                        </a:rPr>
                        <a:t>Microprocessors, generally </a:t>
                      </a:r>
                      <a:r>
                        <a:rPr sz="1400" spc="-10" dirty="0">
                          <a:latin typeface="Times New Roman"/>
                          <a:cs typeface="Times New Roman"/>
                        </a:rPr>
                        <a:t>do not </a:t>
                      </a:r>
                      <a:r>
                        <a:rPr sz="1400" spc="-15" dirty="0">
                          <a:latin typeface="Times New Roman"/>
                          <a:cs typeface="Times New Roman"/>
                        </a:rPr>
                        <a:t>have </a:t>
                      </a:r>
                      <a:r>
                        <a:rPr sz="1400" spc="-5" dirty="0">
                          <a:latin typeface="Times New Roman"/>
                          <a:cs typeface="Times New Roman"/>
                        </a:rPr>
                        <a:t>power</a:t>
                      </a:r>
                      <a:r>
                        <a:rPr sz="1400" spc="90" dirty="0">
                          <a:latin typeface="Times New Roman"/>
                          <a:cs typeface="Times New Roman"/>
                        </a:rPr>
                        <a:t> </a:t>
                      </a:r>
                      <a:r>
                        <a:rPr sz="1400" dirty="0">
                          <a:latin typeface="Times New Roman"/>
                          <a:cs typeface="Times New Roman"/>
                        </a:rPr>
                        <a:t>saving</a:t>
                      </a:r>
                      <a:endParaRPr sz="1400">
                        <a:latin typeface="Times New Roman"/>
                        <a:cs typeface="Times New Roman"/>
                      </a:endParaRPr>
                    </a:p>
                    <a:p>
                      <a:pPr marL="52705">
                        <a:lnSpc>
                          <a:spcPct val="100000"/>
                        </a:lnSpc>
                        <a:spcBef>
                          <a:spcPts val="840"/>
                        </a:spcBef>
                      </a:pPr>
                      <a:r>
                        <a:rPr sz="1400" spc="-15" dirty="0">
                          <a:latin typeface="Times New Roman"/>
                          <a:cs typeface="Times New Roman"/>
                        </a:rPr>
                        <a:t>system.</a:t>
                      </a:r>
                      <a:endParaRPr sz="1400">
                        <a:latin typeface="Times New Roman"/>
                        <a:cs typeface="Times New Roman"/>
                      </a:endParaRPr>
                    </a:p>
                  </a:txBody>
                  <a:tcPr marL="0" marR="0" marT="127000" marB="0">
                    <a:lnR w="9525">
                      <a:solidFill>
                        <a:srgbClr val="000000"/>
                      </a:solidFill>
                      <a:prstDash val="solid"/>
                    </a:lnR>
                    <a:lnT w="12700">
                      <a:solidFill>
                        <a:srgbClr val="000000"/>
                      </a:solidFill>
                      <a:prstDash val="solid"/>
                    </a:lnT>
                    <a:lnB w="12700">
                      <a:solidFill>
                        <a:srgbClr val="000000"/>
                      </a:solidFill>
                      <a:prstDash val="solid"/>
                    </a:lnB>
                  </a:tcPr>
                </a:tc>
                <a:tc>
                  <a:txBody>
                    <a:bodyPr/>
                    <a:lstStyle/>
                    <a:p>
                      <a:pPr marL="53975">
                        <a:lnSpc>
                          <a:spcPct val="100000"/>
                        </a:lnSpc>
                        <a:spcBef>
                          <a:spcPts val="1000"/>
                        </a:spcBef>
                      </a:pPr>
                      <a:r>
                        <a:rPr sz="1400" spc="-5" dirty="0">
                          <a:latin typeface="Times New Roman"/>
                          <a:cs typeface="Times New Roman"/>
                        </a:rPr>
                        <a:t>Microcontrollers </a:t>
                      </a:r>
                      <a:r>
                        <a:rPr sz="1400" spc="-15" dirty="0">
                          <a:latin typeface="Times New Roman"/>
                          <a:cs typeface="Times New Roman"/>
                        </a:rPr>
                        <a:t>have </a:t>
                      </a:r>
                      <a:r>
                        <a:rPr sz="1400" spc="-5" dirty="0">
                          <a:latin typeface="Times New Roman"/>
                          <a:cs typeface="Times New Roman"/>
                        </a:rPr>
                        <a:t>power </a:t>
                      </a:r>
                      <a:r>
                        <a:rPr sz="1400" dirty="0">
                          <a:latin typeface="Times New Roman"/>
                          <a:cs typeface="Times New Roman"/>
                        </a:rPr>
                        <a:t>saving </a:t>
                      </a:r>
                      <a:r>
                        <a:rPr sz="1400" spc="-5" dirty="0">
                          <a:latin typeface="Times New Roman"/>
                          <a:cs typeface="Times New Roman"/>
                        </a:rPr>
                        <a:t>system, like idle</a:t>
                      </a:r>
                      <a:r>
                        <a:rPr sz="1400" spc="300" dirty="0">
                          <a:latin typeface="Times New Roman"/>
                          <a:cs typeface="Times New Roman"/>
                        </a:rPr>
                        <a:t> </a:t>
                      </a:r>
                      <a:r>
                        <a:rPr sz="1400" spc="-15" dirty="0">
                          <a:latin typeface="Times New Roman"/>
                          <a:cs typeface="Times New Roman"/>
                        </a:rPr>
                        <a:t>mode</a:t>
                      </a:r>
                      <a:endParaRPr sz="1400">
                        <a:latin typeface="Times New Roman"/>
                        <a:cs typeface="Times New Roman"/>
                      </a:endParaRPr>
                    </a:p>
                    <a:p>
                      <a:pPr marL="53975">
                        <a:lnSpc>
                          <a:spcPct val="100000"/>
                        </a:lnSpc>
                        <a:spcBef>
                          <a:spcPts val="840"/>
                        </a:spcBef>
                      </a:pPr>
                      <a:r>
                        <a:rPr sz="1400" spc="-5" dirty="0">
                          <a:latin typeface="Times New Roman"/>
                          <a:cs typeface="Times New Roman"/>
                        </a:rPr>
                        <a:t>or power </a:t>
                      </a:r>
                      <a:r>
                        <a:rPr sz="1400" spc="-15" dirty="0">
                          <a:latin typeface="Times New Roman"/>
                          <a:cs typeface="Times New Roman"/>
                        </a:rPr>
                        <a:t>saving; </a:t>
                      </a:r>
                      <a:r>
                        <a:rPr sz="1400" spc="-20" dirty="0">
                          <a:latin typeface="Times New Roman"/>
                          <a:cs typeface="Times New Roman"/>
                        </a:rPr>
                        <a:t>mode </a:t>
                      </a:r>
                      <a:r>
                        <a:rPr sz="1400" dirty="0">
                          <a:latin typeface="Times New Roman"/>
                          <a:cs typeface="Times New Roman"/>
                        </a:rPr>
                        <a:t>so </a:t>
                      </a:r>
                      <a:r>
                        <a:rPr sz="1400" spc="-15" dirty="0">
                          <a:latin typeface="Times New Roman"/>
                          <a:cs typeface="Times New Roman"/>
                        </a:rPr>
                        <a:t>overall </a:t>
                      </a:r>
                      <a:r>
                        <a:rPr sz="1400" spc="-20" dirty="0">
                          <a:latin typeface="Times New Roman"/>
                          <a:cs typeface="Times New Roman"/>
                        </a:rPr>
                        <a:t>it </a:t>
                      </a:r>
                      <a:r>
                        <a:rPr sz="1400" spc="-10" dirty="0">
                          <a:latin typeface="Times New Roman"/>
                          <a:cs typeface="Times New Roman"/>
                        </a:rPr>
                        <a:t>uses less</a:t>
                      </a:r>
                      <a:r>
                        <a:rPr sz="1400" spc="40" dirty="0">
                          <a:latin typeface="Times New Roman"/>
                          <a:cs typeface="Times New Roman"/>
                        </a:rPr>
                        <a:t> </a:t>
                      </a:r>
                      <a:r>
                        <a:rPr sz="1400" spc="-20" dirty="0">
                          <a:latin typeface="Times New Roman"/>
                          <a:cs typeface="Times New Roman"/>
                        </a:rPr>
                        <a:t>power.</a:t>
                      </a:r>
                      <a:endParaRPr sz="1400">
                        <a:latin typeface="Times New Roman"/>
                        <a:cs typeface="Times New Roman"/>
                      </a:endParaRPr>
                    </a:p>
                  </a:txBody>
                  <a:tcPr marL="0" marR="0" marT="127000" marB="0">
                    <a:lnL w="9525">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xmlns="" val="10004"/>
                  </a:ext>
                </a:extLst>
              </a:tr>
              <a:tr h="864710">
                <a:tc>
                  <a:txBody>
                    <a:bodyPr/>
                    <a:lstStyle/>
                    <a:p>
                      <a:pPr marL="52705">
                        <a:lnSpc>
                          <a:spcPct val="100000"/>
                        </a:lnSpc>
                        <a:spcBef>
                          <a:spcPts val="509"/>
                        </a:spcBef>
                      </a:pPr>
                      <a:r>
                        <a:rPr sz="1400" spc="-10" dirty="0">
                          <a:latin typeface="Times New Roman"/>
                          <a:cs typeface="Times New Roman"/>
                        </a:rPr>
                        <a:t>The  </a:t>
                      </a:r>
                      <a:r>
                        <a:rPr sz="1400" spc="-5" dirty="0">
                          <a:latin typeface="Times New Roman"/>
                          <a:cs typeface="Times New Roman"/>
                        </a:rPr>
                        <a:t>overall </a:t>
                      </a:r>
                      <a:r>
                        <a:rPr sz="1400" spc="5" dirty="0">
                          <a:latin typeface="Times New Roman"/>
                          <a:cs typeface="Times New Roman"/>
                        </a:rPr>
                        <a:t>cost of </a:t>
                      </a:r>
                      <a:r>
                        <a:rPr sz="1400" spc="-5" dirty="0">
                          <a:latin typeface="Times New Roman"/>
                          <a:cs typeface="Times New Roman"/>
                        </a:rPr>
                        <a:t>systems  </a:t>
                      </a:r>
                      <a:r>
                        <a:rPr sz="1400" spc="-15" dirty="0">
                          <a:latin typeface="Times New Roman"/>
                          <a:cs typeface="Times New Roman"/>
                        </a:rPr>
                        <a:t>made  </a:t>
                      </a:r>
                      <a:r>
                        <a:rPr sz="1400" spc="5" dirty="0">
                          <a:latin typeface="Times New Roman"/>
                          <a:cs typeface="Times New Roman"/>
                        </a:rPr>
                        <a:t>with </a:t>
                      </a:r>
                      <a:r>
                        <a:rPr sz="1400" spc="-5" dirty="0">
                          <a:latin typeface="Times New Roman"/>
                          <a:cs typeface="Times New Roman"/>
                        </a:rPr>
                        <a:t>Microprocessors</a:t>
                      </a:r>
                      <a:r>
                        <a:rPr sz="1400" spc="-140" dirty="0">
                          <a:latin typeface="Times New Roman"/>
                          <a:cs typeface="Times New Roman"/>
                        </a:rPr>
                        <a:t> </a:t>
                      </a:r>
                      <a:r>
                        <a:rPr sz="1400" spc="-35" dirty="0">
                          <a:latin typeface="Times New Roman"/>
                          <a:cs typeface="Times New Roman"/>
                        </a:rPr>
                        <a:t>is</a:t>
                      </a:r>
                      <a:endParaRPr sz="1400">
                        <a:latin typeface="Times New Roman"/>
                        <a:cs typeface="Times New Roman"/>
                      </a:endParaRPr>
                    </a:p>
                    <a:p>
                      <a:pPr marL="52705">
                        <a:lnSpc>
                          <a:spcPct val="100000"/>
                        </a:lnSpc>
                        <a:spcBef>
                          <a:spcPts val="840"/>
                        </a:spcBef>
                      </a:pPr>
                      <a:r>
                        <a:rPr sz="1400" spc="-10" dirty="0">
                          <a:latin typeface="Times New Roman"/>
                          <a:cs typeface="Times New Roman"/>
                        </a:rPr>
                        <a:t>high,  </a:t>
                      </a:r>
                      <a:r>
                        <a:rPr sz="1400" spc="-5" dirty="0">
                          <a:latin typeface="Times New Roman"/>
                          <a:cs typeface="Times New Roman"/>
                        </a:rPr>
                        <a:t>because  </a:t>
                      </a:r>
                      <a:r>
                        <a:rPr sz="1400" spc="5" dirty="0">
                          <a:latin typeface="Times New Roman"/>
                          <a:cs typeface="Times New Roman"/>
                        </a:rPr>
                        <a:t>of </a:t>
                      </a:r>
                      <a:r>
                        <a:rPr sz="1400" spc="-10" dirty="0">
                          <a:latin typeface="Times New Roman"/>
                          <a:cs typeface="Times New Roman"/>
                        </a:rPr>
                        <a:t>the  </a:t>
                      </a:r>
                      <a:r>
                        <a:rPr sz="1400" spc="-5" dirty="0">
                          <a:latin typeface="Times New Roman"/>
                          <a:cs typeface="Times New Roman"/>
                        </a:rPr>
                        <a:t>high </a:t>
                      </a:r>
                      <a:r>
                        <a:rPr sz="1400" spc="-10" dirty="0">
                          <a:latin typeface="Times New Roman"/>
                          <a:cs typeface="Times New Roman"/>
                        </a:rPr>
                        <a:t>number </a:t>
                      </a:r>
                      <a:r>
                        <a:rPr sz="1400" spc="5" dirty="0">
                          <a:latin typeface="Times New Roman"/>
                          <a:cs typeface="Times New Roman"/>
                        </a:rPr>
                        <a:t>of </a:t>
                      </a:r>
                      <a:r>
                        <a:rPr sz="1400" dirty="0">
                          <a:latin typeface="Times New Roman"/>
                          <a:cs typeface="Times New Roman"/>
                        </a:rPr>
                        <a:t>external</a:t>
                      </a:r>
                      <a:r>
                        <a:rPr sz="1400" spc="229" dirty="0">
                          <a:latin typeface="Times New Roman"/>
                          <a:cs typeface="Times New Roman"/>
                        </a:rPr>
                        <a:t> </a:t>
                      </a:r>
                      <a:r>
                        <a:rPr sz="1400" spc="-5" dirty="0">
                          <a:latin typeface="Times New Roman"/>
                          <a:cs typeface="Times New Roman"/>
                        </a:rPr>
                        <a:t>components</a:t>
                      </a:r>
                      <a:endParaRPr sz="1400">
                        <a:latin typeface="Times New Roman"/>
                        <a:cs typeface="Times New Roman"/>
                      </a:endParaRPr>
                    </a:p>
                    <a:p>
                      <a:pPr marL="52705">
                        <a:lnSpc>
                          <a:spcPct val="100000"/>
                        </a:lnSpc>
                        <a:spcBef>
                          <a:spcPts val="845"/>
                        </a:spcBef>
                      </a:pPr>
                      <a:r>
                        <a:rPr sz="1400" spc="-15" dirty="0">
                          <a:latin typeface="Times New Roman"/>
                          <a:cs typeface="Times New Roman"/>
                        </a:rPr>
                        <a:t>required.</a:t>
                      </a:r>
                      <a:endParaRPr sz="1400">
                        <a:latin typeface="Times New Roman"/>
                        <a:cs typeface="Times New Roman"/>
                      </a:endParaRPr>
                    </a:p>
                  </a:txBody>
                  <a:tcPr marL="0" marR="0" marT="64769" marB="0">
                    <a:lnR w="9525">
                      <a:solidFill>
                        <a:srgbClr val="000000"/>
                      </a:solidFill>
                      <a:prstDash val="solid"/>
                    </a:lnR>
                    <a:lnT w="12700">
                      <a:solidFill>
                        <a:srgbClr val="000000"/>
                      </a:solidFill>
                      <a:prstDash val="solid"/>
                    </a:lnT>
                    <a:lnB w="12700">
                      <a:solidFill>
                        <a:srgbClr val="000000"/>
                      </a:solidFill>
                      <a:prstDash val="solid"/>
                    </a:lnB>
                  </a:tcPr>
                </a:tc>
                <a:tc>
                  <a:txBody>
                    <a:bodyPr/>
                    <a:lstStyle/>
                    <a:p>
                      <a:pPr marL="53975">
                        <a:lnSpc>
                          <a:spcPct val="100000"/>
                        </a:lnSpc>
                        <a:spcBef>
                          <a:spcPts val="509"/>
                        </a:spcBef>
                      </a:pPr>
                      <a:r>
                        <a:rPr sz="1400" spc="-5" dirty="0">
                          <a:latin typeface="Times New Roman"/>
                          <a:cs typeface="Times New Roman"/>
                        </a:rPr>
                        <a:t>Microcontrollers  </a:t>
                      </a:r>
                      <a:r>
                        <a:rPr sz="1400" spc="-10" dirty="0">
                          <a:latin typeface="Times New Roman"/>
                          <a:cs typeface="Times New Roman"/>
                        </a:rPr>
                        <a:t>are  </a:t>
                      </a:r>
                      <a:r>
                        <a:rPr sz="1400" spc="-15" dirty="0">
                          <a:latin typeface="Times New Roman"/>
                          <a:cs typeface="Times New Roman"/>
                        </a:rPr>
                        <a:t>made  </a:t>
                      </a:r>
                      <a:r>
                        <a:rPr sz="1400" spc="5" dirty="0">
                          <a:latin typeface="Times New Roman"/>
                          <a:cs typeface="Times New Roman"/>
                        </a:rPr>
                        <a:t>by </a:t>
                      </a:r>
                      <a:r>
                        <a:rPr sz="1400" spc="-5" dirty="0">
                          <a:latin typeface="Times New Roman"/>
                          <a:cs typeface="Times New Roman"/>
                        </a:rPr>
                        <a:t>using complementary</a:t>
                      </a:r>
                      <a:r>
                        <a:rPr sz="1400" spc="-65" dirty="0">
                          <a:latin typeface="Times New Roman"/>
                          <a:cs typeface="Times New Roman"/>
                        </a:rPr>
                        <a:t> </a:t>
                      </a:r>
                      <a:r>
                        <a:rPr sz="1400" spc="-5" dirty="0">
                          <a:latin typeface="Times New Roman"/>
                          <a:cs typeface="Times New Roman"/>
                        </a:rPr>
                        <a:t>metal</a:t>
                      </a:r>
                      <a:endParaRPr sz="1400">
                        <a:latin typeface="Times New Roman"/>
                        <a:cs typeface="Times New Roman"/>
                      </a:endParaRPr>
                    </a:p>
                    <a:p>
                      <a:pPr marL="53975">
                        <a:lnSpc>
                          <a:spcPct val="100000"/>
                        </a:lnSpc>
                        <a:spcBef>
                          <a:spcPts val="840"/>
                        </a:spcBef>
                      </a:pPr>
                      <a:r>
                        <a:rPr sz="1400" spc="-5" dirty="0">
                          <a:latin typeface="Times New Roman"/>
                          <a:cs typeface="Times New Roman"/>
                        </a:rPr>
                        <a:t>oxide</a:t>
                      </a:r>
                      <a:r>
                        <a:rPr sz="1400" spc="254" dirty="0">
                          <a:latin typeface="Times New Roman"/>
                          <a:cs typeface="Times New Roman"/>
                        </a:rPr>
                        <a:t> </a:t>
                      </a:r>
                      <a:r>
                        <a:rPr sz="1400" spc="-5" dirty="0">
                          <a:latin typeface="Times New Roman"/>
                          <a:cs typeface="Times New Roman"/>
                        </a:rPr>
                        <a:t>semiconductor</a:t>
                      </a:r>
                      <a:r>
                        <a:rPr sz="1400" spc="250" dirty="0">
                          <a:latin typeface="Times New Roman"/>
                          <a:cs typeface="Times New Roman"/>
                        </a:rPr>
                        <a:t> </a:t>
                      </a:r>
                      <a:r>
                        <a:rPr sz="1400" spc="-5" dirty="0">
                          <a:latin typeface="Times New Roman"/>
                          <a:cs typeface="Times New Roman"/>
                        </a:rPr>
                        <a:t>technology;</a:t>
                      </a:r>
                      <a:r>
                        <a:rPr sz="1400" spc="245" dirty="0">
                          <a:latin typeface="Times New Roman"/>
                          <a:cs typeface="Times New Roman"/>
                        </a:rPr>
                        <a:t> </a:t>
                      </a:r>
                      <a:r>
                        <a:rPr sz="1400" dirty="0">
                          <a:latin typeface="Times New Roman"/>
                          <a:cs typeface="Times New Roman"/>
                        </a:rPr>
                        <a:t>so</a:t>
                      </a:r>
                      <a:r>
                        <a:rPr sz="1400" spc="250" dirty="0">
                          <a:latin typeface="Times New Roman"/>
                          <a:cs typeface="Times New Roman"/>
                        </a:rPr>
                        <a:t> </a:t>
                      </a:r>
                      <a:r>
                        <a:rPr sz="1400" spc="-5" dirty="0">
                          <a:latin typeface="Times New Roman"/>
                          <a:cs typeface="Times New Roman"/>
                        </a:rPr>
                        <a:t>they</a:t>
                      </a:r>
                      <a:r>
                        <a:rPr sz="1400" spc="250" dirty="0">
                          <a:latin typeface="Times New Roman"/>
                          <a:cs typeface="Times New Roman"/>
                        </a:rPr>
                        <a:t> </a:t>
                      </a:r>
                      <a:r>
                        <a:rPr sz="1400" spc="-10" dirty="0">
                          <a:latin typeface="Times New Roman"/>
                          <a:cs typeface="Times New Roman"/>
                        </a:rPr>
                        <a:t>are</a:t>
                      </a:r>
                      <a:r>
                        <a:rPr sz="1400" spc="254" dirty="0">
                          <a:latin typeface="Times New Roman"/>
                          <a:cs typeface="Times New Roman"/>
                        </a:rPr>
                        <a:t> </a:t>
                      </a:r>
                      <a:r>
                        <a:rPr sz="1400" spc="-15" dirty="0">
                          <a:latin typeface="Times New Roman"/>
                          <a:cs typeface="Times New Roman"/>
                        </a:rPr>
                        <a:t>far</a:t>
                      </a:r>
                      <a:r>
                        <a:rPr sz="1400" spc="245" dirty="0">
                          <a:latin typeface="Times New Roman"/>
                          <a:cs typeface="Times New Roman"/>
                        </a:rPr>
                        <a:t> </a:t>
                      </a:r>
                      <a:r>
                        <a:rPr sz="1400" spc="-5" dirty="0">
                          <a:latin typeface="Times New Roman"/>
                          <a:cs typeface="Times New Roman"/>
                        </a:rPr>
                        <a:t>cheaper</a:t>
                      </a:r>
                      <a:endParaRPr sz="1400">
                        <a:latin typeface="Times New Roman"/>
                        <a:cs typeface="Times New Roman"/>
                      </a:endParaRPr>
                    </a:p>
                    <a:p>
                      <a:pPr marL="53975">
                        <a:lnSpc>
                          <a:spcPct val="100000"/>
                        </a:lnSpc>
                        <a:spcBef>
                          <a:spcPts val="845"/>
                        </a:spcBef>
                      </a:pPr>
                      <a:r>
                        <a:rPr sz="1400" spc="-10" dirty="0">
                          <a:latin typeface="Times New Roman"/>
                          <a:cs typeface="Times New Roman"/>
                        </a:rPr>
                        <a:t>than</a:t>
                      </a:r>
                      <a:r>
                        <a:rPr sz="1400" spc="5" dirty="0">
                          <a:latin typeface="Times New Roman"/>
                          <a:cs typeface="Times New Roman"/>
                        </a:rPr>
                        <a:t> </a:t>
                      </a:r>
                      <a:r>
                        <a:rPr sz="1400" spc="-5" dirty="0">
                          <a:latin typeface="Times New Roman"/>
                          <a:cs typeface="Times New Roman"/>
                        </a:rPr>
                        <a:t>Microprocessors.</a:t>
                      </a:r>
                      <a:endParaRPr sz="1400">
                        <a:latin typeface="Times New Roman"/>
                        <a:cs typeface="Times New Roman"/>
                      </a:endParaRPr>
                    </a:p>
                  </a:txBody>
                  <a:tcPr marL="0" marR="0" marT="64769" marB="0">
                    <a:lnL w="9525">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xmlns="" val="10005"/>
                  </a:ext>
                </a:extLst>
              </a:tr>
              <a:tr h="689560">
                <a:tc>
                  <a:txBody>
                    <a:bodyPr/>
                    <a:lstStyle/>
                    <a:p>
                      <a:pPr marL="52705">
                        <a:lnSpc>
                          <a:spcPct val="100000"/>
                        </a:lnSpc>
                        <a:spcBef>
                          <a:spcPts val="1010"/>
                        </a:spcBef>
                      </a:pPr>
                      <a:r>
                        <a:rPr sz="1400" spc="-5" dirty="0">
                          <a:latin typeface="Times New Roman"/>
                          <a:cs typeface="Times New Roman"/>
                        </a:rPr>
                        <a:t>Processing speed </a:t>
                      </a:r>
                      <a:r>
                        <a:rPr sz="1400" spc="5" dirty="0">
                          <a:latin typeface="Times New Roman"/>
                          <a:cs typeface="Times New Roman"/>
                        </a:rPr>
                        <a:t>of </a:t>
                      </a:r>
                      <a:r>
                        <a:rPr sz="1400" spc="-5" dirty="0">
                          <a:latin typeface="Times New Roman"/>
                          <a:cs typeface="Times New Roman"/>
                        </a:rPr>
                        <a:t>general microprocessors </a:t>
                      </a:r>
                      <a:r>
                        <a:rPr sz="1400" spc="-20" dirty="0">
                          <a:latin typeface="Times New Roman"/>
                          <a:cs typeface="Times New Roman"/>
                        </a:rPr>
                        <a:t>is </a:t>
                      </a:r>
                      <a:r>
                        <a:rPr sz="1400" spc="-5" dirty="0">
                          <a:latin typeface="Times New Roman"/>
                          <a:cs typeface="Times New Roman"/>
                        </a:rPr>
                        <a:t>above</a:t>
                      </a:r>
                      <a:r>
                        <a:rPr sz="1400" spc="190" dirty="0">
                          <a:latin typeface="Times New Roman"/>
                          <a:cs typeface="Times New Roman"/>
                        </a:rPr>
                        <a:t> </a:t>
                      </a:r>
                      <a:r>
                        <a:rPr sz="1400" spc="-5" dirty="0">
                          <a:latin typeface="Times New Roman"/>
                          <a:cs typeface="Times New Roman"/>
                        </a:rPr>
                        <a:t>1</a:t>
                      </a:r>
                      <a:endParaRPr sz="1400">
                        <a:latin typeface="Times New Roman"/>
                        <a:cs typeface="Times New Roman"/>
                      </a:endParaRPr>
                    </a:p>
                    <a:p>
                      <a:pPr marL="52705">
                        <a:lnSpc>
                          <a:spcPct val="100000"/>
                        </a:lnSpc>
                        <a:spcBef>
                          <a:spcPts val="840"/>
                        </a:spcBef>
                      </a:pPr>
                      <a:r>
                        <a:rPr sz="1400" spc="-10" dirty="0">
                          <a:latin typeface="Times New Roman"/>
                          <a:cs typeface="Times New Roman"/>
                        </a:rPr>
                        <a:t>GHz; </a:t>
                      </a:r>
                      <a:r>
                        <a:rPr sz="1400" spc="-5" dirty="0">
                          <a:latin typeface="Times New Roman"/>
                          <a:cs typeface="Times New Roman"/>
                        </a:rPr>
                        <a:t>so </a:t>
                      </a:r>
                      <a:r>
                        <a:rPr sz="1400" spc="-20" dirty="0">
                          <a:latin typeface="Times New Roman"/>
                          <a:cs typeface="Times New Roman"/>
                        </a:rPr>
                        <a:t>it </a:t>
                      </a:r>
                      <a:r>
                        <a:rPr sz="1400" spc="-5" dirty="0">
                          <a:latin typeface="Times New Roman"/>
                          <a:cs typeface="Times New Roman"/>
                        </a:rPr>
                        <a:t>works </a:t>
                      </a:r>
                      <a:r>
                        <a:rPr sz="1400" spc="-20" dirty="0">
                          <a:latin typeface="Times New Roman"/>
                          <a:cs typeface="Times New Roman"/>
                        </a:rPr>
                        <a:t>much </a:t>
                      </a:r>
                      <a:r>
                        <a:rPr sz="1400" spc="-10" dirty="0">
                          <a:latin typeface="Times New Roman"/>
                          <a:cs typeface="Times New Roman"/>
                        </a:rPr>
                        <a:t>faster than</a:t>
                      </a:r>
                      <a:r>
                        <a:rPr sz="1400" spc="265" dirty="0">
                          <a:latin typeface="Times New Roman"/>
                          <a:cs typeface="Times New Roman"/>
                        </a:rPr>
                        <a:t> </a:t>
                      </a:r>
                      <a:r>
                        <a:rPr sz="1400" spc="-10" dirty="0">
                          <a:latin typeface="Times New Roman"/>
                          <a:cs typeface="Times New Roman"/>
                        </a:rPr>
                        <a:t>Microcontrollers.</a:t>
                      </a:r>
                      <a:endParaRPr sz="1400">
                        <a:latin typeface="Times New Roman"/>
                        <a:cs typeface="Times New Roman"/>
                      </a:endParaRPr>
                    </a:p>
                  </a:txBody>
                  <a:tcPr marL="0" marR="0" marT="128270" marB="0">
                    <a:lnR w="9525">
                      <a:solidFill>
                        <a:srgbClr val="000000"/>
                      </a:solidFill>
                      <a:prstDash val="solid"/>
                    </a:lnR>
                    <a:lnT w="12700">
                      <a:solidFill>
                        <a:srgbClr val="000000"/>
                      </a:solidFill>
                      <a:prstDash val="solid"/>
                    </a:lnT>
                    <a:lnB w="12700">
                      <a:solidFill>
                        <a:srgbClr val="000000"/>
                      </a:solidFill>
                      <a:prstDash val="solid"/>
                    </a:lnB>
                  </a:tcPr>
                </a:tc>
                <a:tc>
                  <a:txBody>
                    <a:bodyPr/>
                    <a:lstStyle/>
                    <a:p>
                      <a:pPr marL="53975">
                        <a:lnSpc>
                          <a:spcPct val="100000"/>
                        </a:lnSpc>
                        <a:spcBef>
                          <a:spcPts val="1010"/>
                        </a:spcBef>
                      </a:pPr>
                      <a:r>
                        <a:rPr sz="1400" spc="-5" dirty="0">
                          <a:latin typeface="Times New Roman"/>
                          <a:cs typeface="Times New Roman"/>
                        </a:rPr>
                        <a:t>Processing speed </a:t>
                      </a:r>
                      <a:r>
                        <a:rPr sz="1400" spc="5" dirty="0">
                          <a:latin typeface="Times New Roman"/>
                          <a:cs typeface="Times New Roman"/>
                        </a:rPr>
                        <a:t>of </a:t>
                      </a:r>
                      <a:r>
                        <a:rPr sz="1400" spc="-5" dirty="0">
                          <a:latin typeface="Times New Roman"/>
                          <a:cs typeface="Times New Roman"/>
                        </a:rPr>
                        <a:t>Microcontrollers </a:t>
                      </a:r>
                      <a:r>
                        <a:rPr sz="1400" spc="-20" dirty="0">
                          <a:latin typeface="Times New Roman"/>
                          <a:cs typeface="Times New Roman"/>
                        </a:rPr>
                        <a:t>is </a:t>
                      </a:r>
                      <a:r>
                        <a:rPr sz="1400" spc="-5" dirty="0">
                          <a:latin typeface="Times New Roman"/>
                          <a:cs typeface="Times New Roman"/>
                        </a:rPr>
                        <a:t>about 8 MHz </a:t>
                      </a:r>
                      <a:r>
                        <a:rPr sz="1400" spc="-10" dirty="0">
                          <a:latin typeface="Times New Roman"/>
                          <a:cs typeface="Times New Roman"/>
                        </a:rPr>
                        <a:t>to</a:t>
                      </a:r>
                      <a:r>
                        <a:rPr sz="1400" dirty="0">
                          <a:latin typeface="Times New Roman"/>
                          <a:cs typeface="Times New Roman"/>
                        </a:rPr>
                        <a:t> </a:t>
                      </a:r>
                      <a:r>
                        <a:rPr sz="1400" spc="-5" dirty="0">
                          <a:latin typeface="Times New Roman"/>
                          <a:cs typeface="Times New Roman"/>
                        </a:rPr>
                        <a:t>50</a:t>
                      </a:r>
                      <a:endParaRPr sz="1400">
                        <a:latin typeface="Times New Roman"/>
                        <a:cs typeface="Times New Roman"/>
                      </a:endParaRPr>
                    </a:p>
                    <a:p>
                      <a:pPr marL="53975">
                        <a:lnSpc>
                          <a:spcPct val="100000"/>
                        </a:lnSpc>
                        <a:spcBef>
                          <a:spcPts val="840"/>
                        </a:spcBef>
                      </a:pPr>
                      <a:r>
                        <a:rPr sz="1400" spc="-10" dirty="0">
                          <a:latin typeface="Times New Roman"/>
                          <a:cs typeface="Times New Roman"/>
                        </a:rPr>
                        <a:t>MHz.</a:t>
                      </a:r>
                      <a:endParaRPr sz="1400">
                        <a:latin typeface="Times New Roman"/>
                        <a:cs typeface="Times New Roman"/>
                      </a:endParaRPr>
                    </a:p>
                  </a:txBody>
                  <a:tcPr marL="0" marR="0" marT="128270" marB="0">
                    <a:lnL w="9525">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xmlns="" val="10006"/>
                  </a:ext>
                </a:extLst>
              </a:tr>
              <a:tr h="864556">
                <a:tc>
                  <a:txBody>
                    <a:bodyPr/>
                    <a:lstStyle/>
                    <a:p>
                      <a:pPr marL="52705">
                        <a:lnSpc>
                          <a:spcPct val="100000"/>
                        </a:lnSpc>
                        <a:spcBef>
                          <a:spcPts val="515"/>
                        </a:spcBef>
                        <a:tabLst>
                          <a:tab pos="1388110" algn="l"/>
                          <a:tab pos="1753870" algn="l"/>
                          <a:tab pos="2308860" algn="l"/>
                          <a:tab pos="2632075" algn="l"/>
                          <a:tab pos="3799840" algn="l"/>
                        </a:tabLst>
                      </a:pPr>
                      <a:r>
                        <a:rPr sz="1400" spc="-5" dirty="0">
                          <a:latin typeface="Times New Roman"/>
                          <a:cs typeface="Times New Roman"/>
                        </a:rPr>
                        <a:t>Microprocessors	</a:t>
                      </a:r>
                      <a:r>
                        <a:rPr sz="1400" spc="-10" dirty="0">
                          <a:latin typeface="Times New Roman"/>
                          <a:cs typeface="Times New Roman"/>
                        </a:rPr>
                        <a:t>are	</a:t>
                      </a:r>
                      <a:r>
                        <a:rPr sz="1400" spc="-5" dirty="0">
                          <a:latin typeface="Times New Roman"/>
                          <a:cs typeface="Times New Roman"/>
                        </a:rPr>
                        <a:t>based	on	von-Neumann	</a:t>
                      </a:r>
                      <a:r>
                        <a:rPr sz="1400" spc="-10" dirty="0">
                          <a:latin typeface="Times New Roman"/>
                          <a:cs typeface="Times New Roman"/>
                        </a:rPr>
                        <a:t>model;</a:t>
                      </a:r>
                      <a:endParaRPr sz="1400" dirty="0">
                        <a:latin typeface="Times New Roman"/>
                        <a:cs typeface="Times New Roman"/>
                      </a:endParaRPr>
                    </a:p>
                    <a:p>
                      <a:pPr marL="52705">
                        <a:lnSpc>
                          <a:spcPct val="100000"/>
                        </a:lnSpc>
                        <a:spcBef>
                          <a:spcPts val="845"/>
                        </a:spcBef>
                      </a:pPr>
                      <a:r>
                        <a:rPr sz="1400" spc="-5" dirty="0">
                          <a:latin typeface="Times New Roman"/>
                          <a:cs typeface="Times New Roman"/>
                        </a:rPr>
                        <a:t>where,   </a:t>
                      </a:r>
                      <a:r>
                        <a:rPr sz="1400" dirty="0">
                          <a:latin typeface="Times New Roman"/>
                          <a:cs typeface="Times New Roman"/>
                        </a:rPr>
                        <a:t>program</a:t>
                      </a:r>
                      <a:r>
                        <a:rPr sz="1400" spc="350" dirty="0">
                          <a:latin typeface="Times New Roman"/>
                          <a:cs typeface="Times New Roman"/>
                        </a:rPr>
                        <a:t> </a:t>
                      </a:r>
                      <a:r>
                        <a:rPr sz="1400" spc="-5" dirty="0">
                          <a:latin typeface="Times New Roman"/>
                          <a:cs typeface="Times New Roman"/>
                        </a:rPr>
                        <a:t>and</a:t>
                      </a:r>
                      <a:r>
                        <a:rPr sz="1400" spc="340" dirty="0">
                          <a:latin typeface="Times New Roman"/>
                          <a:cs typeface="Times New Roman"/>
                        </a:rPr>
                        <a:t> </a:t>
                      </a:r>
                      <a:r>
                        <a:rPr sz="1400" spc="-5" dirty="0">
                          <a:latin typeface="Times New Roman"/>
                          <a:cs typeface="Times New Roman"/>
                        </a:rPr>
                        <a:t>data   </a:t>
                      </a:r>
                      <a:r>
                        <a:rPr sz="1400" dirty="0">
                          <a:latin typeface="Times New Roman"/>
                          <a:cs typeface="Times New Roman"/>
                        </a:rPr>
                        <a:t>are</a:t>
                      </a:r>
                      <a:r>
                        <a:rPr sz="1400" spc="350" dirty="0">
                          <a:latin typeface="Times New Roman"/>
                          <a:cs typeface="Times New Roman"/>
                        </a:rPr>
                        <a:t> </a:t>
                      </a:r>
                      <a:r>
                        <a:rPr sz="1400" spc="-5" dirty="0">
                          <a:latin typeface="Times New Roman"/>
                          <a:cs typeface="Times New Roman"/>
                        </a:rPr>
                        <a:t>stored   in   </a:t>
                      </a:r>
                      <a:r>
                        <a:rPr sz="1400" spc="-10" dirty="0">
                          <a:latin typeface="Times New Roman"/>
                          <a:cs typeface="Times New Roman"/>
                        </a:rPr>
                        <a:t>same</a:t>
                      </a:r>
                      <a:r>
                        <a:rPr sz="1400" spc="180" dirty="0">
                          <a:latin typeface="Times New Roman"/>
                          <a:cs typeface="Times New Roman"/>
                        </a:rPr>
                        <a:t> </a:t>
                      </a:r>
                      <a:r>
                        <a:rPr sz="1400" spc="-10" dirty="0">
                          <a:latin typeface="Times New Roman"/>
                          <a:cs typeface="Times New Roman"/>
                        </a:rPr>
                        <a:t>memory</a:t>
                      </a:r>
                      <a:endParaRPr sz="1400" dirty="0">
                        <a:latin typeface="Times New Roman"/>
                        <a:cs typeface="Times New Roman"/>
                      </a:endParaRPr>
                    </a:p>
                    <a:p>
                      <a:pPr marL="52705">
                        <a:lnSpc>
                          <a:spcPct val="100000"/>
                        </a:lnSpc>
                        <a:spcBef>
                          <a:spcPts val="840"/>
                        </a:spcBef>
                      </a:pPr>
                      <a:r>
                        <a:rPr sz="1400" spc="-20" dirty="0">
                          <a:latin typeface="Times New Roman"/>
                          <a:cs typeface="Times New Roman"/>
                        </a:rPr>
                        <a:t>module.</a:t>
                      </a:r>
                      <a:endParaRPr sz="1400" dirty="0">
                        <a:latin typeface="Times New Roman"/>
                        <a:cs typeface="Times New Roman"/>
                      </a:endParaRPr>
                    </a:p>
                  </a:txBody>
                  <a:tcPr marL="0" marR="0" marT="65405" marB="0">
                    <a:lnR w="9525">
                      <a:solidFill>
                        <a:srgbClr val="000000"/>
                      </a:solidFill>
                      <a:prstDash val="solid"/>
                    </a:lnR>
                    <a:lnT w="12700">
                      <a:solidFill>
                        <a:srgbClr val="000000"/>
                      </a:solidFill>
                      <a:prstDash val="solid"/>
                    </a:lnT>
                    <a:lnB w="12700">
                      <a:solidFill>
                        <a:srgbClr val="000000"/>
                      </a:solidFill>
                      <a:prstDash val="solid"/>
                    </a:lnB>
                  </a:tcPr>
                </a:tc>
                <a:tc>
                  <a:txBody>
                    <a:bodyPr/>
                    <a:lstStyle/>
                    <a:p>
                      <a:pPr marL="53975" marR="45085">
                        <a:lnSpc>
                          <a:spcPct val="150100"/>
                        </a:lnSpc>
                        <a:spcBef>
                          <a:spcPts val="935"/>
                        </a:spcBef>
                      </a:pPr>
                      <a:r>
                        <a:rPr sz="1400" spc="-10" dirty="0">
                          <a:latin typeface="Times New Roman"/>
                          <a:cs typeface="Times New Roman"/>
                        </a:rPr>
                        <a:t>Microcontrollers are </a:t>
                      </a:r>
                      <a:r>
                        <a:rPr sz="1400" dirty="0">
                          <a:latin typeface="Times New Roman"/>
                          <a:cs typeface="Times New Roman"/>
                        </a:rPr>
                        <a:t>based </a:t>
                      </a:r>
                      <a:r>
                        <a:rPr sz="1400" spc="5" dirty="0">
                          <a:latin typeface="Times New Roman"/>
                          <a:cs typeface="Times New Roman"/>
                        </a:rPr>
                        <a:t>on </a:t>
                      </a:r>
                      <a:r>
                        <a:rPr sz="1400" spc="-10" dirty="0">
                          <a:latin typeface="Times New Roman"/>
                          <a:cs typeface="Times New Roman"/>
                        </a:rPr>
                        <a:t>Harvard </a:t>
                      </a:r>
                      <a:r>
                        <a:rPr sz="1400" spc="-5" dirty="0">
                          <a:latin typeface="Times New Roman"/>
                          <a:cs typeface="Times New Roman"/>
                        </a:rPr>
                        <a:t>architecture; where,  </a:t>
                      </a:r>
                      <a:r>
                        <a:rPr sz="1400" spc="-15" dirty="0">
                          <a:latin typeface="Times New Roman"/>
                          <a:cs typeface="Times New Roman"/>
                        </a:rPr>
                        <a:t>program memory and </a:t>
                      </a:r>
                      <a:r>
                        <a:rPr sz="1400" spc="-5" dirty="0">
                          <a:latin typeface="Times New Roman"/>
                          <a:cs typeface="Times New Roman"/>
                        </a:rPr>
                        <a:t>data </a:t>
                      </a:r>
                      <a:r>
                        <a:rPr sz="1400" spc="-15" dirty="0">
                          <a:latin typeface="Times New Roman"/>
                          <a:cs typeface="Times New Roman"/>
                        </a:rPr>
                        <a:t>memory </a:t>
                      </a:r>
                      <a:r>
                        <a:rPr sz="1400" spc="-10" dirty="0">
                          <a:latin typeface="Times New Roman"/>
                          <a:cs typeface="Times New Roman"/>
                        </a:rPr>
                        <a:t>are</a:t>
                      </a:r>
                      <a:r>
                        <a:rPr sz="1400" spc="320" dirty="0">
                          <a:latin typeface="Times New Roman"/>
                          <a:cs typeface="Times New Roman"/>
                        </a:rPr>
                        <a:t> </a:t>
                      </a:r>
                      <a:r>
                        <a:rPr sz="1400" spc="-5" dirty="0">
                          <a:latin typeface="Times New Roman"/>
                          <a:cs typeface="Times New Roman"/>
                        </a:rPr>
                        <a:t>separate.</a:t>
                      </a:r>
                      <a:endParaRPr sz="1400" dirty="0">
                        <a:latin typeface="Times New Roman"/>
                        <a:cs typeface="Times New Roman"/>
                      </a:endParaRPr>
                    </a:p>
                    <a:p>
                      <a:pPr marR="309245" algn="r">
                        <a:lnSpc>
                          <a:spcPts val="1105"/>
                        </a:lnSpc>
                      </a:pPr>
                      <a:r>
                        <a:rPr sz="1200" spc="-15" dirty="0">
                          <a:latin typeface="Times New Roman"/>
                          <a:cs typeface="Times New Roman"/>
                        </a:rPr>
                        <a:t>33</a:t>
                      </a:r>
                      <a:endParaRPr sz="1200" dirty="0">
                        <a:latin typeface="Times New Roman"/>
                        <a:cs typeface="Times New Roman"/>
                      </a:endParaRPr>
                    </a:p>
                  </a:txBody>
                  <a:tcPr marL="0" marR="0" marT="118745" marB="0">
                    <a:lnL w="9525">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xmlns="" val="10007"/>
                  </a:ext>
                </a:extLst>
              </a:tr>
            </a:tbl>
          </a:graphicData>
        </a:graphic>
      </p:graphicFrame>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8445500" y="6450279"/>
            <a:ext cx="165735" cy="208279"/>
          </a:xfrm>
          <a:prstGeom prst="rect">
            <a:avLst/>
          </a:prstGeom>
        </p:spPr>
        <p:txBody>
          <a:bodyPr vert="horz" wrap="square" lIns="0" tIns="12700" rIns="0" bIns="0" rtlCol="0">
            <a:spAutoFit/>
          </a:bodyPr>
          <a:lstStyle/>
          <a:p>
            <a:pPr marL="12700">
              <a:lnSpc>
                <a:spcPct val="100000"/>
              </a:lnSpc>
              <a:spcBef>
                <a:spcPts val="100"/>
              </a:spcBef>
            </a:pPr>
            <a:r>
              <a:rPr sz="1200" spc="-55" dirty="0">
                <a:latin typeface="Times New Roman"/>
                <a:cs typeface="Times New Roman"/>
              </a:rPr>
              <a:t>34</a:t>
            </a:r>
            <a:endParaRPr sz="1200">
              <a:latin typeface="Times New Roman"/>
              <a:cs typeface="Times New Roman"/>
            </a:endParaRPr>
          </a:p>
        </p:txBody>
      </p:sp>
      <p:sp>
        <p:nvSpPr>
          <p:cNvPr id="3" name="object 3"/>
          <p:cNvSpPr txBox="1">
            <a:spLocks noGrp="1"/>
          </p:cNvSpPr>
          <p:nvPr>
            <p:ph type="title"/>
          </p:nvPr>
        </p:nvSpPr>
        <p:spPr>
          <a:xfrm>
            <a:off x="460044" y="353009"/>
            <a:ext cx="6970395" cy="329565"/>
          </a:xfrm>
          <a:prstGeom prst="rect">
            <a:avLst/>
          </a:prstGeom>
        </p:spPr>
        <p:txBody>
          <a:bodyPr vert="horz" wrap="square" lIns="0" tIns="12065" rIns="0" bIns="0" rtlCol="0">
            <a:spAutoFit/>
          </a:bodyPr>
          <a:lstStyle/>
          <a:p>
            <a:pPr marL="12700">
              <a:lnSpc>
                <a:spcPct val="100000"/>
              </a:lnSpc>
              <a:spcBef>
                <a:spcPts val="95"/>
              </a:spcBef>
              <a:tabLst>
                <a:tab pos="356870" algn="l"/>
              </a:tabLst>
            </a:pPr>
            <a:r>
              <a:rPr spc="-5" dirty="0">
                <a:solidFill>
                  <a:srgbClr val="C00000"/>
                </a:solidFill>
              </a:rPr>
              <a:t>»	</a:t>
            </a:r>
            <a:r>
              <a:rPr b="1" i="1" spc="-5" dirty="0">
                <a:solidFill>
                  <a:srgbClr val="FF0000"/>
                </a:solidFill>
                <a:latin typeface="Times New Roman"/>
                <a:cs typeface="Times New Roman"/>
              </a:rPr>
              <a:t>Digital Signal Processors (DSPs): </a:t>
            </a:r>
            <a:r>
              <a:rPr i="1" spc="-5" dirty="0">
                <a:solidFill>
                  <a:srgbClr val="FF0000"/>
                </a:solidFill>
                <a:latin typeface="Times New Roman"/>
                <a:cs typeface="Times New Roman"/>
              </a:rPr>
              <a:t>Digital </a:t>
            </a:r>
            <a:r>
              <a:rPr i="1" dirty="0">
                <a:solidFill>
                  <a:srgbClr val="FF0000"/>
                </a:solidFill>
                <a:latin typeface="Times New Roman"/>
                <a:cs typeface="Times New Roman"/>
              </a:rPr>
              <a:t>Signal </a:t>
            </a:r>
            <a:r>
              <a:rPr i="1" spc="-5" dirty="0">
                <a:solidFill>
                  <a:srgbClr val="FF0000"/>
                </a:solidFill>
                <a:latin typeface="Times New Roman"/>
                <a:cs typeface="Times New Roman"/>
              </a:rPr>
              <a:t>Processors</a:t>
            </a:r>
            <a:r>
              <a:rPr i="1" spc="30" dirty="0">
                <a:solidFill>
                  <a:srgbClr val="FF0000"/>
                </a:solidFill>
                <a:latin typeface="Times New Roman"/>
                <a:cs typeface="Times New Roman"/>
              </a:rPr>
              <a:t> </a:t>
            </a:r>
            <a:r>
              <a:rPr spc="-5" dirty="0"/>
              <a:t>are</a:t>
            </a:r>
          </a:p>
        </p:txBody>
      </p:sp>
      <p:sp>
        <p:nvSpPr>
          <p:cNvPr id="4" name="object 4"/>
          <p:cNvSpPr txBox="1"/>
          <p:nvPr/>
        </p:nvSpPr>
        <p:spPr>
          <a:xfrm>
            <a:off x="460044" y="871550"/>
            <a:ext cx="5935980" cy="1304925"/>
          </a:xfrm>
          <a:prstGeom prst="rect">
            <a:avLst/>
          </a:prstGeom>
        </p:spPr>
        <p:txBody>
          <a:bodyPr vert="horz" wrap="square" lIns="0" tIns="12065" rIns="0" bIns="0" rtlCol="0">
            <a:spAutoFit/>
          </a:bodyPr>
          <a:lstStyle/>
          <a:p>
            <a:pPr marL="12700">
              <a:lnSpc>
                <a:spcPct val="100000"/>
              </a:lnSpc>
              <a:spcBef>
                <a:spcPts val="95"/>
              </a:spcBef>
              <a:tabLst>
                <a:tab pos="356870" algn="l"/>
              </a:tabLst>
            </a:pPr>
            <a:r>
              <a:rPr sz="2000" spc="-5" dirty="0">
                <a:solidFill>
                  <a:srgbClr val="C00000"/>
                </a:solidFill>
                <a:latin typeface="Times New Roman"/>
                <a:cs typeface="Times New Roman"/>
              </a:rPr>
              <a:t>»	</a:t>
            </a:r>
            <a:r>
              <a:rPr sz="2000" spc="-15" dirty="0">
                <a:solidFill>
                  <a:srgbClr val="6F2F9F"/>
                </a:solidFill>
                <a:latin typeface="Times New Roman"/>
                <a:cs typeface="Times New Roman"/>
              </a:rPr>
              <a:t>powerful </a:t>
            </a:r>
            <a:r>
              <a:rPr sz="2000" spc="-5" dirty="0">
                <a:solidFill>
                  <a:srgbClr val="6F2F9F"/>
                </a:solidFill>
                <a:latin typeface="Times New Roman"/>
                <a:cs typeface="Times New Roman"/>
              </a:rPr>
              <a:t>special purpose </a:t>
            </a:r>
            <a:r>
              <a:rPr sz="2000" dirty="0">
                <a:solidFill>
                  <a:srgbClr val="6F2F9F"/>
                </a:solidFill>
                <a:latin typeface="Times New Roman"/>
                <a:cs typeface="Times New Roman"/>
              </a:rPr>
              <a:t>8/ 16/ 32 </a:t>
            </a:r>
            <a:r>
              <a:rPr sz="2000" spc="-5" dirty="0">
                <a:solidFill>
                  <a:srgbClr val="6F2F9F"/>
                </a:solidFill>
                <a:latin typeface="Times New Roman"/>
                <a:cs typeface="Times New Roman"/>
              </a:rPr>
              <a:t>bit</a:t>
            </a:r>
            <a:r>
              <a:rPr sz="2000" spc="15" dirty="0">
                <a:solidFill>
                  <a:srgbClr val="6F2F9F"/>
                </a:solidFill>
                <a:latin typeface="Times New Roman"/>
                <a:cs typeface="Times New Roman"/>
              </a:rPr>
              <a:t> </a:t>
            </a:r>
            <a:r>
              <a:rPr sz="2000" spc="-5" dirty="0">
                <a:solidFill>
                  <a:srgbClr val="6F2F9F"/>
                </a:solidFill>
                <a:latin typeface="Times New Roman"/>
                <a:cs typeface="Times New Roman"/>
              </a:rPr>
              <a:t>microprocessors</a:t>
            </a:r>
            <a:endParaRPr sz="2000">
              <a:latin typeface="Times New Roman"/>
              <a:cs typeface="Times New Roman"/>
            </a:endParaRPr>
          </a:p>
          <a:p>
            <a:pPr marL="356870" marR="13335" indent="-344805">
              <a:lnSpc>
                <a:spcPct val="150100"/>
              </a:lnSpc>
              <a:spcBef>
                <a:spcPts val="475"/>
              </a:spcBef>
              <a:tabLst>
                <a:tab pos="356870" algn="l"/>
                <a:tab pos="1463675" algn="l"/>
                <a:tab pos="2839085" algn="l"/>
                <a:tab pos="3247390" algn="l"/>
                <a:tab pos="3948429" algn="l"/>
                <a:tab pos="4464050" algn="l"/>
              </a:tabLst>
            </a:pPr>
            <a:r>
              <a:rPr sz="2000" spc="-5" dirty="0">
                <a:solidFill>
                  <a:srgbClr val="C00000"/>
                </a:solidFill>
                <a:latin typeface="Times New Roman"/>
                <a:cs typeface="Times New Roman"/>
              </a:rPr>
              <a:t>»	</a:t>
            </a:r>
            <a:r>
              <a:rPr sz="2000" spc="5" dirty="0">
                <a:solidFill>
                  <a:srgbClr val="001F5F"/>
                </a:solidFill>
                <a:latin typeface="Times New Roman"/>
                <a:cs typeface="Times New Roman"/>
              </a:rPr>
              <a:t>d</a:t>
            </a:r>
            <a:r>
              <a:rPr sz="2000" spc="-5" dirty="0">
                <a:solidFill>
                  <a:srgbClr val="001F5F"/>
                </a:solidFill>
                <a:latin typeface="Times New Roman"/>
                <a:cs typeface="Times New Roman"/>
              </a:rPr>
              <a:t>esi</a:t>
            </a:r>
            <a:r>
              <a:rPr sz="2000" spc="-25" dirty="0">
                <a:solidFill>
                  <a:srgbClr val="001F5F"/>
                </a:solidFill>
                <a:latin typeface="Times New Roman"/>
                <a:cs typeface="Times New Roman"/>
              </a:rPr>
              <a:t>g</a:t>
            </a:r>
            <a:r>
              <a:rPr sz="2000" spc="-20" dirty="0">
                <a:solidFill>
                  <a:srgbClr val="001F5F"/>
                </a:solidFill>
                <a:latin typeface="Times New Roman"/>
                <a:cs typeface="Times New Roman"/>
              </a:rPr>
              <a:t>n</a:t>
            </a:r>
            <a:r>
              <a:rPr sz="2000" spc="-5" dirty="0">
                <a:solidFill>
                  <a:srgbClr val="001F5F"/>
                </a:solidFill>
                <a:latin typeface="Times New Roman"/>
                <a:cs typeface="Times New Roman"/>
              </a:rPr>
              <a:t>ed</a:t>
            </a:r>
            <a:r>
              <a:rPr sz="2000" dirty="0">
                <a:solidFill>
                  <a:srgbClr val="001F5F"/>
                </a:solidFill>
                <a:latin typeface="Times New Roman"/>
                <a:cs typeface="Times New Roman"/>
              </a:rPr>
              <a:t>	</a:t>
            </a:r>
            <a:r>
              <a:rPr sz="2000" spc="-15" dirty="0">
                <a:solidFill>
                  <a:srgbClr val="001F5F"/>
                </a:solidFill>
                <a:latin typeface="Times New Roman"/>
                <a:cs typeface="Times New Roman"/>
              </a:rPr>
              <a:t>s</a:t>
            </a:r>
            <a:r>
              <a:rPr sz="2000" spc="5" dirty="0">
                <a:solidFill>
                  <a:srgbClr val="001F5F"/>
                </a:solidFill>
                <a:latin typeface="Times New Roman"/>
                <a:cs typeface="Times New Roman"/>
              </a:rPr>
              <a:t>p</a:t>
            </a:r>
            <a:r>
              <a:rPr sz="2000" spc="-5" dirty="0">
                <a:solidFill>
                  <a:srgbClr val="001F5F"/>
                </a:solidFill>
                <a:latin typeface="Times New Roman"/>
                <a:cs typeface="Times New Roman"/>
              </a:rPr>
              <a:t>e</a:t>
            </a:r>
            <a:r>
              <a:rPr sz="2000" dirty="0">
                <a:solidFill>
                  <a:srgbClr val="001F5F"/>
                </a:solidFill>
                <a:latin typeface="Times New Roman"/>
                <a:cs typeface="Times New Roman"/>
              </a:rPr>
              <a:t>c</a:t>
            </a:r>
            <a:r>
              <a:rPr sz="2000" spc="15" dirty="0">
                <a:solidFill>
                  <a:srgbClr val="001F5F"/>
                </a:solidFill>
                <a:latin typeface="Times New Roman"/>
                <a:cs typeface="Times New Roman"/>
              </a:rPr>
              <a:t>i</a:t>
            </a:r>
            <a:r>
              <a:rPr sz="2000" spc="-25" dirty="0">
                <a:solidFill>
                  <a:srgbClr val="001F5F"/>
                </a:solidFill>
                <a:latin typeface="Times New Roman"/>
                <a:cs typeface="Times New Roman"/>
              </a:rPr>
              <a:t>f</a:t>
            </a:r>
            <a:r>
              <a:rPr sz="2000" spc="-5" dirty="0">
                <a:solidFill>
                  <a:srgbClr val="001F5F"/>
                </a:solidFill>
                <a:latin typeface="Times New Roman"/>
                <a:cs typeface="Times New Roman"/>
              </a:rPr>
              <a:t>ical</a:t>
            </a:r>
            <a:r>
              <a:rPr sz="2000" spc="15" dirty="0">
                <a:solidFill>
                  <a:srgbClr val="001F5F"/>
                </a:solidFill>
                <a:latin typeface="Times New Roman"/>
                <a:cs typeface="Times New Roman"/>
              </a:rPr>
              <a:t>l</a:t>
            </a:r>
            <a:r>
              <a:rPr sz="2000" spc="-5" dirty="0">
                <a:solidFill>
                  <a:srgbClr val="001F5F"/>
                </a:solidFill>
                <a:latin typeface="Times New Roman"/>
                <a:cs typeface="Times New Roman"/>
              </a:rPr>
              <a:t>y</a:t>
            </a:r>
            <a:r>
              <a:rPr sz="2000" dirty="0">
                <a:solidFill>
                  <a:srgbClr val="001F5F"/>
                </a:solidFill>
                <a:latin typeface="Times New Roman"/>
                <a:cs typeface="Times New Roman"/>
              </a:rPr>
              <a:t>	</a:t>
            </a:r>
            <a:r>
              <a:rPr sz="2000" spc="-10" dirty="0">
                <a:solidFill>
                  <a:srgbClr val="001F5F"/>
                </a:solidFill>
                <a:latin typeface="Times New Roman"/>
                <a:cs typeface="Times New Roman"/>
              </a:rPr>
              <a:t>t</a:t>
            </a:r>
            <a:r>
              <a:rPr sz="2000" spc="-5" dirty="0">
                <a:solidFill>
                  <a:srgbClr val="001F5F"/>
                </a:solidFill>
                <a:latin typeface="Times New Roman"/>
                <a:cs typeface="Times New Roman"/>
              </a:rPr>
              <a:t>o</a:t>
            </a:r>
            <a:r>
              <a:rPr sz="2000" dirty="0">
                <a:solidFill>
                  <a:srgbClr val="001F5F"/>
                </a:solidFill>
                <a:latin typeface="Times New Roman"/>
                <a:cs typeface="Times New Roman"/>
              </a:rPr>
              <a:t>	</a:t>
            </a:r>
            <a:r>
              <a:rPr sz="2000" spc="-5" dirty="0">
                <a:solidFill>
                  <a:srgbClr val="001F5F"/>
                </a:solidFill>
                <a:latin typeface="Times New Roman"/>
                <a:cs typeface="Times New Roman"/>
              </a:rPr>
              <a:t>me</a:t>
            </a:r>
            <a:r>
              <a:rPr sz="2000" dirty="0">
                <a:solidFill>
                  <a:srgbClr val="001F5F"/>
                </a:solidFill>
                <a:latin typeface="Times New Roman"/>
                <a:cs typeface="Times New Roman"/>
              </a:rPr>
              <a:t>e</a:t>
            </a:r>
            <a:r>
              <a:rPr sz="2000" spc="-5" dirty="0">
                <a:solidFill>
                  <a:srgbClr val="001F5F"/>
                </a:solidFill>
                <a:latin typeface="Times New Roman"/>
                <a:cs typeface="Times New Roman"/>
              </a:rPr>
              <a:t>t</a:t>
            </a:r>
            <a:r>
              <a:rPr sz="2000" dirty="0">
                <a:solidFill>
                  <a:srgbClr val="001F5F"/>
                </a:solidFill>
                <a:latin typeface="Times New Roman"/>
                <a:cs typeface="Times New Roman"/>
              </a:rPr>
              <a:t>	</a:t>
            </a:r>
            <a:r>
              <a:rPr sz="2000" spc="-5" dirty="0">
                <a:solidFill>
                  <a:srgbClr val="001F5F"/>
                </a:solidFill>
                <a:latin typeface="Times New Roman"/>
                <a:cs typeface="Times New Roman"/>
              </a:rPr>
              <a:t>t</a:t>
            </a:r>
            <a:r>
              <a:rPr sz="2000" spc="-20" dirty="0">
                <a:solidFill>
                  <a:srgbClr val="001F5F"/>
                </a:solidFill>
                <a:latin typeface="Times New Roman"/>
                <a:cs typeface="Times New Roman"/>
              </a:rPr>
              <a:t>h</a:t>
            </a:r>
            <a:r>
              <a:rPr sz="2000" spc="-5" dirty="0">
                <a:solidFill>
                  <a:srgbClr val="001F5F"/>
                </a:solidFill>
                <a:latin typeface="Times New Roman"/>
                <a:cs typeface="Times New Roman"/>
              </a:rPr>
              <a:t>e</a:t>
            </a:r>
            <a:r>
              <a:rPr sz="2000" dirty="0">
                <a:solidFill>
                  <a:srgbClr val="001F5F"/>
                </a:solidFill>
                <a:latin typeface="Times New Roman"/>
                <a:cs typeface="Times New Roman"/>
              </a:rPr>
              <a:t>	</a:t>
            </a:r>
            <a:r>
              <a:rPr sz="2000" spc="-5" dirty="0">
                <a:solidFill>
                  <a:srgbClr val="001F5F"/>
                </a:solidFill>
                <a:latin typeface="Times New Roman"/>
                <a:cs typeface="Times New Roman"/>
              </a:rPr>
              <a:t>c</a:t>
            </a:r>
            <a:r>
              <a:rPr sz="2000" spc="30" dirty="0">
                <a:solidFill>
                  <a:srgbClr val="001F5F"/>
                </a:solidFill>
                <a:latin typeface="Times New Roman"/>
                <a:cs typeface="Times New Roman"/>
              </a:rPr>
              <a:t>o</a:t>
            </a:r>
            <a:r>
              <a:rPr sz="2000" spc="-50" dirty="0">
                <a:solidFill>
                  <a:srgbClr val="001F5F"/>
                </a:solidFill>
                <a:latin typeface="Times New Roman"/>
                <a:cs typeface="Times New Roman"/>
              </a:rPr>
              <a:t>m</a:t>
            </a:r>
            <a:r>
              <a:rPr sz="2000" spc="5" dirty="0">
                <a:solidFill>
                  <a:srgbClr val="001F5F"/>
                </a:solidFill>
                <a:latin typeface="Times New Roman"/>
                <a:cs typeface="Times New Roman"/>
              </a:rPr>
              <a:t>p</a:t>
            </a:r>
            <a:r>
              <a:rPr sz="2000" spc="-20" dirty="0">
                <a:solidFill>
                  <a:srgbClr val="001F5F"/>
                </a:solidFill>
                <a:latin typeface="Times New Roman"/>
                <a:cs typeface="Times New Roman"/>
              </a:rPr>
              <a:t>u</a:t>
            </a:r>
            <a:r>
              <a:rPr sz="2000" spc="-5" dirty="0">
                <a:solidFill>
                  <a:srgbClr val="001F5F"/>
                </a:solidFill>
                <a:latin typeface="Times New Roman"/>
                <a:cs typeface="Times New Roman"/>
              </a:rPr>
              <a:t>tati</a:t>
            </a:r>
            <a:r>
              <a:rPr sz="2000" spc="25" dirty="0">
                <a:solidFill>
                  <a:srgbClr val="001F5F"/>
                </a:solidFill>
                <a:latin typeface="Times New Roman"/>
                <a:cs typeface="Times New Roman"/>
              </a:rPr>
              <a:t>o</a:t>
            </a:r>
            <a:r>
              <a:rPr sz="2000" spc="-20" dirty="0">
                <a:solidFill>
                  <a:srgbClr val="001F5F"/>
                </a:solidFill>
                <a:latin typeface="Times New Roman"/>
                <a:cs typeface="Times New Roman"/>
              </a:rPr>
              <a:t>n</a:t>
            </a:r>
            <a:r>
              <a:rPr sz="2000" spc="-5" dirty="0">
                <a:solidFill>
                  <a:srgbClr val="001F5F"/>
                </a:solidFill>
                <a:latin typeface="Times New Roman"/>
                <a:cs typeface="Times New Roman"/>
              </a:rPr>
              <a:t>al  </a:t>
            </a:r>
            <a:r>
              <a:rPr sz="2000" spc="-10" dirty="0">
                <a:solidFill>
                  <a:srgbClr val="001F5F"/>
                </a:solidFill>
                <a:latin typeface="Times New Roman"/>
                <a:cs typeface="Times New Roman"/>
              </a:rPr>
              <a:t>constraints</a:t>
            </a:r>
            <a:endParaRPr sz="2000">
              <a:latin typeface="Times New Roman"/>
              <a:cs typeface="Times New Roman"/>
            </a:endParaRPr>
          </a:p>
        </p:txBody>
      </p:sp>
      <p:sp>
        <p:nvSpPr>
          <p:cNvPr id="5" name="object 5"/>
          <p:cNvSpPr txBox="1"/>
          <p:nvPr/>
        </p:nvSpPr>
        <p:spPr>
          <a:xfrm>
            <a:off x="6570091" y="1390014"/>
            <a:ext cx="2343785" cy="329565"/>
          </a:xfrm>
          <a:prstGeom prst="rect">
            <a:avLst/>
          </a:prstGeom>
        </p:spPr>
        <p:txBody>
          <a:bodyPr vert="horz" wrap="square" lIns="0" tIns="11430" rIns="0" bIns="0" rtlCol="0">
            <a:spAutoFit/>
          </a:bodyPr>
          <a:lstStyle/>
          <a:p>
            <a:pPr marL="12700">
              <a:lnSpc>
                <a:spcPct val="100000"/>
              </a:lnSpc>
              <a:spcBef>
                <a:spcPts val="90"/>
              </a:spcBef>
              <a:tabLst>
                <a:tab pos="1122680" algn="l"/>
                <a:tab pos="1695450" algn="l"/>
              </a:tabLst>
            </a:pPr>
            <a:r>
              <a:rPr sz="2000" spc="5" dirty="0">
                <a:solidFill>
                  <a:srgbClr val="001F5F"/>
                </a:solidFill>
                <a:latin typeface="Times New Roman"/>
                <a:cs typeface="Times New Roman"/>
              </a:rPr>
              <a:t>d</a:t>
            </a:r>
            <a:r>
              <a:rPr sz="2000" spc="20" dirty="0">
                <a:solidFill>
                  <a:srgbClr val="001F5F"/>
                </a:solidFill>
                <a:latin typeface="Times New Roman"/>
                <a:cs typeface="Times New Roman"/>
              </a:rPr>
              <a:t>e</a:t>
            </a:r>
            <a:r>
              <a:rPr sz="2000" spc="-25" dirty="0">
                <a:solidFill>
                  <a:srgbClr val="001F5F"/>
                </a:solidFill>
                <a:latin typeface="Times New Roman"/>
                <a:cs typeface="Times New Roman"/>
              </a:rPr>
              <a:t>m</a:t>
            </a:r>
            <a:r>
              <a:rPr sz="2000" spc="-5" dirty="0">
                <a:solidFill>
                  <a:srgbClr val="001F5F"/>
                </a:solidFill>
                <a:latin typeface="Times New Roman"/>
                <a:cs typeface="Times New Roman"/>
              </a:rPr>
              <a:t>a</a:t>
            </a:r>
            <a:r>
              <a:rPr sz="2000" spc="-15" dirty="0">
                <a:solidFill>
                  <a:srgbClr val="001F5F"/>
                </a:solidFill>
                <a:latin typeface="Times New Roman"/>
                <a:cs typeface="Times New Roman"/>
              </a:rPr>
              <a:t>n</a:t>
            </a:r>
            <a:r>
              <a:rPr sz="2000" spc="5" dirty="0">
                <a:solidFill>
                  <a:srgbClr val="001F5F"/>
                </a:solidFill>
                <a:latin typeface="Times New Roman"/>
                <a:cs typeface="Times New Roman"/>
              </a:rPr>
              <a:t>d</a:t>
            </a:r>
            <a:r>
              <a:rPr sz="2000" spc="-5" dirty="0">
                <a:solidFill>
                  <a:srgbClr val="001F5F"/>
                </a:solidFill>
                <a:latin typeface="Times New Roman"/>
                <a:cs typeface="Times New Roman"/>
              </a:rPr>
              <a:t>s</a:t>
            </a:r>
            <a:r>
              <a:rPr sz="2000" dirty="0">
                <a:solidFill>
                  <a:srgbClr val="001F5F"/>
                </a:solidFill>
                <a:latin typeface="Times New Roman"/>
                <a:cs typeface="Times New Roman"/>
              </a:rPr>
              <a:t>	</a:t>
            </a:r>
            <a:r>
              <a:rPr sz="2000" spc="-5" dirty="0">
                <a:solidFill>
                  <a:srgbClr val="001F5F"/>
                </a:solidFill>
                <a:latin typeface="Times New Roman"/>
                <a:cs typeface="Times New Roman"/>
              </a:rPr>
              <a:t>a</a:t>
            </a:r>
            <a:r>
              <a:rPr sz="2000" spc="-15" dirty="0">
                <a:solidFill>
                  <a:srgbClr val="001F5F"/>
                </a:solidFill>
                <a:latin typeface="Times New Roman"/>
                <a:cs typeface="Times New Roman"/>
              </a:rPr>
              <a:t>n</a:t>
            </a:r>
            <a:r>
              <a:rPr sz="2000" spc="-5" dirty="0">
                <a:solidFill>
                  <a:srgbClr val="001F5F"/>
                </a:solidFill>
                <a:latin typeface="Times New Roman"/>
                <a:cs typeface="Times New Roman"/>
              </a:rPr>
              <a:t>d</a:t>
            </a:r>
            <a:r>
              <a:rPr sz="2000" dirty="0">
                <a:solidFill>
                  <a:srgbClr val="001F5F"/>
                </a:solidFill>
                <a:latin typeface="Times New Roman"/>
                <a:cs typeface="Times New Roman"/>
              </a:rPr>
              <a:t>	</a:t>
            </a:r>
            <a:r>
              <a:rPr sz="2000" spc="5" dirty="0">
                <a:solidFill>
                  <a:srgbClr val="001F5F"/>
                </a:solidFill>
                <a:latin typeface="Times New Roman"/>
                <a:cs typeface="Times New Roman"/>
              </a:rPr>
              <a:t>p</a:t>
            </a:r>
            <a:r>
              <a:rPr sz="2000" spc="25" dirty="0">
                <a:solidFill>
                  <a:srgbClr val="001F5F"/>
                </a:solidFill>
                <a:latin typeface="Times New Roman"/>
                <a:cs typeface="Times New Roman"/>
              </a:rPr>
              <a:t>o</a:t>
            </a:r>
            <a:r>
              <a:rPr sz="2000" spc="-35" dirty="0">
                <a:solidFill>
                  <a:srgbClr val="001F5F"/>
                </a:solidFill>
                <a:latin typeface="Times New Roman"/>
                <a:cs typeface="Times New Roman"/>
              </a:rPr>
              <a:t>w</a:t>
            </a:r>
            <a:r>
              <a:rPr sz="2000" spc="-5" dirty="0">
                <a:solidFill>
                  <a:srgbClr val="001F5F"/>
                </a:solidFill>
                <a:latin typeface="Times New Roman"/>
                <a:cs typeface="Times New Roman"/>
              </a:rPr>
              <a:t>er</a:t>
            </a:r>
            <a:endParaRPr sz="2000">
              <a:latin typeface="Times New Roman"/>
              <a:cs typeface="Times New Roman"/>
            </a:endParaRPr>
          </a:p>
        </p:txBody>
      </p:sp>
      <p:sp>
        <p:nvSpPr>
          <p:cNvPr id="6" name="object 6"/>
          <p:cNvSpPr txBox="1"/>
          <p:nvPr/>
        </p:nvSpPr>
        <p:spPr>
          <a:xfrm>
            <a:off x="444500" y="2365705"/>
            <a:ext cx="8470265" cy="3836035"/>
          </a:xfrm>
          <a:prstGeom prst="rect">
            <a:avLst/>
          </a:prstGeom>
        </p:spPr>
        <p:txBody>
          <a:bodyPr vert="horz" wrap="square" lIns="0" tIns="12065" rIns="0" bIns="0" rtlCol="0">
            <a:spAutoFit/>
          </a:bodyPr>
          <a:lstStyle/>
          <a:p>
            <a:pPr marL="27940">
              <a:lnSpc>
                <a:spcPct val="100000"/>
              </a:lnSpc>
              <a:spcBef>
                <a:spcPts val="95"/>
              </a:spcBef>
              <a:tabLst>
                <a:tab pos="372110" algn="l"/>
              </a:tabLst>
            </a:pPr>
            <a:r>
              <a:rPr sz="2000" spc="-5" dirty="0">
                <a:solidFill>
                  <a:srgbClr val="C00000"/>
                </a:solidFill>
                <a:latin typeface="Times New Roman"/>
                <a:cs typeface="Times New Roman"/>
              </a:rPr>
              <a:t>»	</a:t>
            </a:r>
            <a:r>
              <a:rPr sz="2000" dirty="0">
                <a:solidFill>
                  <a:srgbClr val="006FC0"/>
                </a:solidFill>
                <a:latin typeface="Times New Roman"/>
                <a:cs typeface="Times New Roman"/>
              </a:rPr>
              <a:t>of </a:t>
            </a:r>
            <a:r>
              <a:rPr sz="2000" spc="-10" dirty="0">
                <a:solidFill>
                  <a:srgbClr val="006FC0"/>
                </a:solidFill>
                <a:latin typeface="Times New Roman"/>
                <a:cs typeface="Times New Roman"/>
              </a:rPr>
              <a:t>today’s embedded </a:t>
            </a:r>
            <a:r>
              <a:rPr sz="2000" spc="-5" dirty="0">
                <a:solidFill>
                  <a:srgbClr val="006FC0"/>
                </a:solidFill>
                <a:latin typeface="Times New Roman"/>
                <a:cs typeface="Times New Roman"/>
              </a:rPr>
              <a:t>audio, video, </a:t>
            </a:r>
            <a:r>
              <a:rPr sz="2000" spc="-10" dirty="0">
                <a:solidFill>
                  <a:srgbClr val="006FC0"/>
                </a:solidFill>
                <a:latin typeface="Times New Roman"/>
                <a:cs typeface="Times New Roman"/>
              </a:rPr>
              <a:t>and communications</a:t>
            </a:r>
            <a:r>
              <a:rPr sz="2000" spc="180" dirty="0">
                <a:solidFill>
                  <a:srgbClr val="006FC0"/>
                </a:solidFill>
                <a:latin typeface="Times New Roman"/>
                <a:cs typeface="Times New Roman"/>
              </a:rPr>
              <a:t> </a:t>
            </a:r>
            <a:r>
              <a:rPr sz="2000" spc="-5" dirty="0">
                <a:solidFill>
                  <a:srgbClr val="006FC0"/>
                </a:solidFill>
                <a:latin typeface="Times New Roman"/>
                <a:cs typeface="Times New Roman"/>
              </a:rPr>
              <a:t>applications</a:t>
            </a:r>
            <a:r>
              <a:rPr sz="2000" spc="-5" dirty="0">
                <a:latin typeface="Times New Roman"/>
                <a:cs typeface="Times New Roman"/>
              </a:rPr>
              <a:t>.</a:t>
            </a:r>
            <a:endParaRPr sz="2000" dirty="0">
              <a:latin typeface="Times New Roman"/>
              <a:cs typeface="Times New Roman"/>
            </a:endParaRPr>
          </a:p>
          <a:p>
            <a:pPr marL="27940">
              <a:lnSpc>
                <a:spcPct val="100000"/>
              </a:lnSpc>
              <a:spcBef>
                <a:spcPts val="1680"/>
              </a:spcBef>
              <a:tabLst>
                <a:tab pos="372110" algn="l"/>
                <a:tab pos="1201420" algn="l"/>
                <a:tab pos="1933575" algn="l"/>
                <a:tab pos="3134995" algn="l"/>
                <a:tab pos="3573779" algn="l"/>
                <a:tab pos="3829685" algn="l"/>
                <a:tab pos="4156075" algn="l"/>
                <a:tab pos="4412615" algn="l"/>
                <a:tab pos="5085715" algn="l"/>
                <a:tab pos="5775325" algn="l"/>
                <a:tab pos="6781165" algn="l"/>
                <a:tab pos="7653655" algn="l"/>
              </a:tabLst>
            </a:pPr>
            <a:r>
              <a:rPr sz="2000" spc="-5" dirty="0">
                <a:solidFill>
                  <a:srgbClr val="C00000"/>
                </a:solidFill>
                <a:latin typeface="Times New Roman"/>
                <a:cs typeface="Times New Roman"/>
              </a:rPr>
              <a:t>»	</a:t>
            </a:r>
            <a:r>
              <a:rPr sz="2000" spc="-5" dirty="0">
                <a:solidFill>
                  <a:srgbClr val="FF0000"/>
                </a:solidFill>
                <a:latin typeface="Times New Roman"/>
                <a:cs typeface="Times New Roman"/>
              </a:rPr>
              <a:t>Di</a:t>
            </a:r>
            <a:r>
              <a:rPr sz="2000" spc="-25" dirty="0">
                <a:solidFill>
                  <a:srgbClr val="FF0000"/>
                </a:solidFill>
                <a:latin typeface="Times New Roman"/>
                <a:cs typeface="Times New Roman"/>
              </a:rPr>
              <a:t>g</a:t>
            </a:r>
            <a:r>
              <a:rPr sz="2000" spc="-5" dirty="0">
                <a:solidFill>
                  <a:srgbClr val="FF0000"/>
                </a:solidFill>
                <a:latin typeface="Times New Roman"/>
                <a:cs typeface="Times New Roman"/>
              </a:rPr>
              <a:t>ital</a:t>
            </a:r>
            <a:r>
              <a:rPr sz="2000" dirty="0">
                <a:solidFill>
                  <a:srgbClr val="FF0000"/>
                </a:solidFill>
                <a:latin typeface="Times New Roman"/>
                <a:cs typeface="Times New Roman"/>
              </a:rPr>
              <a:t>	</a:t>
            </a:r>
            <a:r>
              <a:rPr sz="2000" spc="-15" dirty="0">
                <a:solidFill>
                  <a:srgbClr val="FF0000"/>
                </a:solidFill>
                <a:latin typeface="Times New Roman"/>
                <a:cs typeface="Times New Roman"/>
              </a:rPr>
              <a:t>s</a:t>
            </a:r>
            <a:r>
              <a:rPr sz="2000" spc="15" dirty="0">
                <a:solidFill>
                  <a:srgbClr val="FF0000"/>
                </a:solidFill>
                <a:latin typeface="Times New Roman"/>
                <a:cs typeface="Times New Roman"/>
              </a:rPr>
              <a:t>i</a:t>
            </a:r>
            <a:r>
              <a:rPr sz="2000" spc="-20" dirty="0">
                <a:solidFill>
                  <a:srgbClr val="FF0000"/>
                </a:solidFill>
                <a:latin typeface="Times New Roman"/>
                <a:cs typeface="Times New Roman"/>
              </a:rPr>
              <a:t>gn</a:t>
            </a:r>
            <a:r>
              <a:rPr sz="2000" spc="-5" dirty="0">
                <a:solidFill>
                  <a:srgbClr val="FF0000"/>
                </a:solidFill>
                <a:latin typeface="Times New Roman"/>
                <a:cs typeface="Times New Roman"/>
              </a:rPr>
              <a:t>al</a:t>
            </a:r>
            <a:r>
              <a:rPr sz="2000" dirty="0">
                <a:solidFill>
                  <a:srgbClr val="FF0000"/>
                </a:solidFill>
                <a:latin typeface="Times New Roman"/>
                <a:cs typeface="Times New Roman"/>
              </a:rPr>
              <a:t>	pro</a:t>
            </a:r>
            <a:r>
              <a:rPr sz="2000" spc="-5" dirty="0">
                <a:solidFill>
                  <a:srgbClr val="FF0000"/>
                </a:solidFill>
                <a:latin typeface="Times New Roman"/>
                <a:cs typeface="Times New Roman"/>
              </a:rPr>
              <a:t>ces</a:t>
            </a:r>
            <a:r>
              <a:rPr sz="2000" spc="-15" dirty="0">
                <a:solidFill>
                  <a:srgbClr val="FF0000"/>
                </a:solidFill>
                <a:latin typeface="Times New Roman"/>
                <a:cs typeface="Times New Roman"/>
              </a:rPr>
              <a:t>s</a:t>
            </a:r>
            <a:r>
              <a:rPr sz="2000" dirty="0">
                <a:solidFill>
                  <a:srgbClr val="FF0000"/>
                </a:solidFill>
                <a:latin typeface="Times New Roman"/>
                <a:cs typeface="Times New Roman"/>
              </a:rPr>
              <a:t>or</a:t>
            </a:r>
            <a:r>
              <a:rPr sz="2000" spc="-5" dirty="0">
                <a:solidFill>
                  <a:srgbClr val="FF0000"/>
                </a:solidFill>
                <a:latin typeface="Times New Roman"/>
                <a:cs typeface="Times New Roman"/>
              </a:rPr>
              <a:t>s</a:t>
            </a:r>
            <a:r>
              <a:rPr sz="2000" dirty="0">
                <a:solidFill>
                  <a:srgbClr val="FF0000"/>
                </a:solidFill>
                <a:latin typeface="Times New Roman"/>
                <a:cs typeface="Times New Roman"/>
              </a:rPr>
              <a:t>	</a:t>
            </a:r>
            <a:r>
              <a:rPr sz="2000" spc="-5" dirty="0">
                <a:solidFill>
                  <a:srgbClr val="6F2F9F"/>
                </a:solidFill>
                <a:latin typeface="Times New Roman"/>
                <a:cs typeface="Times New Roman"/>
              </a:rPr>
              <a:t>a</a:t>
            </a:r>
            <a:r>
              <a:rPr sz="2000" dirty="0">
                <a:solidFill>
                  <a:srgbClr val="6F2F9F"/>
                </a:solidFill>
                <a:latin typeface="Times New Roman"/>
                <a:cs typeface="Times New Roman"/>
              </a:rPr>
              <a:t>r</a:t>
            </a:r>
            <a:r>
              <a:rPr sz="2000" spc="-5" dirty="0">
                <a:solidFill>
                  <a:srgbClr val="6F2F9F"/>
                </a:solidFill>
                <a:latin typeface="Times New Roman"/>
                <a:cs typeface="Times New Roman"/>
              </a:rPr>
              <a:t>e</a:t>
            </a:r>
            <a:r>
              <a:rPr sz="2000" dirty="0">
                <a:solidFill>
                  <a:srgbClr val="6F2F9F"/>
                </a:solidFill>
                <a:latin typeface="Times New Roman"/>
                <a:cs typeface="Times New Roman"/>
              </a:rPr>
              <a:t>	</a:t>
            </a:r>
            <a:r>
              <a:rPr sz="2000" spc="-5" dirty="0">
                <a:solidFill>
                  <a:srgbClr val="6F2F9F"/>
                </a:solidFill>
                <a:latin typeface="Times New Roman"/>
                <a:cs typeface="Times New Roman"/>
              </a:rPr>
              <a:t>2</a:t>
            </a:r>
            <a:r>
              <a:rPr sz="2000" dirty="0">
                <a:solidFill>
                  <a:srgbClr val="6F2F9F"/>
                </a:solidFill>
                <a:latin typeface="Times New Roman"/>
                <a:cs typeface="Times New Roman"/>
              </a:rPr>
              <a:t>	</a:t>
            </a:r>
            <a:r>
              <a:rPr sz="2000" spc="-10" dirty="0">
                <a:solidFill>
                  <a:srgbClr val="6F2F9F"/>
                </a:solidFill>
                <a:latin typeface="Times New Roman"/>
                <a:cs typeface="Times New Roman"/>
              </a:rPr>
              <a:t>t</a:t>
            </a:r>
            <a:r>
              <a:rPr sz="2000" spc="-5" dirty="0">
                <a:solidFill>
                  <a:srgbClr val="6F2F9F"/>
                </a:solidFill>
                <a:latin typeface="Times New Roman"/>
                <a:cs typeface="Times New Roman"/>
              </a:rPr>
              <a:t>o</a:t>
            </a:r>
            <a:r>
              <a:rPr sz="2000" dirty="0">
                <a:solidFill>
                  <a:srgbClr val="6F2F9F"/>
                </a:solidFill>
                <a:latin typeface="Times New Roman"/>
                <a:cs typeface="Times New Roman"/>
              </a:rPr>
              <a:t>	</a:t>
            </a:r>
            <a:r>
              <a:rPr sz="2000" spc="-5" dirty="0">
                <a:solidFill>
                  <a:srgbClr val="6F2F9F"/>
                </a:solidFill>
                <a:latin typeface="Times New Roman"/>
                <a:cs typeface="Times New Roman"/>
              </a:rPr>
              <a:t>3</a:t>
            </a:r>
            <a:r>
              <a:rPr sz="2000" dirty="0">
                <a:solidFill>
                  <a:srgbClr val="6F2F9F"/>
                </a:solidFill>
                <a:latin typeface="Times New Roman"/>
                <a:cs typeface="Times New Roman"/>
              </a:rPr>
              <a:t>	</a:t>
            </a:r>
            <a:r>
              <a:rPr sz="2000" spc="-5" dirty="0">
                <a:solidFill>
                  <a:srgbClr val="6F2F9F"/>
                </a:solidFill>
                <a:latin typeface="Times New Roman"/>
                <a:cs typeface="Times New Roman"/>
              </a:rPr>
              <a:t>ti</a:t>
            </a:r>
            <a:r>
              <a:rPr sz="2000" spc="-50" dirty="0">
                <a:solidFill>
                  <a:srgbClr val="6F2F9F"/>
                </a:solidFill>
                <a:latin typeface="Times New Roman"/>
                <a:cs typeface="Times New Roman"/>
              </a:rPr>
              <a:t>m</a:t>
            </a:r>
            <a:r>
              <a:rPr sz="2000" spc="-5" dirty="0">
                <a:solidFill>
                  <a:srgbClr val="6F2F9F"/>
                </a:solidFill>
                <a:latin typeface="Times New Roman"/>
                <a:cs typeface="Times New Roman"/>
              </a:rPr>
              <a:t>es</a:t>
            </a:r>
            <a:r>
              <a:rPr sz="2000" dirty="0">
                <a:solidFill>
                  <a:srgbClr val="6F2F9F"/>
                </a:solidFill>
                <a:latin typeface="Times New Roman"/>
                <a:cs typeface="Times New Roman"/>
              </a:rPr>
              <a:t>	</a:t>
            </a:r>
            <a:r>
              <a:rPr sz="2000" spc="-25" dirty="0">
                <a:solidFill>
                  <a:srgbClr val="6F2F9F"/>
                </a:solidFill>
                <a:latin typeface="Times New Roman"/>
                <a:cs typeface="Times New Roman"/>
              </a:rPr>
              <a:t>f</a:t>
            </a:r>
            <a:r>
              <a:rPr sz="2000" spc="-5" dirty="0">
                <a:solidFill>
                  <a:srgbClr val="6F2F9F"/>
                </a:solidFill>
                <a:latin typeface="Times New Roman"/>
                <a:cs typeface="Times New Roman"/>
              </a:rPr>
              <a:t>as</a:t>
            </a:r>
            <a:r>
              <a:rPr sz="2000" spc="-15" dirty="0">
                <a:solidFill>
                  <a:srgbClr val="6F2F9F"/>
                </a:solidFill>
                <a:latin typeface="Times New Roman"/>
                <a:cs typeface="Times New Roman"/>
              </a:rPr>
              <a:t>t</a:t>
            </a:r>
            <a:r>
              <a:rPr sz="2000" spc="-5" dirty="0">
                <a:solidFill>
                  <a:srgbClr val="6F2F9F"/>
                </a:solidFill>
                <a:latin typeface="Times New Roman"/>
                <a:cs typeface="Times New Roman"/>
              </a:rPr>
              <a:t>er</a:t>
            </a:r>
            <a:r>
              <a:rPr sz="2000" dirty="0">
                <a:solidFill>
                  <a:srgbClr val="6F2F9F"/>
                </a:solidFill>
                <a:latin typeface="Times New Roman"/>
                <a:cs typeface="Times New Roman"/>
              </a:rPr>
              <a:t>	</a:t>
            </a:r>
            <a:r>
              <a:rPr sz="2000" spc="-5" dirty="0">
                <a:solidFill>
                  <a:srgbClr val="6F2F9F"/>
                </a:solidFill>
                <a:latin typeface="Times New Roman"/>
                <a:cs typeface="Times New Roman"/>
              </a:rPr>
              <a:t>t</a:t>
            </a:r>
            <a:r>
              <a:rPr sz="2000" spc="-25" dirty="0">
                <a:solidFill>
                  <a:srgbClr val="6F2F9F"/>
                </a:solidFill>
                <a:latin typeface="Times New Roman"/>
                <a:cs typeface="Times New Roman"/>
              </a:rPr>
              <a:t>h</a:t>
            </a:r>
            <a:r>
              <a:rPr sz="2000" spc="15" dirty="0">
                <a:solidFill>
                  <a:srgbClr val="6F2F9F"/>
                </a:solidFill>
                <a:latin typeface="Times New Roman"/>
                <a:cs typeface="Times New Roman"/>
              </a:rPr>
              <a:t>a</a:t>
            </a:r>
            <a:r>
              <a:rPr sz="2000" spc="-5" dirty="0">
                <a:solidFill>
                  <a:srgbClr val="6F2F9F"/>
                </a:solidFill>
                <a:latin typeface="Times New Roman"/>
                <a:cs typeface="Times New Roman"/>
              </a:rPr>
              <a:t>n</a:t>
            </a:r>
            <a:r>
              <a:rPr sz="2000" dirty="0">
                <a:solidFill>
                  <a:srgbClr val="6F2F9F"/>
                </a:solidFill>
                <a:latin typeface="Times New Roman"/>
                <a:cs typeface="Times New Roman"/>
              </a:rPr>
              <a:t> </a:t>
            </a:r>
            <a:r>
              <a:rPr sz="2000" spc="-5" dirty="0">
                <a:solidFill>
                  <a:srgbClr val="6F2F9F"/>
                </a:solidFill>
                <a:latin typeface="Times New Roman"/>
                <a:cs typeface="Times New Roman"/>
              </a:rPr>
              <a:t> </a:t>
            </a:r>
            <a:r>
              <a:rPr sz="2000" spc="15" dirty="0">
                <a:solidFill>
                  <a:srgbClr val="6F2F9F"/>
                </a:solidFill>
                <a:latin typeface="Times New Roman"/>
                <a:cs typeface="Times New Roman"/>
              </a:rPr>
              <a:t>t</a:t>
            </a:r>
            <a:r>
              <a:rPr sz="2000" dirty="0">
                <a:solidFill>
                  <a:srgbClr val="6F2F9F"/>
                </a:solidFill>
                <a:latin typeface="Times New Roman"/>
                <a:cs typeface="Times New Roman"/>
              </a:rPr>
              <a:t>h</a:t>
            </a:r>
            <a:r>
              <a:rPr sz="2000" spc="-5" dirty="0">
                <a:solidFill>
                  <a:srgbClr val="6F2F9F"/>
                </a:solidFill>
                <a:latin typeface="Times New Roman"/>
                <a:cs typeface="Times New Roman"/>
              </a:rPr>
              <a:t>e</a:t>
            </a:r>
            <a:r>
              <a:rPr sz="2000" dirty="0">
                <a:solidFill>
                  <a:srgbClr val="6F2F9F"/>
                </a:solidFill>
                <a:latin typeface="Times New Roman"/>
                <a:cs typeface="Times New Roman"/>
              </a:rPr>
              <a:t>	</a:t>
            </a:r>
            <a:r>
              <a:rPr sz="2000" spc="-20" dirty="0">
                <a:solidFill>
                  <a:srgbClr val="6F2F9F"/>
                </a:solidFill>
                <a:latin typeface="Times New Roman"/>
                <a:cs typeface="Times New Roman"/>
              </a:rPr>
              <a:t>g</a:t>
            </a:r>
            <a:r>
              <a:rPr sz="2000" spc="-5" dirty="0">
                <a:solidFill>
                  <a:srgbClr val="6F2F9F"/>
                </a:solidFill>
                <a:latin typeface="Times New Roman"/>
                <a:cs typeface="Times New Roman"/>
              </a:rPr>
              <a:t>e</a:t>
            </a:r>
            <a:r>
              <a:rPr sz="2000" spc="-15" dirty="0">
                <a:solidFill>
                  <a:srgbClr val="6F2F9F"/>
                </a:solidFill>
                <a:latin typeface="Times New Roman"/>
                <a:cs typeface="Times New Roman"/>
              </a:rPr>
              <a:t>n</a:t>
            </a:r>
            <a:r>
              <a:rPr sz="2000" spc="-5" dirty="0">
                <a:solidFill>
                  <a:srgbClr val="6F2F9F"/>
                </a:solidFill>
                <a:latin typeface="Times New Roman"/>
                <a:cs typeface="Times New Roman"/>
              </a:rPr>
              <a:t>e</a:t>
            </a:r>
            <a:r>
              <a:rPr sz="2000" dirty="0">
                <a:solidFill>
                  <a:srgbClr val="6F2F9F"/>
                </a:solidFill>
                <a:latin typeface="Times New Roman"/>
                <a:cs typeface="Times New Roman"/>
              </a:rPr>
              <a:t>r</a:t>
            </a:r>
            <a:r>
              <a:rPr sz="2000" spc="-5" dirty="0">
                <a:solidFill>
                  <a:srgbClr val="6F2F9F"/>
                </a:solidFill>
                <a:latin typeface="Times New Roman"/>
                <a:cs typeface="Times New Roman"/>
              </a:rPr>
              <a:t>al</a:t>
            </a:r>
            <a:r>
              <a:rPr sz="2000" dirty="0">
                <a:solidFill>
                  <a:srgbClr val="6F2F9F"/>
                </a:solidFill>
                <a:latin typeface="Times New Roman"/>
                <a:cs typeface="Times New Roman"/>
              </a:rPr>
              <a:t>	p</a:t>
            </a:r>
            <a:r>
              <a:rPr sz="2000" spc="-20" dirty="0">
                <a:solidFill>
                  <a:srgbClr val="6F2F9F"/>
                </a:solidFill>
                <a:latin typeface="Times New Roman"/>
                <a:cs typeface="Times New Roman"/>
              </a:rPr>
              <a:t>u</a:t>
            </a:r>
            <a:r>
              <a:rPr sz="2000" dirty="0">
                <a:solidFill>
                  <a:srgbClr val="6F2F9F"/>
                </a:solidFill>
                <a:latin typeface="Times New Roman"/>
                <a:cs typeface="Times New Roman"/>
              </a:rPr>
              <a:t>rpo</a:t>
            </a:r>
            <a:r>
              <a:rPr sz="2000" spc="-15" dirty="0">
                <a:solidFill>
                  <a:srgbClr val="6F2F9F"/>
                </a:solidFill>
                <a:latin typeface="Times New Roman"/>
                <a:cs typeface="Times New Roman"/>
              </a:rPr>
              <a:t>s</a:t>
            </a:r>
            <a:r>
              <a:rPr sz="2000" spc="-5" dirty="0">
                <a:solidFill>
                  <a:srgbClr val="6F2F9F"/>
                </a:solidFill>
                <a:latin typeface="Times New Roman"/>
                <a:cs typeface="Times New Roman"/>
              </a:rPr>
              <a:t>e</a:t>
            </a:r>
            <a:endParaRPr sz="2000" dirty="0">
              <a:latin typeface="Times New Roman"/>
              <a:cs typeface="Times New Roman"/>
            </a:endParaRPr>
          </a:p>
          <a:p>
            <a:pPr marL="372110">
              <a:lnSpc>
                <a:spcPct val="100000"/>
              </a:lnSpc>
              <a:spcBef>
                <a:spcPts val="1200"/>
              </a:spcBef>
            </a:pPr>
            <a:r>
              <a:rPr sz="2000" spc="-5" dirty="0">
                <a:solidFill>
                  <a:srgbClr val="6F2F9F"/>
                </a:solidFill>
                <a:latin typeface="Times New Roman"/>
                <a:cs typeface="Times New Roman"/>
              </a:rPr>
              <a:t>microprocessors </a:t>
            </a:r>
            <a:r>
              <a:rPr sz="2000" spc="-10" dirty="0">
                <a:latin typeface="Times New Roman"/>
                <a:cs typeface="Times New Roman"/>
              </a:rPr>
              <a:t>in signal </a:t>
            </a:r>
            <a:r>
              <a:rPr sz="2000" spc="-5" dirty="0">
                <a:latin typeface="Times New Roman"/>
                <a:cs typeface="Times New Roman"/>
              </a:rPr>
              <a:t>processing</a:t>
            </a:r>
            <a:r>
              <a:rPr sz="2000" spc="50" dirty="0">
                <a:latin typeface="Times New Roman"/>
                <a:cs typeface="Times New Roman"/>
              </a:rPr>
              <a:t> </a:t>
            </a:r>
            <a:r>
              <a:rPr sz="2000" spc="-5" dirty="0">
                <a:latin typeface="Times New Roman"/>
                <a:cs typeface="Times New Roman"/>
              </a:rPr>
              <a:t>applications.</a:t>
            </a:r>
            <a:endParaRPr sz="2000" dirty="0">
              <a:latin typeface="Times New Roman"/>
              <a:cs typeface="Times New Roman"/>
            </a:endParaRPr>
          </a:p>
          <a:p>
            <a:pPr marL="27940">
              <a:lnSpc>
                <a:spcPct val="100000"/>
              </a:lnSpc>
              <a:spcBef>
                <a:spcPts val="1680"/>
              </a:spcBef>
              <a:tabLst>
                <a:tab pos="372110" algn="l"/>
              </a:tabLst>
            </a:pPr>
            <a:r>
              <a:rPr sz="2000" spc="-5" dirty="0">
                <a:solidFill>
                  <a:srgbClr val="C00000"/>
                </a:solidFill>
                <a:latin typeface="Times New Roman"/>
                <a:cs typeface="Times New Roman"/>
              </a:rPr>
              <a:t>»	</a:t>
            </a:r>
            <a:r>
              <a:rPr sz="2000" spc="-5" dirty="0">
                <a:solidFill>
                  <a:srgbClr val="FF0000"/>
                </a:solidFill>
                <a:latin typeface="Times New Roman"/>
                <a:cs typeface="Times New Roman"/>
              </a:rPr>
              <a:t>DSPs </a:t>
            </a:r>
            <a:r>
              <a:rPr sz="2000" spc="-15" dirty="0">
                <a:solidFill>
                  <a:srgbClr val="6F2F9F"/>
                </a:solidFill>
                <a:latin typeface="Times New Roman"/>
                <a:cs typeface="Times New Roman"/>
              </a:rPr>
              <a:t>implement </a:t>
            </a:r>
            <a:r>
              <a:rPr sz="2000" spc="-10" dirty="0">
                <a:solidFill>
                  <a:srgbClr val="6F2F9F"/>
                </a:solidFill>
                <a:latin typeface="Times New Roman"/>
                <a:cs typeface="Times New Roman"/>
              </a:rPr>
              <a:t>algorithms in hardware </a:t>
            </a:r>
            <a:r>
              <a:rPr sz="2000" spc="-20" dirty="0">
                <a:solidFill>
                  <a:srgbClr val="6F2F9F"/>
                </a:solidFill>
                <a:latin typeface="Times New Roman"/>
                <a:cs typeface="Times New Roman"/>
              </a:rPr>
              <a:t>which </a:t>
            </a:r>
            <a:r>
              <a:rPr sz="2000" spc="-5" dirty="0">
                <a:solidFill>
                  <a:srgbClr val="6F2F9F"/>
                </a:solidFill>
                <a:latin typeface="Times New Roman"/>
                <a:cs typeface="Times New Roman"/>
              </a:rPr>
              <a:t>speeds </a:t>
            </a:r>
            <a:r>
              <a:rPr sz="2000" spc="-15" dirty="0">
                <a:solidFill>
                  <a:srgbClr val="6F2F9F"/>
                </a:solidFill>
                <a:latin typeface="Times New Roman"/>
                <a:cs typeface="Times New Roman"/>
              </a:rPr>
              <a:t>up </a:t>
            </a:r>
            <a:r>
              <a:rPr sz="2000" spc="-10" dirty="0">
                <a:solidFill>
                  <a:srgbClr val="6F2F9F"/>
                </a:solidFill>
                <a:latin typeface="Times New Roman"/>
                <a:cs typeface="Times New Roman"/>
              </a:rPr>
              <a:t>the</a:t>
            </a:r>
            <a:r>
              <a:rPr sz="2000" spc="375" dirty="0">
                <a:solidFill>
                  <a:srgbClr val="6F2F9F"/>
                </a:solidFill>
                <a:latin typeface="Times New Roman"/>
                <a:cs typeface="Times New Roman"/>
              </a:rPr>
              <a:t> </a:t>
            </a:r>
            <a:r>
              <a:rPr sz="2000" spc="-10" dirty="0">
                <a:solidFill>
                  <a:srgbClr val="6F2F9F"/>
                </a:solidFill>
                <a:latin typeface="Times New Roman"/>
                <a:cs typeface="Times New Roman"/>
              </a:rPr>
              <a:t>execution</a:t>
            </a:r>
            <a:r>
              <a:rPr sz="2000" spc="-10" dirty="0">
                <a:latin typeface="Times New Roman"/>
                <a:cs typeface="Times New Roman"/>
              </a:rPr>
              <a:t>,</a:t>
            </a:r>
            <a:endParaRPr sz="2000" dirty="0">
              <a:latin typeface="Times New Roman"/>
              <a:cs typeface="Times New Roman"/>
            </a:endParaRPr>
          </a:p>
          <a:p>
            <a:pPr marL="27940">
              <a:lnSpc>
                <a:spcPct val="100000"/>
              </a:lnSpc>
              <a:spcBef>
                <a:spcPts val="1685"/>
              </a:spcBef>
              <a:tabLst>
                <a:tab pos="372110" algn="l"/>
              </a:tabLst>
            </a:pPr>
            <a:r>
              <a:rPr sz="2000" spc="-5" dirty="0">
                <a:solidFill>
                  <a:srgbClr val="C00000"/>
                </a:solidFill>
                <a:latin typeface="Times New Roman"/>
                <a:cs typeface="Times New Roman"/>
              </a:rPr>
              <a:t>»	</a:t>
            </a:r>
            <a:r>
              <a:rPr sz="2000" spc="-15" dirty="0">
                <a:latin typeface="Times New Roman"/>
                <a:cs typeface="Times New Roman"/>
              </a:rPr>
              <a:t>whereas </a:t>
            </a:r>
            <a:r>
              <a:rPr sz="2000" spc="-10" dirty="0">
                <a:solidFill>
                  <a:srgbClr val="001F5F"/>
                </a:solidFill>
                <a:latin typeface="Times New Roman"/>
                <a:cs typeface="Times New Roman"/>
              </a:rPr>
              <a:t>general </a:t>
            </a:r>
            <a:r>
              <a:rPr sz="2000" spc="-5" dirty="0">
                <a:solidFill>
                  <a:srgbClr val="001F5F"/>
                </a:solidFill>
                <a:latin typeface="Times New Roman"/>
                <a:cs typeface="Times New Roman"/>
              </a:rPr>
              <a:t>purpose processors </a:t>
            </a:r>
            <a:r>
              <a:rPr sz="2000" spc="-15" dirty="0">
                <a:solidFill>
                  <a:srgbClr val="001F5F"/>
                </a:solidFill>
                <a:latin typeface="Times New Roman"/>
                <a:cs typeface="Times New Roman"/>
              </a:rPr>
              <a:t>implement </a:t>
            </a:r>
            <a:r>
              <a:rPr sz="2000" spc="-10" dirty="0">
                <a:solidFill>
                  <a:srgbClr val="001F5F"/>
                </a:solidFill>
                <a:latin typeface="Times New Roman"/>
                <a:cs typeface="Times New Roman"/>
              </a:rPr>
              <a:t>the algorithm </a:t>
            </a:r>
            <a:r>
              <a:rPr sz="2000" spc="-5" dirty="0">
                <a:solidFill>
                  <a:srgbClr val="001F5F"/>
                </a:solidFill>
                <a:latin typeface="Times New Roman"/>
                <a:cs typeface="Times New Roman"/>
              </a:rPr>
              <a:t>in </a:t>
            </a:r>
            <a:r>
              <a:rPr sz="2000" spc="-20" dirty="0">
                <a:solidFill>
                  <a:srgbClr val="001F5F"/>
                </a:solidFill>
                <a:latin typeface="Times New Roman"/>
                <a:cs typeface="Times New Roman"/>
              </a:rPr>
              <a:t>firmware</a:t>
            </a:r>
            <a:r>
              <a:rPr sz="2000" spc="434" dirty="0">
                <a:solidFill>
                  <a:srgbClr val="001F5F"/>
                </a:solidFill>
                <a:latin typeface="Times New Roman"/>
                <a:cs typeface="Times New Roman"/>
              </a:rPr>
              <a:t> </a:t>
            </a:r>
            <a:r>
              <a:rPr sz="2000" spc="-10" dirty="0">
                <a:latin typeface="Times New Roman"/>
                <a:cs typeface="Times New Roman"/>
              </a:rPr>
              <a:t>and</a:t>
            </a:r>
            <a:endParaRPr sz="2000" dirty="0">
              <a:latin typeface="Times New Roman"/>
              <a:cs typeface="Times New Roman"/>
            </a:endParaRPr>
          </a:p>
          <a:p>
            <a:pPr marL="27940">
              <a:lnSpc>
                <a:spcPct val="100000"/>
              </a:lnSpc>
              <a:spcBef>
                <a:spcPts val="1680"/>
              </a:spcBef>
              <a:tabLst>
                <a:tab pos="372110" algn="l"/>
              </a:tabLst>
            </a:pPr>
            <a:r>
              <a:rPr sz="2000" spc="-5" dirty="0">
                <a:solidFill>
                  <a:srgbClr val="C00000"/>
                </a:solidFill>
                <a:latin typeface="Times New Roman"/>
                <a:cs typeface="Times New Roman"/>
              </a:rPr>
              <a:t>»	</a:t>
            </a:r>
            <a:r>
              <a:rPr sz="2000" spc="-10" dirty="0">
                <a:latin typeface="Times New Roman"/>
                <a:cs typeface="Times New Roman"/>
              </a:rPr>
              <a:t>the </a:t>
            </a:r>
            <a:r>
              <a:rPr sz="2000" spc="-5" dirty="0">
                <a:solidFill>
                  <a:srgbClr val="001F5F"/>
                </a:solidFill>
                <a:latin typeface="Times New Roman"/>
                <a:cs typeface="Times New Roman"/>
              </a:rPr>
              <a:t>speed </a:t>
            </a:r>
            <a:r>
              <a:rPr sz="2000" dirty="0">
                <a:solidFill>
                  <a:srgbClr val="001F5F"/>
                </a:solidFill>
                <a:latin typeface="Times New Roman"/>
                <a:cs typeface="Times New Roman"/>
              </a:rPr>
              <a:t>of </a:t>
            </a:r>
            <a:r>
              <a:rPr sz="2000" spc="-5" dirty="0">
                <a:solidFill>
                  <a:srgbClr val="001F5F"/>
                </a:solidFill>
                <a:latin typeface="Times New Roman"/>
                <a:cs typeface="Times New Roman"/>
              </a:rPr>
              <a:t>execution depends </a:t>
            </a:r>
            <a:r>
              <a:rPr sz="2000" spc="-10" dirty="0">
                <a:solidFill>
                  <a:srgbClr val="001F5F"/>
                </a:solidFill>
                <a:latin typeface="Times New Roman"/>
                <a:cs typeface="Times New Roman"/>
              </a:rPr>
              <a:t>primarily </a:t>
            </a:r>
            <a:r>
              <a:rPr sz="2000" dirty="0">
                <a:solidFill>
                  <a:srgbClr val="001F5F"/>
                </a:solidFill>
                <a:latin typeface="Times New Roman"/>
                <a:cs typeface="Times New Roman"/>
              </a:rPr>
              <a:t>on </a:t>
            </a:r>
            <a:r>
              <a:rPr sz="2000" spc="-10" dirty="0">
                <a:solidFill>
                  <a:srgbClr val="001F5F"/>
                </a:solidFill>
                <a:latin typeface="Times New Roman"/>
                <a:cs typeface="Times New Roman"/>
              </a:rPr>
              <a:t>the </a:t>
            </a:r>
            <a:r>
              <a:rPr sz="2000" spc="-5" dirty="0">
                <a:solidFill>
                  <a:srgbClr val="001F5F"/>
                </a:solidFill>
                <a:latin typeface="Times New Roman"/>
                <a:cs typeface="Times New Roman"/>
              </a:rPr>
              <a:t>clock </a:t>
            </a:r>
            <a:r>
              <a:rPr sz="2000" spc="-10" dirty="0">
                <a:solidFill>
                  <a:srgbClr val="001F5F"/>
                </a:solidFill>
                <a:latin typeface="Times New Roman"/>
                <a:cs typeface="Times New Roman"/>
              </a:rPr>
              <a:t>for the</a:t>
            </a:r>
            <a:r>
              <a:rPr sz="2000" spc="140" dirty="0">
                <a:solidFill>
                  <a:srgbClr val="001F5F"/>
                </a:solidFill>
                <a:latin typeface="Times New Roman"/>
                <a:cs typeface="Times New Roman"/>
              </a:rPr>
              <a:t> </a:t>
            </a:r>
            <a:r>
              <a:rPr sz="2000" spc="-5" dirty="0">
                <a:solidFill>
                  <a:srgbClr val="001F5F"/>
                </a:solidFill>
                <a:latin typeface="Times New Roman"/>
                <a:cs typeface="Times New Roman"/>
              </a:rPr>
              <a:t>processors</a:t>
            </a:r>
            <a:r>
              <a:rPr sz="2000" spc="-5" dirty="0">
                <a:latin typeface="Times New Roman"/>
                <a:cs typeface="Times New Roman"/>
              </a:rPr>
              <a:t>.</a:t>
            </a:r>
            <a:endParaRPr sz="2000" dirty="0">
              <a:latin typeface="Times New Roman"/>
              <a:cs typeface="Times New Roman"/>
            </a:endParaRPr>
          </a:p>
          <a:p>
            <a:pPr marL="27940">
              <a:lnSpc>
                <a:spcPct val="100000"/>
              </a:lnSpc>
              <a:spcBef>
                <a:spcPts val="1685"/>
              </a:spcBef>
              <a:tabLst>
                <a:tab pos="372110" algn="l"/>
                <a:tab pos="982344" algn="l"/>
                <a:tab pos="1475740" algn="l"/>
                <a:tab pos="1860550" algn="l"/>
                <a:tab pos="2735580" algn="l"/>
                <a:tab pos="3089275" algn="l"/>
                <a:tab pos="3348354" algn="l"/>
                <a:tab pos="4519295" algn="l"/>
                <a:tab pos="5561965" algn="l"/>
                <a:tab pos="6000750" algn="l"/>
                <a:tab pos="7284720" algn="l"/>
                <a:tab pos="7875905" algn="l"/>
              </a:tabLst>
            </a:pPr>
            <a:r>
              <a:rPr sz="2000" spc="-5" dirty="0">
                <a:solidFill>
                  <a:srgbClr val="C00000"/>
                </a:solidFill>
                <a:latin typeface="Times New Roman"/>
                <a:cs typeface="Times New Roman"/>
              </a:rPr>
              <a:t>»	</a:t>
            </a:r>
            <a:r>
              <a:rPr sz="2000" spc="-10" dirty="0">
                <a:solidFill>
                  <a:srgbClr val="FF0000"/>
                </a:solidFill>
                <a:latin typeface="Times New Roman"/>
                <a:cs typeface="Times New Roman"/>
              </a:rPr>
              <a:t>DSP	</a:t>
            </a:r>
            <a:r>
              <a:rPr sz="2000" spc="-5" dirty="0">
                <a:latin typeface="Times New Roman"/>
                <a:cs typeface="Times New Roman"/>
              </a:rPr>
              <a:t>can	</a:t>
            </a:r>
            <a:r>
              <a:rPr sz="2000" dirty="0">
                <a:latin typeface="Times New Roman"/>
                <a:cs typeface="Times New Roman"/>
              </a:rPr>
              <a:t>be	</a:t>
            </a:r>
            <a:r>
              <a:rPr sz="2000" spc="-10" dirty="0">
                <a:latin typeface="Times New Roman"/>
                <a:cs typeface="Times New Roman"/>
              </a:rPr>
              <a:t>viewed	</a:t>
            </a:r>
            <a:r>
              <a:rPr sz="2000" spc="-5" dirty="0">
                <a:latin typeface="Times New Roman"/>
                <a:cs typeface="Times New Roman"/>
              </a:rPr>
              <a:t>as	</a:t>
            </a:r>
            <a:r>
              <a:rPr sz="2000" spc="-5" dirty="0">
                <a:solidFill>
                  <a:srgbClr val="6F2F9F"/>
                </a:solidFill>
                <a:latin typeface="Times New Roman"/>
                <a:cs typeface="Times New Roman"/>
              </a:rPr>
              <a:t>a	microchip	</a:t>
            </a:r>
            <a:r>
              <a:rPr sz="2000" spc="-10" dirty="0">
                <a:solidFill>
                  <a:srgbClr val="6F2F9F"/>
                </a:solidFill>
                <a:latin typeface="Times New Roman"/>
                <a:cs typeface="Times New Roman"/>
              </a:rPr>
              <a:t>designed	for	performing	high	</a:t>
            </a:r>
            <a:r>
              <a:rPr sz="2000" spc="-5" dirty="0">
                <a:solidFill>
                  <a:srgbClr val="6F2F9F"/>
                </a:solidFill>
                <a:latin typeface="Times New Roman"/>
                <a:cs typeface="Times New Roman"/>
              </a:rPr>
              <a:t>speed</a:t>
            </a:r>
            <a:endParaRPr sz="2000" dirty="0">
              <a:latin typeface="Times New Roman"/>
              <a:cs typeface="Times New Roman"/>
            </a:endParaRPr>
          </a:p>
          <a:p>
            <a:pPr marL="12700">
              <a:lnSpc>
                <a:spcPct val="100000"/>
              </a:lnSpc>
              <a:spcBef>
                <a:spcPts val="1200"/>
              </a:spcBef>
              <a:tabLst>
                <a:tab pos="372110" algn="l"/>
                <a:tab pos="2009775" algn="l"/>
                <a:tab pos="3256915" algn="l"/>
                <a:tab pos="3744595" algn="l"/>
                <a:tab pos="4921250" algn="l"/>
                <a:tab pos="6391275" algn="l"/>
                <a:tab pos="8089265" algn="l"/>
              </a:tabLst>
            </a:pPr>
            <a:r>
              <a:rPr sz="2000" u="heavy" spc="-5" dirty="0">
                <a:solidFill>
                  <a:srgbClr val="6F2F9F"/>
                </a:solidFill>
                <a:uFill>
                  <a:solidFill>
                    <a:srgbClr val="CC9900"/>
                  </a:solidFill>
                </a:uFill>
                <a:latin typeface="Times New Roman"/>
                <a:cs typeface="Times New Roman"/>
              </a:rPr>
              <a:t> 	c</a:t>
            </a:r>
            <a:r>
              <a:rPr sz="2000" u="heavy" spc="5" dirty="0">
                <a:solidFill>
                  <a:srgbClr val="6F2F9F"/>
                </a:solidFill>
                <a:uFill>
                  <a:solidFill>
                    <a:srgbClr val="CC9900"/>
                  </a:solidFill>
                </a:uFill>
                <a:latin typeface="Times New Roman"/>
                <a:cs typeface="Times New Roman"/>
              </a:rPr>
              <a:t>o</a:t>
            </a:r>
            <a:r>
              <a:rPr sz="2000" u="heavy" spc="-50" dirty="0">
                <a:solidFill>
                  <a:srgbClr val="6F2F9F"/>
                </a:solidFill>
                <a:uFill>
                  <a:solidFill>
                    <a:srgbClr val="CC9900"/>
                  </a:solidFill>
                </a:uFill>
                <a:latin typeface="Times New Roman"/>
                <a:cs typeface="Times New Roman"/>
              </a:rPr>
              <a:t>m</a:t>
            </a:r>
            <a:r>
              <a:rPr sz="2000" u="heavy" spc="25" dirty="0">
                <a:solidFill>
                  <a:srgbClr val="6F2F9F"/>
                </a:solidFill>
                <a:uFill>
                  <a:solidFill>
                    <a:srgbClr val="CC9900"/>
                  </a:solidFill>
                </a:uFill>
                <a:latin typeface="Times New Roman"/>
                <a:cs typeface="Times New Roman"/>
              </a:rPr>
              <a:t>p</a:t>
            </a:r>
            <a:r>
              <a:rPr sz="2000" u="heavy" spc="-20" dirty="0">
                <a:solidFill>
                  <a:srgbClr val="6F2F9F"/>
                </a:solidFill>
                <a:uFill>
                  <a:solidFill>
                    <a:srgbClr val="CC9900"/>
                  </a:solidFill>
                </a:uFill>
                <a:latin typeface="Times New Roman"/>
                <a:cs typeface="Times New Roman"/>
              </a:rPr>
              <a:t>u</a:t>
            </a:r>
            <a:r>
              <a:rPr sz="2000" u="heavy" spc="-5" dirty="0">
                <a:solidFill>
                  <a:srgbClr val="6F2F9F"/>
                </a:solidFill>
                <a:uFill>
                  <a:solidFill>
                    <a:srgbClr val="CC9900"/>
                  </a:solidFill>
                </a:uFill>
                <a:latin typeface="Times New Roman"/>
                <a:cs typeface="Times New Roman"/>
              </a:rPr>
              <a:t>tati</a:t>
            </a:r>
            <a:r>
              <a:rPr sz="2000" u="heavy" dirty="0">
                <a:solidFill>
                  <a:srgbClr val="6F2F9F"/>
                </a:solidFill>
                <a:uFill>
                  <a:solidFill>
                    <a:srgbClr val="CC9900"/>
                  </a:solidFill>
                </a:uFill>
                <a:latin typeface="Times New Roman"/>
                <a:cs typeface="Times New Roman"/>
              </a:rPr>
              <a:t>o</a:t>
            </a:r>
            <a:r>
              <a:rPr sz="2000" u="heavy" spc="-20" dirty="0">
                <a:solidFill>
                  <a:srgbClr val="6F2F9F"/>
                </a:solidFill>
                <a:uFill>
                  <a:solidFill>
                    <a:srgbClr val="CC9900"/>
                  </a:solidFill>
                </a:uFill>
                <a:latin typeface="Times New Roman"/>
                <a:cs typeface="Times New Roman"/>
              </a:rPr>
              <a:t>n</a:t>
            </a:r>
            <a:r>
              <a:rPr sz="2000" u="heavy" spc="-5" dirty="0">
                <a:solidFill>
                  <a:srgbClr val="6F2F9F"/>
                </a:solidFill>
                <a:uFill>
                  <a:solidFill>
                    <a:srgbClr val="CC9900"/>
                  </a:solidFill>
                </a:uFill>
                <a:latin typeface="Times New Roman"/>
                <a:cs typeface="Times New Roman"/>
              </a:rPr>
              <a:t>al</a:t>
            </a:r>
            <a:r>
              <a:rPr sz="2000" u="heavy" dirty="0">
                <a:solidFill>
                  <a:srgbClr val="6F2F9F"/>
                </a:solidFill>
                <a:uFill>
                  <a:solidFill>
                    <a:srgbClr val="CC9900"/>
                  </a:solidFill>
                </a:uFill>
                <a:latin typeface="Times New Roman"/>
                <a:cs typeface="Times New Roman"/>
              </a:rPr>
              <a:t>	</a:t>
            </a:r>
            <a:r>
              <a:rPr sz="2000" u="heavy" spc="5" dirty="0">
                <a:solidFill>
                  <a:srgbClr val="6F2F9F"/>
                </a:solidFill>
                <a:uFill>
                  <a:solidFill>
                    <a:srgbClr val="CC9900"/>
                  </a:solidFill>
                </a:uFill>
                <a:latin typeface="Times New Roman"/>
                <a:cs typeface="Times New Roman"/>
              </a:rPr>
              <a:t>op</a:t>
            </a:r>
            <a:r>
              <a:rPr sz="2000" u="heavy" spc="-5" dirty="0">
                <a:solidFill>
                  <a:srgbClr val="6F2F9F"/>
                </a:solidFill>
                <a:uFill>
                  <a:solidFill>
                    <a:srgbClr val="CC9900"/>
                  </a:solidFill>
                </a:uFill>
                <a:latin typeface="Times New Roman"/>
                <a:cs typeface="Times New Roman"/>
              </a:rPr>
              <a:t>e</a:t>
            </a:r>
            <a:r>
              <a:rPr sz="2000" u="heavy" spc="5" dirty="0">
                <a:solidFill>
                  <a:srgbClr val="6F2F9F"/>
                </a:solidFill>
                <a:uFill>
                  <a:solidFill>
                    <a:srgbClr val="CC9900"/>
                  </a:solidFill>
                </a:uFill>
                <a:latin typeface="Times New Roman"/>
                <a:cs typeface="Times New Roman"/>
              </a:rPr>
              <a:t>r</a:t>
            </a:r>
            <a:r>
              <a:rPr sz="2000" u="heavy" spc="-5" dirty="0">
                <a:solidFill>
                  <a:srgbClr val="6F2F9F"/>
                </a:solidFill>
                <a:uFill>
                  <a:solidFill>
                    <a:srgbClr val="CC9900"/>
                  </a:solidFill>
                </a:uFill>
                <a:latin typeface="Times New Roman"/>
                <a:cs typeface="Times New Roman"/>
              </a:rPr>
              <a:t>ati</a:t>
            </a:r>
            <a:r>
              <a:rPr sz="2000" u="heavy" spc="5" dirty="0">
                <a:solidFill>
                  <a:srgbClr val="6F2F9F"/>
                </a:solidFill>
                <a:uFill>
                  <a:solidFill>
                    <a:srgbClr val="CC9900"/>
                  </a:solidFill>
                </a:uFill>
                <a:latin typeface="Times New Roman"/>
                <a:cs typeface="Times New Roman"/>
              </a:rPr>
              <a:t>o</a:t>
            </a:r>
            <a:r>
              <a:rPr sz="2000" u="heavy" spc="-20" dirty="0">
                <a:solidFill>
                  <a:srgbClr val="6F2F9F"/>
                </a:solidFill>
                <a:uFill>
                  <a:solidFill>
                    <a:srgbClr val="CC9900"/>
                  </a:solidFill>
                </a:uFill>
                <a:latin typeface="Times New Roman"/>
                <a:cs typeface="Times New Roman"/>
              </a:rPr>
              <a:t>n</a:t>
            </a:r>
            <a:r>
              <a:rPr sz="2000" u="heavy" spc="-5" dirty="0">
                <a:solidFill>
                  <a:srgbClr val="6F2F9F"/>
                </a:solidFill>
                <a:uFill>
                  <a:solidFill>
                    <a:srgbClr val="CC9900"/>
                  </a:solidFill>
                </a:uFill>
                <a:latin typeface="Times New Roman"/>
                <a:cs typeface="Times New Roman"/>
              </a:rPr>
              <a:t>s</a:t>
            </a:r>
            <a:r>
              <a:rPr sz="2000" u="heavy" dirty="0">
                <a:solidFill>
                  <a:srgbClr val="6F2F9F"/>
                </a:solidFill>
                <a:uFill>
                  <a:solidFill>
                    <a:srgbClr val="CC9900"/>
                  </a:solidFill>
                </a:uFill>
                <a:latin typeface="Times New Roman"/>
                <a:cs typeface="Times New Roman"/>
              </a:rPr>
              <a:t>	</a:t>
            </a:r>
            <a:r>
              <a:rPr sz="2000" u="heavy" spc="-25" dirty="0">
                <a:solidFill>
                  <a:srgbClr val="6F2F9F"/>
                </a:solidFill>
                <a:uFill>
                  <a:solidFill>
                    <a:srgbClr val="CC9900"/>
                  </a:solidFill>
                </a:uFill>
                <a:latin typeface="Times New Roman"/>
                <a:cs typeface="Times New Roman"/>
              </a:rPr>
              <a:t>f</a:t>
            </a:r>
            <a:r>
              <a:rPr sz="2000" u="heavy" spc="25" dirty="0">
                <a:solidFill>
                  <a:srgbClr val="6F2F9F"/>
                </a:solidFill>
                <a:uFill>
                  <a:solidFill>
                    <a:srgbClr val="CC9900"/>
                  </a:solidFill>
                </a:uFill>
                <a:latin typeface="Times New Roman"/>
                <a:cs typeface="Times New Roman"/>
              </a:rPr>
              <a:t>o</a:t>
            </a:r>
            <a:r>
              <a:rPr sz="2000" u="heavy" spc="-5" dirty="0">
                <a:solidFill>
                  <a:srgbClr val="6F2F9F"/>
                </a:solidFill>
                <a:uFill>
                  <a:solidFill>
                    <a:srgbClr val="CC9900"/>
                  </a:solidFill>
                </a:uFill>
                <a:latin typeface="Times New Roman"/>
                <a:cs typeface="Times New Roman"/>
              </a:rPr>
              <a:t>r</a:t>
            </a:r>
            <a:r>
              <a:rPr sz="2000" u="heavy" dirty="0">
                <a:solidFill>
                  <a:srgbClr val="6F2F9F"/>
                </a:solidFill>
                <a:uFill>
                  <a:solidFill>
                    <a:srgbClr val="CC9900"/>
                  </a:solidFill>
                </a:uFill>
                <a:latin typeface="Times New Roman"/>
                <a:cs typeface="Times New Roman"/>
              </a:rPr>
              <a:t>	</a:t>
            </a:r>
            <a:r>
              <a:rPr sz="2000" u="heavy" spc="-30" dirty="0">
                <a:solidFill>
                  <a:srgbClr val="6F2F9F"/>
                </a:solidFill>
                <a:uFill>
                  <a:solidFill>
                    <a:srgbClr val="CC9900"/>
                  </a:solidFill>
                </a:uFill>
                <a:latin typeface="Times New Roman"/>
                <a:cs typeface="Times New Roman"/>
              </a:rPr>
              <a:t>'</a:t>
            </a:r>
            <a:r>
              <a:rPr sz="2000" u="heavy" spc="-5" dirty="0">
                <a:solidFill>
                  <a:srgbClr val="6F2F9F"/>
                </a:solidFill>
                <a:uFill>
                  <a:solidFill>
                    <a:srgbClr val="CC9900"/>
                  </a:solidFill>
                </a:uFill>
                <a:latin typeface="Times New Roman"/>
                <a:cs typeface="Times New Roman"/>
              </a:rPr>
              <a:t>a</a:t>
            </a:r>
            <a:r>
              <a:rPr sz="2000" u="heavy" spc="5" dirty="0">
                <a:solidFill>
                  <a:srgbClr val="6F2F9F"/>
                </a:solidFill>
                <a:uFill>
                  <a:solidFill>
                    <a:srgbClr val="CC9900"/>
                  </a:solidFill>
                </a:uFill>
                <a:latin typeface="Times New Roman"/>
                <a:cs typeface="Times New Roman"/>
              </a:rPr>
              <a:t>dd</a:t>
            </a:r>
            <a:r>
              <a:rPr sz="2000" u="heavy" spc="-5" dirty="0">
                <a:solidFill>
                  <a:srgbClr val="6F2F9F"/>
                </a:solidFill>
                <a:uFill>
                  <a:solidFill>
                    <a:srgbClr val="CC9900"/>
                  </a:solidFill>
                </a:uFill>
                <a:latin typeface="Times New Roman"/>
                <a:cs typeface="Times New Roman"/>
              </a:rPr>
              <a:t>itio</a:t>
            </a:r>
            <a:r>
              <a:rPr sz="2000" u="heavy" spc="-20" dirty="0">
                <a:solidFill>
                  <a:srgbClr val="6F2F9F"/>
                </a:solidFill>
                <a:uFill>
                  <a:solidFill>
                    <a:srgbClr val="CC9900"/>
                  </a:solidFill>
                </a:uFill>
                <a:latin typeface="Times New Roman"/>
                <a:cs typeface="Times New Roman"/>
              </a:rPr>
              <a:t>n</a:t>
            </a:r>
            <a:r>
              <a:rPr sz="2000" u="heavy" spc="-30" dirty="0">
                <a:solidFill>
                  <a:srgbClr val="6F2F9F"/>
                </a:solidFill>
                <a:uFill>
                  <a:solidFill>
                    <a:srgbClr val="CC9900"/>
                  </a:solidFill>
                </a:uFill>
                <a:latin typeface="Times New Roman"/>
                <a:cs typeface="Times New Roman"/>
              </a:rPr>
              <a:t>'</a:t>
            </a:r>
            <a:r>
              <a:rPr sz="2000" u="heavy" spc="-5" dirty="0">
                <a:solidFill>
                  <a:srgbClr val="6F2F9F"/>
                </a:solidFill>
                <a:uFill>
                  <a:solidFill>
                    <a:srgbClr val="CC9900"/>
                  </a:solidFill>
                </a:uFill>
                <a:latin typeface="Times New Roman"/>
                <a:cs typeface="Times New Roman"/>
              </a:rPr>
              <a:t>,</a:t>
            </a:r>
            <a:r>
              <a:rPr sz="2000" u="heavy" dirty="0">
                <a:solidFill>
                  <a:srgbClr val="6F2F9F"/>
                </a:solidFill>
                <a:uFill>
                  <a:solidFill>
                    <a:srgbClr val="CC9900"/>
                  </a:solidFill>
                </a:uFill>
                <a:latin typeface="Times New Roman"/>
                <a:cs typeface="Times New Roman"/>
              </a:rPr>
              <a:t>	</a:t>
            </a:r>
            <a:r>
              <a:rPr sz="2000" u="heavy" spc="-30" dirty="0">
                <a:solidFill>
                  <a:srgbClr val="6F2F9F"/>
                </a:solidFill>
                <a:uFill>
                  <a:solidFill>
                    <a:srgbClr val="CC9900"/>
                  </a:solidFill>
                </a:uFill>
                <a:latin typeface="Times New Roman"/>
                <a:cs typeface="Times New Roman"/>
              </a:rPr>
              <a:t>'</a:t>
            </a:r>
            <a:r>
              <a:rPr sz="2000" u="heavy" spc="10" dirty="0">
                <a:solidFill>
                  <a:srgbClr val="6F2F9F"/>
                </a:solidFill>
                <a:uFill>
                  <a:solidFill>
                    <a:srgbClr val="CC9900"/>
                  </a:solidFill>
                </a:uFill>
                <a:latin typeface="Times New Roman"/>
                <a:cs typeface="Times New Roman"/>
              </a:rPr>
              <a:t>s</a:t>
            </a:r>
            <a:r>
              <a:rPr sz="2000" u="heavy" spc="-20" dirty="0">
                <a:solidFill>
                  <a:srgbClr val="6F2F9F"/>
                </a:solidFill>
                <a:uFill>
                  <a:solidFill>
                    <a:srgbClr val="CC9900"/>
                  </a:solidFill>
                </a:uFill>
                <a:latin typeface="Times New Roman"/>
                <a:cs typeface="Times New Roman"/>
              </a:rPr>
              <a:t>u</a:t>
            </a:r>
            <a:r>
              <a:rPr sz="2000" u="heavy" spc="5" dirty="0">
                <a:solidFill>
                  <a:srgbClr val="6F2F9F"/>
                </a:solidFill>
                <a:uFill>
                  <a:solidFill>
                    <a:srgbClr val="CC9900"/>
                  </a:solidFill>
                </a:uFill>
                <a:latin typeface="Times New Roman"/>
                <a:cs typeface="Times New Roman"/>
              </a:rPr>
              <a:t>b</a:t>
            </a:r>
            <a:r>
              <a:rPr sz="2000" u="heavy" spc="-5" dirty="0">
                <a:solidFill>
                  <a:srgbClr val="6F2F9F"/>
                </a:solidFill>
                <a:uFill>
                  <a:solidFill>
                    <a:srgbClr val="CC9900"/>
                  </a:solidFill>
                </a:uFill>
                <a:latin typeface="Times New Roman"/>
                <a:cs typeface="Times New Roman"/>
              </a:rPr>
              <a:t>tra</a:t>
            </a:r>
            <a:r>
              <a:rPr sz="2000" u="heavy" dirty="0">
                <a:solidFill>
                  <a:srgbClr val="6F2F9F"/>
                </a:solidFill>
                <a:uFill>
                  <a:solidFill>
                    <a:srgbClr val="CC9900"/>
                  </a:solidFill>
                </a:uFill>
                <a:latin typeface="Times New Roman"/>
                <a:cs typeface="Times New Roman"/>
              </a:rPr>
              <a:t>c</a:t>
            </a:r>
            <a:r>
              <a:rPr sz="2000" u="heavy" spc="-5" dirty="0">
                <a:solidFill>
                  <a:srgbClr val="6F2F9F"/>
                </a:solidFill>
                <a:uFill>
                  <a:solidFill>
                    <a:srgbClr val="CC9900"/>
                  </a:solidFill>
                </a:uFill>
                <a:latin typeface="Times New Roman"/>
                <a:cs typeface="Times New Roman"/>
              </a:rPr>
              <a:t>ti</a:t>
            </a:r>
            <a:r>
              <a:rPr sz="2000" u="heavy" dirty="0">
                <a:solidFill>
                  <a:srgbClr val="6F2F9F"/>
                </a:solidFill>
                <a:uFill>
                  <a:solidFill>
                    <a:srgbClr val="CC9900"/>
                  </a:solidFill>
                </a:uFill>
                <a:latin typeface="Times New Roman"/>
                <a:cs typeface="Times New Roman"/>
              </a:rPr>
              <a:t>o</a:t>
            </a:r>
            <a:r>
              <a:rPr sz="2000" u="heavy" spc="-20" dirty="0">
                <a:solidFill>
                  <a:srgbClr val="6F2F9F"/>
                </a:solidFill>
                <a:uFill>
                  <a:solidFill>
                    <a:srgbClr val="CC9900"/>
                  </a:solidFill>
                </a:uFill>
                <a:latin typeface="Times New Roman"/>
                <a:cs typeface="Times New Roman"/>
              </a:rPr>
              <a:t>n</a:t>
            </a:r>
            <a:r>
              <a:rPr sz="2000" u="heavy" spc="-30" dirty="0">
                <a:solidFill>
                  <a:srgbClr val="6F2F9F"/>
                </a:solidFill>
                <a:uFill>
                  <a:solidFill>
                    <a:srgbClr val="CC9900"/>
                  </a:solidFill>
                </a:uFill>
                <a:latin typeface="Times New Roman"/>
                <a:cs typeface="Times New Roman"/>
              </a:rPr>
              <a:t>'</a:t>
            </a:r>
            <a:r>
              <a:rPr sz="2000" u="heavy" spc="-5" dirty="0">
                <a:solidFill>
                  <a:srgbClr val="6F2F9F"/>
                </a:solidFill>
                <a:uFill>
                  <a:solidFill>
                    <a:srgbClr val="CC9900"/>
                  </a:solidFill>
                </a:uFill>
                <a:latin typeface="Times New Roman"/>
                <a:cs typeface="Times New Roman"/>
              </a:rPr>
              <a:t>,</a:t>
            </a:r>
            <a:r>
              <a:rPr sz="2000" u="heavy" dirty="0">
                <a:solidFill>
                  <a:srgbClr val="6F2F9F"/>
                </a:solidFill>
                <a:uFill>
                  <a:solidFill>
                    <a:srgbClr val="CC9900"/>
                  </a:solidFill>
                </a:uFill>
                <a:latin typeface="Times New Roman"/>
                <a:cs typeface="Times New Roman"/>
              </a:rPr>
              <a:t>	</a:t>
            </a:r>
            <a:r>
              <a:rPr sz="2000" u="heavy" spc="-5" dirty="0">
                <a:solidFill>
                  <a:srgbClr val="6F2F9F"/>
                </a:solidFill>
                <a:uFill>
                  <a:solidFill>
                    <a:srgbClr val="CC9900"/>
                  </a:solidFill>
                </a:uFill>
                <a:latin typeface="Times New Roman"/>
                <a:cs typeface="Times New Roman"/>
              </a:rPr>
              <a:t>'</a:t>
            </a:r>
            <a:r>
              <a:rPr sz="2000" u="heavy" spc="-25" dirty="0">
                <a:solidFill>
                  <a:srgbClr val="6F2F9F"/>
                </a:solidFill>
                <a:uFill>
                  <a:solidFill>
                    <a:srgbClr val="CC9900"/>
                  </a:solidFill>
                </a:uFill>
                <a:latin typeface="Times New Roman"/>
                <a:cs typeface="Times New Roman"/>
              </a:rPr>
              <a:t>m</a:t>
            </a:r>
            <a:r>
              <a:rPr sz="2000" u="heavy" spc="-20" dirty="0">
                <a:solidFill>
                  <a:srgbClr val="6F2F9F"/>
                </a:solidFill>
                <a:uFill>
                  <a:solidFill>
                    <a:srgbClr val="CC9900"/>
                  </a:solidFill>
                </a:uFill>
                <a:latin typeface="Times New Roman"/>
                <a:cs typeface="Times New Roman"/>
              </a:rPr>
              <a:t>u</a:t>
            </a:r>
            <a:r>
              <a:rPr sz="2000" u="heavy" spc="-5" dirty="0">
                <a:solidFill>
                  <a:srgbClr val="6F2F9F"/>
                </a:solidFill>
                <a:uFill>
                  <a:solidFill>
                    <a:srgbClr val="CC9900"/>
                  </a:solidFill>
                </a:uFill>
                <a:latin typeface="Times New Roman"/>
                <a:cs typeface="Times New Roman"/>
              </a:rPr>
              <a:t>ltiplicati</a:t>
            </a:r>
            <a:r>
              <a:rPr sz="2000" u="heavy" spc="5" dirty="0">
                <a:solidFill>
                  <a:srgbClr val="6F2F9F"/>
                </a:solidFill>
                <a:uFill>
                  <a:solidFill>
                    <a:srgbClr val="CC9900"/>
                  </a:solidFill>
                </a:uFill>
                <a:latin typeface="Times New Roman"/>
                <a:cs typeface="Times New Roman"/>
              </a:rPr>
              <a:t>on</a:t>
            </a:r>
            <a:r>
              <a:rPr sz="2000" u="heavy" spc="-5" dirty="0">
                <a:solidFill>
                  <a:srgbClr val="6F2F9F"/>
                </a:solidFill>
                <a:uFill>
                  <a:solidFill>
                    <a:srgbClr val="CC9900"/>
                  </a:solidFill>
                </a:uFill>
                <a:latin typeface="Times New Roman"/>
                <a:cs typeface="Times New Roman"/>
              </a:rPr>
              <a:t>'</a:t>
            </a:r>
            <a:r>
              <a:rPr sz="2000" u="heavy" dirty="0">
                <a:solidFill>
                  <a:srgbClr val="6F2F9F"/>
                </a:solidFill>
                <a:uFill>
                  <a:solidFill>
                    <a:srgbClr val="CC9900"/>
                  </a:solidFill>
                </a:uFill>
                <a:latin typeface="Times New Roman"/>
                <a:cs typeface="Times New Roman"/>
              </a:rPr>
              <a:t>	</a:t>
            </a:r>
            <a:r>
              <a:rPr sz="2000" u="heavy" spc="20" dirty="0">
                <a:solidFill>
                  <a:srgbClr val="6F2F9F"/>
                </a:solidFill>
                <a:uFill>
                  <a:solidFill>
                    <a:srgbClr val="CC9900"/>
                  </a:solidFill>
                </a:uFill>
                <a:latin typeface="Times New Roman"/>
                <a:cs typeface="Times New Roman"/>
              </a:rPr>
              <a:t>a</a:t>
            </a:r>
            <a:r>
              <a:rPr sz="2000" u="heavy" spc="-20" dirty="0">
                <a:solidFill>
                  <a:srgbClr val="6F2F9F"/>
                </a:solidFill>
                <a:uFill>
                  <a:solidFill>
                    <a:srgbClr val="CC9900"/>
                  </a:solidFill>
                </a:uFill>
                <a:latin typeface="Times New Roman"/>
                <a:cs typeface="Times New Roman"/>
              </a:rPr>
              <a:t>n</a:t>
            </a:r>
            <a:r>
              <a:rPr sz="2000" spc="-5" dirty="0">
                <a:solidFill>
                  <a:srgbClr val="6F2F9F"/>
                </a:solidFill>
                <a:latin typeface="Times New Roman"/>
                <a:cs typeface="Times New Roman"/>
              </a:rPr>
              <a:t>d</a:t>
            </a:r>
            <a:endParaRPr sz="2000" dirty="0">
              <a:latin typeface="Times New Roman"/>
              <a:cs typeface="Times New Roman"/>
            </a:endParaRPr>
          </a:p>
        </p:txBody>
      </p:sp>
      <p:sp>
        <p:nvSpPr>
          <p:cNvPr id="7" name="object 7"/>
          <p:cNvSpPr txBox="1"/>
          <p:nvPr/>
        </p:nvSpPr>
        <p:spPr>
          <a:xfrm>
            <a:off x="804468" y="6329883"/>
            <a:ext cx="988694" cy="329565"/>
          </a:xfrm>
          <a:prstGeom prst="rect">
            <a:avLst/>
          </a:prstGeom>
        </p:spPr>
        <p:txBody>
          <a:bodyPr vert="horz" wrap="square" lIns="0" tIns="12065" rIns="0" bIns="0" rtlCol="0">
            <a:spAutoFit/>
          </a:bodyPr>
          <a:lstStyle/>
          <a:p>
            <a:pPr marL="12700">
              <a:lnSpc>
                <a:spcPct val="100000"/>
              </a:lnSpc>
              <a:spcBef>
                <a:spcPts val="95"/>
              </a:spcBef>
            </a:pPr>
            <a:r>
              <a:rPr sz="2000" spc="-30" dirty="0">
                <a:solidFill>
                  <a:srgbClr val="6F2F9F"/>
                </a:solidFill>
                <a:latin typeface="Times New Roman"/>
                <a:cs typeface="Times New Roman"/>
              </a:rPr>
              <a:t>'</a:t>
            </a:r>
            <a:r>
              <a:rPr sz="2000" dirty="0">
                <a:solidFill>
                  <a:srgbClr val="6F2F9F"/>
                </a:solidFill>
                <a:latin typeface="Times New Roman"/>
                <a:cs typeface="Times New Roman"/>
              </a:rPr>
              <a:t>d</a:t>
            </a:r>
            <a:r>
              <a:rPr sz="2000" spc="-5" dirty="0">
                <a:solidFill>
                  <a:srgbClr val="6F2F9F"/>
                </a:solidFill>
                <a:latin typeface="Times New Roman"/>
                <a:cs typeface="Times New Roman"/>
              </a:rPr>
              <a:t>i</a:t>
            </a:r>
            <a:r>
              <a:rPr sz="2000" spc="-25" dirty="0">
                <a:solidFill>
                  <a:srgbClr val="6F2F9F"/>
                </a:solidFill>
                <a:latin typeface="Times New Roman"/>
                <a:cs typeface="Times New Roman"/>
              </a:rPr>
              <a:t>v</a:t>
            </a:r>
            <a:r>
              <a:rPr sz="2000" spc="-5" dirty="0">
                <a:solidFill>
                  <a:srgbClr val="6F2F9F"/>
                </a:solidFill>
                <a:latin typeface="Times New Roman"/>
                <a:cs typeface="Times New Roman"/>
              </a:rPr>
              <a:t>i</a:t>
            </a:r>
            <a:r>
              <a:rPr sz="2000" spc="-15" dirty="0">
                <a:solidFill>
                  <a:srgbClr val="6F2F9F"/>
                </a:solidFill>
                <a:latin typeface="Times New Roman"/>
                <a:cs typeface="Times New Roman"/>
              </a:rPr>
              <a:t>s</a:t>
            </a:r>
            <a:r>
              <a:rPr sz="2000" spc="-5" dirty="0">
                <a:solidFill>
                  <a:srgbClr val="6F2F9F"/>
                </a:solidFill>
                <a:latin typeface="Times New Roman"/>
                <a:cs typeface="Times New Roman"/>
              </a:rPr>
              <a:t>i</a:t>
            </a:r>
            <a:r>
              <a:rPr sz="2000" dirty="0">
                <a:solidFill>
                  <a:srgbClr val="6F2F9F"/>
                </a:solidFill>
                <a:latin typeface="Times New Roman"/>
                <a:cs typeface="Times New Roman"/>
              </a:rPr>
              <a:t>o</a:t>
            </a:r>
            <a:r>
              <a:rPr sz="2000" spc="-20" dirty="0">
                <a:solidFill>
                  <a:srgbClr val="6F2F9F"/>
                </a:solidFill>
                <a:latin typeface="Times New Roman"/>
                <a:cs typeface="Times New Roman"/>
              </a:rPr>
              <a:t>n'</a:t>
            </a:r>
            <a:r>
              <a:rPr sz="2000" spc="-5" dirty="0">
                <a:latin typeface="Times New Roman"/>
                <a:cs typeface="Times New Roman"/>
              </a:rPr>
              <a:t>.</a:t>
            </a:r>
            <a:endParaRPr sz="2000">
              <a:latin typeface="Times New Roman"/>
              <a:cs typeface="Times New Roman"/>
            </a:endParaRPr>
          </a:p>
        </p:txBody>
      </p:sp>
      <p:sp>
        <p:nvSpPr>
          <p:cNvPr id="9" name="object 9"/>
          <p:cNvSpPr/>
          <p:nvPr/>
        </p:nvSpPr>
        <p:spPr>
          <a:xfrm>
            <a:off x="7467600" y="152400"/>
            <a:ext cx="1524000" cy="1219200"/>
          </a:xfrm>
          <a:prstGeom prst="rect">
            <a:avLst/>
          </a:prstGeom>
          <a:blipFill>
            <a:blip r:embed="rId2" cstate="print"/>
            <a:stretch>
              <a:fillRect/>
            </a:stretch>
          </a:blipFill>
        </p:spPr>
        <p:txBody>
          <a:bodyPr wrap="square" lIns="0" tIns="0" rIns="0" bIns="0" rtlCol="0"/>
          <a:lstStyle/>
          <a:p>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57200" y="6172200"/>
            <a:ext cx="8229600" cy="0"/>
          </a:xfrm>
          <a:custGeom>
            <a:avLst/>
            <a:gdLst/>
            <a:ahLst/>
            <a:cxnLst/>
            <a:rect l="l" t="t" r="r" b="b"/>
            <a:pathLst>
              <a:path w="8229600">
                <a:moveTo>
                  <a:pt x="0" y="0"/>
                </a:moveTo>
                <a:lnTo>
                  <a:pt x="8229600" y="0"/>
                </a:lnTo>
              </a:path>
            </a:pathLst>
          </a:custGeom>
          <a:ln w="19050">
            <a:solidFill>
              <a:srgbClr val="CC9900"/>
            </a:solidFill>
          </a:ln>
        </p:spPr>
        <p:txBody>
          <a:bodyPr wrap="square" lIns="0" tIns="0" rIns="0" bIns="0" rtlCol="0"/>
          <a:lstStyle/>
          <a:p>
            <a:endParaRPr/>
          </a:p>
        </p:txBody>
      </p:sp>
      <p:sp>
        <p:nvSpPr>
          <p:cNvPr id="3" name="object 3"/>
          <p:cNvSpPr txBox="1">
            <a:spLocks noGrp="1"/>
          </p:cNvSpPr>
          <p:nvPr>
            <p:ph type="title"/>
          </p:nvPr>
        </p:nvSpPr>
        <p:spPr>
          <a:xfrm>
            <a:off x="460044" y="520953"/>
            <a:ext cx="5170170" cy="391160"/>
          </a:xfrm>
          <a:prstGeom prst="rect">
            <a:avLst/>
          </a:prstGeom>
        </p:spPr>
        <p:txBody>
          <a:bodyPr vert="horz" wrap="square" lIns="0" tIns="12700" rIns="0" bIns="0" rtlCol="0">
            <a:spAutoFit/>
          </a:bodyPr>
          <a:lstStyle/>
          <a:p>
            <a:pPr marL="12700">
              <a:lnSpc>
                <a:spcPct val="100000"/>
              </a:lnSpc>
              <a:spcBef>
                <a:spcPts val="100"/>
              </a:spcBef>
              <a:tabLst>
                <a:tab pos="356870" algn="l"/>
              </a:tabLst>
            </a:pPr>
            <a:r>
              <a:rPr sz="2350" spc="10" dirty="0">
                <a:solidFill>
                  <a:srgbClr val="C00000"/>
                </a:solidFill>
              </a:rPr>
              <a:t>»	</a:t>
            </a:r>
            <a:r>
              <a:rPr sz="2400" b="1" i="1" u="heavy" spc="-5" dirty="0">
                <a:solidFill>
                  <a:srgbClr val="FF0000"/>
                </a:solidFill>
                <a:uFill>
                  <a:solidFill>
                    <a:srgbClr val="FF0000"/>
                  </a:solidFill>
                </a:uFill>
                <a:latin typeface="Times New Roman"/>
                <a:cs typeface="Times New Roman"/>
              </a:rPr>
              <a:t>Characteristics </a:t>
            </a:r>
            <a:r>
              <a:rPr sz="2400" b="1" i="1" u="heavy" dirty="0">
                <a:solidFill>
                  <a:srgbClr val="FF0000"/>
                </a:solidFill>
                <a:uFill>
                  <a:solidFill>
                    <a:srgbClr val="FF0000"/>
                  </a:solidFill>
                </a:uFill>
                <a:latin typeface="Times New Roman"/>
                <a:cs typeface="Times New Roman"/>
              </a:rPr>
              <a:t>of Embedded</a:t>
            </a:r>
            <a:r>
              <a:rPr sz="2400" b="1" i="1" u="heavy" spc="-60" dirty="0">
                <a:solidFill>
                  <a:srgbClr val="FF0000"/>
                </a:solidFill>
                <a:uFill>
                  <a:solidFill>
                    <a:srgbClr val="FF0000"/>
                  </a:solidFill>
                </a:uFill>
                <a:latin typeface="Times New Roman"/>
                <a:cs typeface="Times New Roman"/>
              </a:rPr>
              <a:t> </a:t>
            </a:r>
            <a:r>
              <a:rPr sz="2400" b="1" i="1" u="heavy" dirty="0">
                <a:solidFill>
                  <a:srgbClr val="FF0000"/>
                </a:solidFill>
                <a:uFill>
                  <a:solidFill>
                    <a:srgbClr val="FF0000"/>
                  </a:solidFill>
                </a:uFill>
                <a:latin typeface="Times New Roman"/>
                <a:cs typeface="Times New Roman"/>
              </a:rPr>
              <a:t>Systems:</a:t>
            </a:r>
            <a:endParaRPr sz="2400">
              <a:latin typeface="Times New Roman"/>
              <a:cs typeface="Times New Roman"/>
            </a:endParaRPr>
          </a:p>
        </p:txBody>
      </p:sp>
      <p:sp>
        <p:nvSpPr>
          <p:cNvPr id="4" name="object 4"/>
          <p:cNvSpPr txBox="1"/>
          <p:nvPr/>
        </p:nvSpPr>
        <p:spPr>
          <a:xfrm>
            <a:off x="804468" y="1115694"/>
            <a:ext cx="7616825" cy="3957954"/>
          </a:xfrm>
          <a:prstGeom prst="rect">
            <a:avLst/>
          </a:prstGeom>
        </p:spPr>
        <p:txBody>
          <a:bodyPr vert="horz" wrap="square" lIns="0" tIns="11430" rIns="0" bIns="0" rtlCol="0">
            <a:spAutoFit/>
          </a:bodyPr>
          <a:lstStyle/>
          <a:p>
            <a:pPr marL="12700">
              <a:lnSpc>
                <a:spcPct val="100000"/>
              </a:lnSpc>
              <a:spcBef>
                <a:spcPts val="90"/>
              </a:spcBef>
              <a:tabLst>
                <a:tab pos="338455" algn="l"/>
              </a:tabLst>
            </a:pPr>
            <a:r>
              <a:rPr sz="2000" spc="-5" dirty="0">
                <a:solidFill>
                  <a:srgbClr val="C00000"/>
                </a:solidFill>
                <a:latin typeface="Times New Roman"/>
                <a:cs typeface="Times New Roman"/>
              </a:rPr>
              <a:t>»	</a:t>
            </a:r>
            <a:r>
              <a:rPr sz="2000" spc="-10" dirty="0">
                <a:latin typeface="Times New Roman"/>
                <a:cs typeface="Times New Roman"/>
              </a:rPr>
              <a:t>Embedded</a:t>
            </a:r>
            <a:r>
              <a:rPr sz="2000" dirty="0">
                <a:latin typeface="Times New Roman"/>
                <a:cs typeface="Times New Roman"/>
              </a:rPr>
              <a:t> </a:t>
            </a:r>
            <a:r>
              <a:rPr sz="2000" spc="-20" dirty="0">
                <a:latin typeface="Times New Roman"/>
                <a:cs typeface="Times New Roman"/>
              </a:rPr>
              <a:t>Systems</a:t>
            </a:r>
            <a:endParaRPr sz="2000">
              <a:latin typeface="Times New Roman"/>
              <a:cs typeface="Times New Roman"/>
            </a:endParaRPr>
          </a:p>
          <a:p>
            <a:pPr marL="338455">
              <a:lnSpc>
                <a:spcPct val="100000"/>
              </a:lnSpc>
              <a:spcBef>
                <a:spcPts val="1685"/>
              </a:spcBef>
              <a:tabLst>
                <a:tab pos="689610" algn="l"/>
              </a:tabLst>
            </a:pPr>
            <a:r>
              <a:rPr sz="2000" spc="-5" dirty="0">
                <a:solidFill>
                  <a:srgbClr val="C00000"/>
                </a:solidFill>
                <a:latin typeface="Times New Roman"/>
                <a:cs typeface="Times New Roman"/>
              </a:rPr>
              <a:t>»	</a:t>
            </a:r>
            <a:r>
              <a:rPr sz="2000" spc="-20" dirty="0">
                <a:latin typeface="Times New Roman"/>
                <a:cs typeface="Times New Roman"/>
              </a:rPr>
              <a:t>must </a:t>
            </a:r>
            <a:r>
              <a:rPr sz="2000" dirty="0">
                <a:latin typeface="Times New Roman"/>
                <a:cs typeface="Times New Roman"/>
              </a:rPr>
              <a:t>be </a:t>
            </a:r>
            <a:r>
              <a:rPr sz="2000" spc="-15" dirty="0">
                <a:solidFill>
                  <a:srgbClr val="AC1285"/>
                </a:solidFill>
                <a:latin typeface="Times New Roman"/>
                <a:cs typeface="Times New Roman"/>
              </a:rPr>
              <a:t>highly </a:t>
            </a:r>
            <a:r>
              <a:rPr sz="2000" spc="-5" dirty="0">
                <a:solidFill>
                  <a:srgbClr val="AC1285"/>
                </a:solidFill>
                <a:latin typeface="Times New Roman"/>
                <a:cs typeface="Times New Roman"/>
              </a:rPr>
              <a:t>reliable </a:t>
            </a:r>
            <a:r>
              <a:rPr sz="2000" spc="-10" dirty="0">
                <a:solidFill>
                  <a:srgbClr val="AC1285"/>
                </a:solidFill>
                <a:latin typeface="Times New Roman"/>
                <a:cs typeface="Times New Roman"/>
              </a:rPr>
              <a:t>and</a:t>
            </a:r>
            <a:r>
              <a:rPr sz="2000" spc="95" dirty="0">
                <a:solidFill>
                  <a:srgbClr val="AC1285"/>
                </a:solidFill>
                <a:latin typeface="Times New Roman"/>
                <a:cs typeface="Times New Roman"/>
              </a:rPr>
              <a:t> </a:t>
            </a:r>
            <a:r>
              <a:rPr sz="2000" spc="-5" dirty="0">
                <a:solidFill>
                  <a:srgbClr val="AC1285"/>
                </a:solidFill>
                <a:latin typeface="Times New Roman"/>
                <a:cs typeface="Times New Roman"/>
              </a:rPr>
              <a:t>stable</a:t>
            </a:r>
            <a:endParaRPr sz="2000">
              <a:latin typeface="Times New Roman"/>
              <a:cs typeface="Times New Roman"/>
            </a:endParaRPr>
          </a:p>
          <a:p>
            <a:pPr marL="338455">
              <a:lnSpc>
                <a:spcPct val="100000"/>
              </a:lnSpc>
              <a:spcBef>
                <a:spcPts val="1680"/>
              </a:spcBef>
              <a:tabLst>
                <a:tab pos="689610" algn="l"/>
              </a:tabLst>
            </a:pPr>
            <a:r>
              <a:rPr sz="2000" spc="-5" dirty="0">
                <a:solidFill>
                  <a:srgbClr val="C00000"/>
                </a:solidFill>
                <a:latin typeface="Times New Roman"/>
                <a:cs typeface="Times New Roman"/>
              </a:rPr>
              <a:t>»	</a:t>
            </a:r>
            <a:r>
              <a:rPr sz="2000" spc="-10" dirty="0">
                <a:latin typeface="Times New Roman"/>
                <a:cs typeface="Times New Roman"/>
              </a:rPr>
              <a:t>have </a:t>
            </a:r>
            <a:r>
              <a:rPr sz="2000" spc="-20" dirty="0">
                <a:solidFill>
                  <a:srgbClr val="AC1285"/>
                </a:solidFill>
                <a:latin typeface="Times New Roman"/>
                <a:cs typeface="Times New Roman"/>
              </a:rPr>
              <a:t>minimal </a:t>
            </a:r>
            <a:r>
              <a:rPr sz="2000" dirty="0">
                <a:solidFill>
                  <a:srgbClr val="AC1285"/>
                </a:solidFill>
                <a:latin typeface="Times New Roman"/>
                <a:cs typeface="Times New Roman"/>
              </a:rPr>
              <a:t>or </a:t>
            </a:r>
            <a:r>
              <a:rPr sz="2000" spc="-15" dirty="0">
                <a:solidFill>
                  <a:srgbClr val="AC1285"/>
                </a:solidFill>
                <a:latin typeface="Times New Roman"/>
                <a:cs typeface="Times New Roman"/>
              </a:rPr>
              <a:t>no </a:t>
            </a:r>
            <a:r>
              <a:rPr sz="2000" spc="-10" dirty="0">
                <a:solidFill>
                  <a:srgbClr val="AC1285"/>
                </a:solidFill>
                <a:latin typeface="Times New Roman"/>
                <a:cs typeface="Times New Roman"/>
              </a:rPr>
              <a:t>user</a:t>
            </a:r>
            <a:r>
              <a:rPr sz="2000" spc="140" dirty="0">
                <a:solidFill>
                  <a:srgbClr val="AC1285"/>
                </a:solidFill>
                <a:latin typeface="Times New Roman"/>
                <a:cs typeface="Times New Roman"/>
              </a:rPr>
              <a:t> </a:t>
            </a:r>
            <a:r>
              <a:rPr sz="2000" spc="-10" dirty="0">
                <a:solidFill>
                  <a:srgbClr val="AC1285"/>
                </a:solidFill>
                <a:latin typeface="Times New Roman"/>
                <a:cs typeface="Times New Roman"/>
              </a:rPr>
              <a:t>interface</a:t>
            </a:r>
            <a:endParaRPr sz="2000">
              <a:latin typeface="Times New Roman"/>
              <a:cs typeface="Times New Roman"/>
            </a:endParaRPr>
          </a:p>
          <a:p>
            <a:pPr marL="338455">
              <a:lnSpc>
                <a:spcPct val="100000"/>
              </a:lnSpc>
              <a:spcBef>
                <a:spcPts val="1680"/>
              </a:spcBef>
              <a:tabLst>
                <a:tab pos="689610" algn="l"/>
              </a:tabLst>
            </a:pPr>
            <a:r>
              <a:rPr sz="2000" spc="-5" dirty="0">
                <a:solidFill>
                  <a:srgbClr val="C00000"/>
                </a:solidFill>
                <a:latin typeface="Times New Roman"/>
                <a:cs typeface="Times New Roman"/>
              </a:rPr>
              <a:t>»	</a:t>
            </a:r>
            <a:r>
              <a:rPr sz="2000" dirty="0">
                <a:latin typeface="Times New Roman"/>
                <a:cs typeface="Times New Roman"/>
              </a:rPr>
              <a:t>are </a:t>
            </a:r>
            <a:r>
              <a:rPr sz="2000" spc="-10" dirty="0">
                <a:latin typeface="Times New Roman"/>
                <a:cs typeface="Times New Roman"/>
              </a:rPr>
              <a:t>usually </a:t>
            </a:r>
            <a:r>
              <a:rPr sz="2000" spc="-5" dirty="0">
                <a:solidFill>
                  <a:srgbClr val="AC1285"/>
                </a:solidFill>
                <a:latin typeface="Times New Roman"/>
                <a:cs typeface="Times New Roman"/>
              </a:rPr>
              <a:t>feedback oriented </a:t>
            </a:r>
            <a:r>
              <a:rPr sz="2000" dirty="0">
                <a:solidFill>
                  <a:srgbClr val="AC1285"/>
                </a:solidFill>
                <a:latin typeface="Times New Roman"/>
                <a:cs typeface="Times New Roman"/>
              </a:rPr>
              <a:t>or</a:t>
            </a:r>
            <a:r>
              <a:rPr sz="2000" spc="25" dirty="0">
                <a:solidFill>
                  <a:srgbClr val="AC1285"/>
                </a:solidFill>
                <a:latin typeface="Times New Roman"/>
                <a:cs typeface="Times New Roman"/>
              </a:rPr>
              <a:t> </a:t>
            </a:r>
            <a:r>
              <a:rPr sz="2000" spc="-5" dirty="0">
                <a:solidFill>
                  <a:srgbClr val="AC1285"/>
                </a:solidFill>
                <a:latin typeface="Times New Roman"/>
                <a:cs typeface="Times New Roman"/>
              </a:rPr>
              <a:t>reactive</a:t>
            </a:r>
            <a:endParaRPr sz="2000">
              <a:latin typeface="Times New Roman"/>
              <a:cs typeface="Times New Roman"/>
            </a:endParaRPr>
          </a:p>
          <a:p>
            <a:pPr marL="338455">
              <a:lnSpc>
                <a:spcPct val="100000"/>
              </a:lnSpc>
              <a:spcBef>
                <a:spcPts val="1685"/>
              </a:spcBef>
              <a:tabLst>
                <a:tab pos="689610" algn="l"/>
              </a:tabLst>
            </a:pPr>
            <a:r>
              <a:rPr sz="2000" spc="-5" dirty="0">
                <a:solidFill>
                  <a:srgbClr val="C00000"/>
                </a:solidFill>
                <a:latin typeface="Times New Roman"/>
                <a:cs typeface="Times New Roman"/>
              </a:rPr>
              <a:t>»	</a:t>
            </a:r>
            <a:r>
              <a:rPr sz="2000" dirty="0">
                <a:latin typeface="Times New Roman"/>
                <a:cs typeface="Times New Roman"/>
              </a:rPr>
              <a:t>are </a:t>
            </a:r>
            <a:r>
              <a:rPr sz="2000" spc="-10" dirty="0">
                <a:latin typeface="Times New Roman"/>
                <a:cs typeface="Times New Roman"/>
              </a:rPr>
              <a:t>typically </a:t>
            </a:r>
            <a:r>
              <a:rPr sz="2000" spc="-10" dirty="0">
                <a:solidFill>
                  <a:srgbClr val="AC1285"/>
                </a:solidFill>
                <a:latin typeface="Times New Roman"/>
                <a:cs typeface="Times New Roman"/>
              </a:rPr>
              <a:t>designed to </a:t>
            </a:r>
            <a:r>
              <a:rPr sz="2000" spc="-15" dirty="0">
                <a:solidFill>
                  <a:srgbClr val="AC1285"/>
                </a:solidFill>
                <a:latin typeface="Times New Roman"/>
                <a:cs typeface="Times New Roman"/>
              </a:rPr>
              <a:t>meet </a:t>
            </a:r>
            <a:r>
              <a:rPr sz="2000" spc="-5" dirty="0">
                <a:solidFill>
                  <a:srgbClr val="AC1285"/>
                </a:solidFill>
                <a:latin typeface="Times New Roman"/>
                <a:cs typeface="Times New Roman"/>
              </a:rPr>
              <a:t>real </a:t>
            </a:r>
            <a:r>
              <a:rPr sz="2000" spc="-15" dirty="0">
                <a:solidFill>
                  <a:srgbClr val="AC1285"/>
                </a:solidFill>
                <a:latin typeface="Times New Roman"/>
                <a:cs typeface="Times New Roman"/>
              </a:rPr>
              <a:t>time</a:t>
            </a:r>
            <a:r>
              <a:rPr sz="2000" spc="195" dirty="0">
                <a:solidFill>
                  <a:srgbClr val="AC1285"/>
                </a:solidFill>
                <a:latin typeface="Times New Roman"/>
                <a:cs typeface="Times New Roman"/>
              </a:rPr>
              <a:t> </a:t>
            </a:r>
            <a:r>
              <a:rPr sz="2000" spc="-10" dirty="0">
                <a:solidFill>
                  <a:srgbClr val="AC1285"/>
                </a:solidFill>
                <a:latin typeface="Times New Roman"/>
                <a:cs typeface="Times New Roman"/>
              </a:rPr>
              <a:t>constraints</a:t>
            </a:r>
            <a:endParaRPr sz="2000">
              <a:latin typeface="Times New Roman"/>
              <a:cs typeface="Times New Roman"/>
            </a:endParaRPr>
          </a:p>
          <a:p>
            <a:pPr marL="338455">
              <a:lnSpc>
                <a:spcPct val="100000"/>
              </a:lnSpc>
              <a:spcBef>
                <a:spcPts val="1680"/>
              </a:spcBef>
              <a:tabLst>
                <a:tab pos="689610" algn="l"/>
              </a:tabLst>
            </a:pPr>
            <a:r>
              <a:rPr sz="2000" spc="-5" dirty="0">
                <a:solidFill>
                  <a:srgbClr val="C00000"/>
                </a:solidFill>
                <a:latin typeface="Times New Roman"/>
                <a:cs typeface="Times New Roman"/>
              </a:rPr>
              <a:t>»	</a:t>
            </a:r>
            <a:r>
              <a:rPr sz="2000" spc="-10" dirty="0">
                <a:solidFill>
                  <a:srgbClr val="AC1285"/>
                </a:solidFill>
                <a:latin typeface="Times New Roman"/>
                <a:cs typeface="Times New Roman"/>
              </a:rPr>
              <a:t>limited </a:t>
            </a:r>
            <a:r>
              <a:rPr sz="2000" spc="-15" dirty="0">
                <a:solidFill>
                  <a:srgbClr val="AC1285"/>
                </a:solidFill>
                <a:latin typeface="Times New Roman"/>
                <a:cs typeface="Times New Roman"/>
              </a:rPr>
              <a:t>memory </a:t>
            </a:r>
            <a:r>
              <a:rPr sz="2000" spc="-10" dirty="0">
                <a:latin typeface="Times New Roman"/>
                <a:cs typeface="Times New Roman"/>
              </a:rPr>
              <a:t>and </a:t>
            </a:r>
            <a:r>
              <a:rPr sz="2000" spc="-10" dirty="0">
                <a:solidFill>
                  <a:srgbClr val="AC1285"/>
                </a:solidFill>
                <a:latin typeface="Times New Roman"/>
                <a:cs typeface="Times New Roman"/>
              </a:rPr>
              <a:t>limited </a:t>
            </a:r>
            <a:r>
              <a:rPr sz="2000" spc="-15" dirty="0">
                <a:solidFill>
                  <a:srgbClr val="AC1285"/>
                </a:solidFill>
                <a:latin typeface="Times New Roman"/>
                <a:cs typeface="Times New Roman"/>
              </a:rPr>
              <a:t>number </a:t>
            </a:r>
            <a:r>
              <a:rPr sz="2000" dirty="0">
                <a:solidFill>
                  <a:srgbClr val="AC1285"/>
                </a:solidFill>
                <a:latin typeface="Times New Roman"/>
                <a:cs typeface="Times New Roman"/>
              </a:rPr>
              <a:t>of</a:t>
            </a:r>
            <a:r>
              <a:rPr sz="2000" spc="210" dirty="0">
                <a:solidFill>
                  <a:srgbClr val="AC1285"/>
                </a:solidFill>
                <a:latin typeface="Times New Roman"/>
                <a:cs typeface="Times New Roman"/>
              </a:rPr>
              <a:t> </a:t>
            </a:r>
            <a:r>
              <a:rPr sz="2000" spc="-5" dirty="0">
                <a:solidFill>
                  <a:srgbClr val="AC1285"/>
                </a:solidFill>
                <a:latin typeface="Times New Roman"/>
                <a:cs typeface="Times New Roman"/>
              </a:rPr>
              <a:t>peripherals</a:t>
            </a:r>
            <a:endParaRPr sz="2000">
              <a:latin typeface="Times New Roman"/>
              <a:cs typeface="Times New Roman"/>
            </a:endParaRPr>
          </a:p>
          <a:p>
            <a:pPr marL="338455">
              <a:lnSpc>
                <a:spcPct val="100000"/>
              </a:lnSpc>
              <a:spcBef>
                <a:spcPts val="1685"/>
              </a:spcBef>
              <a:tabLst>
                <a:tab pos="689610" algn="l"/>
              </a:tabLst>
            </a:pPr>
            <a:r>
              <a:rPr sz="2000" spc="-5" dirty="0">
                <a:solidFill>
                  <a:srgbClr val="C00000"/>
                </a:solidFill>
                <a:latin typeface="Times New Roman"/>
                <a:cs typeface="Times New Roman"/>
              </a:rPr>
              <a:t>»	</a:t>
            </a:r>
            <a:r>
              <a:rPr sz="2000" spc="-5" dirty="0">
                <a:latin typeface="Times New Roman"/>
                <a:cs typeface="Times New Roman"/>
              </a:rPr>
              <a:t>are </a:t>
            </a:r>
            <a:r>
              <a:rPr sz="2000" spc="-10" dirty="0">
                <a:latin typeface="Times New Roman"/>
                <a:cs typeface="Times New Roman"/>
              </a:rPr>
              <a:t>typically </a:t>
            </a:r>
            <a:r>
              <a:rPr sz="2000" spc="-10" dirty="0">
                <a:solidFill>
                  <a:srgbClr val="AC1285"/>
                </a:solidFill>
                <a:latin typeface="Times New Roman"/>
                <a:cs typeface="Times New Roman"/>
              </a:rPr>
              <a:t>designed for </a:t>
            </a:r>
            <a:r>
              <a:rPr sz="2000" spc="-5" dirty="0">
                <a:solidFill>
                  <a:srgbClr val="AC1285"/>
                </a:solidFill>
                <a:latin typeface="Times New Roman"/>
                <a:cs typeface="Times New Roman"/>
              </a:rPr>
              <a:t>specific application </a:t>
            </a:r>
            <a:r>
              <a:rPr sz="2000" dirty="0">
                <a:solidFill>
                  <a:srgbClr val="AC1285"/>
                </a:solidFill>
                <a:latin typeface="Times New Roman"/>
                <a:cs typeface="Times New Roman"/>
              </a:rPr>
              <a:t>or</a:t>
            </a:r>
            <a:r>
              <a:rPr sz="2000" spc="85" dirty="0">
                <a:solidFill>
                  <a:srgbClr val="AC1285"/>
                </a:solidFill>
                <a:latin typeface="Times New Roman"/>
                <a:cs typeface="Times New Roman"/>
              </a:rPr>
              <a:t> </a:t>
            </a:r>
            <a:r>
              <a:rPr sz="2000" spc="-5" dirty="0">
                <a:solidFill>
                  <a:srgbClr val="AC1285"/>
                </a:solidFill>
                <a:latin typeface="Times New Roman"/>
                <a:cs typeface="Times New Roman"/>
              </a:rPr>
              <a:t>purpose</a:t>
            </a:r>
            <a:endParaRPr sz="2000">
              <a:latin typeface="Times New Roman"/>
              <a:cs typeface="Times New Roman"/>
            </a:endParaRPr>
          </a:p>
          <a:p>
            <a:pPr marL="338455">
              <a:lnSpc>
                <a:spcPct val="100000"/>
              </a:lnSpc>
              <a:spcBef>
                <a:spcPts val="1680"/>
              </a:spcBef>
              <a:tabLst>
                <a:tab pos="689610" algn="l"/>
              </a:tabLst>
            </a:pPr>
            <a:r>
              <a:rPr sz="2000" spc="-5" dirty="0">
                <a:solidFill>
                  <a:srgbClr val="C00000"/>
                </a:solidFill>
                <a:latin typeface="Times New Roman"/>
                <a:cs typeface="Times New Roman"/>
              </a:rPr>
              <a:t>»	</a:t>
            </a:r>
            <a:r>
              <a:rPr sz="2000" dirty="0">
                <a:latin typeface="Times New Roman"/>
                <a:cs typeface="Times New Roman"/>
              </a:rPr>
              <a:t>are </a:t>
            </a:r>
            <a:r>
              <a:rPr sz="2000" spc="-10" dirty="0">
                <a:solidFill>
                  <a:srgbClr val="AC1285"/>
                </a:solidFill>
                <a:latin typeface="Times New Roman"/>
                <a:cs typeface="Times New Roman"/>
              </a:rPr>
              <a:t>designed for </a:t>
            </a:r>
            <a:r>
              <a:rPr sz="2000" spc="-5" dirty="0">
                <a:solidFill>
                  <a:srgbClr val="AC1285"/>
                </a:solidFill>
                <a:latin typeface="Times New Roman"/>
                <a:cs typeface="Times New Roman"/>
              </a:rPr>
              <a:t>low </a:t>
            </a:r>
            <a:r>
              <a:rPr sz="2000" spc="-15" dirty="0">
                <a:solidFill>
                  <a:srgbClr val="AC1285"/>
                </a:solidFill>
                <a:latin typeface="Times New Roman"/>
                <a:cs typeface="Times New Roman"/>
              </a:rPr>
              <a:t>power </a:t>
            </a:r>
            <a:r>
              <a:rPr sz="2000" spc="-10" dirty="0">
                <a:solidFill>
                  <a:srgbClr val="AC1285"/>
                </a:solidFill>
                <a:latin typeface="Times New Roman"/>
                <a:cs typeface="Times New Roman"/>
              </a:rPr>
              <a:t>consumption</a:t>
            </a:r>
            <a:r>
              <a:rPr sz="2000" spc="-10" dirty="0">
                <a:latin typeface="Times New Roman"/>
                <a:cs typeface="Times New Roman"/>
              </a:rPr>
              <a:t>, </a:t>
            </a:r>
            <a:r>
              <a:rPr sz="2000" spc="-5" dirty="0">
                <a:latin typeface="Times New Roman"/>
                <a:cs typeface="Times New Roman"/>
              </a:rPr>
              <a:t>as </a:t>
            </a:r>
            <a:r>
              <a:rPr sz="2000" spc="-10" dirty="0">
                <a:latin typeface="Times New Roman"/>
                <a:cs typeface="Times New Roman"/>
              </a:rPr>
              <a:t>they </a:t>
            </a:r>
            <a:r>
              <a:rPr sz="2000" spc="-15" dirty="0">
                <a:latin typeface="Times New Roman"/>
                <a:cs typeface="Times New Roman"/>
              </a:rPr>
              <a:t>use </a:t>
            </a:r>
            <a:r>
              <a:rPr sz="2000" spc="-5" dirty="0">
                <a:latin typeface="Times New Roman"/>
                <a:cs typeface="Times New Roman"/>
              </a:rPr>
              <a:t>battery</a:t>
            </a:r>
            <a:r>
              <a:rPr sz="2000" spc="305" dirty="0">
                <a:latin typeface="Times New Roman"/>
                <a:cs typeface="Times New Roman"/>
              </a:rPr>
              <a:t> </a:t>
            </a:r>
            <a:r>
              <a:rPr sz="2000" spc="-10" dirty="0">
                <a:latin typeface="Times New Roman"/>
                <a:cs typeface="Times New Roman"/>
              </a:rPr>
              <a:t>power.</a:t>
            </a:r>
            <a:endParaRPr sz="2000">
              <a:latin typeface="Times New Roman"/>
              <a:cs typeface="Times New Roman"/>
            </a:endParaRPr>
          </a:p>
        </p:txBody>
      </p:sp>
      <p:sp>
        <p:nvSpPr>
          <p:cNvPr id="5" name="object 5"/>
          <p:cNvSpPr txBox="1"/>
          <p:nvPr/>
        </p:nvSpPr>
        <p:spPr>
          <a:xfrm>
            <a:off x="4074286" y="6488915"/>
            <a:ext cx="995680" cy="171450"/>
          </a:xfrm>
          <a:prstGeom prst="rect">
            <a:avLst/>
          </a:prstGeom>
        </p:spPr>
        <p:txBody>
          <a:bodyPr vert="horz" wrap="square" lIns="0" tIns="0" rIns="0" bIns="0" rtlCol="0">
            <a:spAutoFit/>
          </a:bodyPr>
          <a:lstStyle/>
          <a:p>
            <a:pPr>
              <a:lnSpc>
                <a:spcPts val="1275"/>
              </a:lnSpc>
            </a:pPr>
            <a:r>
              <a:rPr sz="1200" spc="-85" dirty="0">
                <a:latin typeface="Times New Roman"/>
                <a:cs typeface="Times New Roman"/>
              </a:rPr>
              <a:t>MP, </a:t>
            </a:r>
            <a:r>
              <a:rPr sz="1200" spc="-30" dirty="0">
                <a:latin typeface="Times New Roman"/>
                <a:cs typeface="Times New Roman"/>
              </a:rPr>
              <a:t>CSE,</a:t>
            </a:r>
            <a:r>
              <a:rPr sz="1200" spc="-40" dirty="0">
                <a:latin typeface="Times New Roman"/>
                <a:cs typeface="Times New Roman"/>
              </a:rPr>
              <a:t> </a:t>
            </a:r>
            <a:r>
              <a:rPr sz="1200" spc="-15" dirty="0">
                <a:latin typeface="Times New Roman"/>
                <a:cs typeface="Times New Roman"/>
              </a:rPr>
              <a:t>VCET</a:t>
            </a:r>
            <a:endParaRPr sz="1200">
              <a:latin typeface="Times New Roman"/>
              <a:cs typeface="Times New Roman"/>
            </a:endParaRPr>
          </a:p>
        </p:txBody>
      </p:sp>
      <p:sp>
        <p:nvSpPr>
          <p:cNvPr id="6" name="object 6"/>
          <p:cNvSpPr/>
          <p:nvPr/>
        </p:nvSpPr>
        <p:spPr>
          <a:xfrm>
            <a:off x="3924300" y="6453720"/>
            <a:ext cx="1166495" cy="290195"/>
          </a:xfrm>
          <a:custGeom>
            <a:avLst/>
            <a:gdLst/>
            <a:ahLst/>
            <a:cxnLst/>
            <a:rect l="l" t="t" r="r" b="b"/>
            <a:pathLst>
              <a:path w="1166495" h="290195">
                <a:moveTo>
                  <a:pt x="1166359" y="0"/>
                </a:moveTo>
                <a:lnTo>
                  <a:pt x="0" y="0"/>
                </a:lnTo>
                <a:lnTo>
                  <a:pt x="0" y="289979"/>
                </a:lnTo>
                <a:lnTo>
                  <a:pt x="1166359" y="289979"/>
                </a:lnTo>
                <a:lnTo>
                  <a:pt x="1166359" y="0"/>
                </a:lnTo>
                <a:close/>
              </a:path>
            </a:pathLst>
          </a:custGeom>
          <a:solidFill>
            <a:srgbClr val="FFFFFF"/>
          </a:solidFill>
        </p:spPr>
        <p:txBody>
          <a:bodyPr wrap="square" lIns="0" tIns="0" rIns="0" bIns="0" rtlCol="0"/>
          <a:lstStyle/>
          <a:p>
            <a:endParaRPr/>
          </a:p>
        </p:txBody>
      </p:sp>
      <p:sp>
        <p:nvSpPr>
          <p:cNvPr id="7" name="object 7"/>
          <p:cNvSpPr txBox="1"/>
          <p:nvPr/>
        </p:nvSpPr>
        <p:spPr>
          <a:xfrm>
            <a:off x="8515604" y="6471338"/>
            <a:ext cx="97155" cy="196850"/>
          </a:xfrm>
          <a:prstGeom prst="rect">
            <a:avLst/>
          </a:prstGeom>
        </p:spPr>
        <p:txBody>
          <a:bodyPr vert="horz" wrap="square" lIns="0" tIns="0" rIns="0" bIns="0" rtlCol="0">
            <a:spAutoFit/>
          </a:bodyPr>
          <a:lstStyle/>
          <a:p>
            <a:pPr marL="12700">
              <a:lnSpc>
                <a:spcPts val="1375"/>
              </a:lnSpc>
            </a:pPr>
            <a:r>
              <a:rPr sz="1200" spc="-40" dirty="0">
                <a:latin typeface="Times New Roman"/>
                <a:cs typeface="Times New Roman"/>
              </a:rPr>
              <a:t>4</a:t>
            </a:r>
            <a:endParaRPr sz="1200">
              <a:latin typeface="Times New Roman"/>
              <a:cs typeface="Times New Roman"/>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8445500" y="6450279"/>
            <a:ext cx="165735" cy="208279"/>
          </a:xfrm>
          <a:prstGeom prst="rect">
            <a:avLst/>
          </a:prstGeom>
        </p:spPr>
        <p:txBody>
          <a:bodyPr vert="horz" wrap="square" lIns="0" tIns="12700" rIns="0" bIns="0" rtlCol="0">
            <a:spAutoFit/>
          </a:bodyPr>
          <a:lstStyle/>
          <a:p>
            <a:pPr marL="12700">
              <a:lnSpc>
                <a:spcPct val="100000"/>
              </a:lnSpc>
              <a:spcBef>
                <a:spcPts val="100"/>
              </a:spcBef>
            </a:pPr>
            <a:r>
              <a:rPr sz="1200" spc="-55" dirty="0">
                <a:latin typeface="Times New Roman"/>
                <a:cs typeface="Times New Roman"/>
              </a:rPr>
              <a:t>35</a:t>
            </a:r>
            <a:endParaRPr sz="1200">
              <a:latin typeface="Times New Roman"/>
              <a:cs typeface="Times New Roman"/>
            </a:endParaRPr>
          </a:p>
        </p:txBody>
      </p:sp>
      <p:sp>
        <p:nvSpPr>
          <p:cNvPr id="3" name="object 3"/>
          <p:cNvSpPr txBox="1">
            <a:spLocks noGrp="1"/>
          </p:cNvSpPr>
          <p:nvPr>
            <p:ph type="title"/>
          </p:nvPr>
        </p:nvSpPr>
        <p:spPr>
          <a:xfrm>
            <a:off x="460044" y="353009"/>
            <a:ext cx="7995920" cy="329565"/>
          </a:xfrm>
          <a:prstGeom prst="rect">
            <a:avLst/>
          </a:prstGeom>
        </p:spPr>
        <p:txBody>
          <a:bodyPr vert="horz" wrap="square" lIns="0" tIns="12065" rIns="0" bIns="0" rtlCol="0">
            <a:spAutoFit/>
          </a:bodyPr>
          <a:lstStyle/>
          <a:p>
            <a:pPr marL="12700">
              <a:lnSpc>
                <a:spcPct val="100000"/>
              </a:lnSpc>
              <a:spcBef>
                <a:spcPts val="95"/>
              </a:spcBef>
              <a:tabLst>
                <a:tab pos="356870" algn="l"/>
              </a:tabLst>
            </a:pPr>
            <a:r>
              <a:rPr spc="-5" dirty="0">
                <a:solidFill>
                  <a:srgbClr val="C00000"/>
                </a:solidFill>
              </a:rPr>
              <a:t>»	</a:t>
            </a:r>
            <a:r>
              <a:rPr spc="-5" dirty="0"/>
              <a:t>A </a:t>
            </a:r>
            <a:r>
              <a:rPr spc="-10" dirty="0"/>
              <a:t>typical </a:t>
            </a:r>
            <a:r>
              <a:rPr spc="-5" dirty="0">
                <a:solidFill>
                  <a:srgbClr val="FF0000"/>
                </a:solidFill>
              </a:rPr>
              <a:t>digital </a:t>
            </a:r>
            <a:r>
              <a:rPr spc="-10" dirty="0">
                <a:solidFill>
                  <a:srgbClr val="FF0000"/>
                </a:solidFill>
              </a:rPr>
              <a:t>signal </a:t>
            </a:r>
            <a:r>
              <a:rPr spc="-5" dirty="0">
                <a:solidFill>
                  <a:srgbClr val="FF0000"/>
                </a:solidFill>
              </a:rPr>
              <a:t>processor </a:t>
            </a:r>
            <a:r>
              <a:rPr spc="-5" dirty="0"/>
              <a:t>incorporates </a:t>
            </a:r>
            <a:r>
              <a:rPr spc="-10" dirty="0"/>
              <a:t>the </a:t>
            </a:r>
            <a:r>
              <a:rPr spc="-15" dirty="0"/>
              <a:t>following </a:t>
            </a:r>
            <a:r>
              <a:rPr spc="-10" dirty="0">
                <a:solidFill>
                  <a:srgbClr val="6F2F9F"/>
                </a:solidFill>
              </a:rPr>
              <a:t>four key</a:t>
            </a:r>
            <a:r>
              <a:rPr spc="280" dirty="0">
                <a:solidFill>
                  <a:srgbClr val="6F2F9F"/>
                </a:solidFill>
              </a:rPr>
              <a:t> </a:t>
            </a:r>
            <a:r>
              <a:rPr spc="-10" dirty="0">
                <a:solidFill>
                  <a:srgbClr val="6F2F9F"/>
                </a:solidFill>
              </a:rPr>
              <a:t>units</a:t>
            </a:r>
            <a:r>
              <a:rPr spc="-10" dirty="0"/>
              <a:t>:</a:t>
            </a:r>
          </a:p>
        </p:txBody>
      </p:sp>
      <p:sp>
        <p:nvSpPr>
          <p:cNvPr id="4" name="object 4"/>
          <p:cNvSpPr txBox="1"/>
          <p:nvPr/>
        </p:nvSpPr>
        <p:spPr>
          <a:xfrm>
            <a:off x="444500" y="717807"/>
            <a:ext cx="8474710" cy="5637530"/>
          </a:xfrm>
          <a:prstGeom prst="rect">
            <a:avLst/>
          </a:prstGeom>
        </p:spPr>
        <p:txBody>
          <a:bodyPr vert="horz" wrap="square" lIns="0" tIns="165735" rIns="0" bIns="0" rtlCol="0">
            <a:spAutoFit/>
          </a:bodyPr>
          <a:lstStyle/>
          <a:p>
            <a:pPr marL="27940">
              <a:lnSpc>
                <a:spcPct val="100000"/>
              </a:lnSpc>
              <a:spcBef>
                <a:spcPts val="1305"/>
              </a:spcBef>
              <a:tabLst>
                <a:tab pos="372110" algn="l"/>
              </a:tabLst>
            </a:pPr>
            <a:r>
              <a:rPr sz="2000" spc="-5" dirty="0">
                <a:solidFill>
                  <a:srgbClr val="C00000"/>
                </a:solidFill>
                <a:latin typeface="Times New Roman"/>
                <a:cs typeface="Times New Roman"/>
              </a:rPr>
              <a:t>»	</a:t>
            </a:r>
            <a:r>
              <a:rPr sz="2000" spc="-5" dirty="0">
                <a:solidFill>
                  <a:srgbClr val="AC1285"/>
                </a:solidFill>
                <a:latin typeface="Times New Roman"/>
                <a:cs typeface="Times New Roman"/>
              </a:rPr>
              <a:t>Program </a:t>
            </a:r>
            <a:r>
              <a:rPr sz="2000" spc="-10" dirty="0">
                <a:solidFill>
                  <a:srgbClr val="AC1285"/>
                </a:solidFill>
                <a:latin typeface="Times New Roman"/>
                <a:cs typeface="Times New Roman"/>
              </a:rPr>
              <a:t>Memory: </a:t>
            </a:r>
            <a:r>
              <a:rPr sz="2000" spc="-5" dirty="0">
                <a:latin typeface="Times New Roman"/>
                <a:cs typeface="Times New Roman"/>
              </a:rPr>
              <a:t>Memory </a:t>
            </a:r>
            <a:r>
              <a:rPr sz="2000" dirty="0">
                <a:latin typeface="Times New Roman"/>
                <a:cs typeface="Times New Roman"/>
              </a:rPr>
              <a:t>for </a:t>
            </a:r>
            <a:r>
              <a:rPr sz="2000" spc="-10" dirty="0">
                <a:latin typeface="Times New Roman"/>
                <a:cs typeface="Times New Roman"/>
              </a:rPr>
              <a:t>storing the </a:t>
            </a:r>
            <a:r>
              <a:rPr sz="2000" dirty="0">
                <a:latin typeface="Times New Roman"/>
                <a:cs typeface="Times New Roman"/>
              </a:rPr>
              <a:t>program </a:t>
            </a:r>
            <a:r>
              <a:rPr sz="2000" spc="-5" dirty="0">
                <a:latin typeface="Times New Roman"/>
                <a:cs typeface="Times New Roman"/>
              </a:rPr>
              <a:t>required </a:t>
            </a:r>
            <a:r>
              <a:rPr sz="2000" dirty="0">
                <a:latin typeface="Times New Roman"/>
                <a:cs typeface="Times New Roman"/>
              </a:rPr>
              <a:t>by </a:t>
            </a:r>
            <a:r>
              <a:rPr sz="2000" spc="-5" dirty="0">
                <a:latin typeface="Times New Roman"/>
                <a:cs typeface="Times New Roman"/>
              </a:rPr>
              <a:t>DSP to</a:t>
            </a:r>
            <a:r>
              <a:rPr sz="2000" spc="165" dirty="0">
                <a:latin typeface="Times New Roman"/>
                <a:cs typeface="Times New Roman"/>
              </a:rPr>
              <a:t> </a:t>
            </a:r>
            <a:r>
              <a:rPr sz="2000" spc="-5" dirty="0">
                <a:latin typeface="Times New Roman"/>
                <a:cs typeface="Times New Roman"/>
              </a:rPr>
              <a:t>process</a:t>
            </a:r>
            <a:endParaRPr sz="2000">
              <a:latin typeface="Times New Roman"/>
              <a:cs typeface="Times New Roman"/>
            </a:endParaRPr>
          </a:p>
          <a:p>
            <a:pPr marL="372110">
              <a:lnSpc>
                <a:spcPct val="100000"/>
              </a:lnSpc>
              <a:spcBef>
                <a:spcPts val="1200"/>
              </a:spcBef>
            </a:pPr>
            <a:r>
              <a:rPr sz="2000" spc="-10" dirty="0">
                <a:latin typeface="Times New Roman"/>
                <a:cs typeface="Times New Roman"/>
              </a:rPr>
              <a:t>the</a:t>
            </a:r>
            <a:r>
              <a:rPr sz="2000" spc="-25" dirty="0">
                <a:latin typeface="Times New Roman"/>
                <a:cs typeface="Times New Roman"/>
              </a:rPr>
              <a:t> </a:t>
            </a:r>
            <a:r>
              <a:rPr sz="2000" dirty="0">
                <a:latin typeface="Times New Roman"/>
                <a:cs typeface="Times New Roman"/>
              </a:rPr>
              <a:t>data.</a:t>
            </a:r>
            <a:endParaRPr sz="2000">
              <a:latin typeface="Times New Roman"/>
              <a:cs typeface="Times New Roman"/>
            </a:endParaRPr>
          </a:p>
          <a:p>
            <a:pPr marL="27940">
              <a:lnSpc>
                <a:spcPct val="100000"/>
              </a:lnSpc>
              <a:spcBef>
                <a:spcPts val="1680"/>
              </a:spcBef>
              <a:tabLst>
                <a:tab pos="372110" algn="l"/>
              </a:tabLst>
            </a:pPr>
            <a:r>
              <a:rPr sz="2000" spc="-5" dirty="0">
                <a:solidFill>
                  <a:srgbClr val="C00000"/>
                </a:solidFill>
                <a:latin typeface="Times New Roman"/>
                <a:cs typeface="Times New Roman"/>
              </a:rPr>
              <a:t>»	</a:t>
            </a:r>
            <a:r>
              <a:rPr sz="2000" spc="-5" dirty="0">
                <a:solidFill>
                  <a:srgbClr val="AC1285"/>
                </a:solidFill>
                <a:latin typeface="Times New Roman"/>
                <a:cs typeface="Times New Roman"/>
              </a:rPr>
              <a:t>Data </a:t>
            </a:r>
            <a:r>
              <a:rPr sz="2000" spc="-10" dirty="0">
                <a:solidFill>
                  <a:srgbClr val="AC1285"/>
                </a:solidFill>
                <a:latin typeface="Times New Roman"/>
                <a:cs typeface="Times New Roman"/>
              </a:rPr>
              <a:t>Memory: </a:t>
            </a:r>
            <a:r>
              <a:rPr sz="2000" spc="-5" dirty="0">
                <a:latin typeface="Times New Roman"/>
                <a:cs typeface="Times New Roman"/>
              </a:rPr>
              <a:t>Working memory </a:t>
            </a:r>
            <a:r>
              <a:rPr sz="2000" spc="-10" dirty="0">
                <a:latin typeface="Times New Roman"/>
                <a:cs typeface="Times New Roman"/>
              </a:rPr>
              <a:t>for storing </a:t>
            </a:r>
            <a:r>
              <a:rPr sz="2000" spc="-5" dirty="0">
                <a:latin typeface="Times New Roman"/>
                <a:cs typeface="Times New Roman"/>
              </a:rPr>
              <a:t>temporary variables </a:t>
            </a:r>
            <a:r>
              <a:rPr sz="2000" spc="-10" dirty="0">
                <a:latin typeface="Times New Roman"/>
                <a:cs typeface="Times New Roman"/>
              </a:rPr>
              <a:t>and</a:t>
            </a:r>
            <a:r>
              <a:rPr sz="2000" spc="385" dirty="0">
                <a:latin typeface="Times New Roman"/>
                <a:cs typeface="Times New Roman"/>
              </a:rPr>
              <a:t> </a:t>
            </a:r>
            <a:r>
              <a:rPr sz="2000" spc="-5" dirty="0">
                <a:latin typeface="Times New Roman"/>
                <a:cs typeface="Times New Roman"/>
              </a:rPr>
              <a:t>data/</a:t>
            </a:r>
            <a:endParaRPr sz="2000">
              <a:latin typeface="Times New Roman"/>
              <a:cs typeface="Times New Roman"/>
            </a:endParaRPr>
          </a:p>
          <a:p>
            <a:pPr marL="372110">
              <a:lnSpc>
                <a:spcPct val="100000"/>
              </a:lnSpc>
              <a:spcBef>
                <a:spcPts val="1205"/>
              </a:spcBef>
            </a:pPr>
            <a:r>
              <a:rPr sz="2000" spc="-10" dirty="0">
                <a:latin typeface="Times New Roman"/>
                <a:cs typeface="Times New Roman"/>
              </a:rPr>
              <a:t>signal </a:t>
            </a:r>
            <a:r>
              <a:rPr sz="2000" spc="-5" dirty="0">
                <a:latin typeface="Times New Roman"/>
                <a:cs typeface="Times New Roman"/>
              </a:rPr>
              <a:t>to </a:t>
            </a:r>
            <a:r>
              <a:rPr sz="2000" dirty="0">
                <a:latin typeface="Times New Roman"/>
                <a:cs typeface="Times New Roman"/>
              </a:rPr>
              <a:t>be</a:t>
            </a:r>
            <a:r>
              <a:rPr sz="2000" spc="10" dirty="0">
                <a:latin typeface="Times New Roman"/>
                <a:cs typeface="Times New Roman"/>
              </a:rPr>
              <a:t> </a:t>
            </a:r>
            <a:r>
              <a:rPr sz="2000" dirty="0">
                <a:latin typeface="Times New Roman"/>
                <a:cs typeface="Times New Roman"/>
              </a:rPr>
              <a:t>processed.</a:t>
            </a:r>
            <a:endParaRPr sz="2000">
              <a:latin typeface="Times New Roman"/>
              <a:cs typeface="Times New Roman"/>
            </a:endParaRPr>
          </a:p>
          <a:p>
            <a:pPr marL="372110" marR="12065" indent="-344805">
              <a:lnSpc>
                <a:spcPct val="150000"/>
              </a:lnSpc>
              <a:spcBef>
                <a:spcPts val="480"/>
              </a:spcBef>
              <a:tabLst>
                <a:tab pos="372110" algn="l"/>
              </a:tabLst>
            </a:pPr>
            <a:r>
              <a:rPr sz="2000" spc="-5" dirty="0">
                <a:solidFill>
                  <a:srgbClr val="C00000"/>
                </a:solidFill>
                <a:latin typeface="Times New Roman"/>
                <a:cs typeface="Times New Roman"/>
              </a:rPr>
              <a:t>»	</a:t>
            </a:r>
            <a:r>
              <a:rPr sz="2000" spc="-10" dirty="0">
                <a:solidFill>
                  <a:srgbClr val="AC1285"/>
                </a:solidFill>
                <a:latin typeface="Times New Roman"/>
                <a:cs typeface="Times New Roman"/>
              </a:rPr>
              <a:t>Computational </a:t>
            </a:r>
            <a:r>
              <a:rPr sz="2000" spc="-5" dirty="0">
                <a:solidFill>
                  <a:srgbClr val="AC1285"/>
                </a:solidFill>
                <a:latin typeface="Times New Roman"/>
                <a:cs typeface="Times New Roman"/>
              </a:rPr>
              <a:t>Engine: </a:t>
            </a:r>
            <a:r>
              <a:rPr sz="2000" spc="-10" dirty="0">
                <a:latin typeface="Times New Roman"/>
                <a:cs typeface="Times New Roman"/>
              </a:rPr>
              <a:t>Performs the </a:t>
            </a:r>
            <a:r>
              <a:rPr sz="2000" spc="-5" dirty="0">
                <a:latin typeface="Times New Roman"/>
                <a:cs typeface="Times New Roman"/>
              </a:rPr>
              <a:t>signal processing </a:t>
            </a:r>
            <a:r>
              <a:rPr sz="2000" spc="-10" dirty="0">
                <a:latin typeface="Times New Roman"/>
                <a:cs typeface="Times New Roman"/>
              </a:rPr>
              <a:t>in </a:t>
            </a:r>
            <a:r>
              <a:rPr sz="2000" dirty="0">
                <a:latin typeface="Times New Roman"/>
                <a:cs typeface="Times New Roman"/>
              </a:rPr>
              <a:t>accordance </a:t>
            </a:r>
            <a:r>
              <a:rPr sz="2000" spc="-20" dirty="0">
                <a:latin typeface="Times New Roman"/>
                <a:cs typeface="Times New Roman"/>
              </a:rPr>
              <a:t>with </a:t>
            </a:r>
            <a:r>
              <a:rPr sz="2000" spc="-5" dirty="0">
                <a:latin typeface="Times New Roman"/>
                <a:cs typeface="Times New Roman"/>
              </a:rPr>
              <a:t>the  stored program</a:t>
            </a:r>
            <a:r>
              <a:rPr sz="2000" spc="-20" dirty="0">
                <a:latin typeface="Times New Roman"/>
                <a:cs typeface="Times New Roman"/>
              </a:rPr>
              <a:t> memory.</a:t>
            </a:r>
            <a:endParaRPr sz="2000">
              <a:latin typeface="Times New Roman"/>
              <a:cs typeface="Times New Roman"/>
            </a:endParaRPr>
          </a:p>
          <a:p>
            <a:pPr marL="372110">
              <a:lnSpc>
                <a:spcPct val="100000"/>
              </a:lnSpc>
              <a:spcBef>
                <a:spcPts val="1545"/>
              </a:spcBef>
              <a:tabLst>
                <a:tab pos="698500" algn="l"/>
                <a:tab pos="2015489" algn="l"/>
                <a:tab pos="2695575" algn="l"/>
                <a:tab pos="3888104" algn="l"/>
                <a:tab pos="4985385" algn="l"/>
                <a:tab pos="5607685" algn="l"/>
                <a:tab pos="6113780" algn="l"/>
                <a:tab pos="6704965" algn="l"/>
                <a:tab pos="7065009" algn="l"/>
                <a:tab pos="7696200" algn="l"/>
              </a:tabLst>
            </a:pPr>
            <a:r>
              <a:rPr sz="1750" spc="10" dirty="0">
                <a:solidFill>
                  <a:srgbClr val="C00000"/>
                </a:solidFill>
                <a:latin typeface="Times New Roman"/>
                <a:cs typeface="Times New Roman"/>
              </a:rPr>
              <a:t>»	</a:t>
            </a:r>
            <a:r>
              <a:rPr sz="1800" spc="10" dirty="0">
                <a:solidFill>
                  <a:srgbClr val="6F2F9F"/>
                </a:solidFill>
                <a:latin typeface="Times New Roman"/>
                <a:cs typeface="Times New Roman"/>
              </a:rPr>
              <a:t>In</a:t>
            </a:r>
            <a:r>
              <a:rPr sz="1800" spc="-10" dirty="0">
                <a:solidFill>
                  <a:srgbClr val="6F2F9F"/>
                </a:solidFill>
                <a:latin typeface="Times New Roman"/>
                <a:cs typeface="Times New Roman"/>
              </a:rPr>
              <a:t>c</a:t>
            </a:r>
            <a:r>
              <a:rPr sz="1800" spc="10" dirty="0">
                <a:solidFill>
                  <a:srgbClr val="6F2F9F"/>
                </a:solidFill>
                <a:latin typeface="Times New Roman"/>
                <a:cs typeface="Times New Roman"/>
              </a:rPr>
              <a:t>o</a:t>
            </a:r>
            <a:r>
              <a:rPr sz="1800" dirty="0">
                <a:solidFill>
                  <a:srgbClr val="6F2F9F"/>
                </a:solidFill>
                <a:latin typeface="Times New Roman"/>
                <a:cs typeface="Times New Roman"/>
              </a:rPr>
              <a:t>r</a:t>
            </a:r>
            <a:r>
              <a:rPr sz="1800" spc="-15" dirty="0">
                <a:solidFill>
                  <a:srgbClr val="6F2F9F"/>
                </a:solidFill>
                <a:latin typeface="Times New Roman"/>
                <a:cs typeface="Times New Roman"/>
              </a:rPr>
              <a:t>p</a:t>
            </a:r>
            <a:r>
              <a:rPr sz="1800" spc="10" dirty="0">
                <a:solidFill>
                  <a:srgbClr val="6F2F9F"/>
                </a:solidFill>
                <a:latin typeface="Times New Roman"/>
                <a:cs typeface="Times New Roman"/>
              </a:rPr>
              <a:t>o</a:t>
            </a:r>
            <a:r>
              <a:rPr sz="1800" dirty="0">
                <a:solidFill>
                  <a:srgbClr val="6F2F9F"/>
                </a:solidFill>
                <a:latin typeface="Times New Roman"/>
                <a:cs typeface="Times New Roman"/>
              </a:rPr>
              <a:t>r</a:t>
            </a:r>
            <a:r>
              <a:rPr sz="1800" spc="-10" dirty="0">
                <a:solidFill>
                  <a:srgbClr val="6F2F9F"/>
                </a:solidFill>
                <a:latin typeface="Times New Roman"/>
                <a:cs typeface="Times New Roman"/>
              </a:rPr>
              <a:t>a</a:t>
            </a:r>
            <a:r>
              <a:rPr sz="1800" spc="-5" dirty="0">
                <a:solidFill>
                  <a:srgbClr val="6F2F9F"/>
                </a:solidFill>
                <a:latin typeface="Times New Roman"/>
                <a:cs typeface="Times New Roman"/>
              </a:rPr>
              <a:t>tes</a:t>
            </a:r>
            <a:r>
              <a:rPr sz="1800" dirty="0">
                <a:solidFill>
                  <a:srgbClr val="6F2F9F"/>
                </a:solidFill>
                <a:latin typeface="Times New Roman"/>
                <a:cs typeface="Times New Roman"/>
              </a:rPr>
              <a:t>	</a:t>
            </a:r>
            <a:r>
              <a:rPr sz="1800" spc="-10" dirty="0">
                <a:solidFill>
                  <a:srgbClr val="6F2F9F"/>
                </a:solidFill>
                <a:latin typeface="Times New Roman"/>
                <a:cs typeface="Times New Roman"/>
              </a:rPr>
              <a:t>ma</a:t>
            </a:r>
            <a:r>
              <a:rPr sz="1800" spc="30" dirty="0">
                <a:solidFill>
                  <a:srgbClr val="6F2F9F"/>
                </a:solidFill>
                <a:latin typeface="Times New Roman"/>
                <a:cs typeface="Times New Roman"/>
              </a:rPr>
              <a:t>n</a:t>
            </a:r>
            <a:r>
              <a:rPr sz="1800" dirty="0">
                <a:solidFill>
                  <a:srgbClr val="6F2F9F"/>
                </a:solidFill>
                <a:latin typeface="Times New Roman"/>
                <a:cs typeface="Times New Roman"/>
              </a:rPr>
              <a:t>y	</a:t>
            </a:r>
            <a:r>
              <a:rPr sz="1800" spc="-5" dirty="0">
                <a:solidFill>
                  <a:srgbClr val="6F2F9F"/>
                </a:solidFill>
                <a:latin typeface="Times New Roman"/>
                <a:cs typeface="Times New Roman"/>
              </a:rPr>
              <a:t>s</a:t>
            </a:r>
            <a:r>
              <a:rPr sz="1800" dirty="0">
                <a:solidFill>
                  <a:srgbClr val="6F2F9F"/>
                </a:solidFill>
                <a:latin typeface="Times New Roman"/>
                <a:cs typeface="Times New Roman"/>
              </a:rPr>
              <a:t>p</a:t>
            </a:r>
            <a:r>
              <a:rPr sz="1800" spc="-10" dirty="0">
                <a:solidFill>
                  <a:srgbClr val="6F2F9F"/>
                </a:solidFill>
                <a:latin typeface="Times New Roman"/>
                <a:cs typeface="Times New Roman"/>
              </a:rPr>
              <a:t>ec</a:t>
            </a:r>
            <a:r>
              <a:rPr sz="1800" dirty="0">
                <a:solidFill>
                  <a:srgbClr val="6F2F9F"/>
                </a:solidFill>
                <a:latin typeface="Times New Roman"/>
                <a:cs typeface="Times New Roman"/>
              </a:rPr>
              <a:t>ializ</a:t>
            </a:r>
            <a:r>
              <a:rPr sz="1800" spc="-15" dirty="0">
                <a:solidFill>
                  <a:srgbClr val="6F2F9F"/>
                </a:solidFill>
                <a:latin typeface="Times New Roman"/>
                <a:cs typeface="Times New Roman"/>
              </a:rPr>
              <a:t>e</a:t>
            </a:r>
            <a:r>
              <a:rPr sz="1800" dirty="0">
                <a:solidFill>
                  <a:srgbClr val="6F2F9F"/>
                </a:solidFill>
                <a:latin typeface="Times New Roman"/>
                <a:cs typeface="Times New Roman"/>
              </a:rPr>
              <a:t>d	</a:t>
            </a:r>
            <a:r>
              <a:rPr sz="1800" spc="-10" dirty="0">
                <a:solidFill>
                  <a:srgbClr val="6F2F9F"/>
                </a:solidFill>
                <a:latin typeface="Times New Roman"/>
                <a:cs typeface="Times New Roman"/>
              </a:rPr>
              <a:t>a</a:t>
            </a:r>
            <a:r>
              <a:rPr sz="1800" dirty="0">
                <a:solidFill>
                  <a:srgbClr val="6F2F9F"/>
                </a:solidFill>
                <a:latin typeface="Times New Roman"/>
                <a:cs typeface="Times New Roman"/>
              </a:rPr>
              <a:t>ri</a:t>
            </a:r>
            <a:r>
              <a:rPr sz="1800" spc="5" dirty="0">
                <a:solidFill>
                  <a:srgbClr val="6F2F9F"/>
                </a:solidFill>
                <a:latin typeface="Times New Roman"/>
                <a:cs typeface="Times New Roman"/>
              </a:rPr>
              <a:t>t</a:t>
            </a:r>
            <a:r>
              <a:rPr sz="1800" spc="10" dirty="0">
                <a:solidFill>
                  <a:srgbClr val="6F2F9F"/>
                </a:solidFill>
                <a:latin typeface="Times New Roman"/>
                <a:cs typeface="Times New Roman"/>
              </a:rPr>
              <a:t>h</a:t>
            </a:r>
            <a:r>
              <a:rPr sz="1800" spc="-35" dirty="0">
                <a:solidFill>
                  <a:srgbClr val="6F2F9F"/>
                </a:solidFill>
                <a:latin typeface="Times New Roman"/>
                <a:cs typeface="Times New Roman"/>
              </a:rPr>
              <a:t>m</a:t>
            </a:r>
            <a:r>
              <a:rPr sz="1800" spc="-10" dirty="0">
                <a:solidFill>
                  <a:srgbClr val="6F2F9F"/>
                </a:solidFill>
                <a:latin typeface="Times New Roman"/>
                <a:cs typeface="Times New Roman"/>
              </a:rPr>
              <a:t>e</a:t>
            </a:r>
            <a:r>
              <a:rPr sz="1800" dirty="0">
                <a:solidFill>
                  <a:srgbClr val="6F2F9F"/>
                </a:solidFill>
                <a:latin typeface="Times New Roman"/>
                <a:cs typeface="Times New Roman"/>
              </a:rPr>
              <a:t>t</a:t>
            </a:r>
            <a:r>
              <a:rPr sz="1800" spc="5" dirty="0">
                <a:solidFill>
                  <a:srgbClr val="6F2F9F"/>
                </a:solidFill>
                <a:latin typeface="Times New Roman"/>
                <a:cs typeface="Times New Roman"/>
              </a:rPr>
              <a:t>i</a:t>
            </a:r>
            <a:r>
              <a:rPr sz="1800" dirty="0">
                <a:solidFill>
                  <a:srgbClr val="6F2F9F"/>
                </a:solidFill>
                <a:latin typeface="Times New Roman"/>
                <a:cs typeface="Times New Roman"/>
              </a:rPr>
              <a:t>c	</a:t>
            </a:r>
            <a:r>
              <a:rPr sz="1800" spc="10" dirty="0">
                <a:solidFill>
                  <a:srgbClr val="6F2F9F"/>
                </a:solidFill>
                <a:latin typeface="Times New Roman"/>
                <a:cs typeface="Times New Roman"/>
              </a:rPr>
              <a:t>un</a:t>
            </a:r>
            <a:r>
              <a:rPr sz="1800" dirty="0">
                <a:solidFill>
                  <a:srgbClr val="6F2F9F"/>
                </a:solidFill>
                <a:latin typeface="Times New Roman"/>
                <a:cs typeface="Times New Roman"/>
              </a:rPr>
              <a:t>i</a:t>
            </a:r>
            <a:r>
              <a:rPr sz="1800" spc="5" dirty="0">
                <a:solidFill>
                  <a:srgbClr val="6F2F9F"/>
                </a:solidFill>
                <a:latin typeface="Times New Roman"/>
                <a:cs typeface="Times New Roman"/>
              </a:rPr>
              <a:t>t</a:t>
            </a:r>
            <a:r>
              <a:rPr sz="1800" spc="-5" dirty="0">
                <a:solidFill>
                  <a:srgbClr val="6F2F9F"/>
                </a:solidFill>
                <a:latin typeface="Times New Roman"/>
                <a:cs typeface="Times New Roman"/>
              </a:rPr>
              <a:t>s</a:t>
            </a:r>
            <a:r>
              <a:rPr sz="1800" dirty="0">
                <a:solidFill>
                  <a:srgbClr val="6F2F9F"/>
                </a:solidFill>
                <a:latin typeface="Times New Roman"/>
                <a:cs typeface="Times New Roman"/>
              </a:rPr>
              <a:t>	</a:t>
            </a:r>
            <a:r>
              <a:rPr sz="1800" spc="-10" dirty="0">
                <a:latin typeface="Times New Roman"/>
                <a:cs typeface="Times New Roman"/>
              </a:rPr>
              <a:t>a</a:t>
            </a:r>
            <a:r>
              <a:rPr sz="1800" spc="10" dirty="0">
                <a:latin typeface="Times New Roman"/>
                <a:cs typeface="Times New Roman"/>
              </a:rPr>
              <a:t>n</a:t>
            </a:r>
            <a:r>
              <a:rPr sz="1800" dirty="0">
                <a:latin typeface="Times New Roman"/>
                <a:cs typeface="Times New Roman"/>
              </a:rPr>
              <a:t>d	</a:t>
            </a:r>
            <a:r>
              <a:rPr sz="1800" spc="-10" dirty="0">
                <a:latin typeface="Times New Roman"/>
                <a:cs typeface="Times New Roman"/>
              </a:rPr>
              <a:t>eac</a:t>
            </a:r>
            <a:r>
              <a:rPr sz="1800" dirty="0">
                <a:latin typeface="Times New Roman"/>
                <a:cs typeface="Times New Roman"/>
              </a:rPr>
              <a:t>h	</a:t>
            </a:r>
            <a:r>
              <a:rPr sz="1800" spc="-15" dirty="0">
                <a:latin typeface="Times New Roman"/>
                <a:cs typeface="Times New Roman"/>
              </a:rPr>
              <a:t>o</a:t>
            </a:r>
            <a:r>
              <a:rPr sz="1800" dirty="0">
                <a:latin typeface="Times New Roman"/>
                <a:cs typeface="Times New Roman"/>
              </a:rPr>
              <a:t>f	t</a:t>
            </a:r>
            <a:r>
              <a:rPr sz="1800" spc="10" dirty="0">
                <a:latin typeface="Times New Roman"/>
                <a:cs typeface="Times New Roman"/>
              </a:rPr>
              <a:t>he</a:t>
            </a:r>
            <a:r>
              <a:rPr sz="1800" dirty="0">
                <a:latin typeface="Times New Roman"/>
                <a:cs typeface="Times New Roman"/>
              </a:rPr>
              <a:t>m	</a:t>
            </a:r>
            <a:r>
              <a:rPr sz="1800" spc="10" dirty="0">
                <a:latin typeface="Times New Roman"/>
                <a:cs typeface="Times New Roman"/>
              </a:rPr>
              <a:t>op</a:t>
            </a:r>
            <a:r>
              <a:rPr sz="1800" spc="-10" dirty="0">
                <a:latin typeface="Times New Roman"/>
                <a:cs typeface="Times New Roman"/>
              </a:rPr>
              <a:t>e</a:t>
            </a:r>
            <a:r>
              <a:rPr sz="1800" dirty="0">
                <a:latin typeface="Times New Roman"/>
                <a:cs typeface="Times New Roman"/>
              </a:rPr>
              <a:t>r</a:t>
            </a:r>
            <a:r>
              <a:rPr sz="1800" spc="-10" dirty="0">
                <a:latin typeface="Times New Roman"/>
                <a:cs typeface="Times New Roman"/>
              </a:rPr>
              <a:t>a</a:t>
            </a:r>
            <a:r>
              <a:rPr sz="1800" spc="-5" dirty="0">
                <a:latin typeface="Times New Roman"/>
                <a:cs typeface="Times New Roman"/>
              </a:rPr>
              <a:t>tes</a:t>
            </a:r>
            <a:endParaRPr sz="1800">
              <a:latin typeface="Times New Roman"/>
              <a:cs typeface="Times New Roman"/>
            </a:endParaRPr>
          </a:p>
          <a:p>
            <a:pPr marL="698500">
              <a:lnSpc>
                <a:spcPct val="100000"/>
              </a:lnSpc>
              <a:spcBef>
                <a:spcPts val="1085"/>
              </a:spcBef>
            </a:pPr>
            <a:r>
              <a:rPr sz="1800" spc="-5" dirty="0">
                <a:latin typeface="Times New Roman"/>
                <a:cs typeface="Times New Roman"/>
              </a:rPr>
              <a:t>simultaneously </a:t>
            </a:r>
            <a:r>
              <a:rPr sz="1800" dirty="0">
                <a:latin typeface="Times New Roman"/>
                <a:cs typeface="Times New Roman"/>
              </a:rPr>
              <a:t>to </a:t>
            </a:r>
            <a:r>
              <a:rPr sz="1800" spc="-5" dirty="0">
                <a:latin typeface="Times New Roman"/>
                <a:cs typeface="Times New Roman"/>
              </a:rPr>
              <a:t>increase </a:t>
            </a:r>
            <a:r>
              <a:rPr sz="1800" dirty="0">
                <a:latin typeface="Times New Roman"/>
                <a:cs typeface="Times New Roman"/>
              </a:rPr>
              <a:t>the </a:t>
            </a:r>
            <a:r>
              <a:rPr sz="1800" spc="-5" dirty="0">
                <a:latin typeface="Times New Roman"/>
                <a:cs typeface="Times New Roman"/>
              </a:rPr>
              <a:t>execution</a:t>
            </a:r>
            <a:r>
              <a:rPr sz="1800" spc="-25" dirty="0">
                <a:latin typeface="Times New Roman"/>
                <a:cs typeface="Times New Roman"/>
              </a:rPr>
              <a:t> </a:t>
            </a:r>
            <a:r>
              <a:rPr sz="1800" spc="-5" dirty="0">
                <a:latin typeface="Times New Roman"/>
                <a:cs typeface="Times New Roman"/>
              </a:rPr>
              <a:t>speed.</a:t>
            </a:r>
            <a:endParaRPr sz="1800">
              <a:latin typeface="Times New Roman"/>
              <a:cs typeface="Times New Roman"/>
            </a:endParaRPr>
          </a:p>
          <a:p>
            <a:pPr marL="698500" marR="10795" indent="-326390">
              <a:lnSpc>
                <a:spcPct val="150100"/>
              </a:lnSpc>
              <a:spcBef>
                <a:spcPts val="430"/>
              </a:spcBef>
              <a:tabLst>
                <a:tab pos="698500" algn="l"/>
              </a:tabLst>
            </a:pPr>
            <a:r>
              <a:rPr sz="1750" spc="10" dirty="0">
                <a:solidFill>
                  <a:srgbClr val="C00000"/>
                </a:solidFill>
                <a:latin typeface="Times New Roman"/>
                <a:cs typeface="Times New Roman"/>
              </a:rPr>
              <a:t>»	</a:t>
            </a:r>
            <a:r>
              <a:rPr sz="1800" spc="-5" dirty="0">
                <a:solidFill>
                  <a:srgbClr val="6F2F9F"/>
                </a:solidFill>
                <a:latin typeface="Times New Roman"/>
                <a:cs typeface="Times New Roman"/>
              </a:rPr>
              <a:t>Incorporates multiple hardware shifters </a:t>
            </a:r>
            <a:r>
              <a:rPr sz="1800" spc="-5" dirty="0">
                <a:latin typeface="Times New Roman"/>
                <a:cs typeface="Times New Roman"/>
              </a:rPr>
              <a:t>for </a:t>
            </a:r>
            <a:r>
              <a:rPr sz="1800" dirty="0">
                <a:latin typeface="Times New Roman"/>
                <a:cs typeface="Times New Roman"/>
              </a:rPr>
              <a:t>shifting </a:t>
            </a:r>
            <a:r>
              <a:rPr sz="1800" spc="-5" dirty="0">
                <a:latin typeface="Times New Roman"/>
                <a:cs typeface="Times New Roman"/>
              </a:rPr>
              <a:t>operands </a:t>
            </a:r>
            <a:r>
              <a:rPr sz="1800" spc="-10" dirty="0">
                <a:latin typeface="Times New Roman"/>
                <a:cs typeface="Times New Roman"/>
              </a:rPr>
              <a:t>and </a:t>
            </a:r>
            <a:r>
              <a:rPr sz="1800" dirty="0">
                <a:latin typeface="Times New Roman"/>
                <a:cs typeface="Times New Roman"/>
              </a:rPr>
              <a:t>thereby </a:t>
            </a:r>
            <a:r>
              <a:rPr sz="1800" spc="-5" dirty="0">
                <a:latin typeface="Times New Roman"/>
                <a:cs typeface="Times New Roman"/>
              </a:rPr>
              <a:t>saves  execution</a:t>
            </a:r>
            <a:r>
              <a:rPr sz="1800" spc="-30" dirty="0">
                <a:latin typeface="Times New Roman"/>
                <a:cs typeface="Times New Roman"/>
              </a:rPr>
              <a:t> </a:t>
            </a:r>
            <a:r>
              <a:rPr sz="1800" spc="-10" dirty="0">
                <a:latin typeface="Times New Roman"/>
                <a:cs typeface="Times New Roman"/>
              </a:rPr>
              <a:t>time.</a:t>
            </a:r>
            <a:endParaRPr sz="1800">
              <a:latin typeface="Times New Roman"/>
              <a:cs typeface="Times New Roman"/>
            </a:endParaRPr>
          </a:p>
          <a:p>
            <a:pPr marL="27940">
              <a:lnSpc>
                <a:spcPct val="100000"/>
              </a:lnSpc>
              <a:spcBef>
                <a:spcPts val="1650"/>
              </a:spcBef>
              <a:tabLst>
                <a:tab pos="372110" algn="l"/>
              </a:tabLst>
            </a:pPr>
            <a:r>
              <a:rPr sz="2000" spc="-5" dirty="0">
                <a:solidFill>
                  <a:srgbClr val="C00000"/>
                </a:solidFill>
                <a:latin typeface="Times New Roman"/>
                <a:cs typeface="Times New Roman"/>
              </a:rPr>
              <a:t>»	</a:t>
            </a:r>
            <a:r>
              <a:rPr sz="2000" spc="-5" dirty="0">
                <a:solidFill>
                  <a:srgbClr val="AC1285"/>
                </a:solidFill>
                <a:latin typeface="Times New Roman"/>
                <a:cs typeface="Times New Roman"/>
              </a:rPr>
              <a:t>I/O </a:t>
            </a:r>
            <a:r>
              <a:rPr sz="2000" spc="-10" dirty="0">
                <a:solidFill>
                  <a:srgbClr val="AC1285"/>
                </a:solidFill>
                <a:latin typeface="Times New Roman"/>
                <a:cs typeface="Times New Roman"/>
              </a:rPr>
              <a:t>Unit: </a:t>
            </a:r>
            <a:r>
              <a:rPr sz="2000" spc="-10" dirty="0">
                <a:latin typeface="Times New Roman"/>
                <a:cs typeface="Times New Roman"/>
              </a:rPr>
              <a:t>Acts </a:t>
            </a:r>
            <a:r>
              <a:rPr sz="2000" spc="-5" dirty="0">
                <a:latin typeface="Times New Roman"/>
                <a:cs typeface="Times New Roman"/>
              </a:rPr>
              <a:t>as an </a:t>
            </a:r>
            <a:r>
              <a:rPr sz="2000" spc="-10" dirty="0">
                <a:latin typeface="Times New Roman"/>
                <a:cs typeface="Times New Roman"/>
              </a:rPr>
              <a:t>interface between the </a:t>
            </a:r>
            <a:r>
              <a:rPr sz="2000" spc="-5" dirty="0">
                <a:latin typeface="Times New Roman"/>
                <a:cs typeface="Times New Roman"/>
              </a:rPr>
              <a:t>outside </a:t>
            </a:r>
            <a:r>
              <a:rPr sz="2000" spc="-15" dirty="0">
                <a:latin typeface="Times New Roman"/>
                <a:cs typeface="Times New Roman"/>
              </a:rPr>
              <a:t>world </a:t>
            </a:r>
            <a:r>
              <a:rPr sz="2000" spc="-10" dirty="0">
                <a:latin typeface="Times New Roman"/>
                <a:cs typeface="Times New Roman"/>
              </a:rPr>
              <a:t>and</a:t>
            </a:r>
            <a:r>
              <a:rPr sz="2000" spc="280" dirty="0">
                <a:latin typeface="Times New Roman"/>
                <a:cs typeface="Times New Roman"/>
              </a:rPr>
              <a:t> </a:t>
            </a:r>
            <a:r>
              <a:rPr sz="2000" dirty="0">
                <a:latin typeface="Times New Roman"/>
                <a:cs typeface="Times New Roman"/>
              </a:rPr>
              <a:t>DSP.</a:t>
            </a:r>
            <a:endParaRPr sz="2000">
              <a:latin typeface="Times New Roman"/>
              <a:cs typeface="Times New Roman"/>
            </a:endParaRPr>
          </a:p>
          <a:p>
            <a:pPr marL="12700">
              <a:lnSpc>
                <a:spcPct val="100000"/>
              </a:lnSpc>
              <a:spcBef>
                <a:spcPts val="1545"/>
              </a:spcBef>
              <a:tabLst>
                <a:tab pos="372110" algn="l"/>
                <a:tab pos="698500" algn="l"/>
              </a:tabLst>
            </a:pPr>
            <a:r>
              <a:rPr sz="1750" strike="sngStrike" spc="5" dirty="0">
                <a:solidFill>
                  <a:srgbClr val="C00000"/>
                </a:solidFill>
                <a:latin typeface="Times New Roman"/>
                <a:cs typeface="Times New Roman"/>
              </a:rPr>
              <a:t> 	</a:t>
            </a:r>
            <a:r>
              <a:rPr sz="1750" strike="sngStrike" spc="10" dirty="0">
                <a:solidFill>
                  <a:srgbClr val="C00000"/>
                </a:solidFill>
                <a:latin typeface="Times New Roman"/>
                <a:cs typeface="Times New Roman"/>
              </a:rPr>
              <a:t>»	</a:t>
            </a:r>
            <a:r>
              <a:rPr sz="1800" strike="sngStrike" spc="-5" dirty="0">
                <a:latin typeface="Times New Roman"/>
                <a:cs typeface="Times New Roman"/>
              </a:rPr>
              <a:t>Responsible for capturing </a:t>
            </a:r>
            <a:r>
              <a:rPr sz="1800" strike="sngStrike" spc="-10" dirty="0">
                <a:latin typeface="Times New Roman"/>
                <a:cs typeface="Times New Roman"/>
              </a:rPr>
              <a:t>signals </a:t>
            </a:r>
            <a:r>
              <a:rPr sz="1800" strike="sngStrike" dirty="0">
                <a:latin typeface="Times New Roman"/>
                <a:cs typeface="Times New Roman"/>
              </a:rPr>
              <a:t>to </a:t>
            </a:r>
            <a:r>
              <a:rPr sz="1800" strike="sngStrike" spc="5" dirty="0">
                <a:latin typeface="Times New Roman"/>
                <a:cs typeface="Times New Roman"/>
              </a:rPr>
              <a:t>be </a:t>
            </a:r>
            <a:r>
              <a:rPr sz="1800" strike="sngStrike" spc="-10" dirty="0">
                <a:latin typeface="Times New Roman"/>
                <a:cs typeface="Times New Roman"/>
              </a:rPr>
              <a:t>processed </a:t>
            </a:r>
            <a:r>
              <a:rPr sz="1800" strike="sngStrike" dirty="0">
                <a:latin typeface="Times New Roman"/>
                <a:cs typeface="Times New Roman"/>
              </a:rPr>
              <a:t>and </a:t>
            </a:r>
            <a:r>
              <a:rPr sz="1800" strike="sngStrike" spc="-5" dirty="0">
                <a:latin typeface="Times New Roman"/>
                <a:cs typeface="Times New Roman"/>
              </a:rPr>
              <a:t>delivering </a:t>
            </a:r>
            <a:r>
              <a:rPr sz="1800" strike="sngStrike" dirty="0">
                <a:latin typeface="Times New Roman"/>
                <a:cs typeface="Times New Roman"/>
              </a:rPr>
              <a:t>the</a:t>
            </a:r>
            <a:r>
              <a:rPr sz="1800" strike="sngStrike" spc="240" dirty="0">
                <a:latin typeface="Times New Roman"/>
                <a:cs typeface="Times New Roman"/>
              </a:rPr>
              <a:t> </a:t>
            </a:r>
            <a:r>
              <a:rPr sz="1800" strike="sngStrike" spc="-10" dirty="0">
                <a:latin typeface="Times New Roman"/>
                <a:cs typeface="Times New Roman"/>
              </a:rPr>
              <a:t>process</a:t>
            </a:r>
            <a:r>
              <a:rPr sz="1800" strike="noStrike" spc="-10" dirty="0">
                <a:latin typeface="Times New Roman"/>
                <a:cs typeface="Times New Roman"/>
              </a:rPr>
              <a:t>ed</a:t>
            </a:r>
            <a:endParaRPr sz="1800">
              <a:latin typeface="Times New Roman"/>
              <a:cs typeface="Times New Roman"/>
            </a:endParaRPr>
          </a:p>
        </p:txBody>
      </p:sp>
      <p:sp>
        <p:nvSpPr>
          <p:cNvPr id="5" name="object 5"/>
          <p:cNvSpPr txBox="1"/>
          <p:nvPr/>
        </p:nvSpPr>
        <p:spPr>
          <a:xfrm>
            <a:off x="1130604" y="6467347"/>
            <a:ext cx="716915" cy="299720"/>
          </a:xfrm>
          <a:prstGeom prst="rect">
            <a:avLst/>
          </a:prstGeom>
        </p:spPr>
        <p:txBody>
          <a:bodyPr vert="horz" wrap="square" lIns="0" tIns="12700" rIns="0" bIns="0" rtlCol="0">
            <a:spAutoFit/>
          </a:bodyPr>
          <a:lstStyle/>
          <a:p>
            <a:pPr marL="12700">
              <a:lnSpc>
                <a:spcPct val="100000"/>
              </a:lnSpc>
              <a:spcBef>
                <a:spcPts val="100"/>
              </a:spcBef>
            </a:pPr>
            <a:r>
              <a:rPr sz="1800" spc="-5" dirty="0">
                <a:latin typeface="Times New Roman"/>
                <a:cs typeface="Times New Roman"/>
              </a:rPr>
              <a:t>si</a:t>
            </a:r>
            <a:r>
              <a:rPr sz="1800" spc="-20" dirty="0">
                <a:latin typeface="Times New Roman"/>
                <a:cs typeface="Times New Roman"/>
              </a:rPr>
              <a:t>g</a:t>
            </a:r>
            <a:r>
              <a:rPr sz="1800" spc="10" dirty="0">
                <a:latin typeface="Times New Roman"/>
                <a:cs typeface="Times New Roman"/>
              </a:rPr>
              <a:t>n</a:t>
            </a:r>
            <a:r>
              <a:rPr sz="1800" spc="-10" dirty="0">
                <a:latin typeface="Times New Roman"/>
                <a:cs typeface="Times New Roman"/>
              </a:rPr>
              <a:t>a</a:t>
            </a:r>
            <a:r>
              <a:rPr sz="1800" spc="-5" dirty="0">
                <a:latin typeface="Times New Roman"/>
                <a:cs typeface="Times New Roman"/>
              </a:rPr>
              <a:t>ls</a:t>
            </a:r>
            <a:r>
              <a:rPr sz="1800" dirty="0">
                <a:latin typeface="Times New Roman"/>
                <a:cs typeface="Times New Roman"/>
              </a:rPr>
              <a:t>.</a:t>
            </a:r>
            <a:endParaRPr sz="1800">
              <a:latin typeface="Times New Roman"/>
              <a:cs typeface="Times New Roman"/>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60044" y="199374"/>
            <a:ext cx="8456930" cy="4325620"/>
          </a:xfrm>
          <a:prstGeom prst="rect">
            <a:avLst/>
          </a:prstGeom>
        </p:spPr>
        <p:txBody>
          <a:bodyPr vert="horz" wrap="square" lIns="0" tIns="12700" rIns="0" bIns="0" rtlCol="0">
            <a:spAutoFit/>
          </a:bodyPr>
          <a:lstStyle/>
          <a:p>
            <a:pPr marL="356870" marR="5715" indent="-344805" algn="just">
              <a:lnSpc>
                <a:spcPct val="150100"/>
              </a:lnSpc>
              <a:spcBef>
                <a:spcPts val="100"/>
              </a:spcBef>
            </a:pPr>
            <a:r>
              <a:rPr sz="2000" spc="-5" dirty="0">
                <a:solidFill>
                  <a:srgbClr val="C00000"/>
                </a:solidFill>
                <a:latin typeface="Times New Roman"/>
                <a:cs typeface="Times New Roman"/>
              </a:rPr>
              <a:t>» Audio video </a:t>
            </a:r>
            <a:r>
              <a:rPr sz="2000" spc="-10" dirty="0">
                <a:solidFill>
                  <a:srgbClr val="C00000"/>
                </a:solidFill>
                <a:latin typeface="Times New Roman"/>
                <a:cs typeface="Times New Roman"/>
              </a:rPr>
              <a:t>signal </a:t>
            </a:r>
            <a:r>
              <a:rPr sz="2000" spc="-5" dirty="0">
                <a:solidFill>
                  <a:srgbClr val="C00000"/>
                </a:solidFill>
                <a:latin typeface="Times New Roman"/>
                <a:cs typeface="Times New Roman"/>
              </a:rPr>
              <a:t>processing</a:t>
            </a:r>
            <a:r>
              <a:rPr sz="2000" spc="-5" dirty="0">
                <a:latin typeface="Times New Roman"/>
                <a:cs typeface="Times New Roman"/>
              </a:rPr>
              <a:t>, </a:t>
            </a:r>
            <a:r>
              <a:rPr sz="2000" spc="-5" dirty="0">
                <a:solidFill>
                  <a:srgbClr val="C00000"/>
                </a:solidFill>
                <a:latin typeface="Times New Roman"/>
                <a:cs typeface="Times New Roman"/>
              </a:rPr>
              <a:t>telecommunication </a:t>
            </a:r>
            <a:r>
              <a:rPr sz="2000" spc="-10" dirty="0">
                <a:latin typeface="Times New Roman"/>
                <a:cs typeface="Times New Roman"/>
              </a:rPr>
              <a:t>and </a:t>
            </a:r>
            <a:r>
              <a:rPr sz="2000" spc="-10" dirty="0">
                <a:solidFill>
                  <a:srgbClr val="C00000"/>
                </a:solidFill>
                <a:latin typeface="Times New Roman"/>
                <a:cs typeface="Times New Roman"/>
              </a:rPr>
              <a:t>multimedia </a:t>
            </a:r>
            <a:r>
              <a:rPr sz="2000" spc="-5" dirty="0">
                <a:solidFill>
                  <a:srgbClr val="C00000"/>
                </a:solidFill>
                <a:latin typeface="Times New Roman"/>
                <a:cs typeface="Times New Roman"/>
              </a:rPr>
              <a:t>applications  </a:t>
            </a:r>
            <a:r>
              <a:rPr sz="2000" spc="-5" dirty="0">
                <a:latin typeface="Times New Roman"/>
                <a:cs typeface="Times New Roman"/>
              </a:rPr>
              <a:t>are </a:t>
            </a:r>
            <a:r>
              <a:rPr sz="2000" spc="-10" dirty="0">
                <a:latin typeface="Times New Roman"/>
                <a:cs typeface="Times New Roman"/>
              </a:rPr>
              <a:t>typical examples </a:t>
            </a:r>
            <a:r>
              <a:rPr sz="2000" spc="-15" dirty="0">
                <a:latin typeface="Times New Roman"/>
                <a:cs typeface="Times New Roman"/>
              </a:rPr>
              <a:t>where </a:t>
            </a:r>
            <a:r>
              <a:rPr sz="2000" spc="-5" dirty="0">
                <a:latin typeface="Times New Roman"/>
                <a:cs typeface="Times New Roman"/>
              </a:rPr>
              <a:t>DSP is</a:t>
            </a:r>
            <a:r>
              <a:rPr sz="2000" spc="170" dirty="0">
                <a:latin typeface="Times New Roman"/>
                <a:cs typeface="Times New Roman"/>
              </a:rPr>
              <a:t> </a:t>
            </a:r>
            <a:r>
              <a:rPr sz="2000" spc="-10" dirty="0">
                <a:latin typeface="Times New Roman"/>
                <a:cs typeface="Times New Roman"/>
              </a:rPr>
              <a:t>employed.</a:t>
            </a:r>
            <a:endParaRPr sz="2000">
              <a:latin typeface="Times New Roman"/>
              <a:cs typeface="Times New Roman"/>
            </a:endParaRPr>
          </a:p>
          <a:p>
            <a:pPr marL="12700" algn="just">
              <a:lnSpc>
                <a:spcPct val="100000"/>
              </a:lnSpc>
              <a:spcBef>
                <a:spcPts val="1680"/>
              </a:spcBef>
            </a:pPr>
            <a:r>
              <a:rPr sz="2000" spc="-5" dirty="0">
                <a:solidFill>
                  <a:srgbClr val="C00000"/>
                </a:solidFill>
                <a:latin typeface="Times New Roman"/>
                <a:cs typeface="Times New Roman"/>
              </a:rPr>
              <a:t>» </a:t>
            </a:r>
            <a:r>
              <a:rPr sz="2000" spc="-10" dirty="0">
                <a:solidFill>
                  <a:srgbClr val="FF0000"/>
                </a:solidFill>
                <a:latin typeface="Times New Roman"/>
                <a:cs typeface="Times New Roman"/>
              </a:rPr>
              <a:t>Digital signal </a:t>
            </a:r>
            <a:r>
              <a:rPr sz="2000" spc="-5" dirty="0">
                <a:solidFill>
                  <a:srgbClr val="FF0000"/>
                </a:solidFill>
                <a:latin typeface="Times New Roman"/>
                <a:cs typeface="Times New Roman"/>
              </a:rPr>
              <a:t>processing </a:t>
            </a:r>
            <a:r>
              <a:rPr sz="2000" spc="-15" dirty="0">
                <a:solidFill>
                  <a:srgbClr val="6F2F9F"/>
                </a:solidFill>
                <a:latin typeface="Times New Roman"/>
                <a:cs typeface="Times New Roman"/>
              </a:rPr>
              <a:t>employs </a:t>
            </a:r>
            <a:r>
              <a:rPr sz="2000" spc="-5" dirty="0">
                <a:solidFill>
                  <a:srgbClr val="6F2F9F"/>
                </a:solidFill>
                <a:latin typeface="Times New Roman"/>
                <a:cs typeface="Times New Roman"/>
              </a:rPr>
              <a:t>a </a:t>
            </a:r>
            <a:r>
              <a:rPr sz="2000" spc="-10" dirty="0">
                <a:solidFill>
                  <a:srgbClr val="6F2F9F"/>
                </a:solidFill>
                <a:latin typeface="Times New Roman"/>
                <a:cs typeface="Times New Roman"/>
              </a:rPr>
              <a:t>large </a:t>
            </a:r>
            <a:r>
              <a:rPr sz="2000" spc="-15" dirty="0">
                <a:solidFill>
                  <a:srgbClr val="6F2F9F"/>
                </a:solidFill>
                <a:latin typeface="Times New Roman"/>
                <a:cs typeface="Times New Roman"/>
              </a:rPr>
              <a:t>amount </a:t>
            </a:r>
            <a:r>
              <a:rPr sz="2000" dirty="0">
                <a:solidFill>
                  <a:srgbClr val="6F2F9F"/>
                </a:solidFill>
                <a:latin typeface="Times New Roman"/>
                <a:cs typeface="Times New Roman"/>
              </a:rPr>
              <a:t>of </a:t>
            </a:r>
            <a:r>
              <a:rPr sz="2000" spc="-10" dirty="0">
                <a:solidFill>
                  <a:srgbClr val="6F2F9F"/>
                </a:solidFill>
                <a:latin typeface="Times New Roman"/>
                <a:cs typeface="Times New Roman"/>
              </a:rPr>
              <a:t>real-time</a:t>
            </a:r>
            <a:r>
              <a:rPr sz="2000" spc="35" dirty="0">
                <a:solidFill>
                  <a:srgbClr val="6F2F9F"/>
                </a:solidFill>
                <a:latin typeface="Times New Roman"/>
                <a:cs typeface="Times New Roman"/>
              </a:rPr>
              <a:t> </a:t>
            </a:r>
            <a:r>
              <a:rPr sz="2000" spc="-5" dirty="0">
                <a:solidFill>
                  <a:srgbClr val="6F2F9F"/>
                </a:solidFill>
                <a:latin typeface="Times New Roman"/>
                <a:cs typeface="Times New Roman"/>
              </a:rPr>
              <a:t>calculations</a:t>
            </a:r>
            <a:r>
              <a:rPr sz="2000" spc="-5" dirty="0">
                <a:latin typeface="Times New Roman"/>
                <a:cs typeface="Times New Roman"/>
              </a:rPr>
              <a:t>.</a:t>
            </a:r>
            <a:endParaRPr sz="2000">
              <a:latin typeface="Times New Roman"/>
              <a:cs typeface="Times New Roman"/>
            </a:endParaRPr>
          </a:p>
          <a:p>
            <a:pPr marL="683260" marR="5080" indent="-326390" algn="just">
              <a:lnSpc>
                <a:spcPct val="150100"/>
              </a:lnSpc>
              <a:spcBef>
                <a:spcPts val="480"/>
              </a:spcBef>
            </a:pPr>
            <a:r>
              <a:rPr sz="2000" spc="-5" dirty="0">
                <a:solidFill>
                  <a:srgbClr val="C00000"/>
                </a:solidFill>
                <a:latin typeface="Times New Roman"/>
                <a:cs typeface="Times New Roman"/>
              </a:rPr>
              <a:t>» </a:t>
            </a:r>
            <a:r>
              <a:rPr sz="2000" spc="-5" dirty="0">
                <a:latin typeface="Times New Roman"/>
                <a:cs typeface="Times New Roman"/>
              </a:rPr>
              <a:t>Sum </a:t>
            </a:r>
            <a:r>
              <a:rPr sz="2000" dirty="0">
                <a:latin typeface="Times New Roman"/>
                <a:cs typeface="Times New Roman"/>
              </a:rPr>
              <a:t>of </a:t>
            </a:r>
            <a:r>
              <a:rPr sz="2000" spc="-5" dirty="0">
                <a:latin typeface="Times New Roman"/>
                <a:cs typeface="Times New Roman"/>
              </a:rPr>
              <a:t>Products (SOP) </a:t>
            </a:r>
            <a:r>
              <a:rPr sz="2000" spc="-10" dirty="0">
                <a:latin typeface="Times New Roman"/>
                <a:cs typeface="Times New Roman"/>
              </a:rPr>
              <a:t>calculation, Convolution, Fast </a:t>
            </a:r>
            <a:r>
              <a:rPr sz="2000" spc="-5" dirty="0">
                <a:latin typeface="Times New Roman"/>
                <a:cs typeface="Times New Roman"/>
              </a:rPr>
              <a:t>Fourier Transform  </a:t>
            </a:r>
            <a:r>
              <a:rPr sz="2000" dirty="0">
                <a:latin typeface="Times New Roman"/>
                <a:cs typeface="Times New Roman"/>
              </a:rPr>
              <a:t>(FFT), </a:t>
            </a:r>
            <a:r>
              <a:rPr sz="2000" spc="-5" dirty="0">
                <a:latin typeface="Times New Roman"/>
                <a:cs typeface="Times New Roman"/>
              </a:rPr>
              <a:t>Discrete Fourier Transform </a:t>
            </a:r>
            <a:r>
              <a:rPr sz="2000" dirty="0">
                <a:latin typeface="Times New Roman"/>
                <a:cs typeface="Times New Roman"/>
              </a:rPr>
              <a:t>(DFT), </a:t>
            </a:r>
            <a:r>
              <a:rPr sz="2000" spc="-5" dirty="0">
                <a:latin typeface="Times New Roman"/>
                <a:cs typeface="Times New Roman"/>
              </a:rPr>
              <a:t>etc, </a:t>
            </a:r>
            <a:r>
              <a:rPr sz="2000" spc="-10" dirty="0">
                <a:latin typeface="Times New Roman"/>
                <a:cs typeface="Times New Roman"/>
              </a:rPr>
              <a:t>are </a:t>
            </a:r>
            <a:r>
              <a:rPr sz="2000" spc="-15" dirty="0">
                <a:latin typeface="Times New Roman"/>
                <a:cs typeface="Times New Roman"/>
              </a:rPr>
              <a:t>some </a:t>
            </a:r>
            <a:r>
              <a:rPr sz="2000" dirty="0">
                <a:latin typeface="Times New Roman"/>
                <a:cs typeface="Times New Roman"/>
              </a:rPr>
              <a:t>of </a:t>
            </a:r>
            <a:r>
              <a:rPr sz="2000" spc="-10" dirty="0">
                <a:latin typeface="Times New Roman"/>
                <a:cs typeface="Times New Roman"/>
              </a:rPr>
              <a:t>the </a:t>
            </a:r>
            <a:r>
              <a:rPr sz="2000" spc="-5" dirty="0">
                <a:latin typeface="Times New Roman"/>
                <a:cs typeface="Times New Roman"/>
              </a:rPr>
              <a:t>operations  </a:t>
            </a:r>
            <a:r>
              <a:rPr sz="2000" spc="-10" dirty="0">
                <a:latin typeface="Times New Roman"/>
                <a:cs typeface="Times New Roman"/>
              </a:rPr>
              <a:t>performed </a:t>
            </a:r>
            <a:r>
              <a:rPr sz="2000" dirty="0">
                <a:latin typeface="Times New Roman"/>
                <a:cs typeface="Times New Roman"/>
              </a:rPr>
              <a:t>by </a:t>
            </a:r>
            <a:r>
              <a:rPr sz="2000" spc="-5" dirty="0">
                <a:latin typeface="Times New Roman"/>
                <a:cs typeface="Times New Roman"/>
              </a:rPr>
              <a:t>digital </a:t>
            </a:r>
            <a:r>
              <a:rPr sz="2000" spc="-10" dirty="0">
                <a:latin typeface="Times New Roman"/>
                <a:cs typeface="Times New Roman"/>
              </a:rPr>
              <a:t>signal</a:t>
            </a:r>
            <a:r>
              <a:rPr sz="2000" spc="45" dirty="0">
                <a:latin typeface="Times New Roman"/>
                <a:cs typeface="Times New Roman"/>
              </a:rPr>
              <a:t> </a:t>
            </a:r>
            <a:r>
              <a:rPr sz="2000" spc="-5" dirty="0">
                <a:latin typeface="Times New Roman"/>
                <a:cs typeface="Times New Roman"/>
              </a:rPr>
              <a:t>processors.</a:t>
            </a:r>
            <a:endParaRPr sz="2000">
              <a:latin typeface="Times New Roman"/>
              <a:cs typeface="Times New Roman"/>
            </a:endParaRPr>
          </a:p>
          <a:p>
            <a:pPr marL="356870" marR="5080" indent="-344805" algn="just">
              <a:lnSpc>
                <a:spcPct val="150100"/>
              </a:lnSpc>
              <a:spcBef>
                <a:spcPts val="475"/>
              </a:spcBef>
              <a:buClr>
                <a:srgbClr val="CC9900"/>
              </a:buClr>
              <a:buSzPct val="65000"/>
              <a:buFont typeface="Wingdings"/>
              <a:buChar char=""/>
              <a:tabLst>
                <a:tab pos="357505" algn="l"/>
              </a:tabLst>
            </a:pPr>
            <a:r>
              <a:rPr sz="2000" spc="-10" dirty="0">
                <a:solidFill>
                  <a:srgbClr val="AC1285"/>
                </a:solidFill>
                <a:latin typeface="Times New Roman"/>
                <a:cs typeface="Times New Roman"/>
              </a:rPr>
              <a:t>Blackfin® </a:t>
            </a:r>
            <a:r>
              <a:rPr sz="2000" spc="-5" dirty="0">
                <a:latin typeface="Times New Roman"/>
                <a:cs typeface="Times New Roman"/>
              </a:rPr>
              <a:t>processors </a:t>
            </a:r>
            <a:r>
              <a:rPr sz="2000" spc="-10" dirty="0">
                <a:latin typeface="Times New Roman"/>
                <a:cs typeface="Times New Roman"/>
              </a:rPr>
              <a:t>from </a:t>
            </a:r>
            <a:r>
              <a:rPr sz="2000" spc="-5" dirty="0">
                <a:solidFill>
                  <a:srgbClr val="FF0000"/>
                </a:solidFill>
                <a:latin typeface="Times New Roman"/>
                <a:cs typeface="Times New Roman"/>
              </a:rPr>
              <a:t>Analog Devices </a:t>
            </a:r>
            <a:r>
              <a:rPr sz="2000" spc="-10" dirty="0">
                <a:latin typeface="Times New Roman"/>
                <a:cs typeface="Times New Roman"/>
              </a:rPr>
              <a:t>is </a:t>
            </a:r>
            <a:r>
              <a:rPr sz="2000" spc="-5" dirty="0">
                <a:latin typeface="Times New Roman"/>
                <a:cs typeface="Times New Roman"/>
              </a:rPr>
              <a:t>an example </a:t>
            </a:r>
            <a:r>
              <a:rPr sz="2000" dirty="0">
                <a:latin typeface="Times New Roman"/>
                <a:cs typeface="Times New Roman"/>
              </a:rPr>
              <a:t>of </a:t>
            </a:r>
            <a:r>
              <a:rPr sz="2000" spc="-10" dirty="0">
                <a:latin typeface="Times New Roman"/>
                <a:cs typeface="Times New Roman"/>
              </a:rPr>
              <a:t>DSP </a:t>
            </a:r>
            <a:r>
              <a:rPr sz="2000" spc="-15" dirty="0">
                <a:latin typeface="Times New Roman"/>
                <a:cs typeface="Times New Roman"/>
              </a:rPr>
              <a:t>which  </a:t>
            </a:r>
            <a:r>
              <a:rPr sz="2000" spc="-5" dirty="0">
                <a:latin typeface="Times New Roman"/>
                <a:cs typeface="Times New Roman"/>
              </a:rPr>
              <a:t>delivers breakthrough </a:t>
            </a:r>
            <a:r>
              <a:rPr sz="2000" spc="-10" dirty="0">
                <a:latin typeface="Times New Roman"/>
                <a:cs typeface="Times New Roman"/>
              </a:rPr>
              <a:t>signal </a:t>
            </a:r>
            <a:r>
              <a:rPr sz="2000" spc="-5" dirty="0">
                <a:latin typeface="Times New Roman"/>
                <a:cs typeface="Times New Roman"/>
              </a:rPr>
              <a:t>processing performance </a:t>
            </a:r>
            <a:r>
              <a:rPr sz="2000" spc="5" dirty="0">
                <a:latin typeface="Times New Roman"/>
                <a:cs typeface="Times New Roman"/>
              </a:rPr>
              <a:t>and </a:t>
            </a:r>
            <a:r>
              <a:rPr sz="2000" spc="-10" dirty="0">
                <a:latin typeface="Times New Roman"/>
                <a:cs typeface="Times New Roman"/>
              </a:rPr>
              <a:t>power </a:t>
            </a:r>
            <a:r>
              <a:rPr sz="2000" spc="-5" dirty="0">
                <a:latin typeface="Times New Roman"/>
                <a:cs typeface="Times New Roman"/>
              </a:rPr>
              <a:t>efficiency  </a:t>
            </a:r>
            <a:r>
              <a:rPr sz="2000" spc="-20" dirty="0">
                <a:latin typeface="Times New Roman"/>
                <a:cs typeface="Times New Roman"/>
              </a:rPr>
              <a:t>while </a:t>
            </a:r>
            <a:r>
              <a:rPr sz="2000" spc="-5" dirty="0">
                <a:latin typeface="Times New Roman"/>
                <a:cs typeface="Times New Roman"/>
              </a:rPr>
              <a:t>also </a:t>
            </a:r>
            <a:r>
              <a:rPr sz="2000" spc="-10" dirty="0">
                <a:latin typeface="Times New Roman"/>
                <a:cs typeface="Times New Roman"/>
              </a:rPr>
              <a:t>offering </a:t>
            </a:r>
            <a:r>
              <a:rPr sz="2000" spc="-5" dirty="0">
                <a:latin typeface="Times New Roman"/>
                <a:cs typeface="Times New Roman"/>
              </a:rPr>
              <a:t>a </a:t>
            </a:r>
            <a:r>
              <a:rPr sz="2000" spc="-15" dirty="0">
                <a:latin typeface="Times New Roman"/>
                <a:cs typeface="Times New Roman"/>
              </a:rPr>
              <a:t>full </a:t>
            </a:r>
            <a:r>
              <a:rPr sz="2000" spc="-5" dirty="0">
                <a:latin typeface="Times New Roman"/>
                <a:cs typeface="Times New Roman"/>
              </a:rPr>
              <a:t>32-bit </a:t>
            </a:r>
            <a:r>
              <a:rPr sz="2000" spc="-10" dirty="0">
                <a:latin typeface="Times New Roman"/>
                <a:cs typeface="Times New Roman"/>
              </a:rPr>
              <a:t>RlSC MCU </a:t>
            </a:r>
            <a:r>
              <a:rPr sz="2000" spc="-15" dirty="0">
                <a:latin typeface="Times New Roman"/>
                <a:cs typeface="Times New Roman"/>
              </a:rPr>
              <a:t>programming</a:t>
            </a:r>
            <a:r>
              <a:rPr sz="2000" spc="330" dirty="0">
                <a:latin typeface="Times New Roman"/>
                <a:cs typeface="Times New Roman"/>
              </a:rPr>
              <a:t> </a:t>
            </a:r>
            <a:r>
              <a:rPr sz="2000" spc="-10" dirty="0">
                <a:latin typeface="Times New Roman"/>
                <a:cs typeface="Times New Roman"/>
              </a:rPr>
              <a:t>model.</a:t>
            </a:r>
            <a:endParaRPr sz="2000">
              <a:latin typeface="Times New Roman"/>
              <a:cs typeface="Times New Roman"/>
            </a:endParaRPr>
          </a:p>
        </p:txBody>
      </p:sp>
      <p:sp>
        <p:nvSpPr>
          <p:cNvPr id="8" name="object 8"/>
          <p:cNvSpPr txBox="1"/>
          <p:nvPr/>
        </p:nvSpPr>
        <p:spPr>
          <a:xfrm>
            <a:off x="8420100" y="6471338"/>
            <a:ext cx="216535" cy="196850"/>
          </a:xfrm>
          <a:prstGeom prst="rect">
            <a:avLst/>
          </a:prstGeom>
        </p:spPr>
        <p:txBody>
          <a:bodyPr vert="horz" wrap="square" lIns="0" tIns="0" rIns="0" bIns="0" rtlCol="0">
            <a:spAutoFit/>
          </a:bodyPr>
          <a:lstStyle/>
          <a:p>
            <a:pPr marL="38100">
              <a:lnSpc>
                <a:spcPts val="1375"/>
              </a:lnSpc>
            </a:pPr>
            <a:fld id="{81D60167-4931-47E6-BA6A-407CBD079E47}" type="slidenum">
              <a:rPr sz="1200" spc="-40" dirty="0">
                <a:latin typeface="Times New Roman"/>
                <a:cs typeface="Times New Roman"/>
              </a:rPr>
              <a:t>41</a:t>
            </a:fld>
            <a:endParaRPr sz="1200">
              <a:latin typeface="Times New Roman"/>
              <a:cs typeface="Times New Roman"/>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60044" y="428403"/>
            <a:ext cx="8459470" cy="4965700"/>
          </a:xfrm>
          <a:prstGeom prst="rect">
            <a:avLst/>
          </a:prstGeom>
        </p:spPr>
        <p:txBody>
          <a:bodyPr vert="horz" wrap="square" lIns="0" tIns="165100" rIns="0" bIns="0" rtlCol="0">
            <a:spAutoFit/>
          </a:bodyPr>
          <a:lstStyle/>
          <a:p>
            <a:pPr marL="12700">
              <a:lnSpc>
                <a:spcPct val="100000"/>
              </a:lnSpc>
              <a:spcBef>
                <a:spcPts val="1300"/>
              </a:spcBef>
              <a:tabLst>
                <a:tab pos="356870" algn="l"/>
                <a:tab pos="1094740" algn="l"/>
                <a:tab pos="1924050" algn="l"/>
                <a:tab pos="2661920" algn="l"/>
                <a:tab pos="4024629" algn="l"/>
                <a:tab pos="5452110" algn="l"/>
                <a:tab pos="6009640" algn="l"/>
                <a:tab pos="6637655" algn="l"/>
                <a:tab pos="7348220" algn="l"/>
                <a:tab pos="8147050" algn="l"/>
              </a:tabLst>
            </a:pPr>
            <a:r>
              <a:rPr sz="2000" spc="-5" dirty="0">
                <a:solidFill>
                  <a:srgbClr val="C00000"/>
                </a:solidFill>
                <a:latin typeface="Times New Roman"/>
                <a:cs typeface="Times New Roman"/>
              </a:rPr>
              <a:t>»	</a:t>
            </a:r>
            <a:r>
              <a:rPr sz="2000" b="1" i="1" spc="-10" dirty="0">
                <a:solidFill>
                  <a:srgbClr val="FF0000"/>
                </a:solidFill>
                <a:latin typeface="Times New Roman"/>
                <a:cs typeface="Times New Roman"/>
              </a:rPr>
              <a:t>RISC	</a:t>
            </a:r>
            <a:r>
              <a:rPr sz="2000" b="1" i="1" dirty="0">
                <a:solidFill>
                  <a:srgbClr val="FF0000"/>
                </a:solidFill>
                <a:latin typeface="Times New Roman"/>
                <a:cs typeface="Times New Roman"/>
              </a:rPr>
              <a:t>versus	</a:t>
            </a:r>
            <a:r>
              <a:rPr sz="2000" b="1" i="1" spc="-10" dirty="0">
                <a:solidFill>
                  <a:srgbClr val="FF0000"/>
                </a:solidFill>
                <a:latin typeface="Times New Roman"/>
                <a:cs typeface="Times New Roman"/>
              </a:rPr>
              <a:t>CISC	</a:t>
            </a:r>
            <a:r>
              <a:rPr sz="2000" b="1" i="1" spc="-5" dirty="0">
                <a:solidFill>
                  <a:srgbClr val="FF0000"/>
                </a:solidFill>
                <a:latin typeface="Times New Roman"/>
                <a:cs typeface="Times New Roman"/>
              </a:rPr>
              <a:t>Processors/	</a:t>
            </a:r>
            <a:r>
              <a:rPr sz="2000" b="1" i="1" spc="-10" dirty="0">
                <a:solidFill>
                  <a:srgbClr val="FF0000"/>
                </a:solidFill>
                <a:latin typeface="Times New Roman"/>
                <a:cs typeface="Times New Roman"/>
              </a:rPr>
              <a:t>Controllers:	</a:t>
            </a:r>
            <a:r>
              <a:rPr sz="2000" dirty="0">
                <a:latin typeface="Times New Roman"/>
                <a:cs typeface="Times New Roman"/>
              </a:rPr>
              <a:t>The	term	</a:t>
            </a:r>
            <a:r>
              <a:rPr sz="2000" spc="-5" dirty="0">
                <a:solidFill>
                  <a:srgbClr val="FF0000"/>
                </a:solidFill>
                <a:latin typeface="Times New Roman"/>
                <a:cs typeface="Times New Roman"/>
              </a:rPr>
              <a:t>RlSC	</a:t>
            </a:r>
            <a:r>
              <a:rPr sz="2000" spc="-5" dirty="0">
                <a:latin typeface="Times New Roman"/>
                <a:cs typeface="Times New Roman"/>
              </a:rPr>
              <a:t>stands	</a:t>
            </a:r>
            <a:r>
              <a:rPr sz="2000" spc="-10" dirty="0">
                <a:latin typeface="Times New Roman"/>
                <a:cs typeface="Times New Roman"/>
              </a:rPr>
              <a:t>for</a:t>
            </a:r>
            <a:endParaRPr sz="2000">
              <a:latin typeface="Times New Roman"/>
              <a:cs typeface="Times New Roman"/>
            </a:endParaRPr>
          </a:p>
          <a:p>
            <a:pPr marL="356870">
              <a:lnSpc>
                <a:spcPct val="100000"/>
              </a:lnSpc>
              <a:spcBef>
                <a:spcPts val="1200"/>
              </a:spcBef>
            </a:pPr>
            <a:r>
              <a:rPr sz="2000" spc="-5" dirty="0">
                <a:latin typeface="Times New Roman"/>
                <a:cs typeface="Times New Roman"/>
              </a:rPr>
              <a:t>Reduced Instruction Set</a:t>
            </a:r>
            <a:r>
              <a:rPr sz="2000" spc="20" dirty="0">
                <a:latin typeface="Times New Roman"/>
                <a:cs typeface="Times New Roman"/>
              </a:rPr>
              <a:t> </a:t>
            </a:r>
            <a:r>
              <a:rPr sz="2000" spc="-15" dirty="0">
                <a:latin typeface="Times New Roman"/>
                <a:cs typeface="Times New Roman"/>
              </a:rPr>
              <a:t>Computing.</a:t>
            </a:r>
            <a:endParaRPr sz="2000">
              <a:latin typeface="Times New Roman"/>
              <a:cs typeface="Times New Roman"/>
            </a:endParaRPr>
          </a:p>
          <a:p>
            <a:pPr marL="12700">
              <a:lnSpc>
                <a:spcPct val="100000"/>
              </a:lnSpc>
              <a:spcBef>
                <a:spcPts val="1685"/>
              </a:spcBef>
              <a:tabLst>
                <a:tab pos="356870" algn="l"/>
                <a:tab pos="857250" algn="l"/>
                <a:tab pos="1582420" algn="l"/>
                <a:tab pos="2902585" algn="l"/>
                <a:tab pos="4164965" algn="l"/>
                <a:tab pos="5100955" algn="l"/>
                <a:tab pos="5854065" algn="l"/>
                <a:tab pos="6808470" algn="l"/>
                <a:tab pos="7195820" algn="l"/>
              </a:tabLst>
            </a:pPr>
            <a:r>
              <a:rPr sz="2000" spc="-5" dirty="0">
                <a:solidFill>
                  <a:srgbClr val="C00000"/>
                </a:solidFill>
                <a:latin typeface="Times New Roman"/>
                <a:cs typeface="Times New Roman"/>
              </a:rPr>
              <a:t>»	</a:t>
            </a:r>
            <a:r>
              <a:rPr sz="2000" spc="-15" dirty="0">
                <a:latin typeface="Times New Roman"/>
                <a:cs typeface="Times New Roman"/>
              </a:rPr>
              <a:t>All	</a:t>
            </a:r>
            <a:r>
              <a:rPr sz="2000" spc="-5" dirty="0">
                <a:solidFill>
                  <a:srgbClr val="FF0000"/>
                </a:solidFill>
                <a:latin typeface="Times New Roman"/>
                <a:cs typeface="Times New Roman"/>
              </a:rPr>
              <a:t>RlSC	processors/	controllers	</a:t>
            </a:r>
            <a:r>
              <a:rPr sz="2000" spc="-5" dirty="0">
                <a:solidFill>
                  <a:srgbClr val="6F2F9F"/>
                </a:solidFill>
                <a:latin typeface="Times New Roman"/>
                <a:cs typeface="Times New Roman"/>
              </a:rPr>
              <a:t>possess	</a:t>
            </a:r>
            <a:r>
              <a:rPr sz="2000" spc="-10" dirty="0">
                <a:solidFill>
                  <a:srgbClr val="6F2F9F"/>
                </a:solidFill>
                <a:latin typeface="Times New Roman"/>
                <a:cs typeface="Times New Roman"/>
              </a:rPr>
              <a:t>lesser	</a:t>
            </a:r>
            <a:r>
              <a:rPr sz="2000" spc="-5" dirty="0">
                <a:solidFill>
                  <a:srgbClr val="6F2F9F"/>
                </a:solidFill>
                <a:latin typeface="Times New Roman"/>
                <a:cs typeface="Times New Roman"/>
              </a:rPr>
              <a:t>number	</a:t>
            </a:r>
            <a:r>
              <a:rPr sz="2000" dirty="0">
                <a:solidFill>
                  <a:srgbClr val="6F2F9F"/>
                </a:solidFill>
                <a:latin typeface="Times New Roman"/>
                <a:cs typeface="Times New Roman"/>
              </a:rPr>
              <a:t>of	</a:t>
            </a:r>
            <a:r>
              <a:rPr sz="2000" spc="-5" dirty="0">
                <a:solidFill>
                  <a:srgbClr val="6F2F9F"/>
                </a:solidFill>
                <a:latin typeface="Times New Roman"/>
                <a:cs typeface="Times New Roman"/>
              </a:rPr>
              <a:t>instructions</a:t>
            </a:r>
            <a:r>
              <a:rPr sz="2000" spc="-5" dirty="0">
                <a:latin typeface="Times New Roman"/>
                <a:cs typeface="Times New Roman"/>
              </a:rPr>
              <a:t>,</a:t>
            </a:r>
            <a:endParaRPr sz="2000">
              <a:latin typeface="Times New Roman"/>
              <a:cs typeface="Times New Roman"/>
            </a:endParaRPr>
          </a:p>
          <a:p>
            <a:pPr marL="356870">
              <a:lnSpc>
                <a:spcPct val="100000"/>
              </a:lnSpc>
              <a:spcBef>
                <a:spcPts val="1200"/>
              </a:spcBef>
            </a:pPr>
            <a:r>
              <a:rPr sz="2000" spc="-10" dirty="0">
                <a:latin typeface="Times New Roman"/>
                <a:cs typeface="Times New Roman"/>
              </a:rPr>
              <a:t>typically in the range </a:t>
            </a:r>
            <a:r>
              <a:rPr sz="2000" dirty="0">
                <a:latin typeface="Times New Roman"/>
                <a:cs typeface="Times New Roman"/>
              </a:rPr>
              <a:t>of 30 </a:t>
            </a:r>
            <a:r>
              <a:rPr sz="2000" spc="-10" dirty="0">
                <a:latin typeface="Times New Roman"/>
                <a:cs typeface="Times New Roman"/>
              </a:rPr>
              <a:t>to</a:t>
            </a:r>
            <a:r>
              <a:rPr sz="2000" spc="80" dirty="0">
                <a:latin typeface="Times New Roman"/>
                <a:cs typeface="Times New Roman"/>
              </a:rPr>
              <a:t> </a:t>
            </a:r>
            <a:r>
              <a:rPr sz="2000" dirty="0">
                <a:latin typeface="Times New Roman"/>
                <a:cs typeface="Times New Roman"/>
              </a:rPr>
              <a:t>40.</a:t>
            </a:r>
            <a:endParaRPr sz="2000">
              <a:latin typeface="Times New Roman"/>
              <a:cs typeface="Times New Roman"/>
            </a:endParaRPr>
          </a:p>
          <a:p>
            <a:pPr marL="12700">
              <a:lnSpc>
                <a:spcPct val="100000"/>
              </a:lnSpc>
              <a:spcBef>
                <a:spcPts val="1680"/>
              </a:spcBef>
              <a:tabLst>
                <a:tab pos="356870" algn="l"/>
              </a:tabLst>
            </a:pPr>
            <a:r>
              <a:rPr sz="2000" spc="-5" dirty="0">
                <a:solidFill>
                  <a:srgbClr val="C00000"/>
                </a:solidFill>
                <a:latin typeface="Times New Roman"/>
                <a:cs typeface="Times New Roman"/>
              </a:rPr>
              <a:t>»	</a:t>
            </a:r>
            <a:r>
              <a:rPr sz="2000" spc="-10" dirty="0">
                <a:solidFill>
                  <a:srgbClr val="FF0000"/>
                </a:solidFill>
                <a:latin typeface="Times New Roman"/>
                <a:cs typeface="Times New Roman"/>
              </a:rPr>
              <a:t>CISC </a:t>
            </a:r>
            <a:r>
              <a:rPr sz="2000" spc="-10" dirty="0">
                <a:latin typeface="Times New Roman"/>
                <a:cs typeface="Times New Roman"/>
              </a:rPr>
              <a:t>stands for Complex instruction </a:t>
            </a:r>
            <a:r>
              <a:rPr sz="2000" spc="-5" dirty="0">
                <a:latin typeface="Times New Roman"/>
                <a:cs typeface="Times New Roman"/>
              </a:rPr>
              <a:t>Set</a:t>
            </a:r>
            <a:r>
              <a:rPr sz="2000" spc="150" dirty="0">
                <a:latin typeface="Times New Roman"/>
                <a:cs typeface="Times New Roman"/>
              </a:rPr>
              <a:t> </a:t>
            </a:r>
            <a:r>
              <a:rPr sz="2000" spc="-15" dirty="0">
                <a:latin typeface="Times New Roman"/>
                <a:cs typeface="Times New Roman"/>
              </a:rPr>
              <a:t>Computing.</a:t>
            </a:r>
            <a:endParaRPr sz="2000">
              <a:latin typeface="Times New Roman"/>
              <a:cs typeface="Times New Roman"/>
            </a:endParaRPr>
          </a:p>
          <a:p>
            <a:pPr marL="12700">
              <a:lnSpc>
                <a:spcPct val="100000"/>
              </a:lnSpc>
              <a:spcBef>
                <a:spcPts val="1685"/>
              </a:spcBef>
              <a:tabLst>
                <a:tab pos="356870" algn="l"/>
              </a:tabLst>
            </a:pPr>
            <a:r>
              <a:rPr sz="2000" spc="-5" dirty="0">
                <a:solidFill>
                  <a:srgbClr val="C00000"/>
                </a:solidFill>
                <a:latin typeface="Times New Roman"/>
                <a:cs typeface="Times New Roman"/>
              </a:rPr>
              <a:t>»	</a:t>
            </a:r>
            <a:r>
              <a:rPr sz="2000" spc="-5" dirty="0">
                <a:latin typeface="Times New Roman"/>
                <a:cs typeface="Times New Roman"/>
              </a:rPr>
              <a:t>Here, </a:t>
            </a:r>
            <a:r>
              <a:rPr sz="2000" spc="-10" dirty="0">
                <a:latin typeface="Times New Roman"/>
                <a:cs typeface="Times New Roman"/>
              </a:rPr>
              <a:t>the </a:t>
            </a:r>
            <a:r>
              <a:rPr sz="2000" spc="-10" dirty="0">
                <a:solidFill>
                  <a:srgbClr val="6F2F9F"/>
                </a:solidFill>
                <a:latin typeface="Times New Roman"/>
                <a:cs typeface="Times New Roman"/>
              </a:rPr>
              <a:t>instruction set </a:t>
            </a:r>
            <a:r>
              <a:rPr sz="2000" spc="-5" dirty="0">
                <a:solidFill>
                  <a:srgbClr val="6F2F9F"/>
                </a:solidFill>
                <a:latin typeface="Times New Roman"/>
                <a:cs typeface="Times New Roman"/>
              </a:rPr>
              <a:t>is </a:t>
            </a:r>
            <a:r>
              <a:rPr sz="2000" spc="-10" dirty="0">
                <a:solidFill>
                  <a:srgbClr val="6F2F9F"/>
                </a:solidFill>
                <a:latin typeface="Times New Roman"/>
                <a:cs typeface="Times New Roman"/>
              </a:rPr>
              <a:t>complex </a:t>
            </a:r>
            <a:r>
              <a:rPr sz="2000" spc="-10" dirty="0">
                <a:latin typeface="Times New Roman"/>
                <a:cs typeface="Times New Roman"/>
              </a:rPr>
              <a:t>and </a:t>
            </a:r>
            <a:r>
              <a:rPr sz="2000" spc="-10" dirty="0">
                <a:solidFill>
                  <a:srgbClr val="6F2F9F"/>
                </a:solidFill>
                <a:latin typeface="Times New Roman"/>
                <a:cs typeface="Times New Roman"/>
              </a:rPr>
              <a:t>instructions </a:t>
            </a:r>
            <a:r>
              <a:rPr sz="2000" spc="-5" dirty="0">
                <a:solidFill>
                  <a:srgbClr val="6F2F9F"/>
                </a:solidFill>
                <a:latin typeface="Times New Roman"/>
                <a:cs typeface="Times New Roman"/>
              </a:rPr>
              <a:t>are </a:t>
            </a:r>
            <a:r>
              <a:rPr sz="2000" spc="-15" dirty="0">
                <a:solidFill>
                  <a:srgbClr val="6F2F9F"/>
                </a:solidFill>
                <a:latin typeface="Times New Roman"/>
                <a:cs typeface="Times New Roman"/>
              </a:rPr>
              <a:t>high </a:t>
            </a:r>
            <a:r>
              <a:rPr sz="2000" spc="-5" dirty="0">
                <a:solidFill>
                  <a:srgbClr val="6F2F9F"/>
                </a:solidFill>
                <a:latin typeface="Times New Roman"/>
                <a:cs typeface="Times New Roman"/>
              </a:rPr>
              <a:t>in</a:t>
            </a:r>
            <a:r>
              <a:rPr sz="2000" spc="250" dirty="0">
                <a:solidFill>
                  <a:srgbClr val="6F2F9F"/>
                </a:solidFill>
                <a:latin typeface="Times New Roman"/>
                <a:cs typeface="Times New Roman"/>
              </a:rPr>
              <a:t> </a:t>
            </a:r>
            <a:r>
              <a:rPr sz="2000" spc="-10" dirty="0">
                <a:solidFill>
                  <a:srgbClr val="6F2F9F"/>
                </a:solidFill>
                <a:latin typeface="Times New Roman"/>
                <a:cs typeface="Times New Roman"/>
              </a:rPr>
              <a:t>number</a:t>
            </a:r>
            <a:r>
              <a:rPr sz="2000" spc="-10" dirty="0">
                <a:latin typeface="Times New Roman"/>
                <a:cs typeface="Times New Roman"/>
              </a:rPr>
              <a:t>.</a:t>
            </a:r>
            <a:endParaRPr sz="2000">
              <a:latin typeface="Times New Roman"/>
              <a:cs typeface="Times New Roman"/>
            </a:endParaRPr>
          </a:p>
          <a:p>
            <a:pPr marL="12700">
              <a:lnSpc>
                <a:spcPct val="100000"/>
              </a:lnSpc>
              <a:spcBef>
                <a:spcPts val="1680"/>
              </a:spcBef>
              <a:tabLst>
                <a:tab pos="356870" algn="l"/>
              </a:tabLst>
            </a:pPr>
            <a:r>
              <a:rPr sz="2000" spc="-5" dirty="0">
                <a:solidFill>
                  <a:srgbClr val="C00000"/>
                </a:solidFill>
                <a:latin typeface="Times New Roman"/>
                <a:cs typeface="Times New Roman"/>
              </a:rPr>
              <a:t>»	</a:t>
            </a:r>
            <a:r>
              <a:rPr sz="2000" spc="-5" dirty="0">
                <a:solidFill>
                  <a:srgbClr val="AC1285"/>
                </a:solidFill>
                <a:latin typeface="Times New Roman"/>
                <a:cs typeface="Times New Roman"/>
              </a:rPr>
              <a:t>From a </a:t>
            </a:r>
            <a:r>
              <a:rPr sz="2000" spc="-10" dirty="0">
                <a:solidFill>
                  <a:srgbClr val="AC1285"/>
                </a:solidFill>
                <a:latin typeface="Times New Roman"/>
                <a:cs typeface="Times New Roman"/>
              </a:rPr>
              <a:t>programmers </a:t>
            </a:r>
            <a:r>
              <a:rPr sz="2000" spc="-5" dirty="0">
                <a:solidFill>
                  <a:srgbClr val="AC1285"/>
                </a:solidFill>
                <a:latin typeface="Times New Roman"/>
                <a:cs typeface="Times New Roman"/>
              </a:rPr>
              <a:t>point </a:t>
            </a:r>
            <a:r>
              <a:rPr sz="2000" dirty="0">
                <a:solidFill>
                  <a:srgbClr val="AC1285"/>
                </a:solidFill>
                <a:latin typeface="Times New Roman"/>
                <a:cs typeface="Times New Roman"/>
              </a:rPr>
              <a:t>of </a:t>
            </a:r>
            <a:r>
              <a:rPr sz="2000" spc="-10" dirty="0">
                <a:solidFill>
                  <a:srgbClr val="AC1285"/>
                </a:solidFill>
                <a:latin typeface="Times New Roman"/>
                <a:cs typeface="Times New Roman"/>
              </a:rPr>
              <a:t>view </a:t>
            </a:r>
            <a:r>
              <a:rPr sz="2000" spc="-5" dirty="0">
                <a:solidFill>
                  <a:srgbClr val="FF0000"/>
                </a:solidFill>
                <a:latin typeface="Times New Roman"/>
                <a:cs typeface="Times New Roman"/>
              </a:rPr>
              <a:t>RISC </a:t>
            </a:r>
            <a:r>
              <a:rPr sz="2000" spc="-5" dirty="0">
                <a:solidFill>
                  <a:srgbClr val="6F2F9F"/>
                </a:solidFill>
                <a:latin typeface="Times New Roman"/>
                <a:cs typeface="Times New Roman"/>
              </a:rPr>
              <a:t>processors are</a:t>
            </a:r>
            <a:r>
              <a:rPr sz="2000" spc="90" dirty="0">
                <a:solidFill>
                  <a:srgbClr val="6F2F9F"/>
                </a:solidFill>
                <a:latin typeface="Times New Roman"/>
                <a:cs typeface="Times New Roman"/>
              </a:rPr>
              <a:t> </a:t>
            </a:r>
            <a:r>
              <a:rPr sz="2000" spc="-5" dirty="0">
                <a:solidFill>
                  <a:srgbClr val="6F2F9F"/>
                </a:solidFill>
                <a:latin typeface="Times New Roman"/>
                <a:cs typeface="Times New Roman"/>
              </a:rPr>
              <a:t>comfortable</a:t>
            </a:r>
            <a:r>
              <a:rPr sz="2000" spc="-5" dirty="0">
                <a:latin typeface="Times New Roman"/>
                <a:cs typeface="Times New Roman"/>
              </a:rPr>
              <a:t>,</a:t>
            </a:r>
            <a:endParaRPr sz="2000">
              <a:latin typeface="Times New Roman"/>
              <a:cs typeface="Times New Roman"/>
            </a:endParaRPr>
          </a:p>
          <a:p>
            <a:pPr marL="356870">
              <a:lnSpc>
                <a:spcPct val="100000"/>
              </a:lnSpc>
              <a:spcBef>
                <a:spcPts val="1685"/>
              </a:spcBef>
              <a:tabLst>
                <a:tab pos="682625" algn="l"/>
              </a:tabLst>
            </a:pPr>
            <a:r>
              <a:rPr sz="2000" spc="-5" dirty="0">
                <a:solidFill>
                  <a:srgbClr val="C00000"/>
                </a:solidFill>
                <a:latin typeface="Times New Roman"/>
                <a:cs typeface="Times New Roman"/>
              </a:rPr>
              <a:t>»	</a:t>
            </a:r>
            <a:r>
              <a:rPr sz="2000" spc="-10" dirty="0">
                <a:latin typeface="Times New Roman"/>
                <a:cs typeface="Times New Roman"/>
              </a:rPr>
              <a:t>since s/ </a:t>
            </a:r>
            <a:r>
              <a:rPr sz="2000" spc="-15" dirty="0">
                <a:latin typeface="Times New Roman"/>
                <a:cs typeface="Times New Roman"/>
              </a:rPr>
              <a:t>he </a:t>
            </a:r>
            <a:r>
              <a:rPr sz="2000" spc="-5" dirty="0">
                <a:solidFill>
                  <a:srgbClr val="6F2F9F"/>
                </a:solidFill>
                <a:latin typeface="Times New Roman"/>
                <a:cs typeface="Times New Roman"/>
              </a:rPr>
              <a:t>needs </a:t>
            </a:r>
            <a:r>
              <a:rPr sz="2000" spc="-10" dirty="0">
                <a:solidFill>
                  <a:srgbClr val="6F2F9F"/>
                </a:solidFill>
                <a:latin typeface="Times New Roman"/>
                <a:cs typeface="Times New Roman"/>
              </a:rPr>
              <a:t>to </a:t>
            </a:r>
            <a:r>
              <a:rPr sz="2000" spc="-5" dirty="0">
                <a:solidFill>
                  <a:srgbClr val="6F2F9F"/>
                </a:solidFill>
                <a:latin typeface="Times New Roman"/>
                <a:cs typeface="Times New Roman"/>
              </a:rPr>
              <a:t>learn only a </a:t>
            </a:r>
            <a:r>
              <a:rPr sz="2000" spc="-15" dirty="0">
                <a:solidFill>
                  <a:srgbClr val="6F2F9F"/>
                </a:solidFill>
                <a:latin typeface="Times New Roman"/>
                <a:cs typeface="Times New Roman"/>
              </a:rPr>
              <a:t>few</a:t>
            </a:r>
            <a:r>
              <a:rPr sz="2000" spc="114" dirty="0">
                <a:solidFill>
                  <a:srgbClr val="6F2F9F"/>
                </a:solidFill>
                <a:latin typeface="Times New Roman"/>
                <a:cs typeface="Times New Roman"/>
              </a:rPr>
              <a:t> </a:t>
            </a:r>
            <a:r>
              <a:rPr sz="2000" spc="-10" dirty="0">
                <a:solidFill>
                  <a:srgbClr val="6F2F9F"/>
                </a:solidFill>
                <a:latin typeface="Times New Roman"/>
                <a:cs typeface="Times New Roman"/>
              </a:rPr>
              <a:t>instructions</a:t>
            </a:r>
            <a:r>
              <a:rPr sz="2000" spc="-10" dirty="0">
                <a:latin typeface="Times New Roman"/>
                <a:cs typeface="Times New Roman"/>
              </a:rPr>
              <a:t>,</a:t>
            </a:r>
            <a:endParaRPr sz="2000">
              <a:latin typeface="Times New Roman"/>
              <a:cs typeface="Times New Roman"/>
            </a:endParaRPr>
          </a:p>
          <a:p>
            <a:pPr marL="683260" marR="5080" indent="-326390">
              <a:lnSpc>
                <a:spcPct val="150100"/>
              </a:lnSpc>
              <a:spcBef>
                <a:spcPts val="475"/>
              </a:spcBef>
              <a:tabLst>
                <a:tab pos="682625" algn="l"/>
                <a:tab pos="1661795" algn="l"/>
                <a:tab pos="2106930" algn="l"/>
                <a:tab pos="2369185" algn="l"/>
                <a:tab pos="3082925" algn="l"/>
                <a:tab pos="4207510" algn="l"/>
                <a:tab pos="4525010" algn="l"/>
                <a:tab pos="4911725" algn="l"/>
                <a:tab pos="5637530" algn="l"/>
                <a:tab pos="5985510" algn="l"/>
                <a:tab pos="6640830" algn="l"/>
                <a:tab pos="7312025" algn="l"/>
                <a:tab pos="8232775" algn="l"/>
              </a:tabLst>
            </a:pPr>
            <a:r>
              <a:rPr sz="2000" spc="-5" dirty="0">
                <a:solidFill>
                  <a:srgbClr val="C00000"/>
                </a:solidFill>
                <a:latin typeface="Times New Roman"/>
                <a:cs typeface="Times New Roman"/>
              </a:rPr>
              <a:t>»	</a:t>
            </a:r>
            <a:r>
              <a:rPr sz="2000" spc="-35" dirty="0">
                <a:latin typeface="Times New Roman"/>
                <a:cs typeface="Times New Roman"/>
              </a:rPr>
              <a:t>w</a:t>
            </a:r>
            <a:r>
              <a:rPr sz="2000" spc="5" dirty="0">
                <a:latin typeface="Times New Roman"/>
                <a:cs typeface="Times New Roman"/>
              </a:rPr>
              <a:t>h</a:t>
            </a:r>
            <a:r>
              <a:rPr sz="2000" spc="-5" dirty="0">
                <a:latin typeface="Times New Roman"/>
                <a:cs typeface="Times New Roman"/>
              </a:rPr>
              <a:t>e</a:t>
            </a:r>
            <a:r>
              <a:rPr sz="2000" spc="5" dirty="0">
                <a:latin typeface="Times New Roman"/>
                <a:cs typeface="Times New Roman"/>
              </a:rPr>
              <a:t>r</a:t>
            </a:r>
            <a:r>
              <a:rPr sz="2000" spc="-5" dirty="0">
                <a:latin typeface="Times New Roman"/>
                <a:cs typeface="Times New Roman"/>
              </a:rPr>
              <a:t>e</a:t>
            </a:r>
            <a:r>
              <a:rPr sz="2000" dirty="0">
                <a:latin typeface="Times New Roman"/>
                <a:cs typeface="Times New Roman"/>
              </a:rPr>
              <a:t>a</a:t>
            </a:r>
            <a:r>
              <a:rPr sz="2000" spc="-5" dirty="0">
                <a:latin typeface="Times New Roman"/>
                <a:cs typeface="Times New Roman"/>
              </a:rPr>
              <a:t>s</a:t>
            </a:r>
            <a:r>
              <a:rPr sz="2000" dirty="0">
                <a:latin typeface="Times New Roman"/>
                <a:cs typeface="Times New Roman"/>
              </a:rPr>
              <a:t>	</a:t>
            </a:r>
            <a:r>
              <a:rPr sz="2000" spc="-25" dirty="0">
                <a:latin typeface="Times New Roman"/>
                <a:cs typeface="Times New Roman"/>
              </a:rPr>
              <a:t>f</a:t>
            </a:r>
            <a:r>
              <a:rPr sz="2000" spc="5" dirty="0">
                <a:latin typeface="Times New Roman"/>
                <a:cs typeface="Times New Roman"/>
              </a:rPr>
              <a:t>o</a:t>
            </a:r>
            <a:r>
              <a:rPr sz="2000" spc="-5" dirty="0">
                <a:latin typeface="Times New Roman"/>
                <a:cs typeface="Times New Roman"/>
              </a:rPr>
              <a:t>r</a:t>
            </a:r>
            <a:r>
              <a:rPr sz="2000" dirty="0">
                <a:latin typeface="Times New Roman"/>
                <a:cs typeface="Times New Roman"/>
              </a:rPr>
              <a:t>	</a:t>
            </a:r>
            <a:r>
              <a:rPr sz="2000" spc="-5" dirty="0">
                <a:latin typeface="Times New Roman"/>
                <a:cs typeface="Times New Roman"/>
              </a:rPr>
              <a:t>a</a:t>
            </a:r>
            <a:r>
              <a:rPr sz="2000" dirty="0">
                <a:latin typeface="Times New Roman"/>
                <a:cs typeface="Times New Roman"/>
              </a:rPr>
              <a:t>	</a:t>
            </a:r>
            <a:r>
              <a:rPr sz="2000" spc="-20" dirty="0">
                <a:solidFill>
                  <a:srgbClr val="FF0000"/>
                </a:solidFill>
                <a:latin typeface="Times New Roman"/>
                <a:cs typeface="Times New Roman"/>
              </a:rPr>
              <a:t>C</a:t>
            </a:r>
            <a:r>
              <a:rPr sz="2000" dirty="0">
                <a:solidFill>
                  <a:srgbClr val="FF0000"/>
                </a:solidFill>
                <a:latin typeface="Times New Roman"/>
                <a:cs typeface="Times New Roman"/>
              </a:rPr>
              <a:t>I</a:t>
            </a:r>
            <a:r>
              <a:rPr sz="2000" spc="10" dirty="0">
                <a:solidFill>
                  <a:srgbClr val="FF0000"/>
                </a:solidFill>
                <a:latin typeface="Times New Roman"/>
                <a:cs typeface="Times New Roman"/>
              </a:rPr>
              <a:t>S</a:t>
            </a:r>
            <a:r>
              <a:rPr sz="2000" spc="-10" dirty="0">
                <a:solidFill>
                  <a:srgbClr val="FF0000"/>
                </a:solidFill>
                <a:latin typeface="Times New Roman"/>
                <a:cs typeface="Times New Roman"/>
              </a:rPr>
              <a:t>C</a:t>
            </a:r>
            <a:r>
              <a:rPr sz="2000" dirty="0">
                <a:solidFill>
                  <a:srgbClr val="FF0000"/>
                </a:solidFill>
                <a:latin typeface="Times New Roman"/>
                <a:cs typeface="Times New Roman"/>
              </a:rPr>
              <a:t>	</a:t>
            </a:r>
            <a:r>
              <a:rPr sz="2000" spc="5" dirty="0">
                <a:latin typeface="Times New Roman"/>
                <a:cs typeface="Times New Roman"/>
              </a:rPr>
              <a:t>p</a:t>
            </a:r>
            <a:r>
              <a:rPr sz="2000" dirty="0">
                <a:latin typeface="Times New Roman"/>
                <a:cs typeface="Times New Roman"/>
              </a:rPr>
              <a:t>r</a:t>
            </a:r>
            <a:r>
              <a:rPr sz="2000" spc="5" dirty="0">
                <a:latin typeface="Times New Roman"/>
                <a:cs typeface="Times New Roman"/>
              </a:rPr>
              <a:t>o</a:t>
            </a:r>
            <a:r>
              <a:rPr sz="2000" spc="-5" dirty="0">
                <a:latin typeface="Times New Roman"/>
                <a:cs typeface="Times New Roman"/>
              </a:rPr>
              <a:t>c</a:t>
            </a:r>
            <a:r>
              <a:rPr sz="2000" dirty="0">
                <a:latin typeface="Times New Roman"/>
                <a:cs typeface="Times New Roman"/>
              </a:rPr>
              <a:t>e</a:t>
            </a:r>
            <a:r>
              <a:rPr sz="2000" spc="-15" dirty="0">
                <a:latin typeface="Times New Roman"/>
                <a:cs typeface="Times New Roman"/>
              </a:rPr>
              <a:t>ss</a:t>
            </a:r>
            <a:r>
              <a:rPr sz="2000" spc="5" dirty="0">
                <a:latin typeface="Times New Roman"/>
                <a:cs typeface="Times New Roman"/>
              </a:rPr>
              <a:t>o</a:t>
            </a:r>
            <a:r>
              <a:rPr sz="2000" spc="-5" dirty="0">
                <a:latin typeface="Times New Roman"/>
                <a:cs typeface="Times New Roman"/>
              </a:rPr>
              <a:t>r</a:t>
            </a:r>
            <a:r>
              <a:rPr sz="2000" dirty="0">
                <a:latin typeface="Times New Roman"/>
                <a:cs typeface="Times New Roman"/>
              </a:rPr>
              <a:t>	</a:t>
            </a:r>
            <a:r>
              <a:rPr sz="2000" spc="-15" dirty="0">
                <a:latin typeface="Times New Roman"/>
                <a:cs typeface="Times New Roman"/>
              </a:rPr>
              <a:t>s</a:t>
            </a:r>
            <a:r>
              <a:rPr sz="2000" spc="-5" dirty="0">
                <a:latin typeface="Times New Roman"/>
                <a:cs typeface="Times New Roman"/>
              </a:rPr>
              <a:t>/</a:t>
            </a:r>
            <a:r>
              <a:rPr sz="2000" dirty="0">
                <a:latin typeface="Times New Roman"/>
                <a:cs typeface="Times New Roman"/>
              </a:rPr>
              <a:t>	</a:t>
            </a:r>
            <a:r>
              <a:rPr sz="2000" spc="-20" dirty="0">
                <a:latin typeface="Times New Roman"/>
                <a:cs typeface="Times New Roman"/>
              </a:rPr>
              <a:t>h</a:t>
            </a:r>
            <a:r>
              <a:rPr sz="2000" spc="-5" dirty="0">
                <a:latin typeface="Times New Roman"/>
                <a:cs typeface="Times New Roman"/>
              </a:rPr>
              <a:t>e</a:t>
            </a:r>
            <a:r>
              <a:rPr sz="2000" dirty="0">
                <a:latin typeface="Times New Roman"/>
                <a:cs typeface="Times New Roman"/>
              </a:rPr>
              <a:t>	</a:t>
            </a:r>
            <a:r>
              <a:rPr sz="2000" spc="-20" dirty="0">
                <a:solidFill>
                  <a:srgbClr val="6F2F9F"/>
                </a:solidFill>
                <a:latin typeface="Times New Roman"/>
                <a:cs typeface="Times New Roman"/>
              </a:rPr>
              <a:t>n</a:t>
            </a:r>
            <a:r>
              <a:rPr sz="2000" spc="-5" dirty="0">
                <a:solidFill>
                  <a:srgbClr val="6F2F9F"/>
                </a:solidFill>
                <a:latin typeface="Times New Roman"/>
                <a:cs typeface="Times New Roman"/>
              </a:rPr>
              <a:t>e</a:t>
            </a:r>
            <a:r>
              <a:rPr sz="2000" dirty="0">
                <a:solidFill>
                  <a:srgbClr val="6F2F9F"/>
                </a:solidFill>
                <a:latin typeface="Times New Roman"/>
                <a:cs typeface="Times New Roman"/>
              </a:rPr>
              <a:t>e</a:t>
            </a:r>
            <a:r>
              <a:rPr sz="2000" spc="5" dirty="0">
                <a:solidFill>
                  <a:srgbClr val="6F2F9F"/>
                </a:solidFill>
                <a:latin typeface="Times New Roman"/>
                <a:cs typeface="Times New Roman"/>
              </a:rPr>
              <a:t>d</a:t>
            </a:r>
            <a:r>
              <a:rPr sz="2000" spc="-5" dirty="0">
                <a:solidFill>
                  <a:srgbClr val="6F2F9F"/>
                </a:solidFill>
                <a:latin typeface="Times New Roman"/>
                <a:cs typeface="Times New Roman"/>
              </a:rPr>
              <a:t>s</a:t>
            </a:r>
            <a:r>
              <a:rPr sz="2000" dirty="0">
                <a:solidFill>
                  <a:srgbClr val="6F2F9F"/>
                </a:solidFill>
                <a:latin typeface="Times New Roman"/>
                <a:cs typeface="Times New Roman"/>
              </a:rPr>
              <a:t>	</a:t>
            </a:r>
            <a:r>
              <a:rPr sz="2000" spc="-10" dirty="0">
                <a:solidFill>
                  <a:srgbClr val="6F2F9F"/>
                </a:solidFill>
                <a:latin typeface="Times New Roman"/>
                <a:cs typeface="Times New Roman"/>
              </a:rPr>
              <a:t>t</a:t>
            </a:r>
            <a:r>
              <a:rPr sz="2000" spc="-5" dirty="0">
                <a:solidFill>
                  <a:srgbClr val="6F2F9F"/>
                </a:solidFill>
                <a:latin typeface="Times New Roman"/>
                <a:cs typeface="Times New Roman"/>
              </a:rPr>
              <a:t>o</a:t>
            </a:r>
            <a:r>
              <a:rPr sz="2000" dirty="0">
                <a:solidFill>
                  <a:srgbClr val="6F2F9F"/>
                </a:solidFill>
                <a:latin typeface="Times New Roman"/>
                <a:cs typeface="Times New Roman"/>
              </a:rPr>
              <a:t>	</a:t>
            </a:r>
            <a:r>
              <a:rPr sz="2000" spc="-5" dirty="0">
                <a:solidFill>
                  <a:srgbClr val="6F2F9F"/>
                </a:solidFill>
                <a:latin typeface="Times New Roman"/>
                <a:cs typeface="Times New Roman"/>
              </a:rPr>
              <a:t>lea</a:t>
            </a:r>
            <a:r>
              <a:rPr sz="2000" spc="5" dirty="0">
                <a:solidFill>
                  <a:srgbClr val="6F2F9F"/>
                </a:solidFill>
                <a:latin typeface="Times New Roman"/>
                <a:cs typeface="Times New Roman"/>
              </a:rPr>
              <a:t>r</a:t>
            </a:r>
            <a:r>
              <a:rPr sz="2000" spc="-5" dirty="0">
                <a:solidFill>
                  <a:srgbClr val="6F2F9F"/>
                </a:solidFill>
                <a:latin typeface="Times New Roman"/>
                <a:cs typeface="Times New Roman"/>
              </a:rPr>
              <a:t>n</a:t>
            </a:r>
            <a:r>
              <a:rPr sz="2000" dirty="0">
                <a:solidFill>
                  <a:srgbClr val="6F2F9F"/>
                </a:solidFill>
                <a:latin typeface="Times New Roman"/>
                <a:cs typeface="Times New Roman"/>
              </a:rPr>
              <a:t>	</a:t>
            </a:r>
            <a:r>
              <a:rPr sz="2000" spc="-25" dirty="0">
                <a:solidFill>
                  <a:srgbClr val="6F2F9F"/>
                </a:solidFill>
                <a:latin typeface="Times New Roman"/>
                <a:cs typeface="Times New Roman"/>
              </a:rPr>
              <a:t>m</a:t>
            </a:r>
            <a:r>
              <a:rPr sz="2000" spc="5" dirty="0">
                <a:solidFill>
                  <a:srgbClr val="6F2F9F"/>
                </a:solidFill>
                <a:latin typeface="Times New Roman"/>
                <a:cs typeface="Times New Roman"/>
              </a:rPr>
              <a:t>o</a:t>
            </a:r>
            <a:r>
              <a:rPr sz="2000" dirty="0">
                <a:solidFill>
                  <a:srgbClr val="6F2F9F"/>
                </a:solidFill>
                <a:latin typeface="Times New Roman"/>
                <a:cs typeface="Times New Roman"/>
              </a:rPr>
              <a:t>r</a:t>
            </a:r>
            <a:r>
              <a:rPr sz="2000" spc="-5" dirty="0">
                <a:solidFill>
                  <a:srgbClr val="6F2F9F"/>
                </a:solidFill>
                <a:latin typeface="Times New Roman"/>
                <a:cs typeface="Times New Roman"/>
              </a:rPr>
              <a:t>e</a:t>
            </a:r>
            <a:r>
              <a:rPr sz="2000" dirty="0">
                <a:solidFill>
                  <a:srgbClr val="6F2F9F"/>
                </a:solidFill>
                <a:latin typeface="Times New Roman"/>
                <a:cs typeface="Times New Roman"/>
              </a:rPr>
              <a:t>	</a:t>
            </a:r>
            <a:r>
              <a:rPr sz="2000" spc="-20" dirty="0">
                <a:solidFill>
                  <a:srgbClr val="6F2F9F"/>
                </a:solidFill>
                <a:latin typeface="Times New Roman"/>
                <a:cs typeface="Times New Roman"/>
              </a:rPr>
              <a:t>n</a:t>
            </a:r>
            <a:r>
              <a:rPr sz="2000" spc="5" dirty="0">
                <a:solidFill>
                  <a:srgbClr val="6F2F9F"/>
                </a:solidFill>
                <a:latin typeface="Times New Roman"/>
                <a:cs typeface="Times New Roman"/>
              </a:rPr>
              <a:t>u</a:t>
            </a:r>
            <a:r>
              <a:rPr sz="2000" spc="-50" dirty="0">
                <a:solidFill>
                  <a:srgbClr val="6F2F9F"/>
                </a:solidFill>
                <a:latin typeface="Times New Roman"/>
                <a:cs typeface="Times New Roman"/>
              </a:rPr>
              <a:t>m</a:t>
            </a:r>
            <a:r>
              <a:rPr sz="2000" spc="5" dirty="0">
                <a:solidFill>
                  <a:srgbClr val="6F2F9F"/>
                </a:solidFill>
                <a:latin typeface="Times New Roman"/>
                <a:cs typeface="Times New Roman"/>
              </a:rPr>
              <a:t>b</a:t>
            </a:r>
            <a:r>
              <a:rPr sz="2000" spc="-5" dirty="0">
                <a:solidFill>
                  <a:srgbClr val="6F2F9F"/>
                </a:solidFill>
                <a:latin typeface="Times New Roman"/>
                <a:cs typeface="Times New Roman"/>
              </a:rPr>
              <a:t>er</a:t>
            </a:r>
            <a:r>
              <a:rPr sz="2000" dirty="0">
                <a:solidFill>
                  <a:srgbClr val="6F2F9F"/>
                </a:solidFill>
                <a:latin typeface="Times New Roman"/>
                <a:cs typeface="Times New Roman"/>
              </a:rPr>
              <a:t>	</a:t>
            </a:r>
            <a:r>
              <a:rPr sz="2000" spc="5" dirty="0">
                <a:solidFill>
                  <a:srgbClr val="6F2F9F"/>
                </a:solidFill>
                <a:latin typeface="Times New Roman"/>
                <a:cs typeface="Times New Roman"/>
              </a:rPr>
              <a:t>of  </a:t>
            </a:r>
            <a:r>
              <a:rPr sz="2000" spc="-10" dirty="0">
                <a:solidFill>
                  <a:srgbClr val="6F2F9F"/>
                </a:solidFill>
                <a:latin typeface="Times New Roman"/>
                <a:cs typeface="Times New Roman"/>
              </a:rPr>
              <a:t>instructions </a:t>
            </a:r>
            <a:r>
              <a:rPr sz="2000" spc="-10" dirty="0">
                <a:latin typeface="Times New Roman"/>
                <a:cs typeface="Times New Roman"/>
              </a:rPr>
              <a:t>and </a:t>
            </a:r>
            <a:r>
              <a:rPr sz="2000" spc="-10" dirty="0">
                <a:solidFill>
                  <a:srgbClr val="6F2F9F"/>
                </a:solidFill>
                <a:latin typeface="Times New Roman"/>
                <a:cs typeface="Times New Roman"/>
              </a:rPr>
              <a:t>should understand the context </a:t>
            </a:r>
            <a:r>
              <a:rPr sz="2000" dirty="0">
                <a:solidFill>
                  <a:srgbClr val="6F2F9F"/>
                </a:solidFill>
                <a:latin typeface="Times New Roman"/>
                <a:cs typeface="Times New Roman"/>
              </a:rPr>
              <a:t>of </a:t>
            </a:r>
            <a:r>
              <a:rPr sz="2000" spc="-15" dirty="0">
                <a:solidFill>
                  <a:srgbClr val="6F2F9F"/>
                </a:solidFill>
                <a:latin typeface="Times New Roman"/>
                <a:cs typeface="Times New Roman"/>
              </a:rPr>
              <a:t>usage </a:t>
            </a:r>
            <a:r>
              <a:rPr sz="2000" dirty="0">
                <a:solidFill>
                  <a:srgbClr val="6F2F9F"/>
                </a:solidFill>
                <a:latin typeface="Times New Roman"/>
                <a:cs typeface="Times New Roman"/>
              </a:rPr>
              <a:t>of </a:t>
            </a:r>
            <a:r>
              <a:rPr sz="2000" spc="-5" dirty="0">
                <a:solidFill>
                  <a:srgbClr val="6F2F9F"/>
                </a:solidFill>
                <a:latin typeface="Times New Roman"/>
                <a:cs typeface="Times New Roman"/>
              </a:rPr>
              <a:t>each </a:t>
            </a:r>
            <a:r>
              <a:rPr sz="2000" spc="-10" dirty="0">
                <a:solidFill>
                  <a:srgbClr val="6F2F9F"/>
                </a:solidFill>
                <a:latin typeface="Times New Roman"/>
                <a:cs typeface="Times New Roman"/>
              </a:rPr>
              <a:t>instruction</a:t>
            </a:r>
            <a:r>
              <a:rPr sz="2000" spc="355" dirty="0">
                <a:solidFill>
                  <a:srgbClr val="6F2F9F"/>
                </a:solidFill>
                <a:latin typeface="Times New Roman"/>
                <a:cs typeface="Times New Roman"/>
              </a:rPr>
              <a:t> </a:t>
            </a:r>
            <a:r>
              <a:rPr sz="2000" spc="-5" dirty="0">
                <a:solidFill>
                  <a:srgbClr val="6F2F9F"/>
                </a:solidFill>
                <a:latin typeface="Times New Roman"/>
                <a:cs typeface="Times New Roman"/>
              </a:rPr>
              <a:t>.</a:t>
            </a:r>
            <a:endParaRPr sz="2000">
              <a:latin typeface="Times New Roman"/>
              <a:cs typeface="Times New Roman"/>
            </a:endParaRPr>
          </a:p>
        </p:txBody>
      </p:sp>
      <p:sp>
        <p:nvSpPr>
          <p:cNvPr id="5" name="object 5"/>
          <p:cNvSpPr txBox="1"/>
          <p:nvPr/>
        </p:nvSpPr>
        <p:spPr>
          <a:xfrm>
            <a:off x="8420100" y="6471338"/>
            <a:ext cx="216535" cy="196850"/>
          </a:xfrm>
          <a:prstGeom prst="rect">
            <a:avLst/>
          </a:prstGeom>
        </p:spPr>
        <p:txBody>
          <a:bodyPr vert="horz" wrap="square" lIns="0" tIns="0" rIns="0" bIns="0" rtlCol="0">
            <a:spAutoFit/>
          </a:bodyPr>
          <a:lstStyle/>
          <a:p>
            <a:pPr marL="38100">
              <a:lnSpc>
                <a:spcPts val="1375"/>
              </a:lnSpc>
            </a:pPr>
            <a:fld id="{81D60167-4931-47E6-BA6A-407CBD079E47}" type="slidenum">
              <a:rPr sz="1200" spc="-40" dirty="0">
                <a:latin typeface="Times New Roman"/>
                <a:cs typeface="Times New Roman"/>
              </a:rPr>
              <a:t>42</a:t>
            </a:fld>
            <a:endParaRPr sz="1200">
              <a:latin typeface="Times New Roman"/>
              <a:cs typeface="Times New Roman"/>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60044" y="428403"/>
            <a:ext cx="8460105" cy="4385945"/>
          </a:xfrm>
          <a:prstGeom prst="rect">
            <a:avLst/>
          </a:prstGeom>
        </p:spPr>
        <p:txBody>
          <a:bodyPr vert="horz" wrap="square" lIns="0" tIns="165100" rIns="0" bIns="0" rtlCol="0">
            <a:spAutoFit/>
          </a:bodyPr>
          <a:lstStyle/>
          <a:p>
            <a:pPr marL="12700">
              <a:lnSpc>
                <a:spcPct val="100000"/>
              </a:lnSpc>
              <a:spcBef>
                <a:spcPts val="1300"/>
              </a:spcBef>
              <a:tabLst>
                <a:tab pos="356870" algn="l"/>
                <a:tab pos="1131570" algn="l"/>
                <a:tab pos="1808480" algn="l"/>
                <a:tab pos="3521710" algn="l"/>
                <a:tab pos="3829685" algn="l"/>
                <a:tab pos="4207510" algn="l"/>
                <a:tab pos="5201285" algn="l"/>
                <a:tab pos="5637530" algn="l"/>
                <a:tab pos="5890895" algn="l"/>
                <a:tab pos="6591934" algn="l"/>
                <a:tab pos="7701915" algn="l"/>
                <a:tab pos="8208009" algn="l"/>
              </a:tabLst>
            </a:pPr>
            <a:r>
              <a:rPr sz="2000" spc="-5" dirty="0">
                <a:solidFill>
                  <a:srgbClr val="C00000"/>
                </a:solidFill>
                <a:latin typeface="Times New Roman"/>
                <a:cs typeface="Times New Roman"/>
              </a:rPr>
              <a:t>»	</a:t>
            </a:r>
            <a:r>
              <a:rPr sz="2000" spc="-35" dirty="0">
                <a:solidFill>
                  <a:srgbClr val="FF0000"/>
                </a:solidFill>
                <a:latin typeface="Times New Roman"/>
                <a:cs typeface="Times New Roman"/>
              </a:rPr>
              <a:t>A</a:t>
            </a:r>
            <a:r>
              <a:rPr sz="2000" spc="15" dirty="0">
                <a:solidFill>
                  <a:srgbClr val="FF0000"/>
                </a:solidFill>
                <a:latin typeface="Times New Roman"/>
                <a:cs typeface="Times New Roman"/>
              </a:rPr>
              <a:t>t</a:t>
            </a:r>
            <a:r>
              <a:rPr sz="2000" spc="-25" dirty="0">
                <a:solidFill>
                  <a:srgbClr val="FF0000"/>
                </a:solidFill>
                <a:latin typeface="Times New Roman"/>
                <a:cs typeface="Times New Roman"/>
              </a:rPr>
              <a:t>m</a:t>
            </a:r>
            <a:r>
              <a:rPr sz="2000" spc="-5" dirty="0">
                <a:solidFill>
                  <a:srgbClr val="FF0000"/>
                </a:solidFill>
                <a:latin typeface="Times New Roman"/>
                <a:cs typeface="Times New Roman"/>
              </a:rPr>
              <a:t>el</a:t>
            </a:r>
            <a:r>
              <a:rPr sz="2000" dirty="0">
                <a:solidFill>
                  <a:srgbClr val="FF0000"/>
                </a:solidFill>
                <a:latin typeface="Times New Roman"/>
                <a:cs typeface="Times New Roman"/>
              </a:rPr>
              <a:t>	</a:t>
            </a:r>
            <a:r>
              <a:rPr sz="2000" spc="-35" dirty="0">
                <a:solidFill>
                  <a:srgbClr val="FF0000"/>
                </a:solidFill>
                <a:latin typeface="Times New Roman"/>
                <a:cs typeface="Times New Roman"/>
              </a:rPr>
              <a:t>A</a:t>
            </a:r>
            <a:r>
              <a:rPr sz="2000" spc="10" dirty="0">
                <a:solidFill>
                  <a:srgbClr val="FF0000"/>
                </a:solidFill>
                <a:latin typeface="Times New Roman"/>
                <a:cs typeface="Times New Roman"/>
              </a:rPr>
              <a:t>V</a:t>
            </a:r>
            <a:r>
              <a:rPr sz="2000" spc="-10" dirty="0">
                <a:solidFill>
                  <a:srgbClr val="FF0000"/>
                </a:solidFill>
                <a:latin typeface="Times New Roman"/>
                <a:cs typeface="Times New Roman"/>
              </a:rPr>
              <a:t>R</a:t>
            </a:r>
            <a:r>
              <a:rPr sz="2000" dirty="0">
                <a:solidFill>
                  <a:srgbClr val="FF0000"/>
                </a:solidFill>
                <a:latin typeface="Times New Roman"/>
                <a:cs typeface="Times New Roman"/>
              </a:rPr>
              <a:t>	</a:t>
            </a:r>
            <a:r>
              <a:rPr sz="2000" spc="-50" dirty="0">
                <a:latin typeface="Times New Roman"/>
                <a:cs typeface="Times New Roman"/>
              </a:rPr>
              <a:t>m</a:t>
            </a:r>
            <a:r>
              <a:rPr sz="2000" spc="-5" dirty="0">
                <a:latin typeface="Times New Roman"/>
                <a:cs typeface="Times New Roman"/>
              </a:rPr>
              <a:t>ic</a:t>
            </a:r>
            <a:r>
              <a:rPr sz="2000" dirty="0">
                <a:latin typeface="Times New Roman"/>
                <a:cs typeface="Times New Roman"/>
              </a:rPr>
              <a:t>r</a:t>
            </a:r>
            <a:r>
              <a:rPr sz="2000" spc="5" dirty="0">
                <a:latin typeface="Times New Roman"/>
                <a:cs typeface="Times New Roman"/>
              </a:rPr>
              <a:t>o</a:t>
            </a:r>
            <a:r>
              <a:rPr sz="2000" spc="-5" dirty="0">
                <a:latin typeface="Times New Roman"/>
                <a:cs typeface="Times New Roman"/>
              </a:rPr>
              <a:t>c</a:t>
            </a:r>
            <a:r>
              <a:rPr sz="2000" spc="5" dirty="0">
                <a:latin typeface="Times New Roman"/>
                <a:cs typeface="Times New Roman"/>
              </a:rPr>
              <a:t>o</a:t>
            </a:r>
            <a:r>
              <a:rPr sz="2000" spc="-20" dirty="0">
                <a:latin typeface="Times New Roman"/>
                <a:cs typeface="Times New Roman"/>
              </a:rPr>
              <a:t>n</a:t>
            </a:r>
            <a:r>
              <a:rPr sz="2000" spc="-5" dirty="0">
                <a:latin typeface="Times New Roman"/>
                <a:cs typeface="Times New Roman"/>
              </a:rPr>
              <a:t>tr</a:t>
            </a:r>
            <a:r>
              <a:rPr sz="2000" spc="5" dirty="0">
                <a:latin typeface="Times New Roman"/>
                <a:cs typeface="Times New Roman"/>
              </a:rPr>
              <a:t>o</a:t>
            </a:r>
            <a:r>
              <a:rPr sz="2000" spc="-5" dirty="0">
                <a:latin typeface="Times New Roman"/>
                <a:cs typeface="Times New Roman"/>
              </a:rPr>
              <a:t>ller</a:t>
            </a:r>
            <a:r>
              <a:rPr sz="2000" dirty="0">
                <a:latin typeface="Times New Roman"/>
                <a:cs typeface="Times New Roman"/>
              </a:rPr>
              <a:t>	</a:t>
            </a:r>
            <a:r>
              <a:rPr sz="2000" spc="-10" dirty="0">
                <a:latin typeface="Times New Roman"/>
                <a:cs typeface="Times New Roman"/>
              </a:rPr>
              <a:t>i</a:t>
            </a:r>
            <a:r>
              <a:rPr sz="2000" spc="-5" dirty="0">
                <a:latin typeface="Times New Roman"/>
                <a:cs typeface="Times New Roman"/>
              </a:rPr>
              <a:t>s</a:t>
            </a:r>
            <a:r>
              <a:rPr sz="2000" dirty="0">
                <a:latin typeface="Times New Roman"/>
                <a:cs typeface="Times New Roman"/>
              </a:rPr>
              <a:t>	</a:t>
            </a:r>
            <a:r>
              <a:rPr sz="2000" spc="-5" dirty="0">
                <a:latin typeface="Times New Roman"/>
                <a:cs typeface="Times New Roman"/>
              </a:rPr>
              <a:t>an</a:t>
            </a:r>
            <a:r>
              <a:rPr sz="2000" dirty="0">
                <a:latin typeface="Times New Roman"/>
                <a:cs typeface="Times New Roman"/>
              </a:rPr>
              <a:t>	</a:t>
            </a:r>
            <a:r>
              <a:rPr sz="2000" spc="-5" dirty="0">
                <a:latin typeface="Times New Roman"/>
                <a:cs typeface="Times New Roman"/>
              </a:rPr>
              <a:t>e</a:t>
            </a:r>
            <a:r>
              <a:rPr sz="2000" spc="-15" dirty="0">
                <a:latin typeface="Times New Roman"/>
                <a:cs typeface="Times New Roman"/>
              </a:rPr>
              <a:t>x</a:t>
            </a:r>
            <a:r>
              <a:rPr sz="2000" spc="-5" dirty="0">
                <a:latin typeface="Times New Roman"/>
                <a:cs typeface="Times New Roman"/>
              </a:rPr>
              <a:t>a</a:t>
            </a:r>
            <a:r>
              <a:rPr sz="2000" spc="-45" dirty="0">
                <a:latin typeface="Times New Roman"/>
                <a:cs typeface="Times New Roman"/>
              </a:rPr>
              <a:t>m</a:t>
            </a:r>
            <a:r>
              <a:rPr sz="2000" spc="5" dirty="0">
                <a:latin typeface="Times New Roman"/>
                <a:cs typeface="Times New Roman"/>
              </a:rPr>
              <a:t>p</a:t>
            </a:r>
            <a:r>
              <a:rPr sz="2000" spc="-5" dirty="0">
                <a:latin typeface="Times New Roman"/>
                <a:cs typeface="Times New Roman"/>
              </a:rPr>
              <a:t>le</a:t>
            </a:r>
            <a:r>
              <a:rPr sz="2000" dirty="0">
                <a:latin typeface="Times New Roman"/>
                <a:cs typeface="Times New Roman"/>
              </a:rPr>
              <a:t>	</a:t>
            </a:r>
            <a:r>
              <a:rPr sz="2000" spc="-25" dirty="0">
                <a:latin typeface="Times New Roman"/>
                <a:cs typeface="Times New Roman"/>
              </a:rPr>
              <a:t>f</a:t>
            </a:r>
            <a:r>
              <a:rPr sz="2000" spc="5" dirty="0">
                <a:latin typeface="Times New Roman"/>
                <a:cs typeface="Times New Roman"/>
              </a:rPr>
              <a:t>o</a:t>
            </a:r>
            <a:r>
              <a:rPr sz="2000" spc="-5" dirty="0">
                <a:latin typeface="Times New Roman"/>
                <a:cs typeface="Times New Roman"/>
              </a:rPr>
              <a:t>r</a:t>
            </a:r>
            <a:r>
              <a:rPr sz="2000" dirty="0">
                <a:latin typeface="Times New Roman"/>
                <a:cs typeface="Times New Roman"/>
              </a:rPr>
              <a:t>	</a:t>
            </a:r>
            <a:r>
              <a:rPr sz="2000" spc="-5" dirty="0">
                <a:latin typeface="Times New Roman"/>
                <a:cs typeface="Times New Roman"/>
              </a:rPr>
              <a:t>a</a:t>
            </a:r>
            <a:r>
              <a:rPr sz="2000" dirty="0">
                <a:latin typeface="Times New Roman"/>
                <a:cs typeface="Times New Roman"/>
              </a:rPr>
              <a:t>	</a:t>
            </a:r>
            <a:r>
              <a:rPr sz="2000" spc="-20" dirty="0">
                <a:solidFill>
                  <a:srgbClr val="FF0000"/>
                </a:solidFill>
                <a:latin typeface="Times New Roman"/>
                <a:cs typeface="Times New Roman"/>
              </a:rPr>
              <a:t>R</a:t>
            </a:r>
            <a:r>
              <a:rPr sz="2000" dirty="0">
                <a:solidFill>
                  <a:srgbClr val="FF0000"/>
                </a:solidFill>
                <a:latin typeface="Times New Roman"/>
                <a:cs typeface="Times New Roman"/>
              </a:rPr>
              <a:t>I</a:t>
            </a:r>
            <a:r>
              <a:rPr sz="2000" spc="-5" dirty="0">
                <a:solidFill>
                  <a:srgbClr val="FF0000"/>
                </a:solidFill>
                <a:latin typeface="Times New Roman"/>
                <a:cs typeface="Times New Roman"/>
              </a:rPr>
              <a:t>SC</a:t>
            </a:r>
            <a:r>
              <a:rPr sz="2000" dirty="0">
                <a:solidFill>
                  <a:srgbClr val="FF0000"/>
                </a:solidFill>
                <a:latin typeface="Times New Roman"/>
                <a:cs typeface="Times New Roman"/>
              </a:rPr>
              <a:t>	</a:t>
            </a:r>
            <a:r>
              <a:rPr sz="2000" spc="5" dirty="0">
                <a:latin typeface="Times New Roman"/>
                <a:cs typeface="Times New Roman"/>
              </a:rPr>
              <a:t>p</a:t>
            </a:r>
            <a:r>
              <a:rPr sz="2000" spc="-25" dirty="0">
                <a:latin typeface="Times New Roman"/>
                <a:cs typeface="Times New Roman"/>
              </a:rPr>
              <a:t>r</a:t>
            </a:r>
            <a:r>
              <a:rPr sz="2000" spc="5" dirty="0">
                <a:latin typeface="Times New Roman"/>
                <a:cs typeface="Times New Roman"/>
              </a:rPr>
              <a:t>o</a:t>
            </a:r>
            <a:r>
              <a:rPr sz="2000" spc="-5" dirty="0">
                <a:latin typeface="Times New Roman"/>
                <a:cs typeface="Times New Roman"/>
              </a:rPr>
              <a:t>c</a:t>
            </a:r>
            <a:r>
              <a:rPr sz="2000" dirty="0">
                <a:latin typeface="Times New Roman"/>
                <a:cs typeface="Times New Roman"/>
              </a:rPr>
              <a:t>e</a:t>
            </a:r>
            <a:r>
              <a:rPr sz="2000" spc="-15" dirty="0">
                <a:latin typeface="Times New Roman"/>
                <a:cs typeface="Times New Roman"/>
              </a:rPr>
              <a:t>ss</a:t>
            </a:r>
            <a:r>
              <a:rPr sz="2000" spc="5" dirty="0">
                <a:latin typeface="Times New Roman"/>
                <a:cs typeface="Times New Roman"/>
              </a:rPr>
              <a:t>o</a:t>
            </a:r>
            <a:r>
              <a:rPr sz="2000" spc="-5" dirty="0">
                <a:latin typeface="Times New Roman"/>
                <a:cs typeface="Times New Roman"/>
              </a:rPr>
              <a:t>r</a:t>
            </a:r>
            <a:r>
              <a:rPr sz="2000" dirty="0">
                <a:latin typeface="Times New Roman"/>
                <a:cs typeface="Times New Roman"/>
              </a:rPr>
              <a:t>	</a:t>
            </a:r>
            <a:r>
              <a:rPr sz="2000" spc="-5" dirty="0">
                <a:latin typeface="Times New Roman"/>
                <a:cs typeface="Times New Roman"/>
              </a:rPr>
              <a:t>a</a:t>
            </a:r>
            <a:r>
              <a:rPr sz="2000" spc="-15" dirty="0">
                <a:latin typeface="Times New Roman"/>
                <a:cs typeface="Times New Roman"/>
              </a:rPr>
              <a:t>n</a:t>
            </a:r>
            <a:r>
              <a:rPr sz="2000" spc="-5" dirty="0">
                <a:latin typeface="Times New Roman"/>
                <a:cs typeface="Times New Roman"/>
              </a:rPr>
              <a:t>d</a:t>
            </a:r>
            <a:r>
              <a:rPr sz="2000" dirty="0">
                <a:latin typeface="Times New Roman"/>
                <a:cs typeface="Times New Roman"/>
              </a:rPr>
              <a:t>	</a:t>
            </a:r>
            <a:r>
              <a:rPr sz="2000" spc="-10" dirty="0">
                <a:latin typeface="Times New Roman"/>
                <a:cs typeface="Times New Roman"/>
              </a:rPr>
              <a:t>its</a:t>
            </a:r>
            <a:endParaRPr sz="2000">
              <a:latin typeface="Times New Roman"/>
              <a:cs typeface="Times New Roman"/>
            </a:endParaRPr>
          </a:p>
          <a:p>
            <a:pPr marL="356870">
              <a:lnSpc>
                <a:spcPct val="100000"/>
              </a:lnSpc>
              <a:spcBef>
                <a:spcPts val="1200"/>
              </a:spcBef>
            </a:pPr>
            <a:r>
              <a:rPr sz="2000" spc="-10" dirty="0">
                <a:solidFill>
                  <a:srgbClr val="6F2F9F"/>
                </a:solidFill>
                <a:latin typeface="Times New Roman"/>
                <a:cs typeface="Times New Roman"/>
              </a:rPr>
              <a:t>instruction set contains </a:t>
            </a:r>
            <a:r>
              <a:rPr sz="2000" spc="-5" dirty="0">
                <a:solidFill>
                  <a:srgbClr val="6F2F9F"/>
                </a:solidFill>
                <a:latin typeface="Times New Roman"/>
                <a:cs typeface="Times New Roman"/>
              </a:rPr>
              <a:t>only </a:t>
            </a:r>
            <a:r>
              <a:rPr sz="2000" dirty="0">
                <a:solidFill>
                  <a:srgbClr val="6F2F9F"/>
                </a:solidFill>
                <a:latin typeface="Times New Roman"/>
                <a:cs typeface="Times New Roman"/>
              </a:rPr>
              <a:t>32</a:t>
            </a:r>
            <a:r>
              <a:rPr sz="2000" spc="65" dirty="0">
                <a:solidFill>
                  <a:srgbClr val="6F2F9F"/>
                </a:solidFill>
                <a:latin typeface="Times New Roman"/>
                <a:cs typeface="Times New Roman"/>
              </a:rPr>
              <a:t> </a:t>
            </a:r>
            <a:r>
              <a:rPr sz="2000" spc="-10" dirty="0">
                <a:solidFill>
                  <a:srgbClr val="6F2F9F"/>
                </a:solidFill>
                <a:latin typeface="Times New Roman"/>
                <a:cs typeface="Times New Roman"/>
              </a:rPr>
              <a:t>instructions</a:t>
            </a:r>
            <a:r>
              <a:rPr sz="2000" spc="-10" dirty="0">
                <a:latin typeface="Times New Roman"/>
                <a:cs typeface="Times New Roman"/>
              </a:rPr>
              <a:t>.</a:t>
            </a:r>
            <a:endParaRPr sz="2000">
              <a:latin typeface="Times New Roman"/>
              <a:cs typeface="Times New Roman"/>
            </a:endParaRPr>
          </a:p>
          <a:p>
            <a:pPr marL="12700">
              <a:lnSpc>
                <a:spcPct val="100000"/>
              </a:lnSpc>
              <a:spcBef>
                <a:spcPts val="1685"/>
              </a:spcBef>
              <a:tabLst>
                <a:tab pos="356870" algn="l"/>
                <a:tab pos="899794" algn="l"/>
                <a:tab pos="1832610" algn="l"/>
                <a:tab pos="2722880" algn="l"/>
                <a:tab pos="3079750" algn="l"/>
                <a:tab pos="3738245" algn="l"/>
                <a:tab pos="5461000" algn="l"/>
                <a:tab pos="6396990" algn="l"/>
                <a:tab pos="7305675" algn="l"/>
                <a:tab pos="7619365" algn="l"/>
                <a:tab pos="7878445" algn="l"/>
              </a:tabLst>
            </a:pPr>
            <a:r>
              <a:rPr sz="2000" spc="-5" dirty="0">
                <a:solidFill>
                  <a:srgbClr val="C00000"/>
                </a:solidFill>
                <a:latin typeface="Times New Roman"/>
                <a:cs typeface="Times New Roman"/>
              </a:rPr>
              <a:t>»	</a:t>
            </a:r>
            <a:r>
              <a:rPr sz="2000" dirty="0">
                <a:latin typeface="Times New Roman"/>
                <a:cs typeface="Times New Roman"/>
              </a:rPr>
              <a:t>The	</a:t>
            </a:r>
            <a:r>
              <a:rPr sz="2000" spc="-10" dirty="0">
                <a:latin typeface="Times New Roman"/>
                <a:cs typeface="Times New Roman"/>
              </a:rPr>
              <a:t>original	</a:t>
            </a:r>
            <a:r>
              <a:rPr sz="2000" spc="-5" dirty="0">
                <a:latin typeface="Times New Roman"/>
                <a:cs typeface="Times New Roman"/>
              </a:rPr>
              <a:t>version	</a:t>
            </a:r>
            <a:r>
              <a:rPr sz="2000" dirty="0">
                <a:latin typeface="Times New Roman"/>
                <a:cs typeface="Times New Roman"/>
              </a:rPr>
              <a:t>of	</a:t>
            </a:r>
            <a:r>
              <a:rPr sz="2000" dirty="0">
                <a:solidFill>
                  <a:srgbClr val="FF0000"/>
                </a:solidFill>
                <a:latin typeface="Times New Roman"/>
                <a:cs typeface="Times New Roman"/>
              </a:rPr>
              <a:t>8051	</a:t>
            </a:r>
            <a:r>
              <a:rPr sz="2000" spc="-5" dirty="0">
                <a:latin typeface="Times New Roman"/>
                <a:cs typeface="Times New Roman"/>
              </a:rPr>
              <a:t>microcontroller	</a:t>
            </a:r>
            <a:r>
              <a:rPr sz="2000" spc="-10" dirty="0">
                <a:latin typeface="Times New Roman"/>
                <a:cs typeface="Times New Roman"/>
              </a:rPr>
              <a:t>(e.g.AT	</a:t>
            </a:r>
            <a:r>
              <a:rPr sz="2000" spc="-5" dirty="0">
                <a:latin typeface="Times New Roman"/>
                <a:cs typeface="Times New Roman"/>
              </a:rPr>
              <a:t>89C51)	is	a	</a:t>
            </a:r>
            <a:r>
              <a:rPr sz="2000" spc="-5" dirty="0">
                <a:solidFill>
                  <a:srgbClr val="FF0000"/>
                </a:solidFill>
                <a:latin typeface="Times New Roman"/>
                <a:cs typeface="Times New Roman"/>
              </a:rPr>
              <a:t>CISC</a:t>
            </a:r>
            <a:endParaRPr sz="2000">
              <a:latin typeface="Times New Roman"/>
              <a:cs typeface="Times New Roman"/>
            </a:endParaRPr>
          </a:p>
          <a:p>
            <a:pPr marL="356870">
              <a:lnSpc>
                <a:spcPct val="100000"/>
              </a:lnSpc>
              <a:spcBef>
                <a:spcPts val="1200"/>
              </a:spcBef>
            </a:pPr>
            <a:r>
              <a:rPr sz="2000" spc="-5" dirty="0">
                <a:latin typeface="Times New Roman"/>
                <a:cs typeface="Times New Roman"/>
              </a:rPr>
              <a:t>controller </a:t>
            </a:r>
            <a:r>
              <a:rPr sz="2000" spc="-10" dirty="0">
                <a:latin typeface="Times New Roman"/>
                <a:cs typeface="Times New Roman"/>
              </a:rPr>
              <a:t>and </a:t>
            </a:r>
            <a:r>
              <a:rPr sz="2000" spc="-10" dirty="0">
                <a:solidFill>
                  <a:srgbClr val="6F2F9F"/>
                </a:solidFill>
                <a:latin typeface="Times New Roman"/>
                <a:cs typeface="Times New Roman"/>
              </a:rPr>
              <a:t>its instruction set contains </a:t>
            </a:r>
            <a:r>
              <a:rPr sz="2000" dirty="0">
                <a:solidFill>
                  <a:srgbClr val="6F2F9F"/>
                </a:solidFill>
                <a:latin typeface="Times New Roman"/>
                <a:cs typeface="Times New Roman"/>
              </a:rPr>
              <a:t>255</a:t>
            </a:r>
            <a:r>
              <a:rPr sz="2000" spc="80" dirty="0">
                <a:solidFill>
                  <a:srgbClr val="6F2F9F"/>
                </a:solidFill>
                <a:latin typeface="Times New Roman"/>
                <a:cs typeface="Times New Roman"/>
              </a:rPr>
              <a:t> </a:t>
            </a:r>
            <a:r>
              <a:rPr sz="2000" spc="-10" dirty="0">
                <a:solidFill>
                  <a:srgbClr val="6F2F9F"/>
                </a:solidFill>
                <a:latin typeface="Times New Roman"/>
                <a:cs typeface="Times New Roman"/>
              </a:rPr>
              <a:t>instructions</a:t>
            </a:r>
            <a:r>
              <a:rPr sz="2000" spc="-10" dirty="0">
                <a:latin typeface="Times New Roman"/>
                <a:cs typeface="Times New Roman"/>
              </a:rPr>
              <a:t>.</a:t>
            </a:r>
            <a:endParaRPr sz="2000">
              <a:latin typeface="Times New Roman"/>
              <a:cs typeface="Times New Roman"/>
            </a:endParaRPr>
          </a:p>
          <a:p>
            <a:pPr marL="12700">
              <a:lnSpc>
                <a:spcPct val="100000"/>
              </a:lnSpc>
              <a:spcBef>
                <a:spcPts val="1680"/>
              </a:spcBef>
              <a:tabLst>
                <a:tab pos="356870" algn="l"/>
                <a:tab pos="1600835" algn="l"/>
                <a:tab pos="1871980" algn="l"/>
                <a:tab pos="2171065" algn="l"/>
                <a:tab pos="2625725" algn="l"/>
                <a:tab pos="3067685" algn="l"/>
                <a:tab pos="3970020" algn="l"/>
                <a:tab pos="4311015" algn="l"/>
                <a:tab pos="5625465" algn="l"/>
                <a:tab pos="6134735" algn="l"/>
                <a:tab pos="7381875" algn="l"/>
                <a:tab pos="8329930" algn="l"/>
              </a:tabLst>
            </a:pPr>
            <a:r>
              <a:rPr sz="2000" spc="-5" dirty="0">
                <a:solidFill>
                  <a:srgbClr val="C00000"/>
                </a:solidFill>
                <a:latin typeface="Times New Roman"/>
                <a:cs typeface="Times New Roman"/>
              </a:rPr>
              <a:t>»	</a:t>
            </a:r>
            <a:r>
              <a:rPr sz="2000" spc="-20" dirty="0">
                <a:solidFill>
                  <a:srgbClr val="C00000"/>
                </a:solidFill>
                <a:latin typeface="Times New Roman"/>
                <a:cs typeface="Times New Roman"/>
              </a:rPr>
              <a:t>R</a:t>
            </a:r>
            <a:r>
              <a:rPr sz="2000" spc="20" dirty="0">
                <a:solidFill>
                  <a:srgbClr val="C00000"/>
                </a:solidFill>
                <a:latin typeface="Times New Roman"/>
                <a:cs typeface="Times New Roman"/>
              </a:rPr>
              <a:t>e</a:t>
            </a:r>
            <a:r>
              <a:rPr sz="2000" spc="-50" dirty="0">
                <a:solidFill>
                  <a:srgbClr val="C00000"/>
                </a:solidFill>
                <a:latin typeface="Times New Roman"/>
                <a:cs typeface="Times New Roman"/>
              </a:rPr>
              <a:t>m</a:t>
            </a:r>
            <a:r>
              <a:rPr sz="2000" spc="20" dirty="0">
                <a:solidFill>
                  <a:srgbClr val="C00000"/>
                </a:solidFill>
                <a:latin typeface="Times New Roman"/>
                <a:cs typeface="Times New Roman"/>
              </a:rPr>
              <a:t>e</a:t>
            </a:r>
            <a:r>
              <a:rPr sz="2000" spc="-25" dirty="0">
                <a:solidFill>
                  <a:srgbClr val="C00000"/>
                </a:solidFill>
                <a:latin typeface="Times New Roman"/>
                <a:cs typeface="Times New Roman"/>
              </a:rPr>
              <a:t>m</a:t>
            </a:r>
            <a:r>
              <a:rPr sz="2000" spc="5" dirty="0">
                <a:solidFill>
                  <a:srgbClr val="C00000"/>
                </a:solidFill>
                <a:latin typeface="Times New Roman"/>
                <a:cs typeface="Times New Roman"/>
              </a:rPr>
              <a:t>b</a:t>
            </a:r>
            <a:r>
              <a:rPr sz="2000" spc="-5" dirty="0">
                <a:solidFill>
                  <a:srgbClr val="C00000"/>
                </a:solidFill>
                <a:latin typeface="Times New Roman"/>
                <a:cs typeface="Times New Roman"/>
              </a:rPr>
              <a:t>er</a:t>
            </a:r>
            <a:r>
              <a:rPr sz="2000" dirty="0">
                <a:solidFill>
                  <a:srgbClr val="C00000"/>
                </a:solidFill>
                <a:latin typeface="Times New Roman"/>
                <a:cs typeface="Times New Roman"/>
              </a:rPr>
              <a:t>	</a:t>
            </a:r>
            <a:r>
              <a:rPr sz="2000" spc="-10" dirty="0">
                <a:solidFill>
                  <a:srgbClr val="C00000"/>
                </a:solidFill>
                <a:latin typeface="Times New Roman"/>
                <a:cs typeface="Times New Roman"/>
              </a:rPr>
              <a:t>i</a:t>
            </a:r>
            <a:r>
              <a:rPr sz="2000" spc="-5" dirty="0">
                <a:solidFill>
                  <a:srgbClr val="C00000"/>
                </a:solidFill>
                <a:latin typeface="Times New Roman"/>
                <a:cs typeface="Times New Roman"/>
              </a:rPr>
              <a:t>t</a:t>
            </a:r>
            <a:r>
              <a:rPr sz="2000" dirty="0">
                <a:solidFill>
                  <a:srgbClr val="C00000"/>
                </a:solidFill>
                <a:latin typeface="Times New Roman"/>
                <a:cs typeface="Times New Roman"/>
              </a:rPr>
              <a:t>	</a:t>
            </a:r>
            <a:r>
              <a:rPr sz="2000" spc="-10" dirty="0">
                <a:solidFill>
                  <a:srgbClr val="C00000"/>
                </a:solidFill>
                <a:latin typeface="Times New Roman"/>
                <a:cs typeface="Times New Roman"/>
              </a:rPr>
              <a:t>i</a:t>
            </a:r>
            <a:r>
              <a:rPr sz="2000" spc="-5" dirty="0">
                <a:solidFill>
                  <a:srgbClr val="C00000"/>
                </a:solidFill>
                <a:latin typeface="Times New Roman"/>
                <a:cs typeface="Times New Roman"/>
              </a:rPr>
              <a:t>s</a:t>
            </a:r>
            <a:r>
              <a:rPr sz="2000" dirty="0">
                <a:solidFill>
                  <a:srgbClr val="C00000"/>
                </a:solidFill>
                <a:latin typeface="Times New Roman"/>
                <a:cs typeface="Times New Roman"/>
              </a:rPr>
              <a:t>	</a:t>
            </a:r>
            <a:r>
              <a:rPr sz="2000" spc="-20" dirty="0">
                <a:solidFill>
                  <a:srgbClr val="C00000"/>
                </a:solidFill>
                <a:latin typeface="Times New Roman"/>
                <a:cs typeface="Times New Roman"/>
              </a:rPr>
              <a:t>n</a:t>
            </a:r>
            <a:r>
              <a:rPr sz="2000" spc="5" dirty="0">
                <a:solidFill>
                  <a:srgbClr val="C00000"/>
                </a:solidFill>
                <a:latin typeface="Times New Roman"/>
                <a:cs typeface="Times New Roman"/>
              </a:rPr>
              <a:t>o</a:t>
            </a:r>
            <a:r>
              <a:rPr sz="2000" spc="-5" dirty="0">
                <a:solidFill>
                  <a:srgbClr val="C00000"/>
                </a:solidFill>
                <a:latin typeface="Times New Roman"/>
                <a:cs typeface="Times New Roman"/>
              </a:rPr>
              <a:t>t</a:t>
            </a:r>
            <a:r>
              <a:rPr sz="2000" dirty="0">
                <a:solidFill>
                  <a:srgbClr val="C00000"/>
                </a:solidFill>
                <a:latin typeface="Times New Roman"/>
                <a:cs typeface="Times New Roman"/>
              </a:rPr>
              <a:t>	</a:t>
            </a:r>
            <a:r>
              <a:rPr sz="2000" spc="-5" dirty="0">
                <a:solidFill>
                  <a:srgbClr val="C00000"/>
                </a:solidFill>
                <a:latin typeface="Times New Roman"/>
                <a:cs typeface="Times New Roman"/>
              </a:rPr>
              <a:t>t</a:t>
            </a:r>
            <a:r>
              <a:rPr sz="2000" spc="-20" dirty="0">
                <a:solidFill>
                  <a:srgbClr val="C00000"/>
                </a:solidFill>
                <a:latin typeface="Times New Roman"/>
                <a:cs typeface="Times New Roman"/>
              </a:rPr>
              <a:t>h</a:t>
            </a:r>
            <a:r>
              <a:rPr sz="2000" spc="-5" dirty="0">
                <a:solidFill>
                  <a:srgbClr val="C00000"/>
                </a:solidFill>
                <a:latin typeface="Times New Roman"/>
                <a:cs typeface="Times New Roman"/>
              </a:rPr>
              <a:t>e</a:t>
            </a:r>
            <a:r>
              <a:rPr sz="2000" dirty="0">
                <a:solidFill>
                  <a:srgbClr val="C00000"/>
                </a:solidFill>
                <a:latin typeface="Times New Roman"/>
                <a:cs typeface="Times New Roman"/>
              </a:rPr>
              <a:t>	</a:t>
            </a:r>
            <a:r>
              <a:rPr sz="2000" spc="-20" dirty="0">
                <a:solidFill>
                  <a:srgbClr val="C00000"/>
                </a:solidFill>
                <a:latin typeface="Times New Roman"/>
                <a:cs typeface="Times New Roman"/>
              </a:rPr>
              <a:t>n</a:t>
            </a:r>
            <a:r>
              <a:rPr sz="2000" spc="5" dirty="0">
                <a:solidFill>
                  <a:srgbClr val="C00000"/>
                </a:solidFill>
                <a:latin typeface="Times New Roman"/>
                <a:cs typeface="Times New Roman"/>
              </a:rPr>
              <a:t>u</a:t>
            </a:r>
            <a:r>
              <a:rPr sz="2000" spc="-50" dirty="0">
                <a:solidFill>
                  <a:srgbClr val="C00000"/>
                </a:solidFill>
                <a:latin typeface="Times New Roman"/>
                <a:cs typeface="Times New Roman"/>
              </a:rPr>
              <a:t>m</a:t>
            </a:r>
            <a:r>
              <a:rPr sz="2000" spc="5" dirty="0">
                <a:solidFill>
                  <a:srgbClr val="C00000"/>
                </a:solidFill>
                <a:latin typeface="Times New Roman"/>
                <a:cs typeface="Times New Roman"/>
              </a:rPr>
              <a:t>b</a:t>
            </a:r>
            <a:r>
              <a:rPr sz="2000" spc="-5" dirty="0">
                <a:solidFill>
                  <a:srgbClr val="C00000"/>
                </a:solidFill>
                <a:latin typeface="Times New Roman"/>
                <a:cs typeface="Times New Roman"/>
              </a:rPr>
              <a:t>er</a:t>
            </a:r>
            <a:r>
              <a:rPr sz="2000" dirty="0">
                <a:solidFill>
                  <a:srgbClr val="C00000"/>
                </a:solidFill>
                <a:latin typeface="Times New Roman"/>
                <a:cs typeface="Times New Roman"/>
              </a:rPr>
              <a:t>	</a:t>
            </a:r>
            <a:r>
              <a:rPr sz="2000" spc="5" dirty="0">
                <a:solidFill>
                  <a:srgbClr val="C00000"/>
                </a:solidFill>
                <a:latin typeface="Times New Roman"/>
                <a:cs typeface="Times New Roman"/>
              </a:rPr>
              <a:t>o</a:t>
            </a:r>
            <a:r>
              <a:rPr sz="2000" spc="-5" dirty="0">
                <a:solidFill>
                  <a:srgbClr val="C00000"/>
                </a:solidFill>
                <a:latin typeface="Times New Roman"/>
                <a:cs typeface="Times New Roman"/>
              </a:rPr>
              <a:t>f</a:t>
            </a:r>
            <a:r>
              <a:rPr sz="2000" dirty="0">
                <a:solidFill>
                  <a:srgbClr val="C00000"/>
                </a:solidFill>
                <a:latin typeface="Times New Roman"/>
                <a:cs typeface="Times New Roman"/>
              </a:rPr>
              <a:t>	</a:t>
            </a:r>
            <a:r>
              <a:rPr sz="2000" spc="15" dirty="0">
                <a:solidFill>
                  <a:srgbClr val="C00000"/>
                </a:solidFill>
                <a:latin typeface="Times New Roman"/>
                <a:cs typeface="Times New Roman"/>
              </a:rPr>
              <a:t>i</a:t>
            </a:r>
            <a:r>
              <a:rPr sz="2000" spc="-20" dirty="0">
                <a:solidFill>
                  <a:srgbClr val="C00000"/>
                </a:solidFill>
                <a:latin typeface="Times New Roman"/>
                <a:cs typeface="Times New Roman"/>
              </a:rPr>
              <a:t>n</a:t>
            </a:r>
            <a:r>
              <a:rPr sz="2000" spc="-15" dirty="0">
                <a:solidFill>
                  <a:srgbClr val="C00000"/>
                </a:solidFill>
                <a:latin typeface="Times New Roman"/>
                <a:cs typeface="Times New Roman"/>
              </a:rPr>
              <a:t>s</a:t>
            </a:r>
            <a:r>
              <a:rPr sz="2000" spc="-5" dirty="0">
                <a:solidFill>
                  <a:srgbClr val="C00000"/>
                </a:solidFill>
                <a:latin typeface="Times New Roman"/>
                <a:cs typeface="Times New Roman"/>
              </a:rPr>
              <a:t>tr</a:t>
            </a:r>
            <a:r>
              <a:rPr sz="2000" spc="-20" dirty="0">
                <a:solidFill>
                  <a:srgbClr val="C00000"/>
                </a:solidFill>
                <a:latin typeface="Times New Roman"/>
                <a:cs typeface="Times New Roman"/>
              </a:rPr>
              <a:t>u</a:t>
            </a:r>
            <a:r>
              <a:rPr sz="2000" spc="-5" dirty="0">
                <a:solidFill>
                  <a:srgbClr val="C00000"/>
                </a:solidFill>
                <a:latin typeface="Times New Roman"/>
                <a:cs typeface="Times New Roman"/>
              </a:rPr>
              <a:t>cti</a:t>
            </a:r>
            <a:r>
              <a:rPr sz="2000" spc="5" dirty="0">
                <a:solidFill>
                  <a:srgbClr val="C00000"/>
                </a:solidFill>
                <a:latin typeface="Times New Roman"/>
                <a:cs typeface="Times New Roman"/>
              </a:rPr>
              <a:t>on</a:t>
            </a:r>
            <a:r>
              <a:rPr sz="2000" spc="-5" dirty="0">
                <a:solidFill>
                  <a:srgbClr val="C00000"/>
                </a:solidFill>
                <a:latin typeface="Times New Roman"/>
                <a:cs typeface="Times New Roman"/>
              </a:rPr>
              <a:t>s</a:t>
            </a:r>
            <a:r>
              <a:rPr sz="2000" dirty="0">
                <a:solidFill>
                  <a:srgbClr val="C00000"/>
                </a:solidFill>
                <a:latin typeface="Times New Roman"/>
                <a:cs typeface="Times New Roman"/>
              </a:rPr>
              <a:t>	</a:t>
            </a:r>
            <a:r>
              <a:rPr sz="2000" spc="-5" dirty="0">
                <a:solidFill>
                  <a:srgbClr val="C00000"/>
                </a:solidFill>
                <a:latin typeface="Times New Roman"/>
                <a:cs typeface="Times New Roman"/>
              </a:rPr>
              <a:t>t</a:t>
            </a:r>
            <a:r>
              <a:rPr sz="2000" spc="-20" dirty="0">
                <a:solidFill>
                  <a:srgbClr val="C00000"/>
                </a:solidFill>
                <a:latin typeface="Times New Roman"/>
                <a:cs typeface="Times New Roman"/>
              </a:rPr>
              <a:t>h</a:t>
            </a:r>
            <a:r>
              <a:rPr sz="2000" spc="-5" dirty="0">
                <a:solidFill>
                  <a:srgbClr val="C00000"/>
                </a:solidFill>
                <a:latin typeface="Times New Roman"/>
                <a:cs typeface="Times New Roman"/>
              </a:rPr>
              <a:t>at</a:t>
            </a:r>
            <a:r>
              <a:rPr sz="2000" dirty="0">
                <a:solidFill>
                  <a:srgbClr val="C00000"/>
                </a:solidFill>
                <a:latin typeface="Times New Roman"/>
                <a:cs typeface="Times New Roman"/>
              </a:rPr>
              <a:t>	</a:t>
            </a:r>
            <a:r>
              <a:rPr sz="2000" spc="5" dirty="0">
                <a:solidFill>
                  <a:srgbClr val="C00000"/>
                </a:solidFill>
                <a:latin typeface="Times New Roman"/>
                <a:cs typeface="Times New Roman"/>
              </a:rPr>
              <a:t>d</a:t>
            </a:r>
            <a:r>
              <a:rPr sz="2000" spc="20" dirty="0">
                <a:solidFill>
                  <a:srgbClr val="C00000"/>
                </a:solidFill>
                <a:latin typeface="Times New Roman"/>
                <a:cs typeface="Times New Roman"/>
              </a:rPr>
              <a:t>e</a:t>
            </a:r>
            <a:r>
              <a:rPr sz="2000" spc="-5" dirty="0">
                <a:solidFill>
                  <a:srgbClr val="C00000"/>
                </a:solidFill>
                <a:latin typeface="Times New Roman"/>
                <a:cs typeface="Times New Roman"/>
              </a:rPr>
              <a:t>te</a:t>
            </a:r>
            <a:r>
              <a:rPr sz="2000" dirty="0">
                <a:solidFill>
                  <a:srgbClr val="C00000"/>
                </a:solidFill>
                <a:latin typeface="Times New Roman"/>
                <a:cs typeface="Times New Roman"/>
              </a:rPr>
              <a:t>r</a:t>
            </a:r>
            <a:r>
              <a:rPr sz="2000" spc="-50" dirty="0">
                <a:solidFill>
                  <a:srgbClr val="C00000"/>
                </a:solidFill>
                <a:latin typeface="Times New Roman"/>
                <a:cs typeface="Times New Roman"/>
              </a:rPr>
              <a:t>m</a:t>
            </a:r>
            <a:r>
              <a:rPr sz="2000" spc="15" dirty="0">
                <a:solidFill>
                  <a:srgbClr val="C00000"/>
                </a:solidFill>
                <a:latin typeface="Times New Roman"/>
                <a:cs typeface="Times New Roman"/>
              </a:rPr>
              <a:t>i</a:t>
            </a:r>
            <a:r>
              <a:rPr sz="2000" spc="-20" dirty="0">
                <a:solidFill>
                  <a:srgbClr val="C00000"/>
                </a:solidFill>
                <a:latin typeface="Times New Roman"/>
                <a:cs typeface="Times New Roman"/>
              </a:rPr>
              <a:t>n</a:t>
            </a:r>
            <a:r>
              <a:rPr sz="2000" spc="-5" dirty="0">
                <a:solidFill>
                  <a:srgbClr val="C00000"/>
                </a:solidFill>
                <a:latin typeface="Times New Roman"/>
                <a:cs typeface="Times New Roman"/>
              </a:rPr>
              <a:t>es</a:t>
            </a:r>
            <a:r>
              <a:rPr sz="2000" dirty="0">
                <a:solidFill>
                  <a:srgbClr val="C00000"/>
                </a:solidFill>
                <a:latin typeface="Times New Roman"/>
                <a:cs typeface="Times New Roman"/>
              </a:rPr>
              <a:t>	</a:t>
            </a:r>
            <a:r>
              <a:rPr sz="2000" spc="-35" dirty="0">
                <a:solidFill>
                  <a:srgbClr val="C00000"/>
                </a:solidFill>
                <a:latin typeface="Times New Roman"/>
                <a:cs typeface="Times New Roman"/>
              </a:rPr>
              <a:t>w</a:t>
            </a:r>
            <a:r>
              <a:rPr sz="2000" spc="5" dirty="0">
                <a:solidFill>
                  <a:srgbClr val="C00000"/>
                </a:solidFill>
                <a:latin typeface="Times New Roman"/>
                <a:cs typeface="Times New Roman"/>
              </a:rPr>
              <a:t>h</a:t>
            </a:r>
            <a:r>
              <a:rPr sz="2000" spc="-5" dirty="0">
                <a:solidFill>
                  <a:srgbClr val="C00000"/>
                </a:solidFill>
                <a:latin typeface="Times New Roman"/>
                <a:cs typeface="Times New Roman"/>
              </a:rPr>
              <a:t>e</a:t>
            </a:r>
            <a:r>
              <a:rPr sz="2000" spc="15" dirty="0">
                <a:solidFill>
                  <a:srgbClr val="C00000"/>
                </a:solidFill>
                <a:latin typeface="Times New Roman"/>
                <a:cs typeface="Times New Roman"/>
              </a:rPr>
              <a:t>t</a:t>
            </a:r>
            <a:r>
              <a:rPr sz="2000" spc="-20" dirty="0">
                <a:solidFill>
                  <a:srgbClr val="C00000"/>
                </a:solidFill>
                <a:latin typeface="Times New Roman"/>
                <a:cs typeface="Times New Roman"/>
              </a:rPr>
              <a:t>h</a:t>
            </a:r>
            <a:r>
              <a:rPr sz="2000" spc="-5" dirty="0">
                <a:solidFill>
                  <a:srgbClr val="C00000"/>
                </a:solidFill>
                <a:latin typeface="Times New Roman"/>
                <a:cs typeface="Times New Roman"/>
              </a:rPr>
              <a:t>er</a:t>
            </a:r>
            <a:r>
              <a:rPr sz="2000" dirty="0">
                <a:solidFill>
                  <a:srgbClr val="C00000"/>
                </a:solidFill>
                <a:latin typeface="Times New Roman"/>
                <a:cs typeface="Times New Roman"/>
              </a:rPr>
              <a:t>	</a:t>
            </a:r>
            <a:r>
              <a:rPr sz="2000" spc="-5" dirty="0">
                <a:solidFill>
                  <a:srgbClr val="C00000"/>
                </a:solidFill>
                <a:latin typeface="Times New Roman"/>
                <a:cs typeface="Times New Roman"/>
              </a:rPr>
              <a:t>a</a:t>
            </a:r>
            <a:endParaRPr sz="2000">
              <a:latin typeface="Times New Roman"/>
              <a:cs typeface="Times New Roman"/>
            </a:endParaRPr>
          </a:p>
          <a:p>
            <a:pPr marL="356870">
              <a:lnSpc>
                <a:spcPct val="100000"/>
              </a:lnSpc>
              <a:spcBef>
                <a:spcPts val="1205"/>
              </a:spcBef>
            </a:pPr>
            <a:r>
              <a:rPr sz="2000" spc="-5" dirty="0">
                <a:solidFill>
                  <a:srgbClr val="C00000"/>
                </a:solidFill>
                <a:latin typeface="Times New Roman"/>
                <a:cs typeface="Times New Roman"/>
              </a:rPr>
              <a:t>processor/ controller is CISC </a:t>
            </a:r>
            <a:r>
              <a:rPr sz="2000" dirty="0">
                <a:solidFill>
                  <a:srgbClr val="C00000"/>
                </a:solidFill>
                <a:latin typeface="Times New Roman"/>
                <a:cs typeface="Times New Roman"/>
              </a:rPr>
              <a:t>or</a:t>
            </a:r>
            <a:r>
              <a:rPr sz="2000" spc="-40" dirty="0">
                <a:solidFill>
                  <a:srgbClr val="C00000"/>
                </a:solidFill>
                <a:latin typeface="Times New Roman"/>
                <a:cs typeface="Times New Roman"/>
              </a:rPr>
              <a:t> </a:t>
            </a:r>
            <a:r>
              <a:rPr sz="2000" spc="-10" dirty="0">
                <a:solidFill>
                  <a:srgbClr val="C00000"/>
                </a:solidFill>
                <a:latin typeface="Times New Roman"/>
                <a:cs typeface="Times New Roman"/>
              </a:rPr>
              <a:t>RISC</a:t>
            </a:r>
            <a:r>
              <a:rPr sz="2000" spc="-10" dirty="0">
                <a:latin typeface="Times New Roman"/>
                <a:cs typeface="Times New Roman"/>
              </a:rPr>
              <a:t>.</a:t>
            </a:r>
            <a:endParaRPr sz="2000">
              <a:latin typeface="Times New Roman"/>
              <a:cs typeface="Times New Roman"/>
            </a:endParaRPr>
          </a:p>
          <a:p>
            <a:pPr marL="683260" marR="12065" indent="-326390">
              <a:lnSpc>
                <a:spcPct val="150000"/>
              </a:lnSpc>
              <a:spcBef>
                <a:spcPts val="480"/>
              </a:spcBef>
              <a:tabLst>
                <a:tab pos="682625" algn="l"/>
              </a:tabLst>
            </a:pPr>
            <a:r>
              <a:rPr sz="2000" spc="-5" dirty="0">
                <a:solidFill>
                  <a:srgbClr val="C00000"/>
                </a:solidFill>
                <a:latin typeface="Times New Roman"/>
                <a:cs typeface="Times New Roman"/>
              </a:rPr>
              <a:t>»	</a:t>
            </a:r>
            <a:r>
              <a:rPr sz="2000" dirty="0">
                <a:latin typeface="Times New Roman"/>
                <a:cs typeface="Times New Roman"/>
              </a:rPr>
              <a:t>There are </a:t>
            </a:r>
            <a:r>
              <a:rPr sz="2000" spc="-15" dirty="0">
                <a:latin typeface="Times New Roman"/>
                <a:cs typeface="Times New Roman"/>
              </a:rPr>
              <a:t>some </a:t>
            </a:r>
            <a:r>
              <a:rPr sz="2000" spc="-5" dirty="0">
                <a:latin typeface="Times New Roman"/>
                <a:cs typeface="Times New Roman"/>
              </a:rPr>
              <a:t>other factors </a:t>
            </a:r>
            <a:r>
              <a:rPr sz="2000" spc="-10" dirty="0">
                <a:latin typeface="Times New Roman"/>
                <a:cs typeface="Times New Roman"/>
              </a:rPr>
              <a:t>like </a:t>
            </a:r>
            <a:r>
              <a:rPr sz="2000" spc="-5" dirty="0">
                <a:solidFill>
                  <a:srgbClr val="C00000"/>
                </a:solidFill>
                <a:latin typeface="Times New Roman"/>
                <a:cs typeface="Times New Roman"/>
              </a:rPr>
              <a:t>pipelining features</a:t>
            </a:r>
            <a:r>
              <a:rPr sz="2000" spc="-5" dirty="0">
                <a:latin typeface="Times New Roman"/>
                <a:cs typeface="Times New Roman"/>
              </a:rPr>
              <a:t>, </a:t>
            </a:r>
            <a:r>
              <a:rPr sz="2000" spc="-5" dirty="0">
                <a:solidFill>
                  <a:srgbClr val="C00000"/>
                </a:solidFill>
                <a:latin typeface="Times New Roman"/>
                <a:cs typeface="Times New Roman"/>
              </a:rPr>
              <a:t>instruction </a:t>
            </a:r>
            <a:r>
              <a:rPr sz="2000" spc="-10" dirty="0">
                <a:solidFill>
                  <a:srgbClr val="C00000"/>
                </a:solidFill>
                <a:latin typeface="Times New Roman"/>
                <a:cs typeface="Times New Roman"/>
              </a:rPr>
              <a:t>set </a:t>
            </a:r>
            <a:r>
              <a:rPr sz="2000" spc="-5" dirty="0">
                <a:solidFill>
                  <a:srgbClr val="C00000"/>
                </a:solidFill>
                <a:latin typeface="Times New Roman"/>
                <a:cs typeface="Times New Roman"/>
              </a:rPr>
              <a:t>type</a:t>
            </a:r>
            <a:r>
              <a:rPr sz="2000" spc="-5" dirty="0">
                <a:latin typeface="Times New Roman"/>
                <a:cs typeface="Times New Roman"/>
              </a:rPr>
              <a:t>,  etc., </a:t>
            </a:r>
            <a:r>
              <a:rPr sz="2000" spc="-10" dirty="0">
                <a:latin typeface="Times New Roman"/>
                <a:cs typeface="Times New Roman"/>
              </a:rPr>
              <a:t>for determining the RISC/ CISC</a:t>
            </a:r>
            <a:r>
              <a:rPr sz="2000" spc="145" dirty="0">
                <a:latin typeface="Times New Roman"/>
                <a:cs typeface="Times New Roman"/>
              </a:rPr>
              <a:t> </a:t>
            </a:r>
            <a:r>
              <a:rPr sz="2000" spc="-5" dirty="0">
                <a:latin typeface="Times New Roman"/>
                <a:cs typeface="Times New Roman"/>
              </a:rPr>
              <a:t>criteria.</a:t>
            </a:r>
            <a:endParaRPr sz="2000">
              <a:latin typeface="Times New Roman"/>
              <a:cs typeface="Times New Roman"/>
            </a:endParaRPr>
          </a:p>
          <a:p>
            <a:pPr marL="356870">
              <a:lnSpc>
                <a:spcPct val="100000"/>
              </a:lnSpc>
              <a:spcBef>
                <a:spcPts val="1685"/>
              </a:spcBef>
              <a:tabLst>
                <a:tab pos="682625" algn="l"/>
              </a:tabLst>
            </a:pPr>
            <a:r>
              <a:rPr sz="2000" spc="-5" dirty="0">
                <a:solidFill>
                  <a:srgbClr val="C00000"/>
                </a:solidFill>
                <a:latin typeface="Times New Roman"/>
                <a:cs typeface="Times New Roman"/>
              </a:rPr>
              <a:t>»	</a:t>
            </a:r>
            <a:r>
              <a:rPr sz="2000" spc="-15" dirty="0">
                <a:latin typeface="Times New Roman"/>
                <a:cs typeface="Times New Roman"/>
              </a:rPr>
              <a:t>Some </a:t>
            </a:r>
            <a:r>
              <a:rPr sz="2000" dirty="0">
                <a:latin typeface="Times New Roman"/>
                <a:cs typeface="Times New Roman"/>
              </a:rPr>
              <a:t>of </a:t>
            </a:r>
            <a:r>
              <a:rPr sz="2000" spc="-10" dirty="0">
                <a:latin typeface="Times New Roman"/>
                <a:cs typeface="Times New Roman"/>
              </a:rPr>
              <a:t>the important </a:t>
            </a:r>
            <a:r>
              <a:rPr sz="2000" spc="-5" dirty="0">
                <a:latin typeface="Times New Roman"/>
                <a:cs typeface="Times New Roman"/>
              </a:rPr>
              <a:t>criteria </a:t>
            </a:r>
            <a:r>
              <a:rPr sz="2000" dirty="0">
                <a:latin typeface="Times New Roman"/>
                <a:cs typeface="Times New Roman"/>
              </a:rPr>
              <a:t>are </a:t>
            </a:r>
            <a:r>
              <a:rPr sz="2000" spc="-5" dirty="0">
                <a:latin typeface="Times New Roman"/>
                <a:cs typeface="Times New Roman"/>
              </a:rPr>
              <a:t>listed</a:t>
            </a:r>
            <a:r>
              <a:rPr sz="2000" spc="75" dirty="0">
                <a:latin typeface="Times New Roman"/>
                <a:cs typeface="Times New Roman"/>
              </a:rPr>
              <a:t> </a:t>
            </a:r>
            <a:r>
              <a:rPr sz="2000" spc="-10" dirty="0">
                <a:latin typeface="Times New Roman"/>
                <a:cs typeface="Times New Roman"/>
              </a:rPr>
              <a:t>below:</a:t>
            </a:r>
            <a:endParaRPr sz="2000">
              <a:latin typeface="Times New Roman"/>
              <a:cs typeface="Times New Roman"/>
            </a:endParaRPr>
          </a:p>
        </p:txBody>
      </p:sp>
      <p:sp>
        <p:nvSpPr>
          <p:cNvPr id="5" name="object 5"/>
          <p:cNvSpPr txBox="1"/>
          <p:nvPr/>
        </p:nvSpPr>
        <p:spPr>
          <a:xfrm>
            <a:off x="8420100" y="6471338"/>
            <a:ext cx="216535" cy="196850"/>
          </a:xfrm>
          <a:prstGeom prst="rect">
            <a:avLst/>
          </a:prstGeom>
        </p:spPr>
        <p:txBody>
          <a:bodyPr vert="horz" wrap="square" lIns="0" tIns="0" rIns="0" bIns="0" rtlCol="0">
            <a:spAutoFit/>
          </a:bodyPr>
          <a:lstStyle/>
          <a:p>
            <a:pPr marL="38100">
              <a:lnSpc>
                <a:spcPts val="1375"/>
              </a:lnSpc>
            </a:pPr>
            <a:fld id="{81D60167-4931-47E6-BA6A-407CBD079E47}" type="slidenum">
              <a:rPr sz="1200" spc="-40" dirty="0">
                <a:latin typeface="Times New Roman"/>
                <a:cs typeface="Times New Roman"/>
              </a:rPr>
              <a:t>43</a:t>
            </a:fld>
            <a:endParaRPr sz="1200">
              <a:latin typeface="Times New Roman"/>
              <a:cs typeface="Times New Roman"/>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60044" y="276809"/>
            <a:ext cx="2310765" cy="329565"/>
          </a:xfrm>
          <a:prstGeom prst="rect">
            <a:avLst/>
          </a:prstGeom>
        </p:spPr>
        <p:txBody>
          <a:bodyPr vert="horz" wrap="square" lIns="0" tIns="12065" rIns="0" bIns="0" rtlCol="0">
            <a:spAutoFit/>
          </a:bodyPr>
          <a:lstStyle/>
          <a:p>
            <a:pPr marL="12700">
              <a:lnSpc>
                <a:spcPct val="100000"/>
              </a:lnSpc>
              <a:spcBef>
                <a:spcPts val="95"/>
              </a:spcBef>
              <a:tabLst>
                <a:tab pos="356870" algn="l"/>
              </a:tabLst>
            </a:pPr>
            <a:r>
              <a:rPr spc="-5" dirty="0">
                <a:solidFill>
                  <a:srgbClr val="C00000"/>
                </a:solidFill>
              </a:rPr>
              <a:t>»	</a:t>
            </a:r>
            <a:r>
              <a:rPr b="1" i="1" spc="-10" dirty="0">
                <a:solidFill>
                  <a:srgbClr val="FF0000"/>
                </a:solidFill>
                <a:latin typeface="Times New Roman"/>
                <a:cs typeface="Times New Roman"/>
              </a:rPr>
              <a:t>CISC </a:t>
            </a:r>
            <a:r>
              <a:rPr b="1" i="1" spc="-5" dirty="0">
                <a:solidFill>
                  <a:srgbClr val="FF0000"/>
                </a:solidFill>
                <a:latin typeface="Times New Roman"/>
                <a:cs typeface="Times New Roman"/>
              </a:rPr>
              <a:t>versus</a:t>
            </a:r>
            <a:r>
              <a:rPr b="1" i="1" spc="-40" dirty="0">
                <a:solidFill>
                  <a:srgbClr val="FF0000"/>
                </a:solidFill>
                <a:latin typeface="Times New Roman"/>
                <a:cs typeface="Times New Roman"/>
              </a:rPr>
              <a:t> </a:t>
            </a:r>
            <a:r>
              <a:rPr b="1" i="1" spc="-10" dirty="0">
                <a:solidFill>
                  <a:srgbClr val="FF0000"/>
                </a:solidFill>
                <a:latin typeface="Times New Roman"/>
                <a:cs typeface="Times New Roman"/>
              </a:rPr>
              <a:t>RISC</a:t>
            </a:r>
          </a:p>
        </p:txBody>
      </p:sp>
      <p:graphicFrame>
        <p:nvGraphicFramePr>
          <p:cNvPr id="5" name="object 5"/>
          <p:cNvGraphicFramePr>
            <a:graphicFrameLocks noGrp="1"/>
          </p:cNvGraphicFramePr>
          <p:nvPr>
            <p:extLst>
              <p:ext uri="{D42A27DB-BD31-4B8C-83A1-F6EECF244321}">
                <p14:modId xmlns:p14="http://schemas.microsoft.com/office/powerpoint/2010/main" val="1455485627"/>
              </p:ext>
            </p:extLst>
          </p:nvPr>
        </p:nvGraphicFramePr>
        <p:xfrm>
          <a:off x="450850" y="704851"/>
          <a:ext cx="8305800" cy="5695949"/>
        </p:xfrm>
        <a:graphic>
          <a:graphicData uri="http://schemas.openxmlformats.org/drawingml/2006/table">
            <a:tbl>
              <a:tblPr firstRow="1" bandRow="1">
                <a:tableStyleId>{2D5ABB26-0587-4C30-8999-92F81FD0307C}</a:tableStyleId>
              </a:tblPr>
              <a:tblGrid>
                <a:gridCol w="4152900">
                  <a:extLst>
                    <a:ext uri="{9D8B030D-6E8A-4147-A177-3AD203B41FA5}">
                      <a16:colId xmlns:a16="http://schemas.microsoft.com/office/drawing/2014/main" xmlns="" val="20000"/>
                    </a:ext>
                  </a:extLst>
                </a:gridCol>
                <a:gridCol w="4152900">
                  <a:extLst>
                    <a:ext uri="{9D8B030D-6E8A-4147-A177-3AD203B41FA5}">
                      <a16:colId xmlns:a16="http://schemas.microsoft.com/office/drawing/2014/main" xmlns="" val="20001"/>
                    </a:ext>
                  </a:extLst>
                </a:gridCol>
              </a:tblGrid>
              <a:tr h="431349">
                <a:tc>
                  <a:txBody>
                    <a:bodyPr/>
                    <a:lstStyle/>
                    <a:p>
                      <a:pPr marL="1270" algn="ctr">
                        <a:lnSpc>
                          <a:spcPct val="100000"/>
                        </a:lnSpc>
                        <a:spcBef>
                          <a:spcPts val="865"/>
                        </a:spcBef>
                      </a:pPr>
                      <a:r>
                        <a:rPr sz="1800" b="1" spc="-5" dirty="0">
                          <a:latin typeface="Times New Roman"/>
                          <a:cs typeface="Times New Roman"/>
                        </a:rPr>
                        <a:t>CISC</a:t>
                      </a:r>
                      <a:endParaRPr sz="1800">
                        <a:latin typeface="Times New Roman"/>
                        <a:cs typeface="Times New Roman"/>
                      </a:endParaRPr>
                    </a:p>
                  </a:txBody>
                  <a:tcPr marL="0" marR="0" marT="10985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3175" algn="ctr">
                        <a:lnSpc>
                          <a:spcPct val="100000"/>
                        </a:lnSpc>
                        <a:spcBef>
                          <a:spcPts val="865"/>
                        </a:spcBef>
                      </a:pPr>
                      <a:r>
                        <a:rPr sz="1800" b="1" spc="-5" dirty="0">
                          <a:latin typeface="Times New Roman"/>
                          <a:cs typeface="Times New Roman"/>
                        </a:rPr>
                        <a:t>RISC</a:t>
                      </a:r>
                      <a:endParaRPr sz="1800">
                        <a:latin typeface="Times New Roman"/>
                        <a:cs typeface="Times New Roman"/>
                      </a:endParaRPr>
                    </a:p>
                  </a:txBody>
                  <a:tcPr marL="0" marR="0" marT="10985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xmlns="" val="10000"/>
                  </a:ext>
                </a:extLst>
              </a:tr>
              <a:tr h="414238">
                <a:tc>
                  <a:txBody>
                    <a:bodyPr/>
                    <a:lstStyle/>
                    <a:p>
                      <a:pPr marL="68580">
                        <a:lnSpc>
                          <a:spcPct val="100000"/>
                        </a:lnSpc>
                        <a:spcBef>
                          <a:spcPts val="985"/>
                        </a:spcBef>
                        <a:tabLst>
                          <a:tab pos="412750" algn="l"/>
                        </a:tabLst>
                      </a:pPr>
                      <a:r>
                        <a:rPr sz="1600" spc="5" dirty="0">
                          <a:latin typeface="Times New Roman"/>
                          <a:cs typeface="Times New Roman"/>
                        </a:rPr>
                        <a:t>1.	</a:t>
                      </a:r>
                      <a:r>
                        <a:rPr sz="1600" spc="-5" dirty="0">
                          <a:latin typeface="Times New Roman"/>
                          <a:cs typeface="Times New Roman"/>
                        </a:rPr>
                        <a:t>Complex </a:t>
                      </a:r>
                      <a:r>
                        <a:rPr sz="1600" dirty="0">
                          <a:latin typeface="Times New Roman"/>
                          <a:cs typeface="Times New Roman"/>
                        </a:rPr>
                        <a:t>instructions, </a:t>
                      </a:r>
                      <a:r>
                        <a:rPr sz="1600" spc="5" dirty="0">
                          <a:latin typeface="Times New Roman"/>
                          <a:cs typeface="Times New Roman"/>
                        </a:rPr>
                        <a:t>taking </a:t>
                      </a:r>
                      <a:r>
                        <a:rPr sz="1600" dirty="0">
                          <a:latin typeface="Times New Roman"/>
                          <a:cs typeface="Times New Roman"/>
                        </a:rPr>
                        <a:t>multiple</a:t>
                      </a:r>
                      <a:r>
                        <a:rPr sz="1600" spc="-114" dirty="0">
                          <a:latin typeface="Times New Roman"/>
                          <a:cs typeface="Times New Roman"/>
                        </a:rPr>
                        <a:t> </a:t>
                      </a:r>
                      <a:r>
                        <a:rPr sz="1600" spc="-5" dirty="0">
                          <a:latin typeface="Times New Roman"/>
                          <a:cs typeface="Times New Roman"/>
                        </a:rPr>
                        <a:t>clock</a:t>
                      </a:r>
                      <a:endParaRPr sz="1600">
                        <a:latin typeface="Times New Roman"/>
                        <a:cs typeface="Times New Roman"/>
                      </a:endParaRPr>
                    </a:p>
                  </a:txBody>
                  <a:tcPr marL="0" marR="0" marT="12509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9850">
                        <a:lnSpc>
                          <a:spcPct val="100000"/>
                        </a:lnSpc>
                        <a:spcBef>
                          <a:spcPts val="985"/>
                        </a:spcBef>
                        <a:tabLst>
                          <a:tab pos="414655" algn="l"/>
                        </a:tabLst>
                      </a:pPr>
                      <a:r>
                        <a:rPr sz="1600" spc="5" dirty="0">
                          <a:latin typeface="Times New Roman"/>
                          <a:cs typeface="Times New Roman"/>
                        </a:rPr>
                        <a:t>1.	</a:t>
                      </a:r>
                      <a:r>
                        <a:rPr sz="1600" dirty="0">
                          <a:latin typeface="Times New Roman"/>
                          <a:cs typeface="Times New Roman"/>
                        </a:rPr>
                        <a:t>Simple instructions, </a:t>
                      </a:r>
                      <a:r>
                        <a:rPr sz="1600" spc="5" dirty="0">
                          <a:latin typeface="Times New Roman"/>
                          <a:cs typeface="Times New Roman"/>
                        </a:rPr>
                        <a:t>taking </a:t>
                      </a:r>
                      <a:r>
                        <a:rPr sz="1600" spc="-5" dirty="0">
                          <a:latin typeface="Times New Roman"/>
                          <a:cs typeface="Times New Roman"/>
                        </a:rPr>
                        <a:t>single</a:t>
                      </a:r>
                      <a:r>
                        <a:rPr sz="1600" spc="-114" dirty="0">
                          <a:latin typeface="Times New Roman"/>
                          <a:cs typeface="Times New Roman"/>
                        </a:rPr>
                        <a:t> </a:t>
                      </a:r>
                      <a:r>
                        <a:rPr sz="1600" spc="-5" dirty="0">
                          <a:latin typeface="Times New Roman"/>
                          <a:cs typeface="Times New Roman"/>
                        </a:rPr>
                        <a:t>clock</a:t>
                      </a:r>
                      <a:endParaRPr sz="1600">
                        <a:latin typeface="Times New Roman"/>
                        <a:cs typeface="Times New Roman"/>
                      </a:endParaRPr>
                    </a:p>
                  </a:txBody>
                  <a:tcPr marL="0" marR="0" marT="12509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xmlns="" val="10001"/>
                  </a:ext>
                </a:extLst>
              </a:tr>
              <a:tr h="834893">
                <a:tc>
                  <a:txBody>
                    <a:bodyPr/>
                    <a:lstStyle/>
                    <a:p>
                      <a:pPr marL="412750" marR="55880" indent="-344805">
                        <a:lnSpc>
                          <a:spcPct val="150200"/>
                        </a:lnSpc>
                        <a:spcBef>
                          <a:spcPts val="440"/>
                        </a:spcBef>
                        <a:tabLst>
                          <a:tab pos="412750" algn="l"/>
                        </a:tabLst>
                      </a:pPr>
                      <a:r>
                        <a:rPr sz="1600" spc="5" dirty="0">
                          <a:latin typeface="Times New Roman"/>
                          <a:cs typeface="Times New Roman"/>
                        </a:rPr>
                        <a:t>1.	</a:t>
                      </a:r>
                      <a:r>
                        <a:rPr sz="1600" dirty="0">
                          <a:latin typeface="Times New Roman"/>
                          <a:cs typeface="Times New Roman"/>
                        </a:rPr>
                        <a:t>Emphasis </a:t>
                      </a:r>
                      <a:r>
                        <a:rPr sz="1600" spc="-5" dirty="0">
                          <a:latin typeface="Times New Roman"/>
                          <a:cs typeface="Times New Roman"/>
                        </a:rPr>
                        <a:t>on hardware, complexity </a:t>
                      </a:r>
                      <a:r>
                        <a:rPr sz="1600" spc="5" dirty="0">
                          <a:latin typeface="Times New Roman"/>
                          <a:cs typeface="Times New Roman"/>
                        </a:rPr>
                        <a:t>is </a:t>
                      </a:r>
                      <a:r>
                        <a:rPr sz="1600" spc="-5" dirty="0">
                          <a:latin typeface="Times New Roman"/>
                          <a:cs typeface="Times New Roman"/>
                        </a:rPr>
                        <a:t>in </a:t>
                      </a:r>
                      <a:r>
                        <a:rPr sz="1600" spc="5" dirty="0">
                          <a:latin typeface="Times New Roman"/>
                          <a:cs typeface="Times New Roman"/>
                        </a:rPr>
                        <a:t>the  </a:t>
                      </a:r>
                      <a:r>
                        <a:rPr sz="1600" spc="-5" dirty="0">
                          <a:latin typeface="Times New Roman"/>
                          <a:cs typeface="Times New Roman"/>
                        </a:rPr>
                        <a:t>micro-program/processor</a:t>
                      </a:r>
                      <a:endParaRPr sz="1600">
                        <a:latin typeface="Times New Roman"/>
                        <a:cs typeface="Times New Roman"/>
                      </a:endParaRPr>
                    </a:p>
                  </a:txBody>
                  <a:tcPr marL="0" marR="0" marT="5588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414655" marR="53975" indent="-344805">
                        <a:lnSpc>
                          <a:spcPct val="150200"/>
                        </a:lnSpc>
                        <a:spcBef>
                          <a:spcPts val="440"/>
                        </a:spcBef>
                        <a:tabLst>
                          <a:tab pos="414655" algn="l"/>
                        </a:tabLst>
                      </a:pPr>
                      <a:r>
                        <a:rPr sz="1600" spc="5" dirty="0">
                          <a:latin typeface="Times New Roman"/>
                          <a:cs typeface="Times New Roman"/>
                        </a:rPr>
                        <a:t>1.	</a:t>
                      </a:r>
                      <a:r>
                        <a:rPr sz="1600" dirty="0">
                          <a:latin typeface="Times New Roman"/>
                          <a:cs typeface="Times New Roman"/>
                        </a:rPr>
                        <a:t>Emphasis </a:t>
                      </a:r>
                      <a:r>
                        <a:rPr sz="1600" spc="-5" dirty="0">
                          <a:latin typeface="Times New Roman"/>
                          <a:cs typeface="Times New Roman"/>
                        </a:rPr>
                        <a:t>on </a:t>
                      </a:r>
                      <a:r>
                        <a:rPr sz="1600" spc="-10" dirty="0">
                          <a:latin typeface="Times New Roman"/>
                          <a:cs typeface="Times New Roman"/>
                        </a:rPr>
                        <a:t>software, </a:t>
                      </a:r>
                      <a:r>
                        <a:rPr sz="1600" dirty="0">
                          <a:latin typeface="Times New Roman"/>
                          <a:cs typeface="Times New Roman"/>
                        </a:rPr>
                        <a:t>complexity </a:t>
                      </a:r>
                      <a:r>
                        <a:rPr sz="1600" spc="5" dirty="0">
                          <a:latin typeface="Times New Roman"/>
                          <a:cs typeface="Times New Roman"/>
                        </a:rPr>
                        <a:t>is </a:t>
                      </a:r>
                      <a:r>
                        <a:rPr sz="1600" spc="-5" dirty="0">
                          <a:latin typeface="Times New Roman"/>
                          <a:cs typeface="Times New Roman"/>
                        </a:rPr>
                        <a:t>in </a:t>
                      </a:r>
                      <a:r>
                        <a:rPr sz="1600" spc="5" dirty="0">
                          <a:latin typeface="Times New Roman"/>
                          <a:cs typeface="Times New Roman"/>
                        </a:rPr>
                        <a:t>the  </a:t>
                      </a:r>
                      <a:r>
                        <a:rPr sz="1600" spc="-5" dirty="0">
                          <a:latin typeface="Times New Roman"/>
                          <a:cs typeface="Times New Roman"/>
                        </a:rPr>
                        <a:t>complier</a:t>
                      </a:r>
                      <a:endParaRPr sz="1600">
                        <a:latin typeface="Times New Roman"/>
                        <a:cs typeface="Times New Roman"/>
                      </a:endParaRPr>
                    </a:p>
                  </a:txBody>
                  <a:tcPr marL="0" marR="0" marT="5588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xmlns="" val="10002"/>
                  </a:ext>
                </a:extLst>
              </a:tr>
              <a:tr h="891217">
                <a:tc>
                  <a:txBody>
                    <a:bodyPr/>
                    <a:lstStyle/>
                    <a:p>
                      <a:pPr marL="68580">
                        <a:lnSpc>
                          <a:spcPct val="100000"/>
                        </a:lnSpc>
                        <a:spcBef>
                          <a:spcPts val="1410"/>
                        </a:spcBef>
                        <a:tabLst>
                          <a:tab pos="412750" algn="l"/>
                        </a:tabLst>
                      </a:pPr>
                      <a:r>
                        <a:rPr sz="1600" spc="5" dirty="0">
                          <a:latin typeface="Times New Roman"/>
                          <a:cs typeface="Times New Roman"/>
                        </a:rPr>
                        <a:t>1.	</a:t>
                      </a:r>
                      <a:r>
                        <a:rPr sz="1600" spc="-5" dirty="0">
                          <a:latin typeface="Times New Roman"/>
                          <a:cs typeface="Times New Roman"/>
                        </a:rPr>
                        <a:t>Complex </a:t>
                      </a:r>
                      <a:r>
                        <a:rPr sz="1600" dirty="0">
                          <a:latin typeface="Times New Roman"/>
                          <a:cs typeface="Times New Roman"/>
                        </a:rPr>
                        <a:t>instructions, </a:t>
                      </a:r>
                      <a:r>
                        <a:rPr sz="1600" spc="-5" dirty="0">
                          <a:latin typeface="Times New Roman"/>
                          <a:cs typeface="Times New Roman"/>
                        </a:rPr>
                        <a:t>instructions</a:t>
                      </a:r>
                      <a:r>
                        <a:rPr sz="1600" spc="-35" dirty="0">
                          <a:latin typeface="Times New Roman"/>
                          <a:cs typeface="Times New Roman"/>
                        </a:rPr>
                        <a:t> </a:t>
                      </a:r>
                      <a:r>
                        <a:rPr sz="1600" spc="-5" dirty="0">
                          <a:latin typeface="Times New Roman"/>
                          <a:cs typeface="Times New Roman"/>
                        </a:rPr>
                        <a:t>executed</a:t>
                      </a:r>
                      <a:endParaRPr sz="1600">
                        <a:latin typeface="Times New Roman"/>
                        <a:cs typeface="Times New Roman"/>
                      </a:endParaRPr>
                    </a:p>
                    <a:p>
                      <a:pPr marL="412750">
                        <a:lnSpc>
                          <a:spcPct val="100000"/>
                        </a:lnSpc>
                        <a:spcBef>
                          <a:spcPts val="960"/>
                        </a:spcBef>
                      </a:pPr>
                      <a:r>
                        <a:rPr sz="1600" spc="5" dirty="0">
                          <a:latin typeface="Times New Roman"/>
                          <a:cs typeface="Times New Roman"/>
                        </a:rPr>
                        <a:t>by</a:t>
                      </a:r>
                      <a:r>
                        <a:rPr sz="1600" spc="-60" dirty="0">
                          <a:latin typeface="Times New Roman"/>
                          <a:cs typeface="Times New Roman"/>
                        </a:rPr>
                        <a:t> </a:t>
                      </a:r>
                      <a:r>
                        <a:rPr sz="1600" spc="-5" dirty="0">
                          <a:latin typeface="Times New Roman"/>
                          <a:cs typeface="Times New Roman"/>
                        </a:rPr>
                        <a:t>micro-program/processor</a:t>
                      </a:r>
                      <a:endParaRPr sz="1600">
                        <a:latin typeface="Times New Roman"/>
                        <a:cs typeface="Times New Roman"/>
                      </a:endParaRPr>
                    </a:p>
                  </a:txBody>
                  <a:tcPr marL="0" marR="0" marT="17907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9850">
                        <a:lnSpc>
                          <a:spcPct val="100000"/>
                        </a:lnSpc>
                        <a:spcBef>
                          <a:spcPts val="1410"/>
                        </a:spcBef>
                        <a:tabLst>
                          <a:tab pos="414655" algn="l"/>
                        </a:tabLst>
                      </a:pPr>
                      <a:r>
                        <a:rPr sz="1600" spc="5" dirty="0">
                          <a:latin typeface="Times New Roman"/>
                          <a:cs typeface="Times New Roman"/>
                        </a:rPr>
                        <a:t>1.	</a:t>
                      </a:r>
                      <a:r>
                        <a:rPr sz="1600" spc="-5" dirty="0">
                          <a:latin typeface="Times New Roman"/>
                          <a:cs typeface="Times New Roman"/>
                        </a:rPr>
                        <a:t>Reduced instructions, instructions</a:t>
                      </a:r>
                      <a:r>
                        <a:rPr sz="1600" spc="300" dirty="0">
                          <a:latin typeface="Times New Roman"/>
                          <a:cs typeface="Times New Roman"/>
                        </a:rPr>
                        <a:t> </a:t>
                      </a:r>
                      <a:r>
                        <a:rPr sz="1600" spc="-5" dirty="0">
                          <a:latin typeface="Times New Roman"/>
                          <a:cs typeface="Times New Roman"/>
                        </a:rPr>
                        <a:t>executed</a:t>
                      </a:r>
                      <a:endParaRPr sz="1600">
                        <a:latin typeface="Times New Roman"/>
                        <a:cs typeface="Times New Roman"/>
                      </a:endParaRPr>
                    </a:p>
                    <a:p>
                      <a:pPr marL="414655">
                        <a:lnSpc>
                          <a:spcPct val="100000"/>
                        </a:lnSpc>
                        <a:spcBef>
                          <a:spcPts val="960"/>
                        </a:spcBef>
                      </a:pPr>
                      <a:r>
                        <a:rPr sz="1600" spc="5" dirty="0">
                          <a:latin typeface="Times New Roman"/>
                          <a:cs typeface="Times New Roman"/>
                        </a:rPr>
                        <a:t>by</a:t>
                      </a:r>
                      <a:r>
                        <a:rPr sz="1600" spc="-60" dirty="0">
                          <a:latin typeface="Times New Roman"/>
                          <a:cs typeface="Times New Roman"/>
                        </a:rPr>
                        <a:t> </a:t>
                      </a:r>
                      <a:r>
                        <a:rPr sz="1600" spc="-5" dirty="0">
                          <a:latin typeface="Times New Roman"/>
                          <a:cs typeface="Times New Roman"/>
                        </a:rPr>
                        <a:t>hardware</a:t>
                      </a:r>
                      <a:endParaRPr sz="1600">
                        <a:latin typeface="Times New Roman"/>
                        <a:cs typeface="Times New Roman"/>
                      </a:endParaRPr>
                    </a:p>
                  </a:txBody>
                  <a:tcPr marL="0" marR="0" marT="17907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xmlns="" val="10003"/>
                  </a:ext>
                </a:extLst>
              </a:tr>
              <a:tr h="891217">
                <a:tc>
                  <a:txBody>
                    <a:bodyPr/>
                    <a:lstStyle/>
                    <a:p>
                      <a:pPr marL="68580">
                        <a:lnSpc>
                          <a:spcPct val="100000"/>
                        </a:lnSpc>
                        <a:spcBef>
                          <a:spcPts val="1410"/>
                        </a:spcBef>
                        <a:tabLst>
                          <a:tab pos="412750" algn="l"/>
                        </a:tabLst>
                      </a:pPr>
                      <a:r>
                        <a:rPr sz="1600" spc="5" dirty="0">
                          <a:latin typeface="Times New Roman"/>
                          <a:cs typeface="Times New Roman"/>
                        </a:rPr>
                        <a:t>1.	</a:t>
                      </a:r>
                      <a:r>
                        <a:rPr sz="1600" spc="-25" dirty="0">
                          <a:latin typeface="Times New Roman"/>
                          <a:cs typeface="Times New Roman"/>
                        </a:rPr>
                        <a:t>Variable </a:t>
                      </a:r>
                      <a:r>
                        <a:rPr sz="1600" spc="-5" dirty="0">
                          <a:latin typeface="Times New Roman"/>
                          <a:cs typeface="Times New Roman"/>
                        </a:rPr>
                        <a:t>format instructions, </a:t>
                      </a:r>
                      <a:r>
                        <a:rPr sz="1600" spc="-10" dirty="0">
                          <a:latin typeface="Times New Roman"/>
                          <a:cs typeface="Times New Roman"/>
                        </a:rPr>
                        <a:t>single</a:t>
                      </a:r>
                      <a:r>
                        <a:rPr sz="1600" spc="95" dirty="0">
                          <a:latin typeface="Times New Roman"/>
                          <a:cs typeface="Times New Roman"/>
                        </a:rPr>
                        <a:t> </a:t>
                      </a:r>
                      <a:r>
                        <a:rPr sz="1600" spc="-5" dirty="0">
                          <a:latin typeface="Times New Roman"/>
                          <a:cs typeface="Times New Roman"/>
                        </a:rPr>
                        <a:t>register</a:t>
                      </a:r>
                      <a:endParaRPr sz="1600">
                        <a:latin typeface="Times New Roman"/>
                        <a:cs typeface="Times New Roman"/>
                      </a:endParaRPr>
                    </a:p>
                    <a:p>
                      <a:pPr marL="412750">
                        <a:lnSpc>
                          <a:spcPct val="100000"/>
                        </a:lnSpc>
                        <a:spcBef>
                          <a:spcPts val="965"/>
                        </a:spcBef>
                      </a:pPr>
                      <a:r>
                        <a:rPr sz="1600" spc="-5" dirty="0">
                          <a:latin typeface="Times New Roman"/>
                          <a:cs typeface="Times New Roman"/>
                        </a:rPr>
                        <a:t>set </a:t>
                      </a:r>
                      <a:r>
                        <a:rPr sz="1600" spc="5" dirty="0">
                          <a:latin typeface="Times New Roman"/>
                          <a:cs typeface="Times New Roman"/>
                        </a:rPr>
                        <a:t>and many</a:t>
                      </a:r>
                      <a:r>
                        <a:rPr sz="1600" spc="-70" dirty="0">
                          <a:latin typeface="Times New Roman"/>
                          <a:cs typeface="Times New Roman"/>
                        </a:rPr>
                        <a:t> </a:t>
                      </a:r>
                      <a:r>
                        <a:rPr sz="1600" dirty="0">
                          <a:latin typeface="Times New Roman"/>
                          <a:cs typeface="Times New Roman"/>
                        </a:rPr>
                        <a:t>instructions</a:t>
                      </a:r>
                      <a:endParaRPr sz="1600">
                        <a:latin typeface="Times New Roman"/>
                        <a:cs typeface="Times New Roman"/>
                      </a:endParaRPr>
                    </a:p>
                  </a:txBody>
                  <a:tcPr marL="0" marR="0" marT="17907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9850">
                        <a:lnSpc>
                          <a:spcPct val="100000"/>
                        </a:lnSpc>
                        <a:spcBef>
                          <a:spcPts val="1410"/>
                        </a:spcBef>
                        <a:tabLst>
                          <a:tab pos="414655" algn="l"/>
                        </a:tabLst>
                      </a:pPr>
                      <a:r>
                        <a:rPr sz="1600" spc="5" dirty="0">
                          <a:latin typeface="Times New Roman"/>
                          <a:cs typeface="Times New Roman"/>
                        </a:rPr>
                        <a:t>1.	</a:t>
                      </a:r>
                      <a:r>
                        <a:rPr sz="1600" spc="-10" dirty="0">
                          <a:latin typeface="Times New Roman"/>
                          <a:cs typeface="Times New Roman"/>
                        </a:rPr>
                        <a:t>Fixed </a:t>
                      </a:r>
                      <a:r>
                        <a:rPr sz="1600" spc="-5" dirty="0">
                          <a:latin typeface="Times New Roman"/>
                          <a:cs typeface="Times New Roman"/>
                        </a:rPr>
                        <a:t>format </a:t>
                      </a:r>
                      <a:r>
                        <a:rPr sz="1600" dirty="0">
                          <a:latin typeface="Times New Roman"/>
                          <a:cs typeface="Times New Roman"/>
                        </a:rPr>
                        <a:t>instructions, </a:t>
                      </a:r>
                      <a:r>
                        <a:rPr sz="1600" spc="-5" dirty="0">
                          <a:latin typeface="Times New Roman"/>
                          <a:cs typeface="Times New Roman"/>
                        </a:rPr>
                        <a:t>multiple</a:t>
                      </a:r>
                      <a:r>
                        <a:rPr sz="1600" spc="190" dirty="0">
                          <a:latin typeface="Times New Roman"/>
                          <a:cs typeface="Times New Roman"/>
                        </a:rPr>
                        <a:t> </a:t>
                      </a:r>
                      <a:r>
                        <a:rPr sz="1600" spc="-5" dirty="0">
                          <a:latin typeface="Times New Roman"/>
                          <a:cs typeface="Times New Roman"/>
                        </a:rPr>
                        <a:t>register</a:t>
                      </a:r>
                      <a:endParaRPr sz="1600">
                        <a:latin typeface="Times New Roman"/>
                        <a:cs typeface="Times New Roman"/>
                      </a:endParaRPr>
                    </a:p>
                    <a:p>
                      <a:pPr marL="414655">
                        <a:lnSpc>
                          <a:spcPct val="100000"/>
                        </a:lnSpc>
                        <a:spcBef>
                          <a:spcPts val="965"/>
                        </a:spcBef>
                      </a:pPr>
                      <a:r>
                        <a:rPr sz="1600" spc="-5" dirty="0">
                          <a:latin typeface="Times New Roman"/>
                          <a:cs typeface="Times New Roman"/>
                        </a:rPr>
                        <a:t>sets </a:t>
                      </a:r>
                      <a:r>
                        <a:rPr sz="1600" spc="5" dirty="0">
                          <a:latin typeface="Times New Roman"/>
                          <a:cs typeface="Times New Roman"/>
                        </a:rPr>
                        <a:t>and </a:t>
                      </a:r>
                      <a:r>
                        <a:rPr sz="1600" spc="-5" dirty="0">
                          <a:latin typeface="Times New Roman"/>
                          <a:cs typeface="Times New Roman"/>
                        </a:rPr>
                        <a:t>few</a:t>
                      </a:r>
                      <a:r>
                        <a:rPr sz="1600" spc="-35" dirty="0">
                          <a:latin typeface="Times New Roman"/>
                          <a:cs typeface="Times New Roman"/>
                        </a:rPr>
                        <a:t> </a:t>
                      </a:r>
                      <a:r>
                        <a:rPr sz="1600" dirty="0">
                          <a:latin typeface="Times New Roman"/>
                          <a:cs typeface="Times New Roman"/>
                        </a:rPr>
                        <a:t>instructions</a:t>
                      </a:r>
                      <a:endParaRPr sz="1600">
                        <a:latin typeface="Times New Roman"/>
                        <a:cs typeface="Times New Roman"/>
                      </a:endParaRPr>
                    </a:p>
                  </a:txBody>
                  <a:tcPr marL="0" marR="0" marT="17907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xmlns="" val="10004"/>
                  </a:ext>
                </a:extLst>
              </a:tr>
              <a:tr h="772151">
                <a:tc>
                  <a:txBody>
                    <a:bodyPr/>
                    <a:lstStyle/>
                    <a:p>
                      <a:pPr marL="68580">
                        <a:lnSpc>
                          <a:spcPct val="100000"/>
                        </a:lnSpc>
                        <a:spcBef>
                          <a:spcPts val="575"/>
                        </a:spcBef>
                        <a:tabLst>
                          <a:tab pos="412750" algn="l"/>
                          <a:tab pos="1043940" algn="l"/>
                          <a:tab pos="2157095" algn="l"/>
                          <a:tab pos="2607945" algn="l"/>
                          <a:tab pos="3215005" algn="l"/>
                        </a:tabLst>
                      </a:pPr>
                      <a:r>
                        <a:rPr sz="1600" spc="5" dirty="0">
                          <a:latin typeface="Times New Roman"/>
                          <a:cs typeface="Times New Roman"/>
                        </a:rPr>
                        <a:t>1.	</a:t>
                      </a:r>
                      <a:r>
                        <a:rPr sz="1600" dirty="0">
                          <a:latin typeface="Times New Roman"/>
                          <a:cs typeface="Times New Roman"/>
                        </a:rPr>
                        <a:t>Many	instructions	</a:t>
                      </a:r>
                      <a:r>
                        <a:rPr sz="1600" spc="-5" dirty="0">
                          <a:latin typeface="Times New Roman"/>
                          <a:cs typeface="Times New Roman"/>
                        </a:rPr>
                        <a:t>and	many	addressing</a:t>
                      </a:r>
                      <a:endParaRPr sz="1600">
                        <a:latin typeface="Times New Roman"/>
                        <a:cs typeface="Times New Roman"/>
                      </a:endParaRPr>
                    </a:p>
                    <a:p>
                      <a:pPr marL="412750">
                        <a:lnSpc>
                          <a:spcPct val="100000"/>
                        </a:lnSpc>
                        <a:spcBef>
                          <a:spcPts val="960"/>
                        </a:spcBef>
                      </a:pPr>
                      <a:r>
                        <a:rPr sz="1600" spc="-5" dirty="0">
                          <a:latin typeface="Times New Roman"/>
                          <a:cs typeface="Times New Roman"/>
                        </a:rPr>
                        <a:t>modes</a:t>
                      </a:r>
                      <a:endParaRPr sz="1600">
                        <a:latin typeface="Times New Roman"/>
                        <a:cs typeface="Times New Roman"/>
                      </a:endParaRPr>
                    </a:p>
                  </a:txBody>
                  <a:tcPr marL="0" marR="0" marT="7302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spcBef>
                          <a:spcPts val="5"/>
                        </a:spcBef>
                      </a:pPr>
                      <a:endParaRPr sz="1750">
                        <a:latin typeface="Times New Roman"/>
                        <a:cs typeface="Times New Roman"/>
                      </a:endParaRPr>
                    </a:p>
                    <a:p>
                      <a:pPr marL="69850">
                        <a:lnSpc>
                          <a:spcPct val="100000"/>
                        </a:lnSpc>
                        <a:tabLst>
                          <a:tab pos="414655" algn="l"/>
                        </a:tabLst>
                      </a:pPr>
                      <a:r>
                        <a:rPr sz="1600" spc="5" dirty="0">
                          <a:latin typeface="Times New Roman"/>
                          <a:cs typeface="Times New Roman"/>
                        </a:rPr>
                        <a:t>1.	</a:t>
                      </a:r>
                      <a:r>
                        <a:rPr sz="1600" spc="-10" dirty="0">
                          <a:latin typeface="Times New Roman"/>
                          <a:cs typeface="Times New Roman"/>
                        </a:rPr>
                        <a:t>Fixed </a:t>
                      </a:r>
                      <a:r>
                        <a:rPr sz="1600" dirty="0">
                          <a:latin typeface="Times New Roman"/>
                          <a:cs typeface="Times New Roman"/>
                        </a:rPr>
                        <a:t>instructions </a:t>
                      </a:r>
                      <a:r>
                        <a:rPr sz="1600" spc="5" dirty="0">
                          <a:latin typeface="Times New Roman"/>
                          <a:cs typeface="Times New Roman"/>
                        </a:rPr>
                        <a:t>and </a:t>
                      </a:r>
                      <a:r>
                        <a:rPr sz="1600" spc="-5" dirty="0">
                          <a:latin typeface="Times New Roman"/>
                          <a:cs typeface="Times New Roman"/>
                        </a:rPr>
                        <a:t>few </a:t>
                      </a:r>
                      <a:r>
                        <a:rPr sz="1600" dirty="0">
                          <a:latin typeface="Times New Roman"/>
                          <a:cs typeface="Times New Roman"/>
                        </a:rPr>
                        <a:t>addressing</a:t>
                      </a:r>
                      <a:r>
                        <a:rPr sz="1600" spc="-70" dirty="0">
                          <a:latin typeface="Times New Roman"/>
                          <a:cs typeface="Times New Roman"/>
                        </a:rPr>
                        <a:t> </a:t>
                      </a:r>
                      <a:r>
                        <a:rPr sz="1600" spc="-5" dirty="0">
                          <a:latin typeface="Times New Roman"/>
                          <a:cs typeface="Times New Roman"/>
                        </a:rPr>
                        <a:t>modes</a:t>
                      </a:r>
                      <a:endParaRPr sz="1600">
                        <a:latin typeface="Times New Roman"/>
                        <a:cs typeface="Times New Roman"/>
                      </a:endParaRPr>
                    </a:p>
                  </a:txBody>
                  <a:tcPr marL="0" marR="0" marT="63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xmlns="" val="10005"/>
                  </a:ext>
                </a:extLst>
              </a:tr>
              <a:tr h="772864">
                <a:tc>
                  <a:txBody>
                    <a:bodyPr/>
                    <a:lstStyle/>
                    <a:p>
                      <a:pPr marL="68580">
                        <a:lnSpc>
                          <a:spcPct val="100000"/>
                        </a:lnSpc>
                        <a:spcBef>
                          <a:spcPts val="580"/>
                        </a:spcBef>
                        <a:tabLst>
                          <a:tab pos="412750" algn="l"/>
                        </a:tabLst>
                      </a:pPr>
                      <a:r>
                        <a:rPr sz="1600" spc="5" dirty="0">
                          <a:latin typeface="Times New Roman"/>
                          <a:cs typeface="Times New Roman"/>
                        </a:rPr>
                        <a:t>1.	</a:t>
                      </a:r>
                      <a:r>
                        <a:rPr sz="1600" spc="-5" dirty="0">
                          <a:latin typeface="Times New Roman"/>
                          <a:cs typeface="Times New Roman"/>
                        </a:rPr>
                        <a:t>Conditional </a:t>
                      </a:r>
                      <a:r>
                        <a:rPr sz="1600" dirty="0">
                          <a:latin typeface="Times New Roman"/>
                          <a:cs typeface="Times New Roman"/>
                        </a:rPr>
                        <a:t>jump </a:t>
                      </a:r>
                      <a:r>
                        <a:rPr sz="1600" spc="5" dirty="0">
                          <a:latin typeface="Times New Roman"/>
                          <a:cs typeface="Times New Roman"/>
                        </a:rPr>
                        <a:t>is </a:t>
                      </a:r>
                      <a:r>
                        <a:rPr sz="1600" dirty="0">
                          <a:latin typeface="Times New Roman"/>
                          <a:cs typeface="Times New Roman"/>
                        </a:rPr>
                        <a:t>usually based </a:t>
                      </a:r>
                      <a:r>
                        <a:rPr sz="1600" spc="-5" dirty="0">
                          <a:latin typeface="Times New Roman"/>
                          <a:cs typeface="Times New Roman"/>
                        </a:rPr>
                        <a:t>on</a:t>
                      </a:r>
                      <a:r>
                        <a:rPr sz="1600" spc="204" dirty="0">
                          <a:latin typeface="Times New Roman"/>
                          <a:cs typeface="Times New Roman"/>
                        </a:rPr>
                        <a:t> </a:t>
                      </a:r>
                      <a:r>
                        <a:rPr sz="1600" spc="-5" dirty="0">
                          <a:latin typeface="Times New Roman"/>
                          <a:cs typeface="Times New Roman"/>
                        </a:rPr>
                        <a:t>status</a:t>
                      </a:r>
                      <a:endParaRPr sz="1600">
                        <a:latin typeface="Times New Roman"/>
                        <a:cs typeface="Times New Roman"/>
                      </a:endParaRPr>
                    </a:p>
                    <a:p>
                      <a:pPr marL="412750">
                        <a:lnSpc>
                          <a:spcPct val="100000"/>
                        </a:lnSpc>
                        <a:spcBef>
                          <a:spcPts val="960"/>
                        </a:spcBef>
                      </a:pPr>
                      <a:r>
                        <a:rPr sz="1600" spc="-5" dirty="0">
                          <a:latin typeface="Times New Roman"/>
                          <a:cs typeface="Times New Roman"/>
                        </a:rPr>
                        <a:t>register</a:t>
                      </a:r>
                      <a:r>
                        <a:rPr sz="1600" spc="20" dirty="0">
                          <a:latin typeface="Times New Roman"/>
                          <a:cs typeface="Times New Roman"/>
                        </a:rPr>
                        <a:t> </a:t>
                      </a:r>
                      <a:r>
                        <a:rPr sz="1600" spc="5" dirty="0">
                          <a:latin typeface="Times New Roman"/>
                          <a:cs typeface="Times New Roman"/>
                        </a:rPr>
                        <a:t>bit</a:t>
                      </a:r>
                      <a:endParaRPr sz="1600">
                        <a:latin typeface="Times New Roman"/>
                        <a:cs typeface="Times New Roman"/>
                      </a:endParaRPr>
                    </a:p>
                  </a:txBody>
                  <a:tcPr marL="0" marR="0" marT="7366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9850">
                        <a:lnSpc>
                          <a:spcPct val="100000"/>
                        </a:lnSpc>
                        <a:spcBef>
                          <a:spcPts val="580"/>
                        </a:spcBef>
                        <a:tabLst>
                          <a:tab pos="414655" algn="l"/>
                        </a:tabLst>
                      </a:pPr>
                      <a:r>
                        <a:rPr sz="1600" spc="5" dirty="0">
                          <a:latin typeface="Times New Roman"/>
                          <a:cs typeface="Times New Roman"/>
                        </a:rPr>
                        <a:t>1.	</a:t>
                      </a:r>
                      <a:r>
                        <a:rPr sz="1600" spc="-5" dirty="0">
                          <a:latin typeface="Times New Roman"/>
                          <a:cs typeface="Times New Roman"/>
                        </a:rPr>
                        <a:t>Conditional </a:t>
                      </a:r>
                      <a:r>
                        <a:rPr sz="1600" dirty="0">
                          <a:latin typeface="Times New Roman"/>
                          <a:cs typeface="Times New Roman"/>
                        </a:rPr>
                        <a:t>jump </a:t>
                      </a:r>
                      <a:r>
                        <a:rPr sz="1600" spc="-5" dirty="0">
                          <a:latin typeface="Times New Roman"/>
                          <a:cs typeface="Times New Roman"/>
                        </a:rPr>
                        <a:t>can </a:t>
                      </a:r>
                      <a:r>
                        <a:rPr sz="1600" spc="5" dirty="0">
                          <a:latin typeface="Times New Roman"/>
                          <a:cs typeface="Times New Roman"/>
                        </a:rPr>
                        <a:t>be </a:t>
                      </a:r>
                      <a:r>
                        <a:rPr sz="1600" dirty="0">
                          <a:latin typeface="Times New Roman"/>
                          <a:cs typeface="Times New Roman"/>
                        </a:rPr>
                        <a:t>based </a:t>
                      </a:r>
                      <a:r>
                        <a:rPr sz="1600" spc="-20" dirty="0">
                          <a:latin typeface="Times New Roman"/>
                          <a:cs typeface="Times New Roman"/>
                        </a:rPr>
                        <a:t>on  </a:t>
                      </a:r>
                      <a:r>
                        <a:rPr sz="1600" dirty="0">
                          <a:latin typeface="Times New Roman"/>
                          <a:cs typeface="Times New Roman"/>
                        </a:rPr>
                        <a:t>a</a:t>
                      </a:r>
                      <a:r>
                        <a:rPr sz="1600" spc="300" dirty="0">
                          <a:latin typeface="Times New Roman"/>
                          <a:cs typeface="Times New Roman"/>
                        </a:rPr>
                        <a:t> </a:t>
                      </a:r>
                      <a:r>
                        <a:rPr sz="1600" spc="-5" dirty="0">
                          <a:latin typeface="Times New Roman"/>
                          <a:cs typeface="Times New Roman"/>
                        </a:rPr>
                        <a:t>bit</a:t>
                      </a:r>
                      <a:endParaRPr sz="1600">
                        <a:latin typeface="Times New Roman"/>
                        <a:cs typeface="Times New Roman"/>
                      </a:endParaRPr>
                    </a:p>
                    <a:p>
                      <a:pPr marL="414655">
                        <a:lnSpc>
                          <a:spcPct val="100000"/>
                        </a:lnSpc>
                        <a:spcBef>
                          <a:spcPts val="960"/>
                        </a:spcBef>
                      </a:pPr>
                      <a:r>
                        <a:rPr sz="1600" spc="-10" dirty="0">
                          <a:latin typeface="Times New Roman"/>
                          <a:cs typeface="Times New Roman"/>
                        </a:rPr>
                        <a:t>anywhere </a:t>
                      </a:r>
                      <a:r>
                        <a:rPr sz="1600" spc="5" dirty="0">
                          <a:latin typeface="Times New Roman"/>
                          <a:cs typeface="Times New Roman"/>
                        </a:rPr>
                        <a:t>in</a:t>
                      </a:r>
                      <a:r>
                        <a:rPr sz="1600" spc="20" dirty="0">
                          <a:latin typeface="Times New Roman"/>
                          <a:cs typeface="Times New Roman"/>
                        </a:rPr>
                        <a:t> </a:t>
                      </a:r>
                      <a:r>
                        <a:rPr sz="1600" spc="-5" dirty="0">
                          <a:latin typeface="Times New Roman"/>
                          <a:cs typeface="Times New Roman"/>
                        </a:rPr>
                        <a:t>memory</a:t>
                      </a:r>
                      <a:endParaRPr sz="1600">
                        <a:latin typeface="Times New Roman"/>
                        <a:cs typeface="Times New Roman"/>
                      </a:endParaRPr>
                    </a:p>
                  </a:txBody>
                  <a:tcPr marL="0" marR="0" marT="7366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xmlns="" val="10006"/>
                  </a:ext>
                </a:extLst>
              </a:tr>
              <a:tr h="243124">
                <a:tc>
                  <a:txBody>
                    <a:bodyPr/>
                    <a:lstStyle/>
                    <a:p>
                      <a:pPr marL="68580">
                        <a:lnSpc>
                          <a:spcPts val="1035"/>
                        </a:lnSpc>
                        <a:spcBef>
                          <a:spcPts val="580"/>
                        </a:spcBef>
                        <a:tabLst>
                          <a:tab pos="412750" algn="l"/>
                          <a:tab pos="3352165" algn="l"/>
                        </a:tabLst>
                      </a:pPr>
                      <a:r>
                        <a:rPr sz="1600" spc="5" dirty="0">
                          <a:latin typeface="Times New Roman"/>
                          <a:cs typeface="Times New Roman"/>
                        </a:rPr>
                        <a:t>1.	</a:t>
                      </a:r>
                      <a:r>
                        <a:rPr sz="1600" dirty="0">
                          <a:latin typeface="Times New Roman"/>
                          <a:cs typeface="Times New Roman"/>
                        </a:rPr>
                        <a:t>Memory   reference</a:t>
                      </a:r>
                      <a:r>
                        <a:rPr sz="1600" spc="395" dirty="0">
                          <a:latin typeface="Times New Roman"/>
                          <a:cs typeface="Times New Roman"/>
                        </a:rPr>
                        <a:t> </a:t>
                      </a:r>
                      <a:r>
                        <a:rPr sz="1600" spc="5" dirty="0">
                          <a:latin typeface="Times New Roman"/>
                          <a:cs typeface="Times New Roman"/>
                        </a:rPr>
                        <a:t>is </a:t>
                      </a:r>
                      <a:r>
                        <a:rPr sz="1600" spc="190" dirty="0">
                          <a:latin typeface="Times New Roman"/>
                          <a:cs typeface="Times New Roman"/>
                        </a:rPr>
                        <a:t> </a:t>
                      </a:r>
                      <a:r>
                        <a:rPr sz="1600" spc="-5" dirty="0">
                          <a:latin typeface="Times New Roman"/>
                          <a:cs typeface="Times New Roman"/>
                        </a:rPr>
                        <a:t>embedded	</a:t>
                      </a:r>
                      <a:r>
                        <a:rPr sz="1600" spc="-10" dirty="0">
                          <a:latin typeface="Times New Roman"/>
                          <a:cs typeface="Times New Roman"/>
                        </a:rPr>
                        <a:t>in</a:t>
                      </a:r>
                      <a:r>
                        <a:rPr sz="1600" spc="150" dirty="0">
                          <a:latin typeface="Times New Roman"/>
                          <a:cs typeface="Times New Roman"/>
                        </a:rPr>
                        <a:t> </a:t>
                      </a:r>
                      <a:r>
                        <a:rPr sz="1600" dirty="0">
                          <a:latin typeface="Times New Roman"/>
                          <a:cs typeface="Times New Roman"/>
                        </a:rPr>
                        <a:t>many</a:t>
                      </a:r>
                      <a:endParaRPr sz="1600">
                        <a:latin typeface="Times New Roman"/>
                        <a:cs typeface="Times New Roman"/>
                      </a:endParaRPr>
                    </a:p>
                  </a:txBody>
                  <a:tcPr marL="0" marR="0" marT="73660" marB="0">
                    <a:lnL w="12700">
                      <a:solidFill>
                        <a:srgbClr val="000000"/>
                      </a:solidFill>
                      <a:prstDash val="solid"/>
                    </a:lnL>
                    <a:lnR w="12700">
                      <a:solidFill>
                        <a:srgbClr val="000000"/>
                      </a:solidFill>
                      <a:prstDash val="solid"/>
                    </a:lnR>
                    <a:lnT w="12700">
                      <a:solidFill>
                        <a:srgbClr val="000000"/>
                      </a:solidFill>
                      <a:prstDash val="solid"/>
                    </a:lnT>
                    <a:lnB w="19050">
                      <a:solidFill>
                        <a:srgbClr val="CC9900"/>
                      </a:solidFill>
                      <a:prstDash val="solid"/>
                    </a:lnB>
                  </a:tcPr>
                </a:tc>
                <a:tc>
                  <a:txBody>
                    <a:bodyPr/>
                    <a:lstStyle/>
                    <a:p>
                      <a:pPr marL="69850">
                        <a:lnSpc>
                          <a:spcPts val="1035"/>
                        </a:lnSpc>
                        <a:spcBef>
                          <a:spcPts val="580"/>
                        </a:spcBef>
                        <a:tabLst>
                          <a:tab pos="414655" algn="l"/>
                        </a:tabLst>
                      </a:pPr>
                      <a:r>
                        <a:rPr sz="1600" spc="5" dirty="0">
                          <a:latin typeface="Times New Roman"/>
                          <a:cs typeface="Times New Roman"/>
                        </a:rPr>
                        <a:t>1.	</a:t>
                      </a:r>
                      <a:r>
                        <a:rPr sz="1600" dirty="0">
                          <a:latin typeface="Times New Roman"/>
                          <a:cs typeface="Times New Roman"/>
                        </a:rPr>
                        <a:t>Memory reference </a:t>
                      </a:r>
                      <a:r>
                        <a:rPr sz="1600" spc="5" dirty="0">
                          <a:latin typeface="Times New Roman"/>
                          <a:cs typeface="Times New Roman"/>
                        </a:rPr>
                        <a:t>is </a:t>
                      </a:r>
                      <a:r>
                        <a:rPr sz="1600" spc="-5" dirty="0">
                          <a:latin typeface="Times New Roman"/>
                          <a:cs typeface="Times New Roman"/>
                        </a:rPr>
                        <a:t>embedded </a:t>
                      </a:r>
                      <a:r>
                        <a:rPr sz="1600" spc="-10" dirty="0">
                          <a:latin typeface="Times New Roman"/>
                          <a:cs typeface="Times New Roman"/>
                        </a:rPr>
                        <a:t>in</a:t>
                      </a:r>
                      <a:r>
                        <a:rPr sz="1600" spc="10" dirty="0">
                          <a:latin typeface="Times New Roman"/>
                          <a:cs typeface="Times New Roman"/>
                        </a:rPr>
                        <a:t> </a:t>
                      </a:r>
                      <a:r>
                        <a:rPr sz="1600" spc="-15" dirty="0">
                          <a:latin typeface="Times New Roman"/>
                          <a:cs typeface="Times New Roman"/>
                        </a:rPr>
                        <a:t>LOAD/</a:t>
                      </a:r>
                      <a:endParaRPr sz="1600">
                        <a:latin typeface="Times New Roman"/>
                        <a:cs typeface="Times New Roman"/>
                      </a:endParaRPr>
                    </a:p>
                  </a:txBody>
                  <a:tcPr marL="0" marR="0" marT="73660" marB="0">
                    <a:lnL w="12700">
                      <a:solidFill>
                        <a:srgbClr val="000000"/>
                      </a:solidFill>
                      <a:prstDash val="solid"/>
                    </a:lnL>
                    <a:lnR w="12700">
                      <a:solidFill>
                        <a:srgbClr val="000000"/>
                      </a:solidFill>
                      <a:prstDash val="solid"/>
                    </a:lnR>
                    <a:lnT w="12700">
                      <a:solidFill>
                        <a:srgbClr val="000000"/>
                      </a:solidFill>
                      <a:prstDash val="solid"/>
                    </a:lnT>
                    <a:lnB w="19050">
                      <a:solidFill>
                        <a:srgbClr val="CC9900"/>
                      </a:solidFill>
                      <a:prstDash val="solid"/>
                    </a:lnB>
                  </a:tcPr>
                </a:tc>
                <a:extLst>
                  <a:ext uri="{0D108BD9-81ED-4DB2-BD59-A6C34878D82A}">
                    <a16:rowId xmlns:a16="http://schemas.microsoft.com/office/drawing/2014/main" xmlns="" val="10007"/>
                  </a:ext>
                </a:extLst>
              </a:tr>
              <a:tr h="273782">
                <a:tc>
                  <a:txBody>
                    <a:bodyPr/>
                    <a:lstStyle/>
                    <a:p>
                      <a:pPr>
                        <a:lnSpc>
                          <a:spcPct val="100000"/>
                        </a:lnSpc>
                      </a:pPr>
                      <a:endParaRPr sz="1600">
                        <a:latin typeface="Times New Roman"/>
                        <a:cs typeface="Times New Roman"/>
                      </a:endParaRPr>
                    </a:p>
                  </a:txBody>
                  <a:tcPr marL="0" marR="0" marT="0" marB="0">
                    <a:lnL w="12700">
                      <a:solidFill>
                        <a:srgbClr val="000000"/>
                      </a:solidFill>
                      <a:prstDash val="solid"/>
                    </a:lnL>
                    <a:lnR w="12700">
                      <a:solidFill>
                        <a:srgbClr val="000000"/>
                      </a:solidFill>
                      <a:prstDash val="solid"/>
                    </a:lnR>
                    <a:lnT w="19050">
                      <a:solidFill>
                        <a:srgbClr val="CC9900"/>
                      </a:solidFill>
                      <a:prstDash val="solid"/>
                    </a:lnT>
                  </a:tcPr>
                </a:tc>
                <a:tc>
                  <a:txBody>
                    <a:bodyPr/>
                    <a:lstStyle/>
                    <a:p>
                      <a:pPr>
                        <a:lnSpc>
                          <a:spcPct val="100000"/>
                        </a:lnSpc>
                      </a:pPr>
                      <a:endParaRPr sz="1600" dirty="0">
                        <a:latin typeface="Times New Roman"/>
                        <a:cs typeface="Times New Roman"/>
                      </a:endParaRPr>
                    </a:p>
                  </a:txBody>
                  <a:tcPr marL="0" marR="0" marT="0" marB="0">
                    <a:lnL w="12700">
                      <a:solidFill>
                        <a:srgbClr val="000000"/>
                      </a:solidFill>
                      <a:prstDash val="solid"/>
                    </a:lnL>
                    <a:lnR w="12700">
                      <a:solidFill>
                        <a:srgbClr val="000000"/>
                      </a:solidFill>
                      <a:prstDash val="solid"/>
                    </a:lnR>
                    <a:lnT w="19050">
                      <a:solidFill>
                        <a:srgbClr val="CC9900"/>
                      </a:solidFill>
                      <a:prstDash val="solid"/>
                    </a:lnT>
                  </a:tcPr>
                </a:tc>
                <a:extLst>
                  <a:ext uri="{0D108BD9-81ED-4DB2-BD59-A6C34878D82A}">
                    <a16:rowId xmlns:a16="http://schemas.microsoft.com/office/drawing/2014/main" xmlns="" val="10008"/>
                  </a:ext>
                </a:extLst>
              </a:tr>
              <a:tr h="171114">
                <a:tc gridSpan="2">
                  <a:txBody>
                    <a:bodyPr/>
                    <a:lstStyle/>
                    <a:p>
                      <a:pPr marL="412750">
                        <a:lnSpc>
                          <a:spcPts val="1080"/>
                        </a:lnSpc>
                        <a:tabLst>
                          <a:tab pos="4518025" algn="l"/>
                          <a:tab pos="8000365" algn="l"/>
                        </a:tabLst>
                      </a:pPr>
                      <a:r>
                        <a:rPr sz="1600" dirty="0">
                          <a:latin typeface="Times New Roman"/>
                          <a:cs typeface="Times New Roman"/>
                        </a:rPr>
                        <a:t>instructions	</a:t>
                      </a:r>
                      <a:r>
                        <a:rPr sz="1800" spc="-104" baseline="-9259" dirty="0">
                          <a:latin typeface="Times New Roman"/>
                          <a:cs typeface="Times New Roman"/>
                        </a:rPr>
                        <a:t>T</a:t>
                      </a:r>
                      <a:r>
                        <a:rPr sz="1600" spc="-70" dirty="0">
                          <a:latin typeface="Times New Roman"/>
                          <a:cs typeface="Times New Roman"/>
                        </a:rPr>
                        <a:t>STORE</a:t>
                      </a:r>
                      <a:r>
                        <a:rPr sz="1600" spc="-20" dirty="0">
                          <a:latin typeface="Times New Roman"/>
                          <a:cs typeface="Times New Roman"/>
                        </a:rPr>
                        <a:t> </a:t>
                      </a:r>
                      <a:r>
                        <a:rPr sz="1600" dirty="0">
                          <a:latin typeface="Times New Roman"/>
                          <a:cs typeface="Times New Roman"/>
                        </a:rPr>
                        <a:t>instructions	</a:t>
                      </a:r>
                      <a:r>
                        <a:rPr sz="1800" spc="-82" baseline="-6944" dirty="0">
                          <a:latin typeface="Times New Roman"/>
                          <a:cs typeface="Times New Roman"/>
                        </a:rPr>
                        <a:t>39</a:t>
                      </a:r>
                      <a:endParaRPr sz="1800" baseline="-6944" dirty="0">
                        <a:latin typeface="Times New Roman"/>
                        <a:cs typeface="Times New Roman"/>
                      </a:endParaRPr>
                    </a:p>
                  </a:txBody>
                  <a:tcPr marL="0" marR="0" marT="0" marB="0">
                    <a:lnL w="12700">
                      <a:solidFill>
                        <a:srgbClr val="000000"/>
                      </a:solidFill>
                      <a:prstDash val="solid"/>
                    </a:lnL>
                    <a:lnR w="12700">
                      <a:solidFill>
                        <a:srgbClr val="000000"/>
                      </a:solidFill>
                      <a:prstDash val="solid"/>
                    </a:lnR>
                    <a:lnB w="12700">
                      <a:solidFill>
                        <a:srgbClr val="000000"/>
                      </a:solidFill>
                      <a:prstDash val="solid"/>
                    </a:lnB>
                  </a:tcPr>
                </a:tc>
                <a:tc hMerge="1">
                  <a:txBody>
                    <a:bodyPr/>
                    <a:lstStyle/>
                    <a:p>
                      <a:endParaRPr/>
                    </a:p>
                  </a:txBody>
                  <a:tcPr marL="0" marR="0" marT="0" marB="0"/>
                </a:tc>
                <a:extLst>
                  <a:ext uri="{0D108BD9-81ED-4DB2-BD59-A6C34878D82A}">
                    <a16:rowId xmlns:a16="http://schemas.microsoft.com/office/drawing/2014/main" xmlns="" val="10009"/>
                  </a:ext>
                </a:extLst>
              </a:tr>
            </a:tbl>
          </a:graphicData>
        </a:graphic>
      </p:graphicFrame>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60044" y="428403"/>
            <a:ext cx="8458835" cy="1915795"/>
          </a:xfrm>
          <a:prstGeom prst="rect">
            <a:avLst/>
          </a:prstGeom>
        </p:spPr>
        <p:txBody>
          <a:bodyPr vert="horz" wrap="square" lIns="0" tIns="165100" rIns="0" bIns="0" rtlCol="0">
            <a:spAutoFit/>
          </a:bodyPr>
          <a:lstStyle/>
          <a:p>
            <a:pPr marL="12700">
              <a:lnSpc>
                <a:spcPct val="100000"/>
              </a:lnSpc>
              <a:spcBef>
                <a:spcPts val="1300"/>
              </a:spcBef>
              <a:tabLst>
                <a:tab pos="356870" algn="l"/>
                <a:tab pos="1414780" algn="l"/>
                <a:tab pos="2240915" algn="l"/>
                <a:tab pos="3973195" algn="l"/>
                <a:tab pos="5238115" algn="l"/>
                <a:tab pos="6488430" algn="l"/>
                <a:tab pos="8049895" algn="l"/>
              </a:tabLst>
            </a:pPr>
            <a:r>
              <a:rPr sz="2000" spc="-5" dirty="0">
                <a:solidFill>
                  <a:srgbClr val="C00000"/>
                </a:solidFill>
                <a:latin typeface="Times New Roman"/>
                <a:cs typeface="Times New Roman"/>
              </a:rPr>
              <a:t>»	</a:t>
            </a:r>
            <a:r>
              <a:rPr sz="2000" b="1" i="1" spc="-5" dirty="0">
                <a:solidFill>
                  <a:srgbClr val="FF0000"/>
                </a:solidFill>
                <a:latin typeface="Times New Roman"/>
                <a:cs typeface="Times New Roman"/>
              </a:rPr>
              <a:t>H</a:t>
            </a:r>
            <a:r>
              <a:rPr sz="2000" b="1" i="1" spc="5" dirty="0">
                <a:solidFill>
                  <a:srgbClr val="FF0000"/>
                </a:solidFill>
                <a:latin typeface="Times New Roman"/>
                <a:cs typeface="Times New Roman"/>
              </a:rPr>
              <a:t>a</a:t>
            </a:r>
            <a:r>
              <a:rPr sz="2000" b="1" i="1" spc="-15" dirty="0">
                <a:solidFill>
                  <a:srgbClr val="FF0000"/>
                </a:solidFill>
                <a:latin typeface="Times New Roman"/>
                <a:cs typeface="Times New Roman"/>
              </a:rPr>
              <a:t>r</a:t>
            </a:r>
            <a:r>
              <a:rPr sz="2000" b="1" i="1" spc="-5" dirty="0">
                <a:solidFill>
                  <a:srgbClr val="FF0000"/>
                </a:solidFill>
                <a:latin typeface="Times New Roman"/>
                <a:cs typeface="Times New Roman"/>
              </a:rPr>
              <a:t>v</a:t>
            </a:r>
            <a:r>
              <a:rPr sz="2000" b="1" i="1" spc="5" dirty="0">
                <a:solidFill>
                  <a:srgbClr val="FF0000"/>
                </a:solidFill>
                <a:latin typeface="Times New Roman"/>
                <a:cs typeface="Times New Roman"/>
              </a:rPr>
              <a:t>a</a:t>
            </a:r>
            <a:r>
              <a:rPr sz="2000" b="1" i="1" spc="-15" dirty="0">
                <a:solidFill>
                  <a:srgbClr val="FF0000"/>
                </a:solidFill>
                <a:latin typeface="Times New Roman"/>
                <a:cs typeface="Times New Roman"/>
              </a:rPr>
              <a:t>r</a:t>
            </a:r>
            <a:r>
              <a:rPr sz="2000" b="1" i="1" spc="-5" dirty="0">
                <a:solidFill>
                  <a:srgbClr val="FF0000"/>
                </a:solidFill>
                <a:latin typeface="Times New Roman"/>
                <a:cs typeface="Times New Roman"/>
              </a:rPr>
              <a:t>d</a:t>
            </a:r>
            <a:r>
              <a:rPr sz="2000" b="1" i="1" dirty="0">
                <a:solidFill>
                  <a:srgbClr val="FF0000"/>
                </a:solidFill>
                <a:latin typeface="Times New Roman"/>
                <a:cs typeface="Times New Roman"/>
              </a:rPr>
              <a:t>	</a:t>
            </a:r>
            <a:r>
              <a:rPr sz="2000" b="1" i="1" spc="-5" dirty="0">
                <a:solidFill>
                  <a:srgbClr val="FF0000"/>
                </a:solidFill>
                <a:latin typeface="Times New Roman"/>
                <a:cs typeface="Times New Roman"/>
              </a:rPr>
              <a:t>v</a:t>
            </a:r>
            <a:r>
              <a:rPr sz="2000" b="1" i="1" dirty="0">
                <a:solidFill>
                  <a:srgbClr val="FF0000"/>
                </a:solidFill>
                <a:latin typeface="Times New Roman"/>
                <a:cs typeface="Times New Roman"/>
              </a:rPr>
              <a:t>e</a:t>
            </a:r>
            <a:r>
              <a:rPr sz="2000" b="1" i="1" spc="-15" dirty="0">
                <a:solidFill>
                  <a:srgbClr val="FF0000"/>
                </a:solidFill>
                <a:latin typeface="Times New Roman"/>
                <a:cs typeface="Times New Roman"/>
              </a:rPr>
              <a:t>rs</a:t>
            </a:r>
            <a:r>
              <a:rPr sz="2000" b="1" i="1" spc="-5" dirty="0">
                <a:solidFill>
                  <a:srgbClr val="FF0000"/>
                </a:solidFill>
                <a:latin typeface="Times New Roman"/>
                <a:cs typeface="Times New Roman"/>
              </a:rPr>
              <a:t>us</a:t>
            </a:r>
            <a:r>
              <a:rPr sz="2000" b="1" i="1" dirty="0">
                <a:solidFill>
                  <a:srgbClr val="FF0000"/>
                </a:solidFill>
                <a:latin typeface="Times New Roman"/>
                <a:cs typeface="Times New Roman"/>
              </a:rPr>
              <a:t>	</a:t>
            </a:r>
            <a:r>
              <a:rPr sz="2000" b="1" i="1" spc="-20" dirty="0">
                <a:solidFill>
                  <a:srgbClr val="FF0000"/>
                </a:solidFill>
                <a:latin typeface="Times New Roman"/>
                <a:cs typeface="Times New Roman"/>
              </a:rPr>
              <a:t>V</a:t>
            </a:r>
            <a:r>
              <a:rPr sz="2000" b="1" i="1" spc="5" dirty="0">
                <a:solidFill>
                  <a:srgbClr val="FF0000"/>
                </a:solidFill>
                <a:latin typeface="Times New Roman"/>
                <a:cs typeface="Times New Roman"/>
              </a:rPr>
              <a:t>o</a:t>
            </a:r>
            <a:r>
              <a:rPr sz="2000" b="1" i="1" spc="-5" dirty="0">
                <a:solidFill>
                  <a:srgbClr val="FF0000"/>
                </a:solidFill>
                <a:latin typeface="Times New Roman"/>
                <a:cs typeface="Times New Roman"/>
              </a:rPr>
              <a:t>n</a:t>
            </a:r>
            <a:r>
              <a:rPr sz="2000" b="1" i="1" dirty="0">
                <a:solidFill>
                  <a:srgbClr val="FF0000"/>
                </a:solidFill>
                <a:latin typeface="Times New Roman"/>
                <a:cs typeface="Times New Roman"/>
              </a:rPr>
              <a:t>-</a:t>
            </a:r>
            <a:r>
              <a:rPr sz="2000" b="1" i="1" spc="-5" dirty="0">
                <a:solidFill>
                  <a:srgbClr val="FF0000"/>
                </a:solidFill>
                <a:latin typeface="Times New Roman"/>
                <a:cs typeface="Times New Roman"/>
              </a:rPr>
              <a:t>Neu</a:t>
            </a:r>
            <a:r>
              <a:rPr sz="2000" b="1" i="1" dirty="0">
                <a:solidFill>
                  <a:srgbClr val="FF0000"/>
                </a:solidFill>
                <a:latin typeface="Times New Roman"/>
                <a:cs typeface="Times New Roman"/>
              </a:rPr>
              <a:t>m</a:t>
            </a:r>
            <a:r>
              <a:rPr sz="2000" b="1" i="1" spc="5" dirty="0">
                <a:solidFill>
                  <a:srgbClr val="FF0000"/>
                </a:solidFill>
                <a:latin typeface="Times New Roman"/>
                <a:cs typeface="Times New Roman"/>
              </a:rPr>
              <a:t>a</a:t>
            </a:r>
            <a:r>
              <a:rPr sz="2000" b="1" i="1" spc="-5" dirty="0">
                <a:solidFill>
                  <a:srgbClr val="FF0000"/>
                </a:solidFill>
                <a:latin typeface="Times New Roman"/>
                <a:cs typeface="Times New Roman"/>
              </a:rPr>
              <a:t>nn</a:t>
            </a:r>
            <a:r>
              <a:rPr sz="2000" b="1" i="1" dirty="0">
                <a:solidFill>
                  <a:srgbClr val="FF0000"/>
                </a:solidFill>
                <a:latin typeface="Times New Roman"/>
                <a:cs typeface="Times New Roman"/>
              </a:rPr>
              <a:t>	</a:t>
            </a:r>
            <a:r>
              <a:rPr sz="2000" b="1" i="1" spc="-5" dirty="0">
                <a:solidFill>
                  <a:srgbClr val="FF0000"/>
                </a:solidFill>
                <a:latin typeface="Times New Roman"/>
                <a:cs typeface="Times New Roman"/>
              </a:rPr>
              <a:t>P</a:t>
            </a:r>
            <a:r>
              <a:rPr sz="2000" b="1" i="1" spc="-15" dirty="0">
                <a:solidFill>
                  <a:srgbClr val="FF0000"/>
                </a:solidFill>
                <a:latin typeface="Times New Roman"/>
                <a:cs typeface="Times New Roman"/>
              </a:rPr>
              <a:t>r</a:t>
            </a:r>
            <a:r>
              <a:rPr sz="2000" b="1" i="1" spc="5" dirty="0">
                <a:solidFill>
                  <a:srgbClr val="FF0000"/>
                </a:solidFill>
                <a:latin typeface="Times New Roman"/>
                <a:cs typeface="Times New Roman"/>
              </a:rPr>
              <a:t>o</a:t>
            </a:r>
            <a:r>
              <a:rPr sz="2000" b="1" i="1" spc="-5" dirty="0">
                <a:solidFill>
                  <a:srgbClr val="FF0000"/>
                </a:solidFill>
                <a:latin typeface="Times New Roman"/>
                <a:cs typeface="Times New Roman"/>
              </a:rPr>
              <a:t>c</a:t>
            </a:r>
            <a:r>
              <a:rPr sz="2000" b="1" i="1" dirty="0">
                <a:solidFill>
                  <a:srgbClr val="FF0000"/>
                </a:solidFill>
                <a:latin typeface="Times New Roman"/>
                <a:cs typeface="Times New Roman"/>
              </a:rPr>
              <a:t>e</a:t>
            </a:r>
            <a:r>
              <a:rPr sz="2000" b="1" i="1" spc="-15" dirty="0">
                <a:solidFill>
                  <a:srgbClr val="FF0000"/>
                </a:solidFill>
                <a:latin typeface="Times New Roman"/>
                <a:cs typeface="Times New Roman"/>
              </a:rPr>
              <a:t>ss</a:t>
            </a:r>
            <a:r>
              <a:rPr sz="2000" b="1" i="1" spc="5" dirty="0">
                <a:solidFill>
                  <a:srgbClr val="FF0000"/>
                </a:solidFill>
                <a:latin typeface="Times New Roman"/>
                <a:cs typeface="Times New Roman"/>
              </a:rPr>
              <a:t>o</a:t>
            </a:r>
            <a:r>
              <a:rPr sz="2000" b="1" i="1" spc="-15" dirty="0">
                <a:solidFill>
                  <a:srgbClr val="FF0000"/>
                </a:solidFill>
                <a:latin typeface="Times New Roman"/>
                <a:cs typeface="Times New Roman"/>
              </a:rPr>
              <a:t>r</a:t>
            </a:r>
            <a:r>
              <a:rPr sz="2000" b="1" i="1" spc="-5" dirty="0">
                <a:solidFill>
                  <a:srgbClr val="FF0000"/>
                </a:solidFill>
                <a:latin typeface="Times New Roman"/>
                <a:cs typeface="Times New Roman"/>
              </a:rPr>
              <a:t>/</a:t>
            </a:r>
            <a:r>
              <a:rPr sz="2000" b="1" i="1" dirty="0">
                <a:solidFill>
                  <a:srgbClr val="FF0000"/>
                </a:solidFill>
                <a:latin typeface="Times New Roman"/>
                <a:cs typeface="Times New Roman"/>
              </a:rPr>
              <a:t>	</a:t>
            </a:r>
            <a:r>
              <a:rPr sz="2000" b="1" i="1" spc="-20" dirty="0">
                <a:solidFill>
                  <a:srgbClr val="FF0000"/>
                </a:solidFill>
                <a:latin typeface="Times New Roman"/>
                <a:cs typeface="Times New Roman"/>
              </a:rPr>
              <a:t>C</a:t>
            </a:r>
            <a:r>
              <a:rPr sz="2000" b="1" i="1" spc="5" dirty="0">
                <a:solidFill>
                  <a:srgbClr val="FF0000"/>
                </a:solidFill>
                <a:latin typeface="Times New Roman"/>
                <a:cs typeface="Times New Roman"/>
              </a:rPr>
              <a:t>o</a:t>
            </a:r>
            <a:r>
              <a:rPr sz="2000" b="1" i="1" spc="-5" dirty="0">
                <a:solidFill>
                  <a:srgbClr val="FF0000"/>
                </a:solidFill>
                <a:latin typeface="Times New Roman"/>
                <a:cs typeface="Times New Roman"/>
              </a:rPr>
              <a:t>nt</a:t>
            </a:r>
            <a:r>
              <a:rPr sz="2000" b="1" i="1" spc="-20" dirty="0">
                <a:solidFill>
                  <a:srgbClr val="FF0000"/>
                </a:solidFill>
                <a:latin typeface="Times New Roman"/>
                <a:cs typeface="Times New Roman"/>
              </a:rPr>
              <a:t>r</a:t>
            </a:r>
            <a:r>
              <a:rPr sz="2000" b="1" i="1" spc="5" dirty="0">
                <a:solidFill>
                  <a:srgbClr val="FF0000"/>
                </a:solidFill>
                <a:latin typeface="Times New Roman"/>
                <a:cs typeface="Times New Roman"/>
              </a:rPr>
              <a:t>o</a:t>
            </a:r>
            <a:r>
              <a:rPr sz="2000" b="1" i="1" spc="-5" dirty="0">
                <a:solidFill>
                  <a:srgbClr val="FF0000"/>
                </a:solidFill>
                <a:latin typeface="Times New Roman"/>
                <a:cs typeface="Times New Roman"/>
              </a:rPr>
              <a:t>ller</a:t>
            </a:r>
            <a:r>
              <a:rPr sz="2000" b="1" i="1" dirty="0">
                <a:solidFill>
                  <a:srgbClr val="FF0000"/>
                </a:solidFill>
                <a:latin typeface="Times New Roman"/>
                <a:cs typeface="Times New Roman"/>
              </a:rPr>
              <a:t>	</a:t>
            </a:r>
            <a:r>
              <a:rPr sz="2000" b="1" i="1" spc="-20" dirty="0">
                <a:solidFill>
                  <a:srgbClr val="FF0000"/>
                </a:solidFill>
                <a:latin typeface="Times New Roman"/>
                <a:cs typeface="Times New Roman"/>
              </a:rPr>
              <a:t>A</a:t>
            </a:r>
            <a:r>
              <a:rPr sz="2000" b="1" i="1" spc="-15" dirty="0">
                <a:solidFill>
                  <a:srgbClr val="FF0000"/>
                </a:solidFill>
                <a:latin typeface="Times New Roman"/>
                <a:cs typeface="Times New Roman"/>
              </a:rPr>
              <a:t>r</a:t>
            </a:r>
            <a:r>
              <a:rPr sz="2000" b="1" i="1" spc="-5" dirty="0">
                <a:solidFill>
                  <a:srgbClr val="FF0000"/>
                </a:solidFill>
                <a:latin typeface="Times New Roman"/>
                <a:cs typeface="Times New Roman"/>
              </a:rPr>
              <a:t>chitect</a:t>
            </a:r>
            <a:r>
              <a:rPr sz="2000" b="1" i="1" spc="15" dirty="0">
                <a:solidFill>
                  <a:srgbClr val="FF0000"/>
                </a:solidFill>
                <a:latin typeface="Times New Roman"/>
                <a:cs typeface="Times New Roman"/>
              </a:rPr>
              <a:t>u</a:t>
            </a:r>
            <a:r>
              <a:rPr sz="2000" b="1" i="1" spc="-15" dirty="0">
                <a:solidFill>
                  <a:srgbClr val="FF0000"/>
                </a:solidFill>
                <a:latin typeface="Times New Roman"/>
                <a:cs typeface="Times New Roman"/>
              </a:rPr>
              <a:t>r</a:t>
            </a:r>
            <a:r>
              <a:rPr sz="2000" b="1" i="1" dirty="0">
                <a:solidFill>
                  <a:srgbClr val="FF0000"/>
                </a:solidFill>
                <a:latin typeface="Times New Roman"/>
                <a:cs typeface="Times New Roman"/>
              </a:rPr>
              <a:t>e</a:t>
            </a:r>
            <a:r>
              <a:rPr sz="2000" b="1" i="1" spc="-5" dirty="0">
                <a:solidFill>
                  <a:srgbClr val="FF0000"/>
                </a:solidFill>
                <a:latin typeface="Times New Roman"/>
                <a:cs typeface="Times New Roman"/>
              </a:rPr>
              <a:t>:</a:t>
            </a:r>
            <a:r>
              <a:rPr sz="2000" b="1" i="1" dirty="0">
                <a:solidFill>
                  <a:srgbClr val="FF0000"/>
                </a:solidFill>
                <a:latin typeface="Times New Roman"/>
                <a:cs typeface="Times New Roman"/>
              </a:rPr>
              <a:t>	</a:t>
            </a:r>
            <a:r>
              <a:rPr sz="2000" spc="25" dirty="0">
                <a:latin typeface="Times New Roman"/>
                <a:cs typeface="Times New Roman"/>
              </a:rPr>
              <a:t>T</a:t>
            </a:r>
            <a:r>
              <a:rPr sz="2000" spc="-20" dirty="0">
                <a:latin typeface="Times New Roman"/>
                <a:cs typeface="Times New Roman"/>
              </a:rPr>
              <a:t>h</a:t>
            </a:r>
            <a:r>
              <a:rPr sz="2000" spc="-5" dirty="0">
                <a:latin typeface="Times New Roman"/>
                <a:cs typeface="Times New Roman"/>
              </a:rPr>
              <a:t>e</a:t>
            </a:r>
            <a:endParaRPr sz="2000">
              <a:latin typeface="Times New Roman"/>
              <a:cs typeface="Times New Roman"/>
            </a:endParaRPr>
          </a:p>
          <a:p>
            <a:pPr marL="356870">
              <a:lnSpc>
                <a:spcPct val="100000"/>
              </a:lnSpc>
              <a:spcBef>
                <a:spcPts val="1200"/>
              </a:spcBef>
            </a:pPr>
            <a:r>
              <a:rPr sz="2000" spc="-10" dirty="0">
                <a:latin typeface="Times New Roman"/>
                <a:cs typeface="Times New Roman"/>
              </a:rPr>
              <a:t>terms </a:t>
            </a:r>
            <a:r>
              <a:rPr sz="2000" spc="-5" dirty="0">
                <a:solidFill>
                  <a:srgbClr val="AC1285"/>
                </a:solidFill>
                <a:latin typeface="Times New Roman"/>
                <a:cs typeface="Times New Roman"/>
              </a:rPr>
              <a:t>Harvard </a:t>
            </a:r>
            <a:r>
              <a:rPr sz="2000" spc="-10" dirty="0">
                <a:latin typeface="Times New Roman"/>
                <a:cs typeface="Times New Roman"/>
              </a:rPr>
              <a:t>and </a:t>
            </a:r>
            <a:r>
              <a:rPr sz="2000" spc="-10" dirty="0">
                <a:solidFill>
                  <a:srgbClr val="AC1285"/>
                </a:solidFill>
                <a:latin typeface="Times New Roman"/>
                <a:cs typeface="Times New Roman"/>
              </a:rPr>
              <a:t>Von-Neumann </a:t>
            </a:r>
            <a:r>
              <a:rPr sz="2000" spc="-5" dirty="0">
                <a:latin typeface="Times New Roman"/>
                <a:cs typeface="Times New Roman"/>
              </a:rPr>
              <a:t>refers to </a:t>
            </a:r>
            <a:r>
              <a:rPr sz="2000" spc="-10" dirty="0">
                <a:latin typeface="Times New Roman"/>
                <a:cs typeface="Times New Roman"/>
              </a:rPr>
              <a:t>the </a:t>
            </a:r>
            <a:r>
              <a:rPr sz="2000" spc="-5" dirty="0">
                <a:latin typeface="Times New Roman"/>
                <a:cs typeface="Times New Roman"/>
              </a:rPr>
              <a:t>processor architecture</a:t>
            </a:r>
            <a:r>
              <a:rPr sz="2000" spc="220" dirty="0">
                <a:latin typeface="Times New Roman"/>
                <a:cs typeface="Times New Roman"/>
              </a:rPr>
              <a:t> </a:t>
            </a:r>
            <a:r>
              <a:rPr sz="2000" spc="-10" dirty="0">
                <a:latin typeface="Times New Roman"/>
                <a:cs typeface="Times New Roman"/>
              </a:rPr>
              <a:t>design.</a:t>
            </a:r>
            <a:endParaRPr sz="2000">
              <a:latin typeface="Times New Roman"/>
              <a:cs typeface="Times New Roman"/>
            </a:endParaRPr>
          </a:p>
          <a:p>
            <a:pPr marL="12700">
              <a:lnSpc>
                <a:spcPct val="100000"/>
              </a:lnSpc>
              <a:spcBef>
                <a:spcPts val="1685"/>
              </a:spcBef>
              <a:tabLst>
                <a:tab pos="356870" algn="l"/>
              </a:tabLst>
            </a:pPr>
            <a:r>
              <a:rPr sz="2000" spc="-5" dirty="0">
                <a:solidFill>
                  <a:srgbClr val="C00000"/>
                </a:solidFill>
                <a:latin typeface="Times New Roman"/>
                <a:cs typeface="Times New Roman"/>
              </a:rPr>
              <a:t>»	</a:t>
            </a:r>
            <a:r>
              <a:rPr sz="2000" spc="-5" dirty="0">
                <a:latin typeface="Times New Roman"/>
                <a:cs typeface="Times New Roman"/>
              </a:rPr>
              <a:t>Microprocessors/ Controllers based </a:t>
            </a:r>
            <a:r>
              <a:rPr sz="2000" dirty="0">
                <a:latin typeface="Times New Roman"/>
                <a:cs typeface="Times New Roman"/>
              </a:rPr>
              <a:t>on </a:t>
            </a:r>
            <a:r>
              <a:rPr sz="2000" spc="-10" dirty="0">
                <a:latin typeface="Times New Roman"/>
                <a:cs typeface="Times New Roman"/>
              </a:rPr>
              <a:t>the </a:t>
            </a:r>
            <a:r>
              <a:rPr sz="2000" b="1" i="1" dirty="0">
                <a:solidFill>
                  <a:srgbClr val="AC1285"/>
                </a:solidFill>
                <a:latin typeface="Times New Roman"/>
                <a:cs typeface="Times New Roman"/>
              </a:rPr>
              <a:t>Von-Neumann </a:t>
            </a:r>
            <a:r>
              <a:rPr sz="2000" b="1" i="1" spc="-5" dirty="0">
                <a:solidFill>
                  <a:srgbClr val="AC1285"/>
                </a:solidFill>
                <a:latin typeface="Times New Roman"/>
                <a:cs typeface="Times New Roman"/>
              </a:rPr>
              <a:t>architecture</a:t>
            </a:r>
            <a:r>
              <a:rPr sz="2000" b="1" i="1" spc="85" dirty="0">
                <a:solidFill>
                  <a:srgbClr val="AC1285"/>
                </a:solidFill>
                <a:latin typeface="Times New Roman"/>
                <a:cs typeface="Times New Roman"/>
              </a:rPr>
              <a:t> </a:t>
            </a:r>
            <a:r>
              <a:rPr sz="2000" spc="-5" dirty="0">
                <a:latin typeface="Times New Roman"/>
                <a:cs typeface="Times New Roman"/>
              </a:rPr>
              <a:t>shares</a:t>
            </a:r>
            <a:endParaRPr sz="2000">
              <a:latin typeface="Times New Roman"/>
              <a:cs typeface="Times New Roman"/>
            </a:endParaRPr>
          </a:p>
          <a:p>
            <a:pPr marL="356870">
              <a:lnSpc>
                <a:spcPct val="100000"/>
              </a:lnSpc>
              <a:spcBef>
                <a:spcPts val="1200"/>
              </a:spcBef>
            </a:pPr>
            <a:r>
              <a:rPr sz="2000" spc="-5" dirty="0">
                <a:solidFill>
                  <a:srgbClr val="C00000"/>
                </a:solidFill>
                <a:latin typeface="Times New Roman"/>
                <a:cs typeface="Times New Roman"/>
              </a:rPr>
              <a:t>a </a:t>
            </a:r>
            <a:r>
              <a:rPr sz="2000" spc="-10" dirty="0">
                <a:solidFill>
                  <a:srgbClr val="C00000"/>
                </a:solidFill>
                <a:latin typeface="Times New Roman"/>
                <a:cs typeface="Times New Roman"/>
              </a:rPr>
              <a:t>single </a:t>
            </a:r>
            <a:r>
              <a:rPr sz="2000" spc="-15" dirty="0">
                <a:solidFill>
                  <a:srgbClr val="C00000"/>
                </a:solidFill>
                <a:latin typeface="Times New Roman"/>
                <a:cs typeface="Times New Roman"/>
              </a:rPr>
              <a:t>common </a:t>
            </a:r>
            <a:r>
              <a:rPr sz="2000" spc="-10" dirty="0">
                <a:solidFill>
                  <a:srgbClr val="C00000"/>
                </a:solidFill>
                <a:latin typeface="Times New Roman"/>
                <a:cs typeface="Times New Roman"/>
              </a:rPr>
              <a:t>bus </a:t>
            </a:r>
            <a:r>
              <a:rPr sz="2000" spc="-10" dirty="0">
                <a:solidFill>
                  <a:srgbClr val="6F2F9F"/>
                </a:solidFill>
                <a:latin typeface="Times New Roman"/>
                <a:cs typeface="Times New Roman"/>
              </a:rPr>
              <a:t>for fetching </a:t>
            </a:r>
            <a:r>
              <a:rPr sz="2000" dirty="0">
                <a:solidFill>
                  <a:srgbClr val="6F2F9F"/>
                </a:solidFill>
                <a:latin typeface="Times New Roman"/>
                <a:cs typeface="Times New Roman"/>
              </a:rPr>
              <a:t>both </a:t>
            </a:r>
            <a:r>
              <a:rPr sz="2000" spc="-10" dirty="0">
                <a:solidFill>
                  <a:srgbClr val="6F2F9F"/>
                </a:solidFill>
                <a:latin typeface="Times New Roman"/>
                <a:cs typeface="Times New Roman"/>
              </a:rPr>
              <a:t>instructions and</a:t>
            </a:r>
            <a:r>
              <a:rPr sz="2000" spc="250" dirty="0">
                <a:solidFill>
                  <a:srgbClr val="6F2F9F"/>
                </a:solidFill>
                <a:latin typeface="Times New Roman"/>
                <a:cs typeface="Times New Roman"/>
              </a:rPr>
              <a:t> </a:t>
            </a:r>
            <a:r>
              <a:rPr sz="2000" dirty="0">
                <a:solidFill>
                  <a:srgbClr val="6F2F9F"/>
                </a:solidFill>
                <a:latin typeface="Times New Roman"/>
                <a:cs typeface="Times New Roman"/>
              </a:rPr>
              <a:t>data</a:t>
            </a:r>
            <a:r>
              <a:rPr sz="2000" dirty="0">
                <a:latin typeface="Times New Roman"/>
                <a:cs typeface="Times New Roman"/>
              </a:rPr>
              <a:t>.</a:t>
            </a:r>
            <a:endParaRPr sz="2000">
              <a:latin typeface="Times New Roman"/>
              <a:cs typeface="Times New Roman"/>
            </a:endParaRPr>
          </a:p>
        </p:txBody>
      </p:sp>
      <p:sp>
        <p:nvSpPr>
          <p:cNvPr id="3" name="object 3"/>
          <p:cNvSpPr txBox="1"/>
          <p:nvPr/>
        </p:nvSpPr>
        <p:spPr>
          <a:xfrm>
            <a:off x="460044" y="2533650"/>
            <a:ext cx="7376159" cy="847725"/>
          </a:xfrm>
          <a:prstGeom prst="rect">
            <a:avLst/>
          </a:prstGeom>
        </p:spPr>
        <p:txBody>
          <a:bodyPr vert="horz" wrap="square" lIns="0" tIns="11430" rIns="0" bIns="0" rtlCol="0">
            <a:spAutoFit/>
          </a:bodyPr>
          <a:lstStyle/>
          <a:p>
            <a:pPr marL="12700">
              <a:lnSpc>
                <a:spcPct val="100000"/>
              </a:lnSpc>
              <a:spcBef>
                <a:spcPts val="90"/>
              </a:spcBef>
              <a:tabLst>
                <a:tab pos="356870" algn="l"/>
              </a:tabLst>
            </a:pPr>
            <a:r>
              <a:rPr sz="2000" spc="-5" dirty="0">
                <a:solidFill>
                  <a:srgbClr val="C00000"/>
                </a:solidFill>
                <a:latin typeface="Times New Roman"/>
                <a:cs typeface="Times New Roman"/>
              </a:rPr>
              <a:t>»	</a:t>
            </a:r>
            <a:r>
              <a:rPr sz="2000" spc="-5" dirty="0">
                <a:latin typeface="Times New Roman"/>
                <a:cs typeface="Times New Roman"/>
              </a:rPr>
              <a:t>Program </a:t>
            </a:r>
            <a:r>
              <a:rPr sz="2000" spc="-10" dirty="0">
                <a:latin typeface="Times New Roman"/>
                <a:cs typeface="Times New Roman"/>
              </a:rPr>
              <a:t>instructions and </a:t>
            </a:r>
            <a:r>
              <a:rPr sz="2000" spc="-5" dirty="0">
                <a:latin typeface="Times New Roman"/>
                <a:cs typeface="Times New Roman"/>
              </a:rPr>
              <a:t>data </a:t>
            </a:r>
            <a:r>
              <a:rPr sz="2000" dirty="0">
                <a:latin typeface="Times New Roman"/>
                <a:cs typeface="Times New Roman"/>
              </a:rPr>
              <a:t>are </a:t>
            </a:r>
            <a:r>
              <a:rPr sz="2000" spc="-5" dirty="0">
                <a:latin typeface="Times New Roman"/>
                <a:cs typeface="Times New Roman"/>
              </a:rPr>
              <a:t>stored </a:t>
            </a:r>
            <a:r>
              <a:rPr sz="2000" spc="-10" dirty="0">
                <a:latin typeface="Times New Roman"/>
                <a:cs typeface="Times New Roman"/>
              </a:rPr>
              <a:t>in </a:t>
            </a:r>
            <a:r>
              <a:rPr sz="2000" spc="-5" dirty="0">
                <a:latin typeface="Times New Roman"/>
                <a:cs typeface="Times New Roman"/>
              </a:rPr>
              <a:t>a </a:t>
            </a:r>
            <a:r>
              <a:rPr sz="2000" spc="-15" dirty="0">
                <a:latin typeface="Times New Roman"/>
                <a:cs typeface="Times New Roman"/>
              </a:rPr>
              <a:t>common main</a:t>
            </a:r>
            <a:r>
              <a:rPr sz="2000" spc="220" dirty="0">
                <a:latin typeface="Times New Roman"/>
                <a:cs typeface="Times New Roman"/>
              </a:rPr>
              <a:t> </a:t>
            </a:r>
            <a:r>
              <a:rPr sz="2000" spc="-20" dirty="0">
                <a:latin typeface="Times New Roman"/>
                <a:cs typeface="Times New Roman"/>
              </a:rPr>
              <a:t>memory.</a:t>
            </a:r>
            <a:endParaRPr sz="2000">
              <a:latin typeface="Times New Roman"/>
              <a:cs typeface="Times New Roman"/>
            </a:endParaRPr>
          </a:p>
          <a:p>
            <a:pPr marL="12700">
              <a:lnSpc>
                <a:spcPct val="100000"/>
              </a:lnSpc>
              <a:spcBef>
                <a:spcPts val="1680"/>
              </a:spcBef>
            </a:pPr>
            <a:r>
              <a:rPr sz="2000" spc="-5" dirty="0">
                <a:solidFill>
                  <a:srgbClr val="C00000"/>
                </a:solidFill>
                <a:latin typeface="Times New Roman"/>
                <a:cs typeface="Times New Roman"/>
              </a:rPr>
              <a:t>»</a:t>
            </a:r>
            <a:endParaRPr sz="2000">
              <a:latin typeface="Times New Roman"/>
              <a:cs typeface="Times New Roman"/>
            </a:endParaRPr>
          </a:p>
        </p:txBody>
      </p:sp>
      <p:sp>
        <p:nvSpPr>
          <p:cNvPr id="4" name="object 4"/>
          <p:cNvSpPr txBox="1"/>
          <p:nvPr/>
        </p:nvSpPr>
        <p:spPr>
          <a:xfrm>
            <a:off x="804468" y="3051759"/>
            <a:ext cx="8114030" cy="329565"/>
          </a:xfrm>
          <a:prstGeom prst="rect">
            <a:avLst/>
          </a:prstGeom>
        </p:spPr>
        <p:txBody>
          <a:bodyPr vert="horz" wrap="square" lIns="0" tIns="12065" rIns="0" bIns="0" rtlCol="0">
            <a:spAutoFit/>
          </a:bodyPr>
          <a:lstStyle/>
          <a:p>
            <a:pPr marL="12700">
              <a:lnSpc>
                <a:spcPct val="100000"/>
              </a:lnSpc>
              <a:spcBef>
                <a:spcPts val="95"/>
              </a:spcBef>
              <a:tabLst>
                <a:tab pos="1722755" algn="l"/>
                <a:tab pos="3125470" algn="l"/>
                <a:tab pos="3909060" algn="l"/>
                <a:tab pos="5253990" algn="l"/>
                <a:tab pos="6537325" algn="l"/>
                <a:tab pos="7146925" algn="l"/>
                <a:tab pos="7854315" algn="l"/>
              </a:tabLst>
            </a:pPr>
            <a:r>
              <a:rPr sz="2000" spc="-5" dirty="0">
                <a:latin typeface="Times New Roman"/>
                <a:cs typeface="Times New Roman"/>
              </a:rPr>
              <a:t>V</a:t>
            </a:r>
            <a:r>
              <a:rPr sz="2000" dirty="0">
                <a:latin typeface="Times New Roman"/>
                <a:cs typeface="Times New Roman"/>
              </a:rPr>
              <a:t>o</a:t>
            </a:r>
            <a:r>
              <a:rPr sz="2000" spc="-20" dirty="0">
                <a:latin typeface="Times New Roman"/>
                <a:cs typeface="Times New Roman"/>
              </a:rPr>
              <a:t>n</a:t>
            </a:r>
            <a:r>
              <a:rPr sz="2000" spc="5" dirty="0">
                <a:latin typeface="Times New Roman"/>
                <a:cs typeface="Times New Roman"/>
              </a:rPr>
              <a:t>-</a:t>
            </a:r>
            <a:r>
              <a:rPr sz="2000" spc="-5" dirty="0">
                <a:latin typeface="Times New Roman"/>
                <a:cs typeface="Times New Roman"/>
              </a:rPr>
              <a:t>Ne</a:t>
            </a:r>
            <a:r>
              <a:rPr sz="2000" spc="5" dirty="0">
                <a:latin typeface="Times New Roman"/>
                <a:cs typeface="Times New Roman"/>
              </a:rPr>
              <a:t>u</a:t>
            </a:r>
            <a:r>
              <a:rPr sz="2000" spc="-25" dirty="0">
                <a:latin typeface="Times New Roman"/>
                <a:cs typeface="Times New Roman"/>
              </a:rPr>
              <a:t>m</a:t>
            </a:r>
            <a:r>
              <a:rPr sz="2000" spc="15" dirty="0">
                <a:latin typeface="Times New Roman"/>
                <a:cs typeface="Times New Roman"/>
              </a:rPr>
              <a:t>a</a:t>
            </a:r>
            <a:r>
              <a:rPr sz="2000" spc="-20" dirty="0">
                <a:latin typeface="Times New Roman"/>
                <a:cs typeface="Times New Roman"/>
              </a:rPr>
              <a:t>n</a:t>
            </a:r>
            <a:r>
              <a:rPr sz="2000" spc="-5" dirty="0">
                <a:latin typeface="Times New Roman"/>
                <a:cs typeface="Times New Roman"/>
              </a:rPr>
              <a:t>n</a:t>
            </a:r>
            <a:r>
              <a:rPr sz="2000" dirty="0">
                <a:latin typeface="Times New Roman"/>
                <a:cs typeface="Times New Roman"/>
              </a:rPr>
              <a:t>	</a:t>
            </a:r>
            <a:r>
              <a:rPr sz="2000" spc="-5" dirty="0">
                <a:latin typeface="Times New Roman"/>
                <a:cs typeface="Times New Roman"/>
              </a:rPr>
              <a:t>a</a:t>
            </a:r>
            <a:r>
              <a:rPr sz="2000" dirty="0">
                <a:latin typeface="Times New Roman"/>
                <a:cs typeface="Times New Roman"/>
              </a:rPr>
              <a:t>r</a:t>
            </a:r>
            <a:r>
              <a:rPr sz="2000" spc="-5" dirty="0">
                <a:latin typeface="Times New Roman"/>
                <a:cs typeface="Times New Roman"/>
              </a:rPr>
              <a:t>c</a:t>
            </a:r>
            <a:r>
              <a:rPr sz="2000" spc="-15" dirty="0">
                <a:latin typeface="Times New Roman"/>
                <a:cs typeface="Times New Roman"/>
              </a:rPr>
              <a:t>h</a:t>
            </a:r>
            <a:r>
              <a:rPr sz="2000" spc="-5" dirty="0">
                <a:latin typeface="Times New Roman"/>
                <a:cs typeface="Times New Roman"/>
              </a:rPr>
              <a:t>itec</a:t>
            </a:r>
            <a:r>
              <a:rPr sz="2000" spc="15" dirty="0">
                <a:latin typeface="Times New Roman"/>
                <a:cs typeface="Times New Roman"/>
              </a:rPr>
              <a:t>t</a:t>
            </a:r>
            <a:r>
              <a:rPr sz="2000" spc="-20" dirty="0">
                <a:latin typeface="Times New Roman"/>
                <a:cs typeface="Times New Roman"/>
              </a:rPr>
              <a:t>u</a:t>
            </a:r>
            <a:r>
              <a:rPr sz="2000" dirty="0">
                <a:latin typeface="Times New Roman"/>
                <a:cs typeface="Times New Roman"/>
              </a:rPr>
              <a:t>r</a:t>
            </a:r>
            <a:r>
              <a:rPr sz="2000" spc="-5" dirty="0">
                <a:latin typeface="Times New Roman"/>
                <a:cs typeface="Times New Roman"/>
              </a:rPr>
              <a:t>e</a:t>
            </a:r>
            <a:r>
              <a:rPr sz="2000" dirty="0">
                <a:latin typeface="Times New Roman"/>
                <a:cs typeface="Times New Roman"/>
              </a:rPr>
              <a:t>	b</a:t>
            </a:r>
            <a:r>
              <a:rPr sz="2000" spc="-5" dirty="0">
                <a:latin typeface="Times New Roman"/>
                <a:cs typeface="Times New Roman"/>
              </a:rPr>
              <a:t>ased</a:t>
            </a:r>
            <a:r>
              <a:rPr sz="2000" dirty="0">
                <a:latin typeface="Times New Roman"/>
                <a:cs typeface="Times New Roman"/>
              </a:rPr>
              <a:t>	p</a:t>
            </a:r>
            <a:r>
              <a:rPr sz="2000" spc="-25" dirty="0">
                <a:latin typeface="Times New Roman"/>
                <a:cs typeface="Times New Roman"/>
              </a:rPr>
              <a:t>r</a:t>
            </a:r>
            <a:r>
              <a:rPr sz="2000" dirty="0">
                <a:latin typeface="Times New Roman"/>
                <a:cs typeface="Times New Roman"/>
              </a:rPr>
              <a:t>o</a:t>
            </a:r>
            <a:r>
              <a:rPr sz="2000" spc="-5" dirty="0">
                <a:latin typeface="Times New Roman"/>
                <a:cs typeface="Times New Roman"/>
              </a:rPr>
              <a:t>ces</a:t>
            </a:r>
            <a:r>
              <a:rPr sz="2000" spc="-15" dirty="0">
                <a:latin typeface="Times New Roman"/>
                <a:cs typeface="Times New Roman"/>
              </a:rPr>
              <a:t>s</a:t>
            </a:r>
            <a:r>
              <a:rPr sz="2000" dirty="0">
                <a:latin typeface="Times New Roman"/>
                <a:cs typeface="Times New Roman"/>
              </a:rPr>
              <a:t>or</a:t>
            </a:r>
            <a:r>
              <a:rPr sz="2000" spc="-15" dirty="0">
                <a:latin typeface="Times New Roman"/>
                <a:cs typeface="Times New Roman"/>
              </a:rPr>
              <a:t>s</a:t>
            </a:r>
            <a:r>
              <a:rPr sz="2000" spc="-5" dirty="0">
                <a:latin typeface="Times New Roman"/>
                <a:cs typeface="Times New Roman"/>
              </a:rPr>
              <a:t>/</a:t>
            </a:r>
            <a:r>
              <a:rPr sz="2000" dirty="0">
                <a:latin typeface="Times New Roman"/>
                <a:cs typeface="Times New Roman"/>
              </a:rPr>
              <a:t>	</a:t>
            </a:r>
            <a:r>
              <a:rPr sz="2000" spc="-5" dirty="0">
                <a:latin typeface="Times New Roman"/>
                <a:cs typeface="Times New Roman"/>
              </a:rPr>
              <a:t>c</a:t>
            </a:r>
            <a:r>
              <a:rPr sz="2000" spc="5" dirty="0">
                <a:latin typeface="Times New Roman"/>
                <a:cs typeface="Times New Roman"/>
              </a:rPr>
              <a:t>o</a:t>
            </a:r>
            <a:r>
              <a:rPr sz="2000" spc="-20" dirty="0">
                <a:latin typeface="Times New Roman"/>
                <a:cs typeface="Times New Roman"/>
              </a:rPr>
              <a:t>n</a:t>
            </a:r>
            <a:r>
              <a:rPr sz="2000" spc="-5" dirty="0">
                <a:latin typeface="Times New Roman"/>
                <a:cs typeface="Times New Roman"/>
              </a:rPr>
              <a:t>tr</a:t>
            </a:r>
            <a:r>
              <a:rPr sz="2000" spc="5" dirty="0">
                <a:latin typeface="Times New Roman"/>
                <a:cs typeface="Times New Roman"/>
              </a:rPr>
              <a:t>o</a:t>
            </a:r>
            <a:r>
              <a:rPr sz="2000" spc="-5" dirty="0">
                <a:latin typeface="Times New Roman"/>
                <a:cs typeface="Times New Roman"/>
              </a:rPr>
              <a:t>l</a:t>
            </a:r>
            <a:r>
              <a:rPr sz="2000" spc="-35" dirty="0">
                <a:latin typeface="Times New Roman"/>
                <a:cs typeface="Times New Roman"/>
              </a:rPr>
              <a:t>l</a:t>
            </a:r>
            <a:r>
              <a:rPr sz="2000" spc="-5" dirty="0">
                <a:latin typeface="Times New Roman"/>
                <a:cs typeface="Times New Roman"/>
              </a:rPr>
              <a:t>e</a:t>
            </a:r>
            <a:r>
              <a:rPr sz="2000" spc="-20" dirty="0">
                <a:latin typeface="Times New Roman"/>
                <a:cs typeface="Times New Roman"/>
              </a:rPr>
              <a:t>r</a:t>
            </a:r>
            <a:r>
              <a:rPr sz="2000" spc="-5" dirty="0">
                <a:latin typeface="Times New Roman"/>
                <a:cs typeface="Times New Roman"/>
              </a:rPr>
              <a:t>s</a:t>
            </a:r>
            <a:r>
              <a:rPr sz="2000" dirty="0">
                <a:latin typeface="Times New Roman"/>
                <a:cs typeface="Times New Roman"/>
              </a:rPr>
              <a:t>	</a:t>
            </a:r>
            <a:r>
              <a:rPr sz="2000" spc="-25" dirty="0">
                <a:solidFill>
                  <a:srgbClr val="6F2F9F"/>
                </a:solidFill>
                <a:latin typeface="Times New Roman"/>
                <a:cs typeface="Times New Roman"/>
              </a:rPr>
              <a:t>f</a:t>
            </a:r>
            <a:r>
              <a:rPr sz="2000" spc="-5" dirty="0">
                <a:solidFill>
                  <a:srgbClr val="6F2F9F"/>
                </a:solidFill>
                <a:latin typeface="Times New Roman"/>
                <a:cs typeface="Times New Roman"/>
              </a:rPr>
              <a:t>irst</a:t>
            </a:r>
            <a:r>
              <a:rPr sz="2000" dirty="0">
                <a:solidFill>
                  <a:srgbClr val="6F2F9F"/>
                </a:solidFill>
                <a:latin typeface="Times New Roman"/>
                <a:cs typeface="Times New Roman"/>
              </a:rPr>
              <a:t>	</a:t>
            </a:r>
            <a:r>
              <a:rPr sz="2000" spc="-25" dirty="0">
                <a:solidFill>
                  <a:srgbClr val="6F2F9F"/>
                </a:solidFill>
                <a:latin typeface="Times New Roman"/>
                <a:cs typeface="Times New Roman"/>
              </a:rPr>
              <a:t>f</a:t>
            </a:r>
            <a:r>
              <a:rPr sz="2000" spc="-5" dirty="0">
                <a:solidFill>
                  <a:srgbClr val="6F2F9F"/>
                </a:solidFill>
                <a:latin typeface="Times New Roman"/>
                <a:cs typeface="Times New Roman"/>
              </a:rPr>
              <a:t>etch</a:t>
            </a:r>
            <a:r>
              <a:rPr sz="2000" dirty="0">
                <a:solidFill>
                  <a:srgbClr val="6F2F9F"/>
                </a:solidFill>
                <a:latin typeface="Times New Roman"/>
                <a:cs typeface="Times New Roman"/>
              </a:rPr>
              <a:t>	</a:t>
            </a:r>
            <a:r>
              <a:rPr sz="2000" spc="20" dirty="0">
                <a:solidFill>
                  <a:srgbClr val="6F2F9F"/>
                </a:solidFill>
                <a:latin typeface="Times New Roman"/>
                <a:cs typeface="Times New Roman"/>
              </a:rPr>
              <a:t>an</a:t>
            </a:r>
            <a:endParaRPr sz="2000">
              <a:latin typeface="Times New Roman"/>
              <a:cs typeface="Times New Roman"/>
            </a:endParaRPr>
          </a:p>
        </p:txBody>
      </p:sp>
      <p:sp>
        <p:nvSpPr>
          <p:cNvPr id="5" name="object 5"/>
          <p:cNvSpPr txBox="1"/>
          <p:nvPr/>
        </p:nvSpPr>
        <p:spPr>
          <a:xfrm>
            <a:off x="460044" y="3355469"/>
            <a:ext cx="8456295" cy="2435225"/>
          </a:xfrm>
          <a:prstGeom prst="rect">
            <a:avLst/>
          </a:prstGeom>
        </p:spPr>
        <p:txBody>
          <a:bodyPr vert="horz" wrap="square" lIns="0" tIns="165735" rIns="0" bIns="0" rtlCol="0">
            <a:spAutoFit/>
          </a:bodyPr>
          <a:lstStyle/>
          <a:p>
            <a:pPr marL="356870">
              <a:lnSpc>
                <a:spcPct val="100000"/>
              </a:lnSpc>
              <a:spcBef>
                <a:spcPts val="1305"/>
              </a:spcBef>
              <a:tabLst>
                <a:tab pos="1585595" algn="l"/>
                <a:tab pos="2103755" algn="l"/>
                <a:tab pos="2689225" algn="l"/>
                <a:tab pos="3344545" algn="l"/>
                <a:tab pos="3802379" algn="l"/>
                <a:tab pos="4375785" algn="l"/>
                <a:tab pos="4723130" algn="l"/>
                <a:tab pos="5634990" algn="l"/>
                <a:tab pos="6092190" algn="l"/>
                <a:tab pos="7320915" algn="l"/>
                <a:tab pos="7960995" algn="l"/>
              </a:tabLst>
            </a:pPr>
            <a:r>
              <a:rPr sz="2000" spc="-5" dirty="0">
                <a:solidFill>
                  <a:srgbClr val="6F2F9F"/>
                </a:solidFill>
                <a:latin typeface="Times New Roman"/>
                <a:cs typeface="Times New Roman"/>
              </a:rPr>
              <a:t>i</a:t>
            </a:r>
            <a:r>
              <a:rPr sz="2000" spc="-25" dirty="0">
                <a:solidFill>
                  <a:srgbClr val="6F2F9F"/>
                </a:solidFill>
                <a:latin typeface="Times New Roman"/>
                <a:cs typeface="Times New Roman"/>
              </a:rPr>
              <a:t>n</a:t>
            </a:r>
            <a:r>
              <a:rPr sz="2000" spc="-15" dirty="0">
                <a:solidFill>
                  <a:srgbClr val="6F2F9F"/>
                </a:solidFill>
                <a:latin typeface="Times New Roman"/>
                <a:cs typeface="Times New Roman"/>
              </a:rPr>
              <a:t>s</a:t>
            </a:r>
            <a:r>
              <a:rPr sz="2000" spc="-5" dirty="0">
                <a:solidFill>
                  <a:srgbClr val="6F2F9F"/>
                </a:solidFill>
                <a:latin typeface="Times New Roman"/>
                <a:cs typeface="Times New Roman"/>
              </a:rPr>
              <a:t>tr</a:t>
            </a:r>
            <a:r>
              <a:rPr sz="2000" spc="-15" dirty="0">
                <a:solidFill>
                  <a:srgbClr val="6F2F9F"/>
                </a:solidFill>
                <a:latin typeface="Times New Roman"/>
                <a:cs typeface="Times New Roman"/>
              </a:rPr>
              <a:t>u</a:t>
            </a:r>
            <a:r>
              <a:rPr sz="2000" spc="-5" dirty="0">
                <a:solidFill>
                  <a:srgbClr val="6F2F9F"/>
                </a:solidFill>
                <a:latin typeface="Times New Roman"/>
                <a:cs typeface="Times New Roman"/>
              </a:rPr>
              <a:t>cti</a:t>
            </a:r>
            <a:r>
              <a:rPr sz="2000" dirty="0">
                <a:solidFill>
                  <a:srgbClr val="6F2F9F"/>
                </a:solidFill>
                <a:latin typeface="Times New Roman"/>
                <a:cs typeface="Times New Roman"/>
              </a:rPr>
              <a:t>o</a:t>
            </a:r>
            <a:r>
              <a:rPr sz="2000" spc="-5" dirty="0">
                <a:solidFill>
                  <a:srgbClr val="6F2F9F"/>
                </a:solidFill>
                <a:latin typeface="Times New Roman"/>
                <a:cs typeface="Times New Roman"/>
              </a:rPr>
              <a:t>n</a:t>
            </a:r>
            <a:r>
              <a:rPr sz="2000" dirty="0">
                <a:solidFill>
                  <a:srgbClr val="6F2F9F"/>
                </a:solidFill>
                <a:latin typeface="Times New Roman"/>
                <a:cs typeface="Times New Roman"/>
              </a:rPr>
              <a:t>	</a:t>
            </a:r>
            <a:r>
              <a:rPr sz="2000" spc="15" dirty="0">
                <a:solidFill>
                  <a:srgbClr val="6F2F9F"/>
                </a:solidFill>
                <a:latin typeface="Times New Roman"/>
                <a:cs typeface="Times New Roman"/>
              </a:rPr>
              <a:t>a</a:t>
            </a:r>
            <a:r>
              <a:rPr sz="2000" spc="-20" dirty="0">
                <a:solidFill>
                  <a:srgbClr val="6F2F9F"/>
                </a:solidFill>
                <a:latin typeface="Times New Roman"/>
                <a:cs typeface="Times New Roman"/>
              </a:rPr>
              <a:t>n</a:t>
            </a:r>
            <a:r>
              <a:rPr sz="2000" spc="-5" dirty="0">
                <a:solidFill>
                  <a:srgbClr val="6F2F9F"/>
                </a:solidFill>
                <a:latin typeface="Times New Roman"/>
                <a:cs typeface="Times New Roman"/>
              </a:rPr>
              <a:t>d</a:t>
            </a:r>
            <a:r>
              <a:rPr sz="2000" dirty="0">
                <a:solidFill>
                  <a:srgbClr val="6F2F9F"/>
                </a:solidFill>
                <a:latin typeface="Times New Roman"/>
                <a:cs typeface="Times New Roman"/>
              </a:rPr>
              <a:t>	</a:t>
            </a:r>
            <a:r>
              <a:rPr sz="2000" spc="-5" dirty="0">
                <a:solidFill>
                  <a:srgbClr val="6F2F9F"/>
                </a:solidFill>
                <a:latin typeface="Times New Roman"/>
                <a:cs typeface="Times New Roman"/>
              </a:rPr>
              <a:t>t</a:t>
            </a:r>
            <a:r>
              <a:rPr sz="2000" spc="-25" dirty="0">
                <a:solidFill>
                  <a:srgbClr val="6F2F9F"/>
                </a:solidFill>
                <a:latin typeface="Times New Roman"/>
                <a:cs typeface="Times New Roman"/>
              </a:rPr>
              <a:t>h</a:t>
            </a:r>
            <a:r>
              <a:rPr sz="2000" spc="15" dirty="0">
                <a:solidFill>
                  <a:srgbClr val="6F2F9F"/>
                </a:solidFill>
                <a:latin typeface="Times New Roman"/>
                <a:cs typeface="Times New Roman"/>
              </a:rPr>
              <a:t>e</a:t>
            </a:r>
            <a:r>
              <a:rPr sz="2000" spc="-5" dirty="0">
                <a:solidFill>
                  <a:srgbClr val="6F2F9F"/>
                </a:solidFill>
                <a:latin typeface="Times New Roman"/>
                <a:cs typeface="Times New Roman"/>
              </a:rPr>
              <a:t>n</a:t>
            </a:r>
            <a:r>
              <a:rPr sz="2000" dirty="0">
                <a:solidFill>
                  <a:srgbClr val="6F2F9F"/>
                </a:solidFill>
                <a:latin typeface="Times New Roman"/>
                <a:cs typeface="Times New Roman"/>
              </a:rPr>
              <a:t>	</a:t>
            </a:r>
            <a:r>
              <a:rPr sz="2000" spc="-25" dirty="0">
                <a:solidFill>
                  <a:srgbClr val="6F2F9F"/>
                </a:solidFill>
                <a:latin typeface="Times New Roman"/>
                <a:cs typeface="Times New Roman"/>
              </a:rPr>
              <a:t>f</a:t>
            </a:r>
            <a:r>
              <a:rPr sz="2000" spc="-5" dirty="0">
                <a:solidFill>
                  <a:srgbClr val="6F2F9F"/>
                </a:solidFill>
                <a:latin typeface="Times New Roman"/>
                <a:cs typeface="Times New Roman"/>
              </a:rPr>
              <a:t>et</a:t>
            </a:r>
            <a:r>
              <a:rPr sz="2000" spc="15" dirty="0">
                <a:solidFill>
                  <a:srgbClr val="6F2F9F"/>
                </a:solidFill>
                <a:latin typeface="Times New Roman"/>
                <a:cs typeface="Times New Roman"/>
              </a:rPr>
              <a:t>c</a:t>
            </a:r>
            <a:r>
              <a:rPr sz="2000" spc="-5" dirty="0">
                <a:solidFill>
                  <a:srgbClr val="6F2F9F"/>
                </a:solidFill>
                <a:latin typeface="Times New Roman"/>
                <a:cs typeface="Times New Roman"/>
              </a:rPr>
              <a:t>h</a:t>
            </a:r>
            <a:r>
              <a:rPr sz="2000" dirty="0">
                <a:solidFill>
                  <a:srgbClr val="6F2F9F"/>
                </a:solidFill>
                <a:latin typeface="Times New Roman"/>
                <a:cs typeface="Times New Roman"/>
              </a:rPr>
              <a:t>	</a:t>
            </a:r>
            <a:r>
              <a:rPr sz="2000" spc="-5" dirty="0">
                <a:solidFill>
                  <a:srgbClr val="6F2F9F"/>
                </a:solidFill>
                <a:latin typeface="Times New Roman"/>
                <a:cs typeface="Times New Roman"/>
              </a:rPr>
              <a:t>t</a:t>
            </a:r>
            <a:r>
              <a:rPr sz="2000" spc="-25" dirty="0">
                <a:solidFill>
                  <a:srgbClr val="6F2F9F"/>
                </a:solidFill>
                <a:latin typeface="Times New Roman"/>
                <a:cs typeface="Times New Roman"/>
              </a:rPr>
              <a:t>h</a:t>
            </a:r>
            <a:r>
              <a:rPr sz="2000" spc="-5" dirty="0">
                <a:solidFill>
                  <a:srgbClr val="6F2F9F"/>
                </a:solidFill>
                <a:latin typeface="Times New Roman"/>
                <a:cs typeface="Times New Roman"/>
              </a:rPr>
              <a:t>e</a:t>
            </a:r>
            <a:r>
              <a:rPr sz="2000" dirty="0">
                <a:solidFill>
                  <a:srgbClr val="6F2F9F"/>
                </a:solidFill>
                <a:latin typeface="Times New Roman"/>
                <a:cs typeface="Times New Roman"/>
              </a:rPr>
              <a:t>	d</a:t>
            </a:r>
            <a:r>
              <a:rPr sz="2000" spc="-5" dirty="0">
                <a:solidFill>
                  <a:srgbClr val="6F2F9F"/>
                </a:solidFill>
                <a:latin typeface="Times New Roman"/>
                <a:cs typeface="Times New Roman"/>
              </a:rPr>
              <a:t>ata</a:t>
            </a:r>
            <a:r>
              <a:rPr sz="2000" dirty="0">
                <a:solidFill>
                  <a:srgbClr val="6F2F9F"/>
                </a:solidFill>
                <a:latin typeface="Times New Roman"/>
                <a:cs typeface="Times New Roman"/>
              </a:rPr>
              <a:t>	</a:t>
            </a:r>
            <a:r>
              <a:rPr sz="2000" spc="-10" dirty="0">
                <a:latin typeface="Times New Roman"/>
                <a:cs typeface="Times New Roman"/>
              </a:rPr>
              <a:t>t</a:t>
            </a:r>
            <a:r>
              <a:rPr sz="2000" spc="-5" dirty="0">
                <a:latin typeface="Times New Roman"/>
                <a:cs typeface="Times New Roman"/>
              </a:rPr>
              <a:t>o</a:t>
            </a:r>
            <a:r>
              <a:rPr sz="2000" dirty="0">
                <a:latin typeface="Times New Roman"/>
                <a:cs typeface="Times New Roman"/>
              </a:rPr>
              <a:t>	</a:t>
            </a:r>
            <a:r>
              <a:rPr sz="2000" spc="-15" dirty="0">
                <a:latin typeface="Times New Roman"/>
                <a:cs typeface="Times New Roman"/>
              </a:rPr>
              <a:t>s</a:t>
            </a:r>
            <a:r>
              <a:rPr sz="2000" spc="-20" dirty="0">
                <a:latin typeface="Times New Roman"/>
                <a:cs typeface="Times New Roman"/>
              </a:rPr>
              <a:t>u</a:t>
            </a:r>
            <a:r>
              <a:rPr sz="2000" dirty="0">
                <a:latin typeface="Times New Roman"/>
                <a:cs typeface="Times New Roman"/>
              </a:rPr>
              <a:t>ppor</a:t>
            </a:r>
            <a:r>
              <a:rPr sz="2000" spc="-5" dirty="0">
                <a:latin typeface="Times New Roman"/>
                <a:cs typeface="Times New Roman"/>
              </a:rPr>
              <a:t>t</a:t>
            </a:r>
            <a:r>
              <a:rPr sz="2000" dirty="0">
                <a:latin typeface="Times New Roman"/>
                <a:cs typeface="Times New Roman"/>
              </a:rPr>
              <a:t>	</a:t>
            </a:r>
            <a:r>
              <a:rPr sz="2000" spc="-5" dirty="0">
                <a:latin typeface="Times New Roman"/>
                <a:cs typeface="Times New Roman"/>
              </a:rPr>
              <a:t>t</a:t>
            </a:r>
            <a:r>
              <a:rPr sz="2000" spc="-25" dirty="0">
                <a:latin typeface="Times New Roman"/>
                <a:cs typeface="Times New Roman"/>
              </a:rPr>
              <a:t>h</a:t>
            </a:r>
            <a:r>
              <a:rPr sz="2000" spc="-5" dirty="0">
                <a:latin typeface="Times New Roman"/>
                <a:cs typeface="Times New Roman"/>
              </a:rPr>
              <a:t>e</a:t>
            </a:r>
            <a:r>
              <a:rPr sz="2000" dirty="0">
                <a:latin typeface="Times New Roman"/>
                <a:cs typeface="Times New Roman"/>
              </a:rPr>
              <a:t>	</a:t>
            </a:r>
            <a:r>
              <a:rPr sz="2000" spc="-5" dirty="0">
                <a:latin typeface="Times New Roman"/>
                <a:cs typeface="Times New Roman"/>
              </a:rPr>
              <a:t>i</a:t>
            </a:r>
            <a:r>
              <a:rPr sz="2000" spc="-25" dirty="0">
                <a:latin typeface="Times New Roman"/>
                <a:cs typeface="Times New Roman"/>
              </a:rPr>
              <a:t>n</a:t>
            </a:r>
            <a:r>
              <a:rPr sz="2000" spc="-15" dirty="0">
                <a:latin typeface="Times New Roman"/>
                <a:cs typeface="Times New Roman"/>
              </a:rPr>
              <a:t>s</a:t>
            </a:r>
            <a:r>
              <a:rPr sz="2000" spc="-5" dirty="0">
                <a:latin typeface="Times New Roman"/>
                <a:cs typeface="Times New Roman"/>
              </a:rPr>
              <a:t>tr</a:t>
            </a:r>
            <a:r>
              <a:rPr sz="2000" spc="-15" dirty="0">
                <a:latin typeface="Times New Roman"/>
                <a:cs typeface="Times New Roman"/>
              </a:rPr>
              <a:t>u</a:t>
            </a:r>
            <a:r>
              <a:rPr sz="2000" spc="-5" dirty="0">
                <a:latin typeface="Times New Roman"/>
                <a:cs typeface="Times New Roman"/>
              </a:rPr>
              <a:t>cti</a:t>
            </a:r>
            <a:r>
              <a:rPr sz="2000" dirty="0">
                <a:latin typeface="Times New Roman"/>
                <a:cs typeface="Times New Roman"/>
              </a:rPr>
              <a:t>o</a:t>
            </a:r>
            <a:r>
              <a:rPr sz="2000" spc="-5" dirty="0">
                <a:latin typeface="Times New Roman"/>
                <a:cs typeface="Times New Roman"/>
              </a:rPr>
              <a:t>n</a:t>
            </a:r>
            <a:r>
              <a:rPr sz="2000" dirty="0">
                <a:latin typeface="Times New Roman"/>
                <a:cs typeface="Times New Roman"/>
              </a:rPr>
              <a:t>	</a:t>
            </a:r>
            <a:r>
              <a:rPr sz="2000" spc="-25" dirty="0">
                <a:latin typeface="Times New Roman"/>
                <a:cs typeface="Times New Roman"/>
              </a:rPr>
              <a:t>f</a:t>
            </a:r>
            <a:r>
              <a:rPr sz="2000" dirty="0">
                <a:latin typeface="Times New Roman"/>
                <a:cs typeface="Times New Roman"/>
              </a:rPr>
              <a:t>r</a:t>
            </a:r>
            <a:r>
              <a:rPr sz="2000" spc="25" dirty="0">
                <a:latin typeface="Times New Roman"/>
                <a:cs typeface="Times New Roman"/>
              </a:rPr>
              <a:t>o</a:t>
            </a:r>
            <a:r>
              <a:rPr sz="2000" spc="-5" dirty="0">
                <a:latin typeface="Times New Roman"/>
                <a:cs typeface="Times New Roman"/>
              </a:rPr>
              <a:t>m</a:t>
            </a:r>
            <a:r>
              <a:rPr sz="2000" dirty="0">
                <a:latin typeface="Times New Roman"/>
                <a:cs typeface="Times New Roman"/>
              </a:rPr>
              <a:t>	</a:t>
            </a:r>
            <a:r>
              <a:rPr sz="2000" spc="-5" dirty="0">
                <a:latin typeface="Times New Roman"/>
                <a:cs typeface="Times New Roman"/>
              </a:rPr>
              <a:t>c</a:t>
            </a:r>
            <a:r>
              <a:rPr sz="2000" spc="5" dirty="0">
                <a:latin typeface="Times New Roman"/>
                <a:cs typeface="Times New Roman"/>
              </a:rPr>
              <a:t>o</a:t>
            </a:r>
            <a:r>
              <a:rPr sz="2000" dirty="0">
                <a:latin typeface="Times New Roman"/>
                <a:cs typeface="Times New Roman"/>
              </a:rPr>
              <a:t>d</a:t>
            </a:r>
            <a:r>
              <a:rPr sz="2000" spc="-5" dirty="0">
                <a:latin typeface="Times New Roman"/>
                <a:cs typeface="Times New Roman"/>
              </a:rPr>
              <a:t>e</a:t>
            </a:r>
            <a:endParaRPr sz="2000">
              <a:latin typeface="Times New Roman"/>
              <a:cs typeface="Times New Roman"/>
            </a:endParaRPr>
          </a:p>
          <a:p>
            <a:pPr marL="356870">
              <a:lnSpc>
                <a:spcPct val="100000"/>
              </a:lnSpc>
              <a:spcBef>
                <a:spcPts val="1200"/>
              </a:spcBef>
            </a:pPr>
            <a:r>
              <a:rPr sz="2000" spc="-20" dirty="0">
                <a:latin typeface="Times New Roman"/>
                <a:cs typeface="Times New Roman"/>
              </a:rPr>
              <a:t>memory.</a:t>
            </a:r>
            <a:endParaRPr sz="2000">
              <a:latin typeface="Times New Roman"/>
              <a:cs typeface="Times New Roman"/>
            </a:endParaRPr>
          </a:p>
          <a:p>
            <a:pPr marL="12700">
              <a:lnSpc>
                <a:spcPct val="100000"/>
              </a:lnSpc>
              <a:spcBef>
                <a:spcPts val="1680"/>
              </a:spcBef>
              <a:tabLst>
                <a:tab pos="356870" algn="l"/>
              </a:tabLst>
            </a:pPr>
            <a:r>
              <a:rPr sz="2000" spc="-5" dirty="0">
                <a:solidFill>
                  <a:srgbClr val="C00000"/>
                </a:solidFill>
                <a:latin typeface="Times New Roman"/>
                <a:cs typeface="Times New Roman"/>
              </a:rPr>
              <a:t>»	</a:t>
            </a:r>
            <a:r>
              <a:rPr sz="2000" dirty="0">
                <a:latin typeface="Times New Roman"/>
                <a:cs typeface="Times New Roman"/>
              </a:rPr>
              <a:t>The </a:t>
            </a:r>
            <a:r>
              <a:rPr sz="2000" spc="-25" dirty="0">
                <a:solidFill>
                  <a:srgbClr val="001F5F"/>
                </a:solidFill>
                <a:latin typeface="Times New Roman"/>
                <a:cs typeface="Times New Roman"/>
              </a:rPr>
              <a:t>two </a:t>
            </a:r>
            <a:r>
              <a:rPr sz="2000" spc="-5" dirty="0">
                <a:solidFill>
                  <a:srgbClr val="001F5F"/>
                </a:solidFill>
                <a:latin typeface="Times New Roman"/>
                <a:cs typeface="Times New Roman"/>
              </a:rPr>
              <a:t>separate </a:t>
            </a:r>
            <a:r>
              <a:rPr sz="2000" spc="-10" dirty="0">
                <a:solidFill>
                  <a:srgbClr val="001F5F"/>
                </a:solidFill>
                <a:latin typeface="Times New Roman"/>
                <a:cs typeface="Times New Roman"/>
              </a:rPr>
              <a:t>fetches </a:t>
            </a:r>
            <a:r>
              <a:rPr sz="2000" spc="-15" dirty="0">
                <a:solidFill>
                  <a:srgbClr val="001F5F"/>
                </a:solidFill>
                <a:latin typeface="Times New Roman"/>
                <a:cs typeface="Times New Roman"/>
              </a:rPr>
              <a:t>slows down </a:t>
            </a:r>
            <a:r>
              <a:rPr sz="2000" spc="-10" dirty="0">
                <a:solidFill>
                  <a:srgbClr val="001F5F"/>
                </a:solidFill>
                <a:latin typeface="Times New Roman"/>
                <a:cs typeface="Times New Roman"/>
              </a:rPr>
              <a:t>the </a:t>
            </a:r>
            <a:r>
              <a:rPr sz="2000" spc="-5" dirty="0">
                <a:solidFill>
                  <a:srgbClr val="001F5F"/>
                </a:solidFill>
                <a:latin typeface="Times New Roman"/>
                <a:cs typeface="Times New Roman"/>
              </a:rPr>
              <a:t>controller's</a:t>
            </a:r>
            <a:r>
              <a:rPr sz="2000" spc="254" dirty="0">
                <a:solidFill>
                  <a:srgbClr val="001F5F"/>
                </a:solidFill>
                <a:latin typeface="Times New Roman"/>
                <a:cs typeface="Times New Roman"/>
              </a:rPr>
              <a:t> </a:t>
            </a:r>
            <a:r>
              <a:rPr sz="2000" dirty="0">
                <a:solidFill>
                  <a:srgbClr val="001F5F"/>
                </a:solidFill>
                <a:latin typeface="Times New Roman"/>
                <a:cs typeface="Times New Roman"/>
              </a:rPr>
              <a:t>operation</a:t>
            </a:r>
            <a:r>
              <a:rPr sz="2000" dirty="0">
                <a:latin typeface="Times New Roman"/>
                <a:cs typeface="Times New Roman"/>
              </a:rPr>
              <a:t>.</a:t>
            </a:r>
            <a:endParaRPr sz="2000">
              <a:latin typeface="Times New Roman"/>
              <a:cs typeface="Times New Roman"/>
            </a:endParaRPr>
          </a:p>
          <a:p>
            <a:pPr marL="356870" marR="5080" indent="-344805">
              <a:lnSpc>
                <a:spcPct val="150100"/>
              </a:lnSpc>
              <a:spcBef>
                <a:spcPts val="480"/>
              </a:spcBef>
              <a:tabLst>
                <a:tab pos="356870" algn="l"/>
              </a:tabLst>
            </a:pPr>
            <a:r>
              <a:rPr sz="2000" spc="-5" dirty="0">
                <a:solidFill>
                  <a:srgbClr val="C00000"/>
                </a:solidFill>
                <a:latin typeface="Times New Roman"/>
                <a:cs typeface="Times New Roman"/>
              </a:rPr>
              <a:t>»	</a:t>
            </a:r>
            <a:r>
              <a:rPr sz="2000" spc="-5" dirty="0">
                <a:latin typeface="Times New Roman"/>
                <a:cs typeface="Times New Roman"/>
              </a:rPr>
              <a:t>Von-Neumann architecture is also referred as </a:t>
            </a:r>
            <a:r>
              <a:rPr sz="2000" b="1" i="1" spc="-5" dirty="0">
                <a:solidFill>
                  <a:srgbClr val="AC1285"/>
                </a:solidFill>
                <a:latin typeface="Times New Roman"/>
                <a:cs typeface="Times New Roman"/>
              </a:rPr>
              <a:t>Princeton architecture</a:t>
            </a:r>
            <a:r>
              <a:rPr sz="2000" spc="-5" dirty="0">
                <a:latin typeface="Times New Roman"/>
                <a:cs typeface="Times New Roman"/>
              </a:rPr>
              <a:t>, </a:t>
            </a:r>
            <a:r>
              <a:rPr sz="2000" spc="-10" dirty="0">
                <a:latin typeface="Times New Roman"/>
                <a:cs typeface="Times New Roman"/>
              </a:rPr>
              <a:t>since it  </a:t>
            </a:r>
            <a:r>
              <a:rPr sz="2000" spc="-20" dirty="0">
                <a:latin typeface="Times New Roman"/>
                <a:cs typeface="Times New Roman"/>
              </a:rPr>
              <a:t>was </a:t>
            </a:r>
            <a:r>
              <a:rPr sz="2000" spc="-5" dirty="0">
                <a:latin typeface="Times New Roman"/>
                <a:cs typeface="Times New Roman"/>
              </a:rPr>
              <a:t>developed </a:t>
            </a:r>
            <a:r>
              <a:rPr sz="2000" dirty="0">
                <a:latin typeface="Times New Roman"/>
                <a:cs typeface="Times New Roman"/>
              </a:rPr>
              <a:t>by </a:t>
            </a:r>
            <a:r>
              <a:rPr sz="2000" spc="-10" dirty="0">
                <a:latin typeface="Times New Roman"/>
                <a:cs typeface="Times New Roman"/>
              </a:rPr>
              <a:t>the </a:t>
            </a:r>
            <a:r>
              <a:rPr sz="2000" spc="-5" dirty="0">
                <a:solidFill>
                  <a:srgbClr val="6F2F9F"/>
                </a:solidFill>
                <a:latin typeface="Times New Roman"/>
                <a:cs typeface="Times New Roman"/>
              </a:rPr>
              <a:t>Princeton</a:t>
            </a:r>
            <a:r>
              <a:rPr sz="2000" spc="75" dirty="0">
                <a:solidFill>
                  <a:srgbClr val="6F2F9F"/>
                </a:solidFill>
                <a:latin typeface="Times New Roman"/>
                <a:cs typeface="Times New Roman"/>
              </a:rPr>
              <a:t> </a:t>
            </a:r>
            <a:r>
              <a:rPr sz="2000" spc="-10" dirty="0">
                <a:solidFill>
                  <a:srgbClr val="6F2F9F"/>
                </a:solidFill>
                <a:latin typeface="Times New Roman"/>
                <a:cs typeface="Times New Roman"/>
              </a:rPr>
              <a:t>University</a:t>
            </a:r>
            <a:r>
              <a:rPr sz="2000" spc="-10" dirty="0">
                <a:latin typeface="Times New Roman"/>
                <a:cs typeface="Times New Roman"/>
              </a:rPr>
              <a:t>.</a:t>
            </a:r>
            <a:endParaRPr sz="2000">
              <a:latin typeface="Times New Roman"/>
              <a:cs typeface="Times New Roman"/>
            </a:endParaRPr>
          </a:p>
        </p:txBody>
      </p:sp>
      <p:sp>
        <p:nvSpPr>
          <p:cNvPr id="8" name="object 8"/>
          <p:cNvSpPr txBox="1"/>
          <p:nvPr/>
        </p:nvSpPr>
        <p:spPr>
          <a:xfrm>
            <a:off x="8420100" y="6471338"/>
            <a:ext cx="216535" cy="196850"/>
          </a:xfrm>
          <a:prstGeom prst="rect">
            <a:avLst/>
          </a:prstGeom>
        </p:spPr>
        <p:txBody>
          <a:bodyPr vert="horz" wrap="square" lIns="0" tIns="0" rIns="0" bIns="0" rtlCol="0">
            <a:spAutoFit/>
          </a:bodyPr>
          <a:lstStyle/>
          <a:p>
            <a:pPr marL="38100">
              <a:lnSpc>
                <a:spcPts val="1375"/>
              </a:lnSpc>
            </a:pPr>
            <a:fld id="{81D60167-4931-47E6-BA6A-407CBD079E47}" type="slidenum">
              <a:rPr sz="1200" spc="-40" dirty="0">
                <a:latin typeface="Times New Roman"/>
                <a:cs typeface="Times New Roman"/>
              </a:rPr>
              <a:t>45</a:t>
            </a:fld>
            <a:endParaRPr sz="1200">
              <a:latin typeface="Times New Roman"/>
              <a:cs typeface="Times New Roman"/>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60044" y="581075"/>
            <a:ext cx="8459470" cy="4843145"/>
          </a:xfrm>
          <a:prstGeom prst="rect">
            <a:avLst/>
          </a:prstGeom>
        </p:spPr>
        <p:txBody>
          <a:bodyPr vert="horz" wrap="square" lIns="0" tIns="12700" rIns="0" bIns="0" rtlCol="0">
            <a:spAutoFit/>
          </a:bodyPr>
          <a:lstStyle/>
          <a:p>
            <a:pPr marL="356870" marR="8255" indent="-344805">
              <a:lnSpc>
                <a:spcPct val="150000"/>
              </a:lnSpc>
              <a:spcBef>
                <a:spcPts val="100"/>
              </a:spcBef>
              <a:tabLst>
                <a:tab pos="356870" algn="l"/>
                <a:tab pos="2247265" algn="l"/>
                <a:tab pos="3512820" algn="l"/>
                <a:tab pos="4219575" algn="l"/>
                <a:tab pos="5036820" algn="l"/>
                <a:tab pos="6052185" algn="l"/>
                <a:tab pos="7446009" algn="l"/>
                <a:tab pos="7964170" algn="l"/>
              </a:tabLst>
            </a:pPr>
            <a:r>
              <a:rPr sz="2000" spc="-5" dirty="0">
                <a:solidFill>
                  <a:srgbClr val="C00000"/>
                </a:solidFill>
                <a:latin typeface="Times New Roman"/>
                <a:cs typeface="Times New Roman"/>
              </a:rPr>
              <a:t>»	</a:t>
            </a:r>
            <a:r>
              <a:rPr sz="2000" spc="-5" dirty="0">
                <a:latin typeface="Times New Roman"/>
                <a:cs typeface="Times New Roman"/>
              </a:rPr>
              <a:t>Mic</a:t>
            </a:r>
            <a:r>
              <a:rPr sz="2000" dirty="0">
                <a:latin typeface="Times New Roman"/>
                <a:cs typeface="Times New Roman"/>
              </a:rPr>
              <a:t>r</a:t>
            </a:r>
            <a:r>
              <a:rPr sz="2000" spc="5" dirty="0">
                <a:latin typeface="Times New Roman"/>
                <a:cs typeface="Times New Roman"/>
              </a:rPr>
              <a:t>o</a:t>
            </a:r>
            <a:r>
              <a:rPr sz="2000" spc="-20" dirty="0">
                <a:latin typeface="Times New Roman"/>
                <a:cs typeface="Times New Roman"/>
              </a:rPr>
              <a:t>p</a:t>
            </a:r>
            <a:r>
              <a:rPr sz="2000" dirty="0">
                <a:latin typeface="Times New Roman"/>
                <a:cs typeface="Times New Roman"/>
              </a:rPr>
              <a:t>r</a:t>
            </a:r>
            <a:r>
              <a:rPr sz="2000" spc="5" dirty="0">
                <a:latin typeface="Times New Roman"/>
                <a:cs typeface="Times New Roman"/>
              </a:rPr>
              <a:t>o</a:t>
            </a:r>
            <a:r>
              <a:rPr sz="2000" spc="-5" dirty="0">
                <a:latin typeface="Times New Roman"/>
                <a:cs typeface="Times New Roman"/>
              </a:rPr>
              <a:t>c</a:t>
            </a:r>
            <a:r>
              <a:rPr sz="2000" dirty="0">
                <a:latin typeface="Times New Roman"/>
                <a:cs typeface="Times New Roman"/>
              </a:rPr>
              <a:t>e</a:t>
            </a:r>
            <a:r>
              <a:rPr sz="2000" spc="-15" dirty="0">
                <a:latin typeface="Times New Roman"/>
                <a:cs typeface="Times New Roman"/>
              </a:rPr>
              <a:t>ss</a:t>
            </a:r>
            <a:r>
              <a:rPr sz="2000" spc="5" dirty="0">
                <a:latin typeface="Times New Roman"/>
                <a:cs typeface="Times New Roman"/>
              </a:rPr>
              <a:t>o</a:t>
            </a:r>
            <a:r>
              <a:rPr sz="2000" dirty="0">
                <a:latin typeface="Times New Roman"/>
                <a:cs typeface="Times New Roman"/>
              </a:rPr>
              <a:t>r</a:t>
            </a:r>
            <a:r>
              <a:rPr sz="2000" spc="-15" dirty="0">
                <a:latin typeface="Times New Roman"/>
                <a:cs typeface="Times New Roman"/>
              </a:rPr>
              <a:t>s</a:t>
            </a:r>
            <a:r>
              <a:rPr sz="2000" spc="-5" dirty="0">
                <a:latin typeface="Times New Roman"/>
                <a:cs typeface="Times New Roman"/>
              </a:rPr>
              <a:t>/</a:t>
            </a:r>
            <a:r>
              <a:rPr sz="2000" dirty="0">
                <a:latin typeface="Times New Roman"/>
                <a:cs typeface="Times New Roman"/>
              </a:rPr>
              <a:t>	</a:t>
            </a:r>
            <a:r>
              <a:rPr sz="2000" spc="-20" dirty="0">
                <a:latin typeface="Times New Roman"/>
                <a:cs typeface="Times New Roman"/>
              </a:rPr>
              <a:t>C</a:t>
            </a:r>
            <a:r>
              <a:rPr sz="2000" spc="5" dirty="0">
                <a:latin typeface="Times New Roman"/>
                <a:cs typeface="Times New Roman"/>
              </a:rPr>
              <a:t>o</a:t>
            </a:r>
            <a:r>
              <a:rPr sz="2000" spc="-20" dirty="0">
                <a:latin typeface="Times New Roman"/>
                <a:cs typeface="Times New Roman"/>
              </a:rPr>
              <a:t>n</a:t>
            </a:r>
            <a:r>
              <a:rPr sz="2000" spc="-5" dirty="0">
                <a:latin typeface="Times New Roman"/>
                <a:cs typeface="Times New Roman"/>
              </a:rPr>
              <a:t>tr</a:t>
            </a:r>
            <a:r>
              <a:rPr sz="2000" spc="5" dirty="0">
                <a:latin typeface="Times New Roman"/>
                <a:cs typeface="Times New Roman"/>
              </a:rPr>
              <a:t>o</a:t>
            </a:r>
            <a:r>
              <a:rPr sz="2000" spc="-5" dirty="0">
                <a:latin typeface="Times New Roman"/>
                <a:cs typeface="Times New Roman"/>
              </a:rPr>
              <a:t>ll</a:t>
            </a:r>
            <a:r>
              <a:rPr sz="2000" spc="-30" dirty="0">
                <a:latin typeface="Times New Roman"/>
                <a:cs typeface="Times New Roman"/>
              </a:rPr>
              <a:t>e</a:t>
            </a:r>
            <a:r>
              <a:rPr sz="2000" dirty="0">
                <a:latin typeface="Times New Roman"/>
                <a:cs typeface="Times New Roman"/>
              </a:rPr>
              <a:t>r</a:t>
            </a:r>
            <a:r>
              <a:rPr sz="2000" spc="-5" dirty="0">
                <a:latin typeface="Times New Roman"/>
                <a:cs typeface="Times New Roman"/>
              </a:rPr>
              <a:t>s</a:t>
            </a:r>
            <a:r>
              <a:rPr sz="2000" dirty="0">
                <a:latin typeface="Times New Roman"/>
                <a:cs typeface="Times New Roman"/>
              </a:rPr>
              <a:t>	</a:t>
            </a:r>
            <a:r>
              <a:rPr sz="2000" spc="5" dirty="0">
                <a:latin typeface="Times New Roman"/>
                <a:cs typeface="Times New Roman"/>
              </a:rPr>
              <a:t>b</a:t>
            </a:r>
            <a:r>
              <a:rPr sz="2000" spc="-5" dirty="0">
                <a:latin typeface="Times New Roman"/>
                <a:cs typeface="Times New Roman"/>
              </a:rPr>
              <a:t>ased</a:t>
            </a:r>
            <a:r>
              <a:rPr sz="2000" dirty="0">
                <a:latin typeface="Times New Roman"/>
                <a:cs typeface="Times New Roman"/>
              </a:rPr>
              <a:t>	</a:t>
            </a:r>
            <a:r>
              <a:rPr sz="2000" spc="5" dirty="0">
                <a:latin typeface="Times New Roman"/>
                <a:cs typeface="Times New Roman"/>
              </a:rPr>
              <a:t>o</a:t>
            </a:r>
            <a:r>
              <a:rPr sz="2000" spc="-5" dirty="0">
                <a:latin typeface="Times New Roman"/>
                <a:cs typeface="Times New Roman"/>
              </a:rPr>
              <a:t>n</a:t>
            </a:r>
            <a:r>
              <a:rPr sz="2000" dirty="0">
                <a:latin typeface="Times New Roman"/>
                <a:cs typeface="Times New Roman"/>
              </a:rPr>
              <a:t> </a:t>
            </a:r>
            <a:r>
              <a:rPr sz="2000" spc="-5" dirty="0">
                <a:latin typeface="Times New Roman"/>
                <a:cs typeface="Times New Roman"/>
              </a:rPr>
              <a:t> t</a:t>
            </a:r>
            <a:r>
              <a:rPr sz="2000" spc="-20" dirty="0">
                <a:latin typeface="Times New Roman"/>
                <a:cs typeface="Times New Roman"/>
              </a:rPr>
              <a:t>h</a:t>
            </a:r>
            <a:r>
              <a:rPr sz="2000" spc="-5" dirty="0">
                <a:latin typeface="Times New Roman"/>
                <a:cs typeface="Times New Roman"/>
              </a:rPr>
              <a:t>e</a:t>
            </a:r>
            <a:r>
              <a:rPr sz="2000" dirty="0">
                <a:latin typeface="Times New Roman"/>
                <a:cs typeface="Times New Roman"/>
              </a:rPr>
              <a:t>	</a:t>
            </a:r>
            <a:r>
              <a:rPr sz="2000" b="1" i="1" spc="-25" dirty="0">
                <a:solidFill>
                  <a:srgbClr val="AC1285"/>
                </a:solidFill>
                <a:latin typeface="Times New Roman"/>
                <a:cs typeface="Times New Roman"/>
              </a:rPr>
              <a:t>H</a:t>
            </a:r>
            <a:r>
              <a:rPr sz="2000" b="1" i="1" spc="5" dirty="0">
                <a:solidFill>
                  <a:srgbClr val="AC1285"/>
                </a:solidFill>
                <a:latin typeface="Times New Roman"/>
                <a:cs typeface="Times New Roman"/>
              </a:rPr>
              <a:t>a</a:t>
            </a:r>
            <a:r>
              <a:rPr sz="2000" b="1" i="1" spc="-15" dirty="0">
                <a:solidFill>
                  <a:srgbClr val="AC1285"/>
                </a:solidFill>
                <a:latin typeface="Times New Roman"/>
                <a:cs typeface="Times New Roman"/>
              </a:rPr>
              <a:t>r</a:t>
            </a:r>
            <a:r>
              <a:rPr sz="2000" b="1" i="1" spc="-5" dirty="0">
                <a:solidFill>
                  <a:srgbClr val="AC1285"/>
                </a:solidFill>
                <a:latin typeface="Times New Roman"/>
                <a:cs typeface="Times New Roman"/>
              </a:rPr>
              <a:t>v</a:t>
            </a:r>
            <a:r>
              <a:rPr sz="2000" b="1" i="1" spc="5" dirty="0">
                <a:solidFill>
                  <a:srgbClr val="AC1285"/>
                </a:solidFill>
                <a:latin typeface="Times New Roman"/>
                <a:cs typeface="Times New Roman"/>
              </a:rPr>
              <a:t>a</a:t>
            </a:r>
            <a:r>
              <a:rPr sz="2000" b="1" i="1" spc="-15" dirty="0">
                <a:solidFill>
                  <a:srgbClr val="AC1285"/>
                </a:solidFill>
                <a:latin typeface="Times New Roman"/>
                <a:cs typeface="Times New Roman"/>
              </a:rPr>
              <a:t>r</a:t>
            </a:r>
            <a:r>
              <a:rPr sz="2000" b="1" i="1" spc="-5" dirty="0">
                <a:solidFill>
                  <a:srgbClr val="AC1285"/>
                </a:solidFill>
                <a:latin typeface="Times New Roman"/>
                <a:cs typeface="Times New Roman"/>
              </a:rPr>
              <a:t>d</a:t>
            </a:r>
            <a:r>
              <a:rPr sz="2000" b="1" i="1" dirty="0">
                <a:solidFill>
                  <a:srgbClr val="AC1285"/>
                </a:solidFill>
                <a:latin typeface="Times New Roman"/>
                <a:cs typeface="Times New Roman"/>
              </a:rPr>
              <a:t>	</a:t>
            </a:r>
            <a:r>
              <a:rPr sz="2000" b="1" i="1" spc="5" dirty="0">
                <a:solidFill>
                  <a:srgbClr val="AC1285"/>
                </a:solidFill>
                <a:latin typeface="Times New Roman"/>
                <a:cs typeface="Times New Roman"/>
              </a:rPr>
              <a:t>a</a:t>
            </a:r>
            <a:r>
              <a:rPr sz="2000" b="1" i="1" spc="-15" dirty="0">
                <a:solidFill>
                  <a:srgbClr val="AC1285"/>
                </a:solidFill>
                <a:latin typeface="Times New Roman"/>
                <a:cs typeface="Times New Roman"/>
              </a:rPr>
              <a:t>r</a:t>
            </a:r>
            <a:r>
              <a:rPr sz="2000" b="1" i="1" spc="-25" dirty="0">
                <a:solidFill>
                  <a:srgbClr val="AC1285"/>
                </a:solidFill>
                <a:latin typeface="Times New Roman"/>
                <a:cs typeface="Times New Roman"/>
              </a:rPr>
              <a:t>c</a:t>
            </a:r>
            <a:r>
              <a:rPr sz="2000" b="1" i="1" spc="-5" dirty="0">
                <a:solidFill>
                  <a:srgbClr val="AC1285"/>
                </a:solidFill>
                <a:latin typeface="Times New Roman"/>
                <a:cs typeface="Times New Roman"/>
              </a:rPr>
              <a:t>hi</a:t>
            </a:r>
            <a:r>
              <a:rPr sz="2000" b="1" i="1" spc="-15" dirty="0">
                <a:solidFill>
                  <a:srgbClr val="AC1285"/>
                </a:solidFill>
                <a:latin typeface="Times New Roman"/>
                <a:cs typeface="Times New Roman"/>
              </a:rPr>
              <a:t>t</a:t>
            </a:r>
            <a:r>
              <a:rPr sz="2000" b="1" i="1" spc="-5" dirty="0">
                <a:solidFill>
                  <a:srgbClr val="AC1285"/>
                </a:solidFill>
                <a:latin typeface="Times New Roman"/>
                <a:cs typeface="Times New Roman"/>
              </a:rPr>
              <a:t>e</a:t>
            </a:r>
            <a:r>
              <a:rPr sz="2000" b="1" i="1" dirty="0">
                <a:solidFill>
                  <a:srgbClr val="AC1285"/>
                </a:solidFill>
                <a:latin typeface="Times New Roman"/>
                <a:cs typeface="Times New Roman"/>
              </a:rPr>
              <a:t>c</a:t>
            </a:r>
            <a:r>
              <a:rPr sz="2000" b="1" i="1" spc="-5" dirty="0">
                <a:solidFill>
                  <a:srgbClr val="AC1285"/>
                </a:solidFill>
                <a:latin typeface="Times New Roman"/>
                <a:cs typeface="Times New Roman"/>
              </a:rPr>
              <a:t>tu</a:t>
            </a:r>
            <a:r>
              <a:rPr sz="2000" b="1" i="1" spc="-20" dirty="0">
                <a:solidFill>
                  <a:srgbClr val="AC1285"/>
                </a:solidFill>
                <a:latin typeface="Times New Roman"/>
                <a:cs typeface="Times New Roman"/>
              </a:rPr>
              <a:t>r</a:t>
            </a:r>
            <a:r>
              <a:rPr sz="2000" b="1" i="1" spc="-5" dirty="0">
                <a:solidFill>
                  <a:srgbClr val="AC1285"/>
                </a:solidFill>
                <a:latin typeface="Times New Roman"/>
                <a:cs typeface="Times New Roman"/>
              </a:rPr>
              <a:t>e</a:t>
            </a:r>
            <a:r>
              <a:rPr sz="2000" b="1" i="1" dirty="0">
                <a:solidFill>
                  <a:srgbClr val="AC1285"/>
                </a:solidFill>
                <a:latin typeface="Times New Roman"/>
                <a:cs typeface="Times New Roman"/>
              </a:rPr>
              <a:t>	</a:t>
            </a:r>
            <a:r>
              <a:rPr sz="2000" spc="-35" dirty="0">
                <a:latin typeface="Times New Roman"/>
                <a:cs typeface="Times New Roman"/>
              </a:rPr>
              <a:t>w</a:t>
            </a:r>
            <a:r>
              <a:rPr sz="2000" spc="-5" dirty="0">
                <a:latin typeface="Times New Roman"/>
                <a:cs typeface="Times New Roman"/>
              </a:rPr>
              <a:t>ill</a:t>
            </a:r>
            <a:r>
              <a:rPr sz="2000" dirty="0">
                <a:latin typeface="Times New Roman"/>
                <a:cs typeface="Times New Roman"/>
              </a:rPr>
              <a:t>	</a:t>
            </a:r>
            <a:r>
              <a:rPr sz="2000" spc="-20" dirty="0">
                <a:solidFill>
                  <a:srgbClr val="C00000"/>
                </a:solidFill>
                <a:latin typeface="Times New Roman"/>
                <a:cs typeface="Times New Roman"/>
              </a:rPr>
              <a:t>h</a:t>
            </a:r>
            <a:r>
              <a:rPr sz="2000" spc="20" dirty="0">
                <a:solidFill>
                  <a:srgbClr val="C00000"/>
                </a:solidFill>
                <a:latin typeface="Times New Roman"/>
                <a:cs typeface="Times New Roman"/>
              </a:rPr>
              <a:t>a</a:t>
            </a:r>
            <a:r>
              <a:rPr sz="2000" spc="-20" dirty="0">
                <a:solidFill>
                  <a:srgbClr val="C00000"/>
                </a:solidFill>
                <a:latin typeface="Times New Roman"/>
                <a:cs typeface="Times New Roman"/>
              </a:rPr>
              <a:t>v</a:t>
            </a:r>
            <a:r>
              <a:rPr sz="2000" spc="-5" dirty="0">
                <a:solidFill>
                  <a:srgbClr val="C00000"/>
                </a:solidFill>
                <a:latin typeface="Times New Roman"/>
                <a:cs typeface="Times New Roman"/>
              </a:rPr>
              <a:t>e  separate data </a:t>
            </a:r>
            <a:r>
              <a:rPr sz="2000" spc="-10" dirty="0">
                <a:solidFill>
                  <a:srgbClr val="C00000"/>
                </a:solidFill>
                <a:latin typeface="Times New Roman"/>
                <a:cs typeface="Times New Roman"/>
              </a:rPr>
              <a:t>bus and instruction</a:t>
            </a:r>
            <a:r>
              <a:rPr sz="2000" spc="40" dirty="0">
                <a:solidFill>
                  <a:srgbClr val="C00000"/>
                </a:solidFill>
                <a:latin typeface="Times New Roman"/>
                <a:cs typeface="Times New Roman"/>
              </a:rPr>
              <a:t> </a:t>
            </a:r>
            <a:r>
              <a:rPr sz="2000" spc="-10" dirty="0">
                <a:solidFill>
                  <a:srgbClr val="C00000"/>
                </a:solidFill>
                <a:latin typeface="Times New Roman"/>
                <a:cs typeface="Times New Roman"/>
              </a:rPr>
              <a:t>bus</a:t>
            </a:r>
            <a:r>
              <a:rPr sz="2000" spc="-10" dirty="0">
                <a:latin typeface="Times New Roman"/>
                <a:cs typeface="Times New Roman"/>
              </a:rPr>
              <a:t>.</a:t>
            </a:r>
            <a:endParaRPr sz="2000">
              <a:latin typeface="Times New Roman"/>
              <a:cs typeface="Times New Roman"/>
            </a:endParaRPr>
          </a:p>
          <a:p>
            <a:pPr marL="356870" marR="5080" indent="-344805">
              <a:lnSpc>
                <a:spcPct val="150100"/>
              </a:lnSpc>
              <a:spcBef>
                <a:spcPts val="480"/>
              </a:spcBef>
              <a:tabLst>
                <a:tab pos="356870" algn="l"/>
              </a:tabLst>
            </a:pPr>
            <a:r>
              <a:rPr sz="2000" spc="-5" dirty="0">
                <a:solidFill>
                  <a:srgbClr val="C00000"/>
                </a:solidFill>
                <a:latin typeface="Times New Roman"/>
                <a:cs typeface="Times New Roman"/>
              </a:rPr>
              <a:t>»	</a:t>
            </a:r>
            <a:r>
              <a:rPr sz="2000" spc="-5" dirty="0">
                <a:latin typeface="Times New Roman"/>
                <a:cs typeface="Times New Roman"/>
              </a:rPr>
              <a:t>This </a:t>
            </a:r>
            <a:r>
              <a:rPr sz="2000" spc="-10" dirty="0">
                <a:latin typeface="Times New Roman"/>
                <a:cs typeface="Times New Roman"/>
              </a:rPr>
              <a:t>allows the </a:t>
            </a:r>
            <a:r>
              <a:rPr sz="2000" spc="-5" dirty="0">
                <a:solidFill>
                  <a:srgbClr val="6F2F9F"/>
                </a:solidFill>
                <a:latin typeface="Times New Roman"/>
                <a:cs typeface="Times New Roman"/>
              </a:rPr>
              <a:t>data </a:t>
            </a:r>
            <a:r>
              <a:rPr sz="2000" spc="-10" dirty="0">
                <a:solidFill>
                  <a:srgbClr val="6F2F9F"/>
                </a:solidFill>
                <a:latin typeface="Times New Roman"/>
                <a:cs typeface="Times New Roman"/>
              </a:rPr>
              <a:t>transfer and </a:t>
            </a:r>
            <a:r>
              <a:rPr sz="2000" spc="-5" dirty="0">
                <a:solidFill>
                  <a:srgbClr val="6F2F9F"/>
                </a:solidFill>
                <a:latin typeface="Times New Roman"/>
                <a:cs typeface="Times New Roman"/>
              </a:rPr>
              <a:t>program fetching to occur simultaneously </a:t>
            </a:r>
            <a:r>
              <a:rPr sz="2000" spc="25" dirty="0">
                <a:latin typeface="Times New Roman"/>
                <a:cs typeface="Times New Roman"/>
              </a:rPr>
              <a:t>on  </a:t>
            </a:r>
            <a:r>
              <a:rPr sz="2000" dirty="0">
                <a:latin typeface="Times New Roman"/>
                <a:cs typeface="Times New Roman"/>
              </a:rPr>
              <a:t>both</a:t>
            </a:r>
            <a:r>
              <a:rPr sz="2000" spc="-35" dirty="0">
                <a:latin typeface="Times New Roman"/>
                <a:cs typeface="Times New Roman"/>
              </a:rPr>
              <a:t> </a:t>
            </a:r>
            <a:r>
              <a:rPr sz="2000" spc="-10" dirty="0">
                <a:latin typeface="Times New Roman"/>
                <a:cs typeface="Times New Roman"/>
              </a:rPr>
              <a:t>buses.</a:t>
            </a:r>
            <a:endParaRPr sz="2000">
              <a:latin typeface="Times New Roman"/>
              <a:cs typeface="Times New Roman"/>
            </a:endParaRPr>
          </a:p>
          <a:p>
            <a:pPr marL="356870" marR="10160" indent="-344805">
              <a:lnSpc>
                <a:spcPct val="150100"/>
              </a:lnSpc>
              <a:spcBef>
                <a:spcPts val="475"/>
              </a:spcBef>
              <a:tabLst>
                <a:tab pos="356870" algn="l"/>
              </a:tabLst>
            </a:pPr>
            <a:r>
              <a:rPr sz="2000" spc="-5" dirty="0">
                <a:solidFill>
                  <a:srgbClr val="C00000"/>
                </a:solidFill>
                <a:latin typeface="Times New Roman"/>
                <a:cs typeface="Times New Roman"/>
              </a:rPr>
              <a:t>»	</a:t>
            </a:r>
            <a:r>
              <a:rPr sz="2000" dirty="0">
                <a:latin typeface="Times New Roman"/>
                <a:cs typeface="Times New Roman"/>
              </a:rPr>
              <a:t>The </a:t>
            </a:r>
            <a:r>
              <a:rPr sz="2000" spc="-5" dirty="0">
                <a:solidFill>
                  <a:srgbClr val="6F2F9F"/>
                </a:solidFill>
                <a:latin typeface="Times New Roman"/>
                <a:cs typeface="Times New Roman"/>
              </a:rPr>
              <a:t>data </a:t>
            </a:r>
            <a:r>
              <a:rPr sz="2000" spc="-10" dirty="0">
                <a:solidFill>
                  <a:srgbClr val="6F2F9F"/>
                </a:solidFill>
                <a:latin typeface="Times New Roman"/>
                <a:cs typeface="Times New Roman"/>
              </a:rPr>
              <a:t>memory </a:t>
            </a:r>
            <a:r>
              <a:rPr sz="2000" spc="-5" dirty="0">
                <a:solidFill>
                  <a:srgbClr val="6F2F9F"/>
                </a:solidFill>
                <a:latin typeface="Times New Roman"/>
                <a:cs typeface="Times New Roman"/>
              </a:rPr>
              <a:t>can </a:t>
            </a:r>
            <a:r>
              <a:rPr sz="2000" dirty="0">
                <a:solidFill>
                  <a:srgbClr val="6F2F9F"/>
                </a:solidFill>
                <a:latin typeface="Times New Roman"/>
                <a:cs typeface="Times New Roman"/>
              </a:rPr>
              <a:t>be </a:t>
            </a:r>
            <a:r>
              <a:rPr sz="2000" spc="-5" dirty="0">
                <a:solidFill>
                  <a:srgbClr val="6F2F9F"/>
                </a:solidFill>
                <a:latin typeface="Times New Roman"/>
                <a:cs typeface="Times New Roman"/>
              </a:rPr>
              <a:t>read </a:t>
            </a:r>
            <a:r>
              <a:rPr sz="2000" spc="-10" dirty="0">
                <a:solidFill>
                  <a:srgbClr val="6F2F9F"/>
                </a:solidFill>
                <a:latin typeface="Times New Roman"/>
                <a:cs typeface="Times New Roman"/>
              </a:rPr>
              <a:t>and written while </a:t>
            </a:r>
            <a:r>
              <a:rPr sz="2000" spc="-5" dirty="0">
                <a:solidFill>
                  <a:srgbClr val="6F2F9F"/>
                </a:solidFill>
                <a:latin typeface="Times New Roman"/>
                <a:cs typeface="Times New Roman"/>
              </a:rPr>
              <a:t>program memory </a:t>
            </a:r>
            <a:r>
              <a:rPr sz="2000" spc="-10" dirty="0">
                <a:solidFill>
                  <a:srgbClr val="6F2F9F"/>
                </a:solidFill>
                <a:latin typeface="Times New Roman"/>
                <a:cs typeface="Times New Roman"/>
              </a:rPr>
              <a:t>is </a:t>
            </a:r>
            <a:r>
              <a:rPr sz="2000" dirty="0">
                <a:solidFill>
                  <a:srgbClr val="6F2F9F"/>
                </a:solidFill>
                <a:latin typeface="Times New Roman"/>
                <a:cs typeface="Times New Roman"/>
              </a:rPr>
              <a:t>being  </a:t>
            </a:r>
            <a:r>
              <a:rPr sz="2000" spc="-5" dirty="0">
                <a:solidFill>
                  <a:srgbClr val="6F2F9F"/>
                </a:solidFill>
                <a:latin typeface="Times New Roman"/>
                <a:cs typeface="Times New Roman"/>
              </a:rPr>
              <a:t>accessed</a:t>
            </a:r>
            <a:r>
              <a:rPr sz="2000" spc="-5" dirty="0">
                <a:latin typeface="Times New Roman"/>
                <a:cs typeface="Times New Roman"/>
              </a:rPr>
              <a:t>.</a:t>
            </a:r>
            <a:endParaRPr sz="2000">
              <a:latin typeface="Times New Roman"/>
              <a:cs typeface="Times New Roman"/>
            </a:endParaRPr>
          </a:p>
          <a:p>
            <a:pPr marL="12700">
              <a:lnSpc>
                <a:spcPct val="100000"/>
              </a:lnSpc>
              <a:spcBef>
                <a:spcPts val="1685"/>
              </a:spcBef>
              <a:tabLst>
                <a:tab pos="356870" algn="l"/>
              </a:tabLst>
            </a:pPr>
            <a:r>
              <a:rPr sz="2000" spc="-5" dirty="0">
                <a:solidFill>
                  <a:srgbClr val="C00000"/>
                </a:solidFill>
                <a:latin typeface="Times New Roman"/>
                <a:cs typeface="Times New Roman"/>
              </a:rPr>
              <a:t>»	</a:t>
            </a:r>
            <a:r>
              <a:rPr sz="2000" spc="-5" dirty="0">
                <a:latin typeface="Times New Roman"/>
                <a:cs typeface="Times New Roman"/>
              </a:rPr>
              <a:t>These</a:t>
            </a:r>
            <a:r>
              <a:rPr sz="2000" spc="80" dirty="0">
                <a:latin typeface="Times New Roman"/>
                <a:cs typeface="Times New Roman"/>
              </a:rPr>
              <a:t> </a:t>
            </a:r>
            <a:r>
              <a:rPr sz="2000" spc="-5" dirty="0">
                <a:latin typeface="Times New Roman"/>
                <a:cs typeface="Times New Roman"/>
              </a:rPr>
              <a:t>separated</a:t>
            </a:r>
            <a:r>
              <a:rPr sz="2000" spc="80" dirty="0">
                <a:latin typeface="Times New Roman"/>
                <a:cs typeface="Times New Roman"/>
              </a:rPr>
              <a:t> </a:t>
            </a:r>
            <a:r>
              <a:rPr sz="2000" spc="-5" dirty="0">
                <a:latin typeface="Times New Roman"/>
                <a:cs typeface="Times New Roman"/>
              </a:rPr>
              <a:t>data</a:t>
            </a:r>
            <a:r>
              <a:rPr sz="2000" spc="65" dirty="0">
                <a:latin typeface="Times New Roman"/>
                <a:cs typeface="Times New Roman"/>
              </a:rPr>
              <a:t> </a:t>
            </a:r>
            <a:r>
              <a:rPr sz="2000" spc="-10" dirty="0">
                <a:latin typeface="Times New Roman"/>
                <a:cs typeface="Times New Roman"/>
              </a:rPr>
              <a:t>memory</a:t>
            </a:r>
            <a:r>
              <a:rPr sz="2000" spc="80" dirty="0">
                <a:latin typeface="Times New Roman"/>
                <a:cs typeface="Times New Roman"/>
              </a:rPr>
              <a:t> </a:t>
            </a:r>
            <a:r>
              <a:rPr sz="2000" spc="-10" dirty="0">
                <a:latin typeface="Times New Roman"/>
                <a:cs typeface="Times New Roman"/>
              </a:rPr>
              <a:t>and</a:t>
            </a:r>
            <a:r>
              <a:rPr sz="2000" spc="95" dirty="0">
                <a:latin typeface="Times New Roman"/>
                <a:cs typeface="Times New Roman"/>
              </a:rPr>
              <a:t> </a:t>
            </a:r>
            <a:r>
              <a:rPr sz="2000" dirty="0">
                <a:latin typeface="Times New Roman"/>
                <a:cs typeface="Times New Roman"/>
              </a:rPr>
              <a:t>code</a:t>
            </a:r>
            <a:r>
              <a:rPr sz="2000" spc="90" dirty="0">
                <a:latin typeface="Times New Roman"/>
                <a:cs typeface="Times New Roman"/>
              </a:rPr>
              <a:t> </a:t>
            </a:r>
            <a:r>
              <a:rPr sz="2000" spc="-10" dirty="0">
                <a:latin typeface="Times New Roman"/>
                <a:cs typeface="Times New Roman"/>
              </a:rPr>
              <a:t>memory</a:t>
            </a:r>
            <a:r>
              <a:rPr sz="2000" spc="60" dirty="0">
                <a:latin typeface="Times New Roman"/>
                <a:cs typeface="Times New Roman"/>
              </a:rPr>
              <a:t> </a:t>
            </a:r>
            <a:r>
              <a:rPr sz="2000" spc="-10" dirty="0">
                <a:latin typeface="Times New Roman"/>
                <a:cs typeface="Times New Roman"/>
              </a:rPr>
              <a:t>buses</a:t>
            </a:r>
            <a:r>
              <a:rPr sz="2000" spc="75" dirty="0">
                <a:latin typeface="Times New Roman"/>
                <a:cs typeface="Times New Roman"/>
              </a:rPr>
              <a:t> </a:t>
            </a:r>
            <a:r>
              <a:rPr sz="2000" dirty="0">
                <a:solidFill>
                  <a:srgbClr val="6F2F9F"/>
                </a:solidFill>
                <a:latin typeface="Times New Roman"/>
                <a:cs typeface="Times New Roman"/>
              </a:rPr>
              <a:t>allow</a:t>
            </a:r>
            <a:r>
              <a:rPr sz="2000" spc="90" dirty="0">
                <a:solidFill>
                  <a:srgbClr val="6F2F9F"/>
                </a:solidFill>
                <a:latin typeface="Times New Roman"/>
                <a:cs typeface="Times New Roman"/>
              </a:rPr>
              <a:t> </a:t>
            </a:r>
            <a:r>
              <a:rPr sz="2000" spc="-10" dirty="0">
                <a:solidFill>
                  <a:srgbClr val="6F2F9F"/>
                </a:solidFill>
                <a:latin typeface="Times New Roman"/>
                <a:cs typeface="Times New Roman"/>
              </a:rPr>
              <a:t>one</a:t>
            </a:r>
            <a:r>
              <a:rPr sz="2000" spc="95" dirty="0">
                <a:solidFill>
                  <a:srgbClr val="6F2F9F"/>
                </a:solidFill>
                <a:latin typeface="Times New Roman"/>
                <a:cs typeface="Times New Roman"/>
              </a:rPr>
              <a:t> </a:t>
            </a:r>
            <a:r>
              <a:rPr sz="2000" spc="-10" dirty="0">
                <a:solidFill>
                  <a:srgbClr val="6F2F9F"/>
                </a:solidFill>
                <a:latin typeface="Times New Roman"/>
                <a:cs typeface="Times New Roman"/>
              </a:rPr>
              <a:t>instruction</a:t>
            </a:r>
            <a:r>
              <a:rPr sz="2000" spc="75" dirty="0">
                <a:solidFill>
                  <a:srgbClr val="6F2F9F"/>
                </a:solidFill>
                <a:latin typeface="Times New Roman"/>
                <a:cs typeface="Times New Roman"/>
              </a:rPr>
              <a:t> </a:t>
            </a:r>
            <a:r>
              <a:rPr sz="2000" spc="-10" dirty="0">
                <a:solidFill>
                  <a:srgbClr val="6F2F9F"/>
                </a:solidFill>
                <a:latin typeface="Times New Roman"/>
                <a:cs typeface="Times New Roman"/>
              </a:rPr>
              <a:t>to</a:t>
            </a:r>
            <a:endParaRPr sz="2000">
              <a:latin typeface="Times New Roman"/>
              <a:cs typeface="Times New Roman"/>
            </a:endParaRPr>
          </a:p>
          <a:p>
            <a:pPr marL="356870">
              <a:lnSpc>
                <a:spcPct val="100000"/>
              </a:lnSpc>
              <a:spcBef>
                <a:spcPts val="1200"/>
              </a:spcBef>
            </a:pPr>
            <a:r>
              <a:rPr sz="2000" spc="-10" dirty="0">
                <a:solidFill>
                  <a:srgbClr val="6F2F9F"/>
                </a:solidFill>
                <a:latin typeface="Times New Roman"/>
                <a:cs typeface="Times New Roman"/>
              </a:rPr>
              <a:t>execute </a:t>
            </a:r>
            <a:r>
              <a:rPr sz="2000" spc="-20" dirty="0">
                <a:solidFill>
                  <a:srgbClr val="6F2F9F"/>
                </a:solidFill>
                <a:latin typeface="Times New Roman"/>
                <a:cs typeface="Times New Roman"/>
              </a:rPr>
              <a:t>while </a:t>
            </a:r>
            <a:r>
              <a:rPr sz="2000" spc="-10" dirty="0">
                <a:solidFill>
                  <a:srgbClr val="6F2F9F"/>
                </a:solidFill>
                <a:latin typeface="Times New Roman"/>
                <a:cs typeface="Times New Roman"/>
              </a:rPr>
              <a:t>the next instruction is fetched</a:t>
            </a:r>
            <a:r>
              <a:rPr sz="2000" spc="250" dirty="0">
                <a:solidFill>
                  <a:srgbClr val="6F2F9F"/>
                </a:solidFill>
                <a:latin typeface="Times New Roman"/>
                <a:cs typeface="Times New Roman"/>
              </a:rPr>
              <a:t> </a:t>
            </a:r>
            <a:r>
              <a:rPr sz="2000" spc="-5" dirty="0">
                <a:latin typeface="Times New Roman"/>
                <a:cs typeface="Times New Roman"/>
              </a:rPr>
              <a:t>("</a:t>
            </a:r>
            <a:r>
              <a:rPr sz="2000" spc="-5" dirty="0">
                <a:solidFill>
                  <a:srgbClr val="C00000"/>
                </a:solidFill>
                <a:latin typeface="Times New Roman"/>
                <a:cs typeface="Times New Roman"/>
              </a:rPr>
              <a:t>pre-fetching</a:t>
            </a:r>
            <a:r>
              <a:rPr sz="2000" spc="-5" dirty="0">
                <a:latin typeface="Times New Roman"/>
                <a:cs typeface="Times New Roman"/>
              </a:rPr>
              <a:t>").</a:t>
            </a:r>
            <a:endParaRPr sz="2000">
              <a:latin typeface="Times New Roman"/>
              <a:cs typeface="Times New Roman"/>
            </a:endParaRPr>
          </a:p>
          <a:p>
            <a:pPr marL="356870" marR="10160" indent="-344805">
              <a:lnSpc>
                <a:spcPct val="150100"/>
              </a:lnSpc>
              <a:spcBef>
                <a:spcPts val="480"/>
              </a:spcBef>
              <a:tabLst>
                <a:tab pos="356870" algn="l"/>
              </a:tabLst>
            </a:pPr>
            <a:r>
              <a:rPr sz="2000" spc="-5" dirty="0">
                <a:solidFill>
                  <a:srgbClr val="C00000"/>
                </a:solidFill>
                <a:latin typeface="Times New Roman"/>
                <a:cs typeface="Times New Roman"/>
              </a:rPr>
              <a:t>»	</a:t>
            </a:r>
            <a:r>
              <a:rPr sz="2000" dirty="0">
                <a:latin typeface="Times New Roman"/>
                <a:cs typeface="Times New Roman"/>
              </a:rPr>
              <a:t>The </a:t>
            </a:r>
            <a:r>
              <a:rPr sz="2000" spc="-10" dirty="0">
                <a:latin typeface="Times New Roman"/>
                <a:cs typeface="Times New Roman"/>
              </a:rPr>
              <a:t>pre-fetch </a:t>
            </a:r>
            <a:r>
              <a:rPr sz="2000" spc="-5" dirty="0">
                <a:latin typeface="Times New Roman"/>
                <a:cs typeface="Times New Roman"/>
              </a:rPr>
              <a:t>theoretically </a:t>
            </a:r>
            <a:r>
              <a:rPr sz="2000" spc="-10" dirty="0">
                <a:solidFill>
                  <a:srgbClr val="C00000"/>
                </a:solidFill>
                <a:latin typeface="Times New Roman"/>
                <a:cs typeface="Times New Roman"/>
              </a:rPr>
              <a:t>allows much faster execution </a:t>
            </a:r>
            <a:r>
              <a:rPr sz="2000" spc="-10" dirty="0">
                <a:latin typeface="Times New Roman"/>
                <a:cs typeface="Times New Roman"/>
              </a:rPr>
              <a:t>than </a:t>
            </a:r>
            <a:r>
              <a:rPr sz="2000" spc="-5" dirty="0">
                <a:latin typeface="Times New Roman"/>
                <a:cs typeface="Times New Roman"/>
              </a:rPr>
              <a:t>Von-Neumann  architecture.</a:t>
            </a:r>
            <a:endParaRPr sz="2000">
              <a:latin typeface="Times New Roman"/>
              <a:cs typeface="Times New Roman"/>
            </a:endParaRPr>
          </a:p>
        </p:txBody>
      </p:sp>
      <p:sp>
        <p:nvSpPr>
          <p:cNvPr id="5" name="object 5"/>
          <p:cNvSpPr txBox="1"/>
          <p:nvPr/>
        </p:nvSpPr>
        <p:spPr>
          <a:xfrm>
            <a:off x="8420100" y="6471338"/>
            <a:ext cx="216535" cy="196850"/>
          </a:xfrm>
          <a:prstGeom prst="rect">
            <a:avLst/>
          </a:prstGeom>
        </p:spPr>
        <p:txBody>
          <a:bodyPr vert="horz" wrap="square" lIns="0" tIns="0" rIns="0" bIns="0" rtlCol="0">
            <a:spAutoFit/>
          </a:bodyPr>
          <a:lstStyle/>
          <a:p>
            <a:pPr marL="38100">
              <a:lnSpc>
                <a:spcPts val="1375"/>
              </a:lnSpc>
            </a:pPr>
            <a:fld id="{81D60167-4931-47E6-BA6A-407CBD079E47}" type="slidenum">
              <a:rPr sz="1200" spc="-40" dirty="0">
                <a:latin typeface="Times New Roman"/>
                <a:cs typeface="Times New Roman"/>
              </a:rPr>
              <a:t>46</a:t>
            </a:fld>
            <a:endParaRPr sz="1200">
              <a:latin typeface="Times New Roman"/>
              <a:cs typeface="Times New Roman"/>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60044" y="276809"/>
            <a:ext cx="7290434" cy="329565"/>
          </a:xfrm>
          <a:prstGeom prst="rect">
            <a:avLst/>
          </a:prstGeom>
        </p:spPr>
        <p:txBody>
          <a:bodyPr vert="horz" wrap="square" lIns="0" tIns="12065" rIns="0" bIns="0" rtlCol="0">
            <a:spAutoFit/>
          </a:bodyPr>
          <a:lstStyle/>
          <a:p>
            <a:pPr marL="12700">
              <a:lnSpc>
                <a:spcPct val="100000"/>
              </a:lnSpc>
              <a:spcBef>
                <a:spcPts val="95"/>
              </a:spcBef>
              <a:tabLst>
                <a:tab pos="356870" algn="l"/>
              </a:tabLst>
            </a:pPr>
            <a:r>
              <a:rPr spc="-5" dirty="0">
                <a:solidFill>
                  <a:srgbClr val="C00000"/>
                </a:solidFill>
              </a:rPr>
              <a:t>»	</a:t>
            </a:r>
            <a:r>
              <a:rPr b="1" i="1" spc="-5" dirty="0">
                <a:solidFill>
                  <a:srgbClr val="FF0000"/>
                </a:solidFill>
                <a:latin typeface="Times New Roman"/>
                <a:cs typeface="Times New Roman"/>
              </a:rPr>
              <a:t>Harvard versus Von-Neumann Processor/ Controller</a:t>
            </a:r>
            <a:r>
              <a:rPr b="1" i="1" spc="70" dirty="0">
                <a:solidFill>
                  <a:srgbClr val="FF0000"/>
                </a:solidFill>
                <a:latin typeface="Times New Roman"/>
                <a:cs typeface="Times New Roman"/>
              </a:rPr>
              <a:t> </a:t>
            </a:r>
            <a:r>
              <a:rPr b="1" i="1" spc="-10" dirty="0">
                <a:solidFill>
                  <a:srgbClr val="FF0000"/>
                </a:solidFill>
                <a:latin typeface="Times New Roman"/>
                <a:cs typeface="Times New Roman"/>
              </a:rPr>
              <a:t>Architecture</a:t>
            </a:r>
          </a:p>
        </p:txBody>
      </p:sp>
      <p:sp>
        <p:nvSpPr>
          <p:cNvPr id="4" name="object 4"/>
          <p:cNvSpPr/>
          <p:nvPr/>
        </p:nvSpPr>
        <p:spPr>
          <a:xfrm>
            <a:off x="4580254" y="6654800"/>
            <a:ext cx="0" cy="33655"/>
          </a:xfrm>
          <a:custGeom>
            <a:avLst/>
            <a:gdLst/>
            <a:ahLst/>
            <a:cxnLst/>
            <a:rect l="l" t="t" r="r" b="b"/>
            <a:pathLst>
              <a:path h="33654">
                <a:moveTo>
                  <a:pt x="0" y="0"/>
                </a:moveTo>
                <a:lnTo>
                  <a:pt x="0" y="33337"/>
                </a:lnTo>
              </a:path>
            </a:pathLst>
          </a:custGeom>
          <a:ln w="12700">
            <a:solidFill>
              <a:srgbClr val="000000"/>
            </a:solidFill>
          </a:ln>
        </p:spPr>
        <p:txBody>
          <a:bodyPr wrap="square" lIns="0" tIns="0" rIns="0" bIns="0" rtlCol="0"/>
          <a:lstStyle/>
          <a:p>
            <a:endParaRPr/>
          </a:p>
        </p:txBody>
      </p:sp>
      <p:graphicFrame>
        <p:nvGraphicFramePr>
          <p:cNvPr id="5" name="object 5"/>
          <p:cNvGraphicFramePr>
            <a:graphicFrameLocks noGrp="1"/>
          </p:cNvGraphicFramePr>
          <p:nvPr>
            <p:extLst>
              <p:ext uri="{D42A27DB-BD31-4B8C-83A1-F6EECF244321}">
                <p14:modId xmlns:p14="http://schemas.microsoft.com/office/powerpoint/2010/main" val="114248866"/>
              </p:ext>
            </p:extLst>
          </p:nvPr>
        </p:nvGraphicFramePr>
        <p:xfrm>
          <a:off x="457200" y="2560701"/>
          <a:ext cx="8290553" cy="3691044"/>
        </p:xfrm>
        <a:graphic>
          <a:graphicData uri="http://schemas.openxmlformats.org/drawingml/2006/table">
            <a:tbl>
              <a:tblPr firstRow="1" bandRow="1">
                <a:tableStyleId>{2D5ABB26-0587-4C30-8999-92F81FD0307C}</a:tableStyleId>
              </a:tblPr>
              <a:tblGrid>
                <a:gridCol w="168275">
                  <a:extLst>
                    <a:ext uri="{9D8B030D-6E8A-4147-A177-3AD203B41FA5}">
                      <a16:colId xmlns:a16="http://schemas.microsoft.com/office/drawing/2014/main" xmlns="" val="20000"/>
                    </a:ext>
                  </a:extLst>
                </a:gridCol>
                <a:gridCol w="1052830">
                  <a:extLst>
                    <a:ext uri="{9D8B030D-6E8A-4147-A177-3AD203B41FA5}">
                      <a16:colId xmlns:a16="http://schemas.microsoft.com/office/drawing/2014/main" xmlns="" val="20001"/>
                    </a:ext>
                  </a:extLst>
                </a:gridCol>
                <a:gridCol w="459740">
                  <a:extLst>
                    <a:ext uri="{9D8B030D-6E8A-4147-A177-3AD203B41FA5}">
                      <a16:colId xmlns:a16="http://schemas.microsoft.com/office/drawing/2014/main" xmlns="" val="20002"/>
                    </a:ext>
                  </a:extLst>
                </a:gridCol>
                <a:gridCol w="977900">
                  <a:extLst>
                    <a:ext uri="{9D8B030D-6E8A-4147-A177-3AD203B41FA5}">
                      <a16:colId xmlns:a16="http://schemas.microsoft.com/office/drawing/2014/main" xmlns="" val="20003"/>
                    </a:ext>
                  </a:extLst>
                </a:gridCol>
                <a:gridCol w="617854">
                  <a:extLst>
                    <a:ext uri="{9D8B030D-6E8A-4147-A177-3AD203B41FA5}">
                      <a16:colId xmlns:a16="http://schemas.microsoft.com/office/drawing/2014/main" xmlns="" val="20004"/>
                    </a:ext>
                  </a:extLst>
                </a:gridCol>
                <a:gridCol w="279400">
                  <a:extLst>
                    <a:ext uri="{9D8B030D-6E8A-4147-A177-3AD203B41FA5}">
                      <a16:colId xmlns:a16="http://schemas.microsoft.com/office/drawing/2014/main" xmlns="" val="20005"/>
                    </a:ext>
                  </a:extLst>
                </a:gridCol>
                <a:gridCol w="567689">
                  <a:extLst>
                    <a:ext uri="{9D8B030D-6E8A-4147-A177-3AD203B41FA5}">
                      <a16:colId xmlns:a16="http://schemas.microsoft.com/office/drawing/2014/main" xmlns="" val="20006"/>
                    </a:ext>
                  </a:extLst>
                </a:gridCol>
                <a:gridCol w="1147444">
                  <a:extLst>
                    <a:ext uri="{9D8B030D-6E8A-4147-A177-3AD203B41FA5}">
                      <a16:colId xmlns:a16="http://schemas.microsoft.com/office/drawing/2014/main" xmlns="" val="20007"/>
                    </a:ext>
                  </a:extLst>
                </a:gridCol>
                <a:gridCol w="577850">
                  <a:extLst>
                    <a:ext uri="{9D8B030D-6E8A-4147-A177-3AD203B41FA5}">
                      <a16:colId xmlns:a16="http://schemas.microsoft.com/office/drawing/2014/main" xmlns="" val="20008"/>
                    </a:ext>
                  </a:extLst>
                </a:gridCol>
                <a:gridCol w="374014">
                  <a:extLst>
                    <a:ext uri="{9D8B030D-6E8A-4147-A177-3AD203B41FA5}">
                      <a16:colId xmlns:a16="http://schemas.microsoft.com/office/drawing/2014/main" xmlns="" val="20009"/>
                    </a:ext>
                  </a:extLst>
                </a:gridCol>
                <a:gridCol w="967739">
                  <a:extLst>
                    <a:ext uri="{9D8B030D-6E8A-4147-A177-3AD203B41FA5}">
                      <a16:colId xmlns:a16="http://schemas.microsoft.com/office/drawing/2014/main" xmlns="" val="20010"/>
                    </a:ext>
                  </a:extLst>
                </a:gridCol>
                <a:gridCol w="426720">
                  <a:extLst>
                    <a:ext uri="{9D8B030D-6E8A-4147-A177-3AD203B41FA5}">
                      <a16:colId xmlns:a16="http://schemas.microsoft.com/office/drawing/2014/main" xmlns="" val="20011"/>
                    </a:ext>
                  </a:extLst>
                </a:gridCol>
                <a:gridCol w="521969">
                  <a:extLst>
                    <a:ext uri="{9D8B030D-6E8A-4147-A177-3AD203B41FA5}">
                      <a16:colId xmlns:a16="http://schemas.microsoft.com/office/drawing/2014/main" xmlns="" val="20012"/>
                    </a:ext>
                  </a:extLst>
                </a:gridCol>
                <a:gridCol w="151129">
                  <a:extLst>
                    <a:ext uri="{9D8B030D-6E8A-4147-A177-3AD203B41FA5}">
                      <a16:colId xmlns:a16="http://schemas.microsoft.com/office/drawing/2014/main" xmlns="" val="20013"/>
                    </a:ext>
                  </a:extLst>
                </a:gridCol>
              </a:tblGrid>
              <a:tr h="246071">
                <a:tc rowSpan="5">
                  <a:txBody>
                    <a:bodyPr/>
                    <a:lstStyle/>
                    <a:p>
                      <a:pPr>
                        <a:lnSpc>
                          <a:spcPct val="100000"/>
                        </a:lnSpc>
                      </a:pPr>
                      <a:endParaRPr sz="1500">
                        <a:latin typeface="Times New Roman"/>
                        <a:cs typeface="Times New Roman"/>
                      </a:endParaRPr>
                    </a:p>
                  </a:txBody>
                  <a:tcPr marL="0" marR="0" marT="0" marB="0">
                    <a:lnR w="12700">
                      <a:solidFill>
                        <a:srgbClr val="000000"/>
                      </a:solidFill>
                      <a:prstDash val="solid"/>
                    </a:lnR>
                    <a:lnB w="19050">
                      <a:solidFill>
                        <a:srgbClr val="CC9900"/>
                      </a:solidFill>
                      <a:prstDash val="solid"/>
                    </a:lnB>
                  </a:tcPr>
                </a:tc>
                <a:tc gridSpan="6">
                  <a:txBody>
                    <a:bodyPr/>
                    <a:lstStyle/>
                    <a:p>
                      <a:pPr marL="849630">
                        <a:lnSpc>
                          <a:spcPct val="100000"/>
                        </a:lnSpc>
                        <a:spcBef>
                          <a:spcPts val="525"/>
                        </a:spcBef>
                      </a:pPr>
                      <a:r>
                        <a:rPr sz="1500" b="1" spc="-10" dirty="0">
                          <a:latin typeface="Times New Roman"/>
                          <a:cs typeface="Times New Roman"/>
                        </a:rPr>
                        <a:t>Von-Neumann</a:t>
                      </a:r>
                      <a:r>
                        <a:rPr sz="1500" b="1" spc="-145" dirty="0">
                          <a:latin typeface="Times New Roman"/>
                          <a:cs typeface="Times New Roman"/>
                        </a:rPr>
                        <a:t> </a:t>
                      </a:r>
                      <a:r>
                        <a:rPr sz="1500" b="1" dirty="0">
                          <a:latin typeface="Times New Roman"/>
                          <a:cs typeface="Times New Roman"/>
                        </a:rPr>
                        <a:t>Architecture</a:t>
                      </a:r>
                      <a:endParaRPr sz="1500">
                        <a:latin typeface="Times New Roman"/>
                        <a:cs typeface="Times New Roman"/>
                      </a:endParaRPr>
                    </a:p>
                  </a:txBody>
                  <a:tcPr marL="0" marR="0" marT="6667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gridSpan="6">
                  <a:txBody>
                    <a:bodyPr/>
                    <a:lstStyle/>
                    <a:p>
                      <a:pPr marL="1089025" marR="57785">
                        <a:lnSpc>
                          <a:spcPct val="100000"/>
                        </a:lnSpc>
                        <a:spcBef>
                          <a:spcPts val="525"/>
                        </a:spcBef>
                      </a:pPr>
                      <a:r>
                        <a:rPr sz="1500" b="1" spc="5" dirty="0">
                          <a:latin typeface="Times New Roman"/>
                          <a:cs typeface="Times New Roman"/>
                        </a:rPr>
                        <a:t>Harvard</a:t>
                      </a:r>
                      <a:r>
                        <a:rPr sz="1500" b="1" spc="-185" dirty="0">
                          <a:latin typeface="Times New Roman"/>
                          <a:cs typeface="Times New Roman"/>
                        </a:rPr>
                        <a:t> </a:t>
                      </a:r>
                      <a:r>
                        <a:rPr sz="1500" b="1" dirty="0">
                          <a:latin typeface="Times New Roman"/>
                          <a:cs typeface="Times New Roman"/>
                        </a:rPr>
                        <a:t>Architecture</a:t>
                      </a:r>
                      <a:endParaRPr sz="1500">
                        <a:latin typeface="Times New Roman"/>
                        <a:cs typeface="Times New Roman"/>
                      </a:endParaRPr>
                    </a:p>
                  </a:txBody>
                  <a:tcPr marL="0" marR="0" marT="6667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rowSpan="5">
                  <a:txBody>
                    <a:bodyPr/>
                    <a:lstStyle/>
                    <a:p>
                      <a:pPr>
                        <a:lnSpc>
                          <a:spcPct val="100000"/>
                        </a:lnSpc>
                      </a:pPr>
                      <a:endParaRPr sz="1500">
                        <a:latin typeface="Times New Roman"/>
                        <a:cs typeface="Times New Roman"/>
                      </a:endParaRPr>
                    </a:p>
                  </a:txBody>
                  <a:tcPr marL="0" marR="0" marT="0" marB="0">
                    <a:lnL w="12700">
                      <a:solidFill>
                        <a:srgbClr val="000000"/>
                      </a:solidFill>
                      <a:prstDash val="solid"/>
                    </a:lnL>
                    <a:lnB w="19050">
                      <a:solidFill>
                        <a:srgbClr val="CC9900"/>
                      </a:solidFill>
                      <a:prstDash val="solid"/>
                    </a:lnB>
                  </a:tcPr>
                </a:tc>
                <a:extLst>
                  <a:ext uri="{0D108BD9-81ED-4DB2-BD59-A6C34878D82A}">
                    <a16:rowId xmlns:a16="http://schemas.microsoft.com/office/drawing/2014/main" xmlns="" val="10000"/>
                  </a:ext>
                </a:extLst>
              </a:tr>
              <a:tr h="531832">
                <a:tc vMerge="1">
                  <a:txBody>
                    <a:bodyPr/>
                    <a:lstStyle/>
                    <a:p>
                      <a:endParaRPr/>
                    </a:p>
                  </a:txBody>
                  <a:tcPr marL="0" marR="0" marT="0" marB="0">
                    <a:lnR w="12700">
                      <a:solidFill>
                        <a:srgbClr val="000000"/>
                      </a:solidFill>
                      <a:prstDash val="solid"/>
                    </a:lnR>
                    <a:lnB w="19050">
                      <a:solidFill>
                        <a:srgbClr val="CC9900"/>
                      </a:solidFill>
                      <a:prstDash val="solid"/>
                    </a:lnB>
                  </a:tcPr>
                </a:tc>
                <a:tc gridSpan="6">
                  <a:txBody>
                    <a:bodyPr/>
                    <a:lstStyle/>
                    <a:p>
                      <a:pPr marL="68580">
                        <a:lnSpc>
                          <a:spcPct val="100000"/>
                        </a:lnSpc>
                        <a:spcBef>
                          <a:spcPts val="525"/>
                        </a:spcBef>
                        <a:tabLst>
                          <a:tab pos="412750" algn="l"/>
                        </a:tabLst>
                      </a:pPr>
                      <a:r>
                        <a:rPr sz="1500" spc="10" dirty="0">
                          <a:latin typeface="Times New Roman"/>
                          <a:cs typeface="Times New Roman"/>
                        </a:rPr>
                        <a:t>1.	</a:t>
                      </a:r>
                      <a:r>
                        <a:rPr sz="1500" spc="-5" dirty="0">
                          <a:latin typeface="Times New Roman"/>
                          <a:cs typeface="Times New Roman"/>
                        </a:rPr>
                        <a:t>Single shared </a:t>
                      </a:r>
                      <a:r>
                        <a:rPr sz="1500" dirty="0">
                          <a:latin typeface="Times New Roman"/>
                          <a:cs typeface="Times New Roman"/>
                        </a:rPr>
                        <a:t>bus </a:t>
                      </a:r>
                      <a:r>
                        <a:rPr sz="1500" spc="-10" dirty="0">
                          <a:latin typeface="Times New Roman"/>
                          <a:cs typeface="Times New Roman"/>
                        </a:rPr>
                        <a:t>for </a:t>
                      </a:r>
                      <a:r>
                        <a:rPr sz="1500" spc="-5" dirty="0">
                          <a:latin typeface="Times New Roman"/>
                          <a:cs typeface="Times New Roman"/>
                        </a:rPr>
                        <a:t>instruction </a:t>
                      </a:r>
                      <a:r>
                        <a:rPr sz="1500" spc="-10" dirty="0">
                          <a:latin typeface="Times New Roman"/>
                          <a:cs typeface="Times New Roman"/>
                        </a:rPr>
                        <a:t>and</a:t>
                      </a:r>
                      <a:r>
                        <a:rPr sz="1500" spc="295" dirty="0">
                          <a:latin typeface="Times New Roman"/>
                          <a:cs typeface="Times New Roman"/>
                        </a:rPr>
                        <a:t> </a:t>
                      </a:r>
                      <a:r>
                        <a:rPr sz="1500" spc="-5" dirty="0">
                          <a:latin typeface="Times New Roman"/>
                          <a:cs typeface="Times New Roman"/>
                        </a:rPr>
                        <a:t>data</a:t>
                      </a:r>
                      <a:endParaRPr sz="1500">
                        <a:latin typeface="Times New Roman"/>
                        <a:cs typeface="Times New Roman"/>
                      </a:endParaRPr>
                    </a:p>
                    <a:p>
                      <a:pPr marL="412750">
                        <a:lnSpc>
                          <a:spcPct val="100000"/>
                        </a:lnSpc>
                        <a:spcBef>
                          <a:spcPts val="915"/>
                        </a:spcBef>
                      </a:pPr>
                      <a:r>
                        <a:rPr sz="1500" spc="5" dirty="0">
                          <a:latin typeface="Times New Roman"/>
                          <a:cs typeface="Times New Roman"/>
                        </a:rPr>
                        <a:t>fetching</a:t>
                      </a:r>
                      <a:endParaRPr sz="1500">
                        <a:latin typeface="Times New Roman"/>
                        <a:cs typeface="Times New Roman"/>
                      </a:endParaRPr>
                    </a:p>
                  </a:txBody>
                  <a:tcPr marL="0" marR="0" marT="6667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a:txBody>
                    <a:bodyPr/>
                    <a:lstStyle/>
                    <a:p>
                      <a:pPr marL="69850">
                        <a:lnSpc>
                          <a:spcPct val="100000"/>
                        </a:lnSpc>
                        <a:spcBef>
                          <a:spcPts val="525"/>
                        </a:spcBef>
                        <a:tabLst>
                          <a:tab pos="414655" algn="l"/>
                        </a:tabLst>
                      </a:pPr>
                      <a:r>
                        <a:rPr sz="1500" spc="10" dirty="0">
                          <a:latin typeface="Times New Roman"/>
                          <a:cs typeface="Times New Roman"/>
                        </a:rPr>
                        <a:t>1.	</a:t>
                      </a:r>
                      <a:r>
                        <a:rPr sz="1500" dirty="0">
                          <a:latin typeface="Times New Roman"/>
                          <a:cs typeface="Times New Roman"/>
                        </a:rPr>
                        <a:t>Separate</a:t>
                      </a:r>
                      <a:endParaRPr sz="1500">
                        <a:latin typeface="Times New Roman"/>
                        <a:cs typeface="Times New Roman"/>
                      </a:endParaRPr>
                    </a:p>
                    <a:p>
                      <a:pPr marL="414655">
                        <a:lnSpc>
                          <a:spcPct val="100000"/>
                        </a:lnSpc>
                        <a:spcBef>
                          <a:spcPts val="915"/>
                        </a:spcBef>
                      </a:pPr>
                      <a:r>
                        <a:rPr sz="1500" spc="5" dirty="0">
                          <a:latin typeface="Times New Roman"/>
                          <a:cs typeface="Times New Roman"/>
                        </a:rPr>
                        <a:t>fetching</a:t>
                      </a:r>
                      <a:endParaRPr sz="1500">
                        <a:latin typeface="Times New Roman"/>
                        <a:cs typeface="Times New Roman"/>
                      </a:endParaRPr>
                    </a:p>
                  </a:txBody>
                  <a:tcPr marL="0" marR="0" marT="66675" marB="0">
                    <a:lnL w="12700">
                      <a:solidFill>
                        <a:srgbClr val="000000"/>
                      </a:solidFill>
                      <a:prstDash val="solid"/>
                    </a:lnL>
                    <a:lnT w="12700">
                      <a:solidFill>
                        <a:srgbClr val="000000"/>
                      </a:solidFill>
                      <a:prstDash val="solid"/>
                    </a:lnT>
                    <a:lnB w="12700">
                      <a:solidFill>
                        <a:srgbClr val="000000"/>
                      </a:solidFill>
                      <a:prstDash val="solid"/>
                    </a:lnB>
                  </a:tcPr>
                </a:tc>
                <a:tc>
                  <a:txBody>
                    <a:bodyPr/>
                    <a:lstStyle/>
                    <a:p>
                      <a:pPr marL="74930">
                        <a:lnSpc>
                          <a:spcPct val="100000"/>
                        </a:lnSpc>
                        <a:spcBef>
                          <a:spcPts val="525"/>
                        </a:spcBef>
                      </a:pPr>
                      <a:r>
                        <a:rPr sz="1500" dirty="0">
                          <a:latin typeface="Times New Roman"/>
                          <a:cs typeface="Times New Roman"/>
                        </a:rPr>
                        <a:t>buses</a:t>
                      </a:r>
                      <a:endParaRPr sz="1500">
                        <a:latin typeface="Times New Roman"/>
                        <a:cs typeface="Times New Roman"/>
                      </a:endParaRPr>
                    </a:p>
                  </a:txBody>
                  <a:tcPr marL="0" marR="0" marT="66675" marB="0">
                    <a:lnT w="12700">
                      <a:solidFill>
                        <a:srgbClr val="000000"/>
                      </a:solidFill>
                      <a:prstDash val="solid"/>
                    </a:lnT>
                    <a:lnB w="12700">
                      <a:solidFill>
                        <a:srgbClr val="000000"/>
                      </a:solidFill>
                      <a:prstDash val="solid"/>
                    </a:lnB>
                  </a:tcPr>
                </a:tc>
                <a:tc>
                  <a:txBody>
                    <a:bodyPr/>
                    <a:lstStyle/>
                    <a:p>
                      <a:pPr marL="78105">
                        <a:lnSpc>
                          <a:spcPct val="100000"/>
                        </a:lnSpc>
                        <a:spcBef>
                          <a:spcPts val="525"/>
                        </a:spcBef>
                      </a:pPr>
                      <a:r>
                        <a:rPr sz="1500" spc="-10" dirty="0">
                          <a:latin typeface="Times New Roman"/>
                          <a:cs typeface="Times New Roman"/>
                        </a:rPr>
                        <a:t>for</a:t>
                      </a:r>
                      <a:endParaRPr sz="1500">
                        <a:latin typeface="Times New Roman"/>
                        <a:cs typeface="Times New Roman"/>
                      </a:endParaRPr>
                    </a:p>
                  </a:txBody>
                  <a:tcPr marL="0" marR="0" marT="66675" marB="0">
                    <a:lnT w="12700">
                      <a:solidFill>
                        <a:srgbClr val="000000"/>
                      </a:solidFill>
                      <a:prstDash val="solid"/>
                    </a:lnT>
                    <a:lnB w="12700">
                      <a:solidFill>
                        <a:srgbClr val="000000"/>
                      </a:solidFill>
                      <a:prstDash val="solid"/>
                    </a:lnB>
                  </a:tcPr>
                </a:tc>
                <a:tc>
                  <a:txBody>
                    <a:bodyPr/>
                    <a:lstStyle/>
                    <a:p>
                      <a:pPr marL="76200">
                        <a:lnSpc>
                          <a:spcPct val="100000"/>
                        </a:lnSpc>
                        <a:spcBef>
                          <a:spcPts val="525"/>
                        </a:spcBef>
                      </a:pPr>
                      <a:r>
                        <a:rPr sz="1500" spc="-5" dirty="0">
                          <a:latin typeface="Times New Roman"/>
                          <a:cs typeface="Times New Roman"/>
                        </a:rPr>
                        <a:t>instruction</a:t>
                      </a:r>
                      <a:endParaRPr sz="1500">
                        <a:latin typeface="Times New Roman"/>
                        <a:cs typeface="Times New Roman"/>
                      </a:endParaRPr>
                    </a:p>
                  </a:txBody>
                  <a:tcPr marL="0" marR="0" marT="66675" marB="0">
                    <a:lnT w="12700">
                      <a:solidFill>
                        <a:srgbClr val="000000"/>
                      </a:solidFill>
                      <a:prstDash val="solid"/>
                    </a:lnT>
                    <a:lnB w="12700">
                      <a:solidFill>
                        <a:srgbClr val="000000"/>
                      </a:solidFill>
                      <a:prstDash val="solid"/>
                    </a:lnB>
                  </a:tcPr>
                </a:tc>
                <a:tc>
                  <a:txBody>
                    <a:bodyPr/>
                    <a:lstStyle/>
                    <a:p>
                      <a:pPr marL="77470">
                        <a:lnSpc>
                          <a:spcPct val="100000"/>
                        </a:lnSpc>
                        <a:spcBef>
                          <a:spcPts val="525"/>
                        </a:spcBef>
                      </a:pPr>
                      <a:r>
                        <a:rPr sz="1500" spc="-10" dirty="0">
                          <a:latin typeface="Times New Roman"/>
                          <a:cs typeface="Times New Roman"/>
                        </a:rPr>
                        <a:t>and</a:t>
                      </a:r>
                      <a:endParaRPr sz="1500">
                        <a:latin typeface="Times New Roman"/>
                        <a:cs typeface="Times New Roman"/>
                      </a:endParaRPr>
                    </a:p>
                  </a:txBody>
                  <a:tcPr marL="0" marR="0" marT="66675" marB="0">
                    <a:lnT w="12700">
                      <a:solidFill>
                        <a:srgbClr val="000000"/>
                      </a:solidFill>
                      <a:prstDash val="solid"/>
                    </a:lnT>
                    <a:lnB w="12700">
                      <a:solidFill>
                        <a:srgbClr val="000000"/>
                      </a:solidFill>
                      <a:prstDash val="solid"/>
                    </a:lnB>
                  </a:tcPr>
                </a:tc>
                <a:tc>
                  <a:txBody>
                    <a:bodyPr/>
                    <a:lstStyle/>
                    <a:p>
                      <a:pPr marL="76835" marR="57785">
                        <a:lnSpc>
                          <a:spcPct val="100000"/>
                        </a:lnSpc>
                        <a:spcBef>
                          <a:spcPts val="525"/>
                        </a:spcBef>
                      </a:pPr>
                      <a:r>
                        <a:rPr sz="1500" spc="-5" dirty="0">
                          <a:latin typeface="Times New Roman"/>
                          <a:cs typeface="Times New Roman"/>
                        </a:rPr>
                        <a:t>data</a:t>
                      </a:r>
                      <a:endParaRPr sz="1500">
                        <a:latin typeface="Times New Roman"/>
                        <a:cs typeface="Times New Roman"/>
                      </a:endParaRPr>
                    </a:p>
                  </a:txBody>
                  <a:tcPr marL="0" marR="0" marT="66675" marB="0">
                    <a:lnR w="12700">
                      <a:solidFill>
                        <a:srgbClr val="000000"/>
                      </a:solidFill>
                      <a:prstDash val="solid"/>
                    </a:lnR>
                    <a:lnT w="12700">
                      <a:solidFill>
                        <a:srgbClr val="000000"/>
                      </a:solidFill>
                      <a:prstDash val="solid"/>
                    </a:lnT>
                    <a:lnB w="12700">
                      <a:solidFill>
                        <a:srgbClr val="000000"/>
                      </a:solidFill>
                      <a:prstDash val="solid"/>
                    </a:lnB>
                  </a:tcPr>
                </a:tc>
                <a:tc vMerge="1">
                  <a:txBody>
                    <a:bodyPr/>
                    <a:lstStyle/>
                    <a:p>
                      <a:endParaRPr/>
                    </a:p>
                  </a:txBody>
                  <a:tcPr marL="0" marR="0" marT="0" marB="0">
                    <a:lnL w="12700">
                      <a:solidFill>
                        <a:srgbClr val="000000"/>
                      </a:solidFill>
                      <a:prstDash val="solid"/>
                    </a:lnL>
                    <a:lnB w="19050">
                      <a:solidFill>
                        <a:srgbClr val="CC9900"/>
                      </a:solidFill>
                      <a:prstDash val="solid"/>
                    </a:lnB>
                  </a:tcPr>
                </a:tc>
                <a:extLst>
                  <a:ext uri="{0D108BD9-81ED-4DB2-BD59-A6C34878D82A}">
                    <a16:rowId xmlns:a16="http://schemas.microsoft.com/office/drawing/2014/main" xmlns="" val="10001"/>
                  </a:ext>
                </a:extLst>
              </a:tr>
              <a:tr h="1069644">
                <a:tc vMerge="1">
                  <a:txBody>
                    <a:bodyPr/>
                    <a:lstStyle/>
                    <a:p>
                      <a:endParaRPr/>
                    </a:p>
                  </a:txBody>
                  <a:tcPr marL="0" marR="0" marT="0" marB="0">
                    <a:lnR w="12700">
                      <a:solidFill>
                        <a:srgbClr val="000000"/>
                      </a:solidFill>
                      <a:prstDash val="solid"/>
                    </a:lnR>
                    <a:lnB w="19050">
                      <a:solidFill>
                        <a:srgbClr val="CC9900"/>
                      </a:solidFill>
                      <a:prstDash val="solid"/>
                    </a:lnB>
                  </a:tcPr>
                </a:tc>
                <a:tc gridSpan="6">
                  <a:txBody>
                    <a:bodyPr/>
                    <a:lstStyle/>
                    <a:p>
                      <a:pPr marL="68580" algn="just">
                        <a:lnSpc>
                          <a:spcPct val="100000"/>
                        </a:lnSpc>
                        <a:spcBef>
                          <a:spcPts val="530"/>
                        </a:spcBef>
                      </a:pPr>
                      <a:r>
                        <a:rPr sz="1500" spc="10" dirty="0">
                          <a:latin typeface="Times New Roman"/>
                          <a:cs typeface="Times New Roman"/>
                        </a:rPr>
                        <a:t>1. </a:t>
                      </a:r>
                      <a:r>
                        <a:rPr sz="1500" spc="-5" dirty="0">
                          <a:latin typeface="Times New Roman"/>
                          <a:cs typeface="Times New Roman"/>
                        </a:rPr>
                        <a:t>Chances </a:t>
                      </a:r>
                      <a:r>
                        <a:rPr sz="1500" spc="-10" dirty="0">
                          <a:latin typeface="Times New Roman"/>
                          <a:cs typeface="Times New Roman"/>
                        </a:rPr>
                        <a:t>for </a:t>
                      </a:r>
                      <a:r>
                        <a:rPr sz="1500" spc="-5" dirty="0">
                          <a:latin typeface="Times New Roman"/>
                          <a:cs typeface="Times New Roman"/>
                        </a:rPr>
                        <a:t>accidental corruption of</a:t>
                      </a:r>
                      <a:r>
                        <a:rPr sz="1500" spc="90" dirty="0">
                          <a:latin typeface="Times New Roman"/>
                          <a:cs typeface="Times New Roman"/>
                        </a:rPr>
                        <a:t> </a:t>
                      </a:r>
                      <a:r>
                        <a:rPr sz="1500" spc="-5" dirty="0">
                          <a:latin typeface="Times New Roman"/>
                          <a:cs typeface="Times New Roman"/>
                        </a:rPr>
                        <a:t>program</a:t>
                      </a:r>
                      <a:endParaRPr sz="1500">
                        <a:latin typeface="Times New Roman"/>
                        <a:cs typeface="Times New Roman"/>
                      </a:endParaRPr>
                    </a:p>
                    <a:p>
                      <a:pPr marL="412750" marR="57785" algn="just">
                        <a:lnSpc>
                          <a:spcPct val="150100"/>
                        </a:lnSpc>
                        <a:spcBef>
                          <a:spcPts val="10"/>
                        </a:spcBef>
                      </a:pPr>
                      <a:r>
                        <a:rPr sz="1500" spc="-20" dirty="0">
                          <a:latin typeface="Times New Roman"/>
                          <a:cs typeface="Times New Roman"/>
                        </a:rPr>
                        <a:t>memory, </a:t>
                      </a:r>
                      <a:r>
                        <a:rPr sz="1500" dirty="0">
                          <a:latin typeface="Times New Roman"/>
                          <a:cs typeface="Times New Roman"/>
                        </a:rPr>
                        <a:t>as </a:t>
                      </a:r>
                      <a:r>
                        <a:rPr sz="1500" spc="-5" dirty="0">
                          <a:latin typeface="Times New Roman"/>
                          <a:cs typeface="Times New Roman"/>
                        </a:rPr>
                        <a:t>data </a:t>
                      </a:r>
                      <a:r>
                        <a:rPr sz="1500" dirty="0">
                          <a:latin typeface="Times New Roman"/>
                          <a:cs typeface="Times New Roman"/>
                        </a:rPr>
                        <a:t>memory and program  memory are </a:t>
                      </a:r>
                      <a:r>
                        <a:rPr sz="1500" spc="-5" dirty="0">
                          <a:latin typeface="Times New Roman"/>
                          <a:cs typeface="Times New Roman"/>
                        </a:rPr>
                        <a:t>stored physically </a:t>
                      </a:r>
                      <a:r>
                        <a:rPr sz="1500" spc="10" dirty="0">
                          <a:latin typeface="Times New Roman"/>
                          <a:cs typeface="Times New Roman"/>
                        </a:rPr>
                        <a:t>in </a:t>
                      </a:r>
                      <a:r>
                        <a:rPr sz="1500" dirty="0">
                          <a:latin typeface="Times New Roman"/>
                          <a:cs typeface="Times New Roman"/>
                        </a:rPr>
                        <a:t>the same  </a:t>
                      </a:r>
                      <a:r>
                        <a:rPr sz="1500" spc="10" dirty="0">
                          <a:latin typeface="Times New Roman"/>
                          <a:cs typeface="Times New Roman"/>
                        </a:rPr>
                        <a:t>chip</a:t>
                      </a:r>
                      <a:endParaRPr sz="1500">
                        <a:latin typeface="Times New Roman"/>
                        <a:cs typeface="Times New Roman"/>
                      </a:endParaRPr>
                    </a:p>
                  </a:txBody>
                  <a:tcPr marL="0" marR="0" marT="6731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gridSpan="6">
                  <a:txBody>
                    <a:bodyPr/>
                    <a:lstStyle/>
                    <a:p>
                      <a:pPr marL="69850" marR="57785" algn="just">
                        <a:lnSpc>
                          <a:spcPct val="100000"/>
                        </a:lnSpc>
                        <a:spcBef>
                          <a:spcPts val="530"/>
                        </a:spcBef>
                      </a:pPr>
                      <a:r>
                        <a:rPr sz="1500" spc="10" dirty="0">
                          <a:latin typeface="Times New Roman"/>
                          <a:cs typeface="Times New Roman"/>
                        </a:rPr>
                        <a:t>1. </a:t>
                      </a:r>
                      <a:r>
                        <a:rPr sz="1500" dirty="0">
                          <a:latin typeface="Times New Roman"/>
                          <a:cs typeface="Times New Roman"/>
                        </a:rPr>
                        <a:t>No chances </a:t>
                      </a:r>
                      <a:r>
                        <a:rPr sz="1500" spc="-10" dirty="0">
                          <a:latin typeface="Times New Roman"/>
                          <a:cs typeface="Times New Roman"/>
                        </a:rPr>
                        <a:t>for </a:t>
                      </a:r>
                      <a:r>
                        <a:rPr sz="1500" spc="-5" dirty="0">
                          <a:latin typeface="Times New Roman"/>
                          <a:cs typeface="Times New Roman"/>
                        </a:rPr>
                        <a:t>accidental corruption</a:t>
                      </a:r>
                      <a:r>
                        <a:rPr sz="1500" spc="285" dirty="0">
                          <a:latin typeface="Times New Roman"/>
                          <a:cs typeface="Times New Roman"/>
                        </a:rPr>
                        <a:t> </a:t>
                      </a:r>
                      <a:r>
                        <a:rPr sz="1500" spc="-10" dirty="0">
                          <a:latin typeface="Times New Roman"/>
                          <a:cs typeface="Times New Roman"/>
                        </a:rPr>
                        <a:t>of</a:t>
                      </a:r>
                      <a:endParaRPr sz="1500">
                        <a:latin typeface="Times New Roman"/>
                        <a:cs typeface="Times New Roman"/>
                      </a:endParaRPr>
                    </a:p>
                    <a:p>
                      <a:pPr marL="414655" marR="121920" algn="just">
                        <a:lnSpc>
                          <a:spcPct val="150100"/>
                        </a:lnSpc>
                        <a:spcBef>
                          <a:spcPts val="10"/>
                        </a:spcBef>
                      </a:pPr>
                      <a:r>
                        <a:rPr sz="1500" spc="-5" dirty="0">
                          <a:latin typeface="Times New Roman"/>
                          <a:cs typeface="Times New Roman"/>
                        </a:rPr>
                        <a:t>program </a:t>
                      </a:r>
                      <a:r>
                        <a:rPr sz="1500" spc="-20" dirty="0">
                          <a:latin typeface="Times New Roman"/>
                          <a:cs typeface="Times New Roman"/>
                        </a:rPr>
                        <a:t>memory, </a:t>
                      </a:r>
                      <a:r>
                        <a:rPr sz="1500" dirty="0">
                          <a:latin typeface="Times New Roman"/>
                          <a:cs typeface="Times New Roman"/>
                        </a:rPr>
                        <a:t>as data memory and  </a:t>
                      </a:r>
                      <a:r>
                        <a:rPr sz="1500" spc="-5" dirty="0">
                          <a:latin typeface="Times New Roman"/>
                          <a:cs typeface="Times New Roman"/>
                        </a:rPr>
                        <a:t>program </a:t>
                      </a:r>
                      <a:r>
                        <a:rPr sz="1500" dirty="0">
                          <a:latin typeface="Times New Roman"/>
                          <a:cs typeface="Times New Roman"/>
                        </a:rPr>
                        <a:t>memory are </a:t>
                      </a:r>
                      <a:r>
                        <a:rPr sz="1500" spc="-5" dirty="0">
                          <a:latin typeface="Times New Roman"/>
                          <a:cs typeface="Times New Roman"/>
                        </a:rPr>
                        <a:t>stored physically </a:t>
                      </a:r>
                      <a:r>
                        <a:rPr sz="1500" spc="-10" dirty="0">
                          <a:latin typeface="Times New Roman"/>
                          <a:cs typeface="Times New Roman"/>
                        </a:rPr>
                        <a:t>in  </a:t>
                      </a:r>
                      <a:r>
                        <a:rPr sz="1500" spc="-5" dirty="0">
                          <a:latin typeface="Times New Roman"/>
                          <a:cs typeface="Times New Roman"/>
                        </a:rPr>
                        <a:t>different</a:t>
                      </a:r>
                      <a:r>
                        <a:rPr sz="1500" spc="-75" dirty="0">
                          <a:latin typeface="Times New Roman"/>
                          <a:cs typeface="Times New Roman"/>
                        </a:rPr>
                        <a:t> </a:t>
                      </a:r>
                      <a:r>
                        <a:rPr sz="1500" dirty="0">
                          <a:latin typeface="Times New Roman"/>
                          <a:cs typeface="Times New Roman"/>
                        </a:rPr>
                        <a:t>locations</a:t>
                      </a:r>
                      <a:endParaRPr sz="1500">
                        <a:latin typeface="Times New Roman"/>
                        <a:cs typeface="Times New Roman"/>
                      </a:endParaRPr>
                    </a:p>
                  </a:txBody>
                  <a:tcPr marL="0" marR="0" marT="6731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vMerge="1">
                  <a:txBody>
                    <a:bodyPr/>
                    <a:lstStyle/>
                    <a:p>
                      <a:endParaRPr/>
                    </a:p>
                  </a:txBody>
                  <a:tcPr marL="0" marR="0" marT="0" marB="0">
                    <a:lnL w="12700">
                      <a:solidFill>
                        <a:srgbClr val="000000"/>
                      </a:solidFill>
                      <a:prstDash val="solid"/>
                    </a:lnL>
                    <a:lnB w="19050">
                      <a:solidFill>
                        <a:srgbClr val="CC9900"/>
                      </a:solidFill>
                      <a:prstDash val="solid"/>
                    </a:lnB>
                  </a:tcPr>
                </a:tc>
                <a:extLst>
                  <a:ext uri="{0D108BD9-81ED-4DB2-BD59-A6C34878D82A}">
                    <a16:rowId xmlns:a16="http://schemas.microsoft.com/office/drawing/2014/main" xmlns="" val="10002"/>
                  </a:ext>
                </a:extLst>
              </a:tr>
              <a:tr h="532890">
                <a:tc vMerge="1">
                  <a:txBody>
                    <a:bodyPr/>
                    <a:lstStyle/>
                    <a:p>
                      <a:endParaRPr/>
                    </a:p>
                  </a:txBody>
                  <a:tcPr marL="0" marR="0" marT="0" marB="0">
                    <a:lnR w="12700">
                      <a:solidFill>
                        <a:srgbClr val="000000"/>
                      </a:solidFill>
                      <a:prstDash val="solid"/>
                    </a:lnR>
                    <a:lnB w="19050">
                      <a:solidFill>
                        <a:srgbClr val="CC9900"/>
                      </a:solidFill>
                      <a:prstDash val="solid"/>
                    </a:lnB>
                  </a:tcPr>
                </a:tc>
                <a:tc gridSpan="6">
                  <a:txBody>
                    <a:bodyPr/>
                    <a:lstStyle/>
                    <a:p>
                      <a:pPr marL="68580">
                        <a:lnSpc>
                          <a:spcPct val="100000"/>
                        </a:lnSpc>
                        <a:spcBef>
                          <a:spcPts val="535"/>
                        </a:spcBef>
                        <a:tabLst>
                          <a:tab pos="412750" algn="l"/>
                          <a:tab pos="922019" algn="l"/>
                          <a:tab pos="2047239" algn="l"/>
                          <a:tab pos="2955925" algn="l"/>
                          <a:tab pos="3266440" algn="l"/>
                        </a:tabLst>
                      </a:pPr>
                      <a:r>
                        <a:rPr sz="1500" spc="10" dirty="0">
                          <a:latin typeface="Times New Roman"/>
                          <a:cs typeface="Times New Roman"/>
                        </a:rPr>
                        <a:t>1.	</a:t>
                      </a:r>
                      <a:r>
                        <a:rPr sz="1500" spc="-5" dirty="0">
                          <a:latin typeface="Times New Roman"/>
                          <a:cs typeface="Times New Roman"/>
                        </a:rPr>
                        <a:t>Low	performance	compared	</a:t>
                      </a:r>
                      <a:r>
                        <a:rPr sz="1500" spc="10" dirty="0">
                          <a:latin typeface="Times New Roman"/>
                          <a:cs typeface="Times New Roman"/>
                        </a:rPr>
                        <a:t>to	</a:t>
                      </a:r>
                      <a:r>
                        <a:rPr sz="1500" spc="-5" dirty="0">
                          <a:latin typeface="Times New Roman"/>
                          <a:cs typeface="Times New Roman"/>
                        </a:rPr>
                        <a:t>Harvard</a:t>
                      </a:r>
                      <a:endParaRPr sz="1500">
                        <a:latin typeface="Times New Roman"/>
                        <a:cs typeface="Times New Roman"/>
                      </a:endParaRPr>
                    </a:p>
                    <a:p>
                      <a:pPr marL="412750">
                        <a:lnSpc>
                          <a:spcPct val="100000"/>
                        </a:lnSpc>
                        <a:spcBef>
                          <a:spcPts val="910"/>
                        </a:spcBef>
                      </a:pPr>
                      <a:r>
                        <a:rPr sz="1500" dirty="0">
                          <a:latin typeface="Times New Roman"/>
                          <a:cs typeface="Times New Roman"/>
                        </a:rPr>
                        <a:t>architecture; </a:t>
                      </a:r>
                      <a:r>
                        <a:rPr sz="1500" spc="5" dirty="0">
                          <a:latin typeface="Times New Roman"/>
                          <a:cs typeface="Times New Roman"/>
                        </a:rPr>
                        <a:t>and </a:t>
                      </a:r>
                      <a:r>
                        <a:rPr sz="1500" dirty="0">
                          <a:latin typeface="Times New Roman"/>
                          <a:cs typeface="Times New Roman"/>
                        </a:rPr>
                        <a:t>comparatively</a:t>
                      </a:r>
                      <a:r>
                        <a:rPr sz="1500" spc="-245" dirty="0">
                          <a:latin typeface="Times New Roman"/>
                          <a:cs typeface="Times New Roman"/>
                        </a:rPr>
                        <a:t> </a:t>
                      </a:r>
                      <a:r>
                        <a:rPr sz="1500" spc="5" dirty="0">
                          <a:latin typeface="Times New Roman"/>
                          <a:cs typeface="Times New Roman"/>
                        </a:rPr>
                        <a:t>cheaper</a:t>
                      </a:r>
                      <a:endParaRPr sz="1500">
                        <a:latin typeface="Times New Roman"/>
                        <a:cs typeface="Times New Roman"/>
                      </a:endParaRPr>
                    </a:p>
                  </a:txBody>
                  <a:tcPr marL="0" marR="0" marT="6794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gridSpan="6">
                  <a:txBody>
                    <a:bodyPr/>
                    <a:lstStyle/>
                    <a:p>
                      <a:pPr marL="69850" marR="57785">
                        <a:lnSpc>
                          <a:spcPct val="100000"/>
                        </a:lnSpc>
                        <a:spcBef>
                          <a:spcPts val="535"/>
                        </a:spcBef>
                        <a:tabLst>
                          <a:tab pos="414655" algn="l"/>
                        </a:tabLst>
                      </a:pPr>
                      <a:r>
                        <a:rPr sz="1500" spc="10" dirty="0">
                          <a:latin typeface="Times New Roman"/>
                          <a:cs typeface="Times New Roman"/>
                        </a:rPr>
                        <a:t>1.	</a:t>
                      </a:r>
                      <a:r>
                        <a:rPr sz="1500" dirty="0">
                          <a:latin typeface="Times New Roman"/>
                          <a:cs typeface="Times New Roman"/>
                        </a:rPr>
                        <a:t>Easier </a:t>
                      </a:r>
                      <a:r>
                        <a:rPr sz="1500" spc="10" dirty="0">
                          <a:latin typeface="Times New Roman"/>
                          <a:cs typeface="Times New Roman"/>
                        </a:rPr>
                        <a:t>to </a:t>
                      </a:r>
                      <a:r>
                        <a:rPr sz="1500" spc="-5" dirty="0">
                          <a:latin typeface="Times New Roman"/>
                          <a:cs typeface="Times New Roman"/>
                        </a:rPr>
                        <a:t>pipeline, </a:t>
                      </a:r>
                      <a:r>
                        <a:rPr sz="1500" spc="10" dirty="0">
                          <a:latin typeface="Times New Roman"/>
                          <a:cs typeface="Times New Roman"/>
                        </a:rPr>
                        <a:t>so </a:t>
                      </a:r>
                      <a:r>
                        <a:rPr sz="1500" dirty="0">
                          <a:latin typeface="Times New Roman"/>
                          <a:cs typeface="Times New Roman"/>
                        </a:rPr>
                        <a:t>high</a:t>
                      </a:r>
                      <a:r>
                        <a:rPr sz="1500" spc="114" dirty="0">
                          <a:latin typeface="Times New Roman"/>
                          <a:cs typeface="Times New Roman"/>
                        </a:rPr>
                        <a:t> </a:t>
                      </a:r>
                      <a:r>
                        <a:rPr sz="1500" spc="-5" dirty="0">
                          <a:latin typeface="Times New Roman"/>
                          <a:cs typeface="Times New Roman"/>
                        </a:rPr>
                        <a:t>performance can</a:t>
                      </a:r>
                      <a:endParaRPr sz="1500">
                        <a:latin typeface="Times New Roman"/>
                        <a:cs typeface="Times New Roman"/>
                      </a:endParaRPr>
                    </a:p>
                    <a:p>
                      <a:pPr marL="414655" marR="57785">
                        <a:lnSpc>
                          <a:spcPct val="100000"/>
                        </a:lnSpc>
                        <a:spcBef>
                          <a:spcPts val="910"/>
                        </a:spcBef>
                      </a:pPr>
                      <a:r>
                        <a:rPr sz="1500" spc="10" dirty="0">
                          <a:latin typeface="Times New Roman"/>
                          <a:cs typeface="Times New Roman"/>
                        </a:rPr>
                        <a:t>be</a:t>
                      </a:r>
                      <a:r>
                        <a:rPr sz="1500" spc="-65" dirty="0">
                          <a:latin typeface="Times New Roman"/>
                          <a:cs typeface="Times New Roman"/>
                        </a:rPr>
                        <a:t> </a:t>
                      </a:r>
                      <a:r>
                        <a:rPr sz="1500" spc="5" dirty="0">
                          <a:latin typeface="Times New Roman"/>
                          <a:cs typeface="Times New Roman"/>
                        </a:rPr>
                        <a:t>achieved;</a:t>
                      </a:r>
                      <a:r>
                        <a:rPr sz="1500" spc="-80" dirty="0">
                          <a:latin typeface="Times New Roman"/>
                          <a:cs typeface="Times New Roman"/>
                        </a:rPr>
                        <a:t> </a:t>
                      </a:r>
                      <a:r>
                        <a:rPr sz="1500" spc="5" dirty="0">
                          <a:latin typeface="Times New Roman"/>
                          <a:cs typeface="Times New Roman"/>
                        </a:rPr>
                        <a:t>and</a:t>
                      </a:r>
                      <a:r>
                        <a:rPr sz="1500" spc="-50" dirty="0">
                          <a:latin typeface="Times New Roman"/>
                          <a:cs typeface="Times New Roman"/>
                        </a:rPr>
                        <a:t> </a:t>
                      </a:r>
                      <a:r>
                        <a:rPr sz="1500" dirty="0">
                          <a:latin typeface="Times New Roman"/>
                          <a:cs typeface="Times New Roman"/>
                        </a:rPr>
                        <a:t>comparatively</a:t>
                      </a:r>
                      <a:r>
                        <a:rPr sz="1500" spc="-95" dirty="0">
                          <a:latin typeface="Times New Roman"/>
                          <a:cs typeface="Times New Roman"/>
                        </a:rPr>
                        <a:t> </a:t>
                      </a:r>
                      <a:r>
                        <a:rPr sz="1500" spc="5" dirty="0">
                          <a:latin typeface="Times New Roman"/>
                          <a:cs typeface="Times New Roman"/>
                        </a:rPr>
                        <a:t>high</a:t>
                      </a:r>
                      <a:r>
                        <a:rPr sz="1500" spc="-25" dirty="0">
                          <a:latin typeface="Times New Roman"/>
                          <a:cs typeface="Times New Roman"/>
                        </a:rPr>
                        <a:t> </a:t>
                      </a:r>
                      <a:r>
                        <a:rPr sz="1500" dirty="0">
                          <a:latin typeface="Times New Roman"/>
                          <a:cs typeface="Times New Roman"/>
                        </a:rPr>
                        <a:t>cost</a:t>
                      </a:r>
                      <a:endParaRPr sz="1500">
                        <a:latin typeface="Times New Roman"/>
                        <a:cs typeface="Times New Roman"/>
                      </a:endParaRPr>
                    </a:p>
                  </a:txBody>
                  <a:tcPr marL="0" marR="0" marT="6794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vMerge="1">
                  <a:txBody>
                    <a:bodyPr/>
                    <a:lstStyle/>
                    <a:p>
                      <a:endParaRPr/>
                    </a:p>
                  </a:txBody>
                  <a:tcPr marL="0" marR="0" marT="0" marB="0">
                    <a:lnL w="12700">
                      <a:solidFill>
                        <a:srgbClr val="000000"/>
                      </a:solidFill>
                      <a:prstDash val="solid"/>
                    </a:lnL>
                    <a:lnB w="19050">
                      <a:solidFill>
                        <a:srgbClr val="CC9900"/>
                      </a:solidFill>
                      <a:prstDash val="solid"/>
                    </a:lnB>
                  </a:tcPr>
                </a:tc>
                <a:extLst>
                  <a:ext uri="{0D108BD9-81ED-4DB2-BD59-A6C34878D82A}">
                    <a16:rowId xmlns:a16="http://schemas.microsoft.com/office/drawing/2014/main" xmlns="" val="10003"/>
                  </a:ext>
                </a:extLst>
              </a:tr>
              <a:tr h="348121">
                <a:tc vMerge="1">
                  <a:txBody>
                    <a:bodyPr/>
                    <a:lstStyle/>
                    <a:p>
                      <a:endParaRPr/>
                    </a:p>
                  </a:txBody>
                  <a:tcPr marL="0" marR="0" marT="0" marB="0">
                    <a:lnR w="12700">
                      <a:solidFill>
                        <a:srgbClr val="000000"/>
                      </a:solidFill>
                      <a:prstDash val="solid"/>
                    </a:lnR>
                    <a:lnB w="19050">
                      <a:solidFill>
                        <a:srgbClr val="CC9900"/>
                      </a:solidFill>
                      <a:prstDash val="solid"/>
                    </a:lnB>
                  </a:tcPr>
                </a:tc>
                <a:tc>
                  <a:txBody>
                    <a:bodyPr/>
                    <a:lstStyle/>
                    <a:p>
                      <a:pPr marL="68580">
                        <a:lnSpc>
                          <a:spcPct val="100000"/>
                        </a:lnSpc>
                        <a:spcBef>
                          <a:spcPts val="535"/>
                        </a:spcBef>
                        <a:tabLst>
                          <a:tab pos="412750" algn="l"/>
                        </a:tabLst>
                      </a:pPr>
                      <a:r>
                        <a:rPr sz="1500" spc="10" dirty="0">
                          <a:latin typeface="Times New Roman"/>
                          <a:cs typeface="Times New Roman"/>
                        </a:rPr>
                        <a:t>1.	</a:t>
                      </a:r>
                      <a:r>
                        <a:rPr sz="1500" spc="-10" dirty="0">
                          <a:latin typeface="Times New Roman"/>
                          <a:cs typeface="Times New Roman"/>
                        </a:rPr>
                        <a:t>Allows</a:t>
                      </a:r>
                      <a:endParaRPr sz="1500">
                        <a:latin typeface="Times New Roman"/>
                        <a:cs typeface="Times New Roman"/>
                      </a:endParaRPr>
                    </a:p>
                  </a:txBody>
                  <a:tcPr marL="0" marR="0" marT="67945" marB="0">
                    <a:lnL w="12700">
                      <a:solidFill>
                        <a:srgbClr val="000000"/>
                      </a:solidFill>
                      <a:prstDash val="solid"/>
                    </a:lnL>
                    <a:lnT w="12700">
                      <a:solidFill>
                        <a:srgbClr val="000000"/>
                      </a:solidFill>
                      <a:prstDash val="solid"/>
                    </a:lnT>
                    <a:lnB w="19050">
                      <a:solidFill>
                        <a:srgbClr val="CC9900"/>
                      </a:solidFill>
                      <a:prstDash val="solid"/>
                    </a:lnB>
                  </a:tcPr>
                </a:tc>
                <a:tc>
                  <a:txBody>
                    <a:bodyPr/>
                    <a:lstStyle/>
                    <a:p>
                      <a:pPr marL="92075">
                        <a:lnSpc>
                          <a:spcPct val="100000"/>
                        </a:lnSpc>
                        <a:spcBef>
                          <a:spcPts val="535"/>
                        </a:spcBef>
                      </a:pPr>
                      <a:r>
                        <a:rPr sz="1500" dirty="0">
                          <a:latin typeface="Times New Roman"/>
                          <a:cs typeface="Times New Roman"/>
                        </a:rPr>
                        <a:t>self</a:t>
                      </a:r>
                      <a:endParaRPr sz="1500">
                        <a:latin typeface="Times New Roman"/>
                        <a:cs typeface="Times New Roman"/>
                      </a:endParaRPr>
                    </a:p>
                  </a:txBody>
                  <a:tcPr marL="0" marR="0" marT="67945" marB="0">
                    <a:lnT w="12700">
                      <a:solidFill>
                        <a:srgbClr val="000000"/>
                      </a:solidFill>
                      <a:prstDash val="solid"/>
                    </a:lnT>
                    <a:lnB w="19050">
                      <a:solidFill>
                        <a:srgbClr val="CC9900"/>
                      </a:solidFill>
                      <a:prstDash val="solid"/>
                    </a:lnB>
                  </a:tcPr>
                </a:tc>
                <a:tc>
                  <a:txBody>
                    <a:bodyPr/>
                    <a:lstStyle/>
                    <a:p>
                      <a:pPr marL="90170">
                        <a:lnSpc>
                          <a:spcPct val="100000"/>
                        </a:lnSpc>
                        <a:spcBef>
                          <a:spcPts val="535"/>
                        </a:spcBef>
                      </a:pPr>
                      <a:r>
                        <a:rPr sz="1500" dirty="0">
                          <a:latin typeface="Times New Roman"/>
                          <a:cs typeface="Times New Roman"/>
                        </a:rPr>
                        <a:t>modifying</a:t>
                      </a:r>
                      <a:endParaRPr sz="1500">
                        <a:latin typeface="Times New Roman"/>
                        <a:cs typeface="Times New Roman"/>
                      </a:endParaRPr>
                    </a:p>
                  </a:txBody>
                  <a:tcPr marL="0" marR="0" marT="67945" marB="0">
                    <a:lnT w="12700">
                      <a:solidFill>
                        <a:srgbClr val="000000"/>
                      </a:solidFill>
                      <a:prstDash val="solid"/>
                    </a:lnT>
                    <a:lnB w="19050">
                      <a:solidFill>
                        <a:srgbClr val="CC9900"/>
                      </a:solidFill>
                      <a:prstDash val="solid"/>
                    </a:lnB>
                  </a:tcPr>
                </a:tc>
                <a:tc>
                  <a:txBody>
                    <a:bodyPr/>
                    <a:lstStyle/>
                    <a:p>
                      <a:pPr marL="90805">
                        <a:lnSpc>
                          <a:spcPct val="100000"/>
                        </a:lnSpc>
                        <a:spcBef>
                          <a:spcPts val="535"/>
                        </a:spcBef>
                      </a:pPr>
                      <a:r>
                        <a:rPr sz="1500" spc="-5" dirty="0">
                          <a:latin typeface="Times New Roman"/>
                          <a:cs typeface="Times New Roman"/>
                        </a:rPr>
                        <a:t>codes</a:t>
                      </a:r>
                      <a:endParaRPr sz="1500">
                        <a:latin typeface="Times New Roman"/>
                        <a:cs typeface="Times New Roman"/>
                      </a:endParaRPr>
                    </a:p>
                  </a:txBody>
                  <a:tcPr marL="0" marR="0" marT="67945" marB="0">
                    <a:lnT w="12700">
                      <a:solidFill>
                        <a:srgbClr val="000000"/>
                      </a:solidFill>
                      <a:prstDash val="solid"/>
                    </a:lnT>
                    <a:lnB w="19050">
                      <a:solidFill>
                        <a:srgbClr val="CC9900"/>
                      </a:solidFill>
                      <a:prstDash val="solid"/>
                    </a:lnB>
                  </a:tcPr>
                </a:tc>
                <a:tc>
                  <a:txBody>
                    <a:bodyPr/>
                    <a:lstStyle/>
                    <a:p>
                      <a:pPr marL="92075">
                        <a:lnSpc>
                          <a:spcPct val="100000"/>
                        </a:lnSpc>
                        <a:spcBef>
                          <a:spcPts val="535"/>
                        </a:spcBef>
                      </a:pPr>
                      <a:r>
                        <a:rPr sz="1500" dirty="0">
                          <a:latin typeface="Times New Roman"/>
                          <a:cs typeface="Times New Roman"/>
                        </a:rPr>
                        <a:t>–</a:t>
                      </a:r>
                      <a:endParaRPr sz="1500">
                        <a:latin typeface="Times New Roman"/>
                        <a:cs typeface="Times New Roman"/>
                      </a:endParaRPr>
                    </a:p>
                  </a:txBody>
                  <a:tcPr marL="0" marR="0" marT="67945" marB="0">
                    <a:lnT w="12700">
                      <a:solidFill>
                        <a:srgbClr val="000000"/>
                      </a:solidFill>
                      <a:prstDash val="solid"/>
                    </a:lnT>
                    <a:lnB w="19050">
                      <a:solidFill>
                        <a:srgbClr val="CC9900"/>
                      </a:solidFill>
                      <a:prstDash val="solid"/>
                    </a:lnB>
                  </a:tcPr>
                </a:tc>
                <a:tc>
                  <a:txBody>
                    <a:bodyPr/>
                    <a:lstStyle/>
                    <a:p>
                      <a:pPr marL="90170">
                        <a:lnSpc>
                          <a:spcPct val="100000"/>
                        </a:lnSpc>
                        <a:spcBef>
                          <a:spcPts val="535"/>
                        </a:spcBef>
                      </a:pPr>
                      <a:r>
                        <a:rPr sz="1500" spc="-5" dirty="0">
                          <a:latin typeface="Times New Roman"/>
                          <a:cs typeface="Times New Roman"/>
                        </a:rPr>
                        <a:t>code/</a:t>
                      </a:r>
                      <a:endParaRPr sz="1500" dirty="0">
                        <a:latin typeface="Times New Roman"/>
                        <a:cs typeface="Times New Roman"/>
                      </a:endParaRPr>
                    </a:p>
                  </a:txBody>
                  <a:tcPr marL="0" marR="0" marT="67945" marB="0">
                    <a:lnR w="12700">
                      <a:solidFill>
                        <a:srgbClr val="000000"/>
                      </a:solidFill>
                      <a:prstDash val="solid"/>
                    </a:lnR>
                    <a:lnT w="12700">
                      <a:solidFill>
                        <a:srgbClr val="000000"/>
                      </a:solidFill>
                      <a:prstDash val="solid"/>
                    </a:lnT>
                    <a:lnB w="19050">
                      <a:solidFill>
                        <a:srgbClr val="CC9900"/>
                      </a:solidFill>
                      <a:prstDash val="solid"/>
                    </a:lnB>
                  </a:tcPr>
                </a:tc>
                <a:tc gridSpan="6">
                  <a:txBody>
                    <a:bodyPr/>
                    <a:lstStyle/>
                    <a:p>
                      <a:pPr marR="57785">
                        <a:lnSpc>
                          <a:spcPct val="100000"/>
                        </a:lnSpc>
                      </a:pPr>
                      <a:endParaRPr sz="15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9050">
                      <a:solidFill>
                        <a:srgbClr val="CC9900"/>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vMerge="1">
                  <a:txBody>
                    <a:bodyPr/>
                    <a:lstStyle/>
                    <a:p>
                      <a:endParaRPr/>
                    </a:p>
                  </a:txBody>
                  <a:tcPr marL="0" marR="0" marT="0" marB="0">
                    <a:lnL w="12700">
                      <a:solidFill>
                        <a:srgbClr val="000000"/>
                      </a:solidFill>
                      <a:prstDash val="solid"/>
                    </a:lnL>
                    <a:lnB w="19050">
                      <a:solidFill>
                        <a:srgbClr val="CC9900"/>
                      </a:solidFill>
                      <a:prstDash val="solid"/>
                    </a:lnB>
                  </a:tcPr>
                </a:tc>
                <a:extLst>
                  <a:ext uri="{0D108BD9-81ED-4DB2-BD59-A6C34878D82A}">
                    <a16:rowId xmlns:a16="http://schemas.microsoft.com/office/drawing/2014/main" xmlns="" val="10004"/>
                  </a:ext>
                </a:extLst>
              </a:tr>
              <a:tr h="228565">
                <a:tc rowSpan="2">
                  <a:txBody>
                    <a:bodyPr/>
                    <a:lstStyle/>
                    <a:p>
                      <a:pPr>
                        <a:lnSpc>
                          <a:spcPct val="100000"/>
                        </a:lnSpc>
                      </a:pPr>
                      <a:endParaRPr sz="1500">
                        <a:latin typeface="Times New Roman"/>
                        <a:cs typeface="Times New Roman"/>
                      </a:endParaRPr>
                    </a:p>
                  </a:txBody>
                  <a:tcPr marL="0" marR="0" marT="0" marB="0">
                    <a:lnR w="12700">
                      <a:solidFill>
                        <a:srgbClr val="000000"/>
                      </a:solidFill>
                      <a:prstDash val="solid"/>
                    </a:lnR>
                    <a:lnT w="19050">
                      <a:solidFill>
                        <a:srgbClr val="CC9900"/>
                      </a:solidFill>
                      <a:prstDash val="solid"/>
                    </a:lnT>
                  </a:tcPr>
                </a:tc>
                <a:tc gridSpan="6">
                  <a:txBody>
                    <a:bodyPr/>
                    <a:lstStyle/>
                    <a:p>
                      <a:pPr marL="412750">
                        <a:lnSpc>
                          <a:spcPts val="960"/>
                        </a:lnSpc>
                        <a:tabLst>
                          <a:tab pos="1391920" algn="l"/>
                          <a:tab pos="2019935" algn="l"/>
                          <a:tab pos="2849245" algn="l"/>
                          <a:tab pos="3392170" algn="l"/>
                        </a:tabLst>
                      </a:pPr>
                      <a:r>
                        <a:rPr sz="1500" spc="-5" dirty="0">
                          <a:latin typeface="Times New Roman"/>
                          <a:cs typeface="Times New Roman"/>
                        </a:rPr>
                        <a:t>instruction	which	modifies	itself	during</a:t>
                      </a:r>
                      <a:endParaRPr sz="1500">
                        <a:latin typeface="Times New Roman"/>
                        <a:cs typeface="Times New Roman"/>
                      </a:endParaRPr>
                    </a:p>
                  </a:txBody>
                  <a:tcPr marL="0" marR="0" marT="0" marB="0">
                    <a:lnL w="12700">
                      <a:solidFill>
                        <a:srgbClr val="000000"/>
                      </a:solidFill>
                      <a:prstDash val="solid"/>
                    </a:lnL>
                    <a:lnR w="12700">
                      <a:solidFill>
                        <a:srgbClr val="000000"/>
                      </a:solidFill>
                      <a:prstDash val="solid"/>
                    </a:lnR>
                    <a:lnT w="19050">
                      <a:solidFill>
                        <a:srgbClr val="CC9900"/>
                      </a:solidFill>
                      <a:prstDash val="solid"/>
                    </a:lnT>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gridSpan="6">
                  <a:txBody>
                    <a:bodyPr/>
                    <a:lstStyle/>
                    <a:p>
                      <a:pPr marL="69850" marR="57785">
                        <a:lnSpc>
                          <a:spcPts val="950"/>
                        </a:lnSpc>
                        <a:tabLst>
                          <a:tab pos="414655" algn="l"/>
                        </a:tabLst>
                      </a:pPr>
                      <a:r>
                        <a:rPr sz="1500" spc="5" dirty="0">
                          <a:latin typeface="Times New Roman"/>
                          <a:cs typeface="Times New Roman"/>
                        </a:rPr>
                        <a:t>1.	</a:t>
                      </a:r>
                      <a:r>
                        <a:rPr sz="1500" dirty="0">
                          <a:latin typeface="Times New Roman"/>
                          <a:cs typeface="Times New Roman"/>
                        </a:rPr>
                        <a:t>No memory </a:t>
                      </a:r>
                      <a:r>
                        <a:rPr sz="1500" spc="5" dirty="0">
                          <a:latin typeface="Times New Roman"/>
                          <a:cs typeface="Times New Roman"/>
                        </a:rPr>
                        <a:t>alignment</a:t>
                      </a:r>
                      <a:r>
                        <a:rPr sz="1500" spc="-160" dirty="0">
                          <a:latin typeface="Times New Roman"/>
                          <a:cs typeface="Times New Roman"/>
                        </a:rPr>
                        <a:t> </a:t>
                      </a:r>
                      <a:r>
                        <a:rPr sz="1500" dirty="0">
                          <a:latin typeface="Times New Roman"/>
                          <a:cs typeface="Times New Roman"/>
                        </a:rPr>
                        <a:t>problems</a:t>
                      </a:r>
                      <a:endParaRPr sz="1500">
                        <a:latin typeface="Times New Roman"/>
                        <a:cs typeface="Times New Roman"/>
                      </a:endParaRPr>
                    </a:p>
                  </a:txBody>
                  <a:tcPr marL="0" marR="0" marT="0" marB="0">
                    <a:lnL w="12700">
                      <a:solidFill>
                        <a:srgbClr val="000000"/>
                      </a:solidFill>
                      <a:prstDash val="solid"/>
                    </a:lnL>
                    <a:lnR w="12700">
                      <a:solidFill>
                        <a:srgbClr val="000000"/>
                      </a:solidFill>
                      <a:prstDash val="solid"/>
                    </a:lnR>
                    <a:lnT w="19050">
                      <a:solidFill>
                        <a:srgbClr val="CC9900"/>
                      </a:solidFill>
                      <a:prstDash val="solid"/>
                    </a:lnT>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rowSpan="2">
                  <a:txBody>
                    <a:bodyPr/>
                    <a:lstStyle/>
                    <a:p>
                      <a:pPr>
                        <a:lnSpc>
                          <a:spcPct val="100000"/>
                        </a:lnSpc>
                      </a:pPr>
                      <a:endParaRPr sz="1500">
                        <a:latin typeface="Times New Roman"/>
                        <a:cs typeface="Times New Roman"/>
                      </a:endParaRPr>
                    </a:p>
                  </a:txBody>
                  <a:tcPr marL="0" marR="0" marT="0" marB="0">
                    <a:lnL w="12700">
                      <a:solidFill>
                        <a:srgbClr val="000000"/>
                      </a:solidFill>
                      <a:prstDash val="solid"/>
                    </a:lnL>
                    <a:lnT w="19050">
                      <a:solidFill>
                        <a:srgbClr val="CC9900"/>
                      </a:solidFill>
                      <a:prstDash val="solid"/>
                    </a:lnT>
                  </a:tcPr>
                </a:tc>
                <a:extLst>
                  <a:ext uri="{0D108BD9-81ED-4DB2-BD59-A6C34878D82A}">
                    <a16:rowId xmlns:a16="http://schemas.microsoft.com/office/drawing/2014/main" xmlns="" val="10005"/>
                  </a:ext>
                </a:extLst>
              </a:tr>
              <a:tr h="214955">
                <a:tc vMerge="1">
                  <a:txBody>
                    <a:bodyPr/>
                    <a:lstStyle/>
                    <a:p>
                      <a:endParaRPr/>
                    </a:p>
                  </a:txBody>
                  <a:tcPr marL="0" marR="0" marT="0" marB="0">
                    <a:lnR w="12700">
                      <a:solidFill>
                        <a:srgbClr val="000000"/>
                      </a:solidFill>
                      <a:prstDash val="solid"/>
                    </a:lnR>
                    <a:lnT w="19050">
                      <a:solidFill>
                        <a:srgbClr val="CC9900"/>
                      </a:solidFill>
                      <a:prstDash val="solid"/>
                    </a:lnT>
                  </a:tcPr>
                </a:tc>
                <a:tc gridSpan="12">
                  <a:txBody>
                    <a:bodyPr/>
                    <a:lstStyle/>
                    <a:p>
                      <a:pPr marL="412750">
                        <a:lnSpc>
                          <a:spcPts val="969"/>
                        </a:lnSpc>
                        <a:tabLst>
                          <a:tab pos="7832090" algn="l"/>
                        </a:tabLst>
                      </a:pPr>
                      <a:r>
                        <a:rPr sz="1500" dirty="0">
                          <a:latin typeface="Times New Roman"/>
                          <a:cs typeface="Times New Roman"/>
                        </a:rPr>
                        <a:t>execution 	 </a:t>
                      </a:r>
                      <a:r>
                        <a:rPr sz="1800" spc="-82" baseline="-6944" dirty="0">
                          <a:latin typeface="Times New Roman"/>
                          <a:cs typeface="Times New Roman"/>
                        </a:rPr>
                        <a:t>42</a:t>
                      </a:r>
                      <a:endParaRPr sz="1800" baseline="-6944" dirty="0">
                        <a:latin typeface="Times New Roman"/>
                        <a:cs typeface="Times New Roman"/>
                      </a:endParaRPr>
                    </a:p>
                  </a:txBody>
                  <a:tcPr marL="0" marR="0" marT="0" marB="0">
                    <a:lnL w="12700">
                      <a:solidFill>
                        <a:srgbClr val="000000"/>
                      </a:solidFill>
                      <a:prstDash val="solid"/>
                    </a:lnL>
                    <a:lnR w="12700">
                      <a:solidFill>
                        <a:srgbClr val="000000"/>
                      </a:solidFill>
                      <a:prstDash val="solid"/>
                    </a:lnR>
                    <a:lnB w="12700">
                      <a:solidFill>
                        <a:srgbClr val="000000"/>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vMerge="1">
                  <a:txBody>
                    <a:bodyPr/>
                    <a:lstStyle/>
                    <a:p>
                      <a:endParaRPr/>
                    </a:p>
                  </a:txBody>
                  <a:tcPr marL="0" marR="0" marT="0" marB="0">
                    <a:lnL w="12700">
                      <a:solidFill>
                        <a:srgbClr val="000000"/>
                      </a:solidFill>
                      <a:prstDash val="solid"/>
                    </a:lnL>
                    <a:lnT w="19050">
                      <a:solidFill>
                        <a:srgbClr val="CC9900"/>
                      </a:solidFill>
                      <a:prstDash val="solid"/>
                    </a:lnT>
                  </a:tcPr>
                </a:tc>
                <a:extLst>
                  <a:ext uri="{0D108BD9-81ED-4DB2-BD59-A6C34878D82A}">
                    <a16:rowId xmlns:a16="http://schemas.microsoft.com/office/drawing/2014/main" xmlns="" val="10006"/>
                  </a:ext>
                </a:extLst>
              </a:tr>
            </a:tbl>
          </a:graphicData>
        </a:graphic>
      </p:graphicFrame>
      <p:sp>
        <p:nvSpPr>
          <p:cNvPr id="6" name="object 6"/>
          <p:cNvSpPr/>
          <p:nvPr/>
        </p:nvSpPr>
        <p:spPr>
          <a:xfrm>
            <a:off x="990600" y="762000"/>
            <a:ext cx="7086600" cy="1676400"/>
          </a:xfrm>
          <a:prstGeom prst="rect">
            <a:avLst/>
          </a:prstGeom>
          <a:blipFill>
            <a:blip r:embed="rId2" cstate="print"/>
            <a:stretch>
              <a:fillRect/>
            </a:stretch>
          </a:blipFill>
        </p:spPr>
        <p:txBody>
          <a:bodyPr wrap="square" lIns="0" tIns="0" rIns="0" bIns="0" rtlCol="0"/>
          <a:lstStyle/>
          <a:p>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57200" y="6172200"/>
            <a:ext cx="8229600" cy="0"/>
          </a:xfrm>
          <a:custGeom>
            <a:avLst/>
            <a:gdLst/>
            <a:ahLst/>
            <a:cxnLst/>
            <a:rect l="l" t="t" r="r" b="b"/>
            <a:pathLst>
              <a:path w="8229600">
                <a:moveTo>
                  <a:pt x="0" y="0"/>
                </a:moveTo>
                <a:lnTo>
                  <a:pt x="8229600" y="0"/>
                </a:lnTo>
              </a:path>
            </a:pathLst>
          </a:custGeom>
          <a:ln w="19050">
            <a:solidFill>
              <a:srgbClr val="CC9900"/>
            </a:solidFill>
          </a:ln>
        </p:spPr>
        <p:txBody>
          <a:bodyPr wrap="square" lIns="0" tIns="0" rIns="0" bIns="0" rtlCol="0"/>
          <a:lstStyle/>
          <a:p>
            <a:endParaRPr/>
          </a:p>
        </p:txBody>
      </p:sp>
      <p:sp>
        <p:nvSpPr>
          <p:cNvPr id="3" name="object 3"/>
          <p:cNvSpPr txBox="1">
            <a:spLocks noGrp="1"/>
          </p:cNvSpPr>
          <p:nvPr>
            <p:ph type="title"/>
          </p:nvPr>
        </p:nvSpPr>
        <p:spPr>
          <a:xfrm>
            <a:off x="460044" y="353009"/>
            <a:ext cx="6381750" cy="329565"/>
          </a:xfrm>
          <a:prstGeom prst="rect">
            <a:avLst/>
          </a:prstGeom>
        </p:spPr>
        <p:txBody>
          <a:bodyPr vert="horz" wrap="square" lIns="0" tIns="12065" rIns="0" bIns="0" rtlCol="0">
            <a:spAutoFit/>
          </a:bodyPr>
          <a:lstStyle/>
          <a:p>
            <a:pPr marL="12700">
              <a:lnSpc>
                <a:spcPct val="100000"/>
              </a:lnSpc>
              <a:spcBef>
                <a:spcPts val="95"/>
              </a:spcBef>
              <a:tabLst>
                <a:tab pos="356870" algn="l"/>
              </a:tabLst>
            </a:pPr>
            <a:r>
              <a:rPr spc="-5" dirty="0">
                <a:solidFill>
                  <a:srgbClr val="C00000"/>
                </a:solidFill>
              </a:rPr>
              <a:t>»	</a:t>
            </a:r>
            <a:r>
              <a:rPr b="1" i="1" spc="-5" dirty="0">
                <a:solidFill>
                  <a:srgbClr val="FF0000"/>
                </a:solidFill>
                <a:latin typeface="Times New Roman"/>
                <a:cs typeface="Times New Roman"/>
              </a:rPr>
              <a:t>Big-Endian versus Little-Endian Processors/</a:t>
            </a:r>
            <a:r>
              <a:rPr b="1" i="1" spc="15" dirty="0">
                <a:solidFill>
                  <a:srgbClr val="FF0000"/>
                </a:solidFill>
                <a:latin typeface="Times New Roman"/>
                <a:cs typeface="Times New Roman"/>
              </a:rPr>
              <a:t> </a:t>
            </a:r>
            <a:r>
              <a:rPr b="1" i="1" spc="-5" dirty="0">
                <a:solidFill>
                  <a:srgbClr val="FF0000"/>
                </a:solidFill>
                <a:latin typeface="Times New Roman"/>
                <a:cs typeface="Times New Roman"/>
              </a:rPr>
              <a:t>Controllers:</a:t>
            </a:r>
          </a:p>
        </p:txBody>
      </p:sp>
      <p:sp>
        <p:nvSpPr>
          <p:cNvPr id="4" name="object 4"/>
          <p:cNvSpPr txBox="1"/>
          <p:nvPr/>
        </p:nvSpPr>
        <p:spPr>
          <a:xfrm>
            <a:off x="460044" y="717807"/>
            <a:ext cx="8462010" cy="3668395"/>
          </a:xfrm>
          <a:prstGeom prst="rect">
            <a:avLst/>
          </a:prstGeom>
        </p:spPr>
        <p:txBody>
          <a:bodyPr vert="horz" wrap="square" lIns="0" tIns="13335" rIns="0" bIns="0" rtlCol="0">
            <a:spAutoFit/>
          </a:bodyPr>
          <a:lstStyle/>
          <a:p>
            <a:pPr marL="356870" marR="5080" indent="-344805" algn="just">
              <a:lnSpc>
                <a:spcPct val="150000"/>
              </a:lnSpc>
              <a:spcBef>
                <a:spcPts val="105"/>
              </a:spcBef>
            </a:pPr>
            <a:r>
              <a:rPr sz="2000" spc="-5" dirty="0">
                <a:solidFill>
                  <a:srgbClr val="C00000"/>
                </a:solidFill>
                <a:latin typeface="Times New Roman"/>
                <a:cs typeface="Times New Roman"/>
              </a:rPr>
              <a:t>» </a:t>
            </a:r>
            <a:r>
              <a:rPr sz="2000" b="1" i="1" spc="-5" dirty="0">
                <a:solidFill>
                  <a:srgbClr val="FF0000"/>
                </a:solidFill>
                <a:latin typeface="Times New Roman"/>
                <a:cs typeface="Times New Roman"/>
              </a:rPr>
              <a:t>Endianness </a:t>
            </a:r>
            <a:r>
              <a:rPr sz="2000" spc="-5" dirty="0">
                <a:solidFill>
                  <a:srgbClr val="6F2F9F"/>
                </a:solidFill>
                <a:latin typeface="Times New Roman"/>
                <a:cs typeface="Times New Roman"/>
              </a:rPr>
              <a:t>specifies the order in </a:t>
            </a:r>
            <a:r>
              <a:rPr sz="2000" spc="-10" dirty="0">
                <a:solidFill>
                  <a:srgbClr val="6F2F9F"/>
                </a:solidFill>
                <a:latin typeface="Times New Roman"/>
                <a:cs typeface="Times New Roman"/>
              </a:rPr>
              <a:t>which the </a:t>
            </a:r>
            <a:r>
              <a:rPr sz="2000" spc="-5" dirty="0">
                <a:solidFill>
                  <a:srgbClr val="6F2F9F"/>
                </a:solidFill>
                <a:latin typeface="Times New Roman"/>
                <a:cs typeface="Times New Roman"/>
              </a:rPr>
              <a:t>data is stored in </a:t>
            </a:r>
            <a:r>
              <a:rPr sz="2000" spc="-10" dirty="0">
                <a:solidFill>
                  <a:srgbClr val="6F2F9F"/>
                </a:solidFill>
                <a:latin typeface="Times New Roman"/>
                <a:cs typeface="Times New Roman"/>
              </a:rPr>
              <a:t>the </a:t>
            </a:r>
            <a:r>
              <a:rPr sz="2000" spc="-5" dirty="0">
                <a:solidFill>
                  <a:srgbClr val="6F2F9F"/>
                </a:solidFill>
                <a:latin typeface="Times New Roman"/>
                <a:cs typeface="Times New Roman"/>
              </a:rPr>
              <a:t>memory </a:t>
            </a:r>
            <a:r>
              <a:rPr sz="2000" spc="25" dirty="0">
                <a:latin typeface="Times New Roman"/>
                <a:cs typeface="Times New Roman"/>
              </a:rPr>
              <a:t>by  </a:t>
            </a:r>
            <a:r>
              <a:rPr sz="2000" spc="-5" dirty="0">
                <a:latin typeface="Times New Roman"/>
                <a:cs typeface="Times New Roman"/>
              </a:rPr>
              <a:t>processor operations </a:t>
            </a:r>
            <a:r>
              <a:rPr sz="2000" spc="-10" dirty="0">
                <a:latin typeface="Times New Roman"/>
                <a:cs typeface="Times New Roman"/>
              </a:rPr>
              <a:t>in </a:t>
            </a:r>
            <a:r>
              <a:rPr sz="2000" spc="-5" dirty="0">
                <a:latin typeface="Times New Roman"/>
                <a:cs typeface="Times New Roman"/>
              </a:rPr>
              <a:t>a </a:t>
            </a:r>
            <a:r>
              <a:rPr sz="2000" spc="-10" dirty="0">
                <a:latin typeface="Times New Roman"/>
                <a:cs typeface="Times New Roman"/>
              </a:rPr>
              <a:t>multi-byte </a:t>
            </a:r>
            <a:r>
              <a:rPr sz="2000" spc="-5" dirty="0">
                <a:latin typeface="Times New Roman"/>
                <a:cs typeface="Times New Roman"/>
              </a:rPr>
              <a:t>system (Processors </a:t>
            </a:r>
            <a:r>
              <a:rPr sz="2000" spc="-15" dirty="0">
                <a:latin typeface="Times New Roman"/>
                <a:cs typeface="Times New Roman"/>
              </a:rPr>
              <a:t>whose word </a:t>
            </a:r>
            <a:r>
              <a:rPr sz="2000" spc="-10" dirty="0">
                <a:latin typeface="Times New Roman"/>
                <a:cs typeface="Times New Roman"/>
              </a:rPr>
              <a:t>size is  </a:t>
            </a:r>
            <a:r>
              <a:rPr sz="2000" spc="-5" dirty="0">
                <a:latin typeface="Times New Roman"/>
                <a:cs typeface="Times New Roman"/>
              </a:rPr>
              <a:t>greater </a:t>
            </a:r>
            <a:r>
              <a:rPr sz="2000" spc="-10" dirty="0">
                <a:latin typeface="Times New Roman"/>
                <a:cs typeface="Times New Roman"/>
              </a:rPr>
              <a:t>than one</a:t>
            </a:r>
            <a:r>
              <a:rPr sz="2000" spc="30" dirty="0">
                <a:latin typeface="Times New Roman"/>
                <a:cs typeface="Times New Roman"/>
              </a:rPr>
              <a:t> </a:t>
            </a:r>
            <a:r>
              <a:rPr sz="2000" spc="-10" dirty="0">
                <a:latin typeface="Times New Roman"/>
                <a:cs typeface="Times New Roman"/>
              </a:rPr>
              <a:t>byte).</a:t>
            </a:r>
            <a:endParaRPr sz="2000">
              <a:latin typeface="Times New Roman"/>
              <a:cs typeface="Times New Roman"/>
            </a:endParaRPr>
          </a:p>
          <a:p>
            <a:pPr marL="12700" algn="just">
              <a:lnSpc>
                <a:spcPct val="100000"/>
              </a:lnSpc>
              <a:spcBef>
                <a:spcPts val="1680"/>
              </a:spcBef>
            </a:pPr>
            <a:r>
              <a:rPr sz="2000" spc="-5" dirty="0">
                <a:solidFill>
                  <a:srgbClr val="C00000"/>
                </a:solidFill>
                <a:latin typeface="Times New Roman"/>
                <a:cs typeface="Times New Roman"/>
              </a:rPr>
              <a:t>» </a:t>
            </a:r>
            <a:r>
              <a:rPr sz="2000" spc="-5" dirty="0">
                <a:latin typeface="Times New Roman"/>
                <a:cs typeface="Times New Roman"/>
              </a:rPr>
              <a:t>Suppose </a:t>
            </a:r>
            <a:r>
              <a:rPr sz="2000" spc="-10" dirty="0">
                <a:latin typeface="Times New Roman"/>
                <a:cs typeface="Times New Roman"/>
              </a:rPr>
              <a:t>the </a:t>
            </a:r>
            <a:r>
              <a:rPr sz="2000" spc="-15" dirty="0">
                <a:latin typeface="Times New Roman"/>
                <a:cs typeface="Times New Roman"/>
              </a:rPr>
              <a:t>word </a:t>
            </a:r>
            <a:r>
              <a:rPr sz="2000" spc="-5" dirty="0">
                <a:latin typeface="Times New Roman"/>
                <a:cs typeface="Times New Roman"/>
              </a:rPr>
              <a:t>length is </a:t>
            </a:r>
            <a:r>
              <a:rPr sz="2000" dirty="0">
                <a:latin typeface="Times New Roman"/>
                <a:cs typeface="Times New Roman"/>
              </a:rPr>
              <a:t>two </a:t>
            </a:r>
            <a:r>
              <a:rPr sz="2000" spc="-10" dirty="0">
                <a:latin typeface="Times New Roman"/>
                <a:cs typeface="Times New Roman"/>
              </a:rPr>
              <a:t>byte; </a:t>
            </a:r>
            <a:r>
              <a:rPr sz="2000" spc="-5" dirty="0">
                <a:latin typeface="Times New Roman"/>
                <a:cs typeface="Times New Roman"/>
              </a:rPr>
              <a:t>then data </a:t>
            </a:r>
            <a:r>
              <a:rPr sz="2000" spc="5" dirty="0">
                <a:latin typeface="Times New Roman"/>
                <a:cs typeface="Times New Roman"/>
              </a:rPr>
              <a:t>can </a:t>
            </a:r>
            <a:r>
              <a:rPr sz="2000" dirty="0">
                <a:latin typeface="Times New Roman"/>
                <a:cs typeface="Times New Roman"/>
              </a:rPr>
              <a:t>be </a:t>
            </a:r>
            <a:r>
              <a:rPr sz="2000" spc="-5" dirty="0">
                <a:latin typeface="Times New Roman"/>
                <a:cs typeface="Times New Roman"/>
              </a:rPr>
              <a:t>stored in memory </a:t>
            </a:r>
            <a:r>
              <a:rPr sz="2000" spc="5" dirty="0">
                <a:latin typeface="Times New Roman"/>
                <a:cs typeface="Times New Roman"/>
              </a:rPr>
              <a:t>in</a:t>
            </a:r>
            <a:r>
              <a:rPr sz="2000" spc="270" dirty="0">
                <a:latin typeface="Times New Roman"/>
                <a:cs typeface="Times New Roman"/>
              </a:rPr>
              <a:t> </a:t>
            </a:r>
            <a:r>
              <a:rPr sz="2000" spc="-5" dirty="0">
                <a:latin typeface="Times New Roman"/>
                <a:cs typeface="Times New Roman"/>
              </a:rPr>
              <a:t>two</a:t>
            </a:r>
            <a:endParaRPr sz="2000">
              <a:latin typeface="Times New Roman"/>
              <a:cs typeface="Times New Roman"/>
            </a:endParaRPr>
          </a:p>
          <a:p>
            <a:pPr marL="356870" algn="just">
              <a:lnSpc>
                <a:spcPct val="100000"/>
              </a:lnSpc>
              <a:spcBef>
                <a:spcPts val="1205"/>
              </a:spcBef>
            </a:pPr>
            <a:r>
              <a:rPr sz="2000" spc="-10" dirty="0">
                <a:latin typeface="Times New Roman"/>
                <a:cs typeface="Times New Roman"/>
              </a:rPr>
              <a:t>different</a:t>
            </a:r>
            <a:r>
              <a:rPr sz="2000" spc="5" dirty="0">
                <a:latin typeface="Times New Roman"/>
                <a:cs typeface="Times New Roman"/>
              </a:rPr>
              <a:t> </a:t>
            </a:r>
            <a:r>
              <a:rPr sz="2000" spc="-25" dirty="0">
                <a:latin typeface="Times New Roman"/>
                <a:cs typeface="Times New Roman"/>
              </a:rPr>
              <a:t>ways:</a:t>
            </a:r>
            <a:endParaRPr sz="2000">
              <a:latin typeface="Times New Roman"/>
              <a:cs typeface="Times New Roman"/>
            </a:endParaRPr>
          </a:p>
          <a:p>
            <a:pPr marL="683260" marR="11430" indent="-326390" algn="just">
              <a:lnSpc>
                <a:spcPct val="150100"/>
              </a:lnSpc>
              <a:spcBef>
                <a:spcPts val="459"/>
              </a:spcBef>
            </a:pPr>
            <a:r>
              <a:rPr sz="1750" spc="10" dirty="0">
                <a:solidFill>
                  <a:srgbClr val="C00000"/>
                </a:solidFill>
                <a:latin typeface="Times New Roman"/>
                <a:cs typeface="Times New Roman"/>
              </a:rPr>
              <a:t>» </a:t>
            </a:r>
            <a:r>
              <a:rPr sz="1800" spc="-5" dirty="0">
                <a:solidFill>
                  <a:srgbClr val="6F2F9F"/>
                </a:solidFill>
                <a:latin typeface="Times New Roman"/>
                <a:cs typeface="Times New Roman"/>
              </a:rPr>
              <a:t>Higher </a:t>
            </a:r>
            <a:r>
              <a:rPr sz="1800" dirty="0">
                <a:solidFill>
                  <a:srgbClr val="6F2F9F"/>
                </a:solidFill>
                <a:latin typeface="Times New Roman"/>
                <a:cs typeface="Times New Roman"/>
              </a:rPr>
              <a:t>order </a:t>
            </a:r>
            <a:r>
              <a:rPr sz="1800" spc="5" dirty="0">
                <a:solidFill>
                  <a:srgbClr val="6F2F9F"/>
                </a:solidFill>
                <a:latin typeface="Times New Roman"/>
                <a:cs typeface="Times New Roman"/>
              </a:rPr>
              <a:t>of </a:t>
            </a:r>
            <a:r>
              <a:rPr sz="1800" dirty="0">
                <a:solidFill>
                  <a:srgbClr val="6F2F9F"/>
                </a:solidFill>
                <a:latin typeface="Times New Roman"/>
                <a:cs typeface="Times New Roman"/>
              </a:rPr>
              <a:t>data </a:t>
            </a:r>
            <a:r>
              <a:rPr sz="1800" spc="-5" dirty="0">
                <a:solidFill>
                  <a:srgbClr val="6F2F9F"/>
                </a:solidFill>
                <a:latin typeface="Times New Roman"/>
                <a:cs typeface="Times New Roman"/>
              </a:rPr>
              <a:t>byte at </a:t>
            </a:r>
            <a:r>
              <a:rPr sz="1800" dirty="0">
                <a:solidFill>
                  <a:srgbClr val="6F2F9F"/>
                </a:solidFill>
                <a:latin typeface="Times New Roman"/>
                <a:cs typeface="Times New Roman"/>
              </a:rPr>
              <a:t>the higher </a:t>
            </a:r>
            <a:r>
              <a:rPr sz="1800" spc="-5" dirty="0">
                <a:solidFill>
                  <a:srgbClr val="6F2F9F"/>
                </a:solidFill>
                <a:latin typeface="Times New Roman"/>
                <a:cs typeface="Times New Roman"/>
              </a:rPr>
              <a:t>memory </a:t>
            </a:r>
            <a:r>
              <a:rPr sz="1800" dirty="0">
                <a:solidFill>
                  <a:srgbClr val="6F2F9F"/>
                </a:solidFill>
                <a:latin typeface="Times New Roman"/>
                <a:cs typeface="Times New Roman"/>
              </a:rPr>
              <a:t>and </a:t>
            </a:r>
            <a:r>
              <a:rPr sz="1800" spc="-10" dirty="0">
                <a:solidFill>
                  <a:srgbClr val="6F2F9F"/>
                </a:solidFill>
                <a:latin typeface="Times New Roman"/>
                <a:cs typeface="Times New Roman"/>
              </a:rPr>
              <a:t>lower </a:t>
            </a:r>
            <a:r>
              <a:rPr sz="1800" dirty="0">
                <a:solidFill>
                  <a:srgbClr val="6F2F9F"/>
                </a:solidFill>
                <a:latin typeface="Times New Roman"/>
                <a:cs typeface="Times New Roman"/>
              </a:rPr>
              <a:t>order </a:t>
            </a:r>
            <a:r>
              <a:rPr sz="1800" spc="5" dirty="0">
                <a:solidFill>
                  <a:srgbClr val="6F2F9F"/>
                </a:solidFill>
                <a:latin typeface="Times New Roman"/>
                <a:cs typeface="Times New Roman"/>
              </a:rPr>
              <a:t>of </a:t>
            </a:r>
            <a:r>
              <a:rPr sz="1800" dirty="0">
                <a:solidFill>
                  <a:srgbClr val="6F2F9F"/>
                </a:solidFill>
                <a:latin typeface="Times New Roman"/>
                <a:cs typeface="Times New Roman"/>
              </a:rPr>
              <a:t>data </a:t>
            </a:r>
            <a:r>
              <a:rPr sz="1800" spc="-5" dirty="0">
                <a:solidFill>
                  <a:srgbClr val="6F2F9F"/>
                </a:solidFill>
                <a:latin typeface="Times New Roman"/>
                <a:cs typeface="Times New Roman"/>
              </a:rPr>
              <a:t>byte </a:t>
            </a:r>
            <a:r>
              <a:rPr sz="1800" spc="15" dirty="0">
                <a:solidFill>
                  <a:srgbClr val="6F2F9F"/>
                </a:solidFill>
                <a:latin typeface="Times New Roman"/>
                <a:cs typeface="Times New Roman"/>
              </a:rPr>
              <a:t>at  </a:t>
            </a:r>
            <a:r>
              <a:rPr sz="1800" dirty="0">
                <a:solidFill>
                  <a:srgbClr val="6F2F9F"/>
                </a:solidFill>
                <a:latin typeface="Times New Roman"/>
                <a:cs typeface="Times New Roman"/>
              </a:rPr>
              <a:t>location just below the </a:t>
            </a:r>
            <a:r>
              <a:rPr sz="1800" spc="-5" dirty="0">
                <a:solidFill>
                  <a:srgbClr val="6F2F9F"/>
                </a:solidFill>
                <a:latin typeface="Times New Roman"/>
                <a:cs typeface="Times New Roman"/>
              </a:rPr>
              <a:t>higher memory </a:t>
            </a:r>
            <a:r>
              <a:rPr sz="1800" dirty="0">
                <a:latin typeface="Times New Roman"/>
                <a:cs typeface="Times New Roman"/>
              </a:rPr>
              <a:t>– </a:t>
            </a:r>
            <a:r>
              <a:rPr sz="1800" b="1" i="1" spc="-5" dirty="0">
                <a:solidFill>
                  <a:srgbClr val="AC1285"/>
                </a:solidFill>
                <a:latin typeface="Times New Roman"/>
                <a:cs typeface="Times New Roman"/>
              </a:rPr>
              <a:t>Little-Endian</a:t>
            </a:r>
            <a:r>
              <a:rPr sz="1800" spc="-5" dirty="0">
                <a:latin typeface="Times New Roman"/>
                <a:cs typeface="Times New Roman"/>
              </a:rPr>
              <a:t>. </a:t>
            </a:r>
            <a:r>
              <a:rPr sz="1800" spc="-10" dirty="0">
                <a:latin typeface="Times New Roman"/>
                <a:cs typeface="Times New Roman"/>
              </a:rPr>
              <a:t>E.g.: </a:t>
            </a:r>
            <a:r>
              <a:rPr sz="1800" dirty="0">
                <a:latin typeface="Times New Roman"/>
                <a:cs typeface="Times New Roman"/>
              </a:rPr>
              <a:t>a 4 </a:t>
            </a:r>
            <a:r>
              <a:rPr sz="1800" spc="-10" dirty="0">
                <a:latin typeface="Times New Roman"/>
                <a:cs typeface="Times New Roman"/>
              </a:rPr>
              <a:t>byte </a:t>
            </a:r>
            <a:r>
              <a:rPr sz="1800" dirty="0">
                <a:latin typeface="Times New Roman"/>
                <a:cs typeface="Times New Roman"/>
              </a:rPr>
              <a:t>long </a:t>
            </a:r>
            <a:r>
              <a:rPr sz="1800" spc="-5" dirty="0">
                <a:latin typeface="Times New Roman"/>
                <a:cs typeface="Times New Roman"/>
              </a:rPr>
              <a:t>integer  </a:t>
            </a:r>
            <a:r>
              <a:rPr sz="1800" spc="-10" dirty="0">
                <a:latin typeface="Times New Roman"/>
                <a:cs typeface="Times New Roman"/>
              </a:rPr>
              <a:t>Byte3 Byte2 Byte1 Byte0 will </a:t>
            </a:r>
            <a:r>
              <a:rPr sz="1800" spc="5" dirty="0">
                <a:latin typeface="Times New Roman"/>
                <a:cs typeface="Times New Roman"/>
              </a:rPr>
              <a:t>be </a:t>
            </a:r>
            <a:r>
              <a:rPr sz="1800" spc="-5" dirty="0">
                <a:latin typeface="Times New Roman"/>
                <a:cs typeface="Times New Roman"/>
              </a:rPr>
              <a:t>stored </a:t>
            </a:r>
            <a:r>
              <a:rPr sz="1800" dirty="0">
                <a:latin typeface="Times New Roman"/>
                <a:cs typeface="Times New Roman"/>
              </a:rPr>
              <a:t>in the </a:t>
            </a:r>
            <a:r>
              <a:rPr sz="1800" spc="-15" dirty="0">
                <a:latin typeface="Times New Roman"/>
                <a:cs typeface="Times New Roman"/>
              </a:rPr>
              <a:t>memory </a:t>
            </a:r>
            <a:r>
              <a:rPr sz="1800" spc="-10" dirty="0">
                <a:latin typeface="Times New Roman"/>
                <a:cs typeface="Times New Roman"/>
              </a:rPr>
              <a:t>as</a:t>
            </a:r>
            <a:r>
              <a:rPr sz="1800" spc="235" dirty="0">
                <a:latin typeface="Times New Roman"/>
                <a:cs typeface="Times New Roman"/>
              </a:rPr>
              <a:t> </a:t>
            </a:r>
            <a:r>
              <a:rPr sz="1800" spc="-5" dirty="0">
                <a:latin typeface="Times New Roman"/>
                <a:cs typeface="Times New Roman"/>
              </a:rPr>
              <a:t>follows:</a:t>
            </a:r>
            <a:endParaRPr sz="1800">
              <a:latin typeface="Times New Roman"/>
              <a:cs typeface="Times New Roman"/>
            </a:endParaRPr>
          </a:p>
        </p:txBody>
      </p:sp>
      <p:sp>
        <p:nvSpPr>
          <p:cNvPr id="5" name="object 5"/>
          <p:cNvSpPr/>
          <p:nvPr/>
        </p:nvSpPr>
        <p:spPr>
          <a:xfrm>
            <a:off x="1600200" y="4495800"/>
            <a:ext cx="5943600" cy="1828800"/>
          </a:xfrm>
          <a:prstGeom prst="rect">
            <a:avLst/>
          </a:prstGeom>
          <a:blipFill>
            <a:blip r:embed="rId2" cstate="print"/>
            <a:stretch>
              <a:fillRect/>
            </a:stretch>
          </a:blipFill>
        </p:spPr>
        <p:txBody>
          <a:bodyPr wrap="square" lIns="0" tIns="0" rIns="0" bIns="0" rtlCol="0"/>
          <a:lstStyle/>
          <a:p>
            <a:endParaRPr/>
          </a:p>
        </p:txBody>
      </p:sp>
      <p:sp>
        <p:nvSpPr>
          <p:cNvPr id="7" name="object 7"/>
          <p:cNvSpPr txBox="1"/>
          <p:nvPr/>
        </p:nvSpPr>
        <p:spPr>
          <a:xfrm>
            <a:off x="8420100" y="6471338"/>
            <a:ext cx="216535" cy="196850"/>
          </a:xfrm>
          <a:prstGeom prst="rect">
            <a:avLst/>
          </a:prstGeom>
        </p:spPr>
        <p:txBody>
          <a:bodyPr vert="horz" wrap="square" lIns="0" tIns="0" rIns="0" bIns="0" rtlCol="0">
            <a:spAutoFit/>
          </a:bodyPr>
          <a:lstStyle/>
          <a:p>
            <a:pPr marL="38100">
              <a:lnSpc>
                <a:spcPts val="1375"/>
              </a:lnSpc>
            </a:pPr>
            <a:fld id="{81D60167-4931-47E6-BA6A-407CBD079E47}" type="slidenum">
              <a:rPr sz="1200" spc="-40" dirty="0">
                <a:latin typeface="Times New Roman"/>
                <a:cs typeface="Times New Roman"/>
              </a:rPr>
              <a:t>48</a:t>
            </a:fld>
            <a:endParaRPr sz="1200">
              <a:latin typeface="Times New Roman"/>
              <a:cs typeface="Times New Roman"/>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57200" y="6172200"/>
            <a:ext cx="8229600" cy="0"/>
          </a:xfrm>
          <a:custGeom>
            <a:avLst/>
            <a:gdLst/>
            <a:ahLst/>
            <a:cxnLst/>
            <a:rect l="l" t="t" r="r" b="b"/>
            <a:pathLst>
              <a:path w="8229600">
                <a:moveTo>
                  <a:pt x="0" y="0"/>
                </a:moveTo>
                <a:lnTo>
                  <a:pt x="8229600" y="0"/>
                </a:lnTo>
              </a:path>
            </a:pathLst>
          </a:custGeom>
          <a:ln w="19050">
            <a:solidFill>
              <a:srgbClr val="CC9900"/>
            </a:solidFill>
          </a:ln>
        </p:spPr>
        <p:txBody>
          <a:bodyPr wrap="square" lIns="0" tIns="0" rIns="0" bIns="0" rtlCol="0"/>
          <a:lstStyle/>
          <a:p>
            <a:endParaRPr/>
          </a:p>
        </p:txBody>
      </p:sp>
      <p:sp>
        <p:nvSpPr>
          <p:cNvPr id="3" name="object 3"/>
          <p:cNvSpPr txBox="1">
            <a:spLocks noGrp="1"/>
          </p:cNvSpPr>
          <p:nvPr>
            <p:ph type="title"/>
          </p:nvPr>
        </p:nvSpPr>
        <p:spPr>
          <a:xfrm>
            <a:off x="460044" y="353009"/>
            <a:ext cx="6381750" cy="329565"/>
          </a:xfrm>
          <a:prstGeom prst="rect">
            <a:avLst/>
          </a:prstGeom>
        </p:spPr>
        <p:txBody>
          <a:bodyPr vert="horz" wrap="square" lIns="0" tIns="12065" rIns="0" bIns="0" rtlCol="0">
            <a:spAutoFit/>
          </a:bodyPr>
          <a:lstStyle/>
          <a:p>
            <a:pPr marL="12700">
              <a:lnSpc>
                <a:spcPct val="100000"/>
              </a:lnSpc>
              <a:spcBef>
                <a:spcPts val="95"/>
              </a:spcBef>
              <a:tabLst>
                <a:tab pos="356870" algn="l"/>
              </a:tabLst>
            </a:pPr>
            <a:r>
              <a:rPr spc="-5" dirty="0">
                <a:solidFill>
                  <a:srgbClr val="C00000"/>
                </a:solidFill>
              </a:rPr>
              <a:t>»	</a:t>
            </a:r>
            <a:r>
              <a:rPr b="1" i="1" spc="-5" dirty="0">
                <a:solidFill>
                  <a:srgbClr val="FF0000"/>
                </a:solidFill>
                <a:latin typeface="Times New Roman"/>
                <a:cs typeface="Times New Roman"/>
              </a:rPr>
              <a:t>Big-Endian versus Little-Endian Processors/</a:t>
            </a:r>
            <a:r>
              <a:rPr b="1" i="1" spc="15" dirty="0">
                <a:solidFill>
                  <a:srgbClr val="FF0000"/>
                </a:solidFill>
                <a:latin typeface="Times New Roman"/>
                <a:cs typeface="Times New Roman"/>
              </a:rPr>
              <a:t> </a:t>
            </a:r>
            <a:r>
              <a:rPr b="1" i="1" spc="-5" dirty="0">
                <a:solidFill>
                  <a:srgbClr val="FF0000"/>
                </a:solidFill>
                <a:latin typeface="Times New Roman"/>
                <a:cs typeface="Times New Roman"/>
              </a:rPr>
              <a:t>Controllers:</a:t>
            </a:r>
          </a:p>
        </p:txBody>
      </p:sp>
      <p:sp>
        <p:nvSpPr>
          <p:cNvPr id="4" name="object 4"/>
          <p:cNvSpPr txBox="1"/>
          <p:nvPr/>
        </p:nvSpPr>
        <p:spPr>
          <a:xfrm>
            <a:off x="804468" y="716406"/>
            <a:ext cx="8114030" cy="848360"/>
          </a:xfrm>
          <a:prstGeom prst="rect">
            <a:avLst/>
          </a:prstGeom>
        </p:spPr>
        <p:txBody>
          <a:bodyPr vert="horz" wrap="square" lIns="0" tIns="12700" rIns="0" bIns="0" rtlCol="0">
            <a:spAutoFit/>
          </a:bodyPr>
          <a:lstStyle/>
          <a:p>
            <a:pPr marL="338455" marR="5080" indent="-326390">
              <a:lnSpc>
                <a:spcPct val="150000"/>
              </a:lnSpc>
              <a:spcBef>
                <a:spcPts val="100"/>
              </a:spcBef>
              <a:tabLst>
                <a:tab pos="338455" algn="l"/>
              </a:tabLst>
            </a:pPr>
            <a:r>
              <a:rPr sz="1750" spc="10" dirty="0">
                <a:solidFill>
                  <a:srgbClr val="C00000"/>
                </a:solidFill>
                <a:latin typeface="Times New Roman"/>
                <a:cs typeface="Times New Roman"/>
              </a:rPr>
              <a:t>»	</a:t>
            </a:r>
            <a:r>
              <a:rPr sz="1800" b="1" i="1" spc="-5" dirty="0">
                <a:solidFill>
                  <a:srgbClr val="AC1285"/>
                </a:solidFill>
                <a:latin typeface="Times New Roman"/>
                <a:cs typeface="Times New Roman"/>
              </a:rPr>
              <a:t>Little-Endian</a:t>
            </a:r>
            <a:r>
              <a:rPr sz="1800" spc="-5" dirty="0">
                <a:latin typeface="Times New Roman"/>
                <a:cs typeface="Times New Roman"/>
              </a:rPr>
              <a:t>. E.g.: </a:t>
            </a:r>
            <a:r>
              <a:rPr sz="1800" dirty="0">
                <a:latin typeface="Times New Roman"/>
                <a:cs typeface="Times New Roman"/>
              </a:rPr>
              <a:t>a 4 </a:t>
            </a:r>
            <a:r>
              <a:rPr sz="1800" spc="-10" dirty="0">
                <a:latin typeface="Times New Roman"/>
                <a:cs typeface="Times New Roman"/>
              </a:rPr>
              <a:t>byte </a:t>
            </a:r>
            <a:r>
              <a:rPr sz="1800" spc="5" dirty="0">
                <a:latin typeface="Times New Roman"/>
                <a:cs typeface="Times New Roman"/>
              </a:rPr>
              <a:t>long </a:t>
            </a:r>
            <a:r>
              <a:rPr sz="1800" spc="-5" dirty="0">
                <a:latin typeface="Times New Roman"/>
                <a:cs typeface="Times New Roman"/>
              </a:rPr>
              <a:t>integer Byte3 Byte2 Byte1 </a:t>
            </a:r>
            <a:r>
              <a:rPr sz="1800" spc="5" dirty="0">
                <a:latin typeface="Times New Roman"/>
                <a:cs typeface="Times New Roman"/>
              </a:rPr>
              <a:t>Byte0 </a:t>
            </a:r>
            <a:r>
              <a:rPr sz="1800" spc="-10" dirty="0">
                <a:latin typeface="Times New Roman"/>
                <a:cs typeface="Times New Roman"/>
              </a:rPr>
              <a:t>will </a:t>
            </a:r>
            <a:r>
              <a:rPr sz="1800" spc="5" dirty="0">
                <a:latin typeface="Times New Roman"/>
                <a:cs typeface="Times New Roman"/>
              </a:rPr>
              <a:t>be </a:t>
            </a:r>
            <a:r>
              <a:rPr sz="1800" spc="-5" dirty="0">
                <a:latin typeface="Times New Roman"/>
                <a:cs typeface="Times New Roman"/>
              </a:rPr>
              <a:t>stored </a:t>
            </a:r>
            <a:r>
              <a:rPr sz="1800" dirty="0">
                <a:latin typeface="Times New Roman"/>
                <a:cs typeface="Times New Roman"/>
              </a:rPr>
              <a:t>in  the </a:t>
            </a:r>
            <a:r>
              <a:rPr sz="1800" spc="-15" dirty="0">
                <a:latin typeface="Times New Roman"/>
                <a:cs typeface="Times New Roman"/>
              </a:rPr>
              <a:t>memory </a:t>
            </a:r>
            <a:r>
              <a:rPr sz="1800" spc="-10" dirty="0">
                <a:latin typeface="Times New Roman"/>
                <a:cs typeface="Times New Roman"/>
              </a:rPr>
              <a:t>as</a:t>
            </a:r>
            <a:r>
              <a:rPr sz="1800" spc="30" dirty="0">
                <a:latin typeface="Times New Roman"/>
                <a:cs typeface="Times New Roman"/>
              </a:rPr>
              <a:t> </a:t>
            </a:r>
            <a:r>
              <a:rPr sz="1800" spc="-5" dirty="0">
                <a:latin typeface="Times New Roman"/>
                <a:cs typeface="Times New Roman"/>
              </a:rPr>
              <a:t>follows:</a:t>
            </a:r>
            <a:endParaRPr sz="1800">
              <a:latin typeface="Times New Roman"/>
              <a:cs typeface="Times New Roman"/>
            </a:endParaRPr>
          </a:p>
        </p:txBody>
      </p:sp>
      <p:sp>
        <p:nvSpPr>
          <p:cNvPr id="5" name="object 5"/>
          <p:cNvSpPr txBox="1"/>
          <p:nvPr/>
        </p:nvSpPr>
        <p:spPr>
          <a:xfrm>
            <a:off x="804468" y="2994385"/>
            <a:ext cx="8111490" cy="1260475"/>
          </a:xfrm>
          <a:prstGeom prst="rect">
            <a:avLst/>
          </a:prstGeom>
        </p:spPr>
        <p:txBody>
          <a:bodyPr vert="horz" wrap="square" lIns="0" tIns="12065" rIns="0" bIns="0" rtlCol="0">
            <a:spAutoFit/>
          </a:bodyPr>
          <a:lstStyle/>
          <a:p>
            <a:pPr marL="338455" marR="5080" indent="-326390" algn="just">
              <a:lnSpc>
                <a:spcPct val="150000"/>
              </a:lnSpc>
              <a:spcBef>
                <a:spcPts val="95"/>
              </a:spcBef>
            </a:pPr>
            <a:r>
              <a:rPr sz="1750" spc="10" dirty="0">
                <a:solidFill>
                  <a:srgbClr val="C00000"/>
                </a:solidFill>
                <a:latin typeface="Times New Roman"/>
                <a:cs typeface="Times New Roman"/>
              </a:rPr>
              <a:t>» </a:t>
            </a:r>
            <a:r>
              <a:rPr sz="1800" spc="-10" dirty="0">
                <a:solidFill>
                  <a:srgbClr val="6F2F9F"/>
                </a:solidFill>
                <a:latin typeface="Times New Roman"/>
                <a:cs typeface="Times New Roman"/>
              </a:rPr>
              <a:t>Lower </a:t>
            </a:r>
            <a:r>
              <a:rPr sz="1800" dirty="0">
                <a:solidFill>
                  <a:srgbClr val="6F2F9F"/>
                </a:solidFill>
                <a:latin typeface="Times New Roman"/>
                <a:cs typeface="Times New Roman"/>
              </a:rPr>
              <a:t>order </a:t>
            </a:r>
            <a:r>
              <a:rPr sz="1800" spc="5" dirty="0">
                <a:solidFill>
                  <a:srgbClr val="6F2F9F"/>
                </a:solidFill>
                <a:latin typeface="Times New Roman"/>
                <a:cs typeface="Times New Roman"/>
              </a:rPr>
              <a:t>of </a:t>
            </a:r>
            <a:r>
              <a:rPr sz="1800" dirty="0">
                <a:solidFill>
                  <a:srgbClr val="6F2F9F"/>
                </a:solidFill>
                <a:latin typeface="Times New Roman"/>
                <a:cs typeface="Times New Roman"/>
              </a:rPr>
              <a:t>data </a:t>
            </a:r>
            <a:r>
              <a:rPr sz="1800" spc="-10" dirty="0">
                <a:solidFill>
                  <a:srgbClr val="6F2F9F"/>
                </a:solidFill>
                <a:latin typeface="Times New Roman"/>
                <a:cs typeface="Times New Roman"/>
              </a:rPr>
              <a:t>byte </a:t>
            </a:r>
            <a:r>
              <a:rPr sz="1800" spc="-5" dirty="0">
                <a:solidFill>
                  <a:srgbClr val="6F2F9F"/>
                </a:solidFill>
                <a:latin typeface="Times New Roman"/>
                <a:cs typeface="Times New Roman"/>
              </a:rPr>
              <a:t>at </a:t>
            </a:r>
            <a:r>
              <a:rPr sz="1800" dirty="0">
                <a:solidFill>
                  <a:srgbClr val="6F2F9F"/>
                </a:solidFill>
                <a:latin typeface="Times New Roman"/>
                <a:cs typeface="Times New Roman"/>
              </a:rPr>
              <a:t>the higher </a:t>
            </a:r>
            <a:r>
              <a:rPr sz="1800" spc="-5" dirty="0">
                <a:solidFill>
                  <a:srgbClr val="6F2F9F"/>
                </a:solidFill>
                <a:latin typeface="Times New Roman"/>
                <a:cs typeface="Times New Roman"/>
              </a:rPr>
              <a:t>memory </a:t>
            </a:r>
            <a:r>
              <a:rPr sz="1800" dirty="0">
                <a:solidFill>
                  <a:srgbClr val="6F2F9F"/>
                </a:solidFill>
                <a:latin typeface="Times New Roman"/>
                <a:cs typeface="Times New Roman"/>
              </a:rPr>
              <a:t>and higher </a:t>
            </a:r>
            <a:r>
              <a:rPr sz="1800" spc="-10" dirty="0">
                <a:solidFill>
                  <a:srgbClr val="6F2F9F"/>
                </a:solidFill>
                <a:latin typeface="Times New Roman"/>
                <a:cs typeface="Times New Roman"/>
              </a:rPr>
              <a:t>order </a:t>
            </a:r>
            <a:r>
              <a:rPr sz="1800" spc="5" dirty="0">
                <a:solidFill>
                  <a:srgbClr val="6F2F9F"/>
                </a:solidFill>
                <a:latin typeface="Times New Roman"/>
                <a:cs typeface="Times New Roman"/>
              </a:rPr>
              <a:t>of </a:t>
            </a:r>
            <a:r>
              <a:rPr sz="1800" dirty="0">
                <a:solidFill>
                  <a:srgbClr val="6F2F9F"/>
                </a:solidFill>
                <a:latin typeface="Times New Roman"/>
                <a:cs typeface="Times New Roman"/>
              </a:rPr>
              <a:t>data </a:t>
            </a:r>
            <a:r>
              <a:rPr sz="1800" spc="-10" dirty="0">
                <a:solidFill>
                  <a:srgbClr val="6F2F9F"/>
                </a:solidFill>
                <a:latin typeface="Times New Roman"/>
                <a:cs typeface="Times New Roman"/>
              </a:rPr>
              <a:t>byte at  </a:t>
            </a:r>
            <a:r>
              <a:rPr sz="1800" dirty="0">
                <a:solidFill>
                  <a:srgbClr val="6F2F9F"/>
                </a:solidFill>
                <a:latin typeface="Times New Roman"/>
                <a:cs typeface="Times New Roman"/>
              </a:rPr>
              <a:t>location just below the </a:t>
            </a:r>
            <a:r>
              <a:rPr sz="1800" spc="-5" dirty="0">
                <a:solidFill>
                  <a:srgbClr val="6F2F9F"/>
                </a:solidFill>
                <a:latin typeface="Times New Roman"/>
                <a:cs typeface="Times New Roman"/>
              </a:rPr>
              <a:t>higher memory </a:t>
            </a:r>
            <a:r>
              <a:rPr sz="1800" dirty="0">
                <a:latin typeface="Times New Roman"/>
                <a:cs typeface="Times New Roman"/>
              </a:rPr>
              <a:t>– </a:t>
            </a:r>
            <a:r>
              <a:rPr sz="1800" b="1" i="1" dirty="0">
                <a:solidFill>
                  <a:srgbClr val="AC1285"/>
                </a:solidFill>
                <a:latin typeface="Times New Roman"/>
                <a:cs typeface="Times New Roman"/>
              </a:rPr>
              <a:t>Big-Endian</a:t>
            </a:r>
            <a:r>
              <a:rPr sz="1800" dirty="0">
                <a:latin typeface="Times New Roman"/>
                <a:cs typeface="Times New Roman"/>
              </a:rPr>
              <a:t>. </a:t>
            </a:r>
            <a:r>
              <a:rPr sz="1800" spc="-5" dirty="0">
                <a:latin typeface="Times New Roman"/>
                <a:cs typeface="Times New Roman"/>
              </a:rPr>
              <a:t>E.g.: </a:t>
            </a:r>
            <a:r>
              <a:rPr sz="1800" dirty="0">
                <a:latin typeface="Times New Roman"/>
                <a:cs typeface="Times New Roman"/>
              </a:rPr>
              <a:t>a 4 </a:t>
            </a:r>
            <a:r>
              <a:rPr sz="1800" spc="-10" dirty="0">
                <a:latin typeface="Times New Roman"/>
                <a:cs typeface="Times New Roman"/>
              </a:rPr>
              <a:t>byte </a:t>
            </a:r>
            <a:r>
              <a:rPr sz="1800" dirty="0">
                <a:latin typeface="Times New Roman"/>
                <a:cs typeface="Times New Roman"/>
              </a:rPr>
              <a:t>long </a:t>
            </a:r>
            <a:r>
              <a:rPr sz="1800" spc="-5" dirty="0">
                <a:latin typeface="Times New Roman"/>
                <a:cs typeface="Times New Roman"/>
              </a:rPr>
              <a:t>integer  </a:t>
            </a:r>
            <a:r>
              <a:rPr sz="1800" spc="-10" dirty="0">
                <a:latin typeface="Times New Roman"/>
                <a:cs typeface="Times New Roman"/>
              </a:rPr>
              <a:t>Byte3 Byte2 Byte1 Byte0 will </a:t>
            </a:r>
            <a:r>
              <a:rPr sz="1800" spc="5" dirty="0">
                <a:latin typeface="Times New Roman"/>
                <a:cs typeface="Times New Roman"/>
              </a:rPr>
              <a:t>be </a:t>
            </a:r>
            <a:r>
              <a:rPr sz="1800" spc="-5" dirty="0">
                <a:latin typeface="Times New Roman"/>
                <a:cs typeface="Times New Roman"/>
              </a:rPr>
              <a:t>stored </a:t>
            </a:r>
            <a:r>
              <a:rPr sz="1800" dirty="0">
                <a:latin typeface="Times New Roman"/>
                <a:cs typeface="Times New Roman"/>
              </a:rPr>
              <a:t>in the </a:t>
            </a:r>
            <a:r>
              <a:rPr sz="1800" spc="-15" dirty="0">
                <a:latin typeface="Times New Roman"/>
                <a:cs typeface="Times New Roman"/>
              </a:rPr>
              <a:t>memory </a:t>
            </a:r>
            <a:r>
              <a:rPr sz="1800" spc="-10" dirty="0">
                <a:latin typeface="Times New Roman"/>
                <a:cs typeface="Times New Roman"/>
              </a:rPr>
              <a:t>as</a:t>
            </a:r>
            <a:r>
              <a:rPr sz="1800" spc="235" dirty="0">
                <a:latin typeface="Times New Roman"/>
                <a:cs typeface="Times New Roman"/>
              </a:rPr>
              <a:t> </a:t>
            </a:r>
            <a:r>
              <a:rPr sz="1800" spc="-5" dirty="0">
                <a:latin typeface="Times New Roman"/>
                <a:cs typeface="Times New Roman"/>
              </a:rPr>
              <a:t>follows:</a:t>
            </a:r>
            <a:endParaRPr sz="1800">
              <a:latin typeface="Times New Roman"/>
              <a:cs typeface="Times New Roman"/>
            </a:endParaRPr>
          </a:p>
        </p:txBody>
      </p:sp>
      <p:sp>
        <p:nvSpPr>
          <p:cNvPr id="6" name="object 6"/>
          <p:cNvSpPr/>
          <p:nvPr/>
        </p:nvSpPr>
        <p:spPr>
          <a:xfrm>
            <a:off x="3581400" y="1238250"/>
            <a:ext cx="5181600" cy="1809750"/>
          </a:xfrm>
          <a:prstGeom prst="rect">
            <a:avLst/>
          </a:prstGeom>
          <a:blipFill>
            <a:blip r:embed="rId2" cstate="print"/>
            <a:stretch>
              <a:fillRect/>
            </a:stretch>
          </a:blipFill>
        </p:spPr>
        <p:txBody>
          <a:bodyPr wrap="square" lIns="0" tIns="0" rIns="0" bIns="0" rtlCol="0"/>
          <a:lstStyle/>
          <a:p>
            <a:endParaRPr/>
          </a:p>
        </p:txBody>
      </p:sp>
      <p:sp>
        <p:nvSpPr>
          <p:cNvPr id="7" name="object 7"/>
          <p:cNvSpPr/>
          <p:nvPr/>
        </p:nvSpPr>
        <p:spPr>
          <a:xfrm>
            <a:off x="1600200" y="4291076"/>
            <a:ext cx="5943600" cy="1881124"/>
          </a:xfrm>
          <a:prstGeom prst="rect">
            <a:avLst/>
          </a:prstGeom>
          <a:blipFill>
            <a:blip r:embed="rId3" cstate="print"/>
            <a:stretch>
              <a:fillRect/>
            </a:stretch>
          </a:blipFill>
        </p:spPr>
        <p:txBody>
          <a:bodyPr wrap="square" lIns="0" tIns="0" rIns="0" bIns="0" rtlCol="0"/>
          <a:lstStyle/>
          <a:p>
            <a:endParaRPr/>
          </a:p>
        </p:txBody>
      </p:sp>
      <p:sp>
        <p:nvSpPr>
          <p:cNvPr id="9" name="object 9"/>
          <p:cNvSpPr txBox="1"/>
          <p:nvPr/>
        </p:nvSpPr>
        <p:spPr>
          <a:xfrm>
            <a:off x="8420100" y="6471338"/>
            <a:ext cx="216535" cy="196850"/>
          </a:xfrm>
          <a:prstGeom prst="rect">
            <a:avLst/>
          </a:prstGeom>
        </p:spPr>
        <p:txBody>
          <a:bodyPr vert="horz" wrap="square" lIns="0" tIns="0" rIns="0" bIns="0" rtlCol="0">
            <a:spAutoFit/>
          </a:bodyPr>
          <a:lstStyle/>
          <a:p>
            <a:pPr marL="38100">
              <a:lnSpc>
                <a:spcPts val="1375"/>
              </a:lnSpc>
            </a:pPr>
            <a:fld id="{81D60167-4931-47E6-BA6A-407CBD079E47}" type="slidenum">
              <a:rPr sz="1200" spc="-40" dirty="0">
                <a:latin typeface="Times New Roman"/>
                <a:cs typeface="Times New Roman"/>
              </a:rPr>
              <a:t>49</a:t>
            </a:fld>
            <a:endParaRPr sz="1200">
              <a:latin typeface="Times New Roman"/>
              <a:cs typeface="Times New Roman"/>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nvGraphicFramePr>
        <p:xfrm>
          <a:off x="69850" y="1441451"/>
          <a:ext cx="8915400" cy="5165509"/>
        </p:xfrm>
        <a:graphic>
          <a:graphicData uri="http://schemas.openxmlformats.org/drawingml/2006/table">
            <a:tbl>
              <a:tblPr firstRow="1" bandRow="1">
                <a:tableStyleId>{2D5ABB26-0587-4C30-8999-92F81FD0307C}</a:tableStyleId>
              </a:tblPr>
              <a:tblGrid>
                <a:gridCol w="381000">
                  <a:extLst>
                    <a:ext uri="{9D8B030D-6E8A-4147-A177-3AD203B41FA5}">
                      <a16:colId xmlns:a16="http://schemas.microsoft.com/office/drawing/2014/main" xmlns="" val="20000"/>
                    </a:ext>
                  </a:extLst>
                </a:gridCol>
                <a:gridCol w="4076700">
                  <a:extLst>
                    <a:ext uri="{9D8B030D-6E8A-4147-A177-3AD203B41FA5}">
                      <a16:colId xmlns:a16="http://schemas.microsoft.com/office/drawing/2014/main" xmlns="" val="20001"/>
                    </a:ext>
                  </a:extLst>
                </a:gridCol>
                <a:gridCol w="4152900">
                  <a:extLst>
                    <a:ext uri="{9D8B030D-6E8A-4147-A177-3AD203B41FA5}">
                      <a16:colId xmlns:a16="http://schemas.microsoft.com/office/drawing/2014/main" xmlns="" val="20002"/>
                    </a:ext>
                  </a:extLst>
                </a:gridCol>
                <a:gridCol w="304800">
                  <a:extLst>
                    <a:ext uri="{9D8B030D-6E8A-4147-A177-3AD203B41FA5}">
                      <a16:colId xmlns:a16="http://schemas.microsoft.com/office/drawing/2014/main" xmlns="" val="20003"/>
                    </a:ext>
                  </a:extLst>
                </a:gridCol>
              </a:tblGrid>
              <a:tr h="323159">
                <a:tc gridSpan="2">
                  <a:txBody>
                    <a:bodyPr/>
                    <a:lstStyle/>
                    <a:p>
                      <a:pPr marL="1026160">
                        <a:lnSpc>
                          <a:spcPct val="100000"/>
                        </a:lnSpc>
                        <a:spcBef>
                          <a:spcPts val="565"/>
                        </a:spcBef>
                      </a:pPr>
                      <a:r>
                        <a:rPr sz="1600" b="1" spc="5" dirty="0">
                          <a:latin typeface="Times New Roman"/>
                          <a:cs typeface="Times New Roman"/>
                        </a:rPr>
                        <a:t>General </a:t>
                      </a:r>
                      <a:r>
                        <a:rPr sz="1600" b="1" spc="-10" dirty="0">
                          <a:latin typeface="Times New Roman"/>
                          <a:cs typeface="Times New Roman"/>
                        </a:rPr>
                        <a:t>Computing</a:t>
                      </a:r>
                      <a:r>
                        <a:rPr sz="1600" b="1" spc="-55" dirty="0">
                          <a:latin typeface="Times New Roman"/>
                          <a:cs typeface="Times New Roman"/>
                        </a:rPr>
                        <a:t> </a:t>
                      </a:r>
                      <a:r>
                        <a:rPr sz="1600" b="1" dirty="0">
                          <a:latin typeface="Times New Roman"/>
                          <a:cs typeface="Times New Roman"/>
                        </a:rPr>
                        <a:t>System</a:t>
                      </a:r>
                      <a:endParaRPr sz="1600">
                        <a:latin typeface="Times New Roman"/>
                        <a:cs typeface="Times New Roman"/>
                      </a:endParaRPr>
                    </a:p>
                  </a:txBody>
                  <a:tcPr marL="0" marR="0" marT="7175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hMerge="1">
                  <a:txBody>
                    <a:bodyPr/>
                    <a:lstStyle/>
                    <a:p>
                      <a:endParaRPr/>
                    </a:p>
                  </a:txBody>
                  <a:tcPr marL="0" marR="0" marT="0" marB="0"/>
                </a:tc>
                <a:tc gridSpan="2">
                  <a:txBody>
                    <a:bodyPr/>
                    <a:lstStyle/>
                    <a:p>
                      <a:pPr marL="4445" algn="ctr">
                        <a:lnSpc>
                          <a:spcPct val="100000"/>
                        </a:lnSpc>
                        <a:spcBef>
                          <a:spcPts val="565"/>
                        </a:spcBef>
                      </a:pPr>
                      <a:r>
                        <a:rPr sz="1600" b="1" spc="-5" dirty="0">
                          <a:latin typeface="Times New Roman"/>
                          <a:cs typeface="Times New Roman"/>
                        </a:rPr>
                        <a:t>Embedded</a:t>
                      </a:r>
                      <a:r>
                        <a:rPr sz="1600" b="1" spc="-30" dirty="0">
                          <a:latin typeface="Times New Roman"/>
                          <a:cs typeface="Times New Roman"/>
                        </a:rPr>
                        <a:t> </a:t>
                      </a:r>
                      <a:r>
                        <a:rPr sz="1600" b="1" dirty="0">
                          <a:latin typeface="Times New Roman"/>
                          <a:cs typeface="Times New Roman"/>
                        </a:rPr>
                        <a:t>System</a:t>
                      </a:r>
                      <a:endParaRPr sz="1600">
                        <a:latin typeface="Times New Roman"/>
                        <a:cs typeface="Times New Roman"/>
                      </a:endParaRPr>
                    </a:p>
                  </a:txBody>
                  <a:tcPr marL="0" marR="0" marT="7175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hMerge="1">
                  <a:txBody>
                    <a:bodyPr/>
                    <a:lstStyle/>
                    <a:p>
                      <a:endParaRPr/>
                    </a:p>
                  </a:txBody>
                  <a:tcPr marL="0" marR="0" marT="0" marB="0"/>
                </a:tc>
                <a:extLst>
                  <a:ext uri="{0D108BD9-81ED-4DB2-BD59-A6C34878D82A}">
                    <a16:rowId xmlns:a16="http://schemas.microsoft.com/office/drawing/2014/main" xmlns="" val="10000"/>
                  </a:ext>
                </a:extLst>
              </a:tr>
              <a:tr h="1082615">
                <a:tc gridSpan="2">
                  <a:txBody>
                    <a:bodyPr/>
                    <a:lstStyle/>
                    <a:p>
                      <a:pPr marL="68580">
                        <a:lnSpc>
                          <a:spcPct val="100000"/>
                        </a:lnSpc>
                        <a:spcBef>
                          <a:spcPts val="565"/>
                        </a:spcBef>
                        <a:tabLst>
                          <a:tab pos="412750" algn="l"/>
                          <a:tab pos="696595" algn="l"/>
                          <a:tab pos="1873250" algn="l"/>
                          <a:tab pos="2193290" algn="l"/>
                          <a:tab pos="2943225" algn="l"/>
                          <a:tab pos="3851910" algn="l"/>
                          <a:tab pos="4300220" algn="l"/>
                        </a:tabLst>
                      </a:pPr>
                      <a:r>
                        <a:rPr sz="1600" spc="5" dirty="0">
                          <a:latin typeface="Times New Roman"/>
                          <a:cs typeface="Times New Roman"/>
                        </a:rPr>
                        <a:t>1.	A	</a:t>
                      </a:r>
                      <a:r>
                        <a:rPr sz="1600" dirty="0">
                          <a:latin typeface="Times New Roman"/>
                          <a:cs typeface="Times New Roman"/>
                        </a:rPr>
                        <a:t>combination	</a:t>
                      </a:r>
                      <a:r>
                        <a:rPr sz="1600" spc="-5" dirty="0">
                          <a:latin typeface="Times New Roman"/>
                          <a:cs typeface="Times New Roman"/>
                        </a:rPr>
                        <a:t>of	generic	hardware	</a:t>
                      </a:r>
                      <a:r>
                        <a:rPr sz="1600" spc="5" dirty="0">
                          <a:latin typeface="Times New Roman"/>
                          <a:cs typeface="Times New Roman"/>
                        </a:rPr>
                        <a:t>and	</a:t>
                      </a:r>
                      <a:r>
                        <a:rPr sz="1600" dirty="0">
                          <a:latin typeface="Times New Roman"/>
                          <a:cs typeface="Times New Roman"/>
                        </a:rPr>
                        <a:t>a</a:t>
                      </a:r>
                      <a:endParaRPr sz="1600">
                        <a:latin typeface="Times New Roman"/>
                        <a:cs typeface="Times New Roman"/>
                      </a:endParaRPr>
                    </a:p>
                    <a:p>
                      <a:pPr marL="412750">
                        <a:lnSpc>
                          <a:spcPct val="100000"/>
                        </a:lnSpc>
                        <a:spcBef>
                          <a:spcPts val="965"/>
                        </a:spcBef>
                      </a:pPr>
                      <a:r>
                        <a:rPr sz="1600" spc="-5" dirty="0">
                          <a:latin typeface="Times New Roman"/>
                          <a:cs typeface="Times New Roman"/>
                        </a:rPr>
                        <a:t>General </a:t>
                      </a:r>
                      <a:r>
                        <a:rPr sz="1600" dirty="0">
                          <a:latin typeface="Times New Roman"/>
                          <a:cs typeface="Times New Roman"/>
                        </a:rPr>
                        <a:t>Purpose Operating </a:t>
                      </a:r>
                      <a:r>
                        <a:rPr sz="1600" spc="-10" dirty="0">
                          <a:latin typeface="Times New Roman"/>
                          <a:cs typeface="Times New Roman"/>
                        </a:rPr>
                        <a:t>System  (GPOS) </a:t>
                      </a:r>
                      <a:r>
                        <a:rPr sz="1600" spc="155" dirty="0">
                          <a:latin typeface="Times New Roman"/>
                          <a:cs typeface="Times New Roman"/>
                        </a:rPr>
                        <a:t> </a:t>
                      </a:r>
                      <a:r>
                        <a:rPr sz="1600" dirty="0">
                          <a:latin typeface="Times New Roman"/>
                          <a:cs typeface="Times New Roman"/>
                        </a:rPr>
                        <a:t>for</a:t>
                      </a:r>
                      <a:endParaRPr sz="1600">
                        <a:latin typeface="Times New Roman"/>
                        <a:cs typeface="Times New Roman"/>
                      </a:endParaRPr>
                    </a:p>
                    <a:p>
                      <a:pPr marL="412750">
                        <a:lnSpc>
                          <a:spcPct val="100000"/>
                        </a:lnSpc>
                        <a:spcBef>
                          <a:spcPts val="960"/>
                        </a:spcBef>
                      </a:pPr>
                      <a:r>
                        <a:rPr sz="1600" spc="-5" dirty="0">
                          <a:latin typeface="Times New Roman"/>
                          <a:cs typeface="Times New Roman"/>
                        </a:rPr>
                        <a:t>executing </a:t>
                      </a:r>
                      <a:r>
                        <a:rPr sz="1600" dirty="0">
                          <a:latin typeface="Times New Roman"/>
                          <a:cs typeface="Times New Roman"/>
                        </a:rPr>
                        <a:t>a </a:t>
                      </a:r>
                      <a:r>
                        <a:rPr sz="1600" spc="-5" dirty="0">
                          <a:latin typeface="Times New Roman"/>
                          <a:cs typeface="Times New Roman"/>
                        </a:rPr>
                        <a:t>variety of</a:t>
                      </a:r>
                      <a:r>
                        <a:rPr sz="1600" dirty="0">
                          <a:latin typeface="Times New Roman"/>
                          <a:cs typeface="Times New Roman"/>
                        </a:rPr>
                        <a:t> applications.</a:t>
                      </a:r>
                      <a:endParaRPr sz="1600">
                        <a:latin typeface="Times New Roman"/>
                        <a:cs typeface="Times New Roman"/>
                      </a:endParaRPr>
                    </a:p>
                  </a:txBody>
                  <a:tcPr marL="0" marR="0" marT="7175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hMerge="1">
                  <a:txBody>
                    <a:bodyPr/>
                    <a:lstStyle/>
                    <a:p>
                      <a:endParaRPr/>
                    </a:p>
                  </a:txBody>
                  <a:tcPr marL="0" marR="0" marT="0" marB="0"/>
                </a:tc>
                <a:tc gridSpan="2">
                  <a:txBody>
                    <a:bodyPr/>
                    <a:lstStyle/>
                    <a:p>
                      <a:pPr marL="69850">
                        <a:lnSpc>
                          <a:spcPct val="100000"/>
                        </a:lnSpc>
                        <a:spcBef>
                          <a:spcPts val="565"/>
                        </a:spcBef>
                        <a:tabLst>
                          <a:tab pos="414655" algn="l"/>
                          <a:tab pos="1844039" algn="l"/>
                          <a:tab pos="2149475" algn="l"/>
                          <a:tab pos="2853690" algn="l"/>
                          <a:tab pos="3634104" algn="l"/>
                        </a:tabLst>
                      </a:pPr>
                      <a:r>
                        <a:rPr sz="1600" spc="5" dirty="0">
                          <a:latin typeface="Times New Roman"/>
                          <a:cs typeface="Times New Roman"/>
                        </a:rPr>
                        <a:t>1.	A </a:t>
                      </a:r>
                      <a:r>
                        <a:rPr sz="1600" spc="160" dirty="0">
                          <a:latin typeface="Times New Roman"/>
                          <a:cs typeface="Times New Roman"/>
                        </a:rPr>
                        <a:t> </a:t>
                      </a:r>
                      <a:r>
                        <a:rPr sz="1600" dirty="0">
                          <a:latin typeface="Times New Roman"/>
                          <a:cs typeface="Times New Roman"/>
                        </a:rPr>
                        <a:t>combination	</a:t>
                      </a:r>
                      <a:r>
                        <a:rPr sz="1600" spc="-5" dirty="0">
                          <a:latin typeface="Times New Roman"/>
                          <a:cs typeface="Times New Roman"/>
                        </a:rPr>
                        <a:t>of	</a:t>
                      </a:r>
                      <a:r>
                        <a:rPr sz="1600" dirty="0">
                          <a:latin typeface="Times New Roman"/>
                          <a:cs typeface="Times New Roman"/>
                        </a:rPr>
                        <a:t>special	</a:t>
                      </a:r>
                      <a:r>
                        <a:rPr sz="1600" spc="-5" dirty="0">
                          <a:latin typeface="Times New Roman"/>
                          <a:cs typeface="Times New Roman"/>
                        </a:rPr>
                        <a:t>purpose	hardware</a:t>
                      </a:r>
                      <a:endParaRPr sz="1600">
                        <a:latin typeface="Times New Roman"/>
                        <a:cs typeface="Times New Roman"/>
                      </a:endParaRPr>
                    </a:p>
                    <a:p>
                      <a:pPr marL="414655">
                        <a:lnSpc>
                          <a:spcPct val="100000"/>
                        </a:lnSpc>
                        <a:spcBef>
                          <a:spcPts val="965"/>
                        </a:spcBef>
                      </a:pPr>
                      <a:r>
                        <a:rPr sz="1600" spc="-5" dirty="0">
                          <a:latin typeface="Times New Roman"/>
                          <a:cs typeface="Times New Roman"/>
                        </a:rPr>
                        <a:t>embedded  OS  for  </a:t>
                      </a:r>
                      <a:r>
                        <a:rPr sz="1600" dirty="0">
                          <a:latin typeface="Times New Roman"/>
                          <a:cs typeface="Times New Roman"/>
                        </a:rPr>
                        <a:t>executing  a  </a:t>
                      </a:r>
                      <a:r>
                        <a:rPr sz="1600" spc="-5" dirty="0">
                          <a:latin typeface="Times New Roman"/>
                          <a:cs typeface="Times New Roman"/>
                        </a:rPr>
                        <a:t>specific  set </a:t>
                      </a:r>
                      <a:r>
                        <a:rPr sz="1600" spc="220" dirty="0">
                          <a:latin typeface="Times New Roman"/>
                          <a:cs typeface="Times New Roman"/>
                        </a:rPr>
                        <a:t> </a:t>
                      </a:r>
                      <a:r>
                        <a:rPr sz="1600" spc="-15" dirty="0">
                          <a:latin typeface="Times New Roman"/>
                          <a:cs typeface="Times New Roman"/>
                        </a:rPr>
                        <a:t>of</a:t>
                      </a:r>
                      <a:endParaRPr sz="1600">
                        <a:latin typeface="Times New Roman"/>
                        <a:cs typeface="Times New Roman"/>
                      </a:endParaRPr>
                    </a:p>
                    <a:p>
                      <a:pPr marL="414655">
                        <a:lnSpc>
                          <a:spcPct val="100000"/>
                        </a:lnSpc>
                        <a:spcBef>
                          <a:spcPts val="960"/>
                        </a:spcBef>
                      </a:pPr>
                      <a:r>
                        <a:rPr sz="1600" dirty="0">
                          <a:latin typeface="Times New Roman"/>
                          <a:cs typeface="Times New Roman"/>
                        </a:rPr>
                        <a:t>applications.</a:t>
                      </a:r>
                      <a:endParaRPr sz="1600">
                        <a:latin typeface="Times New Roman"/>
                        <a:cs typeface="Times New Roman"/>
                      </a:endParaRPr>
                    </a:p>
                  </a:txBody>
                  <a:tcPr marL="0" marR="0" marT="7175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hMerge="1">
                  <a:txBody>
                    <a:bodyPr/>
                    <a:lstStyle/>
                    <a:p>
                      <a:endParaRPr/>
                    </a:p>
                  </a:txBody>
                  <a:tcPr marL="0" marR="0" marT="0" marB="0"/>
                </a:tc>
                <a:extLst>
                  <a:ext uri="{0D108BD9-81ED-4DB2-BD59-A6C34878D82A}">
                    <a16:rowId xmlns:a16="http://schemas.microsoft.com/office/drawing/2014/main" xmlns="" val="10001"/>
                  </a:ext>
                </a:extLst>
              </a:tr>
              <a:tr h="703537">
                <a:tc gridSpan="2">
                  <a:txBody>
                    <a:bodyPr/>
                    <a:lstStyle/>
                    <a:p>
                      <a:pPr marL="68580">
                        <a:lnSpc>
                          <a:spcPct val="100000"/>
                        </a:lnSpc>
                        <a:spcBef>
                          <a:spcPts val="570"/>
                        </a:spcBef>
                        <a:tabLst>
                          <a:tab pos="412750" algn="l"/>
                        </a:tabLst>
                      </a:pPr>
                      <a:r>
                        <a:rPr sz="1600" spc="5" dirty="0">
                          <a:latin typeface="Times New Roman"/>
                          <a:cs typeface="Times New Roman"/>
                        </a:rPr>
                        <a:t>1.	</a:t>
                      </a:r>
                      <a:r>
                        <a:rPr sz="1600" dirty="0">
                          <a:latin typeface="Times New Roman"/>
                          <a:cs typeface="Times New Roman"/>
                        </a:rPr>
                        <a:t>Applications are </a:t>
                      </a:r>
                      <a:r>
                        <a:rPr sz="1600" spc="-5" dirty="0">
                          <a:latin typeface="Times New Roman"/>
                          <a:cs typeface="Times New Roman"/>
                        </a:rPr>
                        <a:t>alterable (programmable)</a:t>
                      </a:r>
                      <a:r>
                        <a:rPr sz="1600" spc="15" dirty="0">
                          <a:latin typeface="Times New Roman"/>
                          <a:cs typeface="Times New Roman"/>
                        </a:rPr>
                        <a:t> by</a:t>
                      </a:r>
                      <a:endParaRPr sz="1600">
                        <a:latin typeface="Times New Roman"/>
                        <a:cs typeface="Times New Roman"/>
                      </a:endParaRPr>
                    </a:p>
                    <a:p>
                      <a:pPr marL="412750">
                        <a:lnSpc>
                          <a:spcPct val="100000"/>
                        </a:lnSpc>
                        <a:spcBef>
                          <a:spcPts val="960"/>
                        </a:spcBef>
                      </a:pPr>
                      <a:r>
                        <a:rPr sz="1600" spc="5" dirty="0">
                          <a:latin typeface="Times New Roman"/>
                          <a:cs typeface="Times New Roman"/>
                        </a:rPr>
                        <a:t>the</a:t>
                      </a:r>
                      <a:r>
                        <a:rPr sz="1600" spc="-60" dirty="0">
                          <a:latin typeface="Times New Roman"/>
                          <a:cs typeface="Times New Roman"/>
                        </a:rPr>
                        <a:t> </a:t>
                      </a:r>
                      <a:r>
                        <a:rPr sz="1600" spc="-25" dirty="0">
                          <a:latin typeface="Times New Roman"/>
                          <a:cs typeface="Times New Roman"/>
                        </a:rPr>
                        <a:t>user.</a:t>
                      </a:r>
                      <a:endParaRPr sz="1600">
                        <a:latin typeface="Times New Roman"/>
                        <a:cs typeface="Times New Roman"/>
                      </a:endParaRPr>
                    </a:p>
                  </a:txBody>
                  <a:tcPr marL="0" marR="0" marT="7239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hMerge="1">
                  <a:txBody>
                    <a:bodyPr/>
                    <a:lstStyle/>
                    <a:p>
                      <a:endParaRPr/>
                    </a:p>
                  </a:txBody>
                  <a:tcPr marL="0" marR="0" marT="0" marB="0"/>
                </a:tc>
                <a:tc gridSpan="2">
                  <a:txBody>
                    <a:bodyPr/>
                    <a:lstStyle/>
                    <a:p>
                      <a:pPr marL="69850">
                        <a:lnSpc>
                          <a:spcPct val="100000"/>
                        </a:lnSpc>
                        <a:spcBef>
                          <a:spcPts val="570"/>
                        </a:spcBef>
                        <a:tabLst>
                          <a:tab pos="414655" algn="l"/>
                        </a:tabLst>
                      </a:pPr>
                      <a:r>
                        <a:rPr sz="1600" spc="5" dirty="0">
                          <a:latin typeface="Times New Roman"/>
                          <a:cs typeface="Times New Roman"/>
                        </a:rPr>
                        <a:t>1.	</a:t>
                      </a:r>
                      <a:r>
                        <a:rPr sz="1600" spc="-5" dirty="0">
                          <a:latin typeface="Times New Roman"/>
                          <a:cs typeface="Times New Roman"/>
                        </a:rPr>
                        <a:t>The </a:t>
                      </a:r>
                      <a:r>
                        <a:rPr sz="1600" dirty="0">
                          <a:latin typeface="Times New Roman"/>
                          <a:cs typeface="Times New Roman"/>
                        </a:rPr>
                        <a:t>firmware </a:t>
                      </a:r>
                      <a:r>
                        <a:rPr sz="1600" spc="5" dirty="0">
                          <a:latin typeface="Times New Roman"/>
                          <a:cs typeface="Times New Roman"/>
                        </a:rPr>
                        <a:t>is </a:t>
                      </a:r>
                      <a:r>
                        <a:rPr sz="1600" dirty="0">
                          <a:latin typeface="Times New Roman"/>
                          <a:cs typeface="Times New Roman"/>
                        </a:rPr>
                        <a:t>pre-programmed and </a:t>
                      </a:r>
                      <a:r>
                        <a:rPr sz="1600" spc="5" dirty="0">
                          <a:latin typeface="Times New Roman"/>
                          <a:cs typeface="Times New Roman"/>
                        </a:rPr>
                        <a:t>it is</a:t>
                      </a:r>
                      <a:r>
                        <a:rPr sz="1600" spc="170" dirty="0">
                          <a:latin typeface="Times New Roman"/>
                          <a:cs typeface="Times New Roman"/>
                        </a:rPr>
                        <a:t> </a:t>
                      </a:r>
                      <a:r>
                        <a:rPr sz="1600" spc="-5" dirty="0">
                          <a:latin typeface="Times New Roman"/>
                          <a:cs typeface="Times New Roman"/>
                        </a:rPr>
                        <a:t>non-</a:t>
                      </a:r>
                      <a:endParaRPr sz="1600" dirty="0">
                        <a:latin typeface="Times New Roman"/>
                        <a:cs typeface="Times New Roman"/>
                      </a:endParaRPr>
                    </a:p>
                    <a:p>
                      <a:pPr marL="414655">
                        <a:lnSpc>
                          <a:spcPct val="100000"/>
                        </a:lnSpc>
                        <a:spcBef>
                          <a:spcPts val="960"/>
                        </a:spcBef>
                      </a:pPr>
                      <a:r>
                        <a:rPr sz="1600" spc="-5" dirty="0">
                          <a:latin typeface="Times New Roman"/>
                          <a:cs typeface="Times New Roman"/>
                        </a:rPr>
                        <a:t>alterable </a:t>
                      </a:r>
                      <a:r>
                        <a:rPr sz="1600" spc="5" dirty="0">
                          <a:latin typeface="Times New Roman"/>
                          <a:cs typeface="Times New Roman"/>
                        </a:rPr>
                        <a:t>by the </a:t>
                      </a:r>
                      <a:r>
                        <a:rPr sz="1600" spc="-5" dirty="0">
                          <a:latin typeface="Times New Roman"/>
                          <a:cs typeface="Times New Roman"/>
                        </a:rPr>
                        <a:t>end-user </a:t>
                      </a:r>
                      <a:endParaRPr sz="1400" dirty="0">
                        <a:latin typeface="Times New Roman"/>
                        <a:cs typeface="Times New Roman"/>
                      </a:endParaRPr>
                    </a:p>
                  </a:txBody>
                  <a:tcPr marL="0" marR="0" marT="7239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hMerge="1">
                  <a:txBody>
                    <a:bodyPr/>
                    <a:lstStyle/>
                    <a:p>
                      <a:endParaRPr/>
                    </a:p>
                  </a:txBody>
                  <a:tcPr marL="0" marR="0" marT="0" marB="0"/>
                </a:tc>
                <a:extLst>
                  <a:ext uri="{0D108BD9-81ED-4DB2-BD59-A6C34878D82A}">
                    <a16:rowId xmlns:a16="http://schemas.microsoft.com/office/drawing/2014/main" xmlns="" val="10002"/>
                  </a:ext>
                </a:extLst>
              </a:tr>
              <a:tr h="703537">
                <a:tc gridSpan="2">
                  <a:txBody>
                    <a:bodyPr/>
                    <a:lstStyle/>
                    <a:p>
                      <a:pPr marL="68580">
                        <a:lnSpc>
                          <a:spcPct val="100000"/>
                        </a:lnSpc>
                        <a:spcBef>
                          <a:spcPts val="570"/>
                        </a:spcBef>
                        <a:tabLst>
                          <a:tab pos="412750" algn="l"/>
                        </a:tabLst>
                      </a:pPr>
                      <a:r>
                        <a:rPr sz="1600" spc="5" dirty="0">
                          <a:latin typeface="Times New Roman"/>
                          <a:cs typeface="Times New Roman"/>
                        </a:rPr>
                        <a:t>1.	</a:t>
                      </a:r>
                      <a:r>
                        <a:rPr sz="1600" spc="-5" dirty="0">
                          <a:latin typeface="Times New Roman"/>
                          <a:cs typeface="Times New Roman"/>
                        </a:rPr>
                        <a:t>Performance </a:t>
                      </a:r>
                      <a:r>
                        <a:rPr sz="1600" spc="5" dirty="0">
                          <a:latin typeface="Times New Roman"/>
                          <a:cs typeface="Times New Roman"/>
                        </a:rPr>
                        <a:t>is </a:t>
                      </a:r>
                      <a:r>
                        <a:rPr sz="1600" spc="-5" dirty="0">
                          <a:latin typeface="Times New Roman"/>
                          <a:cs typeface="Times New Roman"/>
                        </a:rPr>
                        <a:t>the key </a:t>
                      </a:r>
                      <a:r>
                        <a:rPr sz="1600" dirty="0">
                          <a:latin typeface="Times New Roman"/>
                          <a:cs typeface="Times New Roman"/>
                        </a:rPr>
                        <a:t>deciding </a:t>
                      </a:r>
                      <a:r>
                        <a:rPr sz="1600" spc="-5" dirty="0">
                          <a:latin typeface="Times New Roman"/>
                          <a:cs typeface="Times New Roman"/>
                        </a:rPr>
                        <a:t>factor </a:t>
                      </a:r>
                      <a:r>
                        <a:rPr sz="1600" spc="5" dirty="0">
                          <a:latin typeface="Times New Roman"/>
                          <a:cs typeface="Times New Roman"/>
                        </a:rPr>
                        <a:t>in</a:t>
                      </a:r>
                      <a:r>
                        <a:rPr sz="1600" spc="120" dirty="0">
                          <a:latin typeface="Times New Roman"/>
                          <a:cs typeface="Times New Roman"/>
                        </a:rPr>
                        <a:t> </a:t>
                      </a:r>
                      <a:r>
                        <a:rPr sz="1600" spc="-5" dirty="0">
                          <a:latin typeface="Times New Roman"/>
                          <a:cs typeface="Times New Roman"/>
                        </a:rPr>
                        <a:t>the</a:t>
                      </a:r>
                      <a:endParaRPr sz="1600">
                        <a:latin typeface="Times New Roman"/>
                        <a:cs typeface="Times New Roman"/>
                      </a:endParaRPr>
                    </a:p>
                    <a:p>
                      <a:pPr marL="412750">
                        <a:lnSpc>
                          <a:spcPct val="100000"/>
                        </a:lnSpc>
                        <a:spcBef>
                          <a:spcPts val="960"/>
                        </a:spcBef>
                      </a:pPr>
                      <a:r>
                        <a:rPr sz="1600" spc="-5" dirty="0">
                          <a:latin typeface="Times New Roman"/>
                          <a:cs typeface="Times New Roman"/>
                        </a:rPr>
                        <a:t>selection of </a:t>
                      </a:r>
                      <a:r>
                        <a:rPr sz="1600" spc="5" dirty="0">
                          <a:latin typeface="Times New Roman"/>
                          <a:cs typeface="Times New Roman"/>
                        </a:rPr>
                        <a:t>the </a:t>
                      </a:r>
                      <a:r>
                        <a:rPr sz="1600" spc="-10" dirty="0">
                          <a:latin typeface="Times New Roman"/>
                          <a:cs typeface="Times New Roman"/>
                        </a:rPr>
                        <a:t>system. </a:t>
                      </a:r>
                      <a:r>
                        <a:rPr sz="1600" spc="-15" dirty="0">
                          <a:latin typeface="Times New Roman"/>
                          <a:cs typeface="Times New Roman"/>
                        </a:rPr>
                        <a:t>Always, </a:t>
                      </a:r>
                      <a:r>
                        <a:rPr sz="1400" spc="-10" dirty="0">
                          <a:latin typeface="Times New Roman"/>
                          <a:cs typeface="Times New Roman"/>
                        </a:rPr>
                        <a:t>‘Faster </a:t>
                      </a:r>
                      <a:r>
                        <a:rPr sz="1400" spc="-20" dirty="0">
                          <a:latin typeface="Times New Roman"/>
                          <a:cs typeface="Times New Roman"/>
                        </a:rPr>
                        <a:t>is</a:t>
                      </a:r>
                      <a:r>
                        <a:rPr sz="1400" spc="120" dirty="0">
                          <a:latin typeface="Times New Roman"/>
                          <a:cs typeface="Times New Roman"/>
                        </a:rPr>
                        <a:t> </a:t>
                      </a:r>
                      <a:r>
                        <a:rPr sz="1400" dirty="0">
                          <a:latin typeface="Times New Roman"/>
                          <a:cs typeface="Times New Roman"/>
                        </a:rPr>
                        <a:t>Better’.</a:t>
                      </a:r>
                      <a:endParaRPr sz="1400">
                        <a:latin typeface="Times New Roman"/>
                        <a:cs typeface="Times New Roman"/>
                      </a:endParaRPr>
                    </a:p>
                  </a:txBody>
                  <a:tcPr marL="0" marR="0" marT="7239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hMerge="1">
                  <a:txBody>
                    <a:bodyPr/>
                    <a:lstStyle/>
                    <a:p>
                      <a:endParaRPr/>
                    </a:p>
                  </a:txBody>
                  <a:tcPr marL="0" marR="0" marT="0" marB="0"/>
                </a:tc>
                <a:tc gridSpan="2">
                  <a:txBody>
                    <a:bodyPr/>
                    <a:lstStyle/>
                    <a:p>
                      <a:pPr marL="414655" marR="58419" indent="-344805">
                        <a:lnSpc>
                          <a:spcPts val="2350"/>
                        </a:lnSpc>
                        <a:spcBef>
                          <a:spcPts val="290"/>
                        </a:spcBef>
                        <a:tabLst>
                          <a:tab pos="414655" algn="l"/>
                        </a:tabLst>
                      </a:pPr>
                      <a:r>
                        <a:rPr sz="1600" spc="5" dirty="0">
                          <a:latin typeface="Times New Roman"/>
                          <a:cs typeface="Times New Roman"/>
                        </a:rPr>
                        <a:t>1.	</a:t>
                      </a:r>
                      <a:r>
                        <a:rPr sz="1600" spc="-5" dirty="0">
                          <a:latin typeface="Times New Roman"/>
                          <a:cs typeface="Times New Roman"/>
                        </a:rPr>
                        <a:t>Application-specific requirements </a:t>
                      </a:r>
                      <a:r>
                        <a:rPr sz="1200" spc="-5" dirty="0">
                          <a:latin typeface="Times New Roman"/>
                          <a:cs typeface="Times New Roman"/>
                        </a:rPr>
                        <a:t>(like performance,  </a:t>
                      </a:r>
                      <a:r>
                        <a:rPr sz="1200" dirty="0">
                          <a:latin typeface="Times New Roman"/>
                          <a:cs typeface="Times New Roman"/>
                        </a:rPr>
                        <a:t>power </a:t>
                      </a:r>
                      <a:r>
                        <a:rPr sz="1200" spc="-10" dirty="0">
                          <a:latin typeface="Times New Roman"/>
                          <a:cs typeface="Times New Roman"/>
                        </a:rPr>
                        <a:t>requirements, memory </a:t>
                      </a:r>
                      <a:r>
                        <a:rPr sz="1200" spc="-5" dirty="0">
                          <a:latin typeface="Times New Roman"/>
                          <a:cs typeface="Times New Roman"/>
                        </a:rPr>
                        <a:t>usage,</a:t>
                      </a:r>
                      <a:r>
                        <a:rPr sz="1200" spc="125" dirty="0">
                          <a:latin typeface="Times New Roman"/>
                          <a:cs typeface="Times New Roman"/>
                        </a:rPr>
                        <a:t> </a:t>
                      </a:r>
                      <a:r>
                        <a:rPr sz="1200" spc="5" dirty="0">
                          <a:latin typeface="Times New Roman"/>
                          <a:cs typeface="Times New Roman"/>
                        </a:rPr>
                        <a:t>etc.).</a:t>
                      </a:r>
                      <a:endParaRPr sz="1200">
                        <a:latin typeface="Times New Roman"/>
                        <a:cs typeface="Times New Roman"/>
                      </a:endParaRPr>
                    </a:p>
                  </a:txBody>
                  <a:tcPr marL="0" marR="0" marT="3683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hMerge="1">
                  <a:txBody>
                    <a:bodyPr/>
                    <a:lstStyle/>
                    <a:p>
                      <a:endParaRPr/>
                    </a:p>
                  </a:txBody>
                  <a:tcPr marL="0" marR="0" marT="0" marB="0"/>
                </a:tc>
                <a:extLst>
                  <a:ext uri="{0D108BD9-81ED-4DB2-BD59-A6C34878D82A}">
                    <a16:rowId xmlns:a16="http://schemas.microsoft.com/office/drawing/2014/main" xmlns="" val="10003"/>
                  </a:ext>
                </a:extLst>
              </a:tr>
              <a:tr h="1028646">
                <a:tc gridSpan="2">
                  <a:txBody>
                    <a:bodyPr/>
                    <a:lstStyle/>
                    <a:p>
                      <a:pPr marL="68580">
                        <a:lnSpc>
                          <a:spcPct val="100000"/>
                        </a:lnSpc>
                        <a:spcBef>
                          <a:spcPts val="575"/>
                        </a:spcBef>
                        <a:tabLst>
                          <a:tab pos="412750" algn="l"/>
                          <a:tab pos="1010285" algn="l"/>
                          <a:tab pos="1443355" algn="l"/>
                          <a:tab pos="1763395" algn="l"/>
                          <a:tab pos="2135505" algn="l"/>
                          <a:tab pos="2931160" algn="l"/>
                          <a:tab pos="3745229" algn="l"/>
                        </a:tabLst>
                      </a:pPr>
                      <a:r>
                        <a:rPr sz="1600" spc="5" dirty="0">
                          <a:latin typeface="Times New Roman"/>
                          <a:cs typeface="Times New Roman"/>
                        </a:rPr>
                        <a:t>1.	</a:t>
                      </a:r>
                      <a:r>
                        <a:rPr sz="1600" spc="-10" dirty="0">
                          <a:latin typeface="Times New Roman"/>
                          <a:cs typeface="Times New Roman"/>
                        </a:rPr>
                        <a:t>Less/	</a:t>
                      </a:r>
                      <a:r>
                        <a:rPr sz="1600" dirty="0">
                          <a:latin typeface="Times New Roman"/>
                          <a:cs typeface="Times New Roman"/>
                        </a:rPr>
                        <a:t>not	</a:t>
                      </a:r>
                      <a:r>
                        <a:rPr sz="1600" spc="5" dirty="0">
                          <a:latin typeface="Times New Roman"/>
                          <a:cs typeface="Times New Roman"/>
                        </a:rPr>
                        <a:t>at	</a:t>
                      </a:r>
                      <a:r>
                        <a:rPr sz="1600" spc="-5" dirty="0">
                          <a:latin typeface="Times New Roman"/>
                          <a:cs typeface="Times New Roman"/>
                        </a:rPr>
                        <a:t>all	tailored	towards	reduced</a:t>
                      </a:r>
                      <a:endParaRPr sz="1600">
                        <a:latin typeface="Times New Roman"/>
                        <a:cs typeface="Times New Roman"/>
                      </a:endParaRPr>
                    </a:p>
                    <a:p>
                      <a:pPr marL="412750">
                        <a:lnSpc>
                          <a:spcPct val="100000"/>
                        </a:lnSpc>
                        <a:spcBef>
                          <a:spcPts val="965"/>
                        </a:spcBef>
                      </a:pPr>
                      <a:r>
                        <a:rPr sz="1600" dirty="0">
                          <a:latin typeface="Times New Roman"/>
                          <a:cs typeface="Times New Roman"/>
                        </a:rPr>
                        <a:t>operating </a:t>
                      </a:r>
                      <a:r>
                        <a:rPr sz="1600" spc="-10" dirty="0">
                          <a:latin typeface="Times New Roman"/>
                          <a:cs typeface="Times New Roman"/>
                        </a:rPr>
                        <a:t>power</a:t>
                      </a:r>
                      <a:r>
                        <a:rPr sz="1600" dirty="0">
                          <a:latin typeface="Times New Roman"/>
                          <a:cs typeface="Times New Roman"/>
                        </a:rPr>
                        <a:t> </a:t>
                      </a:r>
                      <a:r>
                        <a:rPr sz="1600" spc="-5" dirty="0">
                          <a:latin typeface="Times New Roman"/>
                          <a:cs typeface="Times New Roman"/>
                        </a:rPr>
                        <a:t>requirements.</a:t>
                      </a:r>
                      <a:endParaRPr sz="1600">
                        <a:latin typeface="Times New Roman"/>
                        <a:cs typeface="Times New Roman"/>
                      </a:endParaRPr>
                    </a:p>
                  </a:txBody>
                  <a:tcPr marL="0" marR="0" marT="7302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hMerge="1">
                  <a:txBody>
                    <a:bodyPr/>
                    <a:lstStyle/>
                    <a:p>
                      <a:endParaRPr/>
                    </a:p>
                  </a:txBody>
                  <a:tcPr marL="0" marR="0" marT="0" marB="0"/>
                </a:tc>
                <a:tc gridSpan="2">
                  <a:txBody>
                    <a:bodyPr/>
                    <a:lstStyle/>
                    <a:p>
                      <a:pPr marL="69850">
                        <a:lnSpc>
                          <a:spcPct val="100000"/>
                        </a:lnSpc>
                        <a:spcBef>
                          <a:spcPts val="575"/>
                        </a:spcBef>
                        <a:tabLst>
                          <a:tab pos="414655" algn="l"/>
                        </a:tabLst>
                      </a:pPr>
                      <a:r>
                        <a:rPr sz="1600" spc="5" dirty="0">
                          <a:latin typeface="Times New Roman"/>
                          <a:cs typeface="Times New Roman"/>
                        </a:rPr>
                        <a:t>1.	</a:t>
                      </a:r>
                      <a:r>
                        <a:rPr sz="1600" spc="-5" dirty="0">
                          <a:latin typeface="Times New Roman"/>
                          <a:cs typeface="Times New Roman"/>
                        </a:rPr>
                        <a:t>Highly tailored </a:t>
                      </a:r>
                      <a:r>
                        <a:rPr sz="1600" spc="5" dirty="0">
                          <a:latin typeface="Times New Roman"/>
                          <a:cs typeface="Times New Roman"/>
                        </a:rPr>
                        <a:t>to </a:t>
                      </a:r>
                      <a:r>
                        <a:rPr sz="1600" dirty="0">
                          <a:latin typeface="Times New Roman"/>
                          <a:cs typeface="Times New Roman"/>
                        </a:rPr>
                        <a:t>take </a:t>
                      </a:r>
                      <a:r>
                        <a:rPr sz="1600" spc="-5" dirty="0">
                          <a:latin typeface="Times New Roman"/>
                          <a:cs typeface="Times New Roman"/>
                        </a:rPr>
                        <a:t>advantage of the</a:t>
                      </a:r>
                      <a:r>
                        <a:rPr sz="1600" spc="285" dirty="0">
                          <a:latin typeface="Times New Roman"/>
                          <a:cs typeface="Times New Roman"/>
                        </a:rPr>
                        <a:t> </a:t>
                      </a:r>
                      <a:r>
                        <a:rPr sz="1600" spc="-10" dirty="0">
                          <a:latin typeface="Times New Roman"/>
                          <a:cs typeface="Times New Roman"/>
                        </a:rPr>
                        <a:t>power</a:t>
                      </a:r>
                      <a:endParaRPr sz="1600">
                        <a:latin typeface="Times New Roman"/>
                        <a:cs typeface="Times New Roman"/>
                      </a:endParaRPr>
                    </a:p>
                    <a:p>
                      <a:pPr marL="414655" marR="53975">
                        <a:lnSpc>
                          <a:spcPct val="150000"/>
                        </a:lnSpc>
                        <a:spcBef>
                          <a:spcPts val="5"/>
                        </a:spcBef>
                      </a:pPr>
                      <a:r>
                        <a:rPr sz="1600" dirty="0">
                          <a:latin typeface="Times New Roman"/>
                          <a:cs typeface="Times New Roman"/>
                        </a:rPr>
                        <a:t>saving </a:t>
                      </a:r>
                      <a:r>
                        <a:rPr sz="1600" spc="-5" dirty="0">
                          <a:latin typeface="Times New Roman"/>
                          <a:cs typeface="Times New Roman"/>
                        </a:rPr>
                        <a:t>modes supported </a:t>
                      </a:r>
                      <a:r>
                        <a:rPr sz="1600" spc="5" dirty="0">
                          <a:latin typeface="Times New Roman"/>
                          <a:cs typeface="Times New Roman"/>
                        </a:rPr>
                        <a:t>by the </a:t>
                      </a:r>
                      <a:r>
                        <a:rPr sz="1600" spc="-10" dirty="0">
                          <a:latin typeface="Times New Roman"/>
                          <a:cs typeface="Times New Roman"/>
                        </a:rPr>
                        <a:t>hardware </a:t>
                      </a:r>
                      <a:r>
                        <a:rPr sz="1600" spc="5" dirty="0">
                          <a:latin typeface="Times New Roman"/>
                          <a:cs typeface="Times New Roman"/>
                        </a:rPr>
                        <a:t>and the  </a:t>
                      </a:r>
                      <a:r>
                        <a:rPr sz="1600" dirty="0">
                          <a:latin typeface="Times New Roman"/>
                          <a:cs typeface="Times New Roman"/>
                        </a:rPr>
                        <a:t>operating</a:t>
                      </a:r>
                      <a:r>
                        <a:rPr sz="1600" spc="-50" dirty="0">
                          <a:latin typeface="Times New Roman"/>
                          <a:cs typeface="Times New Roman"/>
                        </a:rPr>
                        <a:t> </a:t>
                      </a:r>
                      <a:r>
                        <a:rPr sz="1600" spc="-10" dirty="0">
                          <a:latin typeface="Times New Roman"/>
                          <a:cs typeface="Times New Roman"/>
                        </a:rPr>
                        <a:t>system.</a:t>
                      </a:r>
                      <a:endParaRPr sz="1600">
                        <a:latin typeface="Times New Roman"/>
                        <a:cs typeface="Times New Roman"/>
                      </a:endParaRPr>
                    </a:p>
                  </a:txBody>
                  <a:tcPr marL="0" marR="0" marT="7302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hMerge="1">
                  <a:txBody>
                    <a:bodyPr/>
                    <a:lstStyle/>
                    <a:p>
                      <a:endParaRPr/>
                    </a:p>
                  </a:txBody>
                  <a:tcPr marL="0" marR="0" marT="0" marB="0"/>
                </a:tc>
                <a:extLst>
                  <a:ext uri="{0D108BD9-81ED-4DB2-BD59-A6C34878D82A}">
                    <a16:rowId xmlns:a16="http://schemas.microsoft.com/office/drawing/2014/main" xmlns="" val="10004"/>
                  </a:ext>
                </a:extLst>
              </a:tr>
              <a:tr h="704837">
                <a:tc rowSpan="2">
                  <a:txBody>
                    <a:bodyPr/>
                    <a:lstStyle/>
                    <a:p>
                      <a:pPr marL="68580">
                        <a:lnSpc>
                          <a:spcPct val="100000"/>
                        </a:lnSpc>
                        <a:spcBef>
                          <a:spcPts val="580"/>
                        </a:spcBef>
                      </a:pPr>
                      <a:r>
                        <a:rPr sz="1600" spc="10" dirty="0">
                          <a:latin typeface="Times New Roman"/>
                          <a:cs typeface="Times New Roman"/>
                        </a:rPr>
                        <a:t>1.</a:t>
                      </a:r>
                      <a:endParaRPr sz="1600">
                        <a:latin typeface="Times New Roman"/>
                        <a:cs typeface="Times New Roman"/>
                      </a:endParaRPr>
                    </a:p>
                  </a:txBody>
                  <a:tcPr marL="0" marR="0" marT="73660" marB="0">
                    <a:lnL w="12700">
                      <a:solidFill>
                        <a:srgbClr val="000000"/>
                      </a:solidFill>
                      <a:prstDash val="solid"/>
                    </a:lnL>
                    <a:lnT w="12700">
                      <a:solidFill>
                        <a:srgbClr val="000000"/>
                      </a:solidFill>
                      <a:prstDash val="solid"/>
                    </a:lnT>
                    <a:lnB w="12700">
                      <a:solidFill>
                        <a:srgbClr val="000000"/>
                      </a:solidFill>
                      <a:prstDash val="solid"/>
                    </a:lnB>
                  </a:tcPr>
                </a:tc>
                <a:tc>
                  <a:txBody>
                    <a:bodyPr/>
                    <a:lstStyle/>
                    <a:p>
                      <a:pPr marL="31750">
                        <a:lnSpc>
                          <a:spcPct val="100000"/>
                        </a:lnSpc>
                        <a:spcBef>
                          <a:spcPts val="580"/>
                        </a:spcBef>
                      </a:pPr>
                      <a:r>
                        <a:rPr sz="1600" spc="-10" dirty="0">
                          <a:latin typeface="Times New Roman"/>
                          <a:cs typeface="Times New Roman"/>
                        </a:rPr>
                        <a:t>Need </a:t>
                      </a:r>
                      <a:r>
                        <a:rPr sz="1600" dirty="0">
                          <a:latin typeface="Times New Roman"/>
                          <a:cs typeface="Times New Roman"/>
                        </a:rPr>
                        <a:t>not </a:t>
                      </a:r>
                      <a:r>
                        <a:rPr sz="1600" spc="5" dirty="0">
                          <a:latin typeface="Times New Roman"/>
                          <a:cs typeface="Times New Roman"/>
                        </a:rPr>
                        <a:t>be </a:t>
                      </a:r>
                      <a:r>
                        <a:rPr sz="1600" dirty="0">
                          <a:latin typeface="Times New Roman"/>
                          <a:cs typeface="Times New Roman"/>
                        </a:rPr>
                        <a:t>deterministic </a:t>
                      </a:r>
                      <a:r>
                        <a:rPr sz="1600" spc="5" dirty="0">
                          <a:latin typeface="Times New Roman"/>
                          <a:cs typeface="Times New Roman"/>
                        </a:rPr>
                        <a:t>in </a:t>
                      </a:r>
                      <a:r>
                        <a:rPr sz="1600" spc="-5" dirty="0">
                          <a:latin typeface="Times New Roman"/>
                          <a:cs typeface="Times New Roman"/>
                        </a:rPr>
                        <a:t>execution</a:t>
                      </a:r>
                      <a:r>
                        <a:rPr sz="1600" spc="45" dirty="0">
                          <a:latin typeface="Times New Roman"/>
                          <a:cs typeface="Times New Roman"/>
                        </a:rPr>
                        <a:t> </a:t>
                      </a:r>
                      <a:r>
                        <a:rPr sz="1600" spc="-5" dirty="0">
                          <a:latin typeface="Times New Roman"/>
                          <a:cs typeface="Times New Roman"/>
                        </a:rPr>
                        <a:t>behavior;</a:t>
                      </a:r>
                      <a:endParaRPr sz="1600" dirty="0">
                        <a:latin typeface="Times New Roman"/>
                        <a:cs typeface="Times New Roman"/>
                      </a:endParaRPr>
                    </a:p>
                    <a:p>
                      <a:pPr marL="31750">
                        <a:lnSpc>
                          <a:spcPct val="100000"/>
                        </a:lnSpc>
                        <a:spcBef>
                          <a:spcPts val="960"/>
                        </a:spcBef>
                      </a:pPr>
                      <a:r>
                        <a:rPr lang="en-IN" sz="1600" spc="-5" dirty="0">
                          <a:latin typeface="Times New Roman"/>
                          <a:cs typeface="Times New Roman"/>
                        </a:rPr>
                        <a:t>R</a:t>
                      </a:r>
                      <a:r>
                        <a:rPr sz="1600" spc="-5" dirty="0" err="1">
                          <a:latin typeface="Times New Roman"/>
                          <a:cs typeface="Times New Roman"/>
                        </a:rPr>
                        <a:t>esponse</a:t>
                      </a:r>
                      <a:r>
                        <a:rPr sz="1600" spc="-5" dirty="0">
                          <a:latin typeface="Times New Roman"/>
                          <a:cs typeface="Times New Roman"/>
                        </a:rPr>
                        <a:t> requirements are </a:t>
                      </a:r>
                      <a:r>
                        <a:rPr sz="1600" dirty="0">
                          <a:latin typeface="Times New Roman"/>
                          <a:cs typeface="Times New Roman"/>
                        </a:rPr>
                        <a:t>not </a:t>
                      </a:r>
                      <a:r>
                        <a:rPr sz="1600" spc="5" dirty="0">
                          <a:latin typeface="Times New Roman"/>
                          <a:cs typeface="Times New Roman"/>
                        </a:rPr>
                        <a:t>time</a:t>
                      </a:r>
                      <a:r>
                        <a:rPr sz="1600" dirty="0">
                          <a:latin typeface="Times New Roman"/>
                          <a:cs typeface="Times New Roman"/>
                        </a:rPr>
                        <a:t> critical.</a:t>
                      </a:r>
                    </a:p>
                  </a:txBody>
                  <a:tcPr marL="0" marR="0" marT="73660" marB="0">
                    <a:lnR w="12700">
                      <a:solidFill>
                        <a:srgbClr val="000000"/>
                      </a:solidFill>
                      <a:prstDash val="solid"/>
                    </a:lnR>
                    <a:lnT w="12700">
                      <a:solidFill>
                        <a:srgbClr val="000000"/>
                      </a:solidFill>
                      <a:prstDash val="solid"/>
                    </a:lnT>
                    <a:lnB w="19050">
                      <a:solidFill>
                        <a:srgbClr val="CC9900"/>
                      </a:solidFill>
                      <a:prstDash val="solid"/>
                    </a:lnB>
                  </a:tcPr>
                </a:tc>
                <a:tc gridSpan="2">
                  <a:txBody>
                    <a:bodyPr/>
                    <a:lstStyle/>
                    <a:p>
                      <a:pPr marL="69850">
                        <a:lnSpc>
                          <a:spcPct val="100000"/>
                        </a:lnSpc>
                        <a:spcBef>
                          <a:spcPts val="580"/>
                        </a:spcBef>
                        <a:tabLst>
                          <a:tab pos="414655" algn="l"/>
                        </a:tabLst>
                      </a:pPr>
                      <a:r>
                        <a:rPr sz="1600" spc="5" dirty="0">
                          <a:latin typeface="Times New Roman"/>
                          <a:cs typeface="Times New Roman"/>
                        </a:rPr>
                        <a:t>1.	</a:t>
                      </a:r>
                      <a:r>
                        <a:rPr sz="1600" dirty="0">
                          <a:latin typeface="Times New Roman"/>
                          <a:cs typeface="Times New Roman"/>
                        </a:rPr>
                        <a:t>Execution  behavior  </a:t>
                      </a:r>
                      <a:r>
                        <a:rPr sz="1600" spc="5" dirty="0">
                          <a:latin typeface="Times New Roman"/>
                          <a:cs typeface="Times New Roman"/>
                        </a:rPr>
                        <a:t>is </a:t>
                      </a:r>
                      <a:r>
                        <a:rPr sz="1600" dirty="0">
                          <a:latin typeface="Times New Roman"/>
                          <a:cs typeface="Times New Roman"/>
                        </a:rPr>
                        <a:t>deterministic  </a:t>
                      </a:r>
                      <a:r>
                        <a:rPr sz="1600" spc="-5" dirty="0">
                          <a:latin typeface="Times New Roman"/>
                          <a:cs typeface="Times New Roman"/>
                        </a:rPr>
                        <a:t>for</a:t>
                      </a:r>
                      <a:r>
                        <a:rPr sz="1600" spc="185" dirty="0">
                          <a:latin typeface="Times New Roman"/>
                          <a:cs typeface="Times New Roman"/>
                        </a:rPr>
                        <a:t> </a:t>
                      </a:r>
                      <a:r>
                        <a:rPr sz="1600" dirty="0">
                          <a:latin typeface="Times New Roman"/>
                          <a:cs typeface="Times New Roman"/>
                        </a:rPr>
                        <a:t>certain</a:t>
                      </a:r>
                    </a:p>
                    <a:p>
                      <a:pPr marL="414655">
                        <a:lnSpc>
                          <a:spcPct val="100000"/>
                        </a:lnSpc>
                        <a:spcBef>
                          <a:spcPts val="960"/>
                        </a:spcBef>
                        <a:tabLst>
                          <a:tab pos="1262380" algn="l"/>
                          <a:tab pos="2225675" algn="l"/>
                        </a:tabLst>
                      </a:pPr>
                      <a:r>
                        <a:rPr sz="1600" spc="-10" dirty="0">
                          <a:latin typeface="Times New Roman"/>
                          <a:cs typeface="Times New Roman"/>
                        </a:rPr>
                        <a:t>types </a:t>
                      </a:r>
                      <a:r>
                        <a:rPr sz="1600" spc="200" dirty="0">
                          <a:latin typeface="Times New Roman"/>
                          <a:cs typeface="Times New Roman"/>
                        </a:rPr>
                        <a:t> </a:t>
                      </a:r>
                      <a:r>
                        <a:rPr sz="1600" spc="-5" dirty="0">
                          <a:latin typeface="Times New Roman"/>
                          <a:cs typeface="Times New Roman"/>
                        </a:rPr>
                        <a:t>of	embedded	systems   </a:t>
                      </a:r>
                      <a:r>
                        <a:rPr sz="1600" dirty="0">
                          <a:latin typeface="Times New Roman"/>
                          <a:cs typeface="Times New Roman"/>
                        </a:rPr>
                        <a:t>like   ‘Hard</a:t>
                      </a:r>
                      <a:r>
                        <a:rPr sz="1600" spc="85" dirty="0">
                          <a:latin typeface="Times New Roman"/>
                          <a:cs typeface="Times New Roman"/>
                        </a:rPr>
                        <a:t> </a:t>
                      </a:r>
                      <a:r>
                        <a:rPr sz="1600" spc="-5" dirty="0">
                          <a:latin typeface="Times New Roman"/>
                          <a:cs typeface="Times New Roman"/>
                        </a:rPr>
                        <a:t>Real</a:t>
                      </a:r>
                      <a:endParaRPr sz="1600" dirty="0">
                        <a:latin typeface="Times New Roman"/>
                        <a:cs typeface="Times New Roman"/>
                      </a:endParaRPr>
                    </a:p>
                  </a:txBody>
                  <a:tcPr marL="0" marR="0" marT="73660" marB="0">
                    <a:lnL w="12700">
                      <a:solidFill>
                        <a:srgbClr val="000000"/>
                      </a:solidFill>
                      <a:prstDash val="solid"/>
                    </a:lnL>
                    <a:lnR w="12700">
                      <a:solidFill>
                        <a:srgbClr val="000000"/>
                      </a:solidFill>
                      <a:prstDash val="solid"/>
                    </a:lnR>
                    <a:lnT w="12700">
                      <a:solidFill>
                        <a:srgbClr val="000000"/>
                      </a:solidFill>
                      <a:prstDash val="solid"/>
                    </a:lnT>
                  </a:tcPr>
                </a:tc>
                <a:tc hMerge="1">
                  <a:txBody>
                    <a:bodyPr/>
                    <a:lstStyle/>
                    <a:p>
                      <a:endParaRPr/>
                    </a:p>
                  </a:txBody>
                  <a:tcPr marL="0" marR="0" marT="0" marB="0"/>
                </a:tc>
                <a:extLst>
                  <a:ext uri="{0D108BD9-81ED-4DB2-BD59-A6C34878D82A}">
                    <a16:rowId xmlns:a16="http://schemas.microsoft.com/office/drawing/2014/main" xmlns="" val="10005"/>
                  </a:ext>
                </a:extLst>
              </a:tr>
              <a:tr h="413018">
                <a:tc vMerge="1">
                  <a:txBody>
                    <a:bodyPr/>
                    <a:lstStyle/>
                    <a:p>
                      <a:endParaRPr/>
                    </a:p>
                  </a:txBody>
                  <a:tcPr marL="0" marR="0" marT="73660" marB="0">
                    <a:lnL w="12700">
                      <a:solidFill>
                        <a:srgbClr val="000000"/>
                      </a:solidFill>
                      <a:prstDash val="solid"/>
                    </a:lnL>
                    <a:lnT w="12700">
                      <a:solidFill>
                        <a:srgbClr val="000000"/>
                      </a:solidFill>
                      <a:prstDash val="solid"/>
                    </a:lnT>
                    <a:lnB w="12700">
                      <a:solidFill>
                        <a:srgbClr val="000000"/>
                      </a:solidFill>
                      <a:prstDash val="solid"/>
                    </a:lnB>
                  </a:tcPr>
                </a:tc>
                <a:tc>
                  <a:txBody>
                    <a:bodyPr/>
                    <a:lstStyle/>
                    <a:p>
                      <a:pPr>
                        <a:lnSpc>
                          <a:spcPct val="100000"/>
                        </a:lnSpc>
                      </a:pPr>
                      <a:endParaRPr sz="1600">
                        <a:latin typeface="Times New Roman"/>
                        <a:cs typeface="Times New Roman"/>
                      </a:endParaRPr>
                    </a:p>
                  </a:txBody>
                  <a:tcPr marL="0" marR="0" marT="0" marB="0">
                    <a:lnR w="12700">
                      <a:solidFill>
                        <a:srgbClr val="000000"/>
                      </a:solidFill>
                      <a:prstDash val="solid"/>
                    </a:lnR>
                    <a:lnT w="19050">
                      <a:solidFill>
                        <a:srgbClr val="CC9900"/>
                      </a:solidFill>
                      <a:prstDash val="solid"/>
                    </a:lnT>
                    <a:lnB w="12700">
                      <a:solidFill>
                        <a:srgbClr val="000000"/>
                      </a:solidFill>
                      <a:prstDash val="solid"/>
                    </a:lnB>
                  </a:tcPr>
                </a:tc>
                <a:tc>
                  <a:txBody>
                    <a:bodyPr/>
                    <a:lstStyle/>
                    <a:p>
                      <a:pPr marL="414655">
                        <a:lnSpc>
                          <a:spcPts val="1710"/>
                        </a:lnSpc>
                        <a:spcBef>
                          <a:spcPts val="819"/>
                        </a:spcBef>
                      </a:pPr>
                      <a:r>
                        <a:rPr sz="1600" spc="-15" dirty="0">
                          <a:latin typeface="Times New Roman"/>
                          <a:cs typeface="Times New Roman"/>
                        </a:rPr>
                        <a:t>Time’</a:t>
                      </a:r>
                      <a:r>
                        <a:rPr sz="1600" spc="-125" dirty="0">
                          <a:latin typeface="Times New Roman"/>
                          <a:cs typeface="Times New Roman"/>
                        </a:rPr>
                        <a:t> </a:t>
                      </a:r>
                      <a:r>
                        <a:rPr sz="1600" spc="-5" dirty="0">
                          <a:latin typeface="Times New Roman"/>
                          <a:cs typeface="Times New Roman"/>
                        </a:rPr>
                        <a:t>systems.</a:t>
                      </a:r>
                      <a:r>
                        <a:rPr lang="en-IN" sz="1600" spc="-5" dirty="0">
                          <a:latin typeface="Times New Roman"/>
                          <a:cs typeface="Times New Roman"/>
                        </a:rPr>
                        <a:t> For certain category of ES response time requirements is critical.</a:t>
                      </a:r>
                      <a:endParaRPr sz="1600" dirty="0">
                        <a:latin typeface="Times New Roman"/>
                        <a:cs typeface="Times New Roman"/>
                      </a:endParaRPr>
                    </a:p>
                    <a:p>
                      <a:pPr>
                        <a:lnSpc>
                          <a:spcPts val="484"/>
                        </a:lnSpc>
                        <a:tabLst>
                          <a:tab pos="3994150" algn="l"/>
                        </a:tabLst>
                      </a:pPr>
                      <a:r>
                        <a:rPr sz="1200" spc="-15" dirty="0">
                          <a:latin typeface="Times New Roman"/>
                          <a:cs typeface="Times New Roman"/>
                        </a:rPr>
                        <a:t>	</a:t>
                      </a:r>
                      <a:r>
                        <a:rPr sz="1800" spc="-60" baseline="2314" dirty="0">
                          <a:latin typeface="Times New Roman"/>
                          <a:cs typeface="Times New Roman"/>
                        </a:rPr>
                        <a:t>5</a:t>
                      </a:r>
                      <a:endParaRPr sz="1800" baseline="2314" dirty="0">
                        <a:latin typeface="Times New Roman"/>
                        <a:cs typeface="Times New Roman"/>
                      </a:endParaRPr>
                    </a:p>
                  </a:txBody>
                  <a:tcPr marL="0" marR="0" marT="104139" marB="0">
                    <a:lnL w="12700">
                      <a:solidFill>
                        <a:srgbClr val="000000"/>
                      </a:solidFill>
                      <a:prstDash val="solid"/>
                    </a:lnL>
                    <a:lnB w="12700">
                      <a:solidFill>
                        <a:srgbClr val="000000"/>
                      </a:solidFill>
                      <a:prstDash val="solid"/>
                    </a:lnB>
                  </a:tcPr>
                </a:tc>
                <a:tc>
                  <a:txBody>
                    <a:bodyPr/>
                    <a:lstStyle/>
                    <a:p>
                      <a:pPr>
                        <a:lnSpc>
                          <a:spcPct val="100000"/>
                        </a:lnSpc>
                      </a:pPr>
                      <a:endParaRPr sz="1600" dirty="0">
                        <a:latin typeface="Times New Roman"/>
                        <a:cs typeface="Times New Roman"/>
                      </a:endParaRPr>
                    </a:p>
                  </a:txBody>
                  <a:tcPr marL="0" marR="0" marT="0" marB="0">
                    <a:lnR w="12700">
                      <a:solidFill>
                        <a:srgbClr val="000000"/>
                      </a:solidFill>
                      <a:prstDash val="solid"/>
                    </a:lnR>
                    <a:lnB w="12700">
                      <a:solidFill>
                        <a:srgbClr val="000000"/>
                      </a:solidFill>
                      <a:prstDash val="solid"/>
                    </a:lnB>
                  </a:tcPr>
                </a:tc>
                <a:extLst>
                  <a:ext uri="{0D108BD9-81ED-4DB2-BD59-A6C34878D82A}">
                    <a16:rowId xmlns:a16="http://schemas.microsoft.com/office/drawing/2014/main" xmlns="" val="10006"/>
                  </a:ext>
                </a:extLst>
              </a:tr>
            </a:tbl>
          </a:graphicData>
        </a:graphic>
      </p:graphicFrame>
      <p:sp>
        <p:nvSpPr>
          <p:cNvPr id="3" name="object 3"/>
          <p:cNvSpPr txBox="1">
            <a:spLocks noGrp="1"/>
          </p:cNvSpPr>
          <p:nvPr>
            <p:ph type="title"/>
          </p:nvPr>
        </p:nvSpPr>
        <p:spPr>
          <a:prstGeom prst="rect">
            <a:avLst/>
          </a:prstGeom>
        </p:spPr>
        <p:txBody>
          <a:bodyPr vert="horz" wrap="square" lIns="0" tIns="59654" rIns="0" bIns="0" rtlCol="0">
            <a:spAutoFit/>
          </a:bodyPr>
          <a:lstStyle/>
          <a:p>
            <a:pPr marL="659130" marR="5080" indent="633730">
              <a:lnSpc>
                <a:spcPct val="100000"/>
              </a:lnSpc>
              <a:spcBef>
                <a:spcPts val="100"/>
              </a:spcBef>
            </a:pPr>
            <a:r>
              <a:rPr sz="3600" b="1" spc="-5" dirty="0">
                <a:solidFill>
                  <a:srgbClr val="FF0000"/>
                </a:solidFill>
                <a:latin typeface="Times New Roman"/>
                <a:cs typeface="Times New Roman"/>
              </a:rPr>
              <a:t>EMBEDDED SYSTEMS versus  GENERAL COMPUTING</a:t>
            </a:r>
            <a:r>
              <a:rPr sz="3600" b="1" spc="-40" dirty="0">
                <a:solidFill>
                  <a:srgbClr val="FF0000"/>
                </a:solidFill>
                <a:latin typeface="Times New Roman"/>
                <a:cs typeface="Times New Roman"/>
              </a:rPr>
              <a:t> </a:t>
            </a:r>
            <a:r>
              <a:rPr sz="3600" b="1" spc="-5" dirty="0">
                <a:solidFill>
                  <a:srgbClr val="FF0000"/>
                </a:solidFill>
                <a:latin typeface="Times New Roman"/>
                <a:cs typeface="Times New Roman"/>
              </a:rPr>
              <a:t>SYSTEMS</a:t>
            </a:r>
            <a:endParaRPr sz="3600">
              <a:latin typeface="Times New Roman"/>
              <a:cs typeface="Times New Roman"/>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60044" y="581913"/>
            <a:ext cx="8462010" cy="5208905"/>
          </a:xfrm>
          <a:prstGeom prst="rect">
            <a:avLst/>
          </a:prstGeom>
        </p:spPr>
        <p:txBody>
          <a:bodyPr vert="horz" wrap="square" lIns="0" tIns="11430" rIns="0" bIns="0" rtlCol="0">
            <a:spAutoFit/>
          </a:bodyPr>
          <a:lstStyle/>
          <a:p>
            <a:pPr marL="12700">
              <a:lnSpc>
                <a:spcPct val="100000"/>
              </a:lnSpc>
              <a:spcBef>
                <a:spcPts val="90"/>
              </a:spcBef>
              <a:tabLst>
                <a:tab pos="356870" algn="l"/>
              </a:tabLst>
            </a:pPr>
            <a:r>
              <a:rPr sz="2000" spc="-5" dirty="0">
                <a:solidFill>
                  <a:srgbClr val="C00000"/>
                </a:solidFill>
                <a:latin typeface="Times New Roman"/>
                <a:cs typeface="Times New Roman"/>
              </a:rPr>
              <a:t>»	</a:t>
            </a:r>
            <a:r>
              <a:rPr sz="2000" b="1" i="1" dirty="0">
                <a:solidFill>
                  <a:srgbClr val="FF0000"/>
                </a:solidFill>
                <a:latin typeface="Times New Roman"/>
                <a:cs typeface="Times New Roman"/>
              </a:rPr>
              <a:t>Load </a:t>
            </a:r>
            <a:r>
              <a:rPr sz="2000" b="1" i="1" spc="-10" dirty="0">
                <a:solidFill>
                  <a:srgbClr val="FF0000"/>
                </a:solidFill>
                <a:latin typeface="Times New Roman"/>
                <a:cs typeface="Times New Roman"/>
              </a:rPr>
              <a:t>Store </a:t>
            </a:r>
            <a:r>
              <a:rPr sz="2000" b="1" i="1" spc="-5" dirty="0">
                <a:solidFill>
                  <a:srgbClr val="FF0000"/>
                </a:solidFill>
                <a:latin typeface="Times New Roman"/>
                <a:cs typeface="Times New Roman"/>
              </a:rPr>
              <a:t>Operation and </a:t>
            </a:r>
            <a:r>
              <a:rPr sz="2000" b="1" i="1" spc="-10" dirty="0">
                <a:solidFill>
                  <a:srgbClr val="FF0000"/>
                </a:solidFill>
                <a:latin typeface="Times New Roman"/>
                <a:cs typeface="Times New Roman"/>
              </a:rPr>
              <a:t>Instruction</a:t>
            </a:r>
            <a:r>
              <a:rPr sz="2000" b="1" i="1" spc="30" dirty="0">
                <a:solidFill>
                  <a:srgbClr val="FF0000"/>
                </a:solidFill>
                <a:latin typeface="Times New Roman"/>
                <a:cs typeface="Times New Roman"/>
              </a:rPr>
              <a:t> </a:t>
            </a:r>
            <a:r>
              <a:rPr sz="2000" b="1" i="1" spc="-5" dirty="0">
                <a:solidFill>
                  <a:srgbClr val="FF0000"/>
                </a:solidFill>
                <a:latin typeface="Times New Roman"/>
                <a:cs typeface="Times New Roman"/>
              </a:rPr>
              <a:t>Pipelining:</a:t>
            </a:r>
            <a:endParaRPr sz="2000">
              <a:latin typeface="Times New Roman"/>
              <a:cs typeface="Times New Roman"/>
            </a:endParaRPr>
          </a:p>
          <a:p>
            <a:pPr marL="356870" marR="5080" indent="-344805">
              <a:lnSpc>
                <a:spcPct val="150100"/>
              </a:lnSpc>
              <a:spcBef>
                <a:spcPts val="480"/>
              </a:spcBef>
              <a:tabLst>
                <a:tab pos="356870" algn="l"/>
                <a:tab pos="890269" algn="l"/>
                <a:tab pos="1573530" algn="l"/>
                <a:tab pos="2686685" algn="l"/>
                <a:tab pos="3902710" algn="l"/>
                <a:tab pos="4320540" algn="l"/>
                <a:tab pos="4625340" algn="l"/>
                <a:tab pos="5924550" algn="l"/>
                <a:tab pos="6930390" algn="l"/>
                <a:tab pos="7207884" algn="l"/>
                <a:tab pos="8192770" algn="l"/>
              </a:tabLst>
            </a:pPr>
            <a:r>
              <a:rPr sz="2000" spc="-5" dirty="0">
                <a:solidFill>
                  <a:srgbClr val="C00000"/>
                </a:solidFill>
                <a:latin typeface="Times New Roman"/>
                <a:cs typeface="Times New Roman"/>
              </a:rPr>
              <a:t>»	</a:t>
            </a:r>
            <a:r>
              <a:rPr sz="2000" spc="20" dirty="0">
                <a:latin typeface="Times New Roman"/>
                <a:cs typeface="Times New Roman"/>
              </a:rPr>
              <a:t>T</a:t>
            </a:r>
            <a:r>
              <a:rPr sz="2000" spc="-20" dirty="0">
                <a:latin typeface="Times New Roman"/>
                <a:cs typeface="Times New Roman"/>
              </a:rPr>
              <a:t>h</a:t>
            </a:r>
            <a:r>
              <a:rPr sz="2000" spc="-5" dirty="0">
                <a:latin typeface="Times New Roman"/>
                <a:cs typeface="Times New Roman"/>
              </a:rPr>
              <a:t>e</a:t>
            </a:r>
            <a:r>
              <a:rPr sz="2000" dirty="0">
                <a:latin typeface="Times New Roman"/>
                <a:cs typeface="Times New Roman"/>
              </a:rPr>
              <a:t>	</a:t>
            </a:r>
            <a:r>
              <a:rPr sz="2000" spc="-15" dirty="0">
                <a:solidFill>
                  <a:srgbClr val="C00000"/>
                </a:solidFill>
                <a:latin typeface="Times New Roman"/>
                <a:cs typeface="Times New Roman"/>
              </a:rPr>
              <a:t>R</a:t>
            </a:r>
            <a:r>
              <a:rPr sz="2000" spc="-5" dirty="0">
                <a:solidFill>
                  <a:srgbClr val="C00000"/>
                </a:solidFill>
                <a:latin typeface="Times New Roman"/>
                <a:cs typeface="Times New Roman"/>
              </a:rPr>
              <a:t>l</a:t>
            </a:r>
            <a:r>
              <a:rPr sz="2000" spc="-15" dirty="0">
                <a:solidFill>
                  <a:srgbClr val="C00000"/>
                </a:solidFill>
                <a:latin typeface="Times New Roman"/>
                <a:cs typeface="Times New Roman"/>
              </a:rPr>
              <a:t>S</a:t>
            </a:r>
            <a:r>
              <a:rPr sz="2000" spc="-5" dirty="0">
                <a:solidFill>
                  <a:srgbClr val="C00000"/>
                </a:solidFill>
                <a:latin typeface="Times New Roman"/>
                <a:cs typeface="Times New Roman"/>
              </a:rPr>
              <a:t>C</a:t>
            </a:r>
            <a:r>
              <a:rPr sz="2000" dirty="0">
                <a:solidFill>
                  <a:srgbClr val="C00000"/>
                </a:solidFill>
                <a:latin typeface="Times New Roman"/>
                <a:cs typeface="Times New Roman"/>
              </a:rPr>
              <a:t>	pro</a:t>
            </a:r>
            <a:r>
              <a:rPr sz="2000" spc="-5" dirty="0">
                <a:solidFill>
                  <a:srgbClr val="C00000"/>
                </a:solidFill>
                <a:latin typeface="Times New Roman"/>
                <a:cs typeface="Times New Roman"/>
              </a:rPr>
              <a:t>ces</a:t>
            </a:r>
            <a:r>
              <a:rPr sz="2000" spc="-15" dirty="0">
                <a:solidFill>
                  <a:srgbClr val="C00000"/>
                </a:solidFill>
                <a:latin typeface="Times New Roman"/>
                <a:cs typeface="Times New Roman"/>
              </a:rPr>
              <a:t>s</a:t>
            </a:r>
            <a:r>
              <a:rPr sz="2000" dirty="0">
                <a:solidFill>
                  <a:srgbClr val="C00000"/>
                </a:solidFill>
                <a:latin typeface="Times New Roman"/>
                <a:cs typeface="Times New Roman"/>
              </a:rPr>
              <a:t>o</a:t>
            </a:r>
            <a:r>
              <a:rPr sz="2000" spc="-5" dirty="0">
                <a:solidFill>
                  <a:srgbClr val="C00000"/>
                </a:solidFill>
                <a:latin typeface="Times New Roman"/>
                <a:cs typeface="Times New Roman"/>
              </a:rPr>
              <a:t>r</a:t>
            </a:r>
            <a:r>
              <a:rPr sz="2000" dirty="0">
                <a:solidFill>
                  <a:srgbClr val="C00000"/>
                </a:solidFill>
                <a:latin typeface="Times New Roman"/>
                <a:cs typeface="Times New Roman"/>
              </a:rPr>
              <a:t>	</a:t>
            </a:r>
            <a:r>
              <a:rPr sz="2000" spc="-5" dirty="0">
                <a:solidFill>
                  <a:srgbClr val="C00000"/>
                </a:solidFill>
                <a:latin typeface="Times New Roman"/>
                <a:cs typeface="Times New Roman"/>
              </a:rPr>
              <a:t>i</a:t>
            </a:r>
            <a:r>
              <a:rPr sz="2000" spc="-25" dirty="0">
                <a:solidFill>
                  <a:srgbClr val="C00000"/>
                </a:solidFill>
                <a:latin typeface="Times New Roman"/>
                <a:cs typeface="Times New Roman"/>
              </a:rPr>
              <a:t>n</a:t>
            </a:r>
            <a:r>
              <a:rPr sz="2000" spc="-15" dirty="0">
                <a:solidFill>
                  <a:srgbClr val="C00000"/>
                </a:solidFill>
                <a:latin typeface="Times New Roman"/>
                <a:cs typeface="Times New Roman"/>
              </a:rPr>
              <a:t>s</a:t>
            </a:r>
            <a:r>
              <a:rPr sz="2000" spc="-5" dirty="0">
                <a:solidFill>
                  <a:srgbClr val="C00000"/>
                </a:solidFill>
                <a:latin typeface="Times New Roman"/>
                <a:cs typeface="Times New Roman"/>
              </a:rPr>
              <a:t>tr</a:t>
            </a:r>
            <a:r>
              <a:rPr sz="2000" spc="-15" dirty="0">
                <a:solidFill>
                  <a:srgbClr val="C00000"/>
                </a:solidFill>
                <a:latin typeface="Times New Roman"/>
                <a:cs typeface="Times New Roman"/>
              </a:rPr>
              <a:t>u</a:t>
            </a:r>
            <a:r>
              <a:rPr sz="2000" spc="-5" dirty="0">
                <a:solidFill>
                  <a:srgbClr val="C00000"/>
                </a:solidFill>
                <a:latin typeface="Times New Roman"/>
                <a:cs typeface="Times New Roman"/>
              </a:rPr>
              <a:t>cti</a:t>
            </a:r>
            <a:r>
              <a:rPr sz="2000" dirty="0">
                <a:solidFill>
                  <a:srgbClr val="C00000"/>
                </a:solidFill>
                <a:latin typeface="Times New Roman"/>
                <a:cs typeface="Times New Roman"/>
              </a:rPr>
              <a:t>o</a:t>
            </a:r>
            <a:r>
              <a:rPr sz="2000" spc="-5" dirty="0">
                <a:solidFill>
                  <a:srgbClr val="C00000"/>
                </a:solidFill>
                <a:latin typeface="Times New Roman"/>
                <a:cs typeface="Times New Roman"/>
              </a:rPr>
              <a:t>n</a:t>
            </a:r>
            <a:r>
              <a:rPr sz="2000" dirty="0">
                <a:solidFill>
                  <a:srgbClr val="C00000"/>
                </a:solidFill>
                <a:latin typeface="Times New Roman"/>
                <a:cs typeface="Times New Roman"/>
              </a:rPr>
              <a:t>	</a:t>
            </a:r>
            <a:r>
              <a:rPr sz="2000" spc="-15" dirty="0">
                <a:solidFill>
                  <a:srgbClr val="C00000"/>
                </a:solidFill>
                <a:latin typeface="Times New Roman"/>
                <a:cs typeface="Times New Roman"/>
              </a:rPr>
              <a:t>s</a:t>
            </a:r>
            <a:r>
              <a:rPr sz="2000" spc="-5" dirty="0">
                <a:solidFill>
                  <a:srgbClr val="C00000"/>
                </a:solidFill>
                <a:latin typeface="Times New Roman"/>
                <a:cs typeface="Times New Roman"/>
              </a:rPr>
              <a:t>et</a:t>
            </a:r>
            <a:r>
              <a:rPr sz="2000" dirty="0">
                <a:solidFill>
                  <a:srgbClr val="C00000"/>
                </a:solidFill>
                <a:latin typeface="Times New Roman"/>
                <a:cs typeface="Times New Roman"/>
              </a:rPr>
              <a:t>	</a:t>
            </a:r>
            <a:r>
              <a:rPr sz="2000" spc="-10" dirty="0">
                <a:solidFill>
                  <a:srgbClr val="C00000"/>
                </a:solidFill>
                <a:latin typeface="Times New Roman"/>
                <a:cs typeface="Times New Roman"/>
              </a:rPr>
              <a:t>i</a:t>
            </a:r>
            <a:r>
              <a:rPr sz="2000" spc="-5" dirty="0">
                <a:solidFill>
                  <a:srgbClr val="C00000"/>
                </a:solidFill>
                <a:latin typeface="Times New Roman"/>
                <a:cs typeface="Times New Roman"/>
              </a:rPr>
              <a:t>s</a:t>
            </a:r>
            <a:r>
              <a:rPr sz="2000" dirty="0">
                <a:solidFill>
                  <a:srgbClr val="C00000"/>
                </a:solidFill>
                <a:latin typeface="Times New Roman"/>
                <a:cs typeface="Times New Roman"/>
              </a:rPr>
              <a:t>	or</a:t>
            </a:r>
            <a:r>
              <a:rPr sz="2000" spc="-5" dirty="0">
                <a:solidFill>
                  <a:srgbClr val="C00000"/>
                </a:solidFill>
                <a:latin typeface="Times New Roman"/>
                <a:cs typeface="Times New Roman"/>
              </a:rPr>
              <a:t>t</a:t>
            </a:r>
            <a:r>
              <a:rPr sz="2000" spc="-25" dirty="0">
                <a:solidFill>
                  <a:srgbClr val="C00000"/>
                </a:solidFill>
                <a:latin typeface="Times New Roman"/>
                <a:cs typeface="Times New Roman"/>
              </a:rPr>
              <a:t>h</a:t>
            </a:r>
            <a:r>
              <a:rPr sz="2000" dirty="0">
                <a:solidFill>
                  <a:srgbClr val="C00000"/>
                </a:solidFill>
                <a:latin typeface="Times New Roman"/>
                <a:cs typeface="Times New Roman"/>
              </a:rPr>
              <a:t>o</a:t>
            </a:r>
            <a:r>
              <a:rPr sz="2000" spc="-20" dirty="0">
                <a:solidFill>
                  <a:srgbClr val="C00000"/>
                </a:solidFill>
                <a:latin typeface="Times New Roman"/>
                <a:cs typeface="Times New Roman"/>
              </a:rPr>
              <a:t>g</a:t>
            </a:r>
            <a:r>
              <a:rPr sz="2000" dirty="0">
                <a:solidFill>
                  <a:srgbClr val="C00000"/>
                </a:solidFill>
                <a:latin typeface="Times New Roman"/>
                <a:cs typeface="Times New Roman"/>
              </a:rPr>
              <a:t>o</a:t>
            </a:r>
            <a:r>
              <a:rPr sz="2000" spc="-20" dirty="0">
                <a:solidFill>
                  <a:srgbClr val="C00000"/>
                </a:solidFill>
                <a:latin typeface="Times New Roman"/>
                <a:cs typeface="Times New Roman"/>
              </a:rPr>
              <a:t>n</a:t>
            </a:r>
            <a:r>
              <a:rPr sz="2000" spc="-5" dirty="0">
                <a:solidFill>
                  <a:srgbClr val="C00000"/>
                </a:solidFill>
                <a:latin typeface="Times New Roman"/>
                <a:cs typeface="Times New Roman"/>
              </a:rPr>
              <a:t>a</a:t>
            </a:r>
            <a:r>
              <a:rPr sz="2000" spc="10" dirty="0">
                <a:solidFill>
                  <a:srgbClr val="C00000"/>
                </a:solidFill>
                <a:latin typeface="Times New Roman"/>
                <a:cs typeface="Times New Roman"/>
              </a:rPr>
              <a:t>l</a:t>
            </a:r>
            <a:r>
              <a:rPr sz="2000" spc="-5" dirty="0">
                <a:latin typeface="Times New Roman"/>
                <a:cs typeface="Times New Roman"/>
              </a:rPr>
              <a:t>,</a:t>
            </a:r>
            <a:r>
              <a:rPr sz="2000" dirty="0">
                <a:latin typeface="Times New Roman"/>
                <a:cs typeface="Times New Roman"/>
              </a:rPr>
              <a:t>	</a:t>
            </a:r>
            <a:r>
              <a:rPr sz="2000" spc="-45" dirty="0">
                <a:latin typeface="Times New Roman"/>
                <a:cs typeface="Times New Roman"/>
              </a:rPr>
              <a:t>m</a:t>
            </a:r>
            <a:r>
              <a:rPr sz="2000" spc="-5" dirty="0">
                <a:latin typeface="Times New Roman"/>
                <a:cs typeface="Times New Roman"/>
              </a:rPr>
              <a:t>e</a:t>
            </a:r>
            <a:r>
              <a:rPr sz="2000" spc="20" dirty="0">
                <a:latin typeface="Times New Roman"/>
                <a:cs typeface="Times New Roman"/>
              </a:rPr>
              <a:t>a</a:t>
            </a:r>
            <a:r>
              <a:rPr sz="2000" spc="-20" dirty="0">
                <a:latin typeface="Times New Roman"/>
                <a:cs typeface="Times New Roman"/>
              </a:rPr>
              <a:t>n</a:t>
            </a:r>
            <a:r>
              <a:rPr sz="2000" spc="15" dirty="0">
                <a:latin typeface="Times New Roman"/>
                <a:cs typeface="Times New Roman"/>
              </a:rPr>
              <a:t>i</a:t>
            </a:r>
            <a:r>
              <a:rPr sz="2000" spc="-20" dirty="0">
                <a:latin typeface="Times New Roman"/>
                <a:cs typeface="Times New Roman"/>
              </a:rPr>
              <a:t>n</a:t>
            </a:r>
            <a:r>
              <a:rPr sz="2000" spc="-5" dirty="0">
                <a:latin typeface="Times New Roman"/>
                <a:cs typeface="Times New Roman"/>
              </a:rPr>
              <a:t>g</a:t>
            </a:r>
            <a:r>
              <a:rPr sz="2000" dirty="0">
                <a:latin typeface="Times New Roman"/>
                <a:cs typeface="Times New Roman"/>
              </a:rPr>
              <a:t>	</a:t>
            </a:r>
            <a:r>
              <a:rPr sz="2000" spc="-10" dirty="0">
                <a:latin typeface="Times New Roman"/>
                <a:cs typeface="Times New Roman"/>
              </a:rPr>
              <a:t>i</a:t>
            </a:r>
            <a:r>
              <a:rPr sz="2000" spc="-5" dirty="0">
                <a:latin typeface="Times New Roman"/>
                <a:cs typeface="Times New Roman"/>
              </a:rPr>
              <a:t>t</a:t>
            </a:r>
            <a:r>
              <a:rPr sz="2000" dirty="0">
                <a:latin typeface="Times New Roman"/>
                <a:cs typeface="Times New Roman"/>
              </a:rPr>
              <a:t>	op</a:t>
            </a:r>
            <a:r>
              <a:rPr sz="2000" spc="-5" dirty="0">
                <a:latin typeface="Times New Roman"/>
                <a:cs typeface="Times New Roman"/>
              </a:rPr>
              <a:t>e</a:t>
            </a:r>
            <a:r>
              <a:rPr sz="2000" dirty="0">
                <a:latin typeface="Times New Roman"/>
                <a:cs typeface="Times New Roman"/>
              </a:rPr>
              <a:t>r</a:t>
            </a:r>
            <a:r>
              <a:rPr sz="2000" spc="-5" dirty="0">
                <a:latin typeface="Times New Roman"/>
                <a:cs typeface="Times New Roman"/>
              </a:rPr>
              <a:t>ates</a:t>
            </a:r>
            <a:r>
              <a:rPr sz="2000" dirty="0">
                <a:latin typeface="Times New Roman"/>
                <a:cs typeface="Times New Roman"/>
              </a:rPr>
              <a:t>	</a:t>
            </a:r>
            <a:r>
              <a:rPr sz="2000" spc="5" dirty="0">
                <a:latin typeface="Times New Roman"/>
                <a:cs typeface="Times New Roman"/>
              </a:rPr>
              <a:t>on  </a:t>
            </a:r>
            <a:r>
              <a:rPr sz="2000" spc="-5" dirty="0">
                <a:latin typeface="Times New Roman"/>
                <a:cs typeface="Times New Roman"/>
              </a:rPr>
              <a:t>registers.</a:t>
            </a:r>
            <a:endParaRPr sz="2000">
              <a:latin typeface="Times New Roman"/>
              <a:cs typeface="Times New Roman"/>
            </a:endParaRPr>
          </a:p>
          <a:p>
            <a:pPr marL="12700">
              <a:lnSpc>
                <a:spcPct val="100000"/>
              </a:lnSpc>
              <a:spcBef>
                <a:spcPts val="1685"/>
              </a:spcBef>
              <a:tabLst>
                <a:tab pos="356870" algn="l"/>
              </a:tabLst>
            </a:pPr>
            <a:r>
              <a:rPr sz="2000" spc="-5" dirty="0">
                <a:solidFill>
                  <a:srgbClr val="C00000"/>
                </a:solidFill>
                <a:latin typeface="Times New Roman"/>
                <a:cs typeface="Times New Roman"/>
              </a:rPr>
              <a:t>»	</a:t>
            </a:r>
            <a:r>
              <a:rPr sz="2000" dirty="0">
                <a:latin typeface="Times New Roman"/>
                <a:cs typeface="Times New Roman"/>
              </a:rPr>
              <a:t>The </a:t>
            </a:r>
            <a:r>
              <a:rPr sz="2000" spc="-10" dirty="0">
                <a:solidFill>
                  <a:srgbClr val="6F2F9F"/>
                </a:solidFill>
                <a:latin typeface="Times New Roman"/>
                <a:cs typeface="Times New Roman"/>
              </a:rPr>
              <a:t>memory </a:t>
            </a:r>
            <a:r>
              <a:rPr sz="2000" spc="-5" dirty="0">
                <a:solidFill>
                  <a:srgbClr val="6F2F9F"/>
                </a:solidFill>
                <a:latin typeface="Times New Roman"/>
                <a:cs typeface="Times New Roman"/>
              </a:rPr>
              <a:t>access related operations </a:t>
            </a:r>
            <a:r>
              <a:rPr sz="2000" dirty="0">
                <a:solidFill>
                  <a:srgbClr val="6F2F9F"/>
                </a:solidFill>
                <a:latin typeface="Times New Roman"/>
                <a:cs typeface="Times New Roman"/>
              </a:rPr>
              <a:t>are </a:t>
            </a:r>
            <a:r>
              <a:rPr sz="2000" spc="-10" dirty="0">
                <a:solidFill>
                  <a:srgbClr val="6F2F9F"/>
                </a:solidFill>
                <a:latin typeface="Times New Roman"/>
                <a:cs typeface="Times New Roman"/>
              </a:rPr>
              <a:t>performed </a:t>
            </a:r>
            <a:r>
              <a:rPr sz="2000" dirty="0">
                <a:solidFill>
                  <a:srgbClr val="6F2F9F"/>
                </a:solidFill>
                <a:latin typeface="Times New Roman"/>
                <a:cs typeface="Times New Roman"/>
              </a:rPr>
              <a:t>by </a:t>
            </a:r>
            <a:r>
              <a:rPr sz="2000" spc="-5" dirty="0">
                <a:solidFill>
                  <a:srgbClr val="6F2F9F"/>
                </a:solidFill>
                <a:latin typeface="Times New Roman"/>
                <a:cs typeface="Times New Roman"/>
              </a:rPr>
              <a:t>the special</a:t>
            </a:r>
            <a:r>
              <a:rPr sz="2000" spc="175" dirty="0">
                <a:solidFill>
                  <a:srgbClr val="6F2F9F"/>
                </a:solidFill>
                <a:latin typeface="Times New Roman"/>
                <a:cs typeface="Times New Roman"/>
              </a:rPr>
              <a:t> </a:t>
            </a:r>
            <a:r>
              <a:rPr sz="2000" spc="-10" dirty="0">
                <a:solidFill>
                  <a:srgbClr val="6F2F9F"/>
                </a:solidFill>
                <a:latin typeface="Times New Roman"/>
                <a:cs typeface="Times New Roman"/>
              </a:rPr>
              <a:t>instructions</a:t>
            </a:r>
            <a:endParaRPr sz="2000">
              <a:latin typeface="Times New Roman"/>
              <a:cs typeface="Times New Roman"/>
            </a:endParaRPr>
          </a:p>
          <a:p>
            <a:pPr marL="356870">
              <a:lnSpc>
                <a:spcPct val="100000"/>
              </a:lnSpc>
              <a:spcBef>
                <a:spcPts val="1200"/>
              </a:spcBef>
            </a:pPr>
            <a:r>
              <a:rPr sz="2000" b="1" i="1" dirty="0">
                <a:solidFill>
                  <a:srgbClr val="AC1285"/>
                </a:solidFill>
                <a:latin typeface="Times New Roman"/>
                <a:cs typeface="Times New Roman"/>
              </a:rPr>
              <a:t>load </a:t>
            </a:r>
            <a:r>
              <a:rPr sz="2000" spc="-10" dirty="0">
                <a:latin typeface="Times New Roman"/>
                <a:cs typeface="Times New Roman"/>
              </a:rPr>
              <a:t>and</a:t>
            </a:r>
            <a:r>
              <a:rPr sz="2000" spc="-20" dirty="0">
                <a:latin typeface="Times New Roman"/>
                <a:cs typeface="Times New Roman"/>
              </a:rPr>
              <a:t> </a:t>
            </a:r>
            <a:r>
              <a:rPr sz="2000" b="1" i="1" spc="-5" dirty="0">
                <a:solidFill>
                  <a:srgbClr val="AC1285"/>
                </a:solidFill>
                <a:latin typeface="Times New Roman"/>
                <a:cs typeface="Times New Roman"/>
              </a:rPr>
              <a:t>store</a:t>
            </a:r>
            <a:r>
              <a:rPr sz="2000" spc="-5" dirty="0">
                <a:latin typeface="Times New Roman"/>
                <a:cs typeface="Times New Roman"/>
              </a:rPr>
              <a:t>.</a:t>
            </a:r>
            <a:endParaRPr sz="2000">
              <a:latin typeface="Times New Roman"/>
              <a:cs typeface="Times New Roman"/>
            </a:endParaRPr>
          </a:p>
          <a:p>
            <a:pPr marL="356870" marR="8255" indent="-344805">
              <a:lnSpc>
                <a:spcPct val="150100"/>
              </a:lnSpc>
              <a:spcBef>
                <a:spcPts val="480"/>
              </a:spcBef>
              <a:tabLst>
                <a:tab pos="356870" algn="l"/>
              </a:tabLst>
            </a:pPr>
            <a:r>
              <a:rPr sz="2000" spc="-5" dirty="0">
                <a:solidFill>
                  <a:srgbClr val="C00000"/>
                </a:solidFill>
                <a:latin typeface="Times New Roman"/>
                <a:cs typeface="Times New Roman"/>
              </a:rPr>
              <a:t>»	</a:t>
            </a:r>
            <a:r>
              <a:rPr sz="2000" dirty="0">
                <a:latin typeface="Times New Roman"/>
                <a:cs typeface="Times New Roman"/>
              </a:rPr>
              <a:t>If </a:t>
            </a:r>
            <a:r>
              <a:rPr sz="2000" spc="-10" dirty="0">
                <a:latin typeface="Times New Roman"/>
                <a:cs typeface="Times New Roman"/>
              </a:rPr>
              <a:t>the </a:t>
            </a:r>
            <a:r>
              <a:rPr sz="2000" spc="-5" dirty="0">
                <a:latin typeface="Times New Roman"/>
                <a:cs typeface="Times New Roman"/>
              </a:rPr>
              <a:t>operand is specified as memory location, </a:t>
            </a:r>
            <a:r>
              <a:rPr sz="2000" spc="-10" dirty="0">
                <a:latin typeface="Times New Roman"/>
                <a:cs typeface="Times New Roman"/>
              </a:rPr>
              <a:t>the content </a:t>
            </a:r>
            <a:r>
              <a:rPr sz="2000" dirty="0">
                <a:latin typeface="Times New Roman"/>
                <a:cs typeface="Times New Roman"/>
              </a:rPr>
              <a:t>of </a:t>
            </a:r>
            <a:r>
              <a:rPr sz="2000" spc="-5" dirty="0">
                <a:latin typeface="Times New Roman"/>
                <a:cs typeface="Times New Roman"/>
              </a:rPr>
              <a:t>it is loaded to a  register </a:t>
            </a:r>
            <a:r>
              <a:rPr sz="2000" spc="-15" dirty="0">
                <a:latin typeface="Times New Roman"/>
                <a:cs typeface="Times New Roman"/>
              </a:rPr>
              <a:t>using </a:t>
            </a:r>
            <a:r>
              <a:rPr sz="2000" spc="-10" dirty="0">
                <a:latin typeface="Times New Roman"/>
                <a:cs typeface="Times New Roman"/>
              </a:rPr>
              <a:t>the </a:t>
            </a:r>
            <a:r>
              <a:rPr sz="2000" b="1" i="1" dirty="0">
                <a:solidFill>
                  <a:srgbClr val="AC1285"/>
                </a:solidFill>
                <a:latin typeface="Times New Roman"/>
                <a:cs typeface="Times New Roman"/>
              </a:rPr>
              <a:t>load</a:t>
            </a:r>
            <a:r>
              <a:rPr sz="2000" b="1" i="1" spc="55" dirty="0">
                <a:solidFill>
                  <a:srgbClr val="AC1285"/>
                </a:solidFill>
                <a:latin typeface="Times New Roman"/>
                <a:cs typeface="Times New Roman"/>
              </a:rPr>
              <a:t> </a:t>
            </a:r>
            <a:r>
              <a:rPr sz="2000" b="1" i="1" spc="-10" dirty="0">
                <a:solidFill>
                  <a:srgbClr val="AC1285"/>
                </a:solidFill>
                <a:latin typeface="Times New Roman"/>
                <a:cs typeface="Times New Roman"/>
              </a:rPr>
              <a:t>instruction</a:t>
            </a:r>
            <a:r>
              <a:rPr sz="2000" spc="-10" dirty="0">
                <a:latin typeface="Times New Roman"/>
                <a:cs typeface="Times New Roman"/>
              </a:rPr>
              <a:t>.</a:t>
            </a:r>
            <a:endParaRPr sz="2000">
              <a:latin typeface="Times New Roman"/>
              <a:cs typeface="Times New Roman"/>
            </a:endParaRPr>
          </a:p>
          <a:p>
            <a:pPr marL="356870" marR="10160" indent="-344805">
              <a:lnSpc>
                <a:spcPct val="150100"/>
              </a:lnSpc>
              <a:spcBef>
                <a:spcPts val="475"/>
              </a:spcBef>
              <a:tabLst>
                <a:tab pos="356870" algn="l"/>
                <a:tab pos="893444" algn="l"/>
                <a:tab pos="2171065" algn="l"/>
                <a:tab pos="2817495" algn="l"/>
                <a:tab pos="3546475" algn="l"/>
                <a:tab pos="4110354" algn="l"/>
                <a:tab pos="4738370" algn="l"/>
                <a:tab pos="4991100" algn="l"/>
                <a:tab pos="6043295" algn="l"/>
                <a:tab pos="6942455" algn="l"/>
                <a:tab pos="7278370" algn="l"/>
                <a:tab pos="7531100" algn="l"/>
              </a:tabLst>
            </a:pPr>
            <a:r>
              <a:rPr sz="2000" spc="-5" dirty="0">
                <a:solidFill>
                  <a:srgbClr val="C00000"/>
                </a:solidFill>
                <a:latin typeface="Times New Roman"/>
                <a:cs typeface="Times New Roman"/>
              </a:rPr>
              <a:t>»	</a:t>
            </a:r>
            <a:r>
              <a:rPr sz="2000" spc="25" dirty="0">
                <a:latin typeface="Times New Roman"/>
                <a:cs typeface="Times New Roman"/>
              </a:rPr>
              <a:t>T</a:t>
            </a:r>
            <a:r>
              <a:rPr sz="2000" spc="-20" dirty="0">
                <a:latin typeface="Times New Roman"/>
                <a:cs typeface="Times New Roman"/>
              </a:rPr>
              <a:t>h</a:t>
            </a:r>
            <a:r>
              <a:rPr sz="2000" spc="-5" dirty="0">
                <a:latin typeface="Times New Roman"/>
                <a:cs typeface="Times New Roman"/>
              </a:rPr>
              <a:t>e</a:t>
            </a:r>
            <a:r>
              <a:rPr sz="2000" dirty="0">
                <a:latin typeface="Times New Roman"/>
                <a:cs typeface="Times New Roman"/>
              </a:rPr>
              <a:t>	</a:t>
            </a:r>
            <a:r>
              <a:rPr sz="2000" b="1" i="1" spc="-5" dirty="0">
                <a:solidFill>
                  <a:srgbClr val="AC1285"/>
                </a:solidFill>
                <a:latin typeface="Times New Roman"/>
                <a:cs typeface="Times New Roman"/>
              </a:rPr>
              <a:t>in</a:t>
            </a:r>
            <a:r>
              <a:rPr sz="2000" b="1" i="1" spc="-20" dirty="0">
                <a:solidFill>
                  <a:srgbClr val="AC1285"/>
                </a:solidFill>
                <a:latin typeface="Times New Roman"/>
                <a:cs typeface="Times New Roman"/>
              </a:rPr>
              <a:t>s</a:t>
            </a:r>
            <a:r>
              <a:rPr sz="2000" b="1" i="1" spc="-5" dirty="0">
                <a:solidFill>
                  <a:srgbClr val="AC1285"/>
                </a:solidFill>
                <a:latin typeface="Times New Roman"/>
                <a:cs typeface="Times New Roman"/>
              </a:rPr>
              <a:t>t</a:t>
            </a:r>
            <a:r>
              <a:rPr sz="2000" b="1" i="1" spc="-15" dirty="0">
                <a:solidFill>
                  <a:srgbClr val="AC1285"/>
                </a:solidFill>
                <a:latin typeface="Times New Roman"/>
                <a:cs typeface="Times New Roman"/>
              </a:rPr>
              <a:t>r</a:t>
            </a:r>
            <a:r>
              <a:rPr sz="2000" b="1" i="1" spc="-5" dirty="0">
                <a:solidFill>
                  <a:srgbClr val="AC1285"/>
                </a:solidFill>
                <a:latin typeface="Times New Roman"/>
                <a:cs typeface="Times New Roman"/>
              </a:rPr>
              <a:t>ucti</a:t>
            </a:r>
            <a:r>
              <a:rPr sz="2000" b="1" i="1" dirty="0">
                <a:solidFill>
                  <a:srgbClr val="AC1285"/>
                </a:solidFill>
                <a:latin typeface="Times New Roman"/>
                <a:cs typeface="Times New Roman"/>
              </a:rPr>
              <a:t>o</a:t>
            </a:r>
            <a:r>
              <a:rPr sz="2000" b="1" i="1" spc="-5" dirty="0">
                <a:solidFill>
                  <a:srgbClr val="AC1285"/>
                </a:solidFill>
                <a:latin typeface="Times New Roman"/>
                <a:cs typeface="Times New Roman"/>
              </a:rPr>
              <a:t>n</a:t>
            </a:r>
            <a:r>
              <a:rPr sz="2000" b="1" i="1" dirty="0">
                <a:solidFill>
                  <a:srgbClr val="AC1285"/>
                </a:solidFill>
                <a:latin typeface="Times New Roman"/>
                <a:cs typeface="Times New Roman"/>
              </a:rPr>
              <a:t>	</a:t>
            </a:r>
            <a:r>
              <a:rPr sz="2000" b="1" i="1" spc="-15" dirty="0">
                <a:solidFill>
                  <a:srgbClr val="AC1285"/>
                </a:solidFill>
                <a:latin typeface="Times New Roman"/>
                <a:cs typeface="Times New Roman"/>
              </a:rPr>
              <a:t>s</a:t>
            </a:r>
            <a:r>
              <a:rPr sz="2000" b="1" i="1" spc="-5" dirty="0">
                <a:solidFill>
                  <a:srgbClr val="AC1285"/>
                </a:solidFill>
                <a:latin typeface="Times New Roman"/>
                <a:cs typeface="Times New Roman"/>
              </a:rPr>
              <a:t>t</a:t>
            </a:r>
            <a:r>
              <a:rPr sz="2000" b="1" i="1" dirty="0">
                <a:solidFill>
                  <a:srgbClr val="AC1285"/>
                </a:solidFill>
                <a:latin typeface="Times New Roman"/>
                <a:cs typeface="Times New Roman"/>
              </a:rPr>
              <a:t>o</a:t>
            </a:r>
            <a:r>
              <a:rPr sz="2000" b="1" i="1" spc="-15" dirty="0">
                <a:solidFill>
                  <a:srgbClr val="AC1285"/>
                </a:solidFill>
                <a:latin typeface="Times New Roman"/>
                <a:cs typeface="Times New Roman"/>
              </a:rPr>
              <a:t>r</a:t>
            </a:r>
            <a:r>
              <a:rPr sz="2000" b="1" i="1" spc="-5" dirty="0">
                <a:solidFill>
                  <a:srgbClr val="AC1285"/>
                </a:solidFill>
                <a:latin typeface="Times New Roman"/>
                <a:cs typeface="Times New Roman"/>
              </a:rPr>
              <a:t>e</a:t>
            </a:r>
            <a:r>
              <a:rPr sz="2000" b="1" i="1" dirty="0">
                <a:solidFill>
                  <a:srgbClr val="AC1285"/>
                </a:solidFill>
                <a:latin typeface="Times New Roman"/>
                <a:cs typeface="Times New Roman"/>
              </a:rPr>
              <a:t>	</a:t>
            </a:r>
            <a:r>
              <a:rPr sz="2000" spc="-15" dirty="0">
                <a:latin typeface="Times New Roman"/>
                <a:cs typeface="Times New Roman"/>
              </a:rPr>
              <a:t>s</a:t>
            </a:r>
            <a:r>
              <a:rPr sz="2000" spc="-5" dirty="0">
                <a:latin typeface="Times New Roman"/>
                <a:cs typeface="Times New Roman"/>
              </a:rPr>
              <a:t>t</a:t>
            </a:r>
            <a:r>
              <a:rPr sz="2000" dirty="0">
                <a:latin typeface="Times New Roman"/>
                <a:cs typeface="Times New Roman"/>
              </a:rPr>
              <a:t>or</a:t>
            </a:r>
            <a:r>
              <a:rPr sz="2000" spc="-5" dirty="0">
                <a:latin typeface="Times New Roman"/>
                <a:cs typeface="Times New Roman"/>
              </a:rPr>
              <a:t>es</a:t>
            </a:r>
            <a:r>
              <a:rPr sz="2000" dirty="0">
                <a:latin typeface="Times New Roman"/>
                <a:cs typeface="Times New Roman"/>
              </a:rPr>
              <a:t>	</a:t>
            </a:r>
            <a:r>
              <a:rPr sz="2000" spc="5" dirty="0">
                <a:latin typeface="Times New Roman"/>
                <a:cs typeface="Times New Roman"/>
              </a:rPr>
              <a:t>d</a:t>
            </a:r>
            <a:r>
              <a:rPr sz="2000" spc="-5" dirty="0">
                <a:latin typeface="Times New Roman"/>
                <a:cs typeface="Times New Roman"/>
              </a:rPr>
              <a:t>ata</a:t>
            </a:r>
            <a:r>
              <a:rPr sz="2000" dirty="0">
                <a:latin typeface="Times New Roman"/>
                <a:cs typeface="Times New Roman"/>
              </a:rPr>
              <a:t>	</a:t>
            </a:r>
            <a:r>
              <a:rPr sz="2000" spc="-25" dirty="0">
                <a:latin typeface="Times New Roman"/>
                <a:cs typeface="Times New Roman"/>
              </a:rPr>
              <a:t>f</a:t>
            </a:r>
            <a:r>
              <a:rPr sz="2000" dirty="0">
                <a:latin typeface="Times New Roman"/>
                <a:cs typeface="Times New Roman"/>
              </a:rPr>
              <a:t>r</a:t>
            </a:r>
            <a:r>
              <a:rPr sz="2000" spc="5" dirty="0">
                <a:latin typeface="Times New Roman"/>
                <a:cs typeface="Times New Roman"/>
              </a:rPr>
              <a:t>o</a:t>
            </a:r>
            <a:r>
              <a:rPr sz="2000" spc="-10" dirty="0">
                <a:latin typeface="Times New Roman"/>
                <a:cs typeface="Times New Roman"/>
              </a:rPr>
              <a:t>m</a:t>
            </a:r>
            <a:r>
              <a:rPr sz="2000" dirty="0">
                <a:latin typeface="Times New Roman"/>
                <a:cs typeface="Times New Roman"/>
              </a:rPr>
              <a:t>	</a:t>
            </a:r>
            <a:r>
              <a:rPr sz="2000" spc="-5" dirty="0">
                <a:latin typeface="Times New Roman"/>
                <a:cs typeface="Times New Roman"/>
              </a:rPr>
              <a:t>a</a:t>
            </a:r>
            <a:r>
              <a:rPr sz="2000" dirty="0">
                <a:latin typeface="Times New Roman"/>
                <a:cs typeface="Times New Roman"/>
              </a:rPr>
              <a:t>	</a:t>
            </a:r>
            <a:r>
              <a:rPr sz="2000" spc="-15" dirty="0">
                <a:latin typeface="Times New Roman"/>
                <a:cs typeface="Times New Roman"/>
              </a:rPr>
              <a:t>s</a:t>
            </a:r>
            <a:r>
              <a:rPr sz="2000" spc="5" dirty="0">
                <a:latin typeface="Times New Roman"/>
                <a:cs typeface="Times New Roman"/>
              </a:rPr>
              <a:t>p</a:t>
            </a:r>
            <a:r>
              <a:rPr sz="2000" spc="-5" dirty="0">
                <a:latin typeface="Times New Roman"/>
                <a:cs typeface="Times New Roman"/>
              </a:rPr>
              <a:t>e</a:t>
            </a:r>
            <a:r>
              <a:rPr sz="2000" dirty="0">
                <a:latin typeface="Times New Roman"/>
                <a:cs typeface="Times New Roman"/>
              </a:rPr>
              <a:t>c</a:t>
            </a:r>
            <a:r>
              <a:rPr sz="2000" spc="-5" dirty="0">
                <a:latin typeface="Times New Roman"/>
                <a:cs typeface="Times New Roman"/>
              </a:rPr>
              <a:t>i</a:t>
            </a:r>
            <a:r>
              <a:rPr sz="2000" spc="-25" dirty="0">
                <a:latin typeface="Times New Roman"/>
                <a:cs typeface="Times New Roman"/>
              </a:rPr>
              <a:t>f</a:t>
            </a:r>
            <a:r>
              <a:rPr sz="2000" spc="-5" dirty="0">
                <a:latin typeface="Times New Roman"/>
                <a:cs typeface="Times New Roman"/>
              </a:rPr>
              <a:t>ied</a:t>
            </a:r>
            <a:r>
              <a:rPr sz="2000" dirty="0">
                <a:latin typeface="Times New Roman"/>
                <a:cs typeface="Times New Roman"/>
              </a:rPr>
              <a:t>	r</a:t>
            </a:r>
            <a:r>
              <a:rPr sz="2000" spc="-5" dirty="0">
                <a:latin typeface="Times New Roman"/>
                <a:cs typeface="Times New Roman"/>
              </a:rPr>
              <a:t>e</a:t>
            </a:r>
            <a:r>
              <a:rPr sz="2000" spc="-15" dirty="0">
                <a:latin typeface="Times New Roman"/>
                <a:cs typeface="Times New Roman"/>
              </a:rPr>
              <a:t>g</a:t>
            </a:r>
            <a:r>
              <a:rPr sz="2000" spc="-5" dirty="0">
                <a:latin typeface="Times New Roman"/>
                <a:cs typeface="Times New Roman"/>
              </a:rPr>
              <a:t>i</a:t>
            </a:r>
            <a:r>
              <a:rPr sz="2000" spc="-15" dirty="0">
                <a:latin typeface="Times New Roman"/>
                <a:cs typeface="Times New Roman"/>
              </a:rPr>
              <a:t>s</a:t>
            </a:r>
            <a:r>
              <a:rPr sz="2000" spc="-5" dirty="0">
                <a:latin typeface="Times New Roman"/>
                <a:cs typeface="Times New Roman"/>
              </a:rPr>
              <a:t>ter</a:t>
            </a:r>
            <a:r>
              <a:rPr sz="2000" dirty="0">
                <a:latin typeface="Times New Roman"/>
                <a:cs typeface="Times New Roman"/>
              </a:rPr>
              <a:t>	</a:t>
            </a:r>
            <a:r>
              <a:rPr sz="2000" spc="-10" dirty="0">
                <a:latin typeface="Times New Roman"/>
                <a:cs typeface="Times New Roman"/>
              </a:rPr>
              <a:t>t</a:t>
            </a:r>
            <a:r>
              <a:rPr sz="2000" spc="-5" dirty="0">
                <a:latin typeface="Times New Roman"/>
                <a:cs typeface="Times New Roman"/>
              </a:rPr>
              <a:t>o</a:t>
            </a:r>
            <a:r>
              <a:rPr sz="2000" dirty="0">
                <a:latin typeface="Times New Roman"/>
                <a:cs typeface="Times New Roman"/>
              </a:rPr>
              <a:t>	</a:t>
            </a:r>
            <a:r>
              <a:rPr sz="2000" spc="-5" dirty="0">
                <a:latin typeface="Times New Roman"/>
                <a:cs typeface="Times New Roman"/>
              </a:rPr>
              <a:t>a</a:t>
            </a:r>
            <a:r>
              <a:rPr sz="2000" dirty="0">
                <a:latin typeface="Times New Roman"/>
                <a:cs typeface="Times New Roman"/>
              </a:rPr>
              <a:t>	</a:t>
            </a:r>
            <a:r>
              <a:rPr sz="2000" spc="-15" dirty="0">
                <a:latin typeface="Times New Roman"/>
                <a:cs typeface="Times New Roman"/>
              </a:rPr>
              <a:t>s</a:t>
            </a:r>
            <a:r>
              <a:rPr sz="2000" spc="5" dirty="0">
                <a:latin typeface="Times New Roman"/>
                <a:cs typeface="Times New Roman"/>
              </a:rPr>
              <a:t>p</a:t>
            </a:r>
            <a:r>
              <a:rPr sz="2000" spc="-5" dirty="0">
                <a:latin typeface="Times New Roman"/>
                <a:cs typeface="Times New Roman"/>
              </a:rPr>
              <a:t>e</a:t>
            </a:r>
            <a:r>
              <a:rPr sz="2000" dirty="0">
                <a:latin typeface="Times New Roman"/>
                <a:cs typeface="Times New Roman"/>
              </a:rPr>
              <a:t>c</a:t>
            </a:r>
            <a:r>
              <a:rPr sz="2000" spc="-5" dirty="0">
                <a:latin typeface="Times New Roman"/>
                <a:cs typeface="Times New Roman"/>
              </a:rPr>
              <a:t>i</a:t>
            </a:r>
            <a:r>
              <a:rPr sz="2000" spc="-25" dirty="0">
                <a:latin typeface="Times New Roman"/>
                <a:cs typeface="Times New Roman"/>
              </a:rPr>
              <a:t>f</a:t>
            </a:r>
            <a:r>
              <a:rPr sz="2000" spc="-5" dirty="0">
                <a:latin typeface="Times New Roman"/>
                <a:cs typeface="Times New Roman"/>
              </a:rPr>
              <a:t>ied  </a:t>
            </a:r>
            <a:r>
              <a:rPr sz="2000" spc="-15" dirty="0">
                <a:latin typeface="Times New Roman"/>
                <a:cs typeface="Times New Roman"/>
              </a:rPr>
              <a:t>memory</a:t>
            </a:r>
            <a:r>
              <a:rPr sz="2000" spc="40" dirty="0">
                <a:latin typeface="Times New Roman"/>
                <a:cs typeface="Times New Roman"/>
              </a:rPr>
              <a:t> </a:t>
            </a:r>
            <a:r>
              <a:rPr sz="2000" spc="-5" dirty="0">
                <a:latin typeface="Times New Roman"/>
                <a:cs typeface="Times New Roman"/>
              </a:rPr>
              <a:t>location.</a:t>
            </a:r>
            <a:endParaRPr sz="2000">
              <a:latin typeface="Times New Roman"/>
              <a:cs typeface="Times New Roman"/>
            </a:endParaRPr>
          </a:p>
          <a:p>
            <a:pPr marL="356870" marR="13970" indent="-344805">
              <a:lnSpc>
                <a:spcPct val="150100"/>
              </a:lnSpc>
              <a:spcBef>
                <a:spcPts val="480"/>
              </a:spcBef>
              <a:tabLst>
                <a:tab pos="356870" algn="l"/>
                <a:tab pos="896619" algn="l"/>
                <a:tab pos="1829435" algn="l"/>
                <a:tab pos="2183130" algn="l"/>
                <a:tab pos="2847975" algn="l"/>
                <a:tab pos="3531235" algn="l"/>
                <a:tab pos="4936490" algn="l"/>
                <a:tab pos="5247005" algn="l"/>
                <a:tab pos="6405880" algn="l"/>
                <a:tab pos="6997700" algn="l"/>
                <a:tab pos="7451725" algn="l"/>
              </a:tabLst>
            </a:pPr>
            <a:r>
              <a:rPr sz="2000" spc="-5" dirty="0">
                <a:solidFill>
                  <a:srgbClr val="C00000"/>
                </a:solidFill>
                <a:latin typeface="Times New Roman"/>
                <a:cs typeface="Times New Roman"/>
              </a:rPr>
              <a:t>»	</a:t>
            </a:r>
            <a:r>
              <a:rPr sz="2000" spc="20" dirty="0">
                <a:latin typeface="Times New Roman"/>
                <a:cs typeface="Times New Roman"/>
              </a:rPr>
              <a:t>T</a:t>
            </a:r>
            <a:r>
              <a:rPr sz="2000" spc="-20" dirty="0">
                <a:latin typeface="Times New Roman"/>
                <a:cs typeface="Times New Roman"/>
              </a:rPr>
              <a:t>h</a:t>
            </a:r>
            <a:r>
              <a:rPr sz="2000" spc="-5" dirty="0">
                <a:latin typeface="Times New Roman"/>
                <a:cs typeface="Times New Roman"/>
              </a:rPr>
              <a:t>e</a:t>
            </a:r>
            <a:r>
              <a:rPr sz="2000" dirty="0">
                <a:latin typeface="Times New Roman"/>
                <a:cs typeface="Times New Roman"/>
              </a:rPr>
              <a:t>	</a:t>
            </a:r>
            <a:r>
              <a:rPr sz="2000" spc="-5" dirty="0">
                <a:latin typeface="Times New Roman"/>
                <a:cs typeface="Times New Roman"/>
              </a:rPr>
              <a:t>c</a:t>
            </a:r>
            <a:r>
              <a:rPr sz="2000" spc="5" dirty="0">
                <a:latin typeface="Times New Roman"/>
                <a:cs typeface="Times New Roman"/>
              </a:rPr>
              <a:t>o</a:t>
            </a:r>
            <a:r>
              <a:rPr sz="2000" spc="-20" dirty="0">
                <a:latin typeface="Times New Roman"/>
                <a:cs typeface="Times New Roman"/>
              </a:rPr>
              <a:t>n</a:t>
            </a:r>
            <a:r>
              <a:rPr sz="2000" spc="-5" dirty="0">
                <a:latin typeface="Times New Roman"/>
                <a:cs typeface="Times New Roman"/>
              </a:rPr>
              <a:t>ce</a:t>
            </a:r>
            <a:r>
              <a:rPr sz="2000" spc="5" dirty="0">
                <a:latin typeface="Times New Roman"/>
                <a:cs typeface="Times New Roman"/>
              </a:rPr>
              <a:t>p</a:t>
            </a:r>
            <a:r>
              <a:rPr sz="2000" spc="-5" dirty="0">
                <a:latin typeface="Times New Roman"/>
                <a:cs typeface="Times New Roman"/>
              </a:rPr>
              <a:t>t</a:t>
            </a:r>
            <a:r>
              <a:rPr sz="2000" dirty="0">
                <a:latin typeface="Times New Roman"/>
                <a:cs typeface="Times New Roman"/>
              </a:rPr>
              <a:t>	</a:t>
            </a:r>
            <a:r>
              <a:rPr sz="2000" spc="5" dirty="0">
                <a:latin typeface="Times New Roman"/>
                <a:cs typeface="Times New Roman"/>
              </a:rPr>
              <a:t>o</a:t>
            </a:r>
            <a:r>
              <a:rPr sz="2000" spc="-5" dirty="0">
                <a:latin typeface="Times New Roman"/>
                <a:cs typeface="Times New Roman"/>
              </a:rPr>
              <a:t>f</a:t>
            </a:r>
            <a:r>
              <a:rPr sz="2000" dirty="0">
                <a:latin typeface="Times New Roman"/>
                <a:cs typeface="Times New Roman"/>
              </a:rPr>
              <a:t>	</a:t>
            </a:r>
            <a:r>
              <a:rPr sz="2000" spc="-25" dirty="0">
                <a:solidFill>
                  <a:srgbClr val="6F2F9F"/>
                </a:solidFill>
                <a:latin typeface="Times New Roman"/>
                <a:cs typeface="Times New Roman"/>
              </a:rPr>
              <a:t>L</a:t>
            </a:r>
            <a:r>
              <a:rPr sz="2000" dirty="0">
                <a:solidFill>
                  <a:srgbClr val="6F2F9F"/>
                </a:solidFill>
                <a:latin typeface="Times New Roman"/>
                <a:cs typeface="Times New Roman"/>
              </a:rPr>
              <a:t>o</a:t>
            </a:r>
            <a:r>
              <a:rPr sz="2000" spc="-5" dirty="0">
                <a:solidFill>
                  <a:srgbClr val="6F2F9F"/>
                </a:solidFill>
                <a:latin typeface="Times New Roman"/>
                <a:cs typeface="Times New Roman"/>
              </a:rPr>
              <a:t>ad</a:t>
            </a:r>
            <a:r>
              <a:rPr sz="2000" dirty="0">
                <a:solidFill>
                  <a:srgbClr val="6F2F9F"/>
                </a:solidFill>
                <a:latin typeface="Times New Roman"/>
                <a:cs typeface="Times New Roman"/>
              </a:rPr>
              <a:t>	</a:t>
            </a:r>
            <a:r>
              <a:rPr sz="2000" spc="-5" dirty="0">
                <a:solidFill>
                  <a:srgbClr val="6F2F9F"/>
                </a:solidFill>
                <a:latin typeface="Times New Roman"/>
                <a:cs typeface="Times New Roman"/>
              </a:rPr>
              <a:t>S</a:t>
            </a:r>
            <a:r>
              <a:rPr sz="2000" spc="-15" dirty="0">
                <a:solidFill>
                  <a:srgbClr val="6F2F9F"/>
                </a:solidFill>
                <a:latin typeface="Times New Roman"/>
                <a:cs typeface="Times New Roman"/>
              </a:rPr>
              <a:t>t</a:t>
            </a:r>
            <a:r>
              <a:rPr sz="2000" dirty="0">
                <a:solidFill>
                  <a:srgbClr val="6F2F9F"/>
                </a:solidFill>
                <a:latin typeface="Times New Roman"/>
                <a:cs typeface="Times New Roman"/>
              </a:rPr>
              <a:t>or</a:t>
            </a:r>
            <a:r>
              <a:rPr sz="2000" spc="-5" dirty="0">
                <a:solidFill>
                  <a:srgbClr val="6F2F9F"/>
                </a:solidFill>
                <a:latin typeface="Times New Roman"/>
                <a:cs typeface="Times New Roman"/>
              </a:rPr>
              <a:t>e</a:t>
            </a:r>
            <a:r>
              <a:rPr sz="2000" dirty="0">
                <a:solidFill>
                  <a:srgbClr val="6F2F9F"/>
                </a:solidFill>
                <a:latin typeface="Times New Roman"/>
                <a:cs typeface="Times New Roman"/>
              </a:rPr>
              <a:t>	</a:t>
            </a:r>
            <a:r>
              <a:rPr sz="2000" spc="-30" dirty="0">
                <a:solidFill>
                  <a:srgbClr val="6F2F9F"/>
                </a:solidFill>
                <a:latin typeface="Times New Roman"/>
                <a:cs typeface="Times New Roman"/>
              </a:rPr>
              <a:t>A</a:t>
            </a:r>
            <a:r>
              <a:rPr sz="2000" dirty="0">
                <a:solidFill>
                  <a:srgbClr val="6F2F9F"/>
                </a:solidFill>
                <a:latin typeface="Times New Roman"/>
                <a:cs typeface="Times New Roman"/>
              </a:rPr>
              <a:t>r</a:t>
            </a:r>
            <a:r>
              <a:rPr sz="2000" spc="-5" dirty="0">
                <a:solidFill>
                  <a:srgbClr val="6F2F9F"/>
                </a:solidFill>
                <a:latin typeface="Times New Roman"/>
                <a:cs typeface="Times New Roman"/>
              </a:rPr>
              <a:t>c</a:t>
            </a:r>
            <a:r>
              <a:rPr sz="2000" spc="-15" dirty="0">
                <a:solidFill>
                  <a:srgbClr val="6F2F9F"/>
                </a:solidFill>
                <a:latin typeface="Times New Roman"/>
                <a:cs typeface="Times New Roman"/>
              </a:rPr>
              <a:t>h</a:t>
            </a:r>
            <a:r>
              <a:rPr sz="2000" spc="-5" dirty="0">
                <a:solidFill>
                  <a:srgbClr val="6F2F9F"/>
                </a:solidFill>
                <a:latin typeface="Times New Roman"/>
                <a:cs typeface="Times New Roman"/>
              </a:rPr>
              <a:t>itect</a:t>
            </a:r>
            <a:r>
              <a:rPr sz="2000" spc="-25" dirty="0">
                <a:solidFill>
                  <a:srgbClr val="6F2F9F"/>
                </a:solidFill>
                <a:latin typeface="Times New Roman"/>
                <a:cs typeface="Times New Roman"/>
              </a:rPr>
              <a:t>u</a:t>
            </a:r>
            <a:r>
              <a:rPr sz="2000" dirty="0">
                <a:solidFill>
                  <a:srgbClr val="6F2F9F"/>
                </a:solidFill>
                <a:latin typeface="Times New Roman"/>
                <a:cs typeface="Times New Roman"/>
              </a:rPr>
              <a:t>r</a:t>
            </a:r>
            <a:r>
              <a:rPr sz="2000" spc="-5" dirty="0">
                <a:solidFill>
                  <a:srgbClr val="6F2F9F"/>
                </a:solidFill>
                <a:latin typeface="Times New Roman"/>
                <a:cs typeface="Times New Roman"/>
              </a:rPr>
              <a:t>e</a:t>
            </a:r>
            <a:r>
              <a:rPr sz="2000" dirty="0">
                <a:solidFill>
                  <a:srgbClr val="6F2F9F"/>
                </a:solidFill>
                <a:latin typeface="Times New Roman"/>
                <a:cs typeface="Times New Roman"/>
              </a:rPr>
              <a:t>	</a:t>
            </a:r>
            <a:r>
              <a:rPr sz="2000" spc="-10" dirty="0">
                <a:latin typeface="Times New Roman"/>
                <a:cs typeface="Times New Roman"/>
              </a:rPr>
              <a:t>i</a:t>
            </a:r>
            <a:r>
              <a:rPr sz="2000" spc="-5" dirty="0">
                <a:latin typeface="Times New Roman"/>
                <a:cs typeface="Times New Roman"/>
              </a:rPr>
              <a:t>s</a:t>
            </a:r>
            <a:r>
              <a:rPr sz="2000" dirty="0">
                <a:latin typeface="Times New Roman"/>
                <a:cs typeface="Times New Roman"/>
              </a:rPr>
              <a:t>	</a:t>
            </a:r>
            <a:r>
              <a:rPr sz="2000" spc="-5" dirty="0">
                <a:latin typeface="Times New Roman"/>
                <a:cs typeface="Times New Roman"/>
              </a:rPr>
              <a:t>il</a:t>
            </a:r>
            <a:r>
              <a:rPr sz="2000" spc="5" dirty="0">
                <a:latin typeface="Times New Roman"/>
                <a:cs typeface="Times New Roman"/>
              </a:rPr>
              <a:t>l</a:t>
            </a:r>
            <a:r>
              <a:rPr sz="2000" spc="-20" dirty="0">
                <a:latin typeface="Times New Roman"/>
                <a:cs typeface="Times New Roman"/>
              </a:rPr>
              <a:t>u</a:t>
            </a:r>
            <a:r>
              <a:rPr sz="2000" spc="-15" dirty="0">
                <a:latin typeface="Times New Roman"/>
                <a:cs typeface="Times New Roman"/>
              </a:rPr>
              <a:t>s</a:t>
            </a:r>
            <a:r>
              <a:rPr sz="2000" spc="-5" dirty="0">
                <a:latin typeface="Times New Roman"/>
                <a:cs typeface="Times New Roman"/>
              </a:rPr>
              <a:t>tr</a:t>
            </a:r>
            <a:r>
              <a:rPr sz="2000" dirty="0">
                <a:latin typeface="Times New Roman"/>
                <a:cs typeface="Times New Roman"/>
              </a:rPr>
              <a:t>a</a:t>
            </a:r>
            <a:r>
              <a:rPr sz="2000" spc="-5" dirty="0">
                <a:latin typeface="Times New Roman"/>
                <a:cs typeface="Times New Roman"/>
              </a:rPr>
              <a:t>ted</a:t>
            </a:r>
            <a:r>
              <a:rPr sz="2000" dirty="0">
                <a:latin typeface="Times New Roman"/>
                <a:cs typeface="Times New Roman"/>
              </a:rPr>
              <a:t>	</a:t>
            </a:r>
            <a:r>
              <a:rPr sz="2000" spc="-30" dirty="0">
                <a:latin typeface="Times New Roman"/>
                <a:cs typeface="Times New Roman"/>
              </a:rPr>
              <a:t>w</a:t>
            </a:r>
            <a:r>
              <a:rPr sz="2000" spc="-5" dirty="0">
                <a:latin typeface="Times New Roman"/>
                <a:cs typeface="Times New Roman"/>
              </a:rPr>
              <a:t>i</a:t>
            </a:r>
            <a:r>
              <a:rPr sz="2000" spc="10" dirty="0">
                <a:latin typeface="Times New Roman"/>
                <a:cs typeface="Times New Roman"/>
              </a:rPr>
              <a:t>t</a:t>
            </a:r>
            <a:r>
              <a:rPr sz="2000" spc="-5" dirty="0">
                <a:latin typeface="Times New Roman"/>
                <a:cs typeface="Times New Roman"/>
              </a:rPr>
              <a:t>h</a:t>
            </a:r>
            <a:r>
              <a:rPr sz="2000" dirty="0">
                <a:latin typeface="Times New Roman"/>
                <a:cs typeface="Times New Roman"/>
              </a:rPr>
              <a:t>	</a:t>
            </a:r>
            <a:r>
              <a:rPr sz="2000" spc="15" dirty="0">
                <a:latin typeface="Times New Roman"/>
                <a:cs typeface="Times New Roman"/>
              </a:rPr>
              <a:t>t</a:t>
            </a:r>
            <a:r>
              <a:rPr sz="2000" spc="-20" dirty="0">
                <a:latin typeface="Times New Roman"/>
                <a:cs typeface="Times New Roman"/>
              </a:rPr>
              <a:t>h</a:t>
            </a:r>
            <a:r>
              <a:rPr sz="2000" spc="-5" dirty="0">
                <a:latin typeface="Times New Roman"/>
                <a:cs typeface="Times New Roman"/>
              </a:rPr>
              <a:t>e</a:t>
            </a:r>
            <a:r>
              <a:rPr sz="2000" dirty="0">
                <a:latin typeface="Times New Roman"/>
                <a:cs typeface="Times New Roman"/>
              </a:rPr>
              <a:t>	</a:t>
            </a:r>
            <a:r>
              <a:rPr sz="2000" spc="-25" dirty="0">
                <a:latin typeface="Times New Roman"/>
                <a:cs typeface="Times New Roman"/>
              </a:rPr>
              <a:t>f</a:t>
            </a:r>
            <a:r>
              <a:rPr sz="2000" dirty="0">
                <a:latin typeface="Times New Roman"/>
                <a:cs typeface="Times New Roman"/>
              </a:rPr>
              <a:t>o</a:t>
            </a:r>
            <a:r>
              <a:rPr sz="2000" spc="-5" dirty="0">
                <a:latin typeface="Times New Roman"/>
                <a:cs typeface="Times New Roman"/>
              </a:rPr>
              <a:t>ll</a:t>
            </a:r>
            <a:r>
              <a:rPr sz="2000" spc="20" dirty="0">
                <a:latin typeface="Times New Roman"/>
                <a:cs typeface="Times New Roman"/>
              </a:rPr>
              <a:t>o</a:t>
            </a:r>
            <a:r>
              <a:rPr sz="2000" spc="-30" dirty="0">
                <a:latin typeface="Times New Roman"/>
                <a:cs typeface="Times New Roman"/>
              </a:rPr>
              <a:t>w</a:t>
            </a:r>
            <a:r>
              <a:rPr sz="2000" spc="15" dirty="0">
                <a:latin typeface="Times New Roman"/>
                <a:cs typeface="Times New Roman"/>
              </a:rPr>
              <a:t>i</a:t>
            </a:r>
            <a:r>
              <a:rPr sz="2000" dirty="0">
                <a:latin typeface="Times New Roman"/>
                <a:cs typeface="Times New Roman"/>
              </a:rPr>
              <a:t>n</a:t>
            </a:r>
            <a:r>
              <a:rPr sz="2000" spc="-5" dirty="0">
                <a:latin typeface="Times New Roman"/>
                <a:cs typeface="Times New Roman"/>
              </a:rPr>
              <a:t>g  </a:t>
            </a:r>
            <a:r>
              <a:rPr sz="2000" spc="-10" dirty="0">
                <a:latin typeface="Times New Roman"/>
                <a:cs typeface="Times New Roman"/>
              </a:rPr>
              <a:t>example:</a:t>
            </a:r>
            <a:endParaRPr sz="2000">
              <a:latin typeface="Times New Roman"/>
              <a:cs typeface="Times New Roman"/>
            </a:endParaRPr>
          </a:p>
        </p:txBody>
      </p:sp>
      <p:sp>
        <p:nvSpPr>
          <p:cNvPr id="5" name="object 5"/>
          <p:cNvSpPr txBox="1"/>
          <p:nvPr/>
        </p:nvSpPr>
        <p:spPr>
          <a:xfrm>
            <a:off x="8420100" y="6471338"/>
            <a:ext cx="216535" cy="196850"/>
          </a:xfrm>
          <a:prstGeom prst="rect">
            <a:avLst/>
          </a:prstGeom>
        </p:spPr>
        <p:txBody>
          <a:bodyPr vert="horz" wrap="square" lIns="0" tIns="0" rIns="0" bIns="0" rtlCol="0">
            <a:spAutoFit/>
          </a:bodyPr>
          <a:lstStyle/>
          <a:p>
            <a:pPr marL="38100">
              <a:lnSpc>
                <a:spcPts val="1375"/>
              </a:lnSpc>
            </a:pPr>
            <a:fld id="{81D60167-4931-47E6-BA6A-407CBD079E47}" type="slidenum">
              <a:rPr sz="1200" spc="-40" dirty="0">
                <a:latin typeface="Times New Roman"/>
                <a:cs typeface="Times New Roman"/>
              </a:rPr>
              <a:t>50</a:t>
            </a:fld>
            <a:endParaRPr sz="1200">
              <a:latin typeface="Times New Roman"/>
              <a:cs typeface="Times New Roman"/>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60044" y="353009"/>
            <a:ext cx="8454390" cy="2281555"/>
          </a:xfrm>
          <a:prstGeom prst="rect">
            <a:avLst/>
          </a:prstGeom>
        </p:spPr>
        <p:txBody>
          <a:bodyPr vert="horz" wrap="square" lIns="0" tIns="12065" rIns="0" bIns="0" rtlCol="0">
            <a:spAutoFit/>
          </a:bodyPr>
          <a:lstStyle/>
          <a:p>
            <a:pPr marL="12700">
              <a:lnSpc>
                <a:spcPct val="100000"/>
              </a:lnSpc>
              <a:spcBef>
                <a:spcPts val="95"/>
              </a:spcBef>
              <a:tabLst>
                <a:tab pos="356870" algn="l"/>
              </a:tabLst>
            </a:pPr>
            <a:r>
              <a:rPr sz="2000" spc="-5" dirty="0">
                <a:solidFill>
                  <a:srgbClr val="C00000"/>
                </a:solidFill>
                <a:latin typeface="Times New Roman"/>
                <a:cs typeface="Times New Roman"/>
              </a:rPr>
              <a:t>»	</a:t>
            </a:r>
            <a:r>
              <a:rPr sz="2000" b="1" i="1" dirty="0">
                <a:solidFill>
                  <a:srgbClr val="FF0000"/>
                </a:solidFill>
                <a:latin typeface="Times New Roman"/>
                <a:cs typeface="Times New Roman"/>
              </a:rPr>
              <a:t>Load </a:t>
            </a:r>
            <a:r>
              <a:rPr sz="2000" b="1" i="1" spc="-10" dirty="0">
                <a:solidFill>
                  <a:srgbClr val="FF0000"/>
                </a:solidFill>
                <a:latin typeface="Times New Roman"/>
                <a:cs typeface="Times New Roman"/>
              </a:rPr>
              <a:t>Store </a:t>
            </a:r>
            <a:r>
              <a:rPr sz="2000" b="1" i="1" spc="-5" dirty="0">
                <a:solidFill>
                  <a:srgbClr val="FF0000"/>
                </a:solidFill>
                <a:latin typeface="Times New Roman"/>
                <a:cs typeface="Times New Roman"/>
              </a:rPr>
              <a:t>Operation and </a:t>
            </a:r>
            <a:r>
              <a:rPr sz="2000" b="1" i="1" spc="-10" dirty="0">
                <a:solidFill>
                  <a:srgbClr val="FF0000"/>
                </a:solidFill>
                <a:latin typeface="Times New Roman"/>
                <a:cs typeface="Times New Roman"/>
              </a:rPr>
              <a:t>Instruction</a:t>
            </a:r>
            <a:r>
              <a:rPr sz="2000" b="1" i="1" spc="20" dirty="0">
                <a:solidFill>
                  <a:srgbClr val="FF0000"/>
                </a:solidFill>
                <a:latin typeface="Times New Roman"/>
                <a:cs typeface="Times New Roman"/>
              </a:rPr>
              <a:t> </a:t>
            </a:r>
            <a:r>
              <a:rPr sz="2000" b="1" i="1" spc="-5" dirty="0">
                <a:solidFill>
                  <a:srgbClr val="FF0000"/>
                </a:solidFill>
                <a:latin typeface="Times New Roman"/>
                <a:cs typeface="Times New Roman"/>
              </a:rPr>
              <a:t>Pipelining:</a:t>
            </a:r>
            <a:endParaRPr sz="2000">
              <a:latin typeface="Times New Roman"/>
              <a:cs typeface="Times New Roman"/>
            </a:endParaRPr>
          </a:p>
          <a:p>
            <a:pPr marL="12700">
              <a:lnSpc>
                <a:spcPct val="100000"/>
              </a:lnSpc>
              <a:spcBef>
                <a:spcPts val="1680"/>
              </a:spcBef>
              <a:tabLst>
                <a:tab pos="356870" algn="l"/>
              </a:tabLst>
            </a:pPr>
            <a:r>
              <a:rPr sz="2000" spc="-5" dirty="0">
                <a:solidFill>
                  <a:srgbClr val="C00000"/>
                </a:solidFill>
                <a:latin typeface="Times New Roman"/>
                <a:cs typeface="Times New Roman"/>
              </a:rPr>
              <a:t>»	</a:t>
            </a:r>
            <a:r>
              <a:rPr sz="2000" spc="-5" dirty="0">
                <a:latin typeface="Times New Roman"/>
                <a:cs typeface="Times New Roman"/>
              </a:rPr>
              <a:t>Suppose</a:t>
            </a:r>
            <a:r>
              <a:rPr sz="2000" spc="110" dirty="0">
                <a:latin typeface="Times New Roman"/>
                <a:cs typeface="Times New Roman"/>
              </a:rPr>
              <a:t> </a:t>
            </a:r>
            <a:r>
              <a:rPr sz="2000" i="1" spc="-5" dirty="0">
                <a:solidFill>
                  <a:srgbClr val="FF0000"/>
                </a:solidFill>
                <a:latin typeface="Times New Roman"/>
                <a:cs typeface="Times New Roman"/>
              </a:rPr>
              <a:t>x</a:t>
            </a:r>
            <a:r>
              <a:rPr sz="2000" spc="-5" dirty="0">
                <a:latin typeface="Times New Roman"/>
                <a:cs typeface="Times New Roman"/>
              </a:rPr>
              <a:t>,</a:t>
            </a:r>
            <a:r>
              <a:rPr sz="2000" spc="105" dirty="0">
                <a:latin typeface="Times New Roman"/>
                <a:cs typeface="Times New Roman"/>
              </a:rPr>
              <a:t> </a:t>
            </a:r>
            <a:r>
              <a:rPr sz="2000" i="1" spc="-5" dirty="0">
                <a:solidFill>
                  <a:srgbClr val="FF0000"/>
                </a:solidFill>
                <a:latin typeface="Times New Roman"/>
                <a:cs typeface="Times New Roman"/>
              </a:rPr>
              <a:t>y</a:t>
            </a:r>
            <a:r>
              <a:rPr sz="2000" i="1" spc="100" dirty="0">
                <a:solidFill>
                  <a:srgbClr val="FF0000"/>
                </a:solidFill>
                <a:latin typeface="Times New Roman"/>
                <a:cs typeface="Times New Roman"/>
              </a:rPr>
              <a:t> </a:t>
            </a:r>
            <a:r>
              <a:rPr sz="2000" spc="-10" dirty="0">
                <a:latin typeface="Times New Roman"/>
                <a:cs typeface="Times New Roman"/>
              </a:rPr>
              <a:t>and</a:t>
            </a:r>
            <a:r>
              <a:rPr sz="2000" spc="110" dirty="0">
                <a:latin typeface="Times New Roman"/>
                <a:cs typeface="Times New Roman"/>
              </a:rPr>
              <a:t> </a:t>
            </a:r>
            <a:r>
              <a:rPr sz="2000" i="1" spc="-5" dirty="0">
                <a:solidFill>
                  <a:srgbClr val="FF0000"/>
                </a:solidFill>
                <a:latin typeface="Times New Roman"/>
                <a:cs typeface="Times New Roman"/>
              </a:rPr>
              <a:t>z</a:t>
            </a:r>
            <a:r>
              <a:rPr sz="2000" i="1" spc="90" dirty="0">
                <a:solidFill>
                  <a:srgbClr val="FF0000"/>
                </a:solidFill>
                <a:latin typeface="Times New Roman"/>
                <a:cs typeface="Times New Roman"/>
              </a:rPr>
              <a:t> </a:t>
            </a:r>
            <a:r>
              <a:rPr sz="2000" spc="-10" dirty="0">
                <a:latin typeface="Times New Roman"/>
                <a:cs typeface="Times New Roman"/>
              </a:rPr>
              <a:t>are</a:t>
            </a:r>
            <a:r>
              <a:rPr sz="2000" spc="110" dirty="0">
                <a:latin typeface="Times New Roman"/>
                <a:cs typeface="Times New Roman"/>
              </a:rPr>
              <a:t> </a:t>
            </a:r>
            <a:r>
              <a:rPr sz="2000" spc="-15" dirty="0">
                <a:latin typeface="Times New Roman"/>
                <a:cs typeface="Times New Roman"/>
              </a:rPr>
              <a:t>memory</a:t>
            </a:r>
            <a:r>
              <a:rPr sz="2000" spc="70" dirty="0">
                <a:latin typeface="Times New Roman"/>
                <a:cs typeface="Times New Roman"/>
              </a:rPr>
              <a:t> </a:t>
            </a:r>
            <a:r>
              <a:rPr sz="2000" spc="-5" dirty="0">
                <a:latin typeface="Times New Roman"/>
                <a:cs typeface="Times New Roman"/>
              </a:rPr>
              <a:t>locations</a:t>
            </a:r>
            <a:r>
              <a:rPr sz="2000" spc="100" dirty="0">
                <a:latin typeface="Times New Roman"/>
                <a:cs typeface="Times New Roman"/>
              </a:rPr>
              <a:t> </a:t>
            </a:r>
            <a:r>
              <a:rPr sz="2000" spc="-5" dirty="0">
                <a:latin typeface="Times New Roman"/>
                <a:cs typeface="Times New Roman"/>
              </a:rPr>
              <a:t>and</a:t>
            </a:r>
            <a:r>
              <a:rPr sz="2000" spc="135" dirty="0">
                <a:latin typeface="Times New Roman"/>
                <a:cs typeface="Times New Roman"/>
              </a:rPr>
              <a:t> </a:t>
            </a:r>
            <a:r>
              <a:rPr sz="2000" spc="-30" dirty="0">
                <a:latin typeface="Times New Roman"/>
                <a:cs typeface="Times New Roman"/>
              </a:rPr>
              <a:t>we</a:t>
            </a:r>
            <a:r>
              <a:rPr sz="2000" spc="125" dirty="0">
                <a:latin typeface="Times New Roman"/>
                <a:cs typeface="Times New Roman"/>
              </a:rPr>
              <a:t> </a:t>
            </a:r>
            <a:r>
              <a:rPr sz="2000" spc="-10" dirty="0">
                <a:latin typeface="Times New Roman"/>
                <a:cs typeface="Times New Roman"/>
              </a:rPr>
              <a:t>want</a:t>
            </a:r>
            <a:r>
              <a:rPr sz="2000" spc="105" dirty="0">
                <a:latin typeface="Times New Roman"/>
                <a:cs typeface="Times New Roman"/>
              </a:rPr>
              <a:t> </a:t>
            </a:r>
            <a:r>
              <a:rPr sz="2000" spc="-5" dirty="0">
                <a:latin typeface="Times New Roman"/>
                <a:cs typeface="Times New Roman"/>
              </a:rPr>
              <a:t>to</a:t>
            </a:r>
            <a:r>
              <a:rPr sz="2000" spc="110" dirty="0">
                <a:latin typeface="Times New Roman"/>
                <a:cs typeface="Times New Roman"/>
              </a:rPr>
              <a:t> </a:t>
            </a:r>
            <a:r>
              <a:rPr sz="2000" spc="-10" dirty="0">
                <a:latin typeface="Times New Roman"/>
                <a:cs typeface="Times New Roman"/>
              </a:rPr>
              <a:t>add</a:t>
            </a:r>
            <a:r>
              <a:rPr sz="2000" spc="110" dirty="0">
                <a:latin typeface="Times New Roman"/>
                <a:cs typeface="Times New Roman"/>
              </a:rPr>
              <a:t> </a:t>
            </a:r>
            <a:r>
              <a:rPr sz="2000" spc="-10" dirty="0">
                <a:latin typeface="Times New Roman"/>
                <a:cs typeface="Times New Roman"/>
              </a:rPr>
              <a:t>the</a:t>
            </a:r>
            <a:r>
              <a:rPr sz="2000" spc="105" dirty="0">
                <a:latin typeface="Times New Roman"/>
                <a:cs typeface="Times New Roman"/>
              </a:rPr>
              <a:t> </a:t>
            </a:r>
            <a:r>
              <a:rPr sz="2000" spc="-5" dirty="0">
                <a:latin typeface="Times New Roman"/>
                <a:cs typeface="Times New Roman"/>
              </a:rPr>
              <a:t>contents</a:t>
            </a:r>
            <a:r>
              <a:rPr sz="2000" spc="90" dirty="0">
                <a:latin typeface="Times New Roman"/>
                <a:cs typeface="Times New Roman"/>
              </a:rPr>
              <a:t> </a:t>
            </a:r>
            <a:r>
              <a:rPr sz="2000" dirty="0">
                <a:latin typeface="Times New Roman"/>
                <a:cs typeface="Times New Roman"/>
              </a:rPr>
              <a:t>of</a:t>
            </a:r>
            <a:r>
              <a:rPr sz="2000" spc="85" dirty="0">
                <a:latin typeface="Times New Roman"/>
                <a:cs typeface="Times New Roman"/>
              </a:rPr>
              <a:t> </a:t>
            </a:r>
            <a:r>
              <a:rPr sz="2000" i="1" spc="-5" dirty="0">
                <a:solidFill>
                  <a:srgbClr val="FF0000"/>
                </a:solidFill>
                <a:latin typeface="Times New Roman"/>
                <a:cs typeface="Times New Roman"/>
              </a:rPr>
              <a:t>x</a:t>
            </a:r>
            <a:endParaRPr sz="2000">
              <a:latin typeface="Times New Roman"/>
              <a:cs typeface="Times New Roman"/>
            </a:endParaRPr>
          </a:p>
          <a:p>
            <a:pPr marL="356870">
              <a:lnSpc>
                <a:spcPct val="100000"/>
              </a:lnSpc>
              <a:spcBef>
                <a:spcPts val="1200"/>
              </a:spcBef>
            </a:pPr>
            <a:r>
              <a:rPr sz="2000" spc="-10" dirty="0">
                <a:latin typeface="Times New Roman"/>
                <a:cs typeface="Times New Roman"/>
              </a:rPr>
              <a:t>and </a:t>
            </a:r>
            <a:r>
              <a:rPr sz="2000" i="1" spc="-5" dirty="0">
                <a:solidFill>
                  <a:srgbClr val="FF0000"/>
                </a:solidFill>
                <a:latin typeface="Times New Roman"/>
                <a:cs typeface="Times New Roman"/>
              </a:rPr>
              <a:t>y </a:t>
            </a:r>
            <a:r>
              <a:rPr sz="2000" spc="-10" dirty="0">
                <a:latin typeface="Times New Roman"/>
                <a:cs typeface="Times New Roman"/>
              </a:rPr>
              <a:t>and </a:t>
            </a:r>
            <a:r>
              <a:rPr sz="2000" spc="-5" dirty="0">
                <a:latin typeface="Times New Roman"/>
                <a:cs typeface="Times New Roman"/>
              </a:rPr>
              <a:t>store </a:t>
            </a:r>
            <a:r>
              <a:rPr sz="2000" spc="-10" dirty="0">
                <a:latin typeface="Times New Roman"/>
                <a:cs typeface="Times New Roman"/>
              </a:rPr>
              <a:t>the result in </a:t>
            </a:r>
            <a:r>
              <a:rPr sz="2000" spc="-5" dirty="0">
                <a:latin typeface="Times New Roman"/>
                <a:cs typeface="Times New Roman"/>
              </a:rPr>
              <a:t>location</a:t>
            </a:r>
            <a:r>
              <a:rPr sz="2000" spc="85" dirty="0">
                <a:latin typeface="Times New Roman"/>
                <a:cs typeface="Times New Roman"/>
              </a:rPr>
              <a:t> </a:t>
            </a:r>
            <a:r>
              <a:rPr sz="2000" i="1" spc="-10" dirty="0">
                <a:solidFill>
                  <a:srgbClr val="FF0000"/>
                </a:solidFill>
                <a:latin typeface="Times New Roman"/>
                <a:cs typeface="Times New Roman"/>
              </a:rPr>
              <a:t>z</a:t>
            </a:r>
            <a:r>
              <a:rPr sz="2000" spc="-10" dirty="0">
                <a:latin typeface="Times New Roman"/>
                <a:cs typeface="Times New Roman"/>
              </a:rPr>
              <a:t>.</a:t>
            </a:r>
            <a:endParaRPr sz="2000">
              <a:latin typeface="Times New Roman"/>
              <a:cs typeface="Times New Roman"/>
            </a:endParaRPr>
          </a:p>
          <a:p>
            <a:pPr marL="12700">
              <a:lnSpc>
                <a:spcPct val="100000"/>
              </a:lnSpc>
              <a:spcBef>
                <a:spcPts val="1685"/>
              </a:spcBef>
              <a:tabLst>
                <a:tab pos="356870" algn="l"/>
              </a:tabLst>
            </a:pPr>
            <a:r>
              <a:rPr sz="2000" spc="-5" dirty="0">
                <a:solidFill>
                  <a:srgbClr val="C00000"/>
                </a:solidFill>
                <a:latin typeface="Times New Roman"/>
                <a:cs typeface="Times New Roman"/>
              </a:rPr>
              <a:t>»	</a:t>
            </a:r>
            <a:r>
              <a:rPr sz="2000" spc="-5" dirty="0">
                <a:latin typeface="Times New Roman"/>
                <a:cs typeface="Times New Roman"/>
              </a:rPr>
              <a:t>Under</a:t>
            </a:r>
            <a:r>
              <a:rPr sz="2000" spc="265" dirty="0">
                <a:latin typeface="Times New Roman"/>
                <a:cs typeface="Times New Roman"/>
              </a:rPr>
              <a:t> </a:t>
            </a:r>
            <a:r>
              <a:rPr sz="2000" spc="-10" dirty="0">
                <a:latin typeface="Times New Roman"/>
                <a:cs typeface="Times New Roman"/>
              </a:rPr>
              <a:t>the</a:t>
            </a:r>
            <a:r>
              <a:rPr sz="2000" spc="250" dirty="0">
                <a:latin typeface="Times New Roman"/>
                <a:cs typeface="Times New Roman"/>
              </a:rPr>
              <a:t> </a:t>
            </a:r>
            <a:r>
              <a:rPr sz="2000" spc="-5" dirty="0">
                <a:latin typeface="Times New Roman"/>
                <a:cs typeface="Times New Roman"/>
              </a:rPr>
              <a:t>load</a:t>
            </a:r>
            <a:r>
              <a:rPr sz="2000" spc="270" dirty="0">
                <a:latin typeface="Times New Roman"/>
                <a:cs typeface="Times New Roman"/>
              </a:rPr>
              <a:t> </a:t>
            </a:r>
            <a:r>
              <a:rPr sz="2000" spc="-5" dirty="0">
                <a:latin typeface="Times New Roman"/>
                <a:cs typeface="Times New Roman"/>
              </a:rPr>
              <a:t>store</a:t>
            </a:r>
            <a:r>
              <a:rPr sz="2000" spc="254" dirty="0">
                <a:latin typeface="Times New Roman"/>
                <a:cs typeface="Times New Roman"/>
              </a:rPr>
              <a:t> </a:t>
            </a:r>
            <a:r>
              <a:rPr sz="2000" spc="-5" dirty="0">
                <a:latin typeface="Times New Roman"/>
                <a:cs typeface="Times New Roman"/>
              </a:rPr>
              <a:t>architecture</a:t>
            </a:r>
            <a:r>
              <a:rPr sz="2000" spc="265" dirty="0">
                <a:latin typeface="Times New Roman"/>
                <a:cs typeface="Times New Roman"/>
              </a:rPr>
              <a:t> </a:t>
            </a:r>
            <a:r>
              <a:rPr sz="2000" spc="-10" dirty="0">
                <a:latin typeface="Times New Roman"/>
                <a:cs typeface="Times New Roman"/>
              </a:rPr>
              <a:t>the</a:t>
            </a:r>
            <a:r>
              <a:rPr sz="2000" spc="275" dirty="0">
                <a:latin typeface="Times New Roman"/>
                <a:cs typeface="Times New Roman"/>
              </a:rPr>
              <a:t> </a:t>
            </a:r>
            <a:r>
              <a:rPr sz="2000" spc="-15" dirty="0">
                <a:latin typeface="Times New Roman"/>
                <a:cs typeface="Times New Roman"/>
              </a:rPr>
              <a:t>same</a:t>
            </a:r>
            <a:r>
              <a:rPr sz="2000" spc="260" dirty="0">
                <a:latin typeface="Times New Roman"/>
                <a:cs typeface="Times New Roman"/>
              </a:rPr>
              <a:t> </a:t>
            </a:r>
            <a:r>
              <a:rPr sz="2000" spc="5" dirty="0">
                <a:latin typeface="Times New Roman"/>
                <a:cs typeface="Times New Roman"/>
              </a:rPr>
              <a:t>is</a:t>
            </a:r>
            <a:r>
              <a:rPr sz="2000" spc="240" dirty="0">
                <a:latin typeface="Times New Roman"/>
                <a:cs typeface="Times New Roman"/>
              </a:rPr>
              <a:t> </a:t>
            </a:r>
            <a:r>
              <a:rPr sz="2000" spc="-5" dirty="0">
                <a:latin typeface="Times New Roman"/>
                <a:cs typeface="Times New Roman"/>
              </a:rPr>
              <a:t>achieved</a:t>
            </a:r>
            <a:r>
              <a:rPr sz="2000" spc="295" dirty="0">
                <a:latin typeface="Times New Roman"/>
                <a:cs typeface="Times New Roman"/>
              </a:rPr>
              <a:t> </a:t>
            </a:r>
            <a:r>
              <a:rPr sz="2000" spc="-10" dirty="0">
                <a:latin typeface="Times New Roman"/>
                <a:cs typeface="Times New Roman"/>
              </a:rPr>
              <a:t>with</a:t>
            </a:r>
            <a:r>
              <a:rPr sz="2000" spc="240" dirty="0">
                <a:latin typeface="Times New Roman"/>
                <a:cs typeface="Times New Roman"/>
              </a:rPr>
              <a:t> </a:t>
            </a:r>
            <a:r>
              <a:rPr sz="2000" spc="-5" dirty="0">
                <a:latin typeface="Times New Roman"/>
                <a:cs typeface="Times New Roman"/>
              </a:rPr>
              <a:t>4</a:t>
            </a:r>
            <a:r>
              <a:rPr sz="2000" spc="260" dirty="0">
                <a:latin typeface="Times New Roman"/>
                <a:cs typeface="Times New Roman"/>
              </a:rPr>
              <a:t> </a:t>
            </a:r>
            <a:r>
              <a:rPr sz="2000" spc="-10" dirty="0">
                <a:latin typeface="Times New Roman"/>
                <a:cs typeface="Times New Roman"/>
              </a:rPr>
              <a:t>instructions</a:t>
            </a:r>
            <a:r>
              <a:rPr sz="2000" spc="280" dirty="0">
                <a:latin typeface="Times New Roman"/>
                <a:cs typeface="Times New Roman"/>
              </a:rPr>
              <a:t> </a:t>
            </a:r>
            <a:r>
              <a:rPr sz="2000" spc="-5" dirty="0">
                <a:latin typeface="Times New Roman"/>
                <a:cs typeface="Times New Roman"/>
              </a:rPr>
              <a:t>as</a:t>
            </a:r>
            <a:endParaRPr sz="2000">
              <a:latin typeface="Times New Roman"/>
              <a:cs typeface="Times New Roman"/>
            </a:endParaRPr>
          </a:p>
          <a:p>
            <a:pPr marL="356870">
              <a:lnSpc>
                <a:spcPct val="100000"/>
              </a:lnSpc>
              <a:spcBef>
                <a:spcPts val="1200"/>
              </a:spcBef>
            </a:pPr>
            <a:r>
              <a:rPr sz="2000" spc="-20" dirty="0">
                <a:latin typeface="Times New Roman"/>
                <a:cs typeface="Times New Roman"/>
              </a:rPr>
              <a:t>shown </a:t>
            </a:r>
            <a:r>
              <a:rPr sz="2000" spc="-5" dirty="0">
                <a:latin typeface="Times New Roman"/>
                <a:cs typeface="Times New Roman"/>
              </a:rPr>
              <a:t>in </a:t>
            </a:r>
            <a:r>
              <a:rPr sz="2000" spc="-15" dirty="0">
                <a:latin typeface="Times New Roman"/>
                <a:cs typeface="Times New Roman"/>
              </a:rPr>
              <a:t>following</a:t>
            </a:r>
            <a:r>
              <a:rPr sz="2000" spc="140" dirty="0">
                <a:latin typeface="Times New Roman"/>
                <a:cs typeface="Times New Roman"/>
              </a:rPr>
              <a:t> </a:t>
            </a:r>
            <a:r>
              <a:rPr sz="2000" spc="-10" dirty="0">
                <a:latin typeface="Times New Roman"/>
                <a:cs typeface="Times New Roman"/>
              </a:rPr>
              <a:t>Figure.</a:t>
            </a:r>
            <a:endParaRPr sz="2000">
              <a:latin typeface="Times New Roman"/>
              <a:cs typeface="Times New Roman"/>
            </a:endParaRPr>
          </a:p>
        </p:txBody>
      </p:sp>
      <p:sp>
        <p:nvSpPr>
          <p:cNvPr id="4" name="object 4"/>
          <p:cNvSpPr/>
          <p:nvPr/>
        </p:nvSpPr>
        <p:spPr>
          <a:xfrm>
            <a:off x="838200" y="2667000"/>
            <a:ext cx="7848600" cy="3429000"/>
          </a:xfrm>
          <a:prstGeom prst="rect">
            <a:avLst/>
          </a:prstGeom>
          <a:blipFill>
            <a:blip r:embed="rId2" cstate="print"/>
            <a:stretch>
              <a:fillRect/>
            </a:stretch>
          </a:blipFill>
        </p:spPr>
        <p:txBody>
          <a:bodyPr wrap="square" lIns="0" tIns="0" rIns="0" bIns="0" rtlCol="0"/>
          <a:lstStyle/>
          <a:p>
            <a:endParaRPr/>
          </a:p>
        </p:txBody>
      </p:sp>
      <p:sp>
        <p:nvSpPr>
          <p:cNvPr id="6" name="object 6"/>
          <p:cNvSpPr txBox="1"/>
          <p:nvPr/>
        </p:nvSpPr>
        <p:spPr>
          <a:xfrm>
            <a:off x="8420100" y="6471338"/>
            <a:ext cx="216535" cy="196850"/>
          </a:xfrm>
          <a:prstGeom prst="rect">
            <a:avLst/>
          </a:prstGeom>
        </p:spPr>
        <p:txBody>
          <a:bodyPr vert="horz" wrap="square" lIns="0" tIns="0" rIns="0" bIns="0" rtlCol="0">
            <a:spAutoFit/>
          </a:bodyPr>
          <a:lstStyle/>
          <a:p>
            <a:pPr marL="38100">
              <a:lnSpc>
                <a:spcPts val="1375"/>
              </a:lnSpc>
            </a:pPr>
            <a:fld id="{81D60167-4931-47E6-BA6A-407CBD079E47}" type="slidenum">
              <a:rPr sz="1200" spc="-40" dirty="0">
                <a:latin typeface="Times New Roman"/>
                <a:cs typeface="Times New Roman"/>
              </a:rPr>
              <a:t>51</a:t>
            </a:fld>
            <a:endParaRPr sz="1200">
              <a:latin typeface="Times New Roman"/>
              <a:cs typeface="Times New Roman"/>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07035" y="6355745"/>
            <a:ext cx="8229600" cy="0"/>
          </a:xfrm>
          <a:custGeom>
            <a:avLst/>
            <a:gdLst/>
            <a:ahLst/>
            <a:cxnLst/>
            <a:rect l="l" t="t" r="r" b="b"/>
            <a:pathLst>
              <a:path w="8229600">
                <a:moveTo>
                  <a:pt x="0" y="0"/>
                </a:moveTo>
                <a:lnTo>
                  <a:pt x="8229600" y="0"/>
                </a:lnTo>
              </a:path>
            </a:pathLst>
          </a:custGeom>
          <a:ln w="19050">
            <a:solidFill>
              <a:srgbClr val="CC9900"/>
            </a:solidFill>
          </a:ln>
        </p:spPr>
        <p:txBody>
          <a:bodyPr wrap="square" lIns="0" tIns="0" rIns="0" bIns="0" rtlCol="0"/>
          <a:lstStyle/>
          <a:p>
            <a:endParaRPr/>
          </a:p>
        </p:txBody>
      </p:sp>
      <p:sp>
        <p:nvSpPr>
          <p:cNvPr id="3" name="object 3"/>
          <p:cNvSpPr txBox="1">
            <a:spLocks noGrp="1"/>
          </p:cNvSpPr>
          <p:nvPr>
            <p:ph type="title"/>
          </p:nvPr>
        </p:nvSpPr>
        <p:spPr>
          <a:xfrm>
            <a:off x="460044" y="581075"/>
            <a:ext cx="8455025" cy="939800"/>
          </a:xfrm>
          <a:prstGeom prst="rect">
            <a:avLst/>
          </a:prstGeom>
        </p:spPr>
        <p:txBody>
          <a:bodyPr vert="horz" wrap="square" lIns="0" tIns="12700" rIns="0" bIns="0" rtlCol="0">
            <a:spAutoFit/>
          </a:bodyPr>
          <a:lstStyle/>
          <a:p>
            <a:pPr marL="356870" marR="5080" indent="-344805">
              <a:lnSpc>
                <a:spcPct val="150000"/>
              </a:lnSpc>
              <a:spcBef>
                <a:spcPts val="100"/>
              </a:spcBef>
              <a:tabLst>
                <a:tab pos="356870" algn="l"/>
              </a:tabLst>
            </a:pPr>
            <a:r>
              <a:rPr spc="-5" dirty="0">
                <a:solidFill>
                  <a:srgbClr val="C00000"/>
                </a:solidFill>
              </a:rPr>
              <a:t>»	</a:t>
            </a:r>
            <a:r>
              <a:rPr dirty="0"/>
              <a:t>The </a:t>
            </a:r>
            <a:r>
              <a:rPr spc="-10" dirty="0"/>
              <a:t>conventional </a:t>
            </a:r>
            <a:r>
              <a:rPr spc="-5" dirty="0"/>
              <a:t>instruction </a:t>
            </a:r>
            <a:r>
              <a:rPr spc="-10" dirty="0"/>
              <a:t>execution </a:t>
            </a:r>
            <a:r>
              <a:rPr spc="10" dirty="0"/>
              <a:t>by </a:t>
            </a:r>
            <a:r>
              <a:rPr spc="-10" dirty="0"/>
              <a:t>the </a:t>
            </a:r>
            <a:r>
              <a:rPr spc="-5" dirty="0"/>
              <a:t>processor </a:t>
            </a:r>
            <a:r>
              <a:rPr spc="-10" dirty="0"/>
              <a:t>follows the </a:t>
            </a:r>
            <a:r>
              <a:rPr b="1" dirty="0">
                <a:solidFill>
                  <a:srgbClr val="AC1285"/>
                </a:solidFill>
                <a:latin typeface="Times New Roman"/>
                <a:cs typeface="Times New Roman"/>
              </a:rPr>
              <a:t>fetch-  </a:t>
            </a:r>
            <a:r>
              <a:rPr b="1" spc="-5" dirty="0">
                <a:solidFill>
                  <a:srgbClr val="AC1285"/>
                </a:solidFill>
                <a:latin typeface="Times New Roman"/>
                <a:cs typeface="Times New Roman"/>
              </a:rPr>
              <a:t>decode-execute </a:t>
            </a:r>
            <a:r>
              <a:rPr spc="-10" dirty="0"/>
              <a:t>sequence;</a:t>
            </a:r>
            <a:r>
              <a:rPr spc="15" dirty="0"/>
              <a:t> </a:t>
            </a:r>
            <a:r>
              <a:rPr spc="-15" dirty="0"/>
              <a:t>where</a:t>
            </a:r>
          </a:p>
        </p:txBody>
      </p:sp>
      <p:sp>
        <p:nvSpPr>
          <p:cNvPr id="4" name="object 4"/>
          <p:cNvSpPr txBox="1"/>
          <p:nvPr/>
        </p:nvSpPr>
        <p:spPr>
          <a:xfrm>
            <a:off x="460044" y="1691716"/>
            <a:ext cx="8456930" cy="3698875"/>
          </a:xfrm>
          <a:prstGeom prst="rect">
            <a:avLst/>
          </a:prstGeom>
        </p:spPr>
        <p:txBody>
          <a:bodyPr vert="horz" wrap="square" lIns="0" tIns="12700" rIns="0" bIns="0" rtlCol="0">
            <a:spAutoFit/>
          </a:bodyPr>
          <a:lstStyle/>
          <a:p>
            <a:pPr marL="356870">
              <a:lnSpc>
                <a:spcPct val="100000"/>
              </a:lnSpc>
              <a:spcBef>
                <a:spcPts val="100"/>
              </a:spcBef>
              <a:tabLst>
                <a:tab pos="682625" algn="l"/>
              </a:tabLst>
            </a:pPr>
            <a:r>
              <a:rPr sz="1750" spc="10" dirty="0">
                <a:solidFill>
                  <a:srgbClr val="C00000"/>
                </a:solidFill>
                <a:latin typeface="Times New Roman"/>
                <a:cs typeface="Times New Roman"/>
              </a:rPr>
              <a:t>»	</a:t>
            </a:r>
            <a:r>
              <a:rPr sz="1800" spc="-10" dirty="0">
                <a:latin typeface="Times New Roman"/>
                <a:cs typeface="Times New Roman"/>
              </a:rPr>
              <a:t>'</a:t>
            </a:r>
            <a:r>
              <a:rPr sz="1800" b="1" spc="-10" dirty="0">
                <a:solidFill>
                  <a:srgbClr val="AC1285"/>
                </a:solidFill>
                <a:latin typeface="Times New Roman"/>
                <a:cs typeface="Times New Roman"/>
              </a:rPr>
              <a:t>fetch</a:t>
            </a:r>
            <a:r>
              <a:rPr sz="1800" spc="-10" dirty="0">
                <a:latin typeface="Times New Roman"/>
                <a:cs typeface="Times New Roman"/>
              </a:rPr>
              <a:t>' </a:t>
            </a:r>
            <a:r>
              <a:rPr sz="1800" spc="-5" dirty="0">
                <a:latin typeface="Times New Roman"/>
                <a:cs typeface="Times New Roman"/>
              </a:rPr>
              <a:t>part </a:t>
            </a:r>
            <a:r>
              <a:rPr sz="1800" spc="-10" dirty="0">
                <a:latin typeface="Times New Roman"/>
                <a:cs typeface="Times New Roman"/>
              </a:rPr>
              <a:t>fetches </a:t>
            </a:r>
            <a:r>
              <a:rPr sz="1800" dirty="0">
                <a:latin typeface="Times New Roman"/>
                <a:cs typeface="Times New Roman"/>
              </a:rPr>
              <a:t>the instruction </a:t>
            </a:r>
            <a:r>
              <a:rPr sz="1800" spc="-5" dirty="0">
                <a:latin typeface="Times New Roman"/>
                <a:cs typeface="Times New Roman"/>
              </a:rPr>
              <a:t>from program </a:t>
            </a:r>
            <a:r>
              <a:rPr sz="1800" spc="-15" dirty="0">
                <a:latin typeface="Times New Roman"/>
                <a:cs typeface="Times New Roman"/>
              </a:rPr>
              <a:t>memory </a:t>
            </a:r>
            <a:r>
              <a:rPr sz="1800" spc="5" dirty="0">
                <a:latin typeface="Times New Roman"/>
                <a:cs typeface="Times New Roman"/>
              </a:rPr>
              <a:t>or </a:t>
            </a:r>
            <a:r>
              <a:rPr sz="1800" dirty="0">
                <a:latin typeface="Times New Roman"/>
                <a:cs typeface="Times New Roman"/>
              </a:rPr>
              <a:t>code</a:t>
            </a:r>
            <a:r>
              <a:rPr sz="1800" spc="125" dirty="0">
                <a:latin typeface="Times New Roman"/>
                <a:cs typeface="Times New Roman"/>
              </a:rPr>
              <a:t> </a:t>
            </a:r>
            <a:r>
              <a:rPr sz="1800" spc="-20" dirty="0">
                <a:latin typeface="Times New Roman"/>
                <a:cs typeface="Times New Roman"/>
              </a:rPr>
              <a:t>memory,</a:t>
            </a:r>
            <a:endParaRPr sz="1800">
              <a:latin typeface="Times New Roman"/>
              <a:cs typeface="Times New Roman"/>
            </a:endParaRPr>
          </a:p>
          <a:p>
            <a:pPr marL="356870">
              <a:lnSpc>
                <a:spcPct val="100000"/>
              </a:lnSpc>
              <a:spcBef>
                <a:spcPts val="1515"/>
              </a:spcBef>
              <a:tabLst>
                <a:tab pos="682625" algn="l"/>
              </a:tabLst>
            </a:pPr>
            <a:r>
              <a:rPr sz="1750" spc="10" dirty="0">
                <a:solidFill>
                  <a:srgbClr val="C00000"/>
                </a:solidFill>
                <a:latin typeface="Times New Roman"/>
                <a:cs typeface="Times New Roman"/>
              </a:rPr>
              <a:t>»	</a:t>
            </a:r>
            <a:r>
              <a:rPr sz="1800" dirty="0">
                <a:latin typeface="Times New Roman"/>
                <a:cs typeface="Times New Roman"/>
              </a:rPr>
              <a:t>‘</a:t>
            </a:r>
            <a:r>
              <a:rPr sz="1800" b="1" i="1" dirty="0">
                <a:solidFill>
                  <a:srgbClr val="AC1285"/>
                </a:solidFill>
                <a:latin typeface="Times New Roman"/>
                <a:cs typeface="Times New Roman"/>
              </a:rPr>
              <a:t>decode</a:t>
            </a:r>
            <a:r>
              <a:rPr sz="1800" dirty="0">
                <a:latin typeface="Times New Roman"/>
                <a:cs typeface="Times New Roman"/>
              </a:rPr>
              <a:t>’ part decodes the instruction to </a:t>
            </a:r>
            <a:r>
              <a:rPr sz="1800" spc="-5" dirty="0">
                <a:latin typeface="Times New Roman"/>
                <a:cs typeface="Times New Roman"/>
              </a:rPr>
              <a:t>generate </a:t>
            </a:r>
            <a:r>
              <a:rPr sz="1800" dirty="0">
                <a:latin typeface="Times New Roman"/>
                <a:cs typeface="Times New Roman"/>
              </a:rPr>
              <a:t>the </a:t>
            </a:r>
            <a:r>
              <a:rPr sz="1800" spc="-5" dirty="0">
                <a:latin typeface="Times New Roman"/>
                <a:cs typeface="Times New Roman"/>
              </a:rPr>
              <a:t>necessary </a:t>
            </a:r>
            <a:r>
              <a:rPr sz="1800" dirty="0">
                <a:latin typeface="Times New Roman"/>
                <a:cs typeface="Times New Roman"/>
              </a:rPr>
              <a:t>control</a:t>
            </a:r>
            <a:r>
              <a:rPr sz="1800" spc="-95" dirty="0">
                <a:latin typeface="Times New Roman"/>
                <a:cs typeface="Times New Roman"/>
              </a:rPr>
              <a:t> </a:t>
            </a:r>
            <a:r>
              <a:rPr sz="1800" spc="-5" dirty="0">
                <a:latin typeface="Times New Roman"/>
                <a:cs typeface="Times New Roman"/>
              </a:rPr>
              <a:t>signals</a:t>
            </a:r>
            <a:endParaRPr sz="1800">
              <a:latin typeface="Times New Roman"/>
              <a:cs typeface="Times New Roman"/>
            </a:endParaRPr>
          </a:p>
          <a:p>
            <a:pPr marL="356870">
              <a:lnSpc>
                <a:spcPct val="100000"/>
              </a:lnSpc>
              <a:spcBef>
                <a:spcPts val="1515"/>
              </a:spcBef>
              <a:tabLst>
                <a:tab pos="682625" algn="l"/>
              </a:tabLst>
            </a:pPr>
            <a:r>
              <a:rPr sz="1750" spc="10" dirty="0">
                <a:solidFill>
                  <a:srgbClr val="C00000"/>
                </a:solidFill>
                <a:latin typeface="Times New Roman"/>
                <a:cs typeface="Times New Roman"/>
              </a:rPr>
              <a:t>»	</a:t>
            </a:r>
            <a:r>
              <a:rPr sz="1800" spc="-5" dirty="0">
                <a:latin typeface="Times New Roman"/>
                <a:cs typeface="Times New Roman"/>
              </a:rPr>
              <a:t>‘</a:t>
            </a:r>
            <a:r>
              <a:rPr sz="1800" b="1" i="1" spc="-5" dirty="0">
                <a:solidFill>
                  <a:srgbClr val="AC1285"/>
                </a:solidFill>
                <a:latin typeface="Times New Roman"/>
                <a:cs typeface="Times New Roman"/>
              </a:rPr>
              <a:t>execute</a:t>
            </a:r>
            <a:r>
              <a:rPr sz="1800" spc="-5" dirty="0">
                <a:latin typeface="Times New Roman"/>
                <a:cs typeface="Times New Roman"/>
              </a:rPr>
              <a:t>’ </a:t>
            </a:r>
            <a:r>
              <a:rPr sz="1800" spc="-10" dirty="0">
                <a:latin typeface="Times New Roman"/>
                <a:cs typeface="Times New Roman"/>
              </a:rPr>
              <a:t>stage </a:t>
            </a:r>
            <a:r>
              <a:rPr sz="1800" spc="-5" dirty="0">
                <a:latin typeface="Times New Roman"/>
                <a:cs typeface="Times New Roman"/>
              </a:rPr>
              <a:t>reads </a:t>
            </a:r>
            <a:r>
              <a:rPr sz="1800" dirty="0">
                <a:latin typeface="Times New Roman"/>
                <a:cs typeface="Times New Roman"/>
              </a:rPr>
              <a:t>the operands, </a:t>
            </a:r>
            <a:r>
              <a:rPr sz="1800" spc="-5" dirty="0">
                <a:latin typeface="Times New Roman"/>
                <a:cs typeface="Times New Roman"/>
              </a:rPr>
              <a:t>perform </a:t>
            </a:r>
            <a:r>
              <a:rPr sz="1800" spc="-20" dirty="0">
                <a:latin typeface="Times New Roman"/>
                <a:cs typeface="Times New Roman"/>
              </a:rPr>
              <a:t>ALU </a:t>
            </a:r>
            <a:r>
              <a:rPr sz="1800" dirty="0">
                <a:latin typeface="Times New Roman"/>
                <a:cs typeface="Times New Roman"/>
              </a:rPr>
              <a:t>operations and </a:t>
            </a:r>
            <a:r>
              <a:rPr sz="1800" spc="-5" dirty="0">
                <a:latin typeface="Times New Roman"/>
                <a:cs typeface="Times New Roman"/>
              </a:rPr>
              <a:t>stores </a:t>
            </a:r>
            <a:r>
              <a:rPr sz="1800" dirty="0">
                <a:latin typeface="Times New Roman"/>
                <a:cs typeface="Times New Roman"/>
              </a:rPr>
              <a:t>the</a:t>
            </a:r>
            <a:r>
              <a:rPr sz="1800" spc="90" dirty="0">
                <a:latin typeface="Times New Roman"/>
                <a:cs typeface="Times New Roman"/>
              </a:rPr>
              <a:t> </a:t>
            </a:r>
            <a:r>
              <a:rPr sz="1800" dirty="0">
                <a:latin typeface="Times New Roman"/>
                <a:cs typeface="Times New Roman"/>
              </a:rPr>
              <a:t>result.</a:t>
            </a:r>
            <a:endParaRPr sz="1800">
              <a:latin typeface="Times New Roman"/>
              <a:cs typeface="Times New Roman"/>
            </a:endParaRPr>
          </a:p>
          <a:p>
            <a:pPr marL="12700">
              <a:lnSpc>
                <a:spcPct val="100000"/>
              </a:lnSpc>
              <a:spcBef>
                <a:spcPts val="1650"/>
              </a:spcBef>
              <a:tabLst>
                <a:tab pos="356870" algn="l"/>
              </a:tabLst>
            </a:pPr>
            <a:r>
              <a:rPr sz="2000" spc="-5" dirty="0">
                <a:solidFill>
                  <a:srgbClr val="C00000"/>
                </a:solidFill>
                <a:latin typeface="Times New Roman"/>
                <a:cs typeface="Times New Roman"/>
              </a:rPr>
              <a:t>»	</a:t>
            </a:r>
            <a:r>
              <a:rPr sz="2000" dirty="0">
                <a:latin typeface="Times New Roman"/>
                <a:cs typeface="Times New Roman"/>
              </a:rPr>
              <a:t>The </a:t>
            </a:r>
            <a:r>
              <a:rPr sz="2000" spc="-10" dirty="0">
                <a:latin typeface="Times New Roman"/>
                <a:cs typeface="Times New Roman"/>
              </a:rPr>
              <a:t>fetch and </a:t>
            </a:r>
            <a:r>
              <a:rPr sz="2000" dirty="0">
                <a:latin typeface="Times New Roman"/>
                <a:cs typeface="Times New Roman"/>
              </a:rPr>
              <a:t>decode </a:t>
            </a:r>
            <a:r>
              <a:rPr sz="2000" spc="-5" dirty="0">
                <a:latin typeface="Times New Roman"/>
                <a:cs typeface="Times New Roman"/>
              </a:rPr>
              <a:t>operations </a:t>
            </a:r>
            <a:r>
              <a:rPr sz="2000" dirty="0">
                <a:latin typeface="Times New Roman"/>
                <a:cs typeface="Times New Roman"/>
              </a:rPr>
              <a:t>are </a:t>
            </a:r>
            <a:r>
              <a:rPr sz="2000" spc="-10" dirty="0">
                <a:latin typeface="Times New Roman"/>
                <a:cs typeface="Times New Roman"/>
              </a:rPr>
              <a:t>performed in</a:t>
            </a:r>
            <a:r>
              <a:rPr sz="2000" spc="70" dirty="0">
                <a:latin typeface="Times New Roman"/>
                <a:cs typeface="Times New Roman"/>
              </a:rPr>
              <a:t> </a:t>
            </a:r>
            <a:r>
              <a:rPr sz="2000" spc="-10" dirty="0">
                <a:latin typeface="Times New Roman"/>
                <a:cs typeface="Times New Roman"/>
              </a:rPr>
              <a:t>sequence.</a:t>
            </a:r>
            <a:endParaRPr sz="2000">
              <a:latin typeface="Times New Roman"/>
              <a:cs typeface="Times New Roman"/>
            </a:endParaRPr>
          </a:p>
          <a:p>
            <a:pPr marL="12700">
              <a:lnSpc>
                <a:spcPct val="100000"/>
              </a:lnSpc>
              <a:spcBef>
                <a:spcPts val="1680"/>
              </a:spcBef>
              <a:tabLst>
                <a:tab pos="356870" algn="l"/>
              </a:tabLst>
            </a:pPr>
            <a:r>
              <a:rPr sz="2000" spc="-5" dirty="0">
                <a:solidFill>
                  <a:srgbClr val="C00000"/>
                </a:solidFill>
                <a:latin typeface="Times New Roman"/>
                <a:cs typeface="Times New Roman"/>
              </a:rPr>
              <a:t>»	</a:t>
            </a:r>
            <a:r>
              <a:rPr sz="2000" spc="-5" dirty="0">
                <a:latin typeface="Times New Roman"/>
                <a:cs typeface="Times New Roman"/>
              </a:rPr>
              <a:t>Whenever </a:t>
            </a:r>
            <a:r>
              <a:rPr sz="2000" spc="-10" dirty="0">
                <a:latin typeface="Times New Roman"/>
                <a:cs typeface="Times New Roman"/>
              </a:rPr>
              <a:t>the </a:t>
            </a:r>
            <a:r>
              <a:rPr sz="2000" spc="-5" dirty="0">
                <a:latin typeface="Times New Roman"/>
                <a:cs typeface="Times New Roman"/>
              </a:rPr>
              <a:t>current instruction is executing the </a:t>
            </a:r>
            <a:r>
              <a:rPr sz="2000" spc="-5" dirty="0">
                <a:solidFill>
                  <a:srgbClr val="C00000"/>
                </a:solidFill>
                <a:latin typeface="Times New Roman"/>
                <a:cs typeface="Times New Roman"/>
              </a:rPr>
              <a:t>program counter </a:t>
            </a:r>
            <a:r>
              <a:rPr sz="2000" spc="-10" dirty="0">
                <a:latin typeface="Times New Roman"/>
                <a:cs typeface="Times New Roman"/>
              </a:rPr>
              <a:t>will</a:t>
            </a:r>
            <a:r>
              <a:rPr sz="2000" spc="235" dirty="0">
                <a:latin typeface="Times New Roman"/>
                <a:cs typeface="Times New Roman"/>
              </a:rPr>
              <a:t> </a:t>
            </a:r>
            <a:r>
              <a:rPr sz="2000" spc="5" dirty="0">
                <a:latin typeface="Times New Roman"/>
                <a:cs typeface="Times New Roman"/>
              </a:rPr>
              <a:t>be</a:t>
            </a:r>
            <a:endParaRPr sz="2000">
              <a:latin typeface="Times New Roman"/>
              <a:cs typeface="Times New Roman"/>
            </a:endParaRPr>
          </a:p>
          <a:p>
            <a:pPr marL="356870">
              <a:lnSpc>
                <a:spcPct val="100000"/>
              </a:lnSpc>
              <a:spcBef>
                <a:spcPts val="1205"/>
              </a:spcBef>
            </a:pPr>
            <a:r>
              <a:rPr sz="2000" spc="-5" dirty="0">
                <a:latin typeface="Times New Roman"/>
                <a:cs typeface="Times New Roman"/>
              </a:rPr>
              <a:t>loaded </a:t>
            </a:r>
            <a:r>
              <a:rPr sz="2000" spc="-20" dirty="0">
                <a:latin typeface="Times New Roman"/>
                <a:cs typeface="Times New Roman"/>
              </a:rPr>
              <a:t>with </a:t>
            </a:r>
            <a:r>
              <a:rPr sz="2000" spc="-10" dirty="0">
                <a:latin typeface="Times New Roman"/>
                <a:cs typeface="Times New Roman"/>
              </a:rPr>
              <a:t>the </a:t>
            </a:r>
            <a:r>
              <a:rPr sz="2000" dirty="0">
                <a:latin typeface="Times New Roman"/>
                <a:cs typeface="Times New Roman"/>
              </a:rPr>
              <a:t>address of </a:t>
            </a:r>
            <a:r>
              <a:rPr sz="2000" spc="-10" dirty="0">
                <a:latin typeface="Times New Roman"/>
                <a:cs typeface="Times New Roman"/>
              </a:rPr>
              <a:t>the next</a:t>
            </a:r>
            <a:r>
              <a:rPr sz="2000" spc="95" dirty="0">
                <a:latin typeface="Times New Roman"/>
                <a:cs typeface="Times New Roman"/>
              </a:rPr>
              <a:t> </a:t>
            </a:r>
            <a:r>
              <a:rPr sz="2000" spc="-10" dirty="0">
                <a:latin typeface="Times New Roman"/>
                <a:cs typeface="Times New Roman"/>
              </a:rPr>
              <a:t>instruction.</a:t>
            </a:r>
            <a:endParaRPr sz="2000">
              <a:latin typeface="Times New Roman"/>
              <a:cs typeface="Times New Roman"/>
            </a:endParaRPr>
          </a:p>
          <a:p>
            <a:pPr marL="356870" marR="10160" indent="-344805">
              <a:lnSpc>
                <a:spcPct val="150100"/>
              </a:lnSpc>
              <a:spcBef>
                <a:spcPts val="475"/>
              </a:spcBef>
              <a:tabLst>
                <a:tab pos="356870" algn="l"/>
              </a:tabLst>
            </a:pPr>
            <a:r>
              <a:rPr sz="2000" spc="-5" dirty="0">
                <a:solidFill>
                  <a:srgbClr val="C00000"/>
                </a:solidFill>
                <a:latin typeface="Times New Roman"/>
                <a:cs typeface="Times New Roman"/>
              </a:rPr>
              <a:t>»	</a:t>
            </a:r>
            <a:r>
              <a:rPr sz="2000" spc="-5" dirty="0">
                <a:latin typeface="Times New Roman"/>
                <a:cs typeface="Times New Roman"/>
              </a:rPr>
              <a:t>In case </a:t>
            </a:r>
            <a:r>
              <a:rPr sz="2000" dirty="0">
                <a:latin typeface="Times New Roman"/>
                <a:cs typeface="Times New Roman"/>
              </a:rPr>
              <a:t>of </a:t>
            </a:r>
            <a:r>
              <a:rPr sz="2000" spc="-15" dirty="0">
                <a:latin typeface="Times New Roman"/>
                <a:cs typeface="Times New Roman"/>
              </a:rPr>
              <a:t>jump </a:t>
            </a:r>
            <a:r>
              <a:rPr sz="2000" dirty="0">
                <a:latin typeface="Times New Roman"/>
                <a:cs typeface="Times New Roman"/>
              </a:rPr>
              <a:t>or </a:t>
            </a:r>
            <a:r>
              <a:rPr sz="2000" spc="-10" dirty="0">
                <a:latin typeface="Times New Roman"/>
                <a:cs typeface="Times New Roman"/>
              </a:rPr>
              <a:t>branch instruction, the </a:t>
            </a:r>
            <a:r>
              <a:rPr sz="2000" spc="-5" dirty="0">
                <a:latin typeface="Times New Roman"/>
                <a:cs typeface="Times New Roman"/>
              </a:rPr>
              <a:t>new location </a:t>
            </a:r>
            <a:r>
              <a:rPr sz="2000" spc="-10" dirty="0">
                <a:latin typeface="Times New Roman"/>
                <a:cs typeface="Times New Roman"/>
              </a:rPr>
              <a:t>is known </a:t>
            </a:r>
            <a:r>
              <a:rPr sz="2000" spc="5" dirty="0">
                <a:latin typeface="Times New Roman"/>
                <a:cs typeface="Times New Roman"/>
              </a:rPr>
              <a:t>only </a:t>
            </a:r>
            <a:r>
              <a:rPr sz="2000" spc="-10" dirty="0">
                <a:latin typeface="Times New Roman"/>
                <a:cs typeface="Times New Roman"/>
              </a:rPr>
              <a:t>after  completion </a:t>
            </a:r>
            <a:r>
              <a:rPr sz="2000" dirty="0">
                <a:latin typeface="Times New Roman"/>
                <a:cs typeface="Times New Roman"/>
              </a:rPr>
              <a:t>of </a:t>
            </a:r>
            <a:r>
              <a:rPr sz="2000" spc="-10" dirty="0">
                <a:latin typeface="Times New Roman"/>
                <a:cs typeface="Times New Roman"/>
              </a:rPr>
              <a:t>the </a:t>
            </a:r>
            <a:r>
              <a:rPr sz="2000" spc="-15" dirty="0">
                <a:latin typeface="Times New Roman"/>
                <a:cs typeface="Times New Roman"/>
              </a:rPr>
              <a:t>jump </a:t>
            </a:r>
            <a:r>
              <a:rPr sz="2000" dirty="0">
                <a:latin typeface="Times New Roman"/>
                <a:cs typeface="Times New Roman"/>
              </a:rPr>
              <a:t>or </a:t>
            </a:r>
            <a:r>
              <a:rPr sz="2000" spc="-5" dirty="0">
                <a:latin typeface="Times New Roman"/>
                <a:cs typeface="Times New Roman"/>
              </a:rPr>
              <a:t>branch</a:t>
            </a:r>
            <a:r>
              <a:rPr sz="2000" spc="60" dirty="0">
                <a:latin typeface="Times New Roman"/>
                <a:cs typeface="Times New Roman"/>
              </a:rPr>
              <a:t> </a:t>
            </a:r>
            <a:r>
              <a:rPr sz="2000" spc="-10" dirty="0">
                <a:latin typeface="Times New Roman"/>
                <a:cs typeface="Times New Roman"/>
              </a:rPr>
              <a:t>instruction.</a:t>
            </a:r>
            <a:endParaRPr sz="2000">
              <a:latin typeface="Times New Roman"/>
              <a:cs typeface="Times New Roman"/>
            </a:endParaRPr>
          </a:p>
        </p:txBody>
      </p:sp>
      <p:sp>
        <p:nvSpPr>
          <p:cNvPr id="7" name="object 7"/>
          <p:cNvSpPr txBox="1"/>
          <p:nvPr/>
        </p:nvSpPr>
        <p:spPr>
          <a:xfrm>
            <a:off x="8420100" y="6471338"/>
            <a:ext cx="216535" cy="196850"/>
          </a:xfrm>
          <a:prstGeom prst="rect">
            <a:avLst/>
          </a:prstGeom>
        </p:spPr>
        <p:txBody>
          <a:bodyPr vert="horz" wrap="square" lIns="0" tIns="0" rIns="0" bIns="0" rtlCol="0">
            <a:spAutoFit/>
          </a:bodyPr>
          <a:lstStyle/>
          <a:p>
            <a:pPr marL="38100">
              <a:lnSpc>
                <a:spcPts val="1375"/>
              </a:lnSpc>
            </a:pPr>
            <a:fld id="{81D60167-4931-47E6-BA6A-407CBD079E47}" type="slidenum">
              <a:rPr sz="1200" spc="-40" dirty="0">
                <a:latin typeface="Times New Roman"/>
                <a:cs typeface="Times New Roman"/>
              </a:rPr>
              <a:t>52</a:t>
            </a:fld>
            <a:endParaRPr sz="1200">
              <a:latin typeface="Times New Roman"/>
              <a:cs typeface="Times New Roman"/>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60044" y="199374"/>
            <a:ext cx="8458200" cy="2374265"/>
          </a:xfrm>
          <a:prstGeom prst="rect">
            <a:avLst/>
          </a:prstGeom>
        </p:spPr>
        <p:txBody>
          <a:bodyPr vert="horz" wrap="square" lIns="0" tIns="12700" rIns="0" bIns="0" rtlCol="0">
            <a:spAutoFit/>
          </a:bodyPr>
          <a:lstStyle/>
          <a:p>
            <a:pPr marL="356870" marR="5080" indent="-344805" algn="just">
              <a:lnSpc>
                <a:spcPct val="150100"/>
              </a:lnSpc>
              <a:spcBef>
                <a:spcPts val="100"/>
              </a:spcBef>
            </a:pPr>
            <a:r>
              <a:rPr sz="2000" spc="-5" dirty="0">
                <a:solidFill>
                  <a:srgbClr val="C00000"/>
                </a:solidFill>
                <a:latin typeface="Times New Roman"/>
                <a:cs typeface="Times New Roman"/>
              </a:rPr>
              <a:t>» </a:t>
            </a:r>
            <a:r>
              <a:rPr sz="2000" spc="-5" dirty="0">
                <a:latin typeface="Times New Roman"/>
                <a:cs typeface="Times New Roman"/>
              </a:rPr>
              <a:t>Depending </a:t>
            </a:r>
            <a:r>
              <a:rPr sz="2000" dirty="0">
                <a:latin typeface="Times New Roman"/>
                <a:cs typeface="Times New Roman"/>
              </a:rPr>
              <a:t>on </a:t>
            </a:r>
            <a:r>
              <a:rPr sz="2000" spc="-10" dirty="0">
                <a:latin typeface="Times New Roman"/>
                <a:cs typeface="Times New Roman"/>
              </a:rPr>
              <a:t>the </a:t>
            </a:r>
            <a:r>
              <a:rPr sz="2000" spc="-5" dirty="0">
                <a:latin typeface="Times New Roman"/>
                <a:cs typeface="Times New Roman"/>
              </a:rPr>
              <a:t>stages involved in an </a:t>
            </a:r>
            <a:r>
              <a:rPr sz="2000" spc="-10" dirty="0">
                <a:latin typeface="Times New Roman"/>
                <a:cs typeface="Times New Roman"/>
              </a:rPr>
              <a:t>instruction </a:t>
            </a:r>
            <a:r>
              <a:rPr sz="2000" dirty="0">
                <a:latin typeface="Times New Roman"/>
                <a:cs typeface="Times New Roman"/>
              </a:rPr>
              <a:t>(</a:t>
            </a:r>
            <a:r>
              <a:rPr sz="2000" dirty="0">
                <a:solidFill>
                  <a:srgbClr val="AC1285"/>
                </a:solidFill>
                <a:latin typeface="Times New Roman"/>
                <a:cs typeface="Times New Roman"/>
              </a:rPr>
              <a:t>fetch</a:t>
            </a:r>
            <a:r>
              <a:rPr sz="2000" dirty="0">
                <a:latin typeface="Times New Roman"/>
                <a:cs typeface="Times New Roman"/>
              </a:rPr>
              <a:t>, </a:t>
            </a:r>
            <a:r>
              <a:rPr sz="2000" spc="-5" dirty="0">
                <a:latin typeface="Times New Roman"/>
                <a:cs typeface="Times New Roman"/>
              </a:rPr>
              <a:t>read register </a:t>
            </a:r>
            <a:r>
              <a:rPr sz="2000" spc="-10" dirty="0">
                <a:latin typeface="Times New Roman"/>
                <a:cs typeface="Times New Roman"/>
              </a:rPr>
              <a:t>and  </a:t>
            </a:r>
            <a:r>
              <a:rPr sz="2000" dirty="0">
                <a:solidFill>
                  <a:srgbClr val="AC1285"/>
                </a:solidFill>
                <a:latin typeface="Times New Roman"/>
                <a:cs typeface="Times New Roman"/>
              </a:rPr>
              <a:t>decode</a:t>
            </a:r>
            <a:r>
              <a:rPr sz="2000" dirty="0">
                <a:latin typeface="Times New Roman"/>
                <a:cs typeface="Times New Roman"/>
              </a:rPr>
              <a:t>, </a:t>
            </a:r>
            <a:r>
              <a:rPr sz="2000" spc="-10" dirty="0">
                <a:solidFill>
                  <a:srgbClr val="AC1285"/>
                </a:solidFill>
                <a:latin typeface="Times New Roman"/>
                <a:cs typeface="Times New Roman"/>
              </a:rPr>
              <a:t>execute instruction</a:t>
            </a:r>
            <a:r>
              <a:rPr sz="2000" spc="-10" dirty="0">
                <a:latin typeface="Times New Roman"/>
                <a:cs typeface="Times New Roman"/>
              </a:rPr>
              <a:t>, </a:t>
            </a:r>
            <a:r>
              <a:rPr sz="2000" dirty="0">
                <a:solidFill>
                  <a:srgbClr val="AC1285"/>
                </a:solidFill>
                <a:latin typeface="Times New Roman"/>
                <a:cs typeface="Times New Roman"/>
              </a:rPr>
              <a:t>access </a:t>
            </a:r>
            <a:r>
              <a:rPr sz="2000" spc="-5" dirty="0">
                <a:solidFill>
                  <a:srgbClr val="AC1285"/>
                </a:solidFill>
                <a:latin typeface="Times New Roman"/>
                <a:cs typeface="Times New Roman"/>
              </a:rPr>
              <a:t>an operand </a:t>
            </a:r>
            <a:r>
              <a:rPr sz="2000" spc="-5" dirty="0">
                <a:latin typeface="Times New Roman"/>
                <a:cs typeface="Times New Roman"/>
              </a:rPr>
              <a:t>in data </a:t>
            </a:r>
            <a:r>
              <a:rPr sz="2000" spc="-10" dirty="0">
                <a:latin typeface="Times New Roman"/>
                <a:cs typeface="Times New Roman"/>
              </a:rPr>
              <a:t>memory, </a:t>
            </a:r>
            <a:r>
              <a:rPr sz="2000" spc="-10" dirty="0">
                <a:solidFill>
                  <a:srgbClr val="AC1285"/>
                </a:solidFill>
                <a:latin typeface="Times New Roman"/>
                <a:cs typeface="Times New Roman"/>
              </a:rPr>
              <a:t>write </a:t>
            </a:r>
            <a:r>
              <a:rPr sz="2000" spc="-5" dirty="0">
                <a:solidFill>
                  <a:srgbClr val="AC1285"/>
                </a:solidFill>
                <a:latin typeface="Times New Roman"/>
                <a:cs typeface="Times New Roman"/>
              </a:rPr>
              <a:t>back </a:t>
            </a:r>
            <a:r>
              <a:rPr sz="2000" spc="-10" dirty="0">
                <a:latin typeface="Times New Roman"/>
                <a:cs typeface="Times New Roman"/>
              </a:rPr>
              <a:t>the  result to </a:t>
            </a:r>
            <a:r>
              <a:rPr sz="2000" spc="-5" dirty="0">
                <a:latin typeface="Times New Roman"/>
                <a:cs typeface="Times New Roman"/>
              </a:rPr>
              <a:t>register, etc.), there can </a:t>
            </a:r>
            <a:r>
              <a:rPr sz="2000" dirty="0">
                <a:latin typeface="Times New Roman"/>
                <a:cs typeface="Times New Roman"/>
              </a:rPr>
              <a:t>be </a:t>
            </a:r>
            <a:r>
              <a:rPr sz="2000" spc="-15" dirty="0">
                <a:latin typeface="Times New Roman"/>
                <a:cs typeface="Times New Roman"/>
              </a:rPr>
              <a:t>multiple </a:t>
            </a:r>
            <a:r>
              <a:rPr sz="2000" spc="-5" dirty="0">
                <a:latin typeface="Times New Roman"/>
                <a:cs typeface="Times New Roman"/>
              </a:rPr>
              <a:t>levels </a:t>
            </a:r>
            <a:r>
              <a:rPr sz="2000" dirty="0">
                <a:latin typeface="Times New Roman"/>
                <a:cs typeface="Times New Roman"/>
              </a:rPr>
              <a:t>of </a:t>
            </a:r>
            <a:r>
              <a:rPr sz="2000" spc="-10" dirty="0">
                <a:latin typeface="Times New Roman"/>
                <a:cs typeface="Times New Roman"/>
              </a:rPr>
              <a:t>instruction</a:t>
            </a:r>
            <a:r>
              <a:rPr sz="2000" spc="140" dirty="0">
                <a:latin typeface="Times New Roman"/>
                <a:cs typeface="Times New Roman"/>
              </a:rPr>
              <a:t> </a:t>
            </a:r>
            <a:r>
              <a:rPr sz="2000" spc="-5" dirty="0">
                <a:latin typeface="Times New Roman"/>
                <a:cs typeface="Times New Roman"/>
              </a:rPr>
              <a:t>pipelining.</a:t>
            </a:r>
            <a:endParaRPr sz="2000">
              <a:latin typeface="Times New Roman"/>
              <a:cs typeface="Times New Roman"/>
            </a:endParaRPr>
          </a:p>
          <a:p>
            <a:pPr marL="12700" algn="just">
              <a:lnSpc>
                <a:spcPct val="100000"/>
              </a:lnSpc>
              <a:spcBef>
                <a:spcPts val="1680"/>
              </a:spcBef>
            </a:pPr>
            <a:r>
              <a:rPr sz="2000" spc="-5" dirty="0">
                <a:solidFill>
                  <a:srgbClr val="C00000"/>
                </a:solidFill>
                <a:latin typeface="Times New Roman"/>
                <a:cs typeface="Times New Roman"/>
              </a:rPr>
              <a:t>» </a:t>
            </a:r>
            <a:r>
              <a:rPr sz="2000" dirty="0">
                <a:latin typeface="Times New Roman"/>
                <a:cs typeface="Times New Roman"/>
              </a:rPr>
              <a:t>The </a:t>
            </a:r>
            <a:r>
              <a:rPr sz="2000" spc="-10" dirty="0">
                <a:latin typeface="Times New Roman"/>
                <a:cs typeface="Times New Roman"/>
              </a:rPr>
              <a:t>following Figure </a:t>
            </a:r>
            <a:r>
              <a:rPr sz="2000" spc="-5" dirty="0">
                <a:latin typeface="Times New Roman"/>
                <a:cs typeface="Times New Roman"/>
              </a:rPr>
              <a:t>illustrates </a:t>
            </a:r>
            <a:r>
              <a:rPr sz="2000" spc="-10" dirty="0">
                <a:latin typeface="Times New Roman"/>
                <a:cs typeface="Times New Roman"/>
              </a:rPr>
              <a:t>the </a:t>
            </a:r>
            <a:r>
              <a:rPr sz="2000" spc="-5" dirty="0">
                <a:solidFill>
                  <a:srgbClr val="AC1285"/>
                </a:solidFill>
                <a:latin typeface="Times New Roman"/>
                <a:cs typeface="Times New Roman"/>
              </a:rPr>
              <a:t>concept </a:t>
            </a:r>
            <a:r>
              <a:rPr sz="2000" dirty="0">
                <a:solidFill>
                  <a:srgbClr val="AC1285"/>
                </a:solidFill>
                <a:latin typeface="Times New Roman"/>
                <a:cs typeface="Times New Roman"/>
              </a:rPr>
              <a:t>of </a:t>
            </a:r>
            <a:r>
              <a:rPr sz="2000" spc="-10" dirty="0">
                <a:solidFill>
                  <a:srgbClr val="AC1285"/>
                </a:solidFill>
                <a:latin typeface="Times New Roman"/>
                <a:cs typeface="Times New Roman"/>
              </a:rPr>
              <a:t>Instruction </a:t>
            </a:r>
            <a:r>
              <a:rPr sz="2000" spc="-5" dirty="0">
                <a:solidFill>
                  <a:srgbClr val="AC1285"/>
                </a:solidFill>
                <a:latin typeface="Times New Roman"/>
                <a:cs typeface="Times New Roman"/>
              </a:rPr>
              <a:t>pipelining </a:t>
            </a:r>
            <a:r>
              <a:rPr sz="2000" spc="-10" dirty="0">
                <a:latin typeface="Times New Roman"/>
                <a:cs typeface="Times New Roman"/>
              </a:rPr>
              <a:t>for</a:t>
            </a:r>
            <a:r>
              <a:rPr sz="2000" spc="155" dirty="0">
                <a:latin typeface="Times New Roman"/>
                <a:cs typeface="Times New Roman"/>
              </a:rPr>
              <a:t> </a:t>
            </a:r>
            <a:r>
              <a:rPr sz="2000" spc="-10" dirty="0">
                <a:latin typeface="Times New Roman"/>
                <a:cs typeface="Times New Roman"/>
              </a:rPr>
              <a:t>single</a:t>
            </a:r>
            <a:endParaRPr sz="2000">
              <a:latin typeface="Times New Roman"/>
              <a:cs typeface="Times New Roman"/>
            </a:endParaRPr>
          </a:p>
          <a:p>
            <a:pPr marL="356870">
              <a:lnSpc>
                <a:spcPct val="100000"/>
              </a:lnSpc>
              <a:spcBef>
                <a:spcPts val="1205"/>
              </a:spcBef>
            </a:pPr>
            <a:r>
              <a:rPr sz="2000" spc="-10" dirty="0">
                <a:latin typeface="Times New Roman"/>
                <a:cs typeface="Times New Roman"/>
              </a:rPr>
              <a:t>stage</a:t>
            </a:r>
            <a:r>
              <a:rPr sz="2000" spc="5" dirty="0">
                <a:latin typeface="Times New Roman"/>
                <a:cs typeface="Times New Roman"/>
              </a:rPr>
              <a:t> </a:t>
            </a:r>
            <a:r>
              <a:rPr sz="2000" spc="-10" dirty="0">
                <a:latin typeface="Times New Roman"/>
                <a:cs typeface="Times New Roman"/>
              </a:rPr>
              <a:t>pipelining.</a:t>
            </a:r>
            <a:endParaRPr sz="2000">
              <a:latin typeface="Times New Roman"/>
              <a:cs typeface="Times New Roman"/>
            </a:endParaRPr>
          </a:p>
        </p:txBody>
      </p:sp>
      <p:sp>
        <p:nvSpPr>
          <p:cNvPr id="4" name="object 4"/>
          <p:cNvSpPr/>
          <p:nvPr/>
        </p:nvSpPr>
        <p:spPr>
          <a:xfrm>
            <a:off x="1022816" y="2812485"/>
            <a:ext cx="7511583" cy="3207314"/>
          </a:xfrm>
          <a:prstGeom prst="rect">
            <a:avLst/>
          </a:prstGeom>
          <a:blipFill>
            <a:blip r:embed="rId2" cstate="print"/>
            <a:stretch>
              <a:fillRect/>
            </a:stretch>
          </a:blipFill>
        </p:spPr>
        <p:txBody>
          <a:bodyPr wrap="square" lIns="0" tIns="0" rIns="0" bIns="0" rtlCol="0"/>
          <a:lstStyle/>
          <a:p>
            <a:endParaRPr/>
          </a:p>
        </p:txBody>
      </p:sp>
      <p:sp>
        <p:nvSpPr>
          <p:cNvPr id="6" name="object 6"/>
          <p:cNvSpPr txBox="1"/>
          <p:nvPr/>
        </p:nvSpPr>
        <p:spPr>
          <a:xfrm>
            <a:off x="8420100" y="6471338"/>
            <a:ext cx="216535" cy="196850"/>
          </a:xfrm>
          <a:prstGeom prst="rect">
            <a:avLst/>
          </a:prstGeom>
        </p:spPr>
        <p:txBody>
          <a:bodyPr vert="horz" wrap="square" lIns="0" tIns="0" rIns="0" bIns="0" rtlCol="0">
            <a:spAutoFit/>
          </a:bodyPr>
          <a:lstStyle/>
          <a:p>
            <a:pPr marL="38100">
              <a:lnSpc>
                <a:spcPts val="1375"/>
              </a:lnSpc>
            </a:pPr>
            <a:fld id="{81D60167-4931-47E6-BA6A-407CBD079E47}" type="slidenum">
              <a:rPr sz="1200" spc="-40" dirty="0">
                <a:latin typeface="Times New Roman"/>
                <a:cs typeface="Times New Roman"/>
              </a:rPr>
              <a:t>53</a:t>
            </a:fld>
            <a:endParaRPr sz="1200">
              <a:latin typeface="Times New Roman"/>
              <a:cs typeface="Times New Roman"/>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nvGraphicFramePr>
        <p:xfrm>
          <a:off x="371475" y="228600"/>
          <a:ext cx="8555354" cy="3541184"/>
        </p:xfrm>
        <a:graphic>
          <a:graphicData uri="http://schemas.openxmlformats.org/drawingml/2006/table">
            <a:tbl>
              <a:tblPr firstRow="1" bandRow="1">
                <a:tableStyleId>{2D5ABB26-0587-4C30-8999-92F81FD0307C}</a:tableStyleId>
              </a:tblPr>
              <a:tblGrid>
                <a:gridCol w="327025">
                  <a:extLst>
                    <a:ext uri="{9D8B030D-6E8A-4147-A177-3AD203B41FA5}">
                      <a16:colId xmlns:a16="http://schemas.microsoft.com/office/drawing/2014/main" xmlns="" val="20000"/>
                    </a:ext>
                  </a:extLst>
                </a:gridCol>
                <a:gridCol w="7118984">
                  <a:extLst>
                    <a:ext uri="{9D8B030D-6E8A-4147-A177-3AD203B41FA5}">
                      <a16:colId xmlns:a16="http://schemas.microsoft.com/office/drawing/2014/main" xmlns="" val="20001"/>
                    </a:ext>
                  </a:extLst>
                </a:gridCol>
                <a:gridCol w="1109345">
                  <a:extLst>
                    <a:ext uri="{9D8B030D-6E8A-4147-A177-3AD203B41FA5}">
                      <a16:colId xmlns:a16="http://schemas.microsoft.com/office/drawing/2014/main" xmlns="" val="20002"/>
                    </a:ext>
                  </a:extLst>
                </a:gridCol>
              </a:tblGrid>
              <a:tr h="1834667">
                <a:tc>
                  <a:txBody>
                    <a:bodyPr/>
                    <a:lstStyle/>
                    <a:p>
                      <a:pPr>
                        <a:lnSpc>
                          <a:spcPct val="100000"/>
                        </a:lnSpc>
                        <a:spcBef>
                          <a:spcPts val="20"/>
                        </a:spcBef>
                      </a:pPr>
                      <a:endParaRPr sz="3000">
                        <a:latin typeface="Times New Roman"/>
                        <a:cs typeface="Times New Roman"/>
                      </a:endParaRPr>
                    </a:p>
                    <a:p>
                      <a:pPr marL="91440">
                        <a:lnSpc>
                          <a:spcPct val="100000"/>
                        </a:lnSpc>
                        <a:spcBef>
                          <a:spcPts val="5"/>
                        </a:spcBef>
                      </a:pPr>
                      <a:r>
                        <a:rPr sz="2000" dirty="0">
                          <a:solidFill>
                            <a:srgbClr val="C00000"/>
                          </a:solidFill>
                          <a:latin typeface="Times New Roman"/>
                          <a:cs typeface="Times New Roman"/>
                        </a:rPr>
                        <a:t>»</a:t>
                      </a:r>
                      <a:endParaRPr sz="2000">
                        <a:latin typeface="Times New Roman"/>
                        <a:cs typeface="Times New Roman"/>
                      </a:endParaRPr>
                    </a:p>
                    <a:p>
                      <a:pPr marL="91440">
                        <a:lnSpc>
                          <a:spcPct val="100000"/>
                        </a:lnSpc>
                        <a:spcBef>
                          <a:spcPts val="1680"/>
                        </a:spcBef>
                      </a:pPr>
                      <a:r>
                        <a:rPr sz="2000" dirty="0">
                          <a:solidFill>
                            <a:srgbClr val="C00000"/>
                          </a:solidFill>
                          <a:latin typeface="Times New Roman"/>
                          <a:cs typeface="Times New Roman"/>
                        </a:rPr>
                        <a:t>»</a:t>
                      </a:r>
                      <a:endParaRPr sz="2000">
                        <a:latin typeface="Times New Roman"/>
                        <a:cs typeface="Times New Roman"/>
                      </a:endParaRPr>
                    </a:p>
                  </a:txBody>
                  <a:tcPr marL="0" marR="0" marT="2540" marB="0">
                    <a:lnL w="19050">
                      <a:solidFill>
                        <a:srgbClr val="CC9900"/>
                      </a:solidFill>
                      <a:prstDash val="solid"/>
                    </a:lnL>
                    <a:lnT w="19050">
                      <a:solidFill>
                        <a:srgbClr val="CC9900"/>
                      </a:solidFill>
                      <a:prstDash val="solid"/>
                    </a:lnT>
                  </a:tcPr>
                </a:tc>
                <a:tc>
                  <a:txBody>
                    <a:bodyPr/>
                    <a:lstStyle/>
                    <a:p>
                      <a:pPr>
                        <a:lnSpc>
                          <a:spcPct val="100000"/>
                        </a:lnSpc>
                        <a:spcBef>
                          <a:spcPts val="20"/>
                        </a:spcBef>
                      </a:pPr>
                      <a:endParaRPr sz="3000">
                        <a:latin typeface="Times New Roman"/>
                        <a:cs typeface="Times New Roman"/>
                      </a:endParaRPr>
                    </a:p>
                    <a:p>
                      <a:pPr marL="108585">
                        <a:lnSpc>
                          <a:spcPct val="100000"/>
                        </a:lnSpc>
                        <a:spcBef>
                          <a:spcPts val="5"/>
                        </a:spcBef>
                      </a:pPr>
                      <a:r>
                        <a:rPr sz="2000" b="1" i="1" u="heavy" spc="-5" dirty="0">
                          <a:solidFill>
                            <a:srgbClr val="FF0000"/>
                          </a:solidFill>
                          <a:uFill>
                            <a:solidFill>
                              <a:srgbClr val="FF0000"/>
                            </a:solidFill>
                          </a:uFill>
                          <a:latin typeface="Times New Roman"/>
                          <a:cs typeface="Times New Roman"/>
                        </a:rPr>
                        <a:t>Application Specific Integrated </a:t>
                      </a:r>
                      <a:r>
                        <a:rPr sz="2000" b="1" i="1" u="heavy" spc="-10" dirty="0">
                          <a:solidFill>
                            <a:srgbClr val="FF0000"/>
                          </a:solidFill>
                          <a:uFill>
                            <a:solidFill>
                              <a:srgbClr val="FF0000"/>
                            </a:solidFill>
                          </a:uFill>
                          <a:latin typeface="Times New Roman"/>
                          <a:cs typeface="Times New Roman"/>
                        </a:rPr>
                        <a:t>Circuits</a:t>
                      </a:r>
                      <a:r>
                        <a:rPr sz="2000" b="1" i="1" u="heavy" spc="5" dirty="0">
                          <a:solidFill>
                            <a:srgbClr val="FF0000"/>
                          </a:solidFill>
                          <a:uFill>
                            <a:solidFill>
                              <a:srgbClr val="FF0000"/>
                            </a:solidFill>
                          </a:uFill>
                          <a:latin typeface="Times New Roman"/>
                          <a:cs typeface="Times New Roman"/>
                        </a:rPr>
                        <a:t> </a:t>
                      </a:r>
                      <a:r>
                        <a:rPr sz="2000" b="1" i="1" u="heavy" spc="-10" dirty="0">
                          <a:solidFill>
                            <a:srgbClr val="FF0000"/>
                          </a:solidFill>
                          <a:uFill>
                            <a:solidFill>
                              <a:srgbClr val="FF0000"/>
                            </a:solidFill>
                          </a:uFill>
                          <a:latin typeface="Times New Roman"/>
                          <a:cs typeface="Times New Roman"/>
                        </a:rPr>
                        <a:t>(ASICs):</a:t>
                      </a:r>
                      <a:endParaRPr sz="2000">
                        <a:latin typeface="Times New Roman"/>
                        <a:cs typeface="Times New Roman"/>
                      </a:endParaRPr>
                    </a:p>
                    <a:p>
                      <a:pPr marL="108585">
                        <a:lnSpc>
                          <a:spcPct val="100000"/>
                        </a:lnSpc>
                        <a:spcBef>
                          <a:spcPts val="1680"/>
                        </a:spcBef>
                      </a:pPr>
                      <a:r>
                        <a:rPr sz="2000" i="1" spc="-5" dirty="0">
                          <a:solidFill>
                            <a:srgbClr val="FF0000"/>
                          </a:solidFill>
                          <a:latin typeface="Times New Roman"/>
                          <a:cs typeface="Times New Roman"/>
                        </a:rPr>
                        <a:t>Application </a:t>
                      </a:r>
                      <a:r>
                        <a:rPr sz="2000" i="1" dirty="0">
                          <a:solidFill>
                            <a:srgbClr val="FF0000"/>
                          </a:solidFill>
                          <a:latin typeface="Times New Roman"/>
                          <a:cs typeface="Times New Roman"/>
                        </a:rPr>
                        <a:t>Specific </a:t>
                      </a:r>
                      <a:r>
                        <a:rPr sz="2000" i="1" spc="-10" dirty="0">
                          <a:solidFill>
                            <a:srgbClr val="FF0000"/>
                          </a:solidFill>
                          <a:latin typeface="Times New Roman"/>
                          <a:cs typeface="Times New Roman"/>
                        </a:rPr>
                        <a:t>Integrated </a:t>
                      </a:r>
                      <a:r>
                        <a:rPr sz="2000" i="1" spc="-5" dirty="0">
                          <a:solidFill>
                            <a:srgbClr val="FF0000"/>
                          </a:solidFill>
                          <a:latin typeface="Times New Roman"/>
                          <a:cs typeface="Times New Roman"/>
                        </a:rPr>
                        <a:t>Circuit </a:t>
                      </a:r>
                      <a:r>
                        <a:rPr sz="2000" spc="-10" dirty="0">
                          <a:latin typeface="Times New Roman"/>
                          <a:cs typeface="Times New Roman"/>
                        </a:rPr>
                        <a:t>is </a:t>
                      </a:r>
                      <a:r>
                        <a:rPr sz="2000" spc="-5" dirty="0">
                          <a:solidFill>
                            <a:srgbClr val="6F2F9F"/>
                          </a:solidFill>
                          <a:latin typeface="Times New Roman"/>
                          <a:cs typeface="Times New Roman"/>
                        </a:rPr>
                        <a:t>a</a:t>
                      </a:r>
                      <a:r>
                        <a:rPr sz="2000" spc="450" dirty="0">
                          <a:solidFill>
                            <a:srgbClr val="6F2F9F"/>
                          </a:solidFill>
                          <a:latin typeface="Times New Roman"/>
                          <a:cs typeface="Times New Roman"/>
                        </a:rPr>
                        <a:t> </a:t>
                      </a:r>
                      <a:r>
                        <a:rPr sz="2000" spc="-10" dirty="0">
                          <a:solidFill>
                            <a:srgbClr val="6F2F9F"/>
                          </a:solidFill>
                          <a:latin typeface="Times New Roman"/>
                          <a:cs typeface="Times New Roman"/>
                        </a:rPr>
                        <a:t>microchip designed to</a:t>
                      </a:r>
                      <a:endParaRPr sz="2000">
                        <a:latin typeface="Times New Roman"/>
                        <a:cs typeface="Times New Roman"/>
                      </a:endParaRPr>
                    </a:p>
                    <a:p>
                      <a:pPr marL="108585">
                        <a:lnSpc>
                          <a:spcPct val="100000"/>
                        </a:lnSpc>
                        <a:spcBef>
                          <a:spcPts val="1205"/>
                        </a:spcBef>
                      </a:pPr>
                      <a:r>
                        <a:rPr sz="2000" spc="-5" dirty="0">
                          <a:solidFill>
                            <a:srgbClr val="6F2F9F"/>
                          </a:solidFill>
                          <a:latin typeface="Times New Roman"/>
                          <a:cs typeface="Times New Roman"/>
                        </a:rPr>
                        <a:t>specific </a:t>
                      </a:r>
                      <a:r>
                        <a:rPr sz="2000" dirty="0">
                          <a:solidFill>
                            <a:srgbClr val="6F2F9F"/>
                          </a:solidFill>
                          <a:latin typeface="Times New Roman"/>
                          <a:cs typeface="Times New Roman"/>
                        </a:rPr>
                        <a:t>or </a:t>
                      </a:r>
                      <a:r>
                        <a:rPr sz="2000" spc="-10" dirty="0">
                          <a:solidFill>
                            <a:srgbClr val="6F2F9F"/>
                          </a:solidFill>
                          <a:latin typeface="Times New Roman"/>
                          <a:cs typeface="Times New Roman"/>
                        </a:rPr>
                        <a:t>unique</a:t>
                      </a:r>
                      <a:r>
                        <a:rPr sz="2000" spc="30" dirty="0">
                          <a:solidFill>
                            <a:srgbClr val="6F2F9F"/>
                          </a:solidFill>
                          <a:latin typeface="Times New Roman"/>
                          <a:cs typeface="Times New Roman"/>
                        </a:rPr>
                        <a:t> </a:t>
                      </a:r>
                      <a:r>
                        <a:rPr sz="2000" spc="-5" dirty="0">
                          <a:solidFill>
                            <a:srgbClr val="6F2F9F"/>
                          </a:solidFill>
                          <a:latin typeface="Times New Roman"/>
                          <a:cs typeface="Times New Roman"/>
                        </a:rPr>
                        <a:t>application</a:t>
                      </a:r>
                      <a:r>
                        <a:rPr sz="2000" spc="-5" dirty="0">
                          <a:latin typeface="Times New Roman"/>
                          <a:cs typeface="Times New Roman"/>
                        </a:rPr>
                        <a:t>.</a:t>
                      </a:r>
                      <a:endParaRPr sz="2000">
                        <a:latin typeface="Times New Roman"/>
                        <a:cs typeface="Times New Roman"/>
                      </a:endParaRPr>
                    </a:p>
                  </a:txBody>
                  <a:tcPr marL="0" marR="0" marT="2540" marB="0">
                    <a:lnT w="19050">
                      <a:solidFill>
                        <a:srgbClr val="CC9900"/>
                      </a:solidFill>
                      <a:prstDash val="solid"/>
                    </a:lnT>
                  </a:tcPr>
                </a:tc>
                <a:tc>
                  <a:txBody>
                    <a:bodyPr/>
                    <a:lstStyle/>
                    <a:p>
                      <a:pPr>
                        <a:lnSpc>
                          <a:spcPct val="100000"/>
                        </a:lnSpc>
                      </a:pPr>
                      <a:endParaRPr sz="2200">
                        <a:latin typeface="Times New Roman"/>
                        <a:cs typeface="Times New Roman"/>
                      </a:endParaRPr>
                    </a:p>
                    <a:p>
                      <a:pPr>
                        <a:lnSpc>
                          <a:spcPct val="100000"/>
                        </a:lnSpc>
                      </a:pPr>
                      <a:endParaRPr sz="2200">
                        <a:latin typeface="Times New Roman"/>
                        <a:cs typeface="Times New Roman"/>
                      </a:endParaRPr>
                    </a:p>
                    <a:p>
                      <a:pPr>
                        <a:lnSpc>
                          <a:spcPct val="100000"/>
                        </a:lnSpc>
                        <a:spcBef>
                          <a:spcPts val="25"/>
                        </a:spcBef>
                      </a:pPr>
                      <a:endParaRPr sz="2150">
                        <a:latin typeface="Times New Roman"/>
                        <a:cs typeface="Times New Roman"/>
                      </a:endParaRPr>
                    </a:p>
                    <a:p>
                      <a:pPr marL="19050" algn="ctr">
                        <a:lnSpc>
                          <a:spcPct val="100000"/>
                        </a:lnSpc>
                      </a:pPr>
                      <a:r>
                        <a:rPr sz="2000" spc="-5" dirty="0">
                          <a:solidFill>
                            <a:srgbClr val="6F2F9F"/>
                          </a:solidFill>
                          <a:latin typeface="Times New Roman"/>
                          <a:cs typeface="Times New Roman"/>
                        </a:rPr>
                        <a:t>perform</a:t>
                      </a:r>
                      <a:r>
                        <a:rPr sz="2000" spc="204" dirty="0">
                          <a:solidFill>
                            <a:srgbClr val="6F2F9F"/>
                          </a:solidFill>
                          <a:latin typeface="Times New Roman"/>
                          <a:cs typeface="Times New Roman"/>
                        </a:rPr>
                        <a:t> </a:t>
                      </a:r>
                      <a:r>
                        <a:rPr sz="2000" spc="-5" dirty="0">
                          <a:solidFill>
                            <a:srgbClr val="6F2F9F"/>
                          </a:solidFill>
                          <a:latin typeface="Times New Roman"/>
                          <a:cs typeface="Times New Roman"/>
                        </a:rPr>
                        <a:t>a</a:t>
                      </a:r>
                      <a:endParaRPr sz="2000">
                        <a:latin typeface="Times New Roman"/>
                        <a:cs typeface="Times New Roman"/>
                      </a:endParaRPr>
                    </a:p>
                  </a:txBody>
                  <a:tcPr marL="0" marR="0" marT="0" marB="0">
                    <a:lnT w="19050">
                      <a:solidFill>
                        <a:srgbClr val="CC9900"/>
                      </a:solidFill>
                      <a:prstDash val="solid"/>
                    </a:lnT>
                  </a:tcPr>
                </a:tc>
                <a:extLst>
                  <a:ext uri="{0D108BD9-81ED-4DB2-BD59-A6C34878D82A}">
                    <a16:rowId xmlns:a16="http://schemas.microsoft.com/office/drawing/2014/main" xmlns="" val="10000"/>
                  </a:ext>
                </a:extLst>
              </a:tr>
              <a:tr h="468436">
                <a:tc>
                  <a:txBody>
                    <a:bodyPr/>
                    <a:lstStyle/>
                    <a:p>
                      <a:pPr>
                        <a:lnSpc>
                          <a:spcPct val="100000"/>
                        </a:lnSpc>
                      </a:pPr>
                      <a:endParaRPr sz="1900">
                        <a:latin typeface="Times New Roman"/>
                        <a:cs typeface="Times New Roman"/>
                      </a:endParaRPr>
                    </a:p>
                  </a:txBody>
                  <a:tcPr marL="0" marR="0" marT="0" marB="0"/>
                </a:tc>
                <a:tc>
                  <a:txBody>
                    <a:bodyPr/>
                    <a:lstStyle/>
                    <a:p>
                      <a:pPr marL="108585">
                        <a:lnSpc>
                          <a:spcPct val="100000"/>
                        </a:lnSpc>
                        <a:spcBef>
                          <a:spcPts val="660"/>
                        </a:spcBef>
                        <a:tabLst>
                          <a:tab pos="434975" algn="l"/>
                        </a:tabLst>
                      </a:pPr>
                      <a:r>
                        <a:rPr sz="1750" spc="10" dirty="0">
                          <a:solidFill>
                            <a:srgbClr val="C00000"/>
                          </a:solidFill>
                          <a:latin typeface="Times New Roman"/>
                          <a:cs typeface="Times New Roman"/>
                        </a:rPr>
                        <a:t>»	</a:t>
                      </a:r>
                      <a:r>
                        <a:rPr sz="1800" spc="-10" dirty="0">
                          <a:solidFill>
                            <a:srgbClr val="001F5F"/>
                          </a:solidFill>
                          <a:latin typeface="Times New Roman"/>
                          <a:cs typeface="Times New Roman"/>
                        </a:rPr>
                        <a:t>Used as replacement </a:t>
                      </a:r>
                      <a:r>
                        <a:rPr sz="1800" dirty="0">
                          <a:solidFill>
                            <a:srgbClr val="001F5F"/>
                          </a:solidFill>
                          <a:latin typeface="Times New Roman"/>
                          <a:cs typeface="Times New Roman"/>
                        </a:rPr>
                        <a:t>to conventional </a:t>
                      </a:r>
                      <a:r>
                        <a:rPr sz="1800" spc="-5" dirty="0">
                          <a:solidFill>
                            <a:srgbClr val="001F5F"/>
                          </a:solidFill>
                          <a:latin typeface="Times New Roman"/>
                          <a:cs typeface="Times New Roman"/>
                        </a:rPr>
                        <a:t>general </a:t>
                      </a:r>
                      <a:r>
                        <a:rPr sz="1800" spc="5" dirty="0">
                          <a:solidFill>
                            <a:srgbClr val="001F5F"/>
                          </a:solidFill>
                          <a:latin typeface="Times New Roman"/>
                          <a:cs typeface="Times New Roman"/>
                        </a:rPr>
                        <a:t>purpose </a:t>
                      </a:r>
                      <a:r>
                        <a:rPr sz="1800" spc="-5" dirty="0">
                          <a:solidFill>
                            <a:srgbClr val="001F5F"/>
                          </a:solidFill>
                          <a:latin typeface="Times New Roman"/>
                          <a:cs typeface="Times New Roman"/>
                        </a:rPr>
                        <a:t>logic</a:t>
                      </a:r>
                      <a:r>
                        <a:rPr sz="1800" spc="45" dirty="0">
                          <a:solidFill>
                            <a:srgbClr val="001F5F"/>
                          </a:solidFill>
                          <a:latin typeface="Times New Roman"/>
                          <a:cs typeface="Times New Roman"/>
                        </a:rPr>
                        <a:t> </a:t>
                      </a:r>
                      <a:r>
                        <a:rPr sz="1800" dirty="0">
                          <a:solidFill>
                            <a:srgbClr val="001F5F"/>
                          </a:solidFill>
                          <a:latin typeface="Times New Roman"/>
                          <a:cs typeface="Times New Roman"/>
                        </a:rPr>
                        <a:t>chips</a:t>
                      </a:r>
                      <a:r>
                        <a:rPr sz="1800" dirty="0">
                          <a:latin typeface="Times New Roman"/>
                          <a:cs typeface="Times New Roman"/>
                        </a:rPr>
                        <a:t>.</a:t>
                      </a:r>
                      <a:endParaRPr sz="1800">
                        <a:latin typeface="Times New Roman"/>
                        <a:cs typeface="Times New Roman"/>
                      </a:endParaRPr>
                    </a:p>
                  </a:txBody>
                  <a:tcPr marL="0" marR="0" marT="83820" marB="0"/>
                </a:tc>
                <a:tc>
                  <a:txBody>
                    <a:bodyPr/>
                    <a:lstStyle/>
                    <a:p>
                      <a:pPr>
                        <a:lnSpc>
                          <a:spcPct val="100000"/>
                        </a:lnSpc>
                      </a:pPr>
                      <a:endParaRPr sz="1900">
                        <a:latin typeface="Times New Roman"/>
                        <a:cs typeface="Times New Roman"/>
                      </a:endParaRPr>
                    </a:p>
                  </a:txBody>
                  <a:tcPr marL="0" marR="0" marT="0" marB="0"/>
                </a:tc>
                <a:extLst>
                  <a:ext uri="{0D108BD9-81ED-4DB2-BD59-A6C34878D82A}">
                    <a16:rowId xmlns:a16="http://schemas.microsoft.com/office/drawing/2014/main" xmlns="" val="10001"/>
                  </a:ext>
                </a:extLst>
              </a:tr>
              <a:tr h="878237">
                <a:tc>
                  <a:txBody>
                    <a:bodyPr/>
                    <a:lstStyle/>
                    <a:p>
                      <a:pPr>
                        <a:lnSpc>
                          <a:spcPct val="100000"/>
                        </a:lnSpc>
                      </a:pPr>
                      <a:endParaRPr sz="1900">
                        <a:latin typeface="Times New Roman"/>
                        <a:cs typeface="Times New Roman"/>
                      </a:endParaRPr>
                    </a:p>
                  </a:txBody>
                  <a:tcPr marL="0" marR="0" marT="0" marB="0"/>
                </a:tc>
                <a:tc>
                  <a:txBody>
                    <a:bodyPr/>
                    <a:lstStyle/>
                    <a:p>
                      <a:pPr marL="108585">
                        <a:lnSpc>
                          <a:spcPct val="100000"/>
                        </a:lnSpc>
                        <a:spcBef>
                          <a:spcPts val="640"/>
                        </a:spcBef>
                        <a:tabLst>
                          <a:tab pos="434975" algn="l"/>
                        </a:tabLst>
                      </a:pPr>
                      <a:r>
                        <a:rPr sz="1750" spc="10" dirty="0">
                          <a:solidFill>
                            <a:srgbClr val="C00000"/>
                          </a:solidFill>
                          <a:latin typeface="Times New Roman"/>
                          <a:cs typeface="Times New Roman"/>
                        </a:rPr>
                        <a:t>»	</a:t>
                      </a:r>
                      <a:r>
                        <a:rPr sz="1800" spc="-5" dirty="0">
                          <a:solidFill>
                            <a:srgbClr val="006FC0"/>
                          </a:solidFill>
                          <a:latin typeface="Times New Roman"/>
                          <a:cs typeface="Times New Roman"/>
                        </a:rPr>
                        <a:t>Integrates several </a:t>
                      </a:r>
                      <a:r>
                        <a:rPr sz="1800" dirty="0">
                          <a:solidFill>
                            <a:srgbClr val="006FC0"/>
                          </a:solidFill>
                          <a:latin typeface="Times New Roman"/>
                          <a:cs typeface="Times New Roman"/>
                        </a:rPr>
                        <a:t>functions </a:t>
                      </a:r>
                      <a:r>
                        <a:rPr sz="1800" spc="-5" dirty="0">
                          <a:solidFill>
                            <a:srgbClr val="006FC0"/>
                          </a:solidFill>
                          <a:latin typeface="Times New Roman"/>
                          <a:cs typeface="Times New Roman"/>
                        </a:rPr>
                        <a:t>into </a:t>
                      </a:r>
                      <a:r>
                        <a:rPr sz="1800" dirty="0">
                          <a:solidFill>
                            <a:srgbClr val="006FC0"/>
                          </a:solidFill>
                          <a:latin typeface="Times New Roman"/>
                          <a:cs typeface="Times New Roman"/>
                        </a:rPr>
                        <a:t>a </a:t>
                      </a:r>
                      <a:r>
                        <a:rPr sz="1800" spc="-5" dirty="0">
                          <a:solidFill>
                            <a:srgbClr val="006FC0"/>
                          </a:solidFill>
                          <a:latin typeface="Times New Roman"/>
                          <a:cs typeface="Times New Roman"/>
                        </a:rPr>
                        <a:t>single </a:t>
                      </a:r>
                      <a:r>
                        <a:rPr sz="1800" spc="-10" dirty="0">
                          <a:solidFill>
                            <a:srgbClr val="006FC0"/>
                          </a:solidFill>
                          <a:latin typeface="Times New Roman"/>
                          <a:cs typeface="Times New Roman"/>
                        </a:rPr>
                        <a:t>chip </a:t>
                      </a:r>
                      <a:r>
                        <a:rPr sz="1800" dirty="0">
                          <a:latin typeface="Times New Roman"/>
                          <a:cs typeface="Times New Roman"/>
                        </a:rPr>
                        <a:t>and </a:t>
                      </a:r>
                      <a:r>
                        <a:rPr sz="1800" spc="-5" dirty="0">
                          <a:latin typeface="Times New Roman"/>
                          <a:cs typeface="Times New Roman"/>
                        </a:rPr>
                        <a:t>there </a:t>
                      </a:r>
                      <a:r>
                        <a:rPr sz="1800" spc="5" dirty="0">
                          <a:latin typeface="Times New Roman"/>
                          <a:cs typeface="Times New Roman"/>
                        </a:rPr>
                        <a:t>by</a:t>
                      </a:r>
                      <a:r>
                        <a:rPr sz="1800" spc="315" dirty="0">
                          <a:latin typeface="Times New Roman"/>
                          <a:cs typeface="Times New Roman"/>
                        </a:rPr>
                        <a:t> </a:t>
                      </a:r>
                      <a:r>
                        <a:rPr sz="1800" spc="-5" dirty="0">
                          <a:solidFill>
                            <a:srgbClr val="006FC0"/>
                          </a:solidFill>
                          <a:latin typeface="Times New Roman"/>
                          <a:cs typeface="Times New Roman"/>
                        </a:rPr>
                        <a:t>reduces</a:t>
                      </a:r>
                      <a:endParaRPr sz="1800">
                        <a:latin typeface="Times New Roman"/>
                        <a:cs typeface="Times New Roman"/>
                      </a:endParaRPr>
                    </a:p>
                    <a:p>
                      <a:pPr marL="434975">
                        <a:lnSpc>
                          <a:spcPct val="100000"/>
                        </a:lnSpc>
                        <a:spcBef>
                          <a:spcPts val="1085"/>
                        </a:spcBef>
                      </a:pPr>
                      <a:r>
                        <a:rPr sz="1800" spc="-5" dirty="0">
                          <a:solidFill>
                            <a:srgbClr val="006FC0"/>
                          </a:solidFill>
                          <a:latin typeface="Times New Roman"/>
                          <a:cs typeface="Times New Roman"/>
                        </a:rPr>
                        <a:t>development</a:t>
                      </a:r>
                      <a:r>
                        <a:rPr sz="1800" spc="-10" dirty="0">
                          <a:solidFill>
                            <a:srgbClr val="006FC0"/>
                          </a:solidFill>
                          <a:latin typeface="Times New Roman"/>
                          <a:cs typeface="Times New Roman"/>
                        </a:rPr>
                        <a:t> </a:t>
                      </a:r>
                      <a:r>
                        <a:rPr sz="1800" spc="-5" dirty="0">
                          <a:solidFill>
                            <a:srgbClr val="006FC0"/>
                          </a:solidFill>
                          <a:latin typeface="Times New Roman"/>
                          <a:cs typeface="Times New Roman"/>
                        </a:rPr>
                        <a:t>cost</a:t>
                      </a:r>
                      <a:r>
                        <a:rPr sz="1800" spc="-5" dirty="0">
                          <a:latin typeface="Times New Roman"/>
                          <a:cs typeface="Times New Roman"/>
                        </a:rPr>
                        <a:t>.</a:t>
                      </a:r>
                      <a:endParaRPr sz="1800">
                        <a:latin typeface="Times New Roman"/>
                        <a:cs typeface="Times New Roman"/>
                      </a:endParaRPr>
                    </a:p>
                  </a:txBody>
                  <a:tcPr marL="0" marR="0" marT="81280" marB="0"/>
                </a:tc>
                <a:tc>
                  <a:txBody>
                    <a:bodyPr/>
                    <a:lstStyle/>
                    <a:p>
                      <a:pPr marL="17145" algn="ctr">
                        <a:lnSpc>
                          <a:spcPct val="100000"/>
                        </a:lnSpc>
                        <a:spcBef>
                          <a:spcPts val="640"/>
                        </a:spcBef>
                      </a:pPr>
                      <a:r>
                        <a:rPr sz="1800" dirty="0">
                          <a:solidFill>
                            <a:srgbClr val="006FC0"/>
                          </a:solidFill>
                          <a:latin typeface="Times New Roman"/>
                          <a:cs typeface="Times New Roman"/>
                        </a:rPr>
                        <a:t>the</a:t>
                      </a:r>
                      <a:r>
                        <a:rPr sz="1800" spc="355" dirty="0">
                          <a:solidFill>
                            <a:srgbClr val="006FC0"/>
                          </a:solidFill>
                          <a:latin typeface="Times New Roman"/>
                          <a:cs typeface="Times New Roman"/>
                        </a:rPr>
                        <a:t> </a:t>
                      </a:r>
                      <a:r>
                        <a:rPr sz="1800" spc="-5" dirty="0">
                          <a:solidFill>
                            <a:srgbClr val="006FC0"/>
                          </a:solidFill>
                          <a:latin typeface="Times New Roman"/>
                          <a:cs typeface="Times New Roman"/>
                        </a:rPr>
                        <a:t>system</a:t>
                      </a:r>
                      <a:endParaRPr sz="1800">
                        <a:latin typeface="Times New Roman"/>
                        <a:cs typeface="Times New Roman"/>
                      </a:endParaRPr>
                    </a:p>
                  </a:txBody>
                  <a:tcPr marL="0" marR="0" marT="81280" marB="0"/>
                </a:tc>
                <a:extLst>
                  <a:ext uri="{0D108BD9-81ED-4DB2-BD59-A6C34878D82A}">
                    <a16:rowId xmlns:a16="http://schemas.microsoft.com/office/drawing/2014/main" xmlns="" val="10002"/>
                  </a:ext>
                </a:extLst>
              </a:tr>
              <a:tr h="359844">
                <a:tc>
                  <a:txBody>
                    <a:bodyPr/>
                    <a:lstStyle/>
                    <a:p>
                      <a:pPr>
                        <a:lnSpc>
                          <a:spcPct val="100000"/>
                        </a:lnSpc>
                      </a:pPr>
                      <a:endParaRPr sz="1900">
                        <a:latin typeface="Times New Roman"/>
                        <a:cs typeface="Times New Roman"/>
                      </a:endParaRPr>
                    </a:p>
                  </a:txBody>
                  <a:tcPr marL="0" marR="0" marT="0" marB="0"/>
                </a:tc>
                <a:tc>
                  <a:txBody>
                    <a:bodyPr/>
                    <a:lstStyle/>
                    <a:p>
                      <a:pPr marL="108585">
                        <a:lnSpc>
                          <a:spcPts val="2090"/>
                        </a:lnSpc>
                        <a:spcBef>
                          <a:spcPts val="645"/>
                        </a:spcBef>
                        <a:tabLst>
                          <a:tab pos="434975" algn="l"/>
                        </a:tabLst>
                      </a:pPr>
                      <a:r>
                        <a:rPr sz="1750" spc="10" dirty="0">
                          <a:solidFill>
                            <a:srgbClr val="C00000"/>
                          </a:solidFill>
                          <a:latin typeface="Times New Roman"/>
                          <a:cs typeface="Times New Roman"/>
                        </a:rPr>
                        <a:t>»	</a:t>
                      </a:r>
                      <a:r>
                        <a:rPr sz="1800" spc="-20" dirty="0">
                          <a:latin typeface="Times New Roman"/>
                          <a:cs typeface="Times New Roman"/>
                        </a:rPr>
                        <a:t>As </a:t>
                      </a:r>
                      <a:r>
                        <a:rPr sz="1800" dirty="0">
                          <a:latin typeface="Times New Roman"/>
                          <a:cs typeface="Times New Roman"/>
                        </a:rPr>
                        <a:t>a </a:t>
                      </a:r>
                      <a:r>
                        <a:rPr sz="1800" spc="-5" dirty="0">
                          <a:latin typeface="Times New Roman"/>
                          <a:cs typeface="Times New Roman"/>
                        </a:rPr>
                        <a:t>single </a:t>
                      </a:r>
                      <a:r>
                        <a:rPr sz="1800" dirty="0">
                          <a:latin typeface="Times New Roman"/>
                          <a:cs typeface="Times New Roman"/>
                        </a:rPr>
                        <a:t>chip, </a:t>
                      </a:r>
                      <a:r>
                        <a:rPr sz="1800" spc="-10" dirty="0">
                          <a:solidFill>
                            <a:srgbClr val="6F2F9F"/>
                          </a:solidFill>
                          <a:latin typeface="Times New Roman"/>
                          <a:cs typeface="Times New Roman"/>
                        </a:rPr>
                        <a:t>ASIC </a:t>
                      </a:r>
                      <a:r>
                        <a:rPr sz="1800" spc="-5" dirty="0">
                          <a:solidFill>
                            <a:srgbClr val="6F2F9F"/>
                          </a:solidFill>
                          <a:latin typeface="Times New Roman"/>
                          <a:cs typeface="Times New Roman"/>
                        </a:rPr>
                        <a:t>consumes </a:t>
                      </a:r>
                      <a:r>
                        <a:rPr sz="1800" dirty="0">
                          <a:solidFill>
                            <a:srgbClr val="6F2F9F"/>
                          </a:solidFill>
                          <a:latin typeface="Times New Roman"/>
                          <a:cs typeface="Times New Roman"/>
                        </a:rPr>
                        <a:t>a </a:t>
                      </a:r>
                      <a:r>
                        <a:rPr sz="1800" spc="-10" dirty="0">
                          <a:solidFill>
                            <a:srgbClr val="6F2F9F"/>
                          </a:solidFill>
                          <a:latin typeface="Times New Roman"/>
                          <a:cs typeface="Times New Roman"/>
                        </a:rPr>
                        <a:t>very </a:t>
                      </a:r>
                      <a:r>
                        <a:rPr sz="1800" spc="-15" dirty="0">
                          <a:solidFill>
                            <a:srgbClr val="6F2F9F"/>
                          </a:solidFill>
                          <a:latin typeface="Times New Roman"/>
                          <a:cs typeface="Times New Roman"/>
                        </a:rPr>
                        <a:t>small </a:t>
                      </a:r>
                      <a:r>
                        <a:rPr sz="1800" spc="-5" dirty="0">
                          <a:solidFill>
                            <a:srgbClr val="6F2F9F"/>
                          </a:solidFill>
                          <a:latin typeface="Times New Roman"/>
                          <a:cs typeface="Times New Roman"/>
                        </a:rPr>
                        <a:t>area </a:t>
                      </a:r>
                      <a:r>
                        <a:rPr sz="1800" dirty="0">
                          <a:latin typeface="Times New Roman"/>
                          <a:cs typeface="Times New Roman"/>
                        </a:rPr>
                        <a:t>in the total</a:t>
                      </a:r>
                      <a:r>
                        <a:rPr sz="1800" spc="185" dirty="0">
                          <a:latin typeface="Times New Roman"/>
                          <a:cs typeface="Times New Roman"/>
                        </a:rPr>
                        <a:t> </a:t>
                      </a:r>
                      <a:r>
                        <a:rPr sz="1800" spc="-15" dirty="0">
                          <a:latin typeface="Times New Roman"/>
                          <a:cs typeface="Times New Roman"/>
                        </a:rPr>
                        <a:t>system.</a:t>
                      </a:r>
                      <a:endParaRPr sz="1800">
                        <a:latin typeface="Times New Roman"/>
                        <a:cs typeface="Times New Roman"/>
                      </a:endParaRPr>
                    </a:p>
                  </a:txBody>
                  <a:tcPr marL="0" marR="0" marT="81915" marB="0"/>
                </a:tc>
                <a:tc>
                  <a:txBody>
                    <a:bodyPr/>
                    <a:lstStyle/>
                    <a:p>
                      <a:pPr>
                        <a:lnSpc>
                          <a:spcPct val="100000"/>
                        </a:lnSpc>
                      </a:pPr>
                      <a:endParaRPr sz="1900">
                        <a:latin typeface="Times New Roman"/>
                        <a:cs typeface="Times New Roman"/>
                      </a:endParaRPr>
                    </a:p>
                  </a:txBody>
                  <a:tcPr marL="0" marR="0" marT="0" marB="0"/>
                </a:tc>
                <a:extLst>
                  <a:ext uri="{0D108BD9-81ED-4DB2-BD59-A6C34878D82A}">
                    <a16:rowId xmlns:a16="http://schemas.microsoft.com/office/drawing/2014/main" xmlns="" val="10003"/>
                  </a:ext>
                </a:extLst>
              </a:tr>
            </a:tbl>
          </a:graphicData>
        </a:graphic>
      </p:graphicFrame>
      <p:sp>
        <p:nvSpPr>
          <p:cNvPr id="3" name="object 3"/>
          <p:cNvSpPr/>
          <p:nvPr/>
        </p:nvSpPr>
        <p:spPr>
          <a:xfrm>
            <a:off x="457200" y="6172200"/>
            <a:ext cx="8229600" cy="0"/>
          </a:xfrm>
          <a:custGeom>
            <a:avLst/>
            <a:gdLst/>
            <a:ahLst/>
            <a:cxnLst/>
            <a:rect l="l" t="t" r="r" b="b"/>
            <a:pathLst>
              <a:path w="8229600">
                <a:moveTo>
                  <a:pt x="0" y="0"/>
                </a:moveTo>
                <a:lnTo>
                  <a:pt x="8229600" y="0"/>
                </a:lnTo>
              </a:path>
            </a:pathLst>
          </a:custGeom>
          <a:ln w="19050">
            <a:solidFill>
              <a:srgbClr val="CC9900"/>
            </a:solidFill>
          </a:ln>
        </p:spPr>
        <p:txBody>
          <a:bodyPr wrap="square" lIns="0" tIns="0" rIns="0" bIns="0" rtlCol="0"/>
          <a:lstStyle/>
          <a:p>
            <a:endParaRPr/>
          </a:p>
        </p:txBody>
      </p:sp>
      <p:sp>
        <p:nvSpPr>
          <p:cNvPr id="4" name="object 4"/>
          <p:cNvSpPr txBox="1"/>
          <p:nvPr/>
        </p:nvSpPr>
        <p:spPr>
          <a:xfrm>
            <a:off x="460044" y="3809669"/>
            <a:ext cx="8459470" cy="1398270"/>
          </a:xfrm>
          <a:prstGeom prst="rect">
            <a:avLst/>
          </a:prstGeom>
        </p:spPr>
        <p:txBody>
          <a:bodyPr vert="horz" wrap="square" lIns="0" tIns="12700" rIns="0" bIns="0" rtlCol="0">
            <a:spAutoFit/>
          </a:bodyPr>
          <a:lstStyle/>
          <a:p>
            <a:pPr marL="356870" marR="5080" indent="-344805" algn="just">
              <a:lnSpc>
                <a:spcPct val="150100"/>
              </a:lnSpc>
              <a:spcBef>
                <a:spcPts val="100"/>
              </a:spcBef>
            </a:pPr>
            <a:r>
              <a:rPr sz="2000" spc="-5" dirty="0">
                <a:solidFill>
                  <a:srgbClr val="C00000"/>
                </a:solidFill>
                <a:latin typeface="Times New Roman"/>
                <a:cs typeface="Times New Roman"/>
              </a:rPr>
              <a:t>» </a:t>
            </a:r>
            <a:r>
              <a:rPr sz="2000" spc="-10" dirty="0">
                <a:latin typeface="Times New Roman"/>
                <a:cs typeface="Times New Roman"/>
              </a:rPr>
              <a:t>ASICs </a:t>
            </a:r>
            <a:r>
              <a:rPr sz="2000" spc="5" dirty="0">
                <a:latin typeface="Times New Roman"/>
                <a:cs typeface="Times New Roman"/>
              </a:rPr>
              <a:t>can </a:t>
            </a:r>
            <a:r>
              <a:rPr sz="2000" dirty="0">
                <a:latin typeface="Times New Roman"/>
                <a:cs typeface="Times New Roman"/>
              </a:rPr>
              <a:t>be </a:t>
            </a:r>
            <a:r>
              <a:rPr sz="2000" spc="-5" dirty="0">
                <a:solidFill>
                  <a:srgbClr val="6F2F9F"/>
                </a:solidFill>
                <a:latin typeface="Times New Roman"/>
                <a:cs typeface="Times New Roman"/>
              </a:rPr>
              <a:t>pre-fabricated </a:t>
            </a:r>
            <a:r>
              <a:rPr sz="2000" spc="-10" dirty="0">
                <a:solidFill>
                  <a:srgbClr val="6F2F9F"/>
                </a:solidFill>
                <a:latin typeface="Times New Roman"/>
                <a:cs typeface="Times New Roman"/>
              </a:rPr>
              <a:t>for </a:t>
            </a:r>
            <a:r>
              <a:rPr sz="2000" spc="-5" dirty="0">
                <a:solidFill>
                  <a:srgbClr val="6F2F9F"/>
                </a:solidFill>
                <a:latin typeface="Times New Roman"/>
                <a:cs typeface="Times New Roman"/>
              </a:rPr>
              <a:t>a special application </a:t>
            </a:r>
            <a:r>
              <a:rPr sz="2000" dirty="0">
                <a:latin typeface="Times New Roman"/>
                <a:cs typeface="Times New Roman"/>
              </a:rPr>
              <a:t>or </a:t>
            </a:r>
            <a:r>
              <a:rPr sz="2000" spc="-5" dirty="0">
                <a:latin typeface="Times New Roman"/>
                <a:cs typeface="Times New Roman"/>
              </a:rPr>
              <a:t>it can </a:t>
            </a:r>
            <a:r>
              <a:rPr sz="2000" dirty="0">
                <a:latin typeface="Times New Roman"/>
                <a:cs typeface="Times New Roman"/>
              </a:rPr>
              <a:t>be </a:t>
            </a:r>
            <a:r>
              <a:rPr sz="2000" spc="-10" dirty="0">
                <a:solidFill>
                  <a:srgbClr val="6F2F9F"/>
                </a:solidFill>
                <a:latin typeface="Times New Roman"/>
                <a:cs typeface="Times New Roman"/>
              </a:rPr>
              <a:t>custom  </a:t>
            </a:r>
            <a:r>
              <a:rPr sz="2000" spc="-5" dirty="0">
                <a:solidFill>
                  <a:srgbClr val="6F2F9F"/>
                </a:solidFill>
                <a:latin typeface="Times New Roman"/>
                <a:cs typeface="Times New Roman"/>
              </a:rPr>
              <a:t>fabricated </a:t>
            </a:r>
            <a:r>
              <a:rPr sz="2000" dirty="0">
                <a:latin typeface="Times New Roman"/>
                <a:cs typeface="Times New Roman"/>
              </a:rPr>
              <a:t>by </a:t>
            </a:r>
            <a:r>
              <a:rPr sz="2000" spc="-10" dirty="0">
                <a:latin typeface="Times New Roman"/>
                <a:cs typeface="Times New Roman"/>
              </a:rPr>
              <a:t>using the </a:t>
            </a:r>
            <a:r>
              <a:rPr sz="2000" spc="-5" dirty="0">
                <a:latin typeface="Times New Roman"/>
                <a:cs typeface="Times New Roman"/>
              </a:rPr>
              <a:t>components from a </a:t>
            </a:r>
            <a:r>
              <a:rPr sz="2000" spc="-10" dirty="0">
                <a:solidFill>
                  <a:srgbClr val="C00000"/>
                </a:solidFill>
                <a:latin typeface="Times New Roman"/>
                <a:cs typeface="Times New Roman"/>
              </a:rPr>
              <a:t>re-usable </a:t>
            </a:r>
            <a:r>
              <a:rPr sz="2000" spc="-5" dirty="0">
                <a:solidFill>
                  <a:srgbClr val="C00000"/>
                </a:solidFill>
                <a:latin typeface="Times New Roman"/>
                <a:cs typeface="Times New Roman"/>
              </a:rPr>
              <a:t>'</a:t>
            </a:r>
            <a:r>
              <a:rPr sz="2000" i="1" spc="-5" dirty="0">
                <a:solidFill>
                  <a:srgbClr val="C00000"/>
                </a:solidFill>
                <a:latin typeface="Times New Roman"/>
                <a:cs typeface="Times New Roman"/>
              </a:rPr>
              <a:t>building block</a:t>
            </a:r>
            <a:r>
              <a:rPr sz="2000" spc="-5" dirty="0">
                <a:latin typeface="Times New Roman"/>
                <a:cs typeface="Times New Roman"/>
              </a:rPr>
              <a:t>' library </a:t>
            </a:r>
            <a:r>
              <a:rPr sz="2000" spc="5" dirty="0">
                <a:latin typeface="Times New Roman"/>
                <a:cs typeface="Times New Roman"/>
              </a:rPr>
              <a:t>of  </a:t>
            </a:r>
            <a:r>
              <a:rPr sz="2000" spc="-10" dirty="0">
                <a:latin typeface="Times New Roman"/>
                <a:cs typeface="Times New Roman"/>
              </a:rPr>
              <a:t>components for </a:t>
            </a:r>
            <a:r>
              <a:rPr sz="2000" spc="-5" dirty="0">
                <a:latin typeface="Times New Roman"/>
                <a:cs typeface="Times New Roman"/>
              </a:rPr>
              <a:t>a particular </a:t>
            </a:r>
            <a:r>
              <a:rPr sz="2000" spc="-10" dirty="0">
                <a:latin typeface="Times New Roman"/>
                <a:cs typeface="Times New Roman"/>
              </a:rPr>
              <a:t>customer</a:t>
            </a:r>
            <a:r>
              <a:rPr sz="2000" spc="110" dirty="0">
                <a:latin typeface="Times New Roman"/>
                <a:cs typeface="Times New Roman"/>
              </a:rPr>
              <a:t> </a:t>
            </a:r>
            <a:r>
              <a:rPr sz="2000" spc="-5" dirty="0">
                <a:latin typeface="Times New Roman"/>
                <a:cs typeface="Times New Roman"/>
              </a:rPr>
              <a:t>application.</a:t>
            </a:r>
            <a:endParaRPr sz="2000">
              <a:latin typeface="Times New Roman"/>
              <a:cs typeface="Times New Roman"/>
            </a:endParaRPr>
          </a:p>
        </p:txBody>
      </p:sp>
      <p:sp>
        <p:nvSpPr>
          <p:cNvPr id="7" name="object 7"/>
          <p:cNvSpPr txBox="1"/>
          <p:nvPr/>
        </p:nvSpPr>
        <p:spPr>
          <a:xfrm>
            <a:off x="8420100" y="6471338"/>
            <a:ext cx="216535" cy="196850"/>
          </a:xfrm>
          <a:prstGeom prst="rect">
            <a:avLst/>
          </a:prstGeom>
        </p:spPr>
        <p:txBody>
          <a:bodyPr vert="horz" wrap="square" lIns="0" tIns="0" rIns="0" bIns="0" rtlCol="0">
            <a:spAutoFit/>
          </a:bodyPr>
          <a:lstStyle/>
          <a:p>
            <a:pPr marL="38100">
              <a:lnSpc>
                <a:spcPts val="1375"/>
              </a:lnSpc>
            </a:pPr>
            <a:fld id="{81D60167-4931-47E6-BA6A-407CBD079E47}" type="slidenum">
              <a:rPr sz="1200" spc="-40" dirty="0">
                <a:latin typeface="Times New Roman"/>
                <a:cs typeface="Times New Roman"/>
              </a:rPr>
              <a:t>54</a:t>
            </a:fld>
            <a:endParaRPr sz="1200">
              <a:latin typeface="Times New Roman"/>
              <a:cs typeface="Times New Roman"/>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460044" y="3172510"/>
            <a:ext cx="3074035" cy="1855470"/>
          </a:xfrm>
          <a:prstGeom prst="rect">
            <a:avLst/>
          </a:prstGeom>
        </p:spPr>
        <p:txBody>
          <a:bodyPr vert="horz" wrap="square" lIns="0" tIns="165100" rIns="0" bIns="0" rtlCol="0">
            <a:spAutoFit/>
          </a:bodyPr>
          <a:lstStyle/>
          <a:p>
            <a:pPr marL="469900" indent="-457200">
              <a:lnSpc>
                <a:spcPct val="100000"/>
              </a:lnSpc>
              <a:spcBef>
                <a:spcPts val="1300"/>
              </a:spcBef>
              <a:buClr>
                <a:srgbClr val="FF0000"/>
              </a:buClr>
              <a:buAutoNum type="arabicPeriod"/>
              <a:tabLst>
                <a:tab pos="469265" algn="l"/>
                <a:tab pos="469900" algn="l"/>
              </a:tabLst>
            </a:pPr>
            <a:r>
              <a:rPr sz="2000" spc="-10" dirty="0">
                <a:latin typeface="Times New Roman"/>
                <a:cs typeface="Times New Roman"/>
              </a:rPr>
              <a:t>NRE</a:t>
            </a:r>
            <a:r>
              <a:rPr sz="2000" spc="5" dirty="0">
                <a:latin typeface="Times New Roman"/>
                <a:cs typeface="Times New Roman"/>
              </a:rPr>
              <a:t> </a:t>
            </a:r>
            <a:r>
              <a:rPr sz="2000" spc="-5" dirty="0">
                <a:latin typeface="Times New Roman"/>
                <a:cs typeface="Times New Roman"/>
              </a:rPr>
              <a:t>cost.</a:t>
            </a:r>
            <a:endParaRPr sz="2000">
              <a:latin typeface="Times New Roman"/>
              <a:cs typeface="Times New Roman"/>
            </a:endParaRPr>
          </a:p>
          <a:p>
            <a:pPr marL="469900" indent="-457200">
              <a:lnSpc>
                <a:spcPct val="100000"/>
              </a:lnSpc>
              <a:spcBef>
                <a:spcPts val="1205"/>
              </a:spcBef>
              <a:buClr>
                <a:srgbClr val="FF0000"/>
              </a:buClr>
              <a:buAutoNum type="arabicPeriod"/>
              <a:tabLst>
                <a:tab pos="469265" algn="l"/>
                <a:tab pos="469900" algn="l"/>
              </a:tabLst>
            </a:pPr>
            <a:r>
              <a:rPr sz="2000" spc="-10" dirty="0">
                <a:latin typeface="Times New Roman"/>
                <a:cs typeface="Times New Roman"/>
              </a:rPr>
              <a:t>Less complex.</a:t>
            </a:r>
            <a:endParaRPr sz="2000">
              <a:latin typeface="Times New Roman"/>
              <a:cs typeface="Times New Roman"/>
            </a:endParaRPr>
          </a:p>
          <a:p>
            <a:pPr marL="469900" indent="-457200">
              <a:lnSpc>
                <a:spcPct val="100000"/>
              </a:lnSpc>
              <a:spcBef>
                <a:spcPts val="1200"/>
              </a:spcBef>
              <a:buClr>
                <a:srgbClr val="FF0000"/>
              </a:buClr>
              <a:buAutoNum type="arabicPeriod"/>
              <a:tabLst>
                <a:tab pos="469265" algn="l"/>
                <a:tab pos="469900" algn="l"/>
              </a:tabLst>
            </a:pPr>
            <a:r>
              <a:rPr sz="2000" spc="-10" dirty="0">
                <a:latin typeface="Times New Roman"/>
                <a:cs typeface="Times New Roman"/>
              </a:rPr>
              <a:t>High</a:t>
            </a:r>
            <a:r>
              <a:rPr sz="2000" spc="5" dirty="0">
                <a:latin typeface="Times New Roman"/>
                <a:cs typeface="Times New Roman"/>
              </a:rPr>
              <a:t> </a:t>
            </a:r>
            <a:r>
              <a:rPr sz="2000" spc="-5" dirty="0">
                <a:latin typeface="Times New Roman"/>
                <a:cs typeface="Times New Roman"/>
              </a:rPr>
              <a:t>Performance.</a:t>
            </a:r>
            <a:endParaRPr sz="2000">
              <a:latin typeface="Times New Roman"/>
              <a:cs typeface="Times New Roman"/>
            </a:endParaRPr>
          </a:p>
          <a:p>
            <a:pPr marL="469900" indent="-457200">
              <a:lnSpc>
                <a:spcPct val="100000"/>
              </a:lnSpc>
              <a:spcBef>
                <a:spcPts val="1200"/>
              </a:spcBef>
              <a:buClr>
                <a:srgbClr val="FF0000"/>
              </a:buClr>
              <a:buAutoNum type="arabicPeriod"/>
              <a:tabLst>
                <a:tab pos="469265" algn="l"/>
                <a:tab pos="469900" algn="l"/>
              </a:tabLst>
            </a:pPr>
            <a:r>
              <a:rPr sz="2000" spc="-10" dirty="0">
                <a:latin typeface="Times New Roman"/>
                <a:cs typeface="Times New Roman"/>
              </a:rPr>
              <a:t>Low </a:t>
            </a:r>
            <a:r>
              <a:rPr sz="2000" spc="-15" dirty="0">
                <a:latin typeface="Times New Roman"/>
                <a:cs typeface="Times New Roman"/>
              </a:rPr>
              <a:t>power</a:t>
            </a:r>
            <a:r>
              <a:rPr sz="2000" spc="10" dirty="0">
                <a:latin typeface="Times New Roman"/>
                <a:cs typeface="Times New Roman"/>
              </a:rPr>
              <a:t> </a:t>
            </a:r>
            <a:r>
              <a:rPr sz="2000" spc="-10" dirty="0">
                <a:latin typeface="Times New Roman"/>
                <a:cs typeface="Times New Roman"/>
              </a:rPr>
              <a:t>consumption.</a:t>
            </a:r>
            <a:endParaRPr sz="2000">
              <a:latin typeface="Times New Roman"/>
              <a:cs typeface="Times New Roman"/>
            </a:endParaRPr>
          </a:p>
        </p:txBody>
      </p:sp>
      <p:sp>
        <p:nvSpPr>
          <p:cNvPr id="4" name="object 4"/>
          <p:cNvSpPr txBox="1"/>
          <p:nvPr/>
        </p:nvSpPr>
        <p:spPr>
          <a:xfrm>
            <a:off x="460044" y="199374"/>
            <a:ext cx="8455660" cy="2999105"/>
          </a:xfrm>
          <a:prstGeom prst="rect">
            <a:avLst/>
          </a:prstGeom>
        </p:spPr>
        <p:txBody>
          <a:bodyPr vert="horz" wrap="square" lIns="0" tIns="12700" rIns="0" bIns="0" rtlCol="0">
            <a:spAutoFit/>
          </a:bodyPr>
          <a:lstStyle/>
          <a:p>
            <a:pPr marL="356870" marR="5080" indent="-344805" algn="just">
              <a:lnSpc>
                <a:spcPct val="150100"/>
              </a:lnSpc>
              <a:spcBef>
                <a:spcPts val="100"/>
              </a:spcBef>
            </a:pPr>
            <a:r>
              <a:rPr sz="2000" spc="-5" dirty="0">
                <a:solidFill>
                  <a:srgbClr val="C00000"/>
                </a:solidFill>
                <a:latin typeface="Times New Roman"/>
                <a:cs typeface="Times New Roman"/>
              </a:rPr>
              <a:t>» </a:t>
            </a:r>
            <a:r>
              <a:rPr sz="2000" spc="-5" dirty="0">
                <a:latin typeface="Times New Roman"/>
                <a:cs typeface="Times New Roman"/>
              </a:rPr>
              <a:t>ASIC based systems are </a:t>
            </a:r>
            <a:r>
              <a:rPr sz="2000" dirty="0">
                <a:solidFill>
                  <a:srgbClr val="6F2F9F"/>
                </a:solidFill>
                <a:latin typeface="Times New Roman"/>
                <a:cs typeface="Times New Roman"/>
              </a:rPr>
              <a:t>profitable </a:t>
            </a:r>
            <a:r>
              <a:rPr sz="2000" spc="-5" dirty="0">
                <a:solidFill>
                  <a:srgbClr val="6F2F9F"/>
                </a:solidFill>
                <a:latin typeface="Times New Roman"/>
                <a:cs typeface="Times New Roman"/>
              </a:rPr>
              <a:t>only </a:t>
            </a:r>
            <a:r>
              <a:rPr sz="2000" spc="-10" dirty="0">
                <a:solidFill>
                  <a:srgbClr val="6F2F9F"/>
                </a:solidFill>
                <a:latin typeface="Times New Roman"/>
                <a:cs typeface="Times New Roman"/>
              </a:rPr>
              <a:t>for </a:t>
            </a:r>
            <a:r>
              <a:rPr sz="2000" spc="-5" dirty="0">
                <a:solidFill>
                  <a:srgbClr val="6F2F9F"/>
                </a:solidFill>
                <a:latin typeface="Times New Roman"/>
                <a:cs typeface="Times New Roman"/>
              </a:rPr>
              <a:t>large </a:t>
            </a:r>
            <a:r>
              <a:rPr sz="2000" spc="-10" dirty="0">
                <a:solidFill>
                  <a:srgbClr val="6F2F9F"/>
                </a:solidFill>
                <a:latin typeface="Times New Roman"/>
                <a:cs typeface="Times New Roman"/>
              </a:rPr>
              <a:t>volume </a:t>
            </a:r>
            <a:r>
              <a:rPr sz="2000" spc="-5" dirty="0">
                <a:solidFill>
                  <a:srgbClr val="6F2F9F"/>
                </a:solidFill>
                <a:latin typeface="Times New Roman"/>
                <a:cs typeface="Times New Roman"/>
              </a:rPr>
              <a:t>commercial  productions</a:t>
            </a:r>
            <a:r>
              <a:rPr sz="2000" spc="-5" dirty="0">
                <a:latin typeface="Times New Roman"/>
                <a:cs typeface="Times New Roman"/>
              </a:rPr>
              <a:t>.</a:t>
            </a:r>
            <a:endParaRPr sz="2000">
              <a:latin typeface="Times New Roman"/>
              <a:cs typeface="Times New Roman"/>
            </a:endParaRPr>
          </a:p>
          <a:p>
            <a:pPr marL="356870" marR="5080" indent="-344805" algn="just">
              <a:lnSpc>
                <a:spcPct val="150100"/>
              </a:lnSpc>
              <a:spcBef>
                <a:spcPts val="480"/>
              </a:spcBef>
            </a:pPr>
            <a:r>
              <a:rPr sz="2000" spc="-5" dirty="0">
                <a:solidFill>
                  <a:srgbClr val="C00000"/>
                </a:solidFill>
                <a:latin typeface="Times New Roman"/>
                <a:cs typeface="Times New Roman"/>
              </a:rPr>
              <a:t>» </a:t>
            </a:r>
            <a:r>
              <a:rPr sz="2000" spc="-5" dirty="0">
                <a:solidFill>
                  <a:srgbClr val="001F5F"/>
                </a:solidFill>
                <a:latin typeface="Times New Roman"/>
                <a:cs typeface="Times New Roman"/>
              </a:rPr>
              <a:t>Fabrication </a:t>
            </a:r>
            <a:r>
              <a:rPr sz="2000" dirty="0">
                <a:solidFill>
                  <a:srgbClr val="001F5F"/>
                </a:solidFill>
                <a:latin typeface="Times New Roman"/>
                <a:cs typeface="Times New Roman"/>
              </a:rPr>
              <a:t>of </a:t>
            </a:r>
            <a:r>
              <a:rPr sz="2000" spc="-10" dirty="0">
                <a:solidFill>
                  <a:srgbClr val="001F5F"/>
                </a:solidFill>
                <a:latin typeface="Times New Roman"/>
                <a:cs typeface="Times New Roman"/>
              </a:rPr>
              <a:t>ASICs </a:t>
            </a:r>
            <a:r>
              <a:rPr sz="2000" spc="-5" dirty="0">
                <a:solidFill>
                  <a:srgbClr val="001F5F"/>
                </a:solidFill>
                <a:latin typeface="Times New Roman"/>
                <a:cs typeface="Times New Roman"/>
              </a:rPr>
              <a:t>requires a non-refundable initial </a:t>
            </a:r>
            <a:r>
              <a:rPr sz="2000" spc="-10" dirty="0">
                <a:solidFill>
                  <a:srgbClr val="001F5F"/>
                </a:solidFill>
                <a:latin typeface="Times New Roman"/>
                <a:cs typeface="Times New Roman"/>
              </a:rPr>
              <a:t>investment </a:t>
            </a:r>
            <a:r>
              <a:rPr sz="2000" spc="-5" dirty="0">
                <a:latin typeface="Times New Roman"/>
                <a:cs typeface="Times New Roman"/>
              </a:rPr>
              <a:t>(known as  </a:t>
            </a:r>
            <a:r>
              <a:rPr sz="2000" b="1" spc="-5" dirty="0">
                <a:solidFill>
                  <a:srgbClr val="001F5F"/>
                </a:solidFill>
                <a:latin typeface="Times New Roman"/>
                <a:cs typeface="Times New Roman"/>
              </a:rPr>
              <a:t>Non-Recurring Engineering Charges </a:t>
            </a:r>
            <a:r>
              <a:rPr sz="2000" spc="-5" dirty="0">
                <a:latin typeface="Times New Roman"/>
                <a:cs typeface="Times New Roman"/>
              </a:rPr>
              <a:t>(</a:t>
            </a:r>
            <a:r>
              <a:rPr sz="2000" b="1" spc="-5" dirty="0">
                <a:solidFill>
                  <a:srgbClr val="001F5F"/>
                </a:solidFill>
                <a:latin typeface="Times New Roman"/>
                <a:cs typeface="Times New Roman"/>
              </a:rPr>
              <a:t>NRE</a:t>
            </a:r>
            <a:r>
              <a:rPr sz="2000" spc="-5" dirty="0">
                <a:latin typeface="Times New Roman"/>
                <a:cs typeface="Times New Roman"/>
              </a:rPr>
              <a:t>), a </a:t>
            </a:r>
            <a:r>
              <a:rPr sz="2000" spc="-10" dirty="0">
                <a:latin typeface="Times New Roman"/>
                <a:cs typeface="Times New Roman"/>
              </a:rPr>
              <a:t>one-time expense) for the  </a:t>
            </a:r>
            <a:r>
              <a:rPr sz="2000" spc="-5" dirty="0">
                <a:latin typeface="Times New Roman"/>
                <a:cs typeface="Times New Roman"/>
              </a:rPr>
              <a:t>process </a:t>
            </a:r>
            <a:r>
              <a:rPr sz="2000" spc="-10" dirty="0">
                <a:latin typeface="Times New Roman"/>
                <a:cs typeface="Times New Roman"/>
              </a:rPr>
              <a:t>technology and configuration</a:t>
            </a:r>
            <a:r>
              <a:rPr sz="2000" spc="90" dirty="0">
                <a:latin typeface="Times New Roman"/>
                <a:cs typeface="Times New Roman"/>
              </a:rPr>
              <a:t> </a:t>
            </a:r>
            <a:r>
              <a:rPr sz="2000" spc="-10" dirty="0">
                <a:latin typeface="Times New Roman"/>
                <a:cs typeface="Times New Roman"/>
              </a:rPr>
              <a:t>expenses.</a:t>
            </a:r>
            <a:endParaRPr sz="2000">
              <a:latin typeface="Times New Roman"/>
              <a:cs typeface="Times New Roman"/>
            </a:endParaRPr>
          </a:p>
          <a:p>
            <a:pPr>
              <a:lnSpc>
                <a:spcPct val="100000"/>
              </a:lnSpc>
              <a:spcBef>
                <a:spcPts val="45"/>
              </a:spcBef>
            </a:pPr>
            <a:endParaRPr sz="2150">
              <a:latin typeface="Times New Roman"/>
              <a:cs typeface="Times New Roman"/>
            </a:endParaRPr>
          </a:p>
          <a:p>
            <a:pPr marL="12700">
              <a:lnSpc>
                <a:spcPct val="100000"/>
              </a:lnSpc>
              <a:spcBef>
                <a:spcPts val="5"/>
              </a:spcBef>
              <a:tabLst>
                <a:tab pos="3366135" algn="l"/>
              </a:tabLst>
            </a:pPr>
            <a:r>
              <a:rPr sz="2000" i="1" u="sng" spc="-15" dirty="0">
                <a:solidFill>
                  <a:srgbClr val="001F5F"/>
                </a:solidFill>
                <a:uFill>
                  <a:solidFill>
                    <a:srgbClr val="001F5F"/>
                  </a:solidFill>
                </a:uFill>
                <a:latin typeface="Times New Roman"/>
                <a:cs typeface="Times New Roman"/>
              </a:rPr>
              <a:t>Features</a:t>
            </a:r>
            <a:r>
              <a:rPr sz="2000" i="1" u="sng" spc="-10" dirty="0">
                <a:solidFill>
                  <a:srgbClr val="001F5F"/>
                </a:solidFill>
                <a:uFill>
                  <a:solidFill>
                    <a:srgbClr val="001F5F"/>
                  </a:solidFill>
                </a:uFill>
                <a:latin typeface="Times New Roman"/>
                <a:cs typeface="Times New Roman"/>
              </a:rPr>
              <a:t> </a:t>
            </a:r>
            <a:r>
              <a:rPr sz="2000" i="1" u="sng" dirty="0">
                <a:solidFill>
                  <a:srgbClr val="001F5F"/>
                </a:solidFill>
                <a:uFill>
                  <a:solidFill>
                    <a:srgbClr val="001F5F"/>
                  </a:solidFill>
                </a:uFill>
                <a:latin typeface="Times New Roman"/>
                <a:cs typeface="Times New Roman"/>
              </a:rPr>
              <a:t>of</a:t>
            </a:r>
            <a:r>
              <a:rPr sz="2000" i="1" u="sng" spc="-40" dirty="0">
                <a:solidFill>
                  <a:srgbClr val="001F5F"/>
                </a:solidFill>
                <a:uFill>
                  <a:solidFill>
                    <a:srgbClr val="001F5F"/>
                  </a:solidFill>
                </a:uFill>
                <a:latin typeface="Times New Roman"/>
                <a:cs typeface="Times New Roman"/>
              </a:rPr>
              <a:t> </a:t>
            </a:r>
            <a:r>
              <a:rPr sz="2000" i="1" u="sng" spc="-5" dirty="0">
                <a:solidFill>
                  <a:srgbClr val="001F5F"/>
                </a:solidFill>
                <a:uFill>
                  <a:solidFill>
                    <a:srgbClr val="001F5F"/>
                  </a:solidFill>
                </a:uFill>
                <a:latin typeface="Times New Roman"/>
                <a:cs typeface="Times New Roman"/>
              </a:rPr>
              <a:t>ASICs:</a:t>
            </a:r>
            <a:r>
              <a:rPr sz="2000" i="1" spc="-5" dirty="0">
                <a:solidFill>
                  <a:srgbClr val="001F5F"/>
                </a:solidFill>
                <a:latin typeface="Times New Roman"/>
                <a:cs typeface="Times New Roman"/>
              </a:rPr>
              <a:t>	</a:t>
            </a:r>
            <a:r>
              <a:rPr sz="2000" i="1" u="sng" spc="-5" dirty="0">
                <a:solidFill>
                  <a:srgbClr val="001F5F"/>
                </a:solidFill>
                <a:uFill>
                  <a:solidFill>
                    <a:srgbClr val="001F5F"/>
                  </a:solidFill>
                </a:uFill>
                <a:latin typeface="Times New Roman"/>
                <a:cs typeface="Times New Roman"/>
              </a:rPr>
              <a:t>Drawbacks </a:t>
            </a:r>
            <a:r>
              <a:rPr sz="2000" i="1" u="sng" dirty="0">
                <a:solidFill>
                  <a:srgbClr val="001F5F"/>
                </a:solidFill>
                <a:uFill>
                  <a:solidFill>
                    <a:srgbClr val="001F5F"/>
                  </a:solidFill>
                </a:uFill>
                <a:latin typeface="Times New Roman"/>
                <a:cs typeface="Times New Roman"/>
              </a:rPr>
              <a:t>of</a:t>
            </a:r>
            <a:r>
              <a:rPr sz="2000" i="1" u="sng" spc="-65" dirty="0">
                <a:solidFill>
                  <a:srgbClr val="001F5F"/>
                </a:solidFill>
                <a:uFill>
                  <a:solidFill>
                    <a:srgbClr val="001F5F"/>
                  </a:solidFill>
                </a:uFill>
                <a:latin typeface="Times New Roman"/>
                <a:cs typeface="Times New Roman"/>
              </a:rPr>
              <a:t> </a:t>
            </a:r>
            <a:r>
              <a:rPr sz="2000" i="1" u="sng" spc="-5" dirty="0">
                <a:solidFill>
                  <a:srgbClr val="001F5F"/>
                </a:solidFill>
                <a:uFill>
                  <a:solidFill>
                    <a:srgbClr val="001F5F"/>
                  </a:solidFill>
                </a:uFill>
                <a:latin typeface="Times New Roman"/>
                <a:cs typeface="Times New Roman"/>
              </a:rPr>
              <a:t>ASICs:</a:t>
            </a:r>
            <a:endParaRPr sz="2000">
              <a:latin typeface="Times New Roman"/>
              <a:cs typeface="Times New Roman"/>
            </a:endParaRPr>
          </a:p>
        </p:txBody>
      </p:sp>
      <p:sp>
        <p:nvSpPr>
          <p:cNvPr id="5" name="object 5"/>
          <p:cNvSpPr txBox="1"/>
          <p:nvPr/>
        </p:nvSpPr>
        <p:spPr>
          <a:xfrm>
            <a:off x="3813809" y="3387344"/>
            <a:ext cx="3336290" cy="847725"/>
          </a:xfrm>
          <a:prstGeom prst="rect">
            <a:avLst/>
          </a:prstGeom>
        </p:spPr>
        <p:txBody>
          <a:bodyPr vert="horz" wrap="square" lIns="0" tIns="11430" rIns="0" bIns="0" rtlCol="0">
            <a:spAutoFit/>
          </a:bodyPr>
          <a:lstStyle/>
          <a:p>
            <a:pPr marL="469900" indent="-457834">
              <a:lnSpc>
                <a:spcPct val="100000"/>
              </a:lnSpc>
              <a:spcBef>
                <a:spcPts val="90"/>
              </a:spcBef>
              <a:buClr>
                <a:srgbClr val="FF0000"/>
              </a:buClr>
              <a:buAutoNum type="arabicPeriod"/>
              <a:tabLst>
                <a:tab pos="469900" algn="l"/>
                <a:tab pos="470534" algn="l"/>
              </a:tabLst>
            </a:pPr>
            <a:r>
              <a:rPr sz="2000" spc="-10" dirty="0">
                <a:latin typeface="Times New Roman"/>
                <a:cs typeface="Times New Roman"/>
              </a:rPr>
              <a:t>Inflexible</a:t>
            </a:r>
            <a:r>
              <a:rPr sz="2000" spc="5" dirty="0">
                <a:latin typeface="Times New Roman"/>
                <a:cs typeface="Times New Roman"/>
              </a:rPr>
              <a:t> </a:t>
            </a:r>
            <a:r>
              <a:rPr sz="2000" spc="-10" dirty="0">
                <a:latin typeface="Times New Roman"/>
                <a:cs typeface="Times New Roman"/>
              </a:rPr>
              <a:t>design.</a:t>
            </a:r>
            <a:endParaRPr sz="2000">
              <a:latin typeface="Times New Roman"/>
              <a:cs typeface="Times New Roman"/>
            </a:endParaRPr>
          </a:p>
          <a:p>
            <a:pPr marL="469900" indent="-457834">
              <a:lnSpc>
                <a:spcPct val="100000"/>
              </a:lnSpc>
              <a:spcBef>
                <a:spcPts val="1685"/>
              </a:spcBef>
              <a:buClr>
                <a:srgbClr val="FF0000"/>
              </a:buClr>
              <a:buAutoNum type="arabicPeriod"/>
              <a:tabLst>
                <a:tab pos="469900" algn="l"/>
                <a:tab pos="470534" algn="l"/>
              </a:tabLst>
            </a:pPr>
            <a:r>
              <a:rPr sz="2000" spc="-5" dirty="0">
                <a:latin typeface="Times New Roman"/>
                <a:cs typeface="Times New Roman"/>
              </a:rPr>
              <a:t>Updates require a</a:t>
            </a:r>
            <a:r>
              <a:rPr sz="2000" spc="-40" dirty="0">
                <a:latin typeface="Times New Roman"/>
                <a:cs typeface="Times New Roman"/>
              </a:rPr>
              <a:t> </a:t>
            </a:r>
            <a:r>
              <a:rPr sz="2000" spc="-10" dirty="0">
                <a:latin typeface="Times New Roman"/>
                <a:cs typeface="Times New Roman"/>
              </a:rPr>
              <a:t>re-design.</a:t>
            </a:r>
            <a:endParaRPr sz="2000">
              <a:latin typeface="Times New Roman"/>
              <a:cs typeface="Times New Roman"/>
            </a:endParaRPr>
          </a:p>
        </p:txBody>
      </p:sp>
      <p:sp>
        <p:nvSpPr>
          <p:cNvPr id="6" name="object 6"/>
          <p:cNvSpPr txBox="1"/>
          <p:nvPr/>
        </p:nvSpPr>
        <p:spPr>
          <a:xfrm>
            <a:off x="3813809" y="4423994"/>
            <a:ext cx="4952365" cy="1366520"/>
          </a:xfrm>
          <a:prstGeom prst="rect">
            <a:avLst/>
          </a:prstGeom>
        </p:spPr>
        <p:txBody>
          <a:bodyPr vert="horz" wrap="square" lIns="0" tIns="12065" rIns="0" bIns="0" rtlCol="0">
            <a:spAutoFit/>
          </a:bodyPr>
          <a:lstStyle/>
          <a:p>
            <a:pPr marL="469900" indent="-457834">
              <a:lnSpc>
                <a:spcPct val="100000"/>
              </a:lnSpc>
              <a:spcBef>
                <a:spcPts val="95"/>
              </a:spcBef>
              <a:buClr>
                <a:srgbClr val="FF0000"/>
              </a:buClr>
              <a:buAutoNum type="arabicPeriod" startAt="3"/>
              <a:tabLst>
                <a:tab pos="469900" algn="l"/>
                <a:tab pos="470534" algn="l"/>
              </a:tabLst>
            </a:pPr>
            <a:r>
              <a:rPr sz="2000" spc="-10" dirty="0">
                <a:latin typeface="Times New Roman"/>
                <a:cs typeface="Times New Roman"/>
              </a:rPr>
              <a:t>Deployed </a:t>
            </a:r>
            <a:r>
              <a:rPr sz="2000" spc="-20" dirty="0">
                <a:latin typeface="Times New Roman"/>
                <a:cs typeface="Times New Roman"/>
              </a:rPr>
              <a:t>systems </a:t>
            </a:r>
            <a:r>
              <a:rPr sz="2000" spc="-10" dirty="0">
                <a:latin typeface="Times New Roman"/>
                <a:cs typeface="Times New Roman"/>
              </a:rPr>
              <a:t>cannot </a:t>
            </a:r>
            <a:r>
              <a:rPr sz="2000" dirty="0">
                <a:latin typeface="Times New Roman"/>
                <a:cs typeface="Times New Roman"/>
              </a:rPr>
              <a:t>be</a:t>
            </a:r>
            <a:r>
              <a:rPr sz="2000" spc="165" dirty="0">
                <a:latin typeface="Times New Roman"/>
                <a:cs typeface="Times New Roman"/>
              </a:rPr>
              <a:t> </a:t>
            </a:r>
            <a:r>
              <a:rPr sz="2000" spc="-5" dirty="0">
                <a:latin typeface="Times New Roman"/>
                <a:cs typeface="Times New Roman"/>
              </a:rPr>
              <a:t>upgraded.</a:t>
            </a:r>
            <a:endParaRPr sz="2000">
              <a:latin typeface="Times New Roman"/>
              <a:cs typeface="Times New Roman"/>
            </a:endParaRPr>
          </a:p>
          <a:p>
            <a:pPr marL="469900" indent="-457834">
              <a:lnSpc>
                <a:spcPct val="100000"/>
              </a:lnSpc>
              <a:spcBef>
                <a:spcPts val="1680"/>
              </a:spcBef>
              <a:buClr>
                <a:srgbClr val="FF0000"/>
              </a:buClr>
              <a:buAutoNum type="arabicPeriod" startAt="3"/>
              <a:tabLst>
                <a:tab pos="469900" algn="l"/>
                <a:tab pos="470534" algn="l"/>
              </a:tabLst>
            </a:pPr>
            <a:r>
              <a:rPr sz="2000" spc="-10" dirty="0">
                <a:latin typeface="Times New Roman"/>
                <a:cs typeface="Times New Roman"/>
              </a:rPr>
              <a:t>Complex and expensive development</a:t>
            </a:r>
            <a:r>
              <a:rPr sz="2000" spc="135" dirty="0">
                <a:latin typeface="Times New Roman"/>
                <a:cs typeface="Times New Roman"/>
              </a:rPr>
              <a:t> </a:t>
            </a:r>
            <a:r>
              <a:rPr sz="2000" dirty="0">
                <a:latin typeface="Times New Roman"/>
                <a:cs typeface="Times New Roman"/>
              </a:rPr>
              <a:t>tool.</a:t>
            </a:r>
            <a:endParaRPr sz="2000">
              <a:latin typeface="Times New Roman"/>
              <a:cs typeface="Times New Roman"/>
            </a:endParaRPr>
          </a:p>
          <a:p>
            <a:pPr marL="469900" indent="-457834">
              <a:lnSpc>
                <a:spcPct val="100000"/>
              </a:lnSpc>
              <a:spcBef>
                <a:spcPts val="1685"/>
              </a:spcBef>
              <a:buClr>
                <a:srgbClr val="FF0000"/>
              </a:buClr>
              <a:buAutoNum type="arabicPeriod" startAt="3"/>
              <a:tabLst>
                <a:tab pos="469900" algn="l"/>
                <a:tab pos="470534" algn="l"/>
              </a:tabLst>
            </a:pPr>
            <a:r>
              <a:rPr sz="2000" spc="-10" dirty="0">
                <a:latin typeface="Times New Roman"/>
                <a:cs typeface="Times New Roman"/>
              </a:rPr>
              <a:t>Mistakes in </a:t>
            </a:r>
            <a:r>
              <a:rPr sz="2000" spc="-5" dirty="0">
                <a:latin typeface="Times New Roman"/>
                <a:cs typeface="Times New Roman"/>
              </a:rPr>
              <a:t>product </a:t>
            </a:r>
            <a:r>
              <a:rPr sz="2000" spc="-10" dirty="0">
                <a:latin typeface="Times New Roman"/>
                <a:cs typeface="Times New Roman"/>
              </a:rPr>
              <a:t>development </a:t>
            </a:r>
            <a:r>
              <a:rPr sz="2000" dirty="0">
                <a:latin typeface="Times New Roman"/>
                <a:cs typeface="Times New Roman"/>
              </a:rPr>
              <a:t>are</a:t>
            </a:r>
            <a:r>
              <a:rPr sz="2000" spc="90" dirty="0">
                <a:latin typeface="Times New Roman"/>
                <a:cs typeface="Times New Roman"/>
              </a:rPr>
              <a:t> </a:t>
            </a:r>
            <a:r>
              <a:rPr sz="2000" spc="-30" dirty="0">
                <a:latin typeface="Times New Roman"/>
                <a:cs typeface="Times New Roman"/>
              </a:rPr>
              <a:t>costly.</a:t>
            </a:r>
            <a:endParaRPr sz="2000">
              <a:latin typeface="Times New Roman"/>
              <a:cs typeface="Times New Roman"/>
            </a:endParaRPr>
          </a:p>
        </p:txBody>
      </p:sp>
      <p:sp>
        <p:nvSpPr>
          <p:cNvPr id="8" name="object 8"/>
          <p:cNvSpPr txBox="1"/>
          <p:nvPr/>
        </p:nvSpPr>
        <p:spPr>
          <a:xfrm>
            <a:off x="8420100" y="6471338"/>
            <a:ext cx="216535" cy="196850"/>
          </a:xfrm>
          <a:prstGeom prst="rect">
            <a:avLst/>
          </a:prstGeom>
        </p:spPr>
        <p:txBody>
          <a:bodyPr vert="horz" wrap="square" lIns="0" tIns="0" rIns="0" bIns="0" rtlCol="0">
            <a:spAutoFit/>
          </a:bodyPr>
          <a:lstStyle/>
          <a:p>
            <a:pPr marL="38100">
              <a:lnSpc>
                <a:spcPts val="1375"/>
              </a:lnSpc>
            </a:pPr>
            <a:fld id="{81D60167-4931-47E6-BA6A-407CBD079E47}" type="slidenum">
              <a:rPr sz="1200" spc="-40" dirty="0">
                <a:latin typeface="Times New Roman"/>
                <a:cs typeface="Times New Roman"/>
              </a:rPr>
              <a:t>55</a:t>
            </a:fld>
            <a:endParaRPr sz="1200">
              <a:latin typeface="Times New Roman"/>
              <a:cs typeface="Times New Roman"/>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57200" y="6172200"/>
            <a:ext cx="8229600" cy="0"/>
          </a:xfrm>
          <a:custGeom>
            <a:avLst/>
            <a:gdLst/>
            <a:ahLst/>
            <a:cxnLst/>
            <a:rect l="l" t="t" r="r" b="b"/>
            <a:pathLst>
              <a:path w="8229600">
                <a:moveTo>
                  <a:pt x="0" y="0"/>
                </a:moveTo>
                <a:lnTo>
                  <a:pt x="8229600" y="0"/>
                </a:lnTo>
              </a:path>
            </a:pathLst>
          </a:custGeom>
          <a:ln w="19050">
            <a:solidFill>
              <a:srgbClr val="CC9900"/>
            </a:solidFill>
          </a:ln>
        </p:spPr>
        <p:txBody>
          <a:bodyPr wrap="square" lIns="0" tIns="0" rIns="0" bIns="0" rtlCol="0"/>
          <a:lstStyle/>
          <a:p>
            <a:endParaRPr/>
          </a:p>
        </p:txBody>
      </p:sp>
      <p:sp>
        <p:nvSpPr>
          <p:cNvPr id="3" name="object 3"/>
          <p:cNvSpPr txBox="1">
            <a:spLocks noGrp="1"/>
          </p:cNvSpPr>
          <p:nvPr>
            <p:ph type="title"/>
          </p:nvPr>
        </p:nvSpPr>
        <p:spPr>
          <a:xfrm>
            <a:off x="460044" y="428403"/>
            <a:ext cx="8458835" cy="1854835"/>
          </a:xfrm>
          <a:prstGeom prst="rect">
            <a:avLst/>
          </a:prstGeom>
        </p:spPr>
        <p:txBody>
          <a:bodyPr vert="horz" wrap="square" lIns="0" tIns="12065" rIns="0" bIns="0" rtlCol="0">
            <a:spAutoFit/>
          </a:bodyPr>
          <a:lstStyle/>
          <a:p>
            <a:pPr marL="356870" marR="5080" indent="-344805" algn="just">
              <a:lnSpc>
                <a:spcPct val="150100"/>
              </a:lnSpc>
              <a:spcBef>
                <a:spcPts val="95"/>
              </a:spcBef>
            </a:pPr>
            <a:r>
              <a:rPr spc="-5" dirty="0">
                <a:solidFill>
                  <a:srgbClr val="C00000"/>
                </a:solidFill>
              </a:rPr>
              <a:t>» </a:t>
            </a:r>
            <a:r>
              <a:rPr spc="-5" dirty="0"/>
              <a:t>If </a:t>
            </a:r>
            <a:r>
              <a:rPr spc="-5" dirty="0">
                <a:solidFill>
                  <a:srgbClr val="AC1285"/>
                </a:solidFill>
              </a:rPr>
              <a:t>Non-Recurring Engineering </a:t>
            </a:r>
            <a:r>
              <a:rPr spc="-10" dirty="0">
                <a:solidFill>
                  <a:srgbClr val="AC1285"/>
                </a:solidFill>
              </a:rPr>
              <a:t>Charges </a:t>
            </a:r>
            <a:r>
              <a:rPr spc="-5" dirty="0">
                <a:solidFill>
                  <a:srgbClr val="AC1285"/>
                </a:solidFill>
              </a:rPr>
              <a:t>(NRE) </a:t>
            </a:r>
            <a:r>
              <a:rPr spc="-10" dirty="0"/>
              <a:t>is </a:t>
            </a:r>
            <a:r>
              <a:rPr spc="-5" dirty="0">
                <a:solidFill>
                  <a:srgbClr val="6F2F9F"/>
                </a:solidFill>
              </a:rPr>
              <a:t>borne </a:t>
            </a:r>
            <a:r>
              <a:rPr dirty="0">
                <a:solidFill>
                  <a:srgbClr val="6F2F9F"/>
                </a:solidFill>
              </a:rPr>
              <a:t>by </a:t>
            </a:r>
            <a:r>
              <a:rPr spc="-5" dirty="0">
                <a:solidFill>
                  <a:srgbClr val="6F2F9F"/>
                </a:solidFill>
              </a:rPr>
              <a:t>a </a:t>
            </a:r>
            <a:r>
              <a:rPr spc="-10" dirty="0">
                <a:solidFill>
                  <a:srgbClr val="6F2F9F"/>
                </a:solidFill>
              </a:rPr>
              <a:t>third </a:t>
            </a:r>
            <a:r>
              <a:rPr dirty="0">
                <a:solidFill>
                  <a:srgbClr val="6F2F9F"/>
                </a:solidFill>
              </a:rPr>
              <a:t>party </a:t>
            </a:r>
            <a:r>
              <a:rPr spc="-10" dirty="0"/>
              <a:t>and </a:t>
            </a:r>
            <a:r>
              <a:rPr spc="-5" dirty="0"/>
              <a:t>the  Application Specific Integrated </a:t>
            </a:r>
            <a:r>
              <a:rPr spc="-10" dirty="0"/>
              <a:t>Circuit (ASIC) </a:t>
            </a:r>
            <a:r>
              <a:rPr spc="-5" dirty="0"/>
              <a:t>is </a:t>
            </a:r>
            <a:r>
              <a:rPr spc="-15" dirty="0">
                <a:solidFill>
                  <a:srgbClr val="6F2F9F"/>
                </a:solidFill>
              </a:rPr>
              <a:t>made </a:t>
            </a:r>
            <a:r>
              <a:rPr spc="-5" dirty="0">
                <a:solidFill>
                  <a:srgbClr val="6F2F9F"/>
                </a:solidFill>
              </a:rPr>
              <a:t>openly available in </a:t>
            </a:r>
            <a:r>
              <a:rPr spc="-10" dirty="0">
                <a:solidFill>
                  <a:srgbClr val="6F2F9F"/>
                </a:solidFill>
              </a:rPr>
              <a:t>the  market</a:t>
            </a:r>
            <a:r>
              <a:rPr spc="-10" dirty="0"/>
              <a:t>, the </a:t>
            </a:r>
            <a:r>
              <a:rPr spc="-5" dirty="0"/>
              <a:t>ASIC is </a:t>
            </a:r>
            <a:r>
              <a:rPr dirty="0"/>
              <a:t>.referred </a:t>
            </a:r>
            <a:r>
              <a:rPr spc="-5" dirty="0"/>
              <a:t>as </a:t>
            </a:r>
            <a:r>
              <a:rPr b="1" i="1" spc="-5" dirty="0">
                <a:solidFill>
                  <a:srgbClr val="AC1285"/>
                </a:solidFill>
                <a:latin typeface="Times New Roman"/>
                <a:cs typeface="Times New Roman"/>
              </a:rPr>
              <a:t>Application Specific Standard Product  </a:t>
            </a:r>
            <a:r>
              <a:rPr spc="-5" dirty="0"/>
              <a:t>(</a:t>
            </a:r>
            <a:r>
              <a:rPr b="1" i="1" spc="-5" dirty="0">
                <a:solidFill>
                  <a:srgbClr val="AC1285"/>
                </a:solidFill>
                <a:latin typeface="Times New Roman"/>
                <a:cs typeface="Times New Roman"/>
              </a:rPr>
              <a:t>ASSP</a:t>
            </a:r>
            <a:r>
              <a:rPr spc="-5" dirty="0"/>
              <a:t>).</a:t>
            </a:r>
          </a:p>
        </p:txBody>
      </p:sp>
      <p:graphicFrame>
        <p:nvGraphicFramePr>
          <p:cNvPr id="5" name="object 5"/>
          <p:cNvGraphicFramePr>
            <a:graphicFrameLocks noGrp="1"/>
          </p:cNvGraphicFramePr>
          <p:nvPr/>
        </p:nvGraphicFramePr>
        <p:xfrm>
          <a:off x="755650" y="2584450"/>
          <a:ext cx="7924800" cy="2786125"/>
        </p:xfrm>
        <a:graphic>
          <a:graphicData uri="http://schemas.openxmlformats.org/drawingml/2006/table">
            <a:tbl>
              <a:tblPr firstRow="1" bandRow="1">
                <a:tableStyleId>{2D5ABB26-0587-4C30-8999-92F81FD0307C}</a:tableStyleId>
              </a:tblPr>
              <a:tblGrid>
                <a:gridCol w="3429000">
                  <a:extLst>
                    <a:ext uri="{9D8B030D-6E8A-4147-A177-3AD203B41FA5}">
                      <a16:colId xmlns:a16="http://schemas.microsoft.com/office/drawing/2014/main" xmlns="" val="20000"/>
                    </a:ext>
                  </a:extLst>
                </a:gridCol>
                <a:gridCol w="4495800">
                  <a:extLst>
                    <a:ext uri="{9D8B030D-6E8A-4147-A177-3AD203B41FA5}">
                      <a16:colId xmlns:a16="http://schemas.microsoft.com/office/drawing/2014/main" xmlns="" val="20001"/>
                    </a:ext>
                  </a:extLst>
                </a:gridCol>
              </a:tblGrid>
              <a:tr h="499999">
                <a:tc>
                  <a:txBody>
                    <a:bodyPr/>
                    <a:lstStyle/>
                    <a:p>
                      <a:pPr marL="3175" algn="ctr">
                        <a:lnSpc>
                          <a:spcPct val="100000"/>
                        </a:lnSpc>
                        <a:spcBef>
                          <a:spcPts val="890"/>
                        </a:spcBef>
                      </a:pPr>
                      <a:r>
                        <a:rPr sz="2000" b="1" spc="-10" dirty="0">
                          <a:latin typeface="Times New Roman"/>
                          <a:cs typeface="Times New Roman"/>
                        </a:rPr>
                        <a:t>ASICs</a:t>
                      </a:r>
                      <a:endParaRPr sz="2000">
                        <a:latin typeface="Times New Roman"/>
                        <a:cs typeface="Times New Roman"/>
                      </a:endParaRPr>
                    </a:p>
                  </a:txBody>
                  <a:tcPr marL="0" marR="0" marT="11303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1905" algn="ctr">
                        <a:lnSpc>
                          <a:spcPct val="100000"/>
                        </a:lnSpc>
                        <a:spcBef>
                          <a:spcPts val="890"/>
                        </a:spcBef>
                      </a:pPr>
                      <a:r>
                        <a:rPr sz="2000" b="1" spc="-10" dirty="0">
                          <a:latin typeface="Times New Roman"/>
                          <a:cs typeface="Times New Roman"/>
                        </a:rPr>
                        <a:t>ASSPs</a:t>
                      </a:r>
                      <a:endParaRPr sz="2000">
                        <a:latin typeface="Times New Roman"/>
                        <a:cs typeface="Times New Roman"/>
                      </a:endParaRPr>
                    </a:p>
                  </a:txBody>
                  <a:tcPr marL="0" marR="0" marT="11303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xmlns="" val="10000"/>
                  </a:ext>
                </a:extLst>
              </a:tr>
              <a:tr h="1371600">
                <a:tc>
                  <a:txBody>
                    <a:bodyPr/>
                    <a:lstStyle/>
                    <a:p>
                      <a:pPr>
                        <a:lnSpc>
                          <a:spcPct val="100000"/>
                        </a:lnSpc>
                        <a:spcBef>
                          <a:spcPts val="50"/>
                        </a:spcBef>
                      </a:pPr>
                      <a:endParaRPr sz="2150">
                        <a:latin typeface="Times New Roman"/>
                        <a:cs typeface="Times New Roman"/>
                      </a:endParaRPr>
                    </a:p>
                    <a:p>
                      <a:pPr marL="68580">
                        <a:lnSpc>
                          <a:spcPct val="100000"/>
                        </a:lnSpc>
                        <a:tabLst>
                          <a:tab pos="412750" algn="l"/>
                          <a:tab pos="1867535" algn="l"/>
                          <a:tab pos="3162935" algn="l"/>
                        </a:tabLst>
                      </a:pPr>
                      <a:r>
                        <a:rPr sz="2000" dirty="0">
                          <a:latin typeface="Times New Roman"/>
                          <a:cs typeface="Times New Roman"/>
                        </a:rPr>
                        <a:t>1.	</a:t>
                      </a:r>
                      <a:r>
                        <a:rPr sz="2000" spc="-5" dirty="0">
                          <a:latin typeface="Times New Roman"/>
                          <a:cs typeface="Times New Roman"/>
                        </a:rPr>
                        <a:t>Microchip	</a:t>
                      </a:r>
                      <a:r>
                        <a:rPr sz="2000" spc="-10" dirty="0">
                          <a:latin typeface="Times New Roman"/>
                          <a:cs typeface="Times New Roman"/>
                        </a:rPr>
                        <a:t>designed	to</a:t>
                      </a:r>
                      <a:endParaRPr sz="2000">
                        <a:latin typeface="Times New Roman"/>
                        <a:cs typeface="Times New Roman"/>
                      </a:endParaRPr>
                    </a:p>
                    <a:p>
                      <a:pPr marL="412750">
                        <a:lnSpc>
                          <a:spcPct val="100000"/>
                        </a:lnSpc>
                        <a:spcBef>
                          <a:spcPts val="1205"/>
                        </a:spcBef>
                      </a:pPr>
                      <a:r>
                        <a:rPr sz="2000" spc="-5" dirty="0">
                          <a:latin typeface="Times New Roman"/>
                          <a:cs typeface="Times New Roman"/>
                        </a:rPr>
                        <a:t>perform specific</a:t>
                      </a:r>
                      <a:r>
                        <a:rPr sz="2000" spc="-30" dirty="0">
                          <a:latin typeface="Times New Roman"/>
                          <a:cs typeface="Times New Roman"/>
                        </a:rPr>
                        <a:t> </a:t>
                      </a:r>
                      <a:r>
                        <a:rPr sz="2000" spc="-5" dirty="0">
                          <a:latin typeface="Times New Roman"/>
                          <a:cs typeface="Times New Roman"/>
                        </a:rPr>
                        <a:t>application</a:t>
                      </a:r>
                      <a:endParaRPr sz="2000">
                        <a:latin typeface="Times New Roman"/>
                        <a:cs typeface="Times New Roman"/>
                      </a:endParaRPr>
                    </a:p>
                  </a:txBody>
                  <a:tcPr marL="0" marR="0" marT="635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9850">
                        <a:lnSpc>
                          <a:spcPct val="100000"/>
                        </a:lnSpc>
                        <a:spcBef>
                          <a:spcPts val="725"/>
                        </a:spcBef>
                        <a:tabLst>
                          <a:tab pos="414020" algn="l"/>
                        </a:tabLst>
                      </a:pPr>
                      <a:r>
                        <a:rPr sz="2000" dirty="0">
                          <a:latin typeface="Times New Roman"/>
                          <a:cs typeface="Times New Roman"/>
                        </a:rPr>
                        <a:t>1.	If</a:t>
                      </a:r>
                      <a:r>
                        <a:rPr sz="2000" spc="100" dirty="0">
                          <a:latin typeface="Times New Roman"/>
                          <a:cs typeface="Times New Roman"/>
                        </a:rPr>
                        <a:t> </a:t>
                      </a:r>
                      <a:r>
                        <a:rPr sz="2000" spc="-10" dirty="0">
                          <a:latin typeface="Times New Roman"/>
                          <a:cs typeface="Times New Roman"/>
                        </a:rPr>
                        <a:t>third</a:t>
                      </a:r>
                      <a:r>
                        <a:rPr sz="2000" spc="135" dirty="0">
                          <a:latin typeface="Times New Roman"/>
                          <a:cs typeface="Times New Roman"/>
                        </a:rPr>
                        <a:t> </a:t>
                      </a:r>
                      <a:r>
                        <a:rPr sz="2000" spc="-5" dirty="0">
                          <a:latin typeface="Times New Roman"/>
                          <a:cs typeface="Times New Roman"/>
                        </a:rPr>
                        <a:t>party</a:t>
                      </a:r>
                      <a:r>
                        <a:rPr sz="2000" spc="85" dirty="0">
                          <a:latin typeface="Times New Roman"/>
                          <a:cs typeface="Times New Roman"/>
                        </a:rPr>
                        <a:t> </a:t>
                      </a:r>
                      <a:r>
                        <a:rPr sz="2000" spc="-5" dirty="0">
                          <a:latin typeface="Times New Roman"/>
                          <a:cs typeface="Times New Roman"/>
                        </a:rPr>
                        <a:t>is</a:t>
                      </a:r>
                      <a:r>
                        <a:rPr sz="2000" spc="114" dirty="0">
                          <a:latin typeface="Times New Roman"/>
                          <a:cs typeface="Times New Roman"/>
                        </a:rPr>
                        <a:t> </a:t>
                      </a:r>
                      <a:r>
                        <a:rPr sz="2000" spc="5" dirty="0">
                          <a:latin typeface="Times New Roman"/>
                          <a:cs typeface="Times New Roman"/>
                        </a:rPr>
                        <a:t>ready</a:t>
                      </a:r>
                      <a:r>
                        <a:rPr sz="2000" spc="85" dirty="0">
                          <a:latin typeface="Times New Roman"/>
                          <a:cs typeface="Times New Roman"/>
                        </a:rPr>
                        <a:t> </a:t>
                      </a:r>
                      <a:r>
                        <a:rPr sz="2000" spc="-5" dirty="0">
                          <a:latin typeface="Times New Roman"/>
                          <a:cs typeface="Times New Roman"/>
                        </a:rPr>
                        <a:t>to</a:t>
                      </a:r>
                      <a:r>
                        <a:rPr sz="2000" spc="130" dirty="0">
                          <a:latin typeface="Times New Roman"/>
                          <a:cs typeface="Times New Roman"/>
                        </a:rPr>
                        <a:t> </a:t>
                      </a:r>
                      <a:r>
                        <a:rPr sz="2000" spc="5" dirty="0">
                          <a:latin typeface="Times New Roman"/>
                          <a:cs typeface="Times New Roman"/>
                        </a:rPr>
                        <a:t>pay</a:t>
                      </a:r>
                      <a:r>
                        <a:rPr sz="2000" spc="114" dirty="0">
                          <a:latin typeface="Times New Roman"/>
                          <a:cs typeface="Times New Roman"/>
                        </a:rPr>
                        <a:t> </a:t>
                      </a:r>
                      <a:r>
                        <a:rPr sz="2000" spc="-10" dirty="0">
                          <a:latin typeface="Times New Roman"/>
                          <a:cs typeface="Times New Roman"/>
                        </a:rPr>
                        <a:t>NRE</a:t>
                      </a:r>
                      <a:r>
                        <a:rPr sz="2000" spc="120" dirty="0">
                          <a:latin typeface="Times New Roman"/>
                          <a:cs typeface="Times New Roman"/>
                        </a:rPr>
                        <a:t> </a:t>
                      </a:r>
                      <a:r>
                        <a:rPr sz="2000" spc="-5" dirty="0">
                          <a:latin typeface="Times New Roman"/>
                          <a:cs typeface="Times New Roman"/>
                        </a:rPr>
                        <a:t>cost</a:t>
                      </a:r>
                      <a:endParaRPr sz="2000">
                        <a:latin typeface="Times New Roman"/>
                        <a:cs typeface="Times New Roman"/>
                      </a:endParaRPr>
                    </a:p>
                    <a:p>
                      <a:pPr marL="414020" marR="61594">
                        <a:lnSpc>
                          <a:spcPct val="150000"/>
                        </a:lnSpc>
                      </a:pPr>
                      <a:r>
                        <a:rPr sz="2000" spc="-10" dirty="0">
                          <a:latin typeface="Times New Roman"/>
                          <a:cs typeface="Times New Roman"/>
                        </a:rPr>
                        <a:t>and </a:t>
                      </a:r>
                      <a:r>
                        <a:rPr sz="2000" spc="-5" dirty="0">
                          <a:latin typeface="Times New Roman"/>
                          <a:cs typeface="Times New Roman"/>
                        </a:rPr>
                        <a:t>ASIC </a:t>
                      </a:r>
                      <a:r>
                        <a:rPr sz="2000" spc="-10" dirty="0">
                          <a:latin typeface="Times New Roman"/>
                          <a:cs typeface="Times New Roman"/>
                        </a:rPr>
                        <a:t>is made </a:t>
                      </a:r>
                      <a:r>
                        <a:rPr sz="2000" spc="-5" dirty="0">
                          <a:latin typeface="Times New Roman"/>
                          <a:cs typeface="Times New Roman"/>
                        </a:rPr>
                        <a:t>available </a:t>
                      </a:r>
                      <a:r>
                        <a:rPr sz="2000" spc="-10" dirty="0">
                          <a:latin typeface="Times New Roman"/>
                          <a:cs typeface="Times New Roman"/>
                        </a:rPr>
                        <a:t>into the  market, the </a:t>
                      </a:r>
                      <a:r>
                        <a:rPr sz="2000" spc="-15" dirty="0">
                          <a:latin typeface="Times New Roman"/>
                          <a:cs typeface="Times New Roman"/>
                        </a:rPr>
                        <a:t>ASIC </a:t>
                      </a:r>
                      <a:r>
                        <a:rPr sz="2000" spc="-5" dirty="0">
                          <a:latin typeface="Times New Roman"/>
                          <a:cs typeface="Times New Roman"/>
                        </a:rPr>
                        <a:t>referred as</a:t>
                      </a:r>
                      <a:r>
                        <a:rPr sz="2000" spc="-120" dirty="0">
                          <a:latin typeface="Times New Roman"/>
                          <a:cs typeface="Times New Roman"/>
                        </a:rPr>
                        <a:t> </a:t>
                      </a:r>
                      <a:r>
                        <a:rPr sz="2000" spc="-15" dirty="0">
                          <a:latin typeface="Times New Roman"/>
                          <a:cs typeface="Times New Roman"/>
                        </a:rPr>
                        <a:t>ASSP</a:t>
                      </a:r>
                      <a:endParaRPr sz="2000">
                        <a:latin typeface="Times New Roman"/>
                        <a:cs typeface="Times New Roman"/>
                      </a:endParaRPr>
                    </a:p>
                  </a:txBody>
                  <a:tcPr marL="0" marR="0" marT="9207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xmlns="" val="10001"/>
                  </a:ext>
                </a:extLst>
              </a:tr>
              <a:tr h="914526">
                <a:tc>
                  <a:txBody>
                    <a:bodyPr/>
                    <a:lstStyle/>
                    <a:p>
                      <a:pPr marL="68580">
                        <a:lnSpc>
                          <a:spcPct val="100000"/>
                        </a:lnSpc>
                        <a:spcBef>
                          <a:spcPts val="730"/>
                        </a:spcBef>
                        <a:tabLst>
                          <a:tab pos="412750" algn="l"/>
                          <a:tab pos="1165860" algn="l"/>
                          <a:tab pos="1608455" algn="l"/>
                          <a:tab pos="2147570" algn="l"/>
                          <a:tab pos="3050540" algn="l"/>
                        </a:tabLst>
                      </a:pPr>
                      <a:r>
                        <a:rPr sz="2000" dirty="0">
                          <a:latin typeface="Times New Roman"/>
                          <a:cs typeface="Times New Roman"/>
                        </a:rPr>
                        <a:t>1.	</a:t>
                      </a:r>
                      <a:r>
                        <a:rPr sz="2000" spc="-5" dirty="0">
                          <a:latin typeface="Times New Roman"/>
                          <a:cs typeface="Times New Roman"/>
                        </a:rPr>
                        <a:t>Most	</a:t>
                      </a:r>
                      <a:r>
                        <a:rPr sz="2000" dirty="0">
                          <a:latin typeface="Times New Roman"/>
                          <a:cs typeface="Times New Roman"/>
                        </a:rPr>
                        <a:t>of	</a:t>
                      </a:r>
                      <a:r>
                        <a:rPr sz="2000" spc="-10" dirty="0">
                          <a:latin typeface="Times New Roman"/>
                          <a:cs typeface="Times New Roman"/>
                        </a:rPr>
                        <a:t>the	</a:t>
                      </a:r>
                      <a:r>
                        <a:rPr sz="2000" spc="-15" dirty="0">
                          <a:latin typeface="Times New Roman"/>
                          <a:cs typeface="Times New Roman"/>
                        </a:rPr>
                        <a:t>ASICs	</a:t>
                      </a:r>
                      <a:r>
                        <a:rPr sz="2000" spc="-5" dirty="0">
                          <a:latin typeface="Times New Roman"/>
                          <a:cs typeface="Times New Roman"/>
                        </a:rPr>
                        <a:t>are</a:t>
                      </a:r>
                      <a:endParaRPr sz="2000">
                        <a:latin typeface="Times New Roman"/>
                        <a:cs typeface="Times New Roman"/>
                      </a:endParaRPr>
                    </a:p>
                    <a:p>
                      <a:pPr marL="412750">
                        <a:lnSpc>
                          <a:spcPct val="100000"/>
                        </a:lnSpc>
                        <a:spcBef>
                          <a:spcPts val="1200"/>
                        </a:spcBef>
                      </a:pPr>
                      <a:r>
                        <a:rPr sz="2000" dirty="0">
                          <a:latin typeface="Times New Roman"/>
                          <a:cs typeface="Times New Roman"/>
                        </a:rPr>
                        <a:t>proprietary</a:t>
                      </a:r>
                      <a:r>
                        <a:rPr sz="2000" spc="-70" dirty="0">
                          <a:latin typeface="Times New Roman"/>
                          <a:cs typeface="Times New Roman"/>
                        </a:rPr>
                        <a:t> </a:t>
                      </a:r>
                      <a:r>
                        <a:rPr sz="2000" spc="-5" dirty="0">
                          <a:latin typeface="Times New Roman"/>
                          <a:cs typeface="Times New Roman"/>
                        </a:rPr>
                        <a:t>product</a:t>
                      </a:r>
                      <a:endParaRPr sz="2000">
                        <a:latin typeface="Times New Roman"/>
                        <a:cs typeface="Times New Roman"/>
                      </a:endParaRPr>
                    </a:p>
                  </a:txBody>
                  <a:tcPr marL="0" marR="0" marT="9271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2200">
                        <a:latin typeface="Times New Roman"/>
                        <a:cs typeface="Times New Roman"/>
                      </a:endParaRPr>
                    </a:p>
                    <a:p>
                      <a:pPr marL="69850">
                        <a:lnSpc>
                          <a:spcPct val="100000"/>
                        </a:lnSpc>
                        <a:tabLst>
                          <a:tab pos="414020" algn="l"/>
                        </a:tabLst>
                      </a:pPr>
                      <a:r>
                        <a:rPr sz="2000" dirty="0">
                          <a:latin typeface="Times New Roman"/>
                          <a:cs typeface="Times New Roman"/>
                        </a:rPr>
                        <a:t>1.	</a:t>
                      </a:r>
                      <a:r>
                        <a:rPr sz="2000" spc="-5" dirty="0">
                          <a:latin typeface="Times New Roman"/>
                          <a:cs typeface="Times New Roman"/>
                        </a:rPr>
                        <a:t>Openly available </a:t>
                      </a:r>
                      <a:r>
                        <a:rPr sz="2000" spc="-10" dirty="0">
                          <a:latin typeface="Times New Roman"/>
                          <a:cs typeface="Times New Roman"/>
                        </a:rPr>
                        <a:t>in the</a:t>
                      </a:r>
                      <a:r>
                        <a:rPr sz="2000" spc="30" dirty="0">
                          <a:latin typeface="Times New Roman"/>
                          <a:cs typeface="Times New Roman"/>
                        </a:rPr>
                        <a:t> </a:t>
                      </a:r>
                      <a:r>
                        <a:rPr sz="2000" spc="-15" dirty="0">
                          <a:latin typeface="Times New Roman"/>
                          <a:cs typeface="Times New Roman"/>
                        </a:rPr>
                        <a:t>market</a:t>
                      </a:r>
                      <a:endParaRPr sz="20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xmlns="" val="10002"/>
                  </a:ext>
                </a:extLst>
              </a:tr>
            </a:tbl>
          </a:graphicData>
        </a:graphic>
      </p:graphicFrame>
      <p:sp>
        <p:nvSpPr>
          <p:cNvPr id="7" name="object 7"/>
          <p:cNvSpPr txBox="1"/>
          <p:nvPr/>
        </p:nvSpPr>
        <p:spPr>
          <a:xfrm>
            <a:off x="8420100" y="6471338"/>
            <a:ext cx="216535" cy="196850"/>
          </a:xfrm>
          <a:prstGeom prst="rect">
            <a:avLst/>
          </a:prstGeom>
        </p:spPr>
        <p:txBody>
          <a:bodyPr vert="horz" wrap="square" lIns="0" tIns="0" rIns="0" bIns="0" rtlCol="0">
            <a:spAutoFit/>
          </a:bodyPr>
          <a:lstStyle/>
          <a:p>
            <a:pPr marL="38100">
              <a:lnSpc>
                <a:spcPts val="1375"/>
              </a:lnSpc>
            </a:pPr>
            <a:fld id="{81D60167-4931-47E6-BA6A-407CBD079E47}" type="slidenum">
              <a:rPr sz="1200" spc="-40" dirty="0">
                <a:latin typeface="Times New Roman"/>
                <a:cs typeface="Times New Roman"/>
              </a:rPr>
              <a:t>56</a:t>
            </a:fld>
            <a:endParaRPr sz="1200">
              <a:latin typeface="Times New Roman"/>
              <a:cs typeface="Times New Roman"/>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57200" y="6172200"/>
            <a:ext cx="8229600" cy="0"/>
          </a:xfrm>
          <a:custGeom>
            <a:avLst/>
            <a:gdLst/>
            <a:ahLst/>
            <a:cxnLst/>
            <a:rect l="l" t="t" r="r" b="b"/>
            <a:pathLst>
              <a:path w="8229600">
                <a:moveTo>
                  <a:pt x="0" y="0"/>
                </a:moveTo>
                <a:lnTo>
                  <a:pt x="8229600" y="0"/>
                </a:lnTo>
              </a:path>
            </a:pathLst>
          </a:custGeom>
          <a:ln w="19050">
            <a:solidFill>
              <a:srgbClr val="CC9900"/>
            </a:solidFill>
          </a:ln>
        </p:spPr>
        <p:txBody>
          <a:bodyPr wrap="square" lIns="0" tIns="0" rIns="0" bIns="0" rtlCol="0"/>
          <a:lstStyle/>
          <a:p>
            <a:endParaRPr/>
          </a:p>
        </p:txBody>
      </p:sp>
      <p:sp>
        <p:nvSpPr>
          <p:cNvPr id="3" name="object 3"/>
          <p:cNvSpPr txBox="1">
            <a:spLocks noGrp="1"/>
          </p:cNvSpPr>
          <p:nvPr>
            <p:ph type="title"/>
          </p:nvPr>
        </p:nvSpPr>
        <p:spPr>
          <a:xfrm>
            <a:off x="460044" y="429513"/>
            <a:ext cx="8456295" cy="329565"/>
          </a:xfrm>
          <a:prstGeom prst="rect">
            <a:avLst/>
          </a:prstGeom>
        </p:spPr>
        <p:txBody>
          <a:bodyPr vert="horz" wrap="square" lIns="0" tIns="11430" rIns="0" bIns="0" rtlCol="0">
            <a:spAutoFit/>
          </a:bodyPr>
          <a:lstStyle/>
          <a:p>
            <a:pPr marL="12700">
              <a:lnSpc>
                <a:spcPct val="100000"/>
              </a:lnSpc>
              <a:spcBef>
                <a:spcPts val="90"/>
              </a:spcBef>
              <a:tabLst>
                <a:tab pos="356870" algn="l"/>
              </a:tabLst>
            </a:pPr>
            <a:r>
              <a:rPr spc="-5" dirty="0">
                <a:solidFill>
                  <a:srgbClr val="C00000"/>
                </a:solidFill>
              </a:rPr>
              <a:t>»	</a:t>
            </a:r>
            <a:r>
              <a:rPr b="1" i="1" spc="-5" dirty="0">
                <a:solidFill>
                  <a:srgbClr val="FF0000"/>
                </a:solidFill>
                <a:latin typeface="Times New Roman"/>
                <a:cs typeface="Times New Roman"/>
              </a:rPr>
              <a:t>General Purpose Processor (GPP) </a:t>
            </a:r>
            <a:r>
              <a:rPr b="1" i="1" spc="-10" dirty="0">
                <a:solidFill>
                  <a:srgbClr val="FF0000"/>
                </a:solidFill>
                <a:latin typeface="Times New Roman"/>
                <a:cs typeface="Times New Roman"/>
              </a:rPr>
              <a:t>versus </a:t>
            </a:r>
            <a:r>
              <a:rPr b="1" i="1" spc="-5" dirty="0">
                <a:solidFill>
                  <a:srgbClr val="FF0000"/>
                </a:solidFill>
                <a:latin typeface="Times New Roman"/>
                <a:cs typeface="Times New Roman"/>
              </a:rPr>
              <a:t>Application-Specific</a:t>
            </a:r>
            <a:r>
              <a:rPr b="1" i="1" spc="450" dirty="0">
                <a:solidFill>
                  <a:srgbClr val="FF0000"/>
                </a:solidFill>
                <a:latin typeface="Times New Roman"/>
                <a:cs typeface="Times New Roman"/>
              </a:rPr>
              <a:t> </a:t>
            </a:r>
            <a:r>
              <a:rPr b="1" i="1" spc="-10" dirty="0">
                <a:solidFill>
                  <a:srgbClr val="FF0000"/>
                </a:solidFill>
                <a:latin typeface="Times New Roman"/>
                <a:cs typeface="Times New Roman"/>
              </a:rPr>
              <a:t>Instruction</a:t>
            </a:r>
          </a:p>
        </p:txBody>
      </p:sp>
      <p:sp>
        <p:nvSpPr>
          <p:cNvPr id="4" name="object 4"/>
          <p:cNvSpPr txBox="1"/>
          <p:nvPr/>
        </p:nvSpPr>
        <p:spPr>
          <a:xfrm>
            <a:off x="460044" y="886790"/>
            <a:ext cx="8458200" cy="5129530"/>
          </a:xfrm>
          <a:prstGeom prst="rect">
            <a:avLst/>
          </a:prstGeom>
        </p:spPr>
        <p:txBody>
          <a:bodyPr vert="horz" wrap="square" lIns="0" tIns="12065" rIns="0" bIns="0" rtlCol="0">
            <a:spAutoFit/>
          </a:bodyPr>
          <a:lstStyle/>
          <a:p>
            <a:pPr marL="356870">
              <a:lnSpc>
                <a:spcPct val="100000"/>
              </a:lnSpc>
              <a:spcBef>
                <a:spcPts val="95"/>
              </a:spcBef>
            </a:pPr>
            <a:r>
              <a:rPr sz="2000" b="1" i="1" spc="-5" dirty="0">
                <a:solidFill>
                  <a:srgbClr val="FF0000"/>
                </a:solidFill>
                <a:latin typeface="Times New Roman"/>
                <a:cs typeface="Times New Roman"/>
              </a:rPr>
              <a:t>Set Processor</a:t>
            </a:r>
            <a:r>
              <a:rPr sz="2000" b="1" i="1" spc="-20" dirty="0">
                <a:solidFill>
                  <a:srgbClr val="FF0000"/>
                </a:solidFill>
                <a:latin typeface="Times New Roman"/>
                <a:cs typeface="Times New Roman"/>
              </a:rPr>
              <a:t> </a:t>
            </a:r>
            <a:r>
              <a:rPr sz="2000" b="1" i="1" spc="-5" dirty="0">
                <a:solidFill>
                  <a:srgbClr val="FF0000"/>
                </a:solidFill>
                <a:latin typeface="Times New Roman"/>
                <a:cs typeface="Times New Roman"/>
              </a:rPr>
              <a:t>(ASIP)</a:t>
            </a:r>
            <a:r>
              <a:rPr sz="2000" spc="-5" dirty="0">
                <a:solidFill>
                  <a:srgbClr val="FF0000"/>
                </a:solidFill>
                <a:latin typeface="Times New Roman"/>
                <a:cs typeface="Times New Roman"/>
              </a:rPr>
              <a:t>:</a:t>
            </a:r>
            <a:endParaRPr sz="2000">
              <a:latin typeface="Times New Roman"/>
              <a:cs typeface="Times New Roman"/>
            </a:endParaRPr>
          </a:p>
          <a:p>
            <a:pPr marL="12700">
              <a:lnSpc>
                <a:spcPct val="100000"/>
              </a:lnSpc>
              <a:spcBef>
                <a:spcPts val="1680"/>
              </a:spcBef>
              <a:tabLst>
                <a:tab pos="356870" algn="l"/>
              </a:tabLst>
            </a:pPr>
            <a:r>
              <a:rPr sz="2000" spc="-5" dirty="0">
                <a:solidFill>
                  <a:srgbClr val="C00000"/>
                </a:solidFill>
                <a:latin typeface="Times New Roman"/>
                <a:cs typeface="Times New Roman"/>
              </a:rPr>
              <a:t>»	</a:t>
            </a:r>
            <a:r>
              <a:rPr sz="2000" b="1" i="1" spc="-5" dirty="0">
                <a:solidFill>
                  <a:srgbClr val="AC1285"/>
                </a:solidFill>
                <a:latin typeface="Times New Roman"/>
                <a:cs typeface="Times New Roman"/>
              </a:rPr>
              <a:t>GPP </a:t>
            </a:r>
            <a:r>
              <a:rPr sz="2000" spc="-10" dirty="0">
                <a:latin typeface="Times New Roman"/>
                <a:cs typeface="Times New Roman"/>
              </a:rPr>
              <a:t>is </a:t>
            </a:r>
            <a:r>
              <a:rPr sz="2000" spc="-5" dirty="0">
                <a:latin typeface="Times New Roman"/>
                <a:cs typeface="Times New Roman"/>
              </a:rPr>
              <a:t>a processor </a:t>
            </a:r>
            <a:r>
              <a:rPr sz="2000" spc="-10" dirty="0">
                <a:solidFill>
                  <a:srgbClr val="6F2F9F"/>
                </a:solidFill>
                <a:latin typeface="Times New Roman"/>
                <a:cs typeface="Times New Roman"/>
              </a:rPr>
              <a:t>designed for general computational</a:t>
            </a:r>
            <a:r>
              <a:rPr sz="2000" spc="160" dirty="0">
                <a:solidFill>
                  <a:srgbClr val="6F2F9F"/>
                </a:solidFill>
                <a:latin typeface="Times New Roman"/>
                <a:cs typeface="Times New Roman"/>
              </a:rPr>
              <a:t> </a:t>
            </a:r>
            <a:r>
              <a:rPr sz="2000" spc="-10" dirty="0">
                <a:solidFill>
                  <a:srgbClr val="6F2F9F"/>
                </a:solidFill>
                <a:latin typeface="Times New Roman"/>
                <a:cs typeface="Times New Roman"/>
              </a:rPr>
              <a:t>tasks</a:t>
            </a:r>
            <a:r>
              <a:rPr sz="2000" spc="-10" dirty="0">
                <a:latin typeface="Times New Roman"/>
                <a:cs typeface="Times New Roman"/>
              </a:rPr>
              <a:t>.</a:t>
            </a:r>
            <a:endParaRPr sz="2000">
              <a:latin typeface="Times New Roman"/>
              <a:cs typeface="Times New Roman"/>
            </a:endParaRPr>
          </a:p>
          <a:p>
            <a:pPr marL="356870">
              <a:lnSpc>
                <a:spcPct val="100000"/>
              </a:lnSpc>
              <a:spcBef>
                <a:spcPts val="1545"/>
              </a:spcBef>
              <a:tabLst>
                <a:tab pos="682625" algn="l"/>
              </a:tabLst>
            </a:pPr>
            <a:r>
              <a:rPr sz="1750" spc="10" dirty="0">
                <a:solidFill>
                  <a:srgbClr val="C00000"/>
                </a:solidFill>
                <a:latin typeface="Times New Roman"/>
                <a:cs typeface="Times New Roman"/>
              </a:rPr>
              <a:t>»	</a:t>
            </a:r>
            <a:r>
              <a:rPr sz="1800" spc="-5" dirty="0">
                <a:latin typeface="Times New Roman"/>
                <a:cs typeface="Times New Roman"/>
              </a:rPr>
              <a:t>The processor </a:t>
            </a:r>
            <a:r>
              <a:rPr sz="1800" spc="5" dirty="0">
                <a:latin typeface="Times New Roman"/>
                <a:cs typeface="Times New Roman"/>
              </a:rPr>
              <a:t>running </a:t>
            </a:r>
            <a:r>
              <a:rPr sz="1800" dirty="0">
                <a:latin typeface="Times New Roman"/>
                <a:cs typeface="Times New Roman"/>
              </a:rPr>
              <a:t>inside </a:t>
            </a:r>
            <a:r>
              <a:rPr sz="1800" spc="-5" dirty="0">
                <a:latin typeface="Times New Roman"/>
                <a:cs typeface="Times New Roman"/>
              </a:rPr>
              <a:t>your </a:t>
            </a:r>
            <a:r>
              <a:rPr sz="1800" dirty="0">
                <a:latin typeface="Times New Roman"/>
                <a:cs typeface="Times New Roman"/>
              </a:rPr>
              <a:t>laptop </a:t>
            </a:r>
            <a:r>
              <a:rPr sz="1800" spc="5" dirty="0">
                <a:latin typeface="Times New Roman"/>
                <a:cs typeface="Times New Roman"/>
              </a:rPr>
              <a:t>or </a:t>
            </a:r>
            <a:r>
              <a:rPr sz="1800" spc="-5" dirty="0">
                <a:latin typeface="Times New Roman"/>
                <a:cs typeface="Times New Roman"/>
              </a:rPr>
              <a:t>desktop </a:t>
            </a:r>
            <a:r>
              <a:rPr sz="1800" spc="5" dirty="0">
                <a:latin typeface="Times New Roman"/>
                <a:cs typeface="Times New Roman"/>
              </a:rPr>
              <a:t>(Pentium 4/ </a:t>
            </a:r>
            <a:r>
              <a:rPr sz="1800" spc="-10" dirty="0">
                <a:latin typeface="Times New Roman"/>
                <a:cs typeface="Times New Roman"/>
              </a:rPr>
              <a:t>AMD</a:t>
            </a:r>
            <a:r>
              <a:rPr sz="1800" spc="-155" dirty="0">
                <a:latin typeface="Times New Roman"/>
                <a:cs typeface="Times New Roman"/>
              </a:rPr>
              <a:t> </a:t>
            </a:r>
            <a:r>
              <a:rPr sz="1800" dirty="0">
                <a:latin typeface="Times New Roman"/>
                <a:cs typeface="Times New Roman"/>
              </a:rPr>
              <a:t>Athlon).</a:t>
            </a:r>
            <a:endParaRPr sz="1800">
              <a:latin typeface="Times New Roman"/>
              <a:cs typeface="Times New Roman"/>
            </a:endParaRPr>
          </a:p>
          <a:p>
            <a:pPr marL="356870">
              <a:lnSpc>
                <a:spcPct val="100000"/>
              </a:lnSpc>
              <a:spcBef>
                <a:spcPts val="1515"/>
              </a:spcBef>
              <a:tabLst>
                <a:tab pos="682625" algn="l"/>
              </a:tabLst>
            </a:pPr>
            <a:r>
              <a:rPr sz="1750" spc="10" dirty="0">
                <a:solidFill>
                  <a:srgbClr val="C00000"/>
                </a:solidFill>
                <a:latin typeface="Times New Roman"/>
                <a:cs typeface="Times New Roman"/>
              </a:rPr>
              <a:t>»	</a:t>
            </a:r>
            <a:r>
              <a:rPr sz="1800" dirty="0">
                <a:latin typeface="Times New Roman"/>
                <a:cs typeface="Times New Roman"/>
              </a:rPr>
              <a:t>Produced in </a:t>
            </a:r>
            <a:r>
              <a:rPr sz="1800" spc="-5" dirty="0">
                <a:latin typeface="Times New Roman"/>
                <a:cs typeface="Times New Roman"/>
              </a:rPr>
              <a:t>large </a:t>
            </a:r>
            <a:r>
              <a:rPr sz="1800" spc="-10" dirty="0">
                <a:latin typeface="Times New Roman"/>
                <a:cs typeface="Times New Roman"/>
              </a:rPr>
              <a:t>volumes </a:t>
            </a:r>
            <a:r>
              <a:rPr sz="1800" dirty="0">
                <a:latin typeface="Times New Roman"/>
                <a:cs typeface="Times New Roman"/>
              </a:rPr>
              <a:t>– </a:t>
            </a:r>
            <a:r>
              <a:rPr sz="1800" spc="-5" dirty="0">
                <a:latin typeface="Times New Roman"/>
                <a:cs typeface="Times New Roman"/>
              </a:rPr>
              <a:t>per </a:t>
            </a:r>
            <a:r>
              <a:rPr sz="1800" dirty="0">
                <a:latin typeface="Times New Roman"/>
                <a:cs typeface="Times New Roman"/>
              </a:rPr>
              <a:t>unit </a:t>
            </a:r>
            <a:r>
              <a:rPr sz="1800" spc="-5" dirty="0">
                <a:latin typeface="Times New Roman"/>
                <a:cs typeface="Times New Roman"/>
              </a:rPr>
              <a:t>cost </a:t>
            </a:r>
            <a:r>
              <a:rPr sz="1800" spc="-10" dirty="0">
                <a:latin typeface="Times New Roman"/>
                <a:cs typeface="Times New Roman"/>
              </a:rPr>
              <a:t>for </a:t>
            </a:r>
            <a:r>
              <a:rPr sz="1800" dirty="0">
                <a:latin typeface="Times New Roman"/>
                <a:cs typeface="Times New Roman"/>
              </a:rPr>
              <a:t>a </a:t>
            </a:r>
            <a:r>
              <a:rPr sz="1800" spc="-5" dirty="0">
                <a:latin typeface="Times New Roman"/>
                <a:cs typeface="Times New Roman"/>
              </a:rPr>
              <a:t>chip </a:t>
            </a:r>
            <a:r>
              <a:rPr sz="1800" dirty="0">
                <a:latin typeface="Times New Roman"/>
                <a:cs typeface="Times New Roman"/>
              </a:rPr>
              <a:t>is</a:t>
            </a:r>
            <a:r>
              <a:rPr sz="1800" spc="-5" dirty="0">
                <a:latin typeface="Times New Roman"/>
                <a:cs typeface="Times New Roman"/>
              </a:rPr>
              <a:t> low.</a:t>
            </a:r>
            <a:endParaRPr sz="1800">
              <a:latin typeface="Times New Roman"/>
              <a:cs typeface="Times New Roman"/>
            </a:endParaRPr>
          </a:p>
          <a:p>
            <a:pPr marL="12700">
              <a:lnSpc>
                <a:spcPct val="100000"/>
              </a:lnSpc>
              <a:spcBef>
                <a:spcPts val="1650"/>
              </a:spcBef>
              <a:tabLst>
                <a:tab pos="356870" algn="l"/>
              </a:tabLst>
            </a:pPr>
            <a:r>
              <a:rPr sz="2000" spc="-5" dirty="0">
                <a:solidFill>
                  <a:srgbClr val="C00000"/>
                </a:solidFill>
                <a:latin typeface="Times New Roman"/>
                <a:cs typeface="Times New Roman"/>
              </a:rPr>
              <a:t>»	</a:t>
            </a:r>
            <a:r>
              <a:rPr sz="2000" spc="-5" dirty="0">
                <a:latin typeface="Times New Roman"/>
                <a:cs typeface="Times New Roman"/>
              </a:rPr>
              <a:t>GPP </a:t>
            </a:r>
            <a:r>
              <a:rPr sz="2000" spc="-10" dirty="0">
                <a:latin typeface="Times New Roman"/>
                <a:cs typeface="Times New Roman"/>
              </a:rPr>
              <a:t>contains </a:t>
            </a:r>
            <a:r>
              <a:rPr sz="2000" spc="-5" dirty="0">
                <a:latin typeface="Times New Roman"/>
                <a:cs typeface="Times New Roman"/>
              </a:rPr>
              <a:t>an </a:t>
            </a:r>
            <a:r>
              <a:rPr sz="2000" spc="-15" dirty="0">
                <a:latin typeface="Times New Roman"/>
                <a:cs typeface="Times New Roman"/>
              </a:rPr>
              <a:t>Arithmetic </a:t>
            </a:r>
            <a:r>
              <a:rPr sz="2000" spc="-10" dirty="0">
                <a:latin typeface="Times New Roman"/>
                <a:cs typeface="Times New Roman"/>
              </a:rPr>
              <a:t>and Logic Unit </a:t>
            </a:r>
            <a:r>
              <a:rPr sz="2000" spc="-15" dirty="0">
                <a:latin typeface="Times New Roman"/>
                <a:cs typeface="Times New Roman"/>
              </a:rPr>
              <a:t>(ALU) </a:t>
            </a:r>
            <a:r>
              <a:rPr sz="2000" spc="-10" dirty="0">
                <a:latin typeface="Times New Roman"/>
                <a:cs typeface="Times New Roman"/>
              </a:rPr>
              <a:t>and </a:t>
            </a:r>
            <a:r>
              <a:rPr sz="2000" spc="-5" dirty="0">
                <a:latin typeface="Times New Roman"/>
                <a:cs typeface="Times New Roman"/>
              </a:rPr>
              <a:t>Control </a:t>
            </a:r>
            <a:r>
              <a:rPr sz="2000" spc="-10" dirty="0">
                <a:latin typeface="Times New Roman"/>
                <a:cs typeface="Times New Roman"/>
              </a:rPr>
              <a:t>Unit</a:t>
            </a:r>
            <a:r>
              <a:rPr sz="2000" spc="395" dirty="0">
                <a:latin typeface="Times New Roman"/>
                <a:cs typeface="Times New Roman"/>
              </a:rPr>
              <a:t> </a:t>
            </a:r>
            <a:r>
              <a:rPr sz="2000" spc="-5" dirty="0">
                <a:latin typeface="Times New Roman"/>
                <a:cs typeface="Times New Roman"/>
              </a:rPr>
              <a:t>(CU).</a:t>
            </a:r>
            <a:endParaRPr sz="2000">
              <a:latin typeface="Times New Roman"/>
              <a:cs typeface="Times New Roman"/>
            </a:endParaRPr>
          </a:p>
          <a:p>
            <a:pPr marL="356870" marR="8255" indent="-344805">
              <a:lnSpc>
                <a:spcPct val="150100"/>
              </a:lnSpc>
              <a:spcBef>
                <a:spcPts val="475"/>
              </a:spcBef>
              <a:tabLst>
                <a:tab pos="356870" algn="l"/>
                <a:tab pos="1179830" algn="l"/>
                <a:tab pos="1652270" algn="l"/>
                <a:tab pos="2890520" algn="l"/>
                <a:tab pos="3497579" algn="l"/>
                <a:tab pos="4853940" algn="l"/>
                <a:tab pos="5381625" algn="l"/>
                <a:tab pos="6625590" algn="l"/>
                <a:tab pos="7068184" algn="l"/>
                <a:tab pos="8244840" algn="l"/>
              </a:tabLst>
            </a:pPr>
            <a:r>
              <a:rPr sz="2000" spc="-5" dirty="0">
                <a:solidFill>
                  <a:srgbClr val="C00000"/>
                </a:solidFill>
                <a:latin typeface="Times New Roman"/>
                <a:cs typeface="Times New Roman"/>
              </a:rPr>
              <a:t>»	</a:t>
            </a:r>
            <a:r>
              <a:rPr sz="2000" b="1" i="1" spc="-20" dirty="0">
                <a:solidFill>
                  <a:srgbClr val="AC1285"/>
                </a:solidFill>
                <a:latin typeface="Times New Roman"/>
                <a:cs typeface="Times New Roman"/>
              </a:rPr>
              <a:t>A</a:t>
            </a:r>
            <a:r>
              <a:rPr sz="2000" b="1" i="1" spc="-5" dirty="0">
                <a:solidFill>
                  <a:srgbClr val="AC1285"/>
                </a:solidFill>
                <a:latin typeface="Times New Roman"/>
                <a:cs typeface="Times New Roman"/>
              </a:rPr>
              <a:t>S</a:t>
            </a:r>
            <a:r>
              <a:rPr sz="2000" b="1" i="1" spc="-15" dirty="0">
                <a:solidFill>
                  <a:srgbClr val="AC1285"/>
                </a:solidFill>
                <a:latin typeface="Times New Roman"/>
                <a:cs typeface="Times New Roman"/>
              </a:rPr>
              <a:t>I</a:t>
            </a:r>
            <a:r>
              <a:rPr sz="2000" b="1" i="1" spc="25" dirty="0">
                <a:solidFill>
                  <a:srgbClr val="AC1285"/>
                </a:solidFill>
                <a:latin typeface="Times New Roman"/>
                <a:cs typeface="Times New Roman"/>
              </a:rPr>
              <a:t>P</a:t>
            </a:r>
            <a:r>
              <a:rPr sz="2000" i="1" spc="-5" dirty="0">
                <a:latin typeface="Times New Roman"/>
                <a:cs typeface="Times New Roman"/>
              </a:rPr>
              <a:t>s</a:t>
            </a:r>
            <a:r>
              <a:rPr sz="2000" i="1" dirty="0">
                <a:latin typeface="Times New Roman"/>
                <a:cs typeface="Times New Roman"/>
              </a:rPr>
              <a:t>	</a:t>
            </a:r>
            <a:r>
              <a:rPr sz="2000" spc="-5" dirty="0">
                <a:latin typeface="Times New Roman"/>
                <a:cs typeface="Times New Roman"/>
              </a:rPr>
              <a:t>a</a:t>
            </a:r>
            <a:r>
              <a:rPr sz="2000" spc="5" dirty="0">
                <a:latin typeface="Times New Roman"/>
                <a:cs typeface="Times New Roman"/>
              </a:rPr>
              <a:t>r</a:t>
            </a:r>
            <a:r>
              <a:rPr sz="2000" spc="-5" dirty="0">
                <a:latin typeface="Times New Roman"/>
                <a:cs typeface="Times New Roman"/>
              </a:rPr>
              <a:t>e</a:t>
            </a:r>
            <a:r>
              <a:rPr sz="2000" dirty="0">
                <a:latin typeface="Times New Roman"/>
                <a:cs typeface="Times New Roman"/>
              </a:rPr>
              <a:t>	</a:t>
            </a:r>
            <a:r>
              <a:rPr sz="2000" spc="5" dirty="0">
                <a:latin typeface="Times New Roman"/>
                <a:cs typeface="Times New Roman"/>
              </a:rPr>
              <a:t>p</a:t>
            </a:r>
            <a:r>
              <a:rPr sz="2000" dirty="0">
                <a:latin typeface="Times New Roman"/>
                <a:cs typeface="Times New Roman"/>
              </a:rPr>
              <a:t>r</a:t>
            </a:r>
            <a:r>
              <a:rPr sz="2000" spc="5" dirty="0">
                <a:latin typeface="Times New Roman"/>
                <a:cs typeface="Times New Roman"/>
              </a:rPr>
              <a:t>o</a:t>
            </a:r>
            <a:r>
              <a:rPr sz="2000" spc="-5" dirty="0">
                <a:latin typeface="Times New Roman"/>
                <a:cs typeface="Times New Roman"/>
              </a:rPr>
              <a:t>c</a:t>
            </a:r>
            <a:r>
              <a:rPr sz="2000" dirty="0">
                <a:latin typeface="Times New Roman"/>
                <a:cs typeface="Times New Roman"/>
              </a:rPr>
              <a:t>e</a:t>
            </a:r>
            <a:r>
              <a:rPr sz="2000" spc="-15" dirty="0">
                <a:latin typeface="Times New Roman"/>
                <a:cs typeface="Times New Roman"/>
              </a:rPr>
              <a:t>ss</a:t>
            </a:r>
            <a:r>
              <a:rPr sz="2000" spc="5" dirty="0">
                <a:latin typeface="Times New Roman"/>
                <a:cs typeface="Times New Roman"/>
              </a:rPr>
              <a:t>o</a:t>
            </a:r>
            <a:r>
              <a:rPr sz="2000" dirty="0">
                <a:latin typeface="Times New Roman"/>
                <a:cs typeface="Times New Roman"/>
              </a:rPr>
              <a:t>r</a:t>
            </a:r>
            <a:r>
              <a:rPr sz="2000" spc="-5" dirty="0">
                <a:latin typeface="Times New Roman"/>
                <a:cs typeface="Times New Roman"/>
              </a:rPr>
              <a:t>s</a:t>
            </a:r>
            <a:r>
              <a:rPr sz="2000" dirty="0">
                <a:latin typeface="Times New Roman"/>
                <a:cs typeface="Times New Roman"/>
              </a:rPr>
              <a:t>	</a:t>
            </a:r>
            <a:r>
              <a:rPr sz="2000" spc="-60" dirty="0">
                <a:latin typeface="Times New Roman"/>
                <a:cs typeface="Times New Roman"/>
              </a:rPr>
              <a:t>w</a:t>
            </a:r>
            <a:r>
              <a:rPr sz="2000" spc="-5" dirty="0">
                <a:latin typeface="Times New Roman"/>
                <a:cs typeface="Times New Roman"/>
              </a:rPr>
              <a:t>ith</a:t>
            </a:r>
            <a:r>
              <a:rPr sz="2000" dirty="0">
                <a:latin typeface="Times New Roman"/>
                <a:cs typeface="Times New Roman"/>
              </a:rPr>
              <a:t>	</a:t>
            </a:r>
            <a:r>
              <a:rPr sz="2000" spc="-5" dirty="0">
                <a:solidFill>
                  <a:srgbClr val="001F5F"/>
                </a:solidFill>
                <a:latin typeface="Times New Roman"/>
                <a:cs typeface="Times New Roman"/>
              </a:rPr>
              <a:t>a</a:t>
            </a:r>
            <a:r>
              <a:rPr sz="2000" spc="5" dirty="0">
                <a:solidFill>
                  <a:srgbClr val="001F5F"/>
                </a:solidFill>
                <a:latin typeface="Times New Roman"/>
                <a:cs typeface="Times New Roman"/>
              </a:rPr>
              <a:t>r</a:t>
            </a:r>
            <a:r>
              <a:rPr sz="2000" spc="-5" dirty="0">
                <a:solidFill>
                  <a:srgbClr val="001F5F"/>
                </a:solidFill>
                <a:latin typeface="Times New Roman"/>
                <a:cs typeface="Times New Roman"/>
              </a:rPr>
              <a:t>c</a:t>
            </a:r>
            <a:r>
              <a:rPr sz="2000" spc="-15" dirty="0">
                <a:solidFill>
                  <a:srgbClr val="001F5F"/>
                </a:solidFill>
                <a:latin typeface="Times New Roman"/>
                <a:cs typeface="Times New Roman"/>
              </a:rPr>
              <a:t>h</a:t>
            </a:r>
            <a:r>
              <a:rPr sz="2000" spc="-5" dirty="0">
                <a:solidFill>
                  <a:srgbClr val="001F5F"/>
                </a:solidFill>
                <a:latin typeface="Times New Roman"/>
                <a:cs typeface="Times New Roman"/>
              </a:rPr>
              <a:t>itect</a:t>
            </a:r>
            <a:r>
              <a:rPr sz="2000" spc="-15" dirty="0">
                <a:solidFill>
                  <a:srgbClr val="001F5F"/>
                </a:solidFill>
                <a:latin typeface="Times New Roman"/>
                <a:cs typeface="Times New Roman"/>
              </a:rPr>
              <a:t>u</a:t>
            </a:r>
            <a:r>
              <a:rPr sz="2000" dirty="0">
                <a:solidFill>
                  <a:srgbClr val="001F5F"/>
                </a:solidFill>
                <a:latin typeface="Times New Roman"/>
                <a:cs typeface="Times New Roman"/>
              </a:rPr>
              <a:t>r</a:t>
            </a:r>
            <a:r>
              <a:rPr sz="2000" spc="-5" dirty="0">
                <a:solidFill>
                  <a:srgbClr val="001F5F"/>
                </a:solidFill>
                <a:latin typeface="Times New Roman"/>
                <a:cs typeface="Times New Roman"/>
              </a:rPr>
              <a:t>e</a:t>
            </a:r>
            <a:r>
              <a:rPr sz="2000" dirty="0">
                <a:solidFill>
                  <a:srgbClr val="001F5F"/>
                </a:solidFill>
                <a:latin typeface="Times New Roman"/>
                <a:cs typeface="Times New Roman"/>
              </a:rPr>
              <a:t>	</a:t>
            </a:r>
            <a:r>
              <a:rPr sz="2000" spc="-5" dirty="0">
                <a:solidFill>
                  <a:srgbClr val="001F5F"/>
                </a:solidFill>
                <a:latin typeface="Times New Roman"/>
                <a:cs typeface="Times New Roman"/>
              </a:rPr>
              <a:t>a</a:t>
            </a:r>
            <a:r>
              <a:rPr sz="2000" spc="-15" dirty="0">
                <a:solidFill>
                  <a:srgbClr val="001F5F"/>
                </a:solidFill>
                <a:latin typeface="Times New Roman"/>
                <a:cs typeface="Times New Roman"/>
              </a:rPr>
              <a:t>n</a:t>
            </a:r>
            <a:r>
              <a:rPr sz="2000" spc="-5" dirty="0">
                <a:solidFill>
                  <a:srgbClr val="001F5F"/>
                </a:solidFill>
                <a:latin typeface="Times New Roman"/>
                <a:cs typeface="Times New Roman"/>
              </a:rPr>
              <a:t>d</a:t>
            </a:r>
            <a:r>
              <a:rPr sz="2000" dirty="0">
                <a:solidFill>
                  <a:srgbClr val="001F5F"/>
                </a:solidFill>
                <a:latin typeface="Times New Roman"/>
                <a:cs typeface="Times New Roman"/>
              </a:rPr>
              <a:t>	</a:t>
            </a:r>
            <a:r>
              <a:rPr sz="2000" spc="-5" dirty="0">
                <a:solidFill>
                  <a:srgbClr val="001F5F"/>
                </a:solidFill>
                <a:latin typeface="Times New Roman"/>
                <a:cs typeface="Times New Roman"/>
              </a:rPr>
              <a:t>i</a:t>
            </a:r>
            <a:r>
              <a:rPr sz="2000" spc="-20" dirty="0">
                <a:solidFill>
                  <a:srgbClr val="001F5F"/>
                </a:solidFill>
                <a:latin typeface="Times New Roman"/>
                <a:cs typeface="Times New Roman"/>
              </a:rPr>
              <a:t>n</a:t>
            </a:r>
            <a:r>
              <a:rPr sz="2000" spc="-15" dirty="0">
                <a:solidFill>
                  <a:srgbClr val="001F5F"/>
                </a:solidFill>
                <a:latin typeface="Times New Roman"/>
                <a:cs typeface="Times New Roman"/>
              </a:rPr>
              <a:t>s</a:t>
            </a:r>
            <a:r>
              <a:rPr sz="2000" spc="-5" dirty="0">
                <a:solidFill>
                  <a:srgbClr val="001F5F"/>
                </a:solidFill>
                <a:latin typeface="Times New Roman"/>
                <a:cs typeface="Times New Roman"/>
              </a:rPr>
              <a:t>t</a:t>
            </a:r>
            <a:r>
              <a:rPr sz="2000" spc="25" dirty="0">
                <a:solidFill>
                  <a:srgbClr val="001F5F"/>
                </a:solidFill>
                <a:latin typeface="Times New Roman"/>
                <a:cs typeface="Times New Roman"/>
              </a:rPr>
              <a:t>r</a:t>
            </a:r>
            <a:r>
              <a:rPr sz="2000" spc="-20" dirty="0">
                <a:solidFill>
                  <a:srgbClr val="001F5F"/>
                </a:solidFill>
                <a:latin typeface="Times New Roman"/>
                <a:cs typeface="Times New Roman"/>
              </a:rPr>
              <a:t>u</a:t>
            </a:r>
            <a:r>
              <a:rPr sz="2000" spc="-5" dirty="0">
                <a:solidFill>
                  <a:srgbClr val="001F5F"/>
                </a:solidFill>
                <a:latin typeface="Times New Roman"/>
                <a:cs typeface="Times New Roman"/>
              </a:rPr>
              <a:t>cti</a:t>
            </a:r>
            <a:r>
              <a:rPr sz="2000" spc="5" dirty="0">
                <a:solidFill>
                  <a:srgbClr val="001F5F"/>
                </a:solidFill>
                <a:latin typeface="Times New Roman"/>
                <a:cs typeface="Times New Roman"/>
              </a:rPr>
              <a:t>o</a:t>
            </a:r>
            <a:r>
              <a:rPr sz="2000" spc="-5" dirty="0">
                <a:solidFill>
                  <a:srgbClr val="001F5F"/>
                </a:solidFill>
                <a:latin typeface="Times New Roman"/>
                <a:cs typeface="Times New Roman"/>
              </a:rPr>
              <a:t>n</a:t>
            </a:r>
            <a:r>
              <a:rPr sz="2000" dirty="0">
                <a:solidFill>
                  <a:srgbClr val="001F5F"/>
                </a:solidFill>
                <a:latin typeface="Times New Roman"/>
                <a:cs typeface="Times New Roman"/>
              </a:rPr>
              <a:t>	</a:t>
            </a:r>
            <a:r>
              <a:rPr sz="2000" spc="-15" dirty="0">
                <a:solidFill>
                  <a:srgbClr val="001F5F"/>
                </a:solidFill>
                <a:latin typeface="Times New Roman"/>
                <a:cs typeface="Times New Roman"/>
              </a:rPr>
              <a:t>s</a:t>
            </a:r>
            <a:r>
              <a:rPr sz="2000" spc="-5" dirty="0">
                <a:solidFill>
                  <a:srgbClr val="001F5F"/>
                </a:solidFill>
                <a:latin typeface="Times New Roman"/>
                <a:cs typeface="Times New Roman"/>
              </a:rPr>
              <a:t>et</a:t>
            </a:r>
            <a:r>
              <a:rPr sz="2000" dirty="0">
                <a:solidFill>
                  <a:srgbClr val="001F5F"/>
                </a:solidFill>
                <a:latin typeface="Times New Roman"/>
                <a:cs typeface="Times New Roman"/>
              </a:rPr>
              <a:t>	</a:t>
            </a:r>
            <a:r>
              <a:rPr sz="2000" spc="5" dirty="0">
                <a:solidFill>
                  <a:srgbClr val="001F5F"/>
                </a:solidFill>
                <a:latin typeface="Times New Roman"/>
                <a:cs typeface="Times New Roman"/>
              </a:rPr>
              <a:t>op</a:t>
            </a:r>
            <a:r>
              <a:rPr sz="2000" spc="-5" dirty="0">
                <a:solidFill>
                  <a:srgbClr val="001F5F"/>
                </a:solidFill>
                <a:latin typeface="Times New Roman"/>
                <a:cs typeface="Times New Roman"/>
              </a:rPr>
              <a:t>t</a:t>
            </a:r>
            <a:r>
              <a:rPr sz="2000" spc="10" dirty="0">
                <a:solidFill>
                  <a:srgbClr val="001F5F"/>
                </a:solidFill>
                <a:latin typeface="Times New Roman"/>
                <a:cs typeface="Times New Roman"/>
              </a:rPr>
              <a:t>i</a:t>
            </a:r>
            <a:r>
              <a:rPr sz="2000" spc="-50" dirty="0">
                <a:solidFill>
                  <a:srgbClr val="001F5F"/>
                </a:solidFill>
                <a:latin typeface="Times New Roman"/>
                <a:cs typeface="Times New Roman"/>
              </a:rPr>
              <a:t>m</a:t>
            </a:r>
            <a:r>
              <a:rPr sz="2000" spc="-5" dirty="0">
                <a:solidFill>
                  <a:srgbClr val="001F5F"/>
                </a:solidFill>
                <a:latin typeface="Times New Roman"/>
                <a:cs typeface="Times New Roman"/>
              </a:rPr>
              <a:t>ized</a:t>
            </a:r>
            <a:r>
              <a:rPr sz="2000" dirty="0">
                <a:solidFill>
                  <a:srgbClr val="001F5F"/>
                </a:solidFill>
                <a:latin typeface="Times New Roman"/>
                <a:cs typeface="Times New Roman"/>
              </a:rPr>
              <a:t>	</a:t>
            </a:r>
            <a:r>
              <a:rPr sz="2000" spc="-10" dirty="0">
                <a:solidFill>
                  <a:srgbClr val="001F5F"/>
                </a:solidFill>
                <a:latin typeface="Times New Roman"/>
                <a:cs typeface="Times New Roman"/>
              </a:rPr>
              <a:t>to  specific-domain/ </a:t>
            </a:r>
            <a:r>
              <a:rPr sz="2000" spc="-5" dirty="0">
                <a:solidFill>
                  <a:srgbClr val="001F5F"/>
                </a:solidFill>
                <a:latin typeface="Times New Roman"/>
                <a:cs typeface="Times New Roman"/>
              </a:rPr>
              <a:t>application</a:t>
            </a:r>
            <a:r>
              <a:rPr sz="2000" spc="25" dirty="0">
                <a:solidFill>
                  <a:srgbClr val="001F5F"/>
                </a:solidFill>
                <a:latin typeface="Times New Roman"/>
                <a:cs typeface="Times New Roman"/>
              </a:rPr>
              <a:t> </a:t>
            </a:r>
            <a:r>
              <a:rPr sz="2000" spc="-10" dirty="0">
                <a:solidFill>
                  <a:srgbClr val="001F5F"/>
                </a:solidFill>
                <a:latin typeface="Times New Roman"/>
                <a:cs typeface="Times New Roman"/>
              </a:rPr>
              <a:t>requirements</a:t>
            </a:r>
            <a:endParaRPr sz="2000">
              <a:latin typeface="Times New Roman"/>
              <a:cs typeface="Times New Roman"/>
            </a:endParaRPr>
          </a:p>
          <a:p>
            <a:pPr marL="356870">
              <a:lnSpc>
                <a:spcPct val="100000"/>
              </a:lnSpc>
              <a:spcBef>
                <a:spcPts val="1550"/>
              </a:spcBef>
              <a:tabLst>
                <a:tab pos="682625" algn="l"/>
              </a:tabLst>
            </a:pPr>
            <a:r>
              <a:rPr sz="1750" spc="10" dirty="0">
                <a:solidFill>
                  <a:srgbClr val="C00000"/>
                </a:solidFill>
                <a:latin typeface="Times New Roman"/>
                <a:cs typeface="Times New Roman"/>
              </a:rPr>
              <a:t>»	</a:t>
            </a:r>
            <a:r>
              <a:rPr sz="1800" spc="-5" dirty="0">
                <a:latin typeface="Times New Roman"/>
                <a:cs typeface="Times New Roman"/>
              </a:rPr>
              <a:t>like network processing, automotive, </a:t>
            </a:r>
            <a:r>
              <a:rPr sz="1800" spc="-10" dirty="0">
                <a:latin typeface="Times New Roman"/>
                <a:cs typeface="Times New Roman"/>
              </a:rPr>
              <a:t>telecom, media </a:t>
            </a:r>
            <a:r>
              <a:rPr sz="1800" spc="-5" dirty="0">
                <a:latin typeface="Times New Roman"/>
                <a:cs typeface="Times New Roman"/>
              </a:rPr>
              <a:t>applications, digital</a:t>
            </a:r>
            <a:r>
              <a:rPr sz="1800" spc="295" dirty="0">
                <a:latin typeface="Times New Roman"/>
                <a:cs typeface="Times New Roman"/>
              </a:rPr>
              <a:t> </a:t>
            </a:r>
            <a:r>
              <a:rPr sz="1800" spc="-5" dirty="0">
                <a:latin typeface="Times New Roman"/>
                <a:cs typeface="Times New Roman"/>
              </a:rPr>
              <a:t>signal</a:t>
            </a:r>
            <a:endParaRPr sz="1800">
              <a:latin typeface="Times New Roman"/>
              <a:cs typeface="Times New Roman"/>
            </a:endParaRPr>
          </a:p>
          <a:p>
            <a:pPr marL="683260">
              <a:lnSpc>
                <a:spcPct val="100000"/>
              </a:lnSpc>
              <a:spcBef>
                <a:spcPts val="1080"/>
              </a:spcBef>
            </a:pPr>
            <a:r>
              <a:rPr sz="1800" spc="-5" dirty="0">
                <a:latin typeface="Times New Roman"/>
                <a:cs typeface="Times New Roman"/>
              </a:rPr>
              <a:t>processing, </a:t>
            </a:r>
            <a:r>
              <a:rPr sz="1800" dirty="0">
                <a:latin typeface="Times New Roman"/>
                <a:cs typeface="Times New Roman"/>
              </a:rPr>
              <a:t>control applications,</a:t>
            </a:r>
            <a:r>
              <a:rPr sz="1800" spc="-70" dirty="0">
                <a:latin typeface="Times New Roman"/>
                <a:cs typeface="Times New Roman"/>
              </a:rPr>
              <a:t> </a:t>
            </a:r>
            <a:r>
              <a:rPr sz="1800" spc="-5" dirty="0">
                <a:latin typeface="Times New Roman"/>
                <a:cs typeface="Times New Roman"/>
              </a:rPr>
              <a:t>etc.</a:t>
            </a:r>
            <a:endParaRPr sz="1800">
              <a:latin typeface="Times New Roman"/>
              <a:cs typeface="Times New Roman"/>
            </a:endParaRPr>
          </a:p>
          <a:p>
            <a:pPr marL="12700">
              <a:lnSpc>
                <a:spcPct val="100000"/>
              </a:lnSpc>
              <a:spcBef>
                <a:spcPts val="1650"/>
              </a:spcBef>
              <a:tabLst>
                <a:tab pos="356870" algn="l"/>
                <a:tab pos="1146810" algn="l"/>
                <a:tab pos="2442210" algn="l"/>
                <a:tab pos="2695575" algn="l"/>
                <a:tab pos="3808095" algn="l"/>
                <a:tab pos="4314190" algn="l"/>
                <a:tab pos="5226050" algn="l"/>
                <a:tab pos="6555740" algn="l"/>
                <a:tab pos="7738745" algn="l"/>
                <a:tab pos="8128634" algn="l"/>
              </a:tabLst>
            </a:pPr>
            <a:r>
              <a:rPr sz="2000" spc="-5" dirty="0">
                <a:solidFill>
                  <a:srgbClr val="C00000"/>
                </a:solidFill>
                <a:latin typeface="Times New Roman"/>
                <a:cs typeface="Times New Roman"/>
              </a:rPr>
              <a:t>»	</a:t>
            </a:r>
            <a:r>
              <a:rPr sz="2000" spc="-5" dirty="0">
                <a:latin typeface="Times New Roman"/>
                <a:cs typeface="Times New Roman"/>
              </a:rPr>
              <a:t>ASIPs	</a:t>
            </a:r>
            <a:r>
              <a:rPr sz="2000" spc="-5" dirty="0">
                <a:solidFill>
                  <a:srgbClr val="001F5F"/>
                </a:solidFill>
                <a:latin typeface="Times New Roman"/>
                <a:cs typeface="Times New Roman"/>
              </a:rPr>
              <a:t>incorporate	a	processor	</a:t>
            </a:r>
            <a:r>
              <a:rPr sz="2000" spc="-10" dirty="0">
                <a:solidFill>
                  <a:srgbClr val="001F5F"/>
                </a:solidFill>
                <a:latin typeface="Times New Roman"/>
                <a:cs typeface="Times New Roman"/>
              </a:rPr>
              <a:t>and	on-chip	</a:t>
            </a:r>
            <a:r>
              <a:rPr sz="2000" spc="-5" dirty="0">
                <a:solidFill>
                  <a:srgbClr val="001F5F"/>
                </a:solidFill>
                <a:latin typeface="Times New Roman"/>
                <a:cs typeface="Times New Roman"/>
              </a:rPr>
              <a:t>peripherals</a:t>
            </a:r>
            <a:r>
              <a:rPr sz="2000" spc="-5" dirty="0">
                <a:latin typeface="Times New Roman"/>
                <a:cs typeface="Times New Roman"/>
              </a:rPr>
              <a:t>,	demanded	</a:t>
            </a:r>
            <a:r>
              <a:rPr sz="2000" dirty="0">
                <a:latin typeface="Times New Roman"/>
                <a:cs typeface="Times New Roman"/>
              </a:rPr>
              <a:t>by	</a:t>
            </a:r>
            <a:r>
              <a:rPr sz="2000" spc="-5" dirty="0">
                <a:latin typeface="Times New Roman"/>
                <a:cs typeface="Times New Roman"/>
              </a:rPr>
              <a:t>the</a:t>
            </a:r>
            <a:endParaRPr sz="2000">
              <a:latin typeface="Times New Roman"/>
              <a:cs typeface="Times New Roman"/>
            </a:endParaRPr>
          </a:p>
          <a:p>
            <a:pPr marL="356870">
              <a:lnSpc>
                <a:spcPct val="100000"/>
              </a:lnSpc>
              <a:spcBef>
                <a:spcPts val="1200"/>
              </a:spcBef>
            </a:pPr>
            <a:r>
              <a:rPr sz="2000" spc="-5" dirty="0">
                <a:latin typeface="Times New Roman"/>
                <a:cs typeface="Times New Roman"/>
              </a:rPr>
              <a:t>application </a:t>
            </a:r>
            <a:r>
              <a:rPr sz="2000" spc="-10" dirty="0">
                <a:latin typeface="Times New Roman"/>
                <a:cs typeface="Times New Roman"/>
              </a:rPr>
              <a:t>requirement, </a:t>
            </a:r>
            <a:r>
              <a:rPr sz="2000" spc="-5" dirty="0">
                <a:latin typeface="Times New Roman"/>
                <a:cs typeface="Times New Roman"/>
              </a:rPr>
              <a:t>program </a:t>
            </a:r>
            <a:r>
              <a:rPr sz="2000" spc="-10" dirty="0">
                <a:latin typeface="Times New Roman"/>
                <a:cs typeface="Times New Roman"/>
              </a:rPr>
              <a:t>and </a:t>
            </a:r>
            <a:r>
              <a:rPr sz="2000" spc="-5" dirty="0">
                <a:latin typeface="Times New Roman"/>
                <a:cs typeface="Times New Roman"/>
              </a:rPr>
              <a:t>data</a:t>
            </a:r>
            <a:r>
              <a:rPr sz="2000" spc="15" dirty="0">
                <a:latin typeface="Times New Roman"/>
                <a:cs typeface="Times New Roman"/>
              </a:rPr>
              <a:t> </a:t>
            </a:r>
            <a:r>
              <a:rPr sz="2000" spc="-15" dirty="0">
                <a:latin typeface="Times New Roman"/>
                <a:cs typeface="Times New Roman"/>
              </a:rPr>
              <a:t>memory.</a:t>
            </a:r>
            <a:endParaRPr sz="2000">
              <a:latin typeface="Times New Roman"/>
              <a:cs typeface="Times New Roman"/>
            </a:endParaRPr>
          </a:p>
        </p:txBody>
      </p:sp>
      <p:sp>
        <p:nvSpPr>
          <p:cNvPr id="7" name="object 7"/>
          <p:cNvSpPr txBox="1"/>
          <p:nvPr/>
        </p:nvSpPr>
        <p:spPr>
          <a:xfrm>
            <a:off x="8420100" y="6471338"/>
            <a:ext cx="216535" cy="196850"/>
          </a:xfrm>
          <a:prstGeom prst="rect">
            <a:avLst/>
          </a:prstGeom>
        </p:spPr>
        <p:txBody>
          <a:bodyPr vert="horz" wrap="square" lIns="0" tIns="0" rIns="0" bIns="0" rtlCol="0">
            <a:spAutoFit/>
          </a:bodyPr>
          <a:lstStyle/>
          <a:p>
            <a:pPr marL="38100">
              <a:lnSpc>
                <a:spcPts val="1375"/>
              </a:lnSpc>
            </a:pPr>
            <a:fld id="{81D60167-4931-47E6-BA6A-407CBD079E47}" type="slidenum">
              <a:rPr sz="1200" spc="-40" dirty="0">
                <a:latin typeface="Times New Roman"/>
                <a:cs typeface="Times New Roman"/>
              </a:rPr>
              <a:t>57</a:t>
            </a:fld>
            <a:endParaRPr sz="1200">
              <a:latin typeface="Times New Roman"/>
              <a:cs typeface="Times New Roman"/>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57200" y="6172200"/>
            <a:ext cx="8229600" cy="0"/>
          </a:xfrm>
          <a:custGeom>
            <a:avLst/>
            <a:gdLst/>
            <a:ahLst/>
            <a:cxnLst/>
            <a:rect l="l" t="t" r="r" b="b"/>
            <a:pathLst>
              <a:path w="8229600">
                <a:moveTo>
                  <a:pt x="0" y="0"/>
                </a:moveTo>
                <a:lnTo>
                  <a:pt x="8229600" y="0"/>
                </a:lnTo>
              </a:path>
            </a:pathLst>
          </a:custGeom>
          <a:ln w="19050">
            <a:solidFill>
              <a:srgbClr val="CC9900"/>
            </a:solidFill>
          </a:ln>
        </p:spPr>
        <p:txBody>
          <a:bodyPr wrap="square" lIns="0" tIns="0" rIns="0" bIns="0" rtlCol="0"/>
          <a:lstStyle/>
          <a:p>
            <a:endParaRPr/>
          </a:p>
        </p:txBody>
      </p:sp>
      <p:sp>
        <p:nvSpPr>
          <p:cNvPr id="3" name="object 3"/>
          <p:cNvSpPr txBox="1"/>
          <p:nvPr/>
        </p:nvSpPr>
        <p:spPr>
          <a:xfrm>
            <a:off x="460044" y="505713"/>
            <a:ext cx="3536950" cy="329565"/>
          </a:xfrm>
          <a:prstGeom prst="rect">
            <a:avLst/>
          </a:prstGeom>
        </p:spPr>
        <p:txBody>
          <a:bodyPr vert="horz" wrap="square" lIns="0" tIns="11430" rIns="0" bIns="0" rtlCol="0">
            <a:spAutoFit/>
          </a:bodyPr>
          <a:lstStyle/>
          <a:p>
            <a:pPr marL="12700">
              <a:lnSpc>
                <a:spcPct val="100000"/>
              </a:lnSpc>
              <a:spcBef>
                <a:spcPts val="90"/>
              </a:spcBef>
              <a:tabLst>
                <a:tab pos="356870" algn="l"/>
              </a:tabLst>
            </a:pPr>
            <a:r>
              <a:rPr sz="2000" spc="-5" dirty="0">
                <a:solidFill>
                  <a:srgbClr val="C00000"/>
                </a:solidFill>
                <a:latin typeface="Times New Roman"/>
                <a:cs typeface="Times New Roman"/>
              </a:rPr>
              <a:t>»	</a:t>
            </a:r>
            <a:r>
              <a:rPr sz="2000" b="1" i="1" u="heavy" dirty="0">
                <a:solidFill>
                  <a:srgbClr val="FF0000"/>
                </a:solidFill>
                <a:uFill>
                  <a:solidFill>
                    <a:srgbClr val="FF0000"/>
                  </a:solidFill>
                </a:uFill>
                <a:latin typeface="Times New Roman"/>
                <a:cs typeface="Times New Roman"/>
              </a:rPr>
              <a:t>Programmable Logic</a:t>
            </a:r>
            <a:r>
              <a:rPr sz="2000" b="1" i="1" u="heavy" spc="-145" dirty="0">
                <a:solidFill>
                  <a:srgbClr val="FF0000"/>
                </a:solidFill>
                <a:uFill>
                  <a:solidFill>
                    <a:srgbClr val="FF0000"/>
                  </a:solidFill>
                </a:uFill>
                <a:latin typeface="Times New Roman"/>
                <a:cs typeface="Times New Roman"/>
              </a:rPr>
              <a:t> </a:t>
            </a:r>
            <a:r>
              <a:rPr sz="2000" b="1" i="1" u="heavy" spc="-5" dirty="0">
                <a:solidFill>
                  <a:srgbClr val="FF0000"/>
                </a:solidFill>
                <a:uFill>
                  <a:solidFill>
                    <a:srgbClr val="FF0000"/>
                  </a:solidFill>
                </a:uFill>
                <a:latin typeface="Times New Roman"/>
                <a:cs typeface="Times New Roman"/>
              </a:rPr>
              <a:t>Devices:</a:t>
            </a:r>
            <a:endParaRPr sz="2000">
              <a:latin typeface="Times New Roman"/>
              <a:cs typeface="Times New Roman"/>
            </a:endParaRPr>
          </a:p>
        </p:txBody>
      </p:sp>
      <p:sp>
        <p:nvSpPr>
          <p:cNvPr id="4" name="object 4"/>
          <p:cNvSpPr txBox="1">
            <a:spLocks noGrp="1"/>
          </p:cNvSpPr>
          <p:nvPr>
            <p:ph type="title"/>
          </p:nvPr>
        </p:nvSpPr>
        <p:spPr>
          <a:prstGeom prst="rect">
            <a:avLst/>
          </a:prstGeom>
        </p:spPr>
        <p:txBody>
          <a:bodyPr vert="horz" wrap="square" lIns="0" tIns="836640" rIns="0" bIns="0" rtlCol="0">
            <a:spAutoFit/>
          </a:bodyPr>
          <a:lstStyle/>
          <a:p>
            <a:pPr marL="240665">
              <a:lnSpc>
                <a:spcPct val="100000"/>
              </a:lnSpc>
              <a:spcBef>
                <a:spcPts val="95"/>
              </a:spcBef>
              <a:tabLst>
                <a:tab pos="585470" algn="l"/>
                <a:tab pos="1426845" algn="l"/>
                <a:tab pos="2442210" algn="l"/>
                <a:tab pos="3472815" algn="l"/>
                <a:tab pos="4512310" algn="l"/>
                <a:tab pos="5772150" algn="l"/>
                <a:tab pos="6982459" algn="l"/>
              </a:tabLst>
            </a:pPr>
            <a:r>
              <a:rPr spc="-5" dirty="0">
                <a:solidFill>
                  <a:srgbClr val="C00000"/>
                </a:solidFill>
              </a:rPr>
              <a:t>»	</a:t>
            </a:r>
            <a:r>
              <a:rPr spc="-25" dirty="0">
                <a:solidFill>
                  <a:srgbClr val="AC1285"/>
                </a:solidFill>
              </a:rPr>
              <a:t>L</a:t>
            </a:r>
            <a:r>
              <a:rPr dirty="0">
                <a:solidFill>
                  <a:srgbClr val="AC1285"/>
                </a:solidFill>
              </a:rPr>
              <a:t>o</a:t>
            </a:r>
            <a:r>
              <a:rPr spc="-20" dirty="0">
                <a:solidFill>
                  <a:srgbClr val="AC1285"/>
                </a:solidFill>
              </a:rPr>
              <a:t>g</a:t>
            </a:r>
            <a:r>
              <a:rPr spc="-5" dirty="0">
                <a:solidFill>
                  <a:srgbClr val="AC1285"/>
                </a:solidFill>
              </a:rPr>
              <a:t>ic</a:t>
            </a:r>
            <a:r>
              <a:rPr dirty="0">
                <a:solidFill>
                  <a:srgbClr val="AC1285"/>
                </a:solidFill>
              </a:rPr>
              <a:t>	d</a:t>
            </a:r>
            <a:r>
              <a:rPr spc="15" dirty="0">
                <a:solidFill>
                  <a:srgbClr val="AC1285"/>
                </a:solidFill>
              </a:rPr>
              <a:t>e</a:t>
            </a:r>
            <a:r>
              <a:rPr spc="-20" dirty="0">
                <a:solidFill>
                  <a:srgbClr val="AC1285"/>
                </a:solidFill>
              </a:rPr>
              <a:t>v</a:t>
            </a:r>
            <a:r>
              <a:rPr spc="-5" dirty="0">
                <a:solidFill>
                  <a:srgbClr val="AC1285"/>
                </a:solidFill>
              </a:rPr>
              <a:t>ices</a:t>
            </a:r>
            <a:r>
              <a:rPr dirty="0">
                <a:solidFill>
                  <a:srgbClr val="AC1285"/>
                </a:solidFill>
              </a:rPr>
              <a:t>	pro</a:t>
            </a:r>
            <a:r>
              <a:rPr spc="-20" dirty="0">
                <a:solidFill>
                  <a:srgbClr val="AC1285"/>
                </a:solidFill>
              </a:rPr>
              <a:t>v</a:t>
            </a:r>
            <a:r>
              <a:rPr spc="-5" dirty="0">
                <a:solidFill>
                  <a:srgbClr val="AC1285"/>
                </a:solidFill>
              </a:rPr>
              <a:t>i</a:t>
            </a:r>
            <a:r>
              <a:rPr dirty="0">
                <a:solidFill>
                  <a:srgbClr val="AC1285"/>
                </a:solidFill>
              </a:rPr>
              <a:t>d</a:t>
            </a:r>
            <a:r>
              <a:rPr spc="-5" dirty="0">
                <a:solidFill>
                  <a:srgbClr val="AC1285"/>
                </a:solidFill>
              </a:rPr>
              <a:t>e</a:t>
            </a:r>
            <a:r>
              <a:rPr dirty="0">
                <a:solidFill>
                  <a:srgbClr val="AC1285"/>
                </a:solidFill>
              </a:rPr>
              <a:t>	</a:t>
            </a:r>
            <a:r>
              <a:rPr spc="-15" dirty="0">
                <a:solidFill>
                  <a:srgbClr val="AC1285"/>
                </a:solidFill>
              </a:rPr>
              <a:t>s</a:t>
            </a:r>
            <a:r>
              <a:rPr dirty="0">
                <a:solidFill>
                  <a:srgbClr val="AC1285"/>
                </a:solidFill>
              </a:rPr>
              <a:t>p</a:t>
            </a:r>
            <a:r>
              <a:rPr spc="-5" dirty="0">
                <a:solidFill>
                  <a:srgbClr val="AC1285"/>
                </a:solidFill>
              </a:rPr>
              <a:t>eci</a:t>
            </a:r>
            <a:r>
              <a:rPr spc="-20" dirty="0">
                <a:solidFill>
                  <a:srgbClr val="AC1285"/>
                </a:solidFill>
              </a:rPr>
              <a:t>f</a:t>
            </a:r>
            <a:r>
              <a:rPr spc="-5" dirty="0">
                <a:solidFill>
                  <a:srgbClr val="AC1285"/>
                </a:solidFill>
              </a:rPr>
              <a:t>ic</a:t>
            </a:r>
            <a:r>
              <a:rPr dirty="0">
                <a:solidFill>
                  <a:srgbClr val="AC1285"/>
                </a:solidFill>
              </a:rPr>
              <a:t>	f</a:t>
            </a:r>
            <a:r>
              <a:rPr spc="-20" dirty="0">
                <a:solidFill>
                  <a:srgbClr val="AC1285"/>
                </a:solidFill>
              </a:rPr>
              <a:t>un</a:t>
            </a:r>
            <a:r>
              <a:rPr spc="-5" dirty="0">
                <a:solidFill>
                  <a:srgbClr val="AC1285"/>
                </a:solidFill>
              </a:rPr>
              <a:t>cti</a:t>
            </a:r>
            <a:r>
              <a:rPr dirty="0">
                <a:solidFill>
                  <a:srgbClr val="AC1285"/>
                </a:solidFill>
              </a:rPr>
              <a:t>on</a:t>
            </a:r>
            <a:r>
              <a:rPr spc="-5" dirty="0">
                <a:solidFill>
                  <a:srgbClr val="AC1285"/>
                </a:solidFill>
              </a:rPr>
              <a:t>s</a:t>
            </a:r>
            <a:r>
              <a:rPr spc="-5" dirty="0"/>
              <a:t>,</a:t>
            </a:r>
            <a:r>
              <a:rPr dirty="0"/>
              <a:t>	</a:t>
            </a:r>
            <a:r>
              <a:rPr spc="-5" dirty="0"/>
              <a:t>i</a:t>
            </a:r>
            <a:r>
              <a:rPr spc="-25" dirty="0"/>
              <a:t>n</a:t>
            </a:r>
            <a:r>
              <a:rPr spc="-5" dirty="0"/>
              <a:t>c</a:t>
            </a:r>
            <a:r>
              <a:rPr spc="15" dirty="0"/>
              <a:t>l</a:t>
            </a:r>
            <a:r>
              <a:rPr spc="-20" dirty="0"/>
              <a:t>u</a:t>
            </a:r>
            <a:r>
              <a:rPr dirty="0"/>
              <a:t>d</a:t>
            </a:r>
            <a:r>
              <a:rPr spc="-5" dirty="0"/>
              <a:t>i</a:t>
            </a:r>
            <a:r>
              <a:rPr spc="-25" dirty="0"/>
              <a:t>n</a:t>
            </a:r>
            <a:r>
              <a:rPr spc="-5" dirty="0"/>
              <a:t>g</a:t>
            </a:r>
            <a:r>
              <a:rPr dirty="0"/>
              <a:t>	</a:t>
            </a:r>
            <a:r>
              <a:rPr dirty="0">
                <a:solidFill>
                  <a:srgbClr val="6F2F9F"/>
                </a:solidFill>
              </a:rPr>
              <a:t>d</a:t>
            </a:r>
            <a:r>
              <a:rPr spc="-5" dirty="0">
                <a:solidFill>
                  <a:srgbClr val="6F2F9F"/>
                </a:solidFill>
              </a:rPr>
              <a:t>e</a:t>
            </a:r>
            <a:r>
              <a:rPr spc="-15" dirty="0">
                <a:solidFill>
                  <a:srgbClr val="6F2F9F"/>
                </a:solidFill>
              </a:rPr>
              <a:t>v</a:t>
            </a:r>
            <a:r>
              <a:rPr spc="-5" dirty="0">
                <a:solidFill>
                  <a:srgbClr val="6F2F9F"/>
                </a:solidFill>
              </a:rPr>
              <a:t>ic</a:t>
            </a:r>
            <a:r>
              <a:rPr dirty="0">
                <a:solidFill>
                  <a:srgbClr val="6F2F9F"/>
                </a:solidFill>
              </a:rPr>
              <a:t>e</a:t>
            </a:r>
            <a:r>
              <a:rPr spc="-25" dirty="0">
                <a:solidFill>
                  <a:srgbClr val="6F2F9F"/>
                </a:solidFill>
              </a:rPr>
              <a:t>-</a:t>
            </a:r>
            <a:r>
              <a:rPr spc="-10" dirty="0">
                <a:solidFill>
                  <a:srgbClr val="6F2F9F"/>
                </a:solidFill>
              </a:rPr>
              <a:t>t</a:t>
            </a:r>
            <a:r>
              <a:rPr spc="5" dirty="0">
                <a:solidFill>
                  <a:srgbClr val="6F2F9F"/>
                </a:solidFill>
              </a:rPr>
              <a:t>o</a:t>
            </a:r>
            <a:r>
              <a:rPr spc="-25" dirty="0">
                <a:solidFill>
                  <a:srgbClr val="6F2F9F"/>
                </a:solidFill>
              </a:rPr>
              <a:t>-</a:t>
            </a:r>
            <a:r>
              <a:rPr dirty="0">
                <a:solidFill>
                  <a:srgbClr val="6F2F9F"/>
                </a:solidFill>
              </a:rPr>
              <a:t>d</a:t>
            </a:r>
            <a:r>
              <a:rPr spc="-5" dirty="0">
                <a:solidFill>
                  <a:srgbClr val="6F2F9F"/>
                </a:solidFill>
              </a:rPr>
              <a:t>e</a:t>
            </a:r>
            <a:r>
              <a:rPr spc="-15" dirty="0">
                <a:solidFill>
                  <a:srgbClr val="6F2F9F"/>
                </a:solidFill>
              </a:rPr>
              <a:t>v</a:t>
            </a:r>
            <a:r>
              <a:rPr spc="-5" dirty="0">
                <a:solidFill>
                  <a:srgbClr val="6F2F9F"/>
                </a:solidFill>
              </a:rPr>
              <a:t>ice</a:t>
            </a:r>
          </a:p>
        </p:txBody>
      </p:sp>
      <p:sp>
        <p:nvSpPr>
          <p:cNvPr id="5" name="object 5"/>
          <p:cNvSpPr txBox="1"/>
          <p:nvPr/>
        </p:nvSpPr>
        <p:spPr>
          <a:xfrm>
            <a:off x="460044" y="1327660"/>
            <a:ext cx="8454390" cy="4823460"/>
          </a:xfrm>
          <a:prstGeom prst="rect">
            <a:avLst/>
          </a:prstGeom>
        </p:spPr>
        <p:txBody>
          <a:bodyPr vert="horz" wrap="square" lIns="0" tIns="165735" rIns="0" bIns="0" rtlCol="0">
            <a:spAutoFit/>
          </a:bodyPr>
          <a:lstStyle/>
          <a:p>
            <a:pPr marL="356870">
              <a:lnSpc>
                <a:spcPct val="100000"/>
              </a:lnSpc>
              <a:spcBef>
                <a:spcPts val="1305"/>
              </a:spcBef>
            </a:pPr>
            <a:r>
              <a:rPr sz="2000" spc="-10" dirty="0">
                <a:solidFill>
                  <a:srgbClr val="6F2F9F"/>
                </a:solidFill>
                <a:latin typeface="Times New Roman"/>
                <a:cs typeface="Times New Roman"/>
              </a:rPr>
              <a:t>interfacing</a:t>
            </a:r>
            <a:r>
              <a:rPr sz="2000" spc="-10" dirty="0">
                <a:latin typeface="Times New Roman"/>
                <a:cs typeface="Times New Roman"/>
              </a:rPr>
              <a:t>, </a:t>
            </a:r>
            <a:r>
              <a:rPr sz="2000" spc="-5" dirty="0">
                <a:solidFill>
                  <a:srgbClr val="001F5F"/>
                </a:solidFill>
                <a:latin typeface="Times New Roman"/>
                <a:cs typeface="Times New Roman"/>
              </a:rPr>
              <a:t>data </a:t>
            </a:r>
            <a:r>
              <a:rPr sz="2000" spc="-10" dirty="0">
                <a:solidFill>
                  <a:srgbClr val="001F5F"/>
                </a:solidFill>
                <a:latin typeface="Times New Roman"/>
                <a:cs typeface="Times New Roman"/>
              </a:rPr>
              <a:t>communication</a:t>
            </a:r>
            <a:r>
              <a:rPr sz="2000" spc="-10" dirty="0">
                <a:latin typeface="Times New Roman"/>
                <a:cs typeface="Times New Roman"/>
              </a:rPr>
              <a:t>, </a:t>
            </a:r>
            <a:r>
              <a:rPr sz="2000" spc="-10" dirty="0">
                <a:solidFill>
                  <a:srgbClr val="006FC0"/>
                </a:solidFill>
                <a:latin typeface="Times New Roman"/>
                <a:cs typeface="Times New Roman"/>
              </a:rPr>
              <a:t>signal </a:t>
            </a:r>
            <a:r>
              <a:rPr sz="2000" spc="-5" dirty="0">
                <a:solidFill>
                  <a:srgbClr val="006FC0"/>
                </a:solidFill>
                <a:latin typeface="Times New Roman"/>
                <a:cs typeface="Times New Roman"/>
              </a:rPr>
              <a:t>processing</a:t>
            </a:r>
            <a:r>
              <a:rPr sz="2000" spc="-5" dirty="0">
                <a:latin typeface="Times New Roman"/>
                <a:cs typeface="Times New Roman"/>
              </a:rPr>
              <a:t>, </a:t>
            </a:r>
            <a:r>
              <a:rPr sz="2000" spc="-5" dirty="0">
                <a:solidFill>
                  <a:srgbClr val="6F2F9F"/>
                </a:solidFill>
                <a:latin typeface="Times New Roman"/>
                <a:cs typeface="Times New Roman"/>
              </a:rPr>
              <a:t>data </a:t>
            </a:r>
            <a:r>
              <a:rPr sz="2000" spc="-10" dirty="0">
                <a:solidFill>
                  <a:srgbClr val="6F2F9F"/>
                </a:solidFill>
                <a:latin typeface="Times New Roman"/>
                <a:cs typeface="Times New Roman"/>
              </a:rPr>
              <a:t>display</a:t>
            </a:r>
            <a:r>
              <a:rPr sz="2000" spc="-10" dirty="0">
                <a:latin typeface="Times New Roman"/>
                <a:cs typeface="Times New Roman"/>
              </a:rPr>
              <a:t>, </a:t>
            </a:r>
            <a:r>
              <a:rPr sz="2000" spc="-10" dirty="0">
                <a:solidFill>
                  <a:srgbClr val="001F5F"/>
                </a:solidFill>
                <a:latin typeface="Times New Roman"/>
                <a:cs typeface="Times New Roman"/>
              </a:rPr>
              <a:t>timing</a:t>
            </a:r>
            <a:r>
              <a:rPr sz="2000" spc="130" dirty="0">
                <a:solidFill>
                  <a:srgbClr val="001F5F"/>
                </a:solidFill>
                <a:latin typeface="Times New Roman"/>
                <a:cs typeface="Times New Roman"/>
              </a:rPr>
              <a:t> </a:t>
            </a:r>
            <a:r>
              <a:rPr sz="2000" spc="-10" dirty="0">
                <a:solidFill>
                  <a:srgbClr val="001F5F"/>
                </a:solidFill>
                <a:latin typeface="Times New Roman"/>
                <a:cs typeface="Times New Roman"/>
              </a:rPr>
              <a:t>and</a:t>
            </a:r>
            <a:endParaRPr sz="2000">
              <a:latin typeface="Times New Roman"/>
              <a:cs typeface="Times New Roman"/>
            </a:endParaRPr>
          </a:p>
          <a:p>
            <a:pPr marL="356870">
              <a:lnSpc>
                <a:spcPct val="100000"/>
              </a:lnSpc>
              <a:spcBef>
                <a:spcPts val="1200"/>
              </a:spcBef>
            </a:pPr>
            <a:r>
              <a:rPr sz="2000" spc="-5" dirty="0">
                <a:solidFill>
                  <a:srgbClr val="001F5F"/>
                </a:solidFill>
                <a:latin typeface="Times New Roman"/>
                <a:cs typeface="Times New Roman"/>
              </a:rPr>
              <a:t>control operations</a:t>
            </a:r>
            <a:r>
              <a:rPr sz="2000" spc="-5" dirty="0">
                <a:latin typeface="Times New Roman"/>
                <a:cs typeface="Times New Roman"/>
              </a:rPr>
              <a:t>, </a:t>
            </a:r>
            <a:r>
              <a:rPr sz="2000" spc="-10" dirty="0">
                <a:latin typeface="Times New Roman"/>
                <a:cs typeface="Times New Roman"/>
              </a:rPr>
              <a:t>and </a:t>
            </a:r>
            <a:r>
              <a:rPr sz="2000" spc="-15" dirty="0">
                <a:solidFill>
                  <a:srgbClr val="006FC0"/>
                </a:solidFill>
                <a:latin typeface="Times New Roman"/>
                <a:cs typeface="Times New Roman"/>
              </a:rPr>
              <a:t>almost </a:t>
            </a:r>
            <a:r>
              <a:rPr sz="2000" spc="-5" dirty="0">
                <a:solidFill>
                  <a:srgbClr val="006FC0"/>
                </a:solidFill>
                <a:latin typeface="Times New Roman"/>
                <a:cs typeface="Times New Roman"/>
              </a:rPr>
              <a:t>every other </a:t>
            </a:r>
            <a:r>
              <a:rPr sz="2000" spc="-10" dirty="0">
                <a:solidFill>
                  <a:srgbClr val="006FC0"/>
                </a:solidFill>
                <a:latin typeface="Times New Roman"/>
                <a:cs typeface="Times New Roman"/>
              </a:rPr>
              <a:t>function </a:t>
            </a:r>
            <a:r>
              <a:rPr sz="2000" spc="-5" dirty="0">
                <a:solidFill>
                  <a:srgbClr val="006FC0"/>
                </a:solidFill>
                <a:latin typeface="Times New Roman"/>
                <a:cs typeface="Times New Roman"/>
              </a:rPr>
              <a:t>a </a:t>
            </a:r>
            <a:r>
              <a:rPr sz="2000" spc="-15" dirty="0">
                <a:solidFill>
                  <a:srgbClr val="006FC0"/>
                </a:solidFill>
                <a:latin typeface="Times New Roman"/>
                <a:cs typeface="Times New Roman"/>
              </a:rPr>
              <a:t>system </a:t>
            </a:r>
            <a:r>
              <a:rPr sz="2000" spc="-25" dirty="0">
                <a:solidFill>
                  <a:srgbClr val="006FC0"/>
                </a:solidFill>
                <a:latin typeface="Times New Roman"/>
                <a:cs typeface="Times New Roman"/>
              </a:rPr>
              <a:t>must</a:t>
            </a:r>
            <a:r>
              <a:rPr sz="2000" spc="315" dirty="0">
                <a:solidFill>
                  <a:srgbClr val="006FC0"/>
                </a:solidFill>
                <a:latin typeface="Times New Roman"/>
                <a:cs typeface="Times New Roman"/>
              </a:rPr>
              <a:t> </a:t>
            </a:r>
            <a:r>
              <a:rPr sz="2000" spc="-10" dirty="0">
                <a:solidFill>
                  <a:srgbClr val="006FC0"/>
                </a:solidFill>
                <a:latin typeface="Times New Roman"/>
                <a:cs typeface="Times New Roman"/>
              </a:rPr>
              <a:t>perform</a:t>
            </a:r>
            <a:r>
              <a:rPr sz="2000" spc="-10" dirty="0">
                <a:latin typeface="Times New Roman"/>
                <a:cs typeface="Times New Roman"/>
              </a:rPr>
              <a:t>.</a:t>
            </a:r>
            <a:endParaRPr sz="2000">
              <a:latin typeface="Times New Roman"/>
              <a:cs typeface="Times New Roman"/>
            </a:endParaRPr>
          </a:p>
          <a:p>
            <a:pPr marL="12700">
              <a:lnSpc>
                <a:spcPct val="100000"/>
              </a:lnSpc>
              <a:spcBef>
                <a:spcPts val="1680"/>
              </a:spcBef>
              <a:tabLst>
                <a:tab pos="356870" algn="l"/>
              </a:tabLst>
            </a:pPr>
            <a:r>
              <a:rPr sz="2000" spc="-5" dirty="0">
                <a:solidFill>
                  <a:srgbClr val="C00000"/>
                </a:solidFill>
                <a:latin typeface="Times New Roman"/>
                <a:cs typeface="Times New Roman"/>
              </a:rPr>
              <a:t>»	</a:t>
            </a:r>
            <a:r>
              <a:rPr sz="2000" spc="-10" dirty="0">
                <a:solidFill>
                  <a:srgbClr val="C00000"/>
                </a:solidFill>
                <a:latin typeface="Times New Roman"/>
                <a:cs typeface="Times New Roman"/>
              </a:rPr>
              <a:t>Logic </a:t>
            </a:r>
            <a:r>
              <a:rPr sz="2000" spc="-5" dirty="0">
                <a:solidFill>
                  <a:srgbClr val="C00000"/>
                </a:solidFill>
                <a:latin typeface="Times New Roman"/>
                <a:cs typeface="Times New Roman"/>
              </a:rPr>
              <a:t>devices </a:t>
            </a:r>
            <a:r>
              <a:rPr sz="2000" spc="-5" dirty="0">
                <a:latin typeface="Times New Roman"/>
                <a:cs typeface="Times New Roman"/>
              </a:rPr>
              <a:t>can </a:t>
            </a:r>
            <a:r>
              <a:rPr sz="2000" dirty="0">
                <a:latin typeface="Times New Roman"/>
                <a:cs typeface="Times New Roman"/>
              </a:rPr>
              <a:t>be </a:t>
            </a:r>
            <a:r>
              <a:rPr sz="2000" spc="-10" dirty="0">
                <a:latin typeface="Times New Roman"/>
                <a:cs typeface="Times New Roman"/>
              </a:rPr>
              <a:t>classified into </a:t>
            </a:r>
            <a:r>
              <a:rPr sz="2000" spc="-25" dirty="0">
                <a:solidFill>
                  <a:srgbClr val="C00000"/>
                </a:solidFill>
                <a:latin typeface="Times New Roman"/>
                <a:cs typeface="Times New Roman"/>
              </a:rPr>
              <a:t>two </a:t>
            </a:r>
            <a:r>
              <a:rPr sz="2000" dirty="0">
                <a:solidFill>
                  <a:srgbClr val="C00000"/>
                </a:solidFill>
                <a:latin typeface="Times New Roman"/>
                <a:cs typeface="Times New Roman"/>
              </a:rPr>
              <a:t>broad</a:t>
            </a:r>
            <a:r>
              <a:rPr sz="2000" spc="175" dirty="0">
                <a:solidFill>
                  <a:srgbClr val="C00000"/>
                </a:solidFill>
                <a:latin typeface="Times New Roman"/>
                <a:cs typeface="Times New Roman"/>
              </a:rPr>
              <a:t> </a:t>
            </a:r>
            <a:r>
              <a:rPr sz="2000" spc="-5" dirty="0">
                <a:solidFill>
                  <a:srgbClr val="C00000"/>
                </a:solidFill>
                <a:latin typeface="Times New Roman"/>
                <a:cs typeface="Times New Roman"/>
              </a:rPr>
              <a:t>categories</a:t>
            </a:r>
            <a:r>
              <a:rPr sz="2000" spc="-5" dirty="0">
                <a:latin typeface="Times New Roman"/>
                <a:cs typeface="Times New Roman"/>
              </a:rPr>
              <a:t>-</a:t>
            </a:r>
            <a:endParaRPr sz="2000">
              <a:latin typeface="Times New Roman"/>
              <a:cs typeface="Times New Roman"/>
            </a:endParaRPr>
          </a:p>
          <a:p>
            <a:pPr marL="356870">
              <a:lnSpc>
                <a:spcPct val="100000"/>
              </a:lnSpc>
              <a:spcBef>
                <a:spcPts val="1685"/>
              </a:spcBef>
              <a:tabLst>
                <a:tab pos="682625" algn="l"/>
              </a:tabLst>
            </a:pPr>
            <a:r>
              <a:rPr sz="2000" spc="-5" dirty="0">
                <a:solidFill>
                  <a:srgbClr val="C00000"/>
                </a:solidFill>
                <a:latin typeface="Times New Roman"/>
                <a:cs typeface="Times New Roman"/>
              </a:rPr>
              <a:t>»	</a:t>
            </a:r>
            <a:r>
              <a:rPr sz="2000" b="1" i="1" spc="-5" dirty="0">
                <a:solidFill>
                  <a:srgbClr val="AC1285"/>
                </a:solidFill>
                <a:latin typeface="Times New Roman"/>
                <a:cs typeface="Times New Roman"/>
              </a:rPr>
              <a:t>Fixed</a:t>
            </a:r>
            <a:endParaRPr sz="2000">
              <a:latin typeface="Times New Roman"/>
              <a:cs typeface="Times New Roman"/>
            </a:endParaRPr>
          </a:p>
          <a:p>
            <a:pPr marL="356870">
              <a:lnSpc>
                <a:spcPct val="100000"/>
              </a:lnSpc>
              <a:spcBef>
                <a:spcPts val="1680"/>
              </a:spcBef>
              <a:tabLst>
                <a:tab pos="682625" algn="l"/>
              </a:tabLst>
            </a:pPr>
            <a:r>
              <a:rPr sz="2000" spc="-5" dirty="0">
                <a:solidFill>
                  <a:srgbClr val="C00000"/>
                </a:solidFill>
                <a:latin typeface="Times New Roman"/>
                <a:cs typeface="Times New Roman"/>
              </a:rPr>
              <a:t>»	</a:t>
            </a:r>
            <a:r>
              <a:rPr sz="2000" b="1" i="1" dirty="0">
                <a:solidFill>
                  <a:srgbClr val="AC1285"/>
                </a:solidFill>
                <a:latin typeface="Times New Roman"/>
                <a:cs typeface="Times New Roman"/>
              </a:rPr>
              <a:t>programmable</a:t>
            </a:r>
            <a:r>
              <a:rPr sz="2000" dirty="0">
                <a:latin typeface="Times New Roman"/>
                <a:cs typeface="Times New Roman"/>
              </a:rPr>
              <a:t>.</a:t>
            </a:r>
            <a:endParaRPr sz="2000">
              <a:latin typeface="Times New Roman"/>
              <a:cs typeface="Times New Roman"/>
            </a:endParaRPr>
          </a:p>
          <a:p>
            <a:pPr marL="356870" marR="5715" indent="-344805">
              <a:lnSpc>
                <a:spcPct val="150000"/>
              </a:lnSpc>
              <a:spcBef>
                <a:spcPts val="465"/>
              </a:spcBef>
              <a:tabLst>
                <a:tab pos="356870" algn="l"/>
                <a:tab pos="1195070" algn="l"/>
                <a:tab pos="1915160" algn="l"/>
                <a:tab pos="3277870" algn="l"/>
                <a:tab pos="3543300" algn="l"/>
                <a:tab pos="5064125" algn="l"/>
                <a:tab pos="5445760" algn="l"/>
                <a:tab pos="6183630" algn="l"/>
                <a:tab pos="7400290" algn="l"/>
              </a:tabLst>
            </a:pPr>
            <a:r>
              <a:rPr sz="2350" spc="10" dirty="0">
                <a:solidFill>
                  <a:srgbClr val="C00000"/>
                </a:solidFill>
                <a:latin typeface="Times New Roman"/>
                <a:cs typeface="Times New Roman"/>
              </a:rPr>
              <a:t>»	</a:t>
            </a:r>
            <a:r>
              <a:rPr sz="2400" b="1" i="1" spc="-5" dirty="0">
                <a:solidFill>
                  <a:srgbClr val="AC1285"/>
                </a:solidFill>
                <a:latin typeface="Times New Roman"/>
                <a:cs typeface="Times New Roman"/>
              </a:rPr>
              <a:t>PLD</a:t>
            </a:r>
            <a:r>
              <a:rPr sz="2400" i="1" spc="-5" dirty="0">
                <a:latin typeface="Times New Roman"/>
                <a:cs typeface="Times New Roman"/>
              </a:rPr>
              <a:t>s</a:t>
            </a:r>
            <a:r>
              <a:rPr sz="2400" i="1" dirty="0">
                <a:latin typeface="Times New Roman"/>
                <a:cs typeface="Times New Roman"/>
              </a:rPr>
              <a:t>	</a:t>
            </a:r>
            <a:r>
              <a:rPr sz="2400" dirty="0">
                <a:latin typeface="Times New Roman"/>
                <a:cs typeface="Times New Roman"/>
              </a:rPr>
              <a:t>o</a:t>
            </a:r>
            <a:r>
              <a:rPr sz="2400" spc="-10" dirty="0">
                <a:latin typeface="Times New Roman"/>
                <a:cs typeface="Times New Roman"/>
              </a:rPr>
              <a:t>f</a:t>
            </a:r>
            <a:r>
              <a:rPr sz="2400" dirty="0">
                <a:latin typeface="Times New Roman"/>
                <a:cs typeface="Times New Roman"/>
              </a:rPr>
              <a:t>fer	</a:t>
            </a:r>
            <a:r>
              <a:rPr sz="2400" spc="-10" dirty="0">
                <a:latin typeface="Times New Roman"/>
                <a:cs typeface="Times New Roman"/>
              </a:rPr>
              <a:t>c</a:t>
            </a:r>
            <a:r>
              <a:rPr sz="2400" dirty="0">
                <a:latin typeface="Times New Roman"/>
                <a:cs typeface="Times New Roman"/>
              </a:rPr>
              <a:t>usto</a:t>
            </a:r>
            <a:r>
              <a:rPr sz="2400" spc="5" dirty="0">
                <a:latin typeface="Times New Roman"/>
                <a:cs typeface="Times New Roman"/>
              </a:rPr>
              <a:t>m</a:t>
            </a:r>
            <a:r>
              <a:rPr sz="2400" spc="-10" dirty="0">
                <a:latin typeface="Times New Roman"/>
                <a:cs typeface="Times New Roman"/>
              </a:rPr>
              <a:t>e</a:t>
            </a:r>
            <a:r>
              <a:rPr sz="2400" spc="-5" dirty="0">
                <a:latin typeface="Times New Roman"/>
                <a:cs typeface="Times New Roman"/>
              </a:rPr>
              <a:t>rs</a:t>
            </a:r>
            <a:r>
              <a:rPr sz="2400" dirty="0">
                <a:latin typeface="Times New Roman"/>
                <a:cs typeface="Times New Roman"/>
              </a:rPr>
              <a:t>	</a:t>
            </a:r>
            <a:r>
              <a:rPr sz="2400" dirty="0">
                <a:solidFill>
                  <a:srgbClr val="6F2F9F"/>
                </a:solidFill>
                <a:latin typeface="Times New Roman"/>
                <a:cs typeface="Times New Roman"/>
              </a:rPr>
              <a:t>a	wide </a:t>
            </a:r>
            <a:r>
              <a:rPr sz="2400" spc="-204" dirty="0">
                <a:solidFill>
                  <a:srgbClr val="6F2F9F"/>
                </a:solidFill>
                <a:latin typeface="Times New Roman"/>
                <a:cs typeface="Times New Roman"/>
              </a:rPr>
              <a:t> </a:t>
            </a:r>
            <a:r>
              <a:rPr sz="2400" dirty="0">
                <a:solidFill>
                  <a:srgbClr val="6F2F9F"/>
                </a:solidFill>
                <a:latin typeface="Times New Roman"/>
                <a:cs typeface="Times New Roman"/>
              </a:rPr>
              <a:t>r</a:t>
            </a:r>
            <a:r>
              <a:rPr sz="2400" spc="-20" dirty="0">
                <a:solidFill>
                  <a:srgbClr val="6F2F9F"/>
                </a:solidFill>
                <a:latin typeface="Times New Roman"/>
                <a:cs typeface="Times New Roman"/>
              </a:rPr>
              <a:t>a</a:t>
            </a:r>
            <a:r>
              <a:rPr sz="2400" spc="20" dirty="0">
                <a:solidFill>
                  <a:srgbClr val="6F2F9F"/>
                </a:solidFill>
                <a:latin typeface="Times New Roman"/>
                <a:cs typeface="Times New Roman"/>
              </a:rPr>
              <a:t>n</a:t>
            </a:r>
            <a:r>
              <a:rPr sz="2400" spc="-25" dirty="0">
                <a:solidFill>
                  <a:srgbClr val="6F2F9F"/>
                </a:solidFill>
                <a:latin typeface="Times New Roman"/>
                <a:cs typeface="Times New Roman"/>
              </a:rPr>
              <a:t>g</a:t>
            </a:r>
            <a:r>
              <a:rPr sz="2400" dirty="0">
                <a:solidFill>
                  <a:srgbClr val="6F2F9F"/>
                </a:solidFill>
                <a:latin typeface="Times New Roman"/>
                <a:cs typeface="Times New Roman"/>
              </a:rPr>
              <a:t>e	of	l</a:t>
            </a:r>
            <a:r>
              <a:rPr sz="2400" spc="25" dirty="0">
                <a:solidFill>
                  <a:srgbClr val="6F2F9F"/>
                </a:solidFill>
                <a:latin typeface="Times New Roman"/>
                <a:cs typeface="Times New Roman"/>
              </a:rPr>
              <a:t>o</a:t>
            </a:r>
            <a:r>
              <a:rPr sz="2400" spc="-25" dirty="0">
                <a:solidFill>
                  <a:srgbClr val="6F2F9F"/>
                </a:solidFill>
                <a:latin typeface="Times New Roman"/>
                <a:cs typeface="Times New Roman"/>
              </a:rPr>
              <a:t>g</a:t>
            </a:r>
            <a:r>
              <a:rPr sz="2400" dirty="0">
                <a:solidFill>
                  <a:srgbClr val="6F2F9F"/>
                </a:solidFill>
                <a:latin typeface="Times New Roman"/>
                <a:cs typeface="Times New Roman"/>
              </a:rPr>
              <a:t>ic	</a:t>
            </a:r>
            <a:r>
              <a:rPr sz="2400" spc="-10" dirty="0">
                <a:solidFill>
                  <a:srgbClr val="6F2F9F"/>
                </a:solidFill>
                <a:latin typeface="Times New Roman"/>
                <a:cs typeface="Times New Roman"/>
              </a:rPr>
              <a:t>c</a:t>
            </a:r>
            <a:r>
              <a:rPr sz="2400" spc="10" dirty="0">
                <a:solidFill>
                  <a:srgbClr val="6F2F9F"/>
                </a:solidFill>
                <a:latin typeface="Times New Roman"/>
                <a:cs typeface="Times New Roman"/>
              </a:rPr>
              <a:t>a</a:t>
            </a:r>
            <a:r>
              <a:rPr sz="2400" dirty="0">
                <a:solidFill>
                  <a:srgbClr val="6F2F9F"/>
                </a:solidFill>
                <a:latin typeface="Times New Roman"/>
                <a:cs typeface="Times New Roman"/>
              </a:rPr>
              <a:t>p</a:t>
            </a:r>
            <a:r>
              <a:rPr sz="2400" spc="-10" dirty="0">
                <a:solidFill>
                  <a:srgbClr val="6F2F9F"/>
                </a:solidFill>
                <a:latin typeface="Times New Roman"/>
                <a:cs typeface="Times New Roman"/>
              </a:rPr>
              <a:t>ac</a:t>
            </a:r>
            <a:r>
              <a:rPr sz="2400" dirty="0">
                <a:solidFill>
                  <a:srgbClr val="6F2F9F"/>
                </a:solidFill>
                <a:latin typeface="Times New Roman"/>
                <a:cs typeface="Times New Roman"/>
              </a:rPr>
              <a:t>i</a:t>
            </a:r>
            <a:r>
              <a:rPr sz="2400" spc="30" dirty="0">
                <a:solidFill>
                  <a:srgbClr val="6F2F9F"/>
                </a:solidFill>
                <a:latin typeface="Times New Roman"/>
                <a:cs typeface="Times New Roman"/>
              </a:rPr>
              <a:t>t</a:t>
            </a:r>
            <a:r>
              <a:rPr sz="2400" spc="-40" dirty="0">
                <a:solidFill>
                  <a:srgbClr val="6F2F9F"/>
                </a:solidFill>
                <a:latin typeface="Times New Roman"/>
                <a:cs typeface="Times New Roman"/>
              </a:rPr>
              <a:t>y</a:t>
            </a:r>
            <a:r>
              <a:rPr sz="2400" dirty="0">
                <a:latin typeface="Times New Roman"/>
                <a:cs typeface="Times New Roman"/>
              </a:rPr>
              <a:t>,	</a:t>
            </a:r>
            <a:r>
              <a:rPr sz="2400" dirty="0">
                <a:solidFill>
                  <a:srgbClr val="001F5F"/>
                </a:solidFill>
                <a:latin typeface="Times New Roman"/>
                <a:cs typeface="Times New Roman"/>
              </a:rPr>
              <a:t>fe</a:t>
            </a:r>
            <a:r>
              <a:rPr sz="2400" spc="-10" dirty="0">
                <a:solidFill>
                  <a:srgbClr val="001F5F"/>
                </a:solidFill>
                <a:latin typeface="Times New Roman"/>
                <a:cs typeface="Times New Roman"/>
              </a:rPr>
              <a:t>a</a:t>
            </a:r>
            <a:r>
              <a:rPr sz="2400" dirty="0">
                <a:solidFill>
                  <a:srgbClr val="001F5F"/>
                </a:solidFill>
                <a:latin typeface="Times New Roman"/>
                <a:cs typeface="Times New Roman"/>
              </a:rPr>
              <a:t>tur</a:t>
            </a:r>
            <a:r>
              <a:rPr sz="2400" spc="-15" dirty="0">
                <a:solidFill>
                  <a:srgbClr val="001F5F"/>
                </a:solidFill>
                <a:latin typeface="Times New Roman"/>
                <a:cs typeface="Times New Roman"/>
              </a:rPr>
              <a:t>e</a:t>
            </a:r>
            <a:r>
              <a:rPr sz="2400" dirty="0">
                <a:solidFill>
                  <a:srgbClr val="001F5F"/>
                </a:solidFill>
                <a:latin typeface="Times New Roman"/>
                <a:cs typeface="Times New Roman"/>
              </a:rPr>
              <a:t>s</a:t>
            </a:r>
            <a:r>
              <a:rPr sz="2400" dirty="0">
                <a:latin typeface="Times New Roman"/>
                <a:cs typeface="Times New Roman"/>
              </a:rPr>
              <a:t>,  </a:t>
            </a:r>
            <a:r>
              <a:rPr sz="2400" spc="-5" dirty="0">
                <a:solidFill>
                  <a:srgbClr val="006FC0"/>
                </a:solidFill>
                <a:latin typeface="Times New Roman"/>
                <a:cs typeface="Times New Roman"/>
              </a:rPr>
              <a:t>speed</a:t>
            </a:r>
            <a:r>
              <a:rPr sz="2400" spc="-5" dirty="0">
                <a:latin typeface="Times New Roman"/>
                <a:cs typeface="Times New Roman"/>
              </a:rPr>
              <a:t>, and </a:t>
            </a:r>
            <a:r>
              <a:rPr sz="2400" spc="-5" dirty="0">
                <a:solidFill>
                  <a:srgbClr val="6F2F9F"/>
                </a:solidFill>
                <a:latin typeface="Times New Roman"/>
                <a:cs typeface="Times New Roman"/>
              </a:rPr>
              <a:t>voltage</a:t>
            </a:r>
            <a:r>
              <a:rPr sz="2400" spc="25" dirty="0">
                <a:solidFill>
                  <a:srgbClr val="6F2F9F"/>
                </a:solidFill>
                <a:latin typeface="Times New Roman"/>
                <a:cs typeface="Times New Roman"/>
              </a:rPr>
              <a:t> </a:t>
            </a:r>
            <a:r>
              <a:rPr sz="2400" spc="-5" dirty="0">
                <a:solidFill>
                  <a:srgbClr val="6F2F9F"/>
                </a:solidFill>
                <a:latin typeface="Times New Roman"/>
                <a:cs typeface="Times New Roman"/>
              </a:rPr>
              <a:t>characteristics</a:t>
            </a:r>
            <a:r>
              <a:rPr sz="2400" spc="-5" dirty="0">
                <a:latin typeface="Times New Roman"/>
                <a:cs typeface="Times New Roman"/>
              </a:rPr>
              <a:t>;</a:t>
            </a:r>
            <a:endParaRPr sz="2400">
              <a:latin typeface="Times New Roman"/>
              <a:cs typeface="Times New Roman"/>
            </a:endParaRPr>
          </a:p>
          <a:p>
            <a:pPr marL="356870" marR="5080" indent="-344805">
              <a:lnSpc>
                <a:spcPct val="150100"/>
              </a:lnSpc>
              <a:spcBef>
                <a:spcPts val="580"/>
              </a:spcBef>
              <a:tabLst>
                <a:tab pos="356870" algn="l"/>
              </a:tabLst>
            </a:pPr>
            <a:r>
              <a:rPr sz="2350" spc="10" dirty="0">
                <a:solidFill>
                  <a:srgbClr val="C00000"/>
                </a:solidFill>
                <a:latin typeface="Times New Roman"/>
                <a:cs typeface="Times New Roman"/>
              </a:rPr>
              <a:t>»	</a:t>
            </a:r>
            <a:r>
              <a:rPr sz="2400" i="1" spc="-5" dirty="0">
                <a:solidFill>
                  <a:srgbClr val="AC1285"/>
                </a:solidFill>
                <a:latin typeface="Times New Roman"/>
                <a:cs typeface="Times New Roman"/>
              </a:rPr>
              <a:t>PLDs </a:t>
            </a:r>
            <a:r>
              <a:rPr sz="2400" spc="-10" dirty="0">
                <a:latin typeface="Times New Roman"/>
                <a:cs typeface="Times New Roman"/>
              </a:rPr>
              <a:t>can </a:t>
            </a:r>
            <a:r>
              <a:rPr sz="2400" dirty="0">
                <a:latin typeface="Times New Roman"/>
                <a:cs typeface="Times New Roman"/>
              </a:rPr>
              <a:t>be </a:t>
            </a:r>
            <a:r>
              <a:rPr sz="2400" spc="-5" dirty="0">
                <a:solidFill>
                  <a:srgbClr val="6F2F9F"/>
                </a:solidFill>
                <a:latin typeface="Times New Roman"/>
                <a:cs typeface="Times New Roman"/>
              </a:rPr>
              <a:t>re-configured </a:t>
            </a:r>
            <a:r>
              <a:rPr sz="2400" dirty="0">
                <a:latin typeface="Times New Roman"/>
                <a:cs typeface="Times New Roman"/>
              </a:rPr>
              <a:t>to </a:t>
            </a:r>
            <a:r>
              <a:rPr sz="2400" spc="-5" dirty="0">
                <a:latin typeface="Times New Roman"/>
                <a:cs typeface="Times New Roman"/>
              </a:rPr>
              <a:t>perform </a:t>
            </a:r>
            <a:r>
              <a:rPr sz="2400" spc="10" dirty="0">
                <a:latin typeface="Times New Roman"/>
                <a:cs typeface="Times New Roman"/>
              </a:rPr>
              <a:t>any </a:t>
            </a:r>
            <a:r>
              <a:rPr sz="2400" dirty="0">
                <a:latin typeface="Times New Roman"/>
                <a:cs typeface="Times New Roman"/>
              </a:rPr>
              <a:t>number of functions </a:t>
            </a:r>
            <a:r>
              <a:rPr sz="2400" spc="-10" dirty="0">
                <a:latin typeface="Times New Roman"/>
                <a:cs typeface="Times New Roman"/>
              </a:rPr>
              <a:t>at  </a:t>
            </a:r>
            <a:r>
              <a:rPr sz="2400" spc="-5" dirty="0">
                <a:latin typeface="Times New Roman"/>
                <a:cs typeface="Times New Roman"/>
              </a:rPr>
              <a:t>any</a:t>
            </a:r>
            <a:r>
              <a:rPr sz="2400" spc="-30" dirty="0">
                <a:latin typeface="Times New Roman"/>
                <a:cs typeface="Times New Roman"/>
              </a:rPr>
              <a:t> </a:t>
            </a:r>
            <a:r>
              <a:rPr sz="2400" dirty="0">
                <a:latin typeface="Times New Roman"/>
                <a:cs typeface="Times New Roman"/>
              </a:rPr>
              <a:t>time.</a:t>
            </a:r>
            <a:endParaRPr sz="2400">
              <a:latin typeface="Times New Roman"/>
              <a:cs typeface="Times New Roman"/>
            </a:endParaRPr>
          </a:p>
        </p:txBody>
      </p:sp>
      <p:sp>
        <p:nvSpPr>
          <p:cNvPr id="8" name="object 8"/>
          <p:cNvSpPr txBox="1"/>
          <p:nvPr/>
        </p:nvSpPr>
        <p:spPr>
          <a:xfrm>
            <a:off x="8420100" y="6471338"/>
            <a:ext cx="216535" cy="196850"/>
          </a:xfrm>
          <a:prstGeom prst="rect">
            <a:avLst/>
          </a:prstGeom>
        </p:spPr>
        <p:txBody>
          <a:bodyPr vert="horz" wrap="square" lIns="0" tIns="0" rIns="0" bIns="0" rtlCol="0">
            <a:spAutoFit/>
          </a:bodyPr>
          <a:lstStyle/>
          <a:p>
            <a:pPr marL="38100">
              <a:lnSpc>
                <a:spcPts val="1375"/>
              </a:lnSpc>
            </a:pPr>
            <a:fld id="{81D60167-4931-47E6-BA6A-407CBD079E47}" type="slidenum">
              <a:rPr sz="1200" spc="-40" dirty="0">
                <a:latin typeface="Times New Roman"/>
                <a:cs typeface="Times New Roman"/>
              </a:rPr>
              <a:t>58</a:t>
            </a:fld>
            <a:endParaRPr sz="1200">
              <a:latin typeface="Times New Roman"/>
              <a:cs typeface="Times New Roman"/>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57200" y="6172200"/>
            <a:ext cx="8229600" cy="0"/>
          </a:xfrm>
          <a:custGeom>
            <a:avLst/>
            <a:gdLst/>
            <a:ahLst/>
            <a:cxnLst/>
            <a:rect l="l" t="t" r="r" b="b"/>
            <a:pathLst>
              <a:path w="8229600">
                <a:moveTo>
                  <a:pt x="0" y="0"/>
                </a:moveTo>
                <a:lnTo>
                  <a:pt x="8229600" y="0"/>
                </a:lnTo>
              </a:path>
            </a:pathLst>
          </a:custGeom>
          <a:ln w="19050">
            <a:solidFill>
              <a:srgbClr val="CC9900"/>
            </a:solidFill>
          </a:ln>
        </p:spPr>
        <p:txBody>
          <a:bodyPr wrap="square" lIns="0" tIns="0" rIns="0" bIns="0" rtlCol="0"/>
          <a:lstStyle/>
          <a:p>
            <a:endParaRPr/>
          </a:p>
        </p:txBody>
      </p:sp>
      <p:sp>
        <p:nvSpPr>
          <p:cNvPr id="3" name="object 3"/>
          <p:cNvSpPr txBox="1">
            <a:spLocks noGrp="1"/>
          </p:cNvSpPr>
          <p:nvPr>
            <p:ph type="title"/>
          </p:nvPr>
        </p:nvSpPr>
        <p:spPr>
          <a:xfrm>
            <a:off x="460044" y="199374"/>
            <a:ext cx="8459470" cy="941069"/>
          </a:xfrm>
          <a:prstGeom prst="rect">
            <a:avLst/>
          </a:prstGeom>
        </p:spPr>
        <p:txBody>
          <a:bodyPr vert="horz" wrap="square" lIns="0" tIns="12700" rIns="0" bIns="0" rtlCol="0">
            <a:spAutoFit/>
          </a:bodyPr>
          <a:lstStyle/>
          <a:p>
            <a:pPr marL="356870" marR="5080" indent="-344805">
              <a:lnSpc>
                <a:spcPct val="150100"/>
              </a:lnSpc>
              <a:spcBef>
                <a:spcPts val="100"/>
              </a:spcBef>
              <a:tabLst>
                <a:tab pos="356870" algn="l"/>
                <a:tab pos="1753235" algn="l"/>
                <a:tab pos="2146300" algn="l"/>
                <a:tab pos="3003550" algn="l"/>
                <a:tab pos="4677410" algn="l"/>
                <a:tab pos="5366385" algn="l"/>
                <a:tab pos="6308725" algn="l"/>
                <a:tab pos="6982459" algn="l"/>
                <a:tab pos="7278370" algn="l"/>
                <a:tab pos="8232775" algn="l"/>
              </a:tabLst>
            </a:pPr>
            <a:r>
              <a:rPr spc="-5" dirty="0">
                <a:solidFill>
                  <a:srgbClr val="C00000"/>
                </a:solidFill>
              </a:rPr>
              <a:t>»	</a:t>
            </a:r>
            <a:r>
              <a:rPr b="1" i="1" spc="-15" dirty="0">
                <a:solidFill>
                  <a:srgbClr val="FF0000"/>
                </a:solidFill>
                <a:latin typeface="Times New Roman"/>
                <a:cs typeface="Times New Roman"/>
              </a:rPr>
              <a:t>A</a:t>
            </a:r>
            <a:r>
              <a:rPr b="1" i="1" dirty="0">
                <a:solidFill>
                  <a:srgbClr val="FF0000"/>
                </a:solidFill>
                <a:latin typeface="Times New Roman"/>
                <a:cs typeface="Times New Roman"/>
              </a:rPr>
              <a:t>d</a:t>
            </a:r>
            <a:r>
              <a:rPr b="1" i="1" spc="-5" dirty="0">
                <a:solidFill>
                  <a:srgbClr val="FF0000"/>
                </a:solidFill>
                <a:latin typeface="Times New Roman"/>
                <a:cs typeface="Times New Roman"/>
              </a:rPr>
              <a:t>v</a:t>
            </a:r>
            <a:r>
              <a:rPr b="1" i="1" spc="5" dirty="0">
                <a:solidFill>
                  <a:srgbClr val="FF0000"/>
                </a:solidFill>
                <a:latin typeface="Times New Roman"/>
                <a:cs typeface="Times New Roman"/>
              </a:rPr>
              <a:t>a</a:t>
            </a:r>
            <a:r>
              <a:rPr b="1" i="1" spc="-5" dirty="0">
                <a:solidFill>
                  <a:srgbClr val="FF0000"/>
                </a:solidFill>
                <a:latin typeface="Times New Roman"/>
                <a:cs typeface="Times New Roman"/>
              </a:rPr>
              <a:t>n</a:t>
            </a:r>
            <a:r>
              <a:rPr b="1" i="1" spc="-15" dirty="0">
                <a:solidFill>
                  <a:srgbClr val="FF0000"/>
                </a:solidFill>
                <a:latin typeface="Times New Roman"/>
                <a:cs typeface="Times New Roman"/>
              </a:rPr>
              <a:t>t</a:t>
            </a:r>
            <a:r>
              <a:rPr b="1" i="1" dirty="0">
                <a:solidFill>
                  <a:srgbClr val="FF0000"/>
                </a:solidFill>
                <a:latin typeface="Times New Roman"/>
                <a:cs typeface="Times New Roman"/>
              </a:rPr>
              <a:t>ag</a:t>
            </a:r>
            <a:r>
              <a:rPr b="1" i="1" spc="-5" dirty="0">
                <a:solidFill>
                  <a:srgbClr val="FF0000"/>
                </a:solidFill>
                <a:latin typeface="Times New Roman"/>
                <a:cs typeface="Times New Roman"/>
              </a:rPr>
              <a:t>es</a:t>
            </a:r>
            <a:r>
              <a:rPr b="1" i="1" dirty="0">
                <a:solidFill>
                  <a:srgbClr val="FF0000"/>
                </a:solidFill>
                <a:latin typeface="Times New Roman"/>
                <a:cs typeface="Times New Roman"/>
              </a:rPr>
              <a:t>	</a:t>
            </a:r>
            <a:r>
              <a:rPr b="1" i="1" spc="5" dirty="0">
                <a:solidFill>
                  <a:srgbClr val="FF0000"/>
                </a:solidFill>
                <a:latin typeface="Times New Roman"/>
                <a:cs typeface="Times New Roman"/>
              </a:rPr>
              <a:t>o</a:t>
            </a:r>
            <a:r>
              <a:rPr b="1" i="1" spc="-5" dirty="0">
                <a:solidFill>
                  <a:srgbClr val="FF0000"/>
                </a:solidFill>
                <a:latin typeface="Times New Roman"/>
                <a:cs typeface="Times New Roman"/>
              </a:rPr>
              <a:t>f</a:t>
            </a:r>
            <a:r>
              <a:rPr b="1" i="1" dirty="0">
                <a:solidFill>
                  <a:srgbClr val="FF0000"/>
                </a:solidFill>
                <a:latin typeface="Times New Roman"/>
                <a:cs typeface="Times New Roman"/>
              </a:rPr>
              <a:t>	</a:t>
            </a:r>
            <a:r>
              <a:rPr b="1" i="1" spc="-5" dirty="0">
                <a:solidFill>
                  <a:srgbClr val="FF0000"/>
                </a:solidFill>
                <a:latin typeface="Times New Roman"/>
                <a:cs typeface="Times New Roman"/>
              </a:rPr>
              <a:t>P</a:t>
            </a:r>
            <a:r>
              <a:rPr b="1" i="1" dirty="0">
                <a:solidFill>
                  <a:srgbClr val="FF0000"/>
                </a:solidFill>
                <a:latin typeface="Times New Roman"/>
                <a:cs typeface="Times New Roman"/>
              </a:rPr>
              <a:t>L</a:t>
            </a:r>
            <a:r>
              <a:rPr b="1" i="1" spc="-5" dirty="0">
                <a:solidFill>
                  <a:srgbClr val="FF0000"/>
                </a:solidFill>
                <a:latin typeface="Times New Roman"/>
                <a:cs typeface="Times New Roman"/>
              </a:rPr>
              <a:t>D</a:t>
            </a:r>
            <a:r>
              <a:rPr b="1" i="1" spc="-10" dirty="0">
                <a:solidFill>
                  <a:srgbClr val="FF0000"/>
                </a:solidFill>
                <a:latin typeface="Times New Roman"/>
                <a:cs typeface="Times New Roman"/>
              </a:rPr>
              <a:t>s</a:t>
            </a:r>
            <a:r>
              <a:rPr b="1" i="1" spc="-5" dirty="0">
                <a:solidFill>
                  <a:srgbClr val="FF0000"/>
                </a:solidFill>
                <a:latin typeface="Times New Roman"/>
                <a:cs typeface="Times New Roman"/>
              </a:rPr>
              <a:t>:</a:t>
            </a:r>
            <a:r>
              <a:rPr b="1" i="1" dirty="0">
                <a:solidFill>
                  <a:srgbClr val="FF0000"/>
                </a:solidFill>
                <a:latin typeface="Times New Roman"/>
                <a:cs typeface="Times New Roman"/>
              </a:rPr>
              <a:t>	</a:t>
            </a:r>
            <a:r>
              <a:rPr spc="10" dirty="0"/>
              <a:t>P</a:t>
            </a:r>
            <a:r>
              <a:rPr dirty="0"/>
              <a:t>r</a:t>
            </a:r>
            <a:r>
              <a:rPr spc="-20" dirty="0"/>
              <a:t>og</a:t>
            </a:r>
            <a:r>
              <a:rPr dirty="0"/>
              <a:t>r</a:t>
            </a:r>
            <a:r>
              <a:rPr spc="15" dirty="0"/>
              <a:t>a</a:t>
            </a:r>
            <a:r>
              <a:rPr spc="-25" dirty="0"/>
              <a:t>m</a:t>
            </a:r>
            <a:r>
              <a:rPr spc="-45" dirty="0"/>
              <a:t>m</a:t>
            </a:r>
            <a:r>
              <a:rPr spc="-5" dirty="0"/>
              <a:t>a</a:t>
            </a:r>
            <a:r>
              <a:rPr spc="5" dirty="0"/>
              <a:t>b</a:t>
            </a:r>
            <a:r>
              <a:rPr spc="-5" dirty="0"/>
              <a:t>le</a:t>
            </a:r>
            <a:r>
              <a:rPr dirty="0"/>
              <a:t>	</a:t>
            </a:r>
            <a:r>
              <a:rPr spc="-5" dirty="0"/>
              <a:t>l</a:t>
            </a:r>
            <a:r>
              <a:rPr dirty="0"/>
              <a:t>o</a:t>
            </a:r>
            <a:r>
              <a:rPr spc="-20" dirty="0"/>
              <a:t>g</a:t>
            </a:r>
            <a:r>
              <a:rPr spc="-5" dirty="0"/>
              <a:t>ic</a:t>
            </a:r>
            <a:r>
              <a:rPr dirty="0"/>
              <a:t>	d</a:t>
            </a:r>
            <a:r>
              <a:rPr spc="-5" dirty="0"/>
              <a:t>e</a:t>
            </a:r>
            <a:r>
              <a:rPr spc="-15" dirty="0"/>
              <a:t>v</a:t>
            </a:r>
            <a:r>
              <a:rPr spc="-5" dirty="0"/>
              <a:t>ices</a:t>
            </a:r>
            <a:r>
              <a:rPr dirty="0"/>
              <a:t>	o</a:t>
            </a:r>
            <a:r>
              <a:rPr spc="-25" dirty="0"/>
              <a:t>ff</a:t>
            </a:r>
            <a:r>
              <a:rPr spc="-5" dirty="0"/>
              <a:t>er</a:t>
            </a:r>
            <a:r>
              <a:rPr dirty="0"/>
              <a:t>	</a:t>
            </a:r>
            <a:r>
              <a:rPr spc="-5" dirty="0"/>
              <a:t>a</a:t>
            </a:r>
            <a:r>
              <a:rPr dirty="0"/>
              <a:t>	</a:t>
            </a:r>
            <a:r>
              <a:rPr spc="-20" dirty="0"/>
              <a:t>n</a:t>
            </a:r>
            <a:r>
              <a:rPr dirty="0"/>
              <a:t>u</a:t>
            </a:r>
            <a:r>
              <a:rPr spc="-45" dirty="0"/>
              <a:t>m</a:t>
            </a:r>
            <a:r>
              <a:rPr dirty="0"/>
              <a:t>b</a:t>
            </a:r>
            <a:r>
              <a:rPr spc="-5" dirty="0"/>
              <a:t>er</a:t>
            </a:r>
            <a:r>
              <a:rPr dirty="0"/>
              <a:t>	</a:t>
            </a:r>
            <a:r>
              <a:rPr spc="5" dirty="0"/>
              <a:t>of  </a:t>
            </a:r>
            <a:r>
              <a:rPr spc="-10" dirty="0"/>
              <a:t>advantages </a:t>
            </a:r>
            <a:r>
              <a:rPr spc="-5" dirty="0"/>
              <a:t>over </a:t>
            </a:r>
            <a:r>
              <a:rPr spc="-15" dirty="0"/>
              <a:t>fixed </a:t>
            </a:r>
            <a:r>
              <a:rPr spc="-5" dirty="0"/>
              <a:t>logic devices,</a:t>
            </a:r>
            <a:r>
              <a:rPr spc="105" dirty="0"/>
              <a:t> </a:t>
            </a:r>
            <a:r>
              <a:rPr spc="-10" dirty="0"/>
              <a:t>including:</a:t>
            </a:r>
          </a:p>
        </p:txBody>
      </p:sp>
      <p:sp>
        <p:nvSpPr>
          <p:cNvPr id="4" name="object 4"/>
          <p:cNvSpPr txBox="1"/>
          <p:nvPr/>
        </p:nvSpPr>
        <p:spPr>
          <a:xfrm>
            <a:off x="460044" y="1329055"/>
            <a:ext cx="8458835" cy="5120005"/>
          </a:xfrm>
          <a:prstGeom prst="rect">
            <a:avLst/>
          </a:prstGeom>
        </p:spPr>
        <p:txBody>
          <a:bodyPr vert="horz" wrap="square" lIns="0" tIns="11430" rIns="0" bIns="0" rtlCol="0">
            <a:spAutoFit/>
          </a:bodyPr>
          <a:lstStyle/>
          <a:p>
            <a:pPr marL="12700">
              <a:lnSpc>
                <a:spcPct val="100000"/>
              </a:lnSpc>
              <a:spcBef>
                <a:spcPts val="90"/>
              </a:spcBef>
              <a:tabLst>
                <a:tab pos="356870" algn="l"/>
              </a:tabLst>
            </a:pPr>
            <a:r>
              <a:rPr sz="2000" spc="-5" dirty="0">
                <a:solidFill>
                  <a:srgbClr val="C00000"/>
                </a:solidFill>
                <a:latin typeface="Times New Roman"/>
                <a:cs typeface="Times New Roman"/>
              </a:rPr>
              <a:t>»	</a:t>
            </a:r>
            <a:r>
              <a:rPr sz="2000" spc="-10" dirty="0">
                <a:latin typeface="Times New Roman"/>
                <a:cs typeface="Times New Roman"/>
              </a:rPr>
              <a:t>PLDs </a:t>
            </a:r>
            <a:r>
              <a:rPr sz="2000" spc="-10" dirty="0">
                <a:solidFill>
                  <a:srgbClr val="6F2F9F"/>
                </a:solidFill>
                <a:latin typeface="Times New Roman"/>
                <a:cs typeface="Times New Roman"/>
              </a:rPr>
              <a:t>offer customers </a:t>
            </a:r>
            <a:r>
              <a:rPr sz="2000" spc="-20" dirty="0">
                <a:solidFill>
                  <a:srgbClr val="6F2F9F"/>
                </a:solidFill>
                <a:latin typeface="Times New Roman"/>
                <a:cs typeface="Times New Roman"/>
              </a:rPr>
              <a:t>much </a:t>
            </a:r>
            <a:r>
              <a:rPr sz="2000" spc="-15" dirty="0">
                <a:solidFill>
                  <a:srgbClr val="6F2F9F"/>
                </a:solidFill>
                <a:latin typeface="Times New Roman"/>
                <a:cs typeface="Times New Roman"/>
              </a:rPr>
              <a:t>more </a:t>
            </a:r>
            <a:r>
              <a:rPr sz="2000" spc="-10" dirty="0">
                <a:solidFill>
                  <a:srgbClr val="6F2F9F"/>
                </a:solidFill>
                <a:latin typeface="Times New Roman"/>
                <a:cs typeface="Times New Roman"/>
              </a:rPr>
              <a:t>flexibility </a:t>
            </a:r>
            <a:r>
              <a:rPr sz="2000" spc="-10" dirty="0">
                <a:latin typeface="Times New Roman"/>
                <a:cs typeface="Times New Roman"/>
              </a:rPr>
              <a:t>during the design</a:t>
            </a:r>
            <a:r>
              <a:rPr sz="2000" spc="355" dirty="0">
                <a:latin typeface="Times New Roman"/>
                <a:cs typeface="Times New Roman"/>
              </a:rPr>
              <a:t> </a:t>
            </a:r>
            <a:r>
              <a:rPr sz="2000" spc="-15" dirty="0">
                <a:latin typeface="Times New Roman"/>
                <a:cs typeface="Times New Roman"/>
              </a:rPr>
              <a:t>cycle</a:t>
            </a:r>
            <a:endParaRPr sz="2000">
              <a:latin typeface="Times New Roman"/>
              <a:cs typeface="Times New Roman"/>
            </a:endParaRPr>
          </a:p>
          <a:p>
            <a:pPr marR="8890" algn="r">
              <a:lnSpc>
                <a:spcPct val="100000"/>
              </a:lnSpc>
              <a:spcBef>
                <a:spcPts val="1545"/>
              </a:spcBef>
              <a:tabLst>
                <a:tab pos="325755" algn="l"/>
              </a:tabLst>
            </a:pPr>
            <a:r>
              <a:rPr sz="1750" spc="10" dirty="0">
                <a:solidFill>
                  <a:srgbClr val="C00000"/>
                </a:solidFill>
                <a:latin typeface="Times New Roman"/>
                <a:cs typeface="Times New Roman"/>
              </a:rPr>
              <a:t>»	</a:t>
            </a:r>
            <a:r>
              <a:rPr sz="1800" spc="-5" dirty="0">
                <a:latin typeface="Times New Roman"/>
                <a:cs typeface="Times New Roman"/>
              </a:rPr>
              <a:t>because</a:t>
            </a:r>
            <a:r>
              <a:rPr sz="1800" spc="45" dirty="0">
                <a:latin typeface="Times New Roman"/>
                <a:cs typeface="Times New Roman"/>
              </a:rPr>
              <a:t> </a:t>
            </a:r>
            <a:r>
              <a:rPr sz="1800" spc="-5" dirty="0">
                <a:latin typeface="Times New Roman"/>
                <a:cs typeface="Times New Roman"/>
              </a:rPr>
              <a:t>design</a:t>
            </a:r>
            <a:r>
              <a:rPr sz="1800" spc="70" dirty="0">
                <a:latin typeface="Times New Roman"/>
                <a:cs typeface="Times New Roman"/>
              </a:rPr>
              <a:t> </a:t>
            </a:r>
            <a:r>
              <a:rPr sz="1800" spc="-5" dirty="0">
                <a:latin typeface="Times New Roman"/>
                <a:cs typeface="Times New Roman"/>
              </a:rPr>
              <a:t>iterations</a:t>
            </a:r>
            <a:r>
              <a:rPr sz="1800" spc="60" dirty="0">
                <a:latin typeface="Times New Roman"/>
                <a:cs typeface="Times New Roman"/>
              </a:rPr>
              <a:t> </a:t>
            </a:r>
            <a:r>
              <a:rPr sz="1800" spc="-5" dirty="0">
                <a:latin typeface="Times New Roman"/>
                <a:cs typeface="Times New Roman"/>
              </a:rPr>
              <a:t>are</a:t>
            </a:r>
            <a:r>
              <a:rPr sz="1800" spc="50" dirty="0">
                <a:latin typeface="Times New Roman"/>
                <a:cs typeface="Times New Roman"/>
              </a:rPr>
              <a:t> </a:t>
            </a:r>
            <a:r>
              <a:rPr sz="1800" dirty="0">
                <a:latin typeface="Times New Roman"/>
                <a:cs typeface="Times New Roman"/>
              </a:rPr>
              <a:t>simply</a:t>
            </a:r>
            <a:r>
              <a:rPr sz="1800" spc="30" dirty="0">
                <a:latin typeface="Times New Roman"/>
                <a:cs typeface="Times New Roman"/>
              </a:rPr>
              <a:t> </a:t>
            </a:r>
            <a:r>
              <a:rPr sz="1800" dirty="0">
                <a:latin typeface="Times New Roman"/>
                <a:cs typeface="Times New Roman"/>
              </a:rPr>
              <a:t>a</a:t>
            </a:r>
            <a:r>
              <a:rPr sz="1800" spc="70" dirty="0">
                <a:latin typeface="Times New Roman"/>
                <a:cs typeface="Times New Roman"/>
              </a:rPr>
              <a:t> </a:t>
            </a:r>
            <a:r>
              <a:rPr sz="1800" spc="-10" dirty="0">
                <a:latin typeface="Times New Roman"/>
                <a:cs typeface="Times New Roman"/>
              </a:rPr>
              <a:t>matter</a:t>
            </a:r>
            <a:r>
              <a:rPr sz="1800" spc="60" dirty="0">
                <a:latin typeface="Times New Roman"/>
                <a:cs typeface="Times New Roman"/>
              </a:rPr>
              <a:t> </a:t>
            </a:r>
            <a:r>
              <a:rPr sz="1800" spc="5" dirty="0">
                <a:latin typeface="Times New Roman"/>
                <a:cs typeface="Times New Roman"/>
              </a:rPr>
              <a:t>of</a:t>
            </a:r>
            <a:r>
              <a:rPr sz="1800" spc="35" dirty="0">
                <a:latin typeface="Times New Roman"/>
                <a:cs typeface="Times New Roman"/>
              </a:rPr>
              <a:t> </a:t>
            </a:r>
            <a:r>
              <a:rPr sz="1800" spc="-5" dirty="0">
                <a:solidFill>
                  <a:srgbClr val="6F2F9F"/>
                </a:solidFill>
                <a:latin typeface="Times New Roman"/>
                <a:cs typeface="Times New Roman"/>
              </a:rPr>
              <a:t>changing</a:t>
            </a:r>
            <a:r>
              <a:rPr sz="1800" spc="50" dirty="0">
                <a:solidFill>
                  <a:srgbClr val="6F2F9F"/>
                </a:solidFill>
                <a:latin typeface="Times New Roman"/>
                <a:cs typeface="Times New Roman"/>
              </a:rPr>
              <a:t> </a:t>
            </a:r>
            <a:r>
              <a:rPr sz="1800" dirty="0">
                <a:solidFill>
                  <a:srgbClr val="6F2F9F"/>
                </a:solidFill>
                <a:latin typeface="Times New Roman"/>
                <a:cs typeface="Times New Roman"/>
              </a:rPr>
              <a:t>the</a:t>
            </a:r>
            <a:r>
              <a:rPr sz="1800" spc="55" dirty="0">
                <a:solidFill>
                  <a:srgbClr val="6F2F9F"/>
                </a:solidFill>
                <a:latin typeface="Times New Roman"/>
                <a:cs typeface="Times New Roman"/>
              </a:rPr>
              <a:t> </a:t>
            </a:r>
            <a:r>
              <a:rPr sz="1800" spc="-5" dirty="0">
                <a:solidFill>
                  <a:srgbClr val="6F2F9F"/>
                </a:solidFill>
                <a:latin typeface="Times New Roman"/>
                <a:cs typeface="Times New Roman"/>
              </a:rPr>
              <a:t>programming</a:t>
            </a:r>
            <a:r>
              <a:rPr sz="1800" spc="50" dirty="0">
                <a:solidFill>
                  <a:srgbClr val="6F2F9F"/>
                </a:solidFill>
                <a:latin typeface="Times New Roman"/>
                <a:cs typeface="Times New Roman"/>
              </a:rPr>
              <a:t> </a:t>
            </a:r>
            <a:r>
              <a:rPr sz="1800" spc="-5" dirty="0">
                <a:solidFill>
                  <a:srgbClr val="6F2F9F"/>
                </a:solidFill>
                <a:latin typeface="Times New Roman"/>
                <a:cs typeface="Times New Roman"/>
              </a:rPr>
              <a:t>file</a:t>
            </a:r>
            <a:r>
              <a:rPr sz="1800" spc="-5" dirty="0">
                <a:latin typeface="Times New Roman"/>
                <a:cs typeface="Times New Roman"/>
              </a:rPr>
              <a:t>,</a:t>
            </a:r>
            <a:r>
              <a:rPr sz="1800" spc="65" dirty="0">
                <a:latin typeface="Times New Roman"/>
                <a:cs typeface="Times New Roman"/>
              </a:rPr>
              <a:t> </a:t>
            </a:r>
            <a:r>
              <a:rPr sz="1800" dirty="0">
                <a:latin typeface="Times New Roman"/>
                <a:cs typeface="Times New Roman"/>
              </a:rPr>
              <a:t>and</a:t>
            </a:r>
            <a:endParaRPr sz="1800">
              <a:latin typeface="Times New Roman"/>
              <a:cs typeface="Times New Roman"/>
            </a:endParaRPr>
          </a:p>
          <a:p>
            <a:pPr marL="683260">
              <a:lnSpc>
                <a:spcPct val="100000"/>
              </a:lnSpc>
              <a:spcBef>
                <a:spcPts val="1085"/>
              </a:spcBef>
            </a:pPr>
            <a:r>
              <a:rPr sz="1800" spc="-5" dirty="0">
                <a:latin typeface="Times New Roman"/>
                <a:cs typeface="Times New Roman"/>
              </a:rPr>
              <a:t>results </a:t>
            </a:r>
            <a:r>
              <a:rPr sz="1800" spc="5" dirty="0">
                <a:latin typeface="Times New Roman"/>
                <a:cs typeface="Times New Roman"/>
              </a:rPr>
              <a:t>of </a:t>
            </a:r>
            <a:r>
              <a:rPr sz="1800" spc="-5" dirty="0">
                <a:latin typeface="Times New Roman"/>
                <a:cs typeface="Times New Roman"/>
              </a:rPr>
              <a:t>design changes </a:t>
            </a:r>
            <a:r>
              <a:rPr sz="1800" spc="-10" dirty="0">
                <a:latin typeface="Times New Roman"/>
                <a:cs typeface="Times New Roman"/>
              </a:rPr>
              <a:t>can </a:t>
            </a:r>
            <a:r>
              <a:rPr sz="1800" spc="5" dirty="0">
                <a:latin typeface="Times New Roman"/>
                <a:cs typeface="Times New Roman"/>
              </a:rPr>
              <a:t>be </a:t>
            </a:r>
            <a:r>
              <a:rPr sz="1800" spc="-10" dirty="0">
                <a:latin typeface="Times New Roman"/>
                <a:cs typeface="Times New Roman"/>
              </a:rPr>
              <a:t>seen immediately </a:t>
            </a:r>
            <a:r>
              <a:rPr sz="1800" dirty="0">
                <a:latin typeface="Times New Roman"/>
                <a:cs typeface="Times New Roman"/>
              </a:rPr>
              <a:t>in </a:t>
            </a:r>
            <a:r>
              <a:rPr sz="1800" spc="-5" dirty="0">
                <a:latin typeface="Times New Roman"/>
                <a:cs typeface="Times New Roman"/>
              </a:rPr>
              <a:t>working</a:t>
            </a:r>
            <a:r>
              <a:rPr sz="1800" spc="114" dirty="0">
                <a:latin typeface="Times New Roman"/>
                <a:cs typeface="Times New Roman"/>
              </a:rPr>
              <a:t> </a:t>
            </a:r>
            <a:r>
              <a:rPr sz="1800" dirty="0">
                <a:latin typeface="Times New Roman"/>
                <a:cs typeface="Times New Roman"/>
              </a:rPr>
              <a:t>parts.</a:t>
            </a:r>
            <a:endParaRPr sz="1800">
              <a:latin typeface="Times New Roman"/>
              <a:cs typeface="Times New Roman"/>
            </a:endParaRPr>
          </a:p>
          <a:p>
            <a:pPr marL="12700">
              <a:lnSpc>
                <a:spcPct val="100000"/>
              </a:lnSpc>
              <a:spcBef>
                <a:spcPts val="1650"/>
              </a:spcBef>
              <a:tabLst>
                <a:tab pos="356870" algn="l"/>
              </a:tabLst>
            </a:pPr>
            <a:r>
              <a:rPr sz="2000" spc="-5" dirty="0">
                <a:solidFill>
                  <a:srgbClr val="C00000"/>
                </a:solidFill>
                <a:latin typeface="Times New Roman"/>
                <a:cs typeface="Times New Roman"/>
              </a:rPr>
              <a:t>»	</a:t>
            </a:r>
            <a:r>
              <a:rPr sz="2000" spc="-10" dirty="0">
                <a:latin typeface="Times New Roman"/>
                <a:cs typeface="Times New Roman"/>
              </a:rPr>
              <a:t>PLDs </a:t>
            </a:r>
            <a:r>
              <a:rPr sz="2000" dirty="0">
                <a:solidFill>
                  <a:srgbClr val="6F2F9F"/>
                </a:solidFill>
                <a:latin typeface="Times New Roman"/>
                <a:cs typeface="Times New Roman"/>
              </a:rPr>
              <a:t>do </a:t>
            </a:r>
            <a:r>
              <a:rPr sz="2000" spc="-10" dirty="0">
                <a:solidFill>
                  <a:srgbClr val="6F2F9F"/>
                </a:solidFill>
                <a:latin typeface="Times New Roman"/>
                <a:cs typeface="Times New Roman"/>
              </a:rPr>
              <a:t>not </a:t>
            </a:r>
            <a:r>
              <a:rPr sz="2000" spc="-5" dirty="0">
                <a:solidFill>
                  <a:srgbClr val="6F2F9F"/>
                </a:solidFill>
                <a:latin typeface="Times New Roman"/>
                <a:cs typeface="Times New Roman"/>
              </a:rPr>
              <a:t>require </a:t>
            </a:r>
            <a:r>
              <a:rPr sz="2000" spc="-10" dirty="0">
                <a:solidFill>
                  <a:srgbClr val="6F2F9F"/>
                </a:solidFill>
                <a:latin typeface="Times New Roman"/>
                <a:cs typeface="Times New Roman"/>
              </a:rPr>
              <a:t>long </a:t>
            </a:r>
            <a:r>
              <a:rPr sz="2000" spc="-5" dirty="0">
                <a:solidFill>
                  <a:srgbClr val="6F2F9F"/>
                </a:solidFill>
                <a:latin typeface="Times New Roman"/>
                <a:cs typeface="Times New Roman"/>
              </a:rPr>
              <a:t>lead </a:t>
            </a:r>
            <a:r>
              <a:rPr sz="2000" spc="-15" dirty="0">
                <a:solidFill>
                  <a:srgbClr val="6F2F9F"/>
                </a:solidFill>
                <a:latin typeface="Times New Roman"/>
                <a:cs typeface="Times New Roman"/>
              </a:rPr>
              <a:t>times </a:t>
            </a:r>
            <a:r>
              <a:rPr sz="2000" spc="-10" dirty="0">
                <a:solidFill>
                  <a:srgbClr val="6F2F9F"/>
                </a:solidFill>
                <a:latin typeface="Times New Roman"/>
                <a:cs typeface="Times New Roman"/>
              </a:rPr>
              <a:t>for </a:t>
            </a:r>
            <a:r>
              <a:rPr sz="2000" spc="-5" dirty="0">
                <a:solidFill>
                  <a:srgbClr val="6F2F9F"/>
                </a:solidFill>
                <a:latin typeface="Times New Roman"/>
                <a:cs typeface="Times New Roman"/>
              </a:rPr>
              <a:t>prototypes </a:t>
            </a:r>
            <a:r>
              <a:rPr sz="2000" dirty="0">
                <a:latin typeface="Times New Roman"/>
                <a:cs typeface="Times New Roman"/>
              </a:rPr>
              <a:t>or</a:t>
            </a:r>
            <a:r>
              <a:rPr sz="2000" spc="150" dirty="0">
                <a:latin typeface="Times New Roman"/>
                <a:cs typeface="Times New Roman"/>
              </a:rPr>
              <a:t> </a:t>
            </a:r>
            <a:r>
              <a:rPr sz="2000" spc="-5" dirty="0">
                <a:latin typeface="Times New Roman"/>
                <a:cs typeface="Times New Roman"/>
              </a:rPr>
              <a:t>production.</a:t>
            </a:r>
            <a:endParaRPr sz="2000">
              <a:latin typeface="Times New Roman"/>
              <a:cs typeface="Times New Roman"/>
            </a:endParaRPr>
          </a:p>
          <a:p>
            <a:pPr marR="11430" algn="r">
              <a:lnSpc>
                <a:spcPct val="100000"/>
              </a:lnSpc>
              <a:spcBef>
                <a:spcPts val="1680"/>
              </a:spcBef>
              <a:tabLst>
                <a:tab pos="344170" algn="l"/>
                <a:tab pos="1048385" algn="l"/>
                <a:tab pos="1432560" algn="l"/>
                <a:tab pos="1884045" algn="l"/>
                <a:tab pos="2731770" algn="l"/>
                <a:tab pos="3886835" algn="l"/>
                <a:tab pos="4213225" algn="l"/>
                <a:tab pos="5127625" algn="l"/>
                <a:tab pos="5761990" algn="l"/>
                <a:tab pos="6396355" algn="l"/>
                <a:tab pos="7033895" algn="l"/>
                <a:tab pos="7527925" algn="l"/>
              </a:tabLst>
            </a:pPr>
            <a:r>
              <a:rPr sz="2000" spc="-5" dirty="0">
                <a:solidFill>
                  <a:srgbClr val="C00000"/>
                </a:solidFill>
                <a:latin typeface="Times New Roman"/>
                <a:cs typeface="Times New Roman"/>
              </a:rPr>
              <a:t>»	</a:t>
            </a:r>
            <a:r>
              <a:rPr sz="2000" spc="10" dirty="0">
                <a:latin typeface="Times New Roman"/>
                <a:cs typeface="Times New Roman"/>
              </a:rPr>
              <a:t>P</a:t>
            </a:r>
            <a:r>
              <a:rPr sz="2000" spc="-25" dirty="0">
                <a:latin typeface="Times New Roman"/>
                <a:cs typeface="Times New Roman"/>
              </a:rPr>
              <a:t>L</a:t>
            </a:r>
            <a:r>
              <a:rPr sz="2000" spc="-5" dirty="0">
                <a:latin typeface="Times New Roman"/>
                <a:cs typeface="Times New Roman"/>
              </a:rPr>
              <a:t>Ds</a:t>
            </a:r>
            <a:r>
              <a:rPr sz="2000" dirty="0">
                <a:latin typeface="Times New Roman"/>
                <a:cs typeface="Times New Roman"/>
              </a:rPr>
              <a:t>	</a:t>
            </a:r>
            <a:r>
              <a:rPr sz="2000" spc="5" dirty="0">
                <a:solidFill>
                  <a:srgbClr val="6F2F9F"/>
                </a:solidFill>
                <a:latin typeface="Times New Roman"/>
                <a:cs typeface="Times New Roman"/>
              </a:rPr>
              <a:t>d</a:t>
            </a:r>
            <a:r>
              <a:rPr sz="2000" spc="-5" dirty="0">
                <a:solidFill>
                  <a:srgbClr val="6F2F9F"/>
                </a:solidFill>
                <a:latin typeface="Times New Roman"/>
                <a:cs typeface="Times New Roman"/>
              </a:rPr>
              <a:t>o</a:t>
            </a:r>
            <a:r>
              <a:rPr sz="2000" dirty="0">
                <a:solidFill>
                  <a:srgbClr val="6F2F9F"/>
                </a:solidFill>
                <a:latin typeface="Times New Roman"/>
                <a:cs typeface="Times New Roman"/>
              </a:rPr>
              <a:t>	</a:t>
            </a:r>
            <a:r>
              <a:rPr sz="2000" spc="-20" dirty="0">
                <a:solidFill>
                  <a:srgbClr val="6F2F9F"/>
                </a:solidFill>
                <a:latin typeface="Times New Roman"/>
                <a:cs typeface="Times New Roman"/>
              </a:rPr>
              <a:t>n</a:t>
            </a:r>
            <a:r>
              <a:rPr sz="2000" spc="5" dirty="0">
                <a:solidFill>
                  <a:srgbClr val="6F2F9F"/>
                </a:solidFill>
                <a:latin typeface="Times New Roman"/>
                <a:cs typeface="Times New Roman"/>
              </a:rPr>
              <a:t>o</a:t>
            </a:r>
            <a:r>
              <a:rPr sz="2000" spc="-5" dirty="0">
                <a:solidFill>
                  <a:srgbClr val="6F2F9F"/>
                </a:solidFill>
                <a:latin typeface="Times New Roman"/>
                <a:cs typeface="Times New Roman"/>
              </a:rPr>
              <a:t>t</a:t>
            </a:r>
            <a:r>
              <a:rPr sz="2000" dirty="0">
                <a:solidFill>
                  <a:srgbClr val="6F2F9F"/>
                </a:solidFill>
                <a:latin typeface="Times New Roman"/>
                <a:cs typeface="Times New Roman"/>
              </a:rPr>
              <a:t>	r</a:t>
            </a:r>
            <a:r>
              <a:rPr sz="2000" spc="-5" dirty="0">
                <a:solidFill>
                  <a:srgbClr val="6F2F9F"/>
                </a:solidFill>
                <a:latin typeface="Times New Roman"/>
                <a:cs typeface="Times New Roman"/>
              </a:rPr>
              <a:t>e</a:t>
            </a:r>
            <a:r>
              <a:rPr sz="2000" spc="5" dirty="0">
                <a:solidFill>
                  <a:srgbClr val="6F2F9F"/>
                </a:solidFill>
                <a:latin typeface="Times New Roman"/>
                <a:cs typeface="Times New Roman"/>
              </a:rPr>
              <a:t>q</a:t>
            </a:r>
            <a:r>
              <a:rPr sz="2000" spc="-20" dirty="0">
                <a:solidFill>
                  <a:srgbClr val="6F2F9F"/>
                </a:solidFill>
                <a:latin typeface="Times New Roman"/>
                <a:cs typeface="Times New Roman"/>
              </a:rPr>
              <a:t>u</a:t>
            </a:r>
            <a:r>
              <a:rPr sz="2000" spc="-5" dirty="0">
                <a:solidFill>
                  <a:srgbClr val="6F2F9F"/>
                </a:solidFill>
                <a:latin typeface="Times New Roman"/>
                <a:cs typeface="Times New Roman"/>
              </a:rPr>
              <a:t>ire</a:t>
            </a:r>
            <a:r>
              <a:rPr sz="2000" dirty="0">
                <a:solidFill>
                  <a:srgbClr val="6F2F9F"/>
                </a:solidFill>
                <a:latin typeface="Times New Roman"/>
                <a:cs typeface="Times New Roman"/>
              </a:rPr>
              <a:t>	</a:t>
            </a:r>
            <a:r>
              <a:rPr sz="2000" spc="-5" dirty="0">
                <a:solidFill>
                  <a:srgbClr val="6F2F9F"/>
                </a:solidFill>
                <a:latin typeface="Times New Roman"/>
                <a:cs typeface="Times New Roman"/>
              </a:rPr>
              <a:t>c</a:t>
            </a:r>
            <a:r>
              <a:rPr sz="2000" spc="-15" dirty="0">
                <a:solidFill>
                  <a:srgbClr val="6F2F9F"/>
                </a:solidFill>
                <a:latin typeface="Times New Roman"/>
                <a:cs typeface="Times New Roman"/>
              </a:rPr>
              <a:t>us</a:t>
            </a:r>
            <a:r>
              <a:rPr sz="2000" spc="-5" dirty="0">
                <a:solidFill>
                  <a:srgbClr val="6F2F9F"/>
                </a:solidFill>
                <a:latin typeface="Times New Roman"/>
                <a:cs typeface="Times New Roman"/>
              </a:rPr>
              <a:t>t</a:t>
            </a:r>
            <a:r>
              <a:rPr sz="2000" spc="25" dirty="0">
                <a:solidFill>
                  <a:srgbClr val="6F2F9F"/>
                </a:solidFill>
                <a:latin typeface="Times New Roman"/>
                <a:cs typeface="Times New Roman"/>
              </a:rPr>
              <a:t>o</a:t>
            </a:r>
            <a:r>
              <a:rPr sz="2000" spc="-25" dirty="0">
                <a:solidFill>
                  <a:srgbClr val="6F2F9F"/>
                </a:solidFill>
                <a:latin typeface="Times New Roman"/>
                <a:cs typeface="Times New Roman"/>
              </a:rPr>
              <a:t>m</a:t>
            </a:r>
            <a:r>
              <a:rPr sz="2000" spc="-5" dirty="0">
                <a:solidFill>
                  <a:srgbClr val="6F2F9F"/>
                </a:solidFill>
                <a:latin typeface="Times New Roman"/>
                <a:cs typeface="Times New Roman"/>
              </a:rPr>
              <a:t>e</a:t>
            </a:r>
            <a:r>
              <a:rPr sz="2000" spc="5" dirty="0">
                <a:solidFill>
                  <a:srgbClr val="6F2F9F"/>
                </a:solidFill>
                <a:latin typeface="Times New Roman"/>
                <a:cs typeface="Times New Roman"/>
              </a:rPr>
              <a:t>r</a:t>
            </a:r>
            <a:r>
              <a:rPr sz="2000" spc="-5" dirty="0">
                <a:solidFill>
                  <a:srgbClr val="6F2F9F"/>
                </a:solidFill>
                <a:latin typeface="Times New Roman"/>
                <a:cs typeface="Times New Roman"/>
              </a:rPr>
              <a:t>s</a:t>
            </a:r>
            <a:r>
              <a:rPr sz="2000" dirty="0">
                <a:solidFill>
                  <a:srgbClr val="6F2F9F"/>
                </a:solidFill>
                <a:latin typeface="Times New Roman"/>
                <a:cs typeface="Times New Roman"/>
              </a:rPr>
              <a:t>	</a:t>
            </a:r>
            <a:r>
              <a:rPr sz="2000" spc="-10" dirty="0">
                <a:solidFill>
                  <a:srgbClr val="6F2F9F"/>
                </a:solidFill>
                <a:latin typeface="Times New Roman"/>
                <a:cs typeface="Times New Roman"/>
              </a:rPr>
              <a:t>t</a:t>
            </a:r>
            <a:r>
              <a:rPr sz="2000" spc="-5" dirty="0">
                <a:solidFill>
                  <a:srgbClr val="6F2F9F"/>
                </a:solidFill>
                <a:latin typeface="Times New Roman"/>
                <a:cs typeface="Times New Roman"/>
              </a:rPr>
              <a:t>o</a:t>
            </a:r>
            <a:r>
              <a:rPr sz="2000" dirty="0">
                <a:solidFill>
                  <a:srgbClr val="6F2F9F"/>
                </a:solidFill>
                <a:latin typeface="Times New Roman"/>
                <a:cs typeface="Times New Roman"/>
              </a:rPr>
              <a:t>	</a:t>
            </a:r>
            <a:r>
              <a:rPr sz="2000" spc="5" dirty="0">
                <a:solidFill>
                  <a:srgbClr val="6F2F9F"/>
                </a:solidFill>
                <a:latin typeface="Times New Roman"/>
                <a:cs typeface="Times New Roman"/>
              </a:rPr>
              <a:t>p</a:t>
            </a:r>
            <a:r>
              <a:rPr sz="2000" spc="-5" dirty="0">
                <a:solidFill>
                  <a:srgbClr val="6F2F9F"/>
                </a:solidFill>
                <a:latin typeface="Times New Roman"/>
                <a:cs typeface="Times New Roman"/>
              </a:rPr>
              <a:t>ay</a:t>
            </a:r>
            <a:r>
              <a:rPr sz="2000" dirty="0">
                <a:solidFill>
                  <a:srgbClr val="6F2F9F"/>
                </a:solidFill>
                <a:latin typeface="Times New Roman"/>
                <a:cs typeface="Times New Roman"/>
              </a:rPr>
              <a:t> </a:t>
            </a:r>
            <a:r>
              <a:rPr sz="2000" spc="-25" dirty="0">
                <a:solidFill>
                  <a:srgbClr val="6F2F9F"/>
                </a:solidFill>
                <a:latin typeface="Times New Roman"/>
                <a:cs typeface="Times New Roman"/>
              </a:rPr>
              <a:t> f</a:t>
            </a:r>
            <a:r>
              <a:rPr sz="2000" spc="5" dirty="0">
                <a:solidFill>
                  <a:srgbClr val="6F2F9F"/>
                </a:solidFill>
                <a:latin typeface="Times New Roman"/>
                <a:cs typeface="Times New Roman"/>
              </a:rPr>
              <a:t>o</a:t>
            </a:r>
            <a:r>
              <a:rPr sz="2000" spc="-5" dirty="0">
                <a:solidFill>
                  <a:srgbClr val="6F2F9F"/>
                </a:solidFill>
                <a:latin typeface="Times New Roman"/>
                <a:cs typeface="Times New Roman"/>
              </a:rPr>
              <a:t>r</a:t>
            </a:r>
            <a:r>
              <a:rPr sz="2000" dirty="0">
                <a:solidFill>
                  <a:srgbClr val="6F2F9F"/>
                </a:solidFill>
                <a:latin typeface="Times New Roman"/>
                <a:cs typeface="Times New Roman"/>
              </a:rPr>
              <a:t>	</a:t>
            </a:r>
            <a:r>
              <a:rPr sz="2000" spc="-5" dirty="0">
                <a:solidFill>
                  <a:srgbClr val="6F2F9F"/>
                </a:solidFill>
                <a:latin typeface="Times New Roman"/>
                <a:cs typeface="Times New Roman"/>
              </a:rPr>
              <a:t>la</a:t>
            </a:r>
            <a:r>
              <a:rPr sz="2000" dirty="0">
                <a:solidFill>
                  <a:srgbClr val="6F2F9F"/>
                </a:solidFill>
                <a:latin typeface="Times New Roman"/>
                <a:cs typeface="Times New Roman"/>
              </a:rPr>
              <a:t>r</a:t>
            </a:r>
            <a:r>
              <a:rPr sz="2000" spc="-20" dirty="0">
                <a:solidFill>
                  <a:srgbClr val="6F2F9F"/>
                </a:solidFill>
                <a:latin typeface="Times New Roman"/>
                <a:cs typeface="Times New Roman"/>
              </a:rPr>
              <a:t>g</a:t>
            </a:r>
            <a:r>
              <a:rPr sz="2000" spc="-5" dirty="0">
                <a:solidFill>
                  <a:srgbClr val="6F2F9F"/>
                </a:solidFill>
                <a:latin typeface="Times New Roman"/>
                <a:cs typeface="Times New Roman"/>
              </a:rPr>
              <a:t>e</a:t>
            </a:r>
            <a:r>
              <a:rPr sz="2000" dirty="0">
                <a:solidFill>
                  <a:srgbClr val="6F2F9F"/>
                </a:solidFill>
                <a:latin typeface="Times New Roman"/>
                <a:cs typeface="Times New Roman"/>
              </a:rPr>
              <a:t>	</a:t>
            </a:r>
            <a:r>
              <a:rPr sz="2000" spc="-10" dirty="0">
                <a:solidFill>
                  <a:srgbClr val="6F2F9F"/>
                </a:solidFill>
                <a:latin typeface="Times New Roman"/>
                <a:cs typeface="Times New Roman"/>
              </a:rPr>
              <a:t>N</a:t>
            </a:r>
            <a:r>
              <a:rPr sz="2000" spc="-20" dirty="0">
                <a:solidFill>
                  <a:srgbClr val="6F2F9F"/>
                </a:solidFill>
                <a:latin typeface="Times New Roman"/>
                <a:cs typeface="Times New Roman"/>
              </a:rPr>
              <a:t>R</a:t>
            </a:r>
            <a:r>
              <a:rPr sz="2000" spc="-5" dirty="0">
                <a:solidFill>
                  <a:srgbClr val="6F2F9F"/>
                </a:solidFill>
                <a:latin typeface="Times New Roman"/>
                <a:cs typeface="Times New Roman"/>
              </a:rPr>
              <a:t>E</a:t>
            </a:r>
            <a:r>
              <a:rPr sz="2000" dirty="0">
                <a:solidFill>
                  <a:srgbClr val="6F2F9F"/>
                </a:solidFill>
                <a:latin typeface="Times New Roman"/>
                <a:cs typeface="Times New Roman"/>
              </a:rPr>
              <a:t>	</a:t>
            </a:r>
            <a:r>
              <a:rPr sz="2000" spc="20" dirty="0">
                <a:solidFill>
                  <a:srgbClr val="6F2F9F"/>
                </a:solidFill>
                <a:latin typeface="Times New Roman"/>
                <a:cs typeface="Times New Roman"/>
              </a:rPr>
              <a:t>c</a:t>
            </a:r>
            <a:r>
              <a:rPr sz="2000" spc="5" dirty="0">
                <a:solidFill>
                  <a:srgbClr val="6F2F9F"/>
                </a:solidFill>
                <a:latin typeface="Times New Roman"/>
                <a:cs typeface="Times New Roman"/>
              </a:rPr>
              <a:t>o</a:t>
            </a:r>
            <a:r>
              <a:rPr sz="2000" spc="-15" dirty="0">
                <a:solidFill>
                  <a:srgbClr val="6F2F9F"/>
                </a:solidFill>
                <a:latin typeface="Times New Roman"/>
                <a:cs typeface="Times New Roman"/>
              </a:rPr>
              <a:t>s</a:t>
            </a:r>
            <a:r>
              <a:rPr sz="2000" spc="-5" dirty="0">
                <a:solidFill>
                  <a:srgbClr val="6F2F9F"/>
                </a:solidFill>
                <a:latin typeface="Times New Roman"/>
                <a:cs typeface="Times New Roman"/>
              </a:rPr>
              <a:t>ts</a:t>
            </a:r>
            <a:r>
              <a:rPr sz="2000" dirty="0">
                <a:solidFill>
                  <a:srgbClr val="6F2F9F"/>
                </a:solidFill>
                <a:latin typeface="Times New Roman"/>
                <a:cs typeface="Times New Roman"/>
              </a:rPr>
              <a:t>	</a:t>
            </a:r>
            <a:r>
              <a:rPr sz="2000" spc="-5" dirty="0">
                <a:latin typeface="Times New Roman"/>
                <a:cs typeface="Times New Roman"/>
              </a:rPr>
              <a:t>a</a:t>
            </a:r>
            <a:r>
              <a:rPr sz="2000" spc="-15" dirty="0">
                <a:latin typeface="Times New Roman"/>
                <a:cs typeface="Times New Roman"/>
              </a:rPr>
              <a:t>n</a:t>
            </a:r>
            <a:r>
              <a:rPr sz="2000" spc="-5" dirty="0">
                <a:latin typeface="Times New Roman"/>
                <a:cs typeface="Times New Roman"/>
              </a:rPr>
              <a:t>d</a:t>
            </a:r>
            <a:r>
              <a:rPr sz="2000" dirty="0">
                <a:latin typeface="Times New Roman"/>
                <a:cs typeface="Times New Roman"/>
              </a:rPr>
              <a:t>	</a:t>
            </a:r>
            <a:r>
              <a:rPr sz="2000" spc="5" dirty="0">
                <a:latin typeface="Times New Roman"/>
                <a:cs typeface="Times New Roman"/>
              </a:rPr>
              <a:t>p</a:t>
            </a:r>
            <a:r>
              <a:rPr sz="2000" spc="-20" dirty="0">
                <a:latin typeface="Times New Roman"/>
                <a:cs typeface="Times New Roman"/>
              </a:rPr>
              <a:t>u</a:t>
            </a:r>
            <a:r>
              <a:rPr sz="2000" dirty="0">
                <a:latin typeface="Times New Roman"/>
                <a:cs typeface="Times New Roman"/>
              </a:rPr>
              <a:t>r</a:t>
            </a:r>
            <a:r>
              <a:rPr sz="2000" spc="-5" dirty="0">
                <a:latin typeface="Times New Roman"/>
                <a:cs typeface="Times New Roman"/>
              </a:rPr>
              <a:t>c</a:t>
            </a:r>
            <a:r>
              <a:rPr sz="2000" spc="-15" dirty="0">
                <a:latin typeface="Times New Roman"/>
                <a:cs typeface="Times New Roman"/>
              </a:rPr>
              <a:t>h</a:t>
            </a:r>
            <a:r>
              <a:rPr sz="2000" spc="-5" dirty="0">
                <a:latin typeface="Times New Roman"/>
                <a:cs typeface="Times New Roman"/>
              </a:rPr>
              <a:t>ase</a:t>
            </a:r>
            <a:endParaRPr sz="2000">
              <a:latin typeface="Times New Roman"/>
              <a:cs typeface="Times New Roman"/>
            </a:endParaRPr>
          </a:p>
          <a:p>
            <a:pPr marL="356870">
              <a:lnSpc>
                <a:spcPct val="100000"/>
              </a:lnSpc>
              <a:spcBef>
                <a:spcPts val="1200"/>
              </a:spcBef>
            </a:pPr>
            <a:r>
              <a:rPr sz="2000" spc="-10" dirty="0">
                <a:latin typeface="Times New Roman"/>
                <a:cs typeface="Times New Roman"/>
              </a:rPr>
              <a:t>expensive </a:t>
            </a:r>
            <a:r>
              <a:rPr sz="2000" spc="-15" dirty="0">
                <a:latin typeface="Times New Roman"/>
                <a:cs typeface="Times New Roman"/>
              </a:rPr>
              <a:t>mask</a:t>
            </a:r>
            <a:r>
              <a:rPr sz="2000" spc="75" dirty="0">
                <a:latin typeface="Times New Roman"/>
                <a:cs typeface="Times New Roman"/>
              </a:rPr>
              <a:t> </a:t>
            </a:r>
            <a:r>
              <a:rPr sz="2000" spc="-5" dirty="0">
                <a:latin typeface="Times New Roman"/>
                <a:cs typeface="Times New Roman"/>
              </a:rPr>
              <a:t>sets</a:t>
            </a:r>
            <a:endParaRPr sz="2000">
              <a:latin typeface="Times New Roman"/>
              <a:cs typeface="Times New Roman"/>
            </a:endParaRPr>
          </a:p>
          <a:p>
            <a:pPr marL="356870">
              <a:lnSpc>
                <a:spcPct val="100000"/>
              </a:lnSpc>
              <a:spcBef>
                <a:spcPts val="1550"/>
              </a:spcBef>
              <a:tabLst>
                <a:tab pos="682625" algn="l"/>
              </a:tabLst>
            </a:pPr>
            <a:r>
              <a:rPr sz="1750" spc="10" dirty="0">
                <a:solidFill>
                  <a:srgbClr val="C00000"/>
                </a:solidFill>
                <a:latin typeface="Times New Roman"/>
                <a:cs typeface="Times New Roman"/>
              </a:rPr>
              <a:t>»	</a:t>
            </a:r>
            <a:r>
              <a:rPr sz="1800" dirty="0">
                <a:latin typeface="Times New Roman"/>
                <a:cs typeface="Times New Roman"/>
              </a:rPr>
              <a:t>PLD suppliers incur those </a:t>
            </a:r>
            <a:r>
              <a:rPr sz="1800" spc="-5" dirty="0">
                <a:latin typeface="Times New Roman"/>
                <a:cs typeface="Times New Roman"/>
              </a:rPr>
              <a:t>costs </a:t>
            </a:r>
            <a:r>
              <a:rPr sz="1800" spc="-10" dirty="0">
                <a:latin typeface="Times New Roman"/>
                <a:cs typeface="Times New Roman"/>
              </a:rPr>
              <a:t>when </a:t>
            </a:r>
            <a:r>
              <a:rPr sz="1800" dirty="0">
                <a:latin typeface="Times New Roman"/>
                <a:cs typeface="Times New Roman"/>
              </a:rPr>
              <a:t>they </a:t>
            </a:r>
            <a:r>
              <a:rPr sz="1800" spc="-5" dirty="0">
                <a:latin typeface="Times New Roman"/>
                <a:cs typeface="Times New Roman"/>
              </a:rPr>
              <a:t>design </a:t>
            </a:r>
            <a:r>
              <a:rPr sz="1800" dirty="0">
                <a:latin typeface="Times New Roman"/>
                <a:cs typeface="Times New Roman"/>
              </a:rPr>
              <a:t>their </a:t>
            </a:r>
            <a:r>
              <a:rPr sz="1800" spc="-10" dirty="0">
                <a:latin typeface="Times New Roman"/>
                <a:cs typeface="Times New Roman"/>
              </a:rPr>
              <a:t>programmable</a:t>
            </a:r>
            <a:r>
              <a:rPr sz="1800" spc="20" dirty="0">
                <a:latin typeface="Times New Roman"/>
                <a:cs typeface="Times New Roman"/>
              </a:rPr>
              <a:t> </a:t>
            </a:r>
            <a:r>
              <a:rPr sz="1800" spc="-5" dirty="0">
                <a:latin typeface="Times New Roman"/>
                <a:cs typeface="Times New Roman"/>
              </a:rPr>
              <a:t>devices.</a:t>
            </a:r>
            <a:endParaRPr sz="1800">
              <a:latin typeface="Times New Roman"/>
              <a:cs typeface="Times New Roman"/>
            </a:endParaRPr>
          </a:p>
          <a:p>
            <a:pPr marL="356870" marR="6350" indent="-344805">
              <a:lnSpc>
                <a:spcPct val="150100"/>
              </a:lnSpc>
              <a:spcBef>
                <a:spcPts val="445"/>
              </a:spcBef>
              <a:tabLst>
                <a:tab pos="356870" algn="l"/>
              </a:tabLst>
            </a:pPr>
            <a:r>
              <a:rPr sz="2000" spc="-5" dirty="0">
                <a:solidFill>
                  <a:srgbClr val="C00000"/>
                </a:solidFill>
                <a:latin typeface="Times New Roman"/>
                <a:cs typeface="Times New Roman"/>
              </a:rPr>
              <a:t>»	</a:t>
            </a:r>
            <a:r>
              <a:rPr sz="2000" spc="-10" dirty="0">
                <a:latin typeface="Times New Roman"/>
                <a:cs typeface="Times New Roman"/>
              </a:rPr>
              <a:t>PLDs </a:t>
            </a:r>
            <a:r>
              <a:rPr sz="2000" dirty="0">
                <a:solidFill>
                  <a:srgbClr val="6F2F9F"/>
                </a:solidFill>
                <a:latin typeface="Times New Roman"/>
                <a:cs typeface="Times New Roman"/>
              </a:rPr>
              <a:t>allow </a:t>
            </a:r>
            <a:r>
              <a:rPr sz="2000" spc="-5" dirty="0">
                <a:solidFill>
                  <a:srgbClr val="6F2F9F"/>
                </a:solidFill>
                <a:latin typeface="Times New Roman"/>
                <a:cs typeface="Times New Roman"/>
              </a:rPr>
              <a:t>customers </a:t>
            </a:r>
            <a:r>
              <a:rPr sz="2000" spc="-10" dirty="0">
                <a:solidFill>
                  <a:srgbClr val="6F2F9F"/>
                </a:solidFill>
                <a:latin typeface="Times New Roman"/>
                <a:cs typeface="Times New Roman"/>
              </a:rPr>
              <a:t>to </a:t>
            </a:r>
            <a:r>
              <a:rPr sz="2000" spc="-5" dirty="0">
                <a:solidFill>
                  <a:srgbClr val="6F2F9F"/>
                </a:solidFill>
                <a:latin typeface="Times New Roman"/>
                <a:cs typeface="Times New Roman"/>
              </a:rPr>
              <a:t>order just </a:t>
            </a:r>
            <a:r>
              <a:rPr sz="2000" spc="-10" dirty="0">
                <a:solidFill>
                  <a:srgbClr val="6F2F9F"/>
                </a:solidFill>
                <a:latin typeface="Times New Roman"/>
                <a:cs typeface="Times New Roman"/>
              </a:rPr>
              <a:t>the number </a:t>
            </a:r>
            <a:r>
              <a:rPr sz="2000" dirty="0">
                <a:solidFill>
                  <a:srgbClr val="6F2F9F"/>
                </a:solidFill>
                <a:latin typeface="Times New Roman"/>
                <a:cs typeface="Times New Roman"/>
              </a:rPr>
              <a:t>of parts </a:t>
            </a:r>
            <a:r>
              <a:rPr sz="2000" spc="-5" dirty="0">
                <a:solidFill>
                  <a:srgbClr val="6F2F9F"/>
                </a:solidFill>
                <a:latin typeface="Times New Roman"/>
                <a:cs typeface="Times New Roman"/>
              </a:rPr>
              <a:t>they need</a:t>
            </a:r>
            <a:r>
              <a:rPr sz="2000" spc="-5" dirty="0">
                <a:latin typeface="Times New Roman"/>
                <a:cs typeface="Times New Roman"/>
              </a:rPr>
              <a:t>, </a:t>
            </a:r>
            <a:r>
              <a:rPr sz="2000" spc="-10" dirty="0">
                <a:latin typeface="Times New Roman"/>
                <a:cs typeface="Times New Roman"/>
              </a:rPr>
              <a:t>when </a:t>
            </a:r>
            <a:r>
              <a:rPr sz="2000" dirty="0">
                <a:latin typeface="Times New Roman"/>
                <a:cs typeface="Times New Roman"/>
              </a:rPr>
              <a:t>they  </a:t>
            </a:r>
            <a:r>
              <a:rPr sz="2000" spc="-10" dirty="0">
                <a:latin typeface="Times New Roman"/>
                <a:cs typeface="Times New Roman"/>
              </a:rPr>
              <a:t>need </a:t>
            </a:r>
            <a:r>
              <a:rPr sz="2000" spc="-15" dirty="0">
                <a:latin typeface="Times New Roman"/>
                <a:cs typeface="Times New Roman"/>
              </a:rPr>
              <a:t>them, allowing </a:t>
            </a:r>
            <a:r>
              <a:rPr sz="2000" spc="-10" dirty="0">
                <a:latin typeface="Times New Roman"/>
                <a:cs typeface="Times New Roman"/>
              </a:rPr>
              <a:t>them to </a:t>
            </a:r>
            <a:r>
              <a:rPr sz="2000" spc="-5" dirty="0">
                <a:latin typeface="Times New Roman"/>
                <a:cs typeface="Times New Roman"/>
              </a:rPr>
              <a:t>control</a:t>
            </a:r>
            <a:r>
              <a:rPr sz="2000" spc="195" dirty="0">
                <a:latin typeface="Times New Roman"/>
                <a:cs typeface="Times New Roman"/>
              </a:rPr>
              <a:t> </a:t>
            </a:r>
            <a:r>
              <a:rPr sz="2000" spc="-10" dirty="0">
                <a:latin typeface="Times New Roman"/>
                <a:cs typeface="Times New Roman"/>
              </a:rPr>
              <a:t>inventory.</a:t>
            </a:r>
            <a:endParaRPr sz="2000">
              <a:latin typeface="Times New Roman"/>
              <a:cs typeface="Times New Roman"/>
            </a:endParaRPr>
          </a:p>
          <a:p>
            <a:pPr marL="356870" marR="5080" indent="-344805">
              <a:lnSpc>
                <a:spcPct val="150100"/>
              </a:lnSpc>
              <a:spcBef>
                <a:spcPts val="480"/>
              </a:spcBef>
              <a:tabLst>
                <a:tab pos="356870" algn="l"/>
              </a:tabLst>
            </a:pPr>
            <a:r>
              <a:rPr sz="2000" spc="-5" dirty="0">
                <a:solidFill>
                  <a:srgbClr val="C00000"/>
                </a:solidFill>
                <a:latin typeface="Times New Roman"/>
                <a:cs typeface="Times New Roman"/>
              </a:rPr>
              <a:t>»	</a:t>
            </a:r>
            <a:r>
              <a:rPr sz="2000" spc="-5" dirty="0">
                <a:latin typeface="Times New Roman"/>
                <a:cs typeface="Times New Roman"/>
              </a:rPr>
              <a:t>PLDs </a:t>
            </a:r>
            <a:r>
              <a:rPr sz="2000" spc="5" dirty="0">
                <a:latin typeface="Times New Roman"/>
                <a:cs typeface="Times New Roman"/>
              </a:rPr>
              <a:t>can </a:t>
            </a:r>
            <a:r>
              <a:rPr sz="2000" dirty="0">
                <a:latin typeface="Times New Roman"/>
                <a:cs typeface="Times New Roman"/>
              </a:rPr>
              <a:t>be </a:t>
            </a:r>
            <a:r>
              <a:rPr sz="2000" spc="-10" dirty="0">
                <a:solidFill>
                  <a:srgbClr val="6F2F9F"/>
                </a:solidFill>
                <a:latin typeface="Times New Roman"/>
                <a:cs typeface="Times New Roman"/>
              </a:rPr>
              <a:t>reprogrammed even after </a:t>
            </a:r>
            <a:r>
              <a:rPr sz="2000" spc="-5" dirty="0">
                <a:solidFill>
                  <a:srgbClr val="6F2F9F"/>
                </a:solidFill>
                <a:latin typeface="Times New Roman"/>
                <a:cs typeface="Times New Roman"/>
              </a:rPr>
              <a:t>a piece </a:t>
            </a:r>
            <a:r>
              <a:rPr sz="2000" dirty="0">
                <a:solidFill>
                  <a:srgbClr val="6F2F9F"/>
                </a:solidFill>
                <a:latin typeface="Times New Roman"/>
                <a:cs typeface="Times New Roman"/>
              </a:rPr>
              <a:t>of </a:t>
            </a:r>
            <a:r>
              <a:rPr sz="2000" spc="-10" dirty="0">
                <a:solidFill>
                  <a:srgbClr val="6F2F9F"/>
                </a:solidFill>
                <a:latin typeface="Times New Roman"/>
                <a:cs typeface="Times New Roman"/>
              </a:rPr>
              <a:t>equipment </a:t>
            </a:r>
            <a:r>
              <a:rPr sz="2000" spc="-5" dirty="0">
                <a:solidFill>
                  <a:srgbClr val="6F2F9F"/>
                </a:solidFill>
                <a:latin typeface="Times New Roman"/>
                <a:cs typeface="Times New Roman"/>
              </a:rPr>
              <a:t>is shipped </a:t>
            </a:r>
            <a:r>
              <a:rPr sz="2000" spc="-20" dirty="0">
                <a:latin typeface="Times New Roman"/>
                <a:cs typeface="Times New Roman"/>
              </a:rPr>
              <a:t>to </a:t>
            </a:r>
            <a:r>
              <a:rPr sz="2000" spc="-5" dirty="0">
                <a:latin typeface="Times New Roman"/>
                <a:cs typeface="Times New Roman"/>
              </a:rPr>
              <a:t>a  </a:t>
            </a:r>
            <a:r>
              <a:rPr sz="2000" spc="-10" dirty="0">
                <a:latin typeface="Times New Roman"/>
                <a:cs typeface="Times New Roman"/>
              </a:rPr>
              <a:t>customer.</a:t>
            </a:r>
            <a:endParaRPr sz="2000">
              <a:latin typeface="Times New Roman"/>
              <a:cs typeface="Times New Roman"/>
            </a:endParaRPr>
          </a:p>
        </p:txBody>
      </p:sp>
      <p:sp>
        <p:nvSpPr>
          <p:cNvPr id="7" name="object 7"/>
          <p:cNvSpPr txBox="1"/>
          <p:nvPr/>
        </p:nvSpPr>
        <p:spPr>
          <a:xfrm>
            <a:off x="8420100" y="6471338"/>
            <a:ext cx="216535" cy="196850"/>
          </a:xfrm>
          <a:prstGeom prst="rect">
            <a:avLst/>
          </a:prstGeom>
        </p:spPr>
        <p:txBody>
          <a:bodyPr vert="horz" wrap="square" lIns="0" tIns="0" rIns="0" bIns="0" rtlCol="0">
            <a:spAutoFit/>
          </a:bodyPr>
          <a:lstStyle/>
          <a:p>
            <a:pPr marL="38100">
              <a:lnSpc>
                <a:spcPts val="1375"/>
              </a:lnSpc>
            </a:pPr>
            <a:fld id="{81D60167-4931-47E6-BA6A-407CBD079E47}" type="slidenum">
              <a:rPr sz="1200" spc="-40" dirty="0">
                <a:latin typeface="Times New Roman"/>
                <a:cs typeface="Times New Roman"/>
              </a:rPr>
              <a:t>59</a:t>
            </a:fld>
            <a:endParaRPr sz="1200">
              <a:latin typeface="Times New Roman"/>
              <a:cs typeface="Times New Roman"/>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57200" y="6172200"/>
            <a:ext cx="8229600" cy="0"/>
          </a:xfrm>
          <a:custGeom>
            <a:avLst/>
            <a:gdLst/>
            <a:ahLst/>
            <a:cxnLst/>
            <a:rect l="l" t="t" r="r" b="b"/>
            <a:pathLst>
              <a:path w="8229600">
                <a:moveTo>
                  <a:pt x="0" y="0"/>
                </a:moveTo>
                <a:lnTo>
                  <a:pt x="8229600" y="0"/>
                </a:lnTo>
              </a:path>
            </a:pathLst>
          </a:custGeom>
          <a:ln w="19050">
            <a:solidFill>
              <a:srgbClr val="CC9900"/>
            </a:solidFill>
          </a:ln>
        </p:spPr>
        <p:txBody>
          <a:bodyPr wrap="square" lIns="0" tIns="0" rIns="0" bIns="0" rtlCol="0"/>
          <a:lstStyle/>
          <a:p>
            <a:endParaRPr/>
          </a:p>
        </p:txBody>
      </p:sp>
      <p:sp>
        <p:nvSpPr>
          <p:cNvPr id="3" name="object 3"/>
          <p:cNvSpPr txBox="1"/>
          <p:nvPr/>
        </p:nvSpPr>
        <p:spPr>
          <a:xfrm>
            <a:off x="460044" y="1038511"/>
            <a:ext cx="8303895" cy="3867785"/>
          </a:xfrm>
          <a:prstGeom prst="rect">
            <a:avLst/>
          </a:prstGeom>
        </p:spPr>
        <p:txBody>
          <a:bodyPr vert="horz" wrap="square" lIns="0" tIns="165100" rIns="0" bIns="0" rtlCol="0">
            <a:spAutoFit/>
          </a:bodyPr>
          <a:lstStyle/>
          <a:p>
            <a:pPr marL="12700">
              <a:lnSpc>
                <a:spcPct val="100000"/>
              </a:lnSpc>
              <a:spcBef>
                <a:spcPts val="1300"/>
              </a:spcBef>
              <a:tabLst>
                <a:tab pos="356870" algn="l"/>
              </a:tabLst>
            </a:pPr>
            <a:r>
              <a:rPr sz="2000" spc="-5" dirty="0">
                <a:solidFill>
                  <a:srgbClr val="C00000"/>
                </a:solidFill>
                <a:latin typeface="Times New Roman"/>
                <a:cs typeface="Times New Roman"/>
              </a:rPr>
              <a:t>»	</a:t>
            </a:r>
            <a:r>
              <a:rPr sz="2000" spc="-5" dirty="0">
                <a:latin typeface="Times New Roman"/>
                <a:cs typeface="Times New Roman"/>
              </a:rPr>
              <a:t>Embedded </a:t>
            </a:r>
            <a:r>
              <a:rPr sz="2000" spc="-15" dirty="0">
                <a:latin typeface="Times New Roman"/>
                <a:cs typeface="Times New Roman"/>
              </a:rPr>
              <a:t>systems </a:t>
            </a:r>
            <a:r>
              <a:rPr sz="2000" spc="-10" dirty="0">
                <a:latin typeface="Times New Roman"/>
                <a:cs typeface="Times New Roman"/>
              </a:rPr>
              <a:t>were existing </a:t>
            </a:r>
            <a:r>
              <a:rPr sz="2000" spc="-5" dirty="0">
                <a:latin typeface="Times New Roman"/>
                <a:cs typeface="Times New Roman"/>
              </a:rPr>
              <a:t>even before </a:t>
            </a:r>
            <a:r>
              <a:rPr sz="2000" spc="-10" dirty="0">
                <a:latin typeface="Times New Roman"/>
                <a:cs typeface="Times New Roman"/>
              </a:rPr>
              <a:t>the </a:t>
            </a:r>
            <a:r>
              <a:rPr sz="2000" spc="-10" dirty="0">
                <a:solidFill>
                  <a:srgbClr val="6F2F9F"/>
                </a:solidFill>
                <a:latin typeface="Times New Roman"/>
                <a:cs typeface="Times New Roman"/>
              </a:rPr>
              <a:t>Information</a:t>
            </a:r>
            <a:r>
              <a:rPr sz="2000" spc="-135" dirty="0">
                <a:solidFill>
                  <a:srgbClr val="6F2F9F"/>
                </a:solidFill>
                <a:latin typeface="Times New Roman"/>
                <a:cs typeface="Times New Roman"/>
              </a:rPr>
              <a:t> </a:t>
            </a:r>
            <a:r>
              <a:rPr sz="2000" spc="-5" dirty="0">
                <a:solidFill>
                  <a:srgbClr val="6F2F9F"/>
                </a:solidFill>
                <a:latin typeface="Times New Roman"/>
                <a:cs typeface="Times New Roman"/>
              </a:rPr>
              <a:t>Technology</a:t>
            </a:r>
            <a:endParaRPr sz="2000">
              <a:latin typeface="Times New Roman"/>
              <a:cs typeface="Times New Roman"/>
            </a:endParaRPr>
          </a:p>
          <a:p>
            <a:pPr marL="356870">
              <a:lnSpc>
                <a:spcPct val="100000"/>
              </a:lnSpc>
              <a:spcBef>
                <a:spcPts val="1200"/>
              </a:spcBef>
            </a:pPr>
            <a:r>
              <a:rPr sz="2000" spc="-5" dirty="0">
                <a:latin typeface="Times New Roman"/>
                <a:cs typeface="Times New Roman"/>
              </a:rPr>
              <a:t>revolution.</a:t>
            </a:r>
            <a:endParaRPr sz="2000">
              <a:latin typeface="Times New Roman"/>
              <a:cs typeface="Times New Roman"/>
            </a:endParaRPr>
          </a:p>
          <a:p>
            <a:pPr marL="356870" marR="6350" indent="-344805">
              <a:lnSpc>
                <a:spcPct val="150000"/>
              </a:lnSpc>
              <a:spcBef>
                <a:spcPts val="484"/>
              </a:spcBef>
              <a:tabLst>
                <a:tab pos="356870" algn="l"/>
              </a:tabLst>
            </a:pPr>
            <a:r>
              <a:rPr sz="2000" spc="-5" dirty="0">
                <a:solidFill>
                  <a:srgbClr val="C00000"/>
                </a:solidFill>
                <a:latin typeface="Times New Roman"/>
                <a:cs typeface="Times New Roman"/>
              </a:rPr>
              <a:t>»	</a:t>
            </a:r>
            <a:r>
              <a:rPr sz="2000" spc="-10" dirty="0">
                <a:latin typeface="Times New Roman"/>
                <a:cs typeface="Times New Roman"/>
              </a:rPr>
              <a:t>Initially, </a:t>
            </a:r>
            <a:r>
              <a:rPr sz="2000" spc="-5" dirty="0">
                <a:latin typeface="Times New Roman"/>
                <a:cs typeface="Times New Roman"/>
              </a:rPr>
              <a:t>embedded </a:t>
            </a:r>
            <a:r>
              <a:rPr sz="2000" spc="-15" dirty="0">
                <a:latin typeface="Times New Roman"/>
                <a:cs typeface="Times New Roman"/>
              </a:rPr>
              <a:t>systems </a:t>
            </a:r>
            <a:r>
              <a:rPr sz="2000" spc="-10" dirty="0">
                <a:latin typeface="Times New Roman"/>
                <a:cs typeface="Times New Roman"/>
              </a:rPr>
              <a:t>were </a:t>
            </a:r>
            <a:r>
              <a:rPr sz="2000" spc="-5" dirty="0">
                <a:latin typeface="Times New Roman"/>
                <a:cs typeface="Times New Roman"/>
              </a:rPr>
              <a:t>built </a:t>
            </a:r>
            <a:r>
              <a:rPr sz="2000" spc="-10" dirty="0">
                <a:latin typeface="Times New Roman"/>
                <a:cs typeface="Times New Roman"/>
              </a:rPr>
              <a:t>around </a:t>
            </a:r>
            <a:r>
              <a:rPr sz="2000" spc="-5" dirty="0">
                <a:solidFill>
                  <a:srgbClr val="6F2F9F"/>
                </a:solidFill>
                <a:latin typeface="Times New Roman"/>
                <a:cs typeface="Times New Roman"/>
              </a:rPr>
              <a:t>vacuum </a:t>
            </a:r>
            <a:r>
              <a:rPr sz="2000" dirty="0">
                <a:solidFill>
                  <a:srgbClr val="6F2F9F"/>
                </a:solidFill>
                <a:latin typeface="Times New Roman"/>
                <a:cs typeface="Times New Roman"/>
              </a:rPr>
              <a:t>tube </a:t>
            </a:r>
            <a:r>
              <a:rPr sz="2000" spc="-10" dirty="0">
                <a:solidFill>
                  <a:srgbClr val="6F2F9F"/>
                </a:solidFill>
                <a:latin typeface="Times New Roman"/>
                <a:cs typeface="Times New Roman"/>
              </a:rPr>
              <a:t>and transistor  technologies</a:t>
            </a:r>
            <a:endParaRPr sz="2000">
              <a:latin typeface="Times New Roman"/>
              <a:cs typeface="Times New Roman"/>
            </a:endParaRPr>
          </a:p>
          <a:p>
            <a:pPr marL="12700">
              <a:lnSpc>
                <a:spcPct val="100000"/>
              </a:lnSpc>
              <a:spcBef>
                <a:spcPts val="1680"/>
              </a:spcBef>
              <a:tabLst>
                <a:tab pos="356870" algn="l"/>
                <a:tab pos="1616075" algn="l"/>
                <a:tab pos="2771775" algn="l"/>
                <a:tab pos="3332479" algn="l"/>
                <a:tab pos="4552315" algn="l"/>
                <a:tab pos="4975860" algn="l"/>
                <a:tab pos="5692775" algn="l"/>
                <a:tab pos="6244590" algn="l"/>
                <a:tab pos="6911975" algn="l"/>
              </a:tabLst>
            </a:pPr>
            <a:r>
              <a:rPr sz="2000" spc="-5" dirty="0">
                <a:solidFill>
                  <a:srgbClr val="C00000"/>
                </a:solidFill>
                <a:latin typeface="Times New Roman"/>
                <a:cs typeface="Times New Roman"/>
              </a:rPr>
              <a:t>»	</a:t>
            </a:r>
            <a:r>
              <a:rPr sz="2000" spc="25" dirty="0">
                <a:latin typeface="Times New Roman"/>
                <a:cs typeface="Times New Roman"/>
              </a:rPr>
              <a:t>E</a:t>
            </a:r>
            <a:r>
              <a:rPr sz="2000" spc="-50" dirty="0">
                <a:latin typeface="Times New Roman"/>
                <a:cs typeface="Times New Roman"/>
              </a:rPr>
              <a:t>m</a:t>
            </a:r>
            <a:r>
              <a:rPr sz="2000" spc="5" dirty="0">
                <a:latin typeface="Times New Roman"/>
                <a:cs typeface="Times New Roman"/>
              </a:rPr>
              <a:t>b</a:t>
            </a:r>
            <a:r>
              <a:rPr sz="2000" spc="-5" dirty="0">
                <a:latin typeface="Times New Roman"/>
                <a:cs typeface="Times New Roman"/>
              </a:rPr>
              <a:t>e</a:t>
            </a:r>
            <a:r>
              <a:rPr sz="2000" spc="5" dirty="0">
                <a:latin typeface="Times New Roman"/>
                <a:cs typeface="Times New Roman"/>
              </a:rPr>
              <a:t>dd</a:t>
            </a:r>
            <a:r>
              <a:rPr sz="2000" spc="-5" dirty="0">
                <a:latin typeface="Times New Roman"/>
                <a:cs typeface="Times New Roman"/>
              </a:rPr>
              <a:t>ed</a:t>
            </a:r>
            <a:r>
              <a:rPr sz="2000" dirty="0">
                <a:latin typeface="Times New Roman"/>
                <a:cs typeface="Times New Roman"/>
              </a:rPr>
              <a:t>	</a:t>
            </a:r>
            <a:r>
              <a:rPr sz="2000" spc="-5" dirty="0">
                <a:latin typeface="Times New Roman"/>
                <a:cs typeface="Times New Roman"/>
              </a:rPr>
              <a:t>al</a:t>
            </a:r>
            <a:r>
              <a:rPr sz="2000" spc="-15" dirty="0">
                <a:latin typeface="Times New Roman"/>
                <a:cs typeface="Times New Roman"/>
              </a:rPr>
              <a:t>g</a:t>
            </a:r>
            <a:r>
              <a:rPr sz="2000" spc="5" dirty="0">
                <a:latin typeface="Times New Roman"/>
                <a:cs typeface="Times New Roman"/>
              </a:rPr>
              <a:t>o</a:t>
            </a:r>
            <a:r>
              <a:rPr sz="2000" dirty="0">
                <a:latin typeface="Times New Roman"/>
                <a:cs typeface="Times New Roman"/>
              </a:rPr>
              <a:t>r</a:t>
            </a:r>
            <a:r>
              <a:rPr sz="2000" spc="-5" dirty="0">
                <a:latin typeface="Times New Roman"/>
                <a:cs typeface="Times New Roman"/>
              </a:rPr>
              <a:t>it</a:t>
            </a:r>
            <a:r>
              <a:rPr sz="2000" spc="-25" dirty="0">
                <a:latin typeface="Times New Roman"/>
                <a:cs typeface="Times New Roman"/>
              </a:rPr>
              <a:t>h</a:t>
            </a:r>
            <a:r>
              <a:rPr sz="2000" spc="-10" dirty="0">
                <a:latin typeface="Times New Roman"/>
                <a:cs typeface="Times New Roman"/>
              </a:rPr>
              <a:t>m</a:t>
            </a:r>
            <a:r>
              <a:rPr sz="2000" dirty="0">
                <a:latin typeface="Times New Roman"/>
                <a:cs typeface="Times New Roman"/>
              </a:rPr>
              <a:t>	</a:t>
            </a:r>
            <a:r>
              <a:rPr sz="2000" spc="-35" dirty="0">
                <a:latin typeface="Times New Roman"/>
                <a:cs typeface="Times New Roman"/>
              </a:rPr>
              <a:t>w</a:t>
            </a:r>
            <a:r>
              <a:rPr sz="2000" spc="-5" dirty="0">
                <a:latin typeface="Times New Roman"/>
                <a:cs typeface="Times New Roman"/>
              </a:rPr>
              <a:t>as</a:t>
            </a:r>
            <a:r>
              <a:rPr sz="2000" dirty="0">
                <a:latin typeface="Times New Roman"/>
                <a:cs typeface="Times New Roman"/>
              </a:rPr>
              <a:t>	</a:t>
            </a:r>
            <a:r>
              <a:rPr sz="2000" spc="25" dirty="0">
                <a:latin typeface="Times New Roman"/>
                <a:cs typeface="Times New Roman"/>
              </a:rPr>
              <a:t>d</a:t>
            </a:r>
            <a:r>
              <a:rPr sz="2000" spc="-5" dirty="0">
                <a:latin typeface="Times New Roman"/>
                <a:cs typeface="Times New Roman"/>
              </a:rPr>
              <a:t>e</a:t>
            </a:r>
            <a:r>
              <a:rPr sz="2000" spc="-15" dirty="0">
                <a:latin typeface="Times New Roman"/>
                <a:cs typeface="Times New Roman"/>
              </a:rPr>
              <a:t>v</a:t>
            </a:r>
            <a:r>
              <a:rPr sz="2000" spc="-5" dirty="0">
                <a:latin typeface="Times New Roman"/>
                <a:cs typeface="Times New Roman"/>
              </a:rPr>
              <a:t>el</a:t>
            </a:r>
            <a:r>
              <a:rPr sz="2000" spc="5" dirty="0">
                <a:latin typeface="Times New Roman"/>
                <a:cs typeface="Times New Roman"/>
              </a:rPr>
              <a:t>op</a:t>
            </a:r>
            <a:r>
              <a:rPr sz="2000" spc="-5" dirty="0">
                <a:latin typeface="Times New Roman"/>
                <a:cs typeface="Times New Roman"/>
              </a:rPr>
              <a:t>ed</a:t>
            </a:r>
            <a:r>
              <a:rPr sz="2000" dirty="0">
                <a:latin typeface="Times New Roman"/>
                <a:cs typeface="Times New Roman"/>
              </a:rPr>
              <a:t>	</a:t>
            </a:r>
            <a:r>
              <a:rPr sz="2000" spc="5" dirty="0">
                <a:latin typeface="Times New Roman"/>
                <a:cs typeface="Times New Roman"/>
              </a:rPr>
              <a:t>b</a:t>
            </a:r>
            <a:r>
              <a:rPr sz="2000" spc="-5" dirty="0">
                <a:latin typeface="Times New Roman"/>
                <a:cs typeface="Times New Roman"/>
              </a:rPr>
              <a:t>y</a:t>
            </a:r>
            <a:r>
              <a:rPr sz="2000" dirty="0">
                <a:latin typeface="Times New Roman"/>
                <a:cs typeface="Times New Roman"/>
              </a:rPr>
              <a:t>	</a:t>
            </a:r>
            <a:r>
              <a:rPr sz="2000" spc="-20" dirty="0">
                <a:latin typeface="Times New Roman"/>
                <a:cs typeface="Times New Roman"/>
              </a:rPr>
              <a:t>u</a:t>
            </a:r>
            <a:r>
              <a:rPr sz="2000" spc="-15" dirty="0">
                <a:latin typeface="Times New Roman"/>
                <a:cs typeface="Times New Roman"/>
              </a:rPr>
              <a:t>s</a:t>
            </a:r>
            <a:r>
              <a:rPr sz="2000" spc="15" dirty="0">
                <a:latin typeface="Times New Roman"/>
                <a:cs typeface="Times New Roman"/>
              </a:rPr>
              <a:t>i</a:t>
            </a:r>
            <a:r>
              <a:rPr sz="2000" spc="-20" dirty="0">
                <a:latin typeface="Times New Roman"/>
                <a:cs typeface="Times New Roman"/>
              </a:rPr>
              <a:t>n</a:t>
            </a:r>
            <a:r>
              <a:rPr sz="2000" spc="-5" dirty="0">
                <a:latin typeface="Times New Roman"/>
                <a:cs typeface="Times New Roman"/>
              </a:rPr>
              <a:t>g</a:t>
            </a:r>
            <a:r>
              <a:rPr sz="2000" dirty="0">
                <a:latin typeface="Times New Roman"/>
                <a:cs typeface="Times New Roman"/>
              </a:rPr>
              <a:t>	</a:t>
            </a:r>
            <a:r>
              <a:rPr sz="2000" spc="-5" dirty="0">
                <a:solidFill>
                  <a:srgbClr val="6F2F9F"/>
                </a:solidFill>
                <a:latin typeface="Times New Roman"/>
                <a:cs typeface="Times New Roman"/>
              </a:rPr>
              <a:t>l</a:t>
            </a:r>
            <a:r>
              <a:rPr sz="2000" spc="25" dirty="0">
                <a:solidFill>
                  <a:srgbClr val="6F2F9F"/>
                </a:solidFill>
                <a:latin typeface="Times New Roman"/>
                <a:cs typeface="Times New Roman"/>
              </a:rPr>
              <a:t>o</a:t>
            </a:r>
            <a:r>
              <a:rPr sz="2000" spc="-10" dirty="0">
                <a:solidFill>
                  <a:srgbClr val="6F2F9F"/>
                </a:solidFill>
                <a:latin typeface="Times New Roman"/>
                <a:cs typeface="Times New Roman"/>
              </a:rPr>
              <a:t>w</a:t>
            </a:r>
            <a:r>
              <a:rPr sz="2000" dirty="0">
                <a:solidFill>
                  <a:srgbClr val="6F2F9F"/>
                </a:solidFill>
                <a:latin typeface="Times New Roman"/>
                <a:cs typeface="Times New Roman"/>
              </a:rPr>
              <a:t>	</a:t>
            </a:r>
            <a:r>
              <a:rPr sz="2000" spc="-5" dirty="0">
                <a:solidFill>
                  <a:srgbClr val="6F2F9F"/>
                </a:solidFill>
                <a:latin typeface="Times New Roman"/>
                <a:cs typeface="Times New Roman"/>
              </a:rPr>
              <a:t>l</a:t>
            </a:r>
            <a:r>
              <a:rPr sz="2000" spc="15" dirty="0">
                <a:solidFill>
                  <a:srgbClr val="6F2F9F"/>
                </a:solidFill>
                <a:latin typeface="Times New Roman"/>
                <a:cs typeface="Times New Roman"/>
              </a:rPr>
              <a:t>e</a:t>
            </a:r>
            <a:r>
              <a:rPr sz="2000" spc="5" dirty="0">
                <a:solidFill>
                  <a:srgbClr val="6F2F9F"/>
                </a:solidFill>
                <a:latin typeface="Times New Roman"/>
                <a:cs typeface="Times New Roman"/>
              </a:rPr>
              <a:t>v</a:t>
            </a:r>
            <a:r>
              <a:rPr sz="2000" spc="-5" dirty="0">
                <a:solidFill>
                  <a:srgbClr val="6F2F9F"/>
                </a:solidFill>
                <a:latin typeface="Times New Roman"/>
                <a:cs typeface="Times New Roman"/>
              </a:rPr>
              <a:t>el</a:t>
            </a:r>
            <a:r>
              <a:rPr sz="2000" dirty="0">
                <a:solidFill>
                  <a:srgbClr val="6F2F9F"/>
                </a:solidFill>
                <a:latin typeface="Times New Roman"/>
                <a:cs typeface="Times New Roman"/>
              </a:rPr>
              <a:t>	</a:t>
            </a:r>
            <a:r>
              <a:rPr sz="2000" spc="5" dirty="0">
                <a:solidFill>
                  <a:srgbClr val="6F2F9F"/>
                </a:solidFill>
                <a:latin typeface="Times New Roman"/>
                <a:cs typeface="Times New Roman"/>
              </a:rPr>
              <a:t>p</a:t>
            </a:r>
            <a:r>
              <a:rPr sz="2000" dirty="0">
                <a:solidFill>
                  <a:srgbClr val="6F2F9F"/>
                </a:solidFill>
                <a:latin typeface="Times New Roman"/>
                <a:cs typeface="Times New Roman"/>
              </a:rPr>
              <a:t>r</a:t>
            </a:r>
            <a:r>
              <a:rPr sz="2000" spc="5" dirty="0">
                <a:solidFill>
                  <a:srgbClr val="6F2F9F"/>
                </a:solidFill>
                <a:latin typeface="Times New Roman"/>
                <a:cs typeface="Times New Roman"/>
              </a:rPr>
              <a:t>o</a:t>
            </a:r>
            <a:r>
              <a:rPr sz="2000" spc="-20" dirty="0">
                <a:solidFill>
                  <a:srgbClr val="6F2F9F"/>
                </a:solidFill>
                <a:latin typeface="Times New Roman"/>
                <a:cs typeface="Times New Roman"/>
              </a:rPr>
              <a:t>g</a:t>
            </a:r>
            <a:r>
              <a:rPr sz="2000" dirty="0">
                <a:solidFill>
                  <a:srgbClr val="6F2F9F"/>
                </a:solidFill>
                <a:latin typeface="Times New Roman"/>
                <a:cs typeface="Times New Roman"/>
              </a:rPr>
              <a:t>r</a:t>
            </a:r>
            <a:r>
              <a:rPr sz="2000" spc="-5" dirty="0">
                <a:solidFill>
                  <a:srgbClr val="6F2F9F"/>
                </a:solidFill>
                <a:latin typeface="Times New Roman"/>
                <a:cs typeface="Times New Roman"/>
              </a:rPr>
              <a:t>a</a:t>
            </a:r>
            <a:r>
              <a:rPr sz="2000" spc="-20" dirty="0">
                <a:solidFill>
                  <a:srgbClr val="6F2F9F"/>
                </a:solidFill>
                <a:latin typeface="Times New Roman"/>
                <a:cs typeface="Times New Roman"/>
              </a:rPr>
              <a:t>m</a:t>
            </a:r>
            <a:r>
              <a:rPr sz="2000" spc="-50" dirty="0">
                <a:solidFill>
                  <a:srgbClr val="6F2F9F"/>
                </a:solidFill>
                <a:latin typeface="Times New Roman"/>
                <a:cs typeface="Times New Roman"/>
              </a:rPr>
              <a:t>m</a:t>
            </a:r>
            <a:r>
              <a:rPr sz="2000" spc="15" dirty="0">
                <a:solidFill>
                  <a:srgbClr val="6F2F9F"/>
                </a:solidFill>
                <a:latin typeface="Times New Roman"/>
                <a:cs typeface="Times New Roman"/>
              </a:rPr>
              <a:t>i</a:t>
            </a:r>
            <a:r>
              <a:rPr sz="2000" spc="5" dirty="0">
                <a:solidFill>
                  <a:srgbClr val="6F2F9F"/>
                </a:solidFill>
                <a:latin typeface="Times New Roman"/>
                <a:cs typeface="Times New Roman"/>
              </a:rPr>
              <a:t>n</a:t>
            </a:r>
            <a:r>
              <a:rPr sz="2000" spc="-5" dirty="0">
                <a:solidFill>
                  <a:srgbClr val="6F2F9F"/>
                </a:solidFill>
                <a:latin typeface="Times New Roman"/>
                <a:cs typeface="Times New Roman"/>
              </a:rPr>
              <a:t>g</a:t>
            </a:r>
            <a:endParaRPr sz="2000">
              <a:latin typeface="Times New Roman"/>
              <a:cs typeface="Times New Roman"/>
            </a:endParaRPr>
          </a:p>
          <a:p>
            <a:pPr marL="356870">
              <a:lnSpc>
                <a:spcPct val="100000"/>
              </a:lnSpc>
              <a:spcBef>
                <a:spcPts val="1200"/>
              </a:spcBef>
            </a:pPr>
            <a:r>
              <a:rPr sz="2000" spc="-10" dirty="0">
                <a:solidFill>
                  <a:srgbClr val="6F2F9F"/>
                </a:solidFill>
                <a:latin typeface="Times New Roman"/>
                <a:cs typeface="Times New Roman"/>
              </a:rPr>
              <a:t>languages</a:t>
            </a:r>
            <a:r>
              <a:rPr sz="2000" spc="-10" dirty="0">
                <a:latin typeface="Times New Roman"/>
                <a:cs typeface="Times New Roman"/>
              </a:rPr>
              <a:t>.</a:t>
            </a:r>
            <a:endParaRPr sz="2000">
              <a:latin typeface="Times New Roman"/>
              <a:cs typeface="Times New Roman"/>
            </a:endParaRPr>
          </a:p>
          <a:p>
            <a:pPr marL="683260" marR="8890" indent="-326390">
              <a:lnSpc>
                <a:spcPct val="150000"/>
              </a:lnSpc>
              <a:spcBef>
                <a:spcPts val="484"/>
              </a:spcBef>
              <a:tabLst>
                <a:tab pos="682625" algn="l"/>
              </a:tabLst>
            </a:pPr>
            <a:r>
              <a:rPr sz="2000" spc="-5" dirty="0">
                <a:solidFill>
                  <a:srgbClr val="C00000"/>
                </a:solidFill>
                <a:latin typeface="Times New Roman"/>
                <a:cs typeface="Times New Roman"/>
              </a:rPr>
              <a:t>»	</a:t>
            </a:r>
            <a:r>
              <a:rPr sz="2000" spc="-5" dirty="0">
                <a:latin typeface="Times New Roman"/>
                <a:cs typeface="Times New Roman"/>
              </a:rPr>
              <a:t>Advances </a:t>
            </a:r>
            <a:r>
              <a:rPr sz="2000" spc="5" dirty="0">
                <a:latin typeface="Times New Roman"/>
                <a:cs typeface="Times New Roman"/>
              </a:rPr>
              <a:t>in </a:t>
            </a:r>
            <a:r>
              <a:rPr sz="2000" spc="-5" dirty="0">
                <a:latin typeface="Times New Roman"/>
                <a:cs typeface="Times New Roman"/>
              </a:rPr>
              <a:t>semiconductor and nano-technology and IT </a:t>
            </a:r>
            <a:r>
              <a:rPr sz="2000" spc="-10" dirty="0">
                <a:latin typeface="Times New Roman"/>
                <a:cs typeface="Times New Roman"/>
              </a:rPr>
              <a:t>revolution </a:t>
            </a:r>
            <a:r>
              <a:rPr sz="2000" spc="-5" dirty="0">
                <a:latin typeface="Times New Roman"/>
                <a:cs typeface="Times New Roman"/>
              </a:rPr>
              <a:t>gave  </a:t>
            </a:r>
            <a:r>
              <a:rPr sz="2000" spc="-25" dirty="0">
                <a:latin typeface="Times New Roman"/>
                <a:cs typeface="Times New Roman"/>
              </a:rPr>
              <a:t>way </a:t>
            </a:r>
            <a:r>
              <a:rPr sz="2000" spc="-10" dirty="0">
                <a:latin typeface="Times New Roman"/>
                <a:cs typeface="Times New Roman"/>
              </a:rPr>
              <a:t>to development </a:t>
            </a:r>
            <a:r>
              <a:rPr sz="2000" dirty="0">
                <a:latin typeface="Times New Roman"/>
                <a:cs typeface="Times New Roman"/>
              </a:rPr>
              <a:t>of </a:t>
            </a:r>
            <a:r>
              <a:rPr sz="2000" spc="-15" dirty="0">
                <a:latin typeface="Times New Roman"/>
                <a:cs typeface="Times New Roman"/>
              </a:rPr>
              <a:t>miniature </a:t>
            </a:r>
            <a:r>
              <a:rPr sz="2000" spc="-5" dirty="0">
                <a:latin typeface="Times New Roman"/>
                <a:cs typeface="Times New Roman"/>
              </a:rPr>
              <a:t>embedded</a:t>
            </a:r>
            <a:r>
              <a:rPr sz="2000" spc="225" dirty="0">
                <a:latin typeface="Times New Roman"/>
                <a:cs typeface="Times New Roman"/>
              </a:rPr>
              <a:t> </a:t>
            </a:r>
            <a:r>
              <a:rPr sz="2000" spc="-20" dirty="0">
                <a:latin typeface="Times New Roman"/>
                <a:cs typeface="Times New Roman"/>
              </a:rPr>
              <a:t>systems.</a:t>
            </a:r>
            <a:endParaRPr sz="2000">
              <a:latin typeface="Times New Roman"/>
              <a:cs typeface="Times New Roman"/>
            </a:endParaRPr>
          </a:p>
        </p:txBody>
      </p:sp>
      <p:sp>
        <p:nvSpPr>
          <p:cNvPr id="4" name="object 4"/>
          <p:cNvSpPr txBox="1"/>
          <p:nvPr/>
        </p:nvSpPr>
        <p:spPr>
          <a:xfrm>
            <a:off x="4074286" y="6488915"/>
            <a:ext cx="995680" cy="171450"/>
          </a:xfrm>
          <a:prstGeom prst="rect">
            <a:avLst/>
          </a:prstGeom>
        </p:spPr>
        <p:txBody>
          <a:bodyPr vert="horz" wrap="square" lIns="0" tIns="0" rIns="0" bIns="0" rtlCol="0">
            <a:spAutoFit/>
          </a:bodyPr>
          <a:lstStyle/>
          <a:p>
            <a:pPr>
              <a:lnSpc>
                <a:spcPts val="1275"/>
              </a:lnSpc>
            </a:pPr>
            <a:r>
              <a:rPr sz="1200" spc="-85" dirty="0">
                <a:latin typeface="Times New Roman"/>
                <a:cs typeface="Times New Roman"/>
              </a:rPr>
              <a:t>MP, </a:t>
            </a:r>
            <a:r>
              <a:rPr sz="1200" spc="-30" dirty="0">
                <a:latin typeface="Times New Roman"/>
                <a:cs typeface="Times New Roman"/>
              </a:rPr>
              <a:t>CSE,</a:t>
            </a:r>
            <a:r>
              <a:rPr sz="1200" spc="-40" dirty="0">
                <a:latin typeface="Times New Roman"/>
                <a:cs typeface="Times New Roman"/>
              </a:rPr>
              <a:t> </a:t>
            </a:r>
            <a:r>
              <a:rPr sz="1200" spc="-15" dirty="0">
                <a:latin typeface="Times New Roman"/>
                <a:cs typeface="Times New Roman"/>
              </a:rPr>
              <a:t>VCET</a:t>
            </a:r>
            <a:endParaRPr sz="1200">
              <a:latin typeface="Times New Roman"/>
              <a:cs typeface="Times New Roman"/>
            </a:endParaRPr>
          </a:p>
        </p:txBody>
      </p:sp>
      <p:sp>
        <p:nvSpPr>
          <p:cNvPr id="5" name="object 5"/>
          <p:cNvSpPr txBox="1">
            <a:spLocks noGrp="1"/>
          </p:cNvSpPr>
          <p:nvPr>
            <p:ph type="title"/>
          </p:nvPr>
        </p:nvSpPr>
        <p:spPr>
          <a:xfrm>
            <a:off x="707542" y="246329"/>
            <a:ext cx="7880984" cy="574675"/>
          </a:xfrm>
          <a:prstGeom prst="rect">
            <a:avLst/>
          </a:prstGeom>
        </p:spPr>
        <p:txBody>
          <a:bodyPr vert="horz" wrap="square" lIns="0" tIns="12700" rIns="0" bIns="0" rtlCol="0">
            <a:spAutoFit/>
          </a:bodyPr>
          <a:lstStyle/>
          <a:p>
            <a:pPr marL="12700">
              <a:lnSpc>
                <a:spcPct val="100000"/>
              </a:lnSpc>
              <a:spcBef>
                <a:spcPts val="100"/>
              </a:spcBef>
            </a:pPr>
            <a:r>
              <a:rPr sz="3600" b="1" spc="-5" dirty="0">
                <a:solidFill>
                  <a:srgbClr val="FF0000"/>
                </a:solidFill>
                <a:latin typeface="Times New Roman"/>
                <a:cs typeface="Times New Roman"/>
              </a:rPr>
              <a:t>HISTORY </a:t>
            </a:r>
            <a:r>
              <a:rPr sz="3600" b="1" dirty="0">
                <a:solidFill>
                  <a:srgbClr val="FF0000"/>
                </a:solidFill>
                <a:latin typeface="Times New Roman"/>
                <a:cs typeface="Times New Roman"/>
              </a:rPr>
              <a:t>OF </a:t>
            </a:r>
            <a:r>
              <a:rPr sz="3600" b="1" spc="-5" dirty="0">
                <a:solidFill>
                  <a:srgbClr val="FF0000"/>
                </a:solidFill>
                <a:latin typeface="Times New Roman"/>
                <a:cs typeface="Times New Roman"/>
              </a:rPr>
              <a:t>EMBEDDED</a:t>
            </a:r>
            <a:r>
              <a:rPr sz="3600" b="1" spc="-65" dirty="0">
                <a:solidFill>
                  <a:srgbClr val="FF0000"/>
                </a:solidFill>
                <a:latin typeface="Times New Roman"/>
                <a:cs typeface="Times New Roman"/>
              </a:rPr>
              <a:t> </a:t>
            </a:r>
            <a:r>
              <a:rPr sz="3600" b="1" spc="-5" dirty="0">
                <a:solidFill>
                  <a:srgbClr val="FF0000"/>
                </a:solidFill>
                <a:latin typeface="Times New Roman"/>
                <a:cs typeface="Times New Roman"/>
              </a:rPr>
              <a:t>SYSTEMS</a:t>
            </a:r>
            <a:endParaRPr sz="3600">
              <a:latin typeface="Times New Roman"/>
              <a:cs typeface="Times New Roman"/>
            </a:endParaRPr>
          </a:p>
        </p:txBody>
      </p:sp>
      <p:sp>
        <p:nvSpPr>
          <p:cNvPr id="6" name="object 6"/>
          <p:cNvSpPr/>
          <p:nvPr/>
        </p:nvSpPr>
        <p:spPr>
          <a:xfrm>
            <a:off x="3949700" y="6492572"/>
            <a:ext cx="1172845" cy="238760"/>
          </a:xfrm>
          <a:custGeom>
            <a:avLst/>
            <a:gdLst/>
            <a:ahLst/>
            <a:cxnLst/>
            <a:rect l="l" t="t" r="r" b="b"/>
            <a:pathLst>
              <a:path w="1172845" h="238759">
                <a:moveTo>
                  <a:pt x="1172803" y="0"/>
                </a:moveTo>
                <a:lnTo>
                  <a:pt x="0" y="0"/>
                </a:lnTo>
                <a:lnTo>
                  <a:pt x="0" y="238427"/>
                </a:lnTo>
                <a:lnTo>
                  <a:pt x="1172803" y="238427"/>
                </a:lnTo>
                <a:lnTo>
                  <a:pt x="1172803" y="0"/>
                </a:lnTo>
                <a:close/>
              </a:path>
            </a:pathLst>
          </a:custGeom>
          <a:solidFill>
            <a:srgbClr val="FFFFFF"/>
          </a:solidFill>
        </p:spPr>
        <p:txBody>
          <a:bodyPr wrap="square" lIns="0" tIns="0" rIns="0" bIns="0" rtlCol="0"/>
          <a:lstStyle/>
          <a:p>
            <a:endParaRPr/>
          </a:p>
        </p:txBody>
      </p:sp>
      <p:sp>
        <p:nvSpPr>
          <p:cNvPr id="7" name="object 7"/>
          <p:cNvSpPr txBox="1"/>
          <p:nvPr/>
        </p:nvSpPr>
        <p:spPr>
          <a:xfrm>
            <a:off x="8515604" y="6471338"/>
            <a:ext cx="97155" cy="196850"/>
          </a:xfrm>
          <a:prstGeom prst="rect">
            <a:avLst/>
          </a:prstGeom>
        </p:spPr>
        <p:txBody>
          <a:bodyPr vert="horz" wrap="square" lIns="0" tIns="0" rIns="0" bIns="0" rtlCol="0">
            <a:spAutoFit/>
          </a:bodyPr>
          <a:lstStyle/>
          <a:p>
            <a:pPr marL="12700">
              <a:lnSpc>
                <a:spcPts val="1375"/>
              </a:lnSpc>
            </a:pPr>
            <a:r>
              <a:rPr sz="1200" spc="-40" dirty="0">
                <a:latin typeface="Times New Roman"/>
                <a:cs typeface="Times New Roman"/>
              </a:rPr>
              <a:t>6</a:t>
            </a:r>
            <a:endParaRPr sz="1200">
              <a:latin typeface="Times New Roman"/>
              <a:cs typeface="Times New Roman"/>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60044" y="581913"/>
            <a:ext cx="8458835" cy="2860675"/>
          </a:xfrm>
          <a:prstGeom prst="rect">
            <a:avLst/>
          </a:prstGeom>
        </p:spPr>
        <p:txBody>
          <a:bodyPr vert="horz" wrap="square" lIns="0" tIns="11430" rIns="0" bIns="0" rtlCol="0">
            <a:spAutoFit/>
          </a:bodyPr>
          <a:lstStyle/>
          <a:p>
            <a:pPr marL="12700">
              <a:lnSpc>
                <a:spcPct val="100000"/>
              </a:lnSpc>
              <a:spcBef>
                <a:spcPts val="90"/>
              </a:spcBef>
              <a:tabLst>
                <a:tab pos="356870" algn="l"/>
              </a:tabLst>
            </a:pPr>
            <a:r>
              <a:rPr sz="2000" spc="-5" dirty="0">
                <a:solidFill>
                  <a:srgbClr val="C00000"/>
                </a:solidFill>
                <a:latin typeface="Times New Roman"/>
                <a:cs typeface="Times New Roman"/>
              </a:rPr>
              <a:t>»	</a:t>
            </a:r>
            <a:r>
              <a:rPr sz="2000" b="1" i="1" spc="-10" dirty="0">
                <a:solidFill>
                  <a:srgbClr val="FF0000"/>
                </a:solidFill>
                <a:latin typeface="Times New Roman"/>
                <a:cs typeface="Times New Roman"/>
              </a:rPr>
              <a:t>CPLDs </a:t>
            </a:r>
            <a:r>
              <a:rPr sz="2000" b="1" i="1" spc="-5" dirty="0">
                <a:solidFill>
                  <a:srgbClr val="FF0000"/>
                </a:solidFill>
                <a:latin typeface="Times New Roman"/>
                <a:cs typeface="Times New Roman"/>
              </a:rPr>
              <a:t>and </a:t>
            </a:r>
            <a:r>
              <a:rPr sz="2000" b="1" i="1" spc="-10" dirty="0">
                <a:solidFill>
                  <a:srgbClr val="FF0000"/>
                </a:solidFill>
                <a:latin typeface="Times New Roman"/>
                <a:cs typeface="Times New Roman"/>
              </a:rPr>
              <a:t>FPGAs: </a:t>
            </a:r>
            <a:r>
              <a:rPr sz="2000" dirty="0">
                <a:latin typeface="Times New Roman"/>
                <a:cs typeface="Times New Roman"/>
              </a:rPr>
              <a:t>The </a:t>
            </a:r>
            <a:r>
              <a:rPr sz="2000" spc="-25" dirty="0">
                <a:solidFill>
                  <a:srgbClr val="6F2F9F"/>
                </a:solidFill>
                <a:latin typeface="Times New Roman"/>
                <a:cs typeface="Times New Roman"/>
              </a:rPr>
              <a:t>two </a:t>
            </a:r>
            <a:r>
              <a:rPr sz="2000" spc="-10" dirty="0">
                <a:solidFill>
                  <a:srgbClr val="6F2F9F"/>
                </a:solidFill>
                <a:latin typeface="Times New Roman"/>
                <a:cs typeface="Times New Roman"/>
              </a:rPr>
              <a:t>major types </a:t>
            </a:r>
            <a:r>
              <a:rPr sz="2000" dirty="0">
                <a:solidFill>
                  <a:srgbClr val="6F2F9F"/>
                </a:solidFill>
                <a:latin typeface="Times New Roman"/>
                <a:cs typeface="Times New Roman"/>
              </a:rPr>
              <a:t>of </a:t>
            </a:r>
            <a:r>
              <a:rPr sz="2000" spc="-10" dirty="0">
                <a:solidFill>
                  <a:srgbClr val="6F2F9F"/>
                </a:solidFill>
                <a:latin typeface="Times New Roman"/>
                <a:cs typeface="Times New Roman"/>
              </a:rPr>
              <a:t>programmable logic </a:t>
            </a:r>
            <a:r>
              <a:rPr sz="2000" spc="-5" dirty="0">
                <a:solidFill>
                  <a:srgbClr val="6F2F9F"/>
                </a:solidFill>
                <a:latin typeface="Times New Roman"/>
                <a:cs typeface="Times New Roman"/>
              </a:rPr>
              <a:t>devices</a:t>
            </a:r>
            <a:r>
              <a:rPr sz="2000" spc="350" dirty="0">
                <a:solidFill>
                  <a:srgbClr val="6F2F9F"/>
                </a:solidFill>
                <a:latin typeface="Times New Roman"/>
                <a:cs typeface="Times New Roman"/>
              </a:rPr>
              <a:t> </a:t>
            </a:r>
            <a:r>
              <a:rPr sz="2000" dirty="0">
                <a:latin typeface="Times New Roman"/>
                <a:cs typeface="Times New Roman"/>
              </a:rPr>
              <a:t>are</a:t>
            </a:r>
            <a:endParaRPr sz="2000">
              <a:latin typeface="Times New Roman"/>
              <a:cs typeface="Times New Roman"/>
            </a:endParaRPr>
          </a:p>
          <a:p>
            <a:pPr marL="356870">
              <a:lnSpc>
                <a:spcPct val="100000"/>
              </a:lnSpc>
              <a:spcBef>
                <a:spcPts val="1685"/>
              </a:spcBef>
              <a:tabLst>
                <a:tab pos="682625" algn="l"/>
              </a:tabLst>
            </a:pPr>
            <a:r>
              <a:rPr sz="2000" spc="-5" dirty="0">
                <a:solidFill>
                  <a:srgbClr val="C00000"/>
                </a:solidFill>
                <a:latin typeface="Times New Roman"/>
                <a:cs typeface="Times New Roman"/>
              </a:rPr>
              <a:t>»	</a:t>
            </a:r>
            <a:r>
              <a:rPr sz="2000" i="1" spc="-5" dirty="0">
                <a:solidFill>
                  <a:srgbClr val="AC1285"/>
                </a:solidFill>
                <a:latin typeface="Times New Roman"/>
                <a:cs typeface="Times New Roman"/>
              </a:rPr>
              <a:t>Field Programmable Gate Arrays</a:t>
            </a:r>
            <a:r>
              <a:rPr sz="2000" i="1" spc="10" dirty="0">
                <a:solidFill>
                  <a:srgbClr val="AC1285"/>
                </a:solidFill>
                <a:latin typeface="Times New Roman"/>
                <a:cs typeface="Times New Roman"/>
              </a:rPr>
              <a:t> </a:t>
            </a:r>
            <a:r>
              <a:rPr sz="2000" spc="-5" dirty="0">
                <a:solidFill>
                  <a:srgbClr val="AC1285"/>
                </a:solidFill>
                <a:latin typeface="Times New Roman"/>
                <a:cs typeface="Times New Roman"/>
              </a:rPr>
              <a:t>(</a:t>
            </a:r>
            <a:r>
              <a:rPr sz="2000" i="1" spc="-5" dirty="0">
                <a:solidFill>
                  <a:srgbClr val="AC1285"/>
                </a:solidFill>
                <a:latin typeface="Times New Roman"/>
                <a:cs typeface="Times New Roman"/>
              </a:rPr>
              <a:t>FPGAs</a:t>
            </a:r>
            <a:r>
              <a:rPr sz="2000" spc="-5" dirty="0">
                <a:solidFill>
                  <a:srgbClr val="AC1285"/>
                </a:solidFill>
                <a:latin typeface="Times New Roman"/>
                <a:cs typeface="Times New Roman"/>
              </a:rPr>
              <a:t>)</a:t>
            </a:r>
            <a:endParaRPr sz="2000">
              <a:latin typeface="Times New Roman"/>
              <a:cs typeface="Times New Roman"/>
            </a:endParaRPr>
          </a:p>
          <a:p>
            <a:pPr marL="356870">
              <a:lnSpc>
                <a:spcPct val="100000"/>
              </a:lnSpc>
              <a:spcBef>
                <a:spcPts val="1680"/>
              </a:spcBef>
              <a:tabLst>
                <a:tab pos="682625" algn="l"/>
              </a:tabLst>
            </a:pPr>
            <a:r>
              <a:rPr sz="2000" spc="-5" dirty="0">
                <a:solidFill>
                  <a:srgbClr val="C00000"/>
                </a:solidFill>
                <a:latin typeface="Times New Roman"/>
                <a:cs typeface="Times New Roman"/>
              </a:rPr>
              <a:t>»	</a:t>
            </a:r>
            <a:r>
              <a:rPr sz="2000" i="1" spc="-5" dirty="0">
                <a:solidFill>
                  <a:srgbClr val="AC1285"/>
                </a:solidFill>
                <a:latin typeface="Times New Roman"/>
                <a:cs typeface="Times New Roman"/>
              </a:rPr>
              <a:t>Complex Programmable Logic Devices</a:t>
            </a:r>
            <a:r>
              <a:rPr sz="2000" i="1" spc="35" dirty="0">
                <a:solidFill>
                  <a:srgbClr val="AC1285"/>
                </a:solidFill>
                <a:latin typeface="Times New Roman"/>
                <a:cs typeface="Times New Roman"/>
              </a:rPr>
              <a:t> </a:t>
            </a:r>
            <a:r>
              <a:rPr sz="2000" spc="-5" dirty="0">
                <a:solidFill>
                  <a:srgbClr val="AC1285"/>
                </a:solidFill>
                <a:latin typeface="Times New Roman"/>
                <a:cs typeface="Times New Roman"/>
              </a:rPr>
              <a:t>(</a:t>
            </a:r>
            <a:r>
              <a:rPr sz="2000" i="1" spc="-5" dirty="0">
                <a:solidFill>
                  <a:srgbClr val="AC1285"/>
                </a:solidFill>
                <a:latin typeface="Times New Roman"/>
                <a:cs typeface="Times New Roman"/>
              </a:rPr>
              <a:t>CPLDs</a:t>
            </a:r>
            <a:r>
              <a:rPr sz="2000" spc="-5" dirty="0">
                <a:solidFill>
                  <a:srgbClr val="AC1285"/>
                </a:solidFill>
                <a:latin typeface="Times New Roman"/>
                <a:cs typeface="Times New Roman"/>
              </a:rPr>
              <a:t>)</a:t>
            </a:r>
            <a:endParaRPr sz="2000">
              <a:latin typeface="Times New Roman"/>
              <a:cs typeface="Times New Roman"/>
            </a:endParaRPr>
          </a:p>
          <a:p>
            <a:pPr marL="356870" marR="5080" indent="-344805">
              <a:lnSpc>
                <a:spcPct val="150000"/>
              </a:lnSpc>
              <a:spcBef>
                <a:spcPts val="484"/>
              </a:spcBef>
              <a:tabLst>
                <a:tab pos="356870" algn="l"/>
              </a:tabLst>
            </a:pPr>
            <a:r>
              <a:rPr sz="2000" spc="-5" dirty="0">
                <a:solidFill>
                  <a:srgbClr val="C00000"/>
                </a:solidFill>
                <a:latin typeface="Times New Roman"/>
                <a:cs typeface="Times New Roman"/>
              </a:rPr>
              <a:t>»	</a:t>
            </a:r>
            <a:r>
              <a:rPr sz="2000" spc="-5" dirty="0">
                <a:solidFill>
                  <a:srgbClr val="6F2F9F"/>
                </a:solidFill>
                <a:latin typeface="Times New Roman"/>
                <a:cs typeface="Times New Roman"/>
              </a:rPr>
              <a:t>FPGAs </a:t>
            </a:r>
            <a:r>
              <a:rPr sz="2000" spc="-10" dirty="0">
                <a:solidFill>
                  <a:srgbClr val="6F2F9F"/>
                </a:solidFill>
                <a:latin typeface="Times New Roman"/>
                <a:cs typeface="Times New Roman"/>
              </a:rPr>
              <a:t>offer the highest amount </a:t>
            </a:r>
            <a:r>
              <a:rPr sz="2000" dirty="0">
                <a:solidFill>
                  <a:srgbClr val="6F2F9F"/>
                </a:solidFill>
                <a:latin typeface="Times New Roman"/>
                <a:cs typeface="Times New Roman"/>
              </a:rPr>
              <a:t>of </a:t>
            </a:r>
            <a:r>
              <a:rPr sz="2000" spc="-10" dirty="0">
                <a:solidFill>
                  <a:srgbClr val="6F2F9F"/>
                </a:solidFill>
                <a:latin typeface="Times New Roman"/>
                <a:cs typeface="Times New Roman"/>
              </a:rPr>
              <a:t>logic density, the most features, and the  highest</a:t>
            </a:r>
            <a:r>
              <a:rPr sz="2000" spc="20" dirty="0">
                <a:solidFill>
                  <a:srgbClr val="6F2F9F"/>
                </a:solidFill>
                <a:latin typeface="Times New Roman"/>
                <a:cs typeface="Times New Roman"/>
              </a:rPr>
              <a:t> </a:t>
            </a:r>
            <a:r>
              <a:rPr sz="2000" spc="-10" dirty="0">
                <a:solidFill>
                  <a:srgbClr val="6F2F9F"/>
                </a:solidFill>
                <a:latin typeface="Times New Roman"/>
                <a:cs typeface="Times New Roman"/>
              </a:rPr>
              <a:t>performance</a:t>
            </a:r>
            <a:r>
              <a:rPr sz="2000" spc="-10" dirty="0">
                <a:latin typeface="Times New Roman"/>
                <a:cs typeface="Times New Roman"/>
              </a:rPr>
              <a:t>.</a:t>
            </a:r>
            <a:endParaRPr sz="2000">
              <a:latin typeface="Times New Roman"/>
              <a:cs typeface="Times New Roman"/>
            </a:endParaRPr>
          </a:p>
          <a:p>
            <a:pPr marL="12700">
              <a:lnSpc>
                <a:spcPct val="100000"/>
              </a:lnSpc>
              <a:spcBef>
                <a:spcPts val="1680"/>
              </a:spcBef>
              <a:tabLst>
                <a:tab pos="356870" algn="l"/>
              </a:tabLst>
            </a:pPr>
            <a:r>
              <a:rPr sz="2000" spc="-5" dirty="0">
                <a:solidFill>
                  <a:srgbClr val="C00000"/>
                </a:solidFill>
                <a:latin typeface="Times New Roman"/>
                <a:cs typeface="Times New Roman"/>
              </a:rPr>
              <a:t>»	</a:t>
            </a:r>
            <a:r>
              <a:rPr sz="2000" dirty="0">
                <a:solidFill>
                  <a:srgbClr val="006FC0"/>
                </a:solidFill>
                <a:latin typeface="Times New Roman"/>
                <a:cs typeface="Times New Roman"/>
              </a:rPr>
              <a:t>The </a:t>
            </a:r>
            <a:r>
              <a:rPr sz="2000" spc="-5" dirty="0">
                <a:solidFill>
                  <a:srgbClr val="006FC0"/>
                </a:solidFill>
                <a:latin typeface="Times New Roman"/>
                <a:cs typeface="Times New Roman"/>
              </a:rPr>
              <a:t>largest FPGA </a:t>
            </a:r>
            <a:r>
              <a:rPr sz="2000" spc="-10" dirty="0">
                <a:solidFill>
                  <a:srgbClr val="006FC0"/>
                </a:solidFill>
                <a:latin typeface="Times New Roman"/>
                <a:cs typeface="Times New Roman"/>
              </a:rPr>
              <a:t>now shipping </a:t>
            </a:r>
            <a:r>
              <a:rPr sz="2000" dirty="0">
                <a:solidFill>
                  <a:srgbClr val="006FC0"/>
                </a:solidFill>
                <a:latin typeface="Times New Roman"/>
                <a:cs typeface="Times New Roman"/>
              </a:rPr>
              <a:t>part of </a:t>
            </a:r>
            <a:r>
              <a:rPr sz="2000" spc="-10" dirty="0">
                <a:solidFill>
                  <a:srgbClr val="006FC0"/>
                </a:solidFill>
                <a:latin typeface="Times New Roman"/>
                <a:cs typeface="Times New Roman"/>
              </a:rPr>
              <a:t>the Xilinx</a:t>
            </a:r>
            <a:r>
              <a:rPr sz="2000" spc="95" dirty="0">
                <a:solidFill>
                  <a:srgbClr val="006FC0"/>
                </a:solidFill>
                <a:latin typeface="Times New Roman"/>
                <a:cs typeface="Times New Roman"/>
              </a:rPr>
              <a:t> </a:t>
            </a:r>
            <a:r>
              <a:rPr sz="2000" spc="-5" dirty="0">
                <a:solidFill>
                  <a:srgbClr val="006FC0"/>
                </a:solidFill>
                <a:latin typeface="Times New Roman"/>
                <a:cs typeface="Times New Roman"/>
              </a:rPr>
              <a:t>Virtex™</a:t>
            </a:r>
            <a:r>
              <a:rPr sz="2000" spc="-5" dirty="0">
                <a:latin typeface="Times New Roman"/>
                <a:cs typeface="Times New Roman"/>
              </a:rPr>
              <a:t>.</a:t>
            </a:r>
            <a:endParaRPr sz="2000">
              <a:latin typeface="Times New Roman"/>
              <a:cs typeface="Times New Roman"/>
            </a:endParaRPr>
          </a:p>
        </p:txBody>
      </p:sp>
      <p:sp>
        <p:nvSpPr>
          <p:cNvPr id="5" name="object 5"/>
          <p:cNvSpPr txBox="1"/>
          <p:nvPr/>
        </p:nvSpPr>
        <p:spPr>
          <a:xfrm>
            <a:off x="8420100" y="6471338"/>
            <a:ext cx="216535" cy="196850"/>
          </a:xfrm>
          <a:prstGeom prst="rect">
            <a:avLst/>
          </a:prstGeom>
        </p:spPr>
        <p:txBody>
          <a:bodyPr vert="horz" wrap="square" lIns="0" tIns="0" rIns="0" bIns="0" rtlCol="0">
            <a:spAutoFit/>
          </a:bodyPr>
          <a:lstStyle/>
          <a:p>
            <a:pPr marL="38100">
              <a:lnSpc>
                <a:spcPts val="1375"/>
              </a:lnSpc>
            </a:pPr>
            <a:fld id="{81D60167-4931-47E6-BA6A-407CBD079E47}" type="slidenum">
              <a:rPr sz="1200" spc="-40" dirty="0">
                <a:latin typeface="Times New Roman"/>
                <a:cs typeface="Times New Roman"/>
              </a:rPr>
              <a:t>60</a:t>
            </a:fld>
            <a:endParaRPr sz="1200">
              <a:latin typeface="Times New Roman"/>
              <a:cs typeface="Times New Roman"/>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57200" y="6172200"/>
            <a:ext cx="8229600" cy="0"/>
          </a:xfrm>
          <a:custGeom>
            <a:avLst/>
            <a:gdLst/>
            <a:ahLst/>
            <a:cxnLst/>
            <a:rect l="l" t="t" r="r" b="b"/>
            <a:pathLst>
              <a:path w="8229600">
                <a:moveTo>
                  <a:pt x="0" y="0"/>
                </a:moveTo>
                <a:lnTo>
                  <a:pt x="8229600" y="0"/>
                </a:lnTo>
              </a:path>
            </a:pathLst>
          </a:custGeom>
          <a:ln w="19050">
            <a:solidFill>
              <a:srgbClr val="CC9900"/>
            </a:solidFill>
          </a:ln>
        </p:spPr>
        <p:txBody>
          <a:bodyPr wrap="square" lIns="0" tIns="0" rIns="0" bIns="0" rtlCol="0"/>
          <a:lstStyle/>
          <a:p>
            <a:endParaRPr/>
          </a:p>
        </p:txBody>
      </p:sp>
      <p:sp>
        <p:nvSpPr>
          <p:cNvPr id="3" name="object 3"/>
          <p:cNvSpPr txBox="1">
            <a:spLocks noGrp="1"/>
          </p:cNvSpPr>
          <p:nvPr>
            <p:ph type="title"/>
          </p:nvPr>
        </p:nvSpPr>
        <p:spPr>
          <a:xfrm>
            <a:off x="460044" y="276809"/>
            <a:ext cx="2495550" cy="329565"/>
          </a:xfrm>
          <a:prstGeom prst="rect">
            <a:avLst/>
          </a:prstGeom>
        </p:spPr>
        <p:txBody>
          <a:bodyPr vert="horz" wrap="square" lIns="0" tIns="12065" rIns="0" bIns="0" rtlCol="0">
            <a:spAutoFit/>
          </a:bodyPr>
          <a:lstStyle/>
          <a:p>
            <a:pPr marL="12700">
              <a:lnSpc>
                <a:spcPct val="100000"/>
              </a:lnSpc>
              <a:spcBef>
                <a:spcPts val="95"/>
              </a:spcBef>
              <a:tabLst>
                <a:tab pos="356870" algn="l"/>
              </a:tabLst>
            </a:pPr>
            <a:r>
              <a:rPr spc="-5" dirty="0">
                <a:solidFill>
                  <a:srgbClr val="C00000"/>
                </a:solidFill>
              </a:rPr>
              <a:t>»	</a:t>
            </a:r>
            <a:r>
              <a:rPr b="1" i="1" spc="-5" dirty="0">
                <a:solidFill>
                  <a:srgbClr val="FF0000"/>
                </a:solidFill>
                <a:latin typeface="Times New Roman"/>
                <a:cs typeface="Times New Roman"/>
              </a:rPr>
              <a:t>CPLD versus</a:t>
            </a:r>
            <a:r>
              <a:rPr b="1" i="1" spc="-50" dirty="0">
                <a:solidFill>
                  <a:srgbClr val="FF0000"/>
                </a:solidFill>
                <a:latin typeface="Times New Roman"/>
                <a:cs typeface="Times New Roman"/>
              </a:rPr>
              <a:t> </a:t>
            </a:r>
            <a:r>
              <a:rPr b="1" i="1" spc="-10" dirty="0">
                <a:solidFill>
                  <a:srgbClr val="FF0000"/>
                </a:solidFill>
                <a:latin typeface="Times New Roman"/>
                <a:cs typeface="Times New Roman"/>
              </a:rPr>
              <a:t>FPGA</a:t>
            </a:r>
          </a:p>
        </p:txBody>
      </p:sp>
      <p:sp>
        <p:nvSpPr>
          <p:cNvPr id="5" name="object 5"/>
          <p:cNvSpPr/>
          <p:nvPr/>
        </p:nvSpPr>
        <p:spPr>
          <a:xfrm>
            <a:off x="304800" y="790575"/>
            <a:ext cx="0" cy="6064885"/>
          </a:xfrm>
          <a:custGeom>
            <a:avLst/>
            <a:gdLst/>
            <a:ahLst/>
            <a:cxnLst/>
            <a:rect l="l" t="t" r="r" b="b"/>
            <a:pathLst>
              <a:path h="6064884">
                <a:moveTo>
                  <a:pt x="0" y="0"/>
                </a:moveTo>
                <a:lnTo>
                  <a:pt x="0" y="6064884"/>
                </a:lnTo>
              </a:path>
            </a:pathLst>
          </a:custGeom>
          <a:ln w="12700">
            <a:solidFill>
              <a:srgbClr val="000000"/>
            </a:solidFill>
          </a:ln>
        </p:spPr>
        <p:txBody>
          <a:bodyPr wrap="square" lIns="0" tIns="0" rIns="0" bIns="0" rtlCol="0"/>
          <a:lstStyle/>
          <a:p>
            <a:endParaRPr/>
          </a:p>
        </p:txBody>
      </p:sp>
      <p:graphicFrame>
        <p:nvGraphicFramePr>
          <p:cNvPr id="6" name="object 6"/>
          <p:cNvGraphicFramePr>
            <a:graphicFrameLocks noGrp="1"/>
          </p:cNvGraphicFramePr>
          <p:nvPr>
            <p:extLst>
              <p:ext uri="{D42A27DB-BD31-4B8C-83A1-F6EECF244321}">
                <p14:modId xmlns:p14="http://schemas.microsoft.com/office/powerpoint/2010/main" val="3088758624"/>
              </p:ext>
            </p:extLst>
          </p:nvPr>
        </p:nvGraphicFramePr>
        <p:xfrm>
          <a:off x="304800" y="790575"/>
          <a:ext cx="8610600" cy="5476128"/>
        </p:xfrm>
        <a:graphic>
          <a:graphicData uri="http://schemas.openxmlformats.org/drawingml/2006/table">
            <a:tbl>
              <a:tblPr firstRow="1" bandRow="1">
                <a:tableStyleId>{2D5ABB26-0587-4C30-8999-92F81FD0307C}</a:tableStyleId>
              </a:tblPr>
              <a:tblGrid>
                <a:gridCol w="4305300">
                  <a:extLst>
                    <a:ext uri="{9D8B030D-6E8A-4147-A177-3AD203B41FA5}">
                      <a16:colId xmlns:a16="http://schemas.microsoft.com/office/drawing/2014/main" xmlns="" val="20000"/>
                    </a:ext>
                  </a:extLst>
                </a:gridCol>
                <a:gridCol w="4305300">
                  <a:extLst>
                    <a:ext uri="{9D8B030D-6E8A-4147-A177-3AD203B41FA5}">
                      <a16:colId xmlns:a16="http://schemas.microsoft.com/office/drawing/2014/main" xmlns="" val="20001"/>
                    </a:ext>
                  </a:extLst>
                </a:gridCol>
              </a:tblGrid>
              <a:tr h="345542">
                <a:tc>
                  <a:txBody>
                    <a:bodyPr/>
                    <a:lstStyle/>
                    <a:p>
                      <a:pPr marL="1270" algn="ctr">
                        <a:lnSpc>
                          <a:spcPct val="100000"/>
                        </a:lnSpc>
                        <a:spcBef>
                          <a:spcPts val="805"/>
                        </a:spcBef>
                      </a:pPr>
                      <a:r>
                        <a:rPr sz="1800" b="1" spc="-5" dirty="0">
                          <a:latin typeface="Times New Roman"/>
                          <a:cs typeface="Times New Roman"/>
                        </a:rPr>
                        <a:t>CPLDs</a:t>
                      </a:r>
                      <a:endParaRPr sz="1800">
                        <a:latin typeface="Times New Roman"/>
                        <a:cs typeface="Times New Roman"/>
                      </a:endParaRPr>
                    </a:p>
                  </a:txBody>
                  <a:tcPr marL="0" marR="0" marT="102235" marB="0">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4445" algn="ctr">
                        <a:lnSpc>
                          <a:spcPct val="100000"/>
                        </a:lnSpc>
                        <a:spcBef>
                          <a:spcPts val="805"/>
                        </a:spcBef>
                      </a:pPr>
                      <a:r>
                        <a:rPr sz="1800" b="1" spc="-5" dirty="0">
                          <a:latin typeface="Times New Roman"/>
                          <a:cs typeface="Times New Roman"/>
                        </a:rPr>
                        <a:t>FPGAs</a:t>
                      </a:r>
                      <a:endParaRPr sz="1800">
                        <a:latin typeface="Times New Roman"/>
                        <a:cs typeface="Times New Roman"/>
                      </a:endParaRPr>
                    </a:p>
                  </a:txBody>
                  <a:tcPr marL="0" marR="0" marT="10223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xmlns="" val="10000"/>
                  </a:ext>
                </a:extLst>
              </a:tr>
              <a:tr h="705070">
                <a:tc>
                  <a:txBody>
                    <a:bodyPr/>
                    <a:lstStyle/>
                    <a:p>
                      <a:pPr>
                        <a:lnSpc>
                          <a:spcPct val="100000"/>
                        </a:lnSpc>
                        <a:spcBef>
                          <a:spcPts val="5"/>
                        </a:spcBef>
                      </a:pPr>
                      <a:endParaRPr sz="1950">
                        <a:latin typeface="Times New Roman"/>
                        <a:cs typeface="Times New Roman"/>
                      </a:endParaRPr>
                    </a:p>
                    <a:p>
                      <a:pPr marL="67945">
                        <a:lnSpc>
                          <a:spcPct val="100000"/>
                        </a:lnSpc>
                        <a:tabLst>
                          <a:tab pos="412750" algn="l"/>
                        </a:tabLst>
                      </a:pPr>
                      <a:r>
                        <a:rPr sz="1800" spc="5" dirty="0">
                          <a:latin typeface="Times New Roman"/>
                          <a:cs typeface="Times New Roman"/>
                        </a:rPr>
                        <a:t>1.	</a:t>
                      </a:r>
                      <a:r>
                        <a:rPr sz="1800" dirty="0">
                          <a:latin typeface="Times New Roman"/>
                          <a:cs typeface="Times New Roman"/>
                        </a:rPr>
                        <a:t>PLD is </a:t>
                      </a:r>
                      <a:r>
                        <a:rPr sz="1800" spc="-5" dirty="0">
                          <a:latin typeface="Times New Roman"/>
                          <a:cs typeface="Times New Roman"/>
                        </a:rPr>
                        <a:t>used for </a:t>
                      </a:r>
                      <a:r>
                        <a:rPr sz="1800" dirty="0">
                          <a:latin typeface="Times New Roman"/>
                          <a:cs typeface="Times New Roman"/>
                        </a:rPr>
                        <a:t>construction </a:t>
                      </a:r>
                      <a:r>
                        <a:rPr sz="1800" spc="5" dirty="0">
                          <a:latin typeface="Times New Roman"/>
                          <a:cs typeface="Times New Roman"/>
                        </a:rPr>
                        <a:t>of</a:t>
                      </a:r>
                      <a:r>
                        <a:rPr sz="1800" spc="-105" dirty="0">
                          <a:latin typeface="Times New Roman"/>
                          <a:cs typeface="Times New Roman"/>
                        </a:rPr>
                        <a:t> </a:t>
                      </a:r>
                      <a:r>
                        <a:rPr sz="1800" dirty="0">
                          <a:latin typeface="Times New Roman"/>
                          <a:cs typeface="Times New Roman"/>
                        </a:rPr>
                        <a:t>CPLD</a:t>
                      </a:r>
                      <a:endParaRPr sz="1800">
                        <a:latin typeface="Times New Roman"/>
                        <a:cs typeface="Times New Roman"/>
                      </a:endParaRPr>
                    </a:p>
                  </a:txBody>
                  <a:tcPr marL="0" marR="0" marT="635" marB="0">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9850">
                        <a:lnSpc>
                          <a:spcPct val="100000"/>
                        </a:lnSpc>
                        <a:spcBef>
                          <a:spcPts val="630"/>
                        </a:spcBef>
                        <a:tabLst>
                          <a:tab pos="414655" algn="l"/>
                        </a:tabLst>
                      </a:pPr>
                      <a:r>
                        <a:rPr sz="1800" spc="5" dirty="0">
                          <a:latin typeface="Times New Roman"/>
                          <a:cs typeface="Times New Roman"/>
                        </a:rPr>
                        <a:t>1.	</a:t>
                      </a:r>
                      <a:r>
                        <a:rPr sz="1800" spc="-5" dirty="0">
                          <a:latin typeface="Times New Roman"/>
                          <a:cs typeface="Times New Roman"/>
                        </a:rPr>
                        <a:t>Logic blocks are used for construction</a:t>
                      </a:r>
                      <a:r>
                        <a:rPr sz="1800" spc="145" dirty="0">
                          <a:latin typeface="Times New Roman"/>
                          <a:cs typeface="Times New Roman"/>
                        </a:rPr>
                        <a:t> </a:t>
                      </a:r>
                      <a:r>
                        <a:rPr sz="1800" spc="10" dirty="0">
                          <a:latin typeface="Times New Roman"/>
                          <a:cs typeface="Times New Roman"/>
                        </a:rPr>
                        <a:t>of</a:t>
                      </a:r>
                      <a:endParaRPr sz="1800">
                        <a:latin typeface="Times New Roman"/>
                        <a:cs typeface="Times New Roman"/>
                      </a:endParaRPr>
                    </a:p>
                    <a:p>
                      <a:pPr marL="414655">
                        <a:lnSpc>
                          <a:spcPct val="100000"/>
                        </a:lnSpc>
                        <a:spcBef>
                          <a:spcPts val="1080"/>
                        </a:spcBef>
                      </a:pPr>
                      <a:r>
                        <a:rPr sz="1800" spc="-5" dirty="0">
                          <a:latin typeface="Times New Roman"/>
                          <a:cs typeface="Times New Roman"/>
                        </a:rPr>
                        <a:t>FPGA</a:t>
                      </a:r>
                      <a:endParaRPr sz="1800">
                        <a:latin typeface="Times New Roman"/>
                        <a:cs typeface="Times New Roman"/>
                      </a:endParaRPr>
                    </a:p>
                  </a:txBody>
                  <a:tcPr marL="0" marR="0" marT="8001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xmlns="" val="10001"/>
                  </a:ext>
                </a:extLst>
              </a:tr>
              <a:tr h="483123">
                <a:tc>
                  <a:txBody>
                    <a:bodyPr/>
                    <a:lstStyle/>
                    <a:p>
                      <a:pPr marL="67945">
                        <a:lnSpc>
                          <a:spcPct val="100000"/>
                        </a:lnSpc>
                        <a:spcBef>
                          <a:spcPts val="1600"/>
                        </a:spcBef>
                        <a:tabLst>
                          <a:tab pos="412750" algn="l"/>
                        </a:tabLst>
                      </a:pPr>
                      <a:r>
                        <a:rPr sz="1800" spc="5" dirty="0">
                          <a:latin typeface="Times New Roman"/>
                          <a:cs typeface="Times New Roman"/>
                        </a:rPr>
                        <a:t>1.	</a:t>
                      </a:r>
                      <a:r>
                        <a:rPr sz="1800" dirty="0">
                          <a:latin typeface="Times New Roman"/>
                          <a:cs typeface="Times New Roman"/>
                        </a:rPr>
                        <a:t>CPLD is non-volatile &amp; </a:t>
                      </a:r>
                      <a:r>
                        <a:rPr sz="1800" spc="-5" dirty="0">
                          <a:latin typeface="Times New Roman"/>
                          <a:cs typeface="Times New Roman"/>
                        </a:rPr>
                        <a:t>less</a:t>
                      </a:r>
                      <a:r>
                        <a:rPr sz="1800" spc="-110" dirty="0">
                          <a:latin typeface="Times New Roman"/>
                          <a:cs typeface="Times New Roman"/>
                        </a:rPr>
                        <a:t> </a:t>
                      </a:r>
                      <a:r>
                        <a:rPr sz="1800" dirty="0">
                          <a:latin typeface="Times New Roman"/>
                          <a:cs typeface="Times New Roman"/>
                        </a:rPr>
                        <a:t>costly</a:t>
                      </a:r>
                      <a:endParaRPr sz="1800">
                        <a:latin typeface="Times New Roman"/>
                        <a:cs typeface="Times New Roman"/>
                      </a:endParaRPr>
                    </a:p>
                  </a:txBody>
                  <a:tcPr marL="0" marR="0" marT="203200" marB="0">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9850">
                        <a:lnSpc>
                          <a:spcPct val="100000"/>
                        </a:lnSpc>
                        <a:spcBef>
                          <a:spcPts val="1600"/>
                        </a:spcBef>
                        <a:tabLst>
                          <a:tab pos="414655" algn="l"/>
                        </a:tabLst>
                      </a:pPr>
                      <a:r>
                        <a:rPr sz="1800" spc="5" dirty="0">
                          <a:latin typeface="Times New Roman"/>
                          <a:cs typeface="Times New Roman"/>
                        </a:rPr>
                        <a:t>1.	</a:t>
                      </a:r>
                      <a:r>
                        <a:rPr sz="1800" spc="-5" dirty="0">
                          <a:latin typeface="Times New Roman"/>
                          <a:cs typeface="Times New Roman"/>
                        </a:rPr>
                        <a:t>FPGA is </a:t>
                      </a:r>
                      <a:r>
                        <a:rPr sz="1800" dirty="0">
                          <a:latin typeface="Times New Roman"/>
                          <a:cs typeface="Times New Roman"/>
                        </a:rPr>
                        <a:t>volatile &amp;</a:t>
                      </a:r>
                      <a:r>
                        <a:rPr sz="1800" spc="-140" dirty="0">
                          <a:latin typeface="Times New Roman"/>
                          <a:cs typeface="Times New Roman"/>
                        </a:rPr>
                        <a:t> </a:t>
                      </a:r>
                      <a:r>
                        <a:rPr sz="1800" dirty="0">
                          <a:latin typeface="Times New Roman"/>
                          <a:cs typeface="Times New Roman"/>
                        </a:rPr>
                        <a:t>costly</a:t>
                      </a:r>
                      <a:endParaRPr sz="1800">
                        <a:latin typeface="Times New Roman"/>
                        <a:cs typeface="Times New Roman"/>
                      </a:endParaRPr>
                    </a:p>
                  </a:txBody>
                  <a:tcPr marL="0" marR="0" marT="20320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xmlns="" val="10002"/>
                  </a:ext>
                </a:extLst>
              </a:tr>
              <a:tr h="705652">
                <a:tc>
                  <a:txBody>
                    <a:bodyPr/>
                    <a:lstStyle/>
                    <a:p>
                      <a:pPr marL="67945">
                        <a:lnSpc>
                          <a:spcPct val="100000"/>
                        </a:lnSpc>
                        <a:spcBef>
                          <a:spcPts val="635"/>
                        </a:spcBef>
                        <a:tabLst>
                          <a:tab pos="412750" algn="l"/>
                          <a:tab pos="1193800" algn="l"/>
                          <a:tab pos="1623060" algn="l"/>
                          <a:tab pos="2279015" algn="l"/>
                          <a:tab pos="2894965" algn="l"/>
                          <a:tab pos="4062729" algn="l"/>
                        </a:tabLst>
                      </a:pPr>
                      <a:r>
                        <a:rPr sz="1800" spc="5" dirty="0">
                          <a:latin typeface="Times New Roman"/>
                          <a:cs typeface="Times New Roman"/>
                        </a:rPr>
                        <a:t>1.	</a:t>
                      </a:r>
                      <a:r>
                        <a:rPr sz="1800" spc="-10" dirty="0">
                          <a:latin typeface="Times New Roman"/>
                          <a:cs typeface="Times New Roman"/>
                        </a:rPr>
                        <a:t>Delays	</a:t>
                      </a:r>
                      <a:r>
                        <a:rPr sz="1800" dirty="0">
                          <a:latin typeface="Times New Roman"/>
                          <a:cs typeface="Times New Roman"/>
                        </a:rPr>
                        <a:t>are	</a:t>
                      </a:r>
                      <a:r>
                        <a:rPr sz="1800" spc="-10" dirty="0">
                          <a:latin typeface="Times New Roman"/>
                          <a:cs typeface="Times New Roman"/>
                        </a:rPr>
                        <a:t>much	more	</a:t>
                      </a:r>
                      <a:r>
                        <a:rPr sz="1800" dirty="0">
                          <a:latin typeface="Times New Roman"/>
                          <a:cs typeface="Times New Roman"/>
                        </a:rPr>
                        <a:t>predictable	</a:t>
                      </a:r>
                      <a:r>
                        <a:rPr sz="1800" spc="-20" dirty="0">
                          <a:latin typeface="Times New Roman"/>
                          <a:cs typeface="Times New Roman"/>
                        </a:rPr>
                        <a:t>in</a:t>
                      </a:r>
                      <a:endParaRPr sz="1800">
                        <a:latin typeface="Times New Roman"/>
                        <a:cs typeface="Times New Roman"/>
                      </a:endParaRPr>
                    </a:p>
                    <a:p>
                      <a:pPr marL="412750">
                        <a:lnSpc>
                          <a:spcPct val="100000"/>
                        </a:lnSpc>
                        <a:spcBef>
                          <a:spcPts val="1080"/>
                        </a:spcBef>
                      </a:pPr>
                      <a:r>
                        <a:rPr sz="1800" dirty="0">
                          <a:latin typeface="Times New Roman"/>
                          <a:cs typeface="Times New Roman"/>
                        </a:rPr>
                        <a:t>CPLDs</a:t>
                      </a:r>
                      <a:endParaRPr sz="1800">
                        <a:latin typeface="Times New Roman"/>
                        <a:cs typeface="Times New Roman"/>
                      </a:endParaRPr>
                    </a:p>
                  </a:txBody>
                  <a:tcPr marL="0" marR="0" marT="80645" marB="0">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spcBef>
                          <a:spcPts val="10"/>
                        </a:spcBef>
                      </a:pPr>
                      <a:endParaRPr sz="1950">
                        <a:latin typeface="Times New Roman"/>
                        <a:cs typeface="Times New Roman"/>
                      </a:endParaRPr>
                    </a:p>
                    <a:p>
                      <a:pPr marL="69850">
                        <a:lnSpc>
                          <a:spcPct val="100000"/>
                        </a:lnSpc>
                        <a:tabLst>
                          <a:tab pos="414655" algn="l"/>
                        </a:tabLst>
                      </a:pPr>
                      <a:r>
                        <a:rPr sz="1800" spc="5" dirty="0">
                          <a:latin typeface="Times New Roman"/>
                          <a:cs typeface="Times New Roman"/>
                        </a:rPr>
                        <a:t>1.	</a:t>
                      </a:r>
                      <a:r>
                        <a:rPr sz="1800" dirty="0">
                          <a:latin typeface="Times New Roman"/>
                          <a:cs typeface="Times New Roman"/>
                        </a:rPr>
                        <a:t>Prediction </a:t>
                      </a:r>
                      <a:r>
                        <a:rPr sz="1800" spc="5" dirty="0">
                          <a:latin typeface="Times New Roman"/>
                          <a:cs typeface="Times New Roman"/>
                        </a:rPr>
                        <a:t>of </a:t>
                      </a:r>
                      <a:r>
                        <a:rPr sz="1800" dirty="0">
                          <a:latin typeface="Times New Roman"/>
                          <a:cs typeface="Times New Roman"/>
                        </a:rPr>
                        <a:t>delay is </a:t>
                      </a:r>
                      <a:r>
                        <a:rPr sz="1800" spc="-10" dirty="0">
                          <a:latin typeface="Times New Roman"/>
                          <a:cs typeface="Times New Roman"/>
                        </a:rPr>
                        <a:t>difficult </a:t>
                      </a:r>
                      <a:r>
                        <a:rPr sz="1800" dirty="0">
                          <a:latin typeface="Times New Roman"/>
                          <a:cs typeface="Times New Roman"/>
                        </a:rPr>
                        <a:t>in</a:t>
                      </a:r>
                      <a:r>
                        <a:rPr sz="1800" spc="-105" dirty="0">
                          <a:latin typeface="Times New Roman"/>
                          <a:cs typeface="Times New Roman"/>
                        </a:rPr>
                        <a:t> </a:t>
                      </a:r>
                      <a:r>
                        <a:rPr sz="1800" dirty="0">
                          <a:latin typeface="Times New Roman"/>
                          <a:cs typeface="Times New Roman"/>
                        </a:rPr>
                        <a:t>FPGA</a:t>
                      </a:r>
                      <a:endParaRPr sz="1800">
                        <a:latin typeface="Times New Roman"/>
                        <a:cs typeface="Times New Roman"/>
                      </a:endParaRPr>
                    </a:p>
                  </a:txBody>
                  <a:tcPr marL="0" marR="0" marT="127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xmlns="" val="10003"/>
                  </a:ext>
                </a:extLst>
              </a:tr>
              <a:tr h="706235">
                <a:tc>
                  <a:txBody>
                    <a:bodyPr/>
                    <a:lstStyle/>
                    <a:p>
                      <a:pPr marL="67945">
                        <a:lnSpc>
                          <a:spcPct val="100000"/>
                        </a:lnSpc>
                        <a:spcBef>
                          <a:spcPts val="640"/>
                        </a:spcBef>
                        <a:tabLst>
                          <a:tab pos="412750" algn="l"/>
                        </a:tabLst>
                      </a:pPr>
                      <a:r>
                        <a:rPr sz="1800" spc="5" dirty="0">
                          <a:latin typeface="Times New Roman"/>
                          <a:cs typeface="Times New Roman"/>
                        </a:rPr>
                        <a:t>1.	</a:t>
                      </a:r>
                      <a:r>
                        <a:rPr sz="1800" dirty="0">
                          <a:latin typeface="Times New Roman"/>
                          <a:cs typeface="Times New Roman"/>
                        </a:rPr>
                        <a:t>Operating</a:t>
                      </a:r>
                      <a:r>
                        <a:rPr sz="1800" spc="190" dirty="0">
                          <a:latin typeface="Times New Roman"/>
                          <a:cs typeface="Times New Roman"/>
                        </a:rPr>
                        <a:t> </a:t>
                      </a:r>
                      <a:r>
                        <a:rPr sz="1800" spc="-5" dirty="0">
                          <a:latin typeface="Times New Roman"/>
                          <a:cs typeface="Times New Roman"/>
                        </a:rPr>
                        <a:t>speed</a:t>
                      </a:r>
                      <a:r>
                        <a:rPr sz="1800" spc="225" dirty="0">
                          <a:latin typeface="Times New Roman"/>
                          <a:cs typeface="Times New Roman"/>
                        </a:rPr>
                        <a:t> </a:t>
                      </a:r>
                      <a:r>
                        <a:rPr sz="1800" dirty="0">
                          <a:latin typeface="Times New Roman"/>
                          <a:cs typeface="Times New Roman"/>
                        </a:rPr>
                        <a:t>is</a:t>
                      </a:r>
                      <a:r>
                        <a:rPr sz="1800" spc="190" dirty="0">
                          <a:latin typeface="Times New Roman"/>
                          <a:cs typeface="Times New Roman"/>
                        </a:rPr>
                        <a:t> </a:t>
                      </a:r>
                      <a:r>
                        <a:rPr sz="1800" spc="5" dirty="0">
                          <a:latin typeface="Times New Roman"/>
                          <a:cs typeface="Times New Roman"/>
                        </a:rPr>
                        <a:t>low</a:t>
                      </a:r>
                      <a:r>
                        <a:rPr sz="1800" spc="190" dirty="0">
                          <a:latin typeface="Times New Roman"/>
                          <a:cs typeface="Times New Roman"/>
                        </a:rPr>
                        <a:t> </a:t>
                      </a:r>
                      <a:r>
                        <a:rPr sz="1800" dirty="0">
                          <a:latin typeface="Times New Roman"/>
                          <a:cs typeface="Times New Roman"/>
                        </a:rPr>
                        <a:t>&amp;</a:t>
                      </a:r>
                      <a:r>
                        <a:rPr sz="1800" spc="215" dirty="0">
                          <a:latin typeface="Times New Roman"/>
                          <a:cs typeface="Times New Roman"/>
                        </a:rPr>
                        <a:t> </a:t>
                      </a:r>
                      <a:r>
                        <a:rPr sz="1800" dirty="0">
                          <a:latin typeface="Times New Roman"/>
                          <a:cs typeface="Times New Roman"/>
                        </a:rPr>
                        <a:t>is</a:t>
                      </a:r>
                      <a:r>
                        <a:rPr sz="1800" spc="185" dirty="0">
                          <a:latin typeface="Times New Roman"/>
                          <a:cs typeface="Times New Roman"/>
                        </a:rPr>
                        <a:t> </a:t>
                      </a:r>
                      <a:r>
                        <a:rPr sz="1800" spc="-5" dirty="0">
                          <a:latin typeface="Times New Roman"/>
                          <a:cs typeface="Times New Roman"/>
                        </a:rPr>
                        <a:t>suitable</a:t>
                      </a:r>
                      <a:r>
                        <a:rPr sz="1800" spc="204" dirty="0">
                          <a:latin typeface="Times New Roman"/>
                          <a:cs typeface="Times New Roman"/>
                        </a:rPr>
                        <a:t> </a:t>
                      </a:r>
                      <a:r>
                        <a:rPr sz="1800" spc="-5" dirty="0">
                          <a:latin typeface="Times New Roman"/>
                          <a:cs typeface="Times New Roman"/>
                        </a:rPr>
                        <a:t>for</a:t>
                      </a:r>
                      <a:endParaRPr sz="1800">
                        <a:latin typeface="Times New Roman"/>
                        <a:cs typeface="Times New Roman"/>
                      </a:endParaRPr>
                    </a:p>
                    <a:p>
                      <a:pPr marL="412750">
                        <a:lnSpc>
                          <a:spcPct val="100000"/>
                        </a:lnSpc>
                        <a:spcBef>
                          <a:spcPts val="1075"/>
                        </a:spcBef>
                      </a:pPr>
                      <a:r>
                        <a:rPr sz="1800" dirty="0">
                          <a:latin typeface="Times New Roman"/>
                          <a:cs typeface="Times New Roman"/>
                        </a:rPr>
                        <a:t>control</a:t>
                      </a:r>
                      <a:r>
                        <a:rPr sz="1800" spc="-75" dirty="0">
                          <a:latin typeface="Times New Roman"/>
                          <a:cs typeface="Times New Roman"/>
                        </a:rPr>
                        <a:t> </a:t>
                      </a:r>
                      <a:r>
                        <a:rPr sz="1800" dirty="0">
                          <a:latin typeface="Times New Roman"/>
                          <a:cs typeface="Times New Roman"/>
                        </a:rPr>
                        <a:t>circuit</a:t>
                      </a:r>
                      <a:endParaRPr sz="1800">
                        <a:latin typeface="Times New Roman"/>
                        <a:cs typeface="Times New Roman"/>
                      </a:endParaRPr>
                    </a:p>
                  </a:txBody>
                  <a:tcPr marL="0" marR="0" marT="81280" marB="0">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9850">
                        <a:lnSpc>
                          <a:spcPct val="100000"/>
                        </a:lnSpc>
                        <a:spcBef>
                          <a:spcPts val="640"/>
                        </a:spcBef>
                        <a:tabLst>
                          <a:tab pos="414655" algn="l"/>
                        </a:tabLst>
                      </a:pPr>
                      <a:r>
                        <a:rPr sz="1800" spc="5" dirty="0">
                          <a:latin typeface="Times New Roman"/>
                          <a:cs typeface="Times New Roman"/>
                        </a:rPr>
                        <a:t>1.	</a:t>
                      </a:r>
                      <a:r>
                        <a:rPr sz="1800" spc="-5" dirty="0">
                          <a:latin typeface="Times New Roman"/>
                          <a:cs typeface="Times New Roman"/>
                        </a:rPr>
                        <a:t>Operating speed </a:t>
                      </a:r>
                      <a:r>
                        <a:rPr sz="1800" dirty="0">
                          <a:latin typeface="Times New Roman"/>
                          <a:cs typeface="Times New Roman"/>
                        </a:rPr>
                        <a:t>is </a:t>
                      </a:r>
                      <a:r>
                        <a:rPr sz="1800" spc="-5" dirty="0">
                          <a:latin typeface="Times New Roman"/>
                          <a:cs typeface="Times New Roman"/>
                        </a:rPr>
                        <a:t>high </a:t>
                      </a:r>
                      <a:r>
                        <a:rPr sz="1800" dirty="0">
                          <a:latin typeface="Times New Roman"/>
                          <a:cs typeface="Times New Roman"/>
                        </a:rPr>
                        <a:t>&amp; is </a:t>
                      </a:r>
                      <a:r>
                        <a:rPr sz="1800" spc="-5" dirty="0">
                          <a:latin typeface="Times New Roman"/>
                          <a:cs typeface="Times New Roman"/>
                        </a:rPr>
                        <a:t>suitable</a:t>
                      </a:r>
                      <a:r>
                        <a:rPr sz="1800" spc="100" dirty="0">
                          <a:latin typeface="Times New Roman"/>
                          <a:cs typeface="Times New Roman"/>
                        </a:rPr>
                        <a:t> </a:t>
                      </a:r>
                      <a:r>
                        <a:rPr sz="1800" spc="-10" dirty="0">
                          <a:latin typeface="Times New Roman"/>
                          <a:cs typeface="Times New Roman"/>
                        </a:rPr>
                        <a:t>for</a:t>
                      </a:r>
                      <a:endParaRPr sz="1800">
                        <a:latin typeface="Times New Roman"/>
                        <a:cs typeface="Times New Roman"/>
                      </a:endParaRPr>
                    </a:p>
                    <a:p>
                      <a:pPr marL="414655">
                        <a:lnSpc>
                          <a:spcPct val="100000"/>
                        </a:lnSpc>
                        <a:spcBef>
                          <a:spcPts val="1075"/>
                        </a:spcBef>
                      </a:pPr>
                      <a:r>
                        <a:rPr sz="1800" spc="-5" dirty="0">
                          <a:latin typeface="Times New Roman"/>
                          <a:cs typeface="Times New Roman"/>
                        </a:rPr>
                        <a:t>timing</a:t>
                      </a:r>
                      <a:r>
                        <a:rPr sz="1800" spc="-10" dirty="0">
                          <a:latin typeface="Times New Roman"/>
                          <a:cs typeface="Times New Roman"/>
                        </a:rPr>
                        <a:t> </a:t>
                      </a:r>
                      <a:r>
                        <a:rPr sz="1800" spc="-5" dirty="0">
                          <a:latin typeface="Times New Roman"/>
                          <a:cs typeface="Times New Roman"/>
                        </a:rPr>
                        <a:t>circuit</a:t>
                      </a:r>
                      <a:endParaRPr sz="1800">
                        <a:latin typeface="Times New Roman"/>
                        <a:cs typeface="Times New Roman"/>
                      </a:endParaRPr>
                    </a:p>
                  </a:txBody>
                  <a:tcPr marL="0" marR="0" marT="8128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xmlns="" val="10004"/>
                  </a:ext>
                </a:extLst>
              </a:tr>
              <a:tr h="706235">
                <a:tc>
                  <a:txBody>
                    <a:bodyPr/>
                    <a:lstStyle/>
                    <a:p>
                      <a:pPr marL="67945">
                        <a:lnSpc>
                          <a:spcPct val="100000"/>
                        </a:lnSpc>
                        <a:spcBef>
                          <a:spcPts val="640"/>
                        </a:spcBef>
                        <a:tabLst>
                          <a:tab pos="412750" algn="l"/>
                          <a:tab pos="1150620" algn="l"/>
                          <a:tab pos="1607820" algn="l"/>
                          <a:tab pos="2105025" algn="l"/>
                          <a:tab pos="3157220" algn="l"/>
                          <a:tab pos="3641725" algn="l"/>
                        </a:tabLst>
                      </a:pPr>
                      <a:r>
                        <a:rPr sz="1800" spc="5" dirty="0">
                          <a:latin typeface="Times New Roman"/>
                          <a:cs typeface="Times New Roman"/>
                        </a:rPr>
                        <a:t>1.	</a:t>
                      </a:r>
                      <a:r>
                        <a:rPr sz="1800" dirty="0">
                          <a:latin typeface="Times New Roman"/>
                          <a:cs typeface="Times New Roman"/>
                        </a:rPr>
                        <a:t>CPLD	has	less	</a:t>
                      </a:r>
                      <a:r>
                        <a:rPr sz="1800" spc="-5" dirty="0">
                          <a:latin typeface="Times New Roman"/>
                          <a:cs typeface="Times New Roman"/>
                        </a:rPr>
                        <a:t>flexibility	</a:t>
                      </a:r>
                      <a:r>
                        <a:rPr sz="1800" dirty="0">
                          <a:latin typeface="Times New Roman"/>
                          <a:cs typeface="Times New Roman"/>
                        </a:rPr>
                        <a:t>and	</a:t>
                      </a:r>
                      <a:r>
                        <a:rPr sz="1800" spc="-5" dirty="0">
                          <a:latin typeface="Times New Roman"/>
                          <a:cs typeface="Times New Roman"/>
                        </a:rPr>
                        <a:t>design</a:t>
                      </a:r>
                      <a:endParaRPr sz="1800">
                        <a:latin typeface="Times New Roman"/>
                        <a:cs typeface="Times New Roman"/>
                      </a:endParaRPr>
                    </a:p>
                    <a:p>
                      <a:pPr marL="412750">
                        <a:lnSpc>
                          <a:spcPct val="100000"/>
                        </a:lnSpc>
                        <a:spcBef>
                          <a:spcPts val="1085"/>
                        </a:spcBef>
                      </a:pPr>
                      <a:r>
                        <a:rPr sz="1800" spc="-5" dirty="0">
                          <a:latin typeface="Times New Roman"/>
                          <a:cs typeface="Times New Roman"/>
                        </a:rPr>
                        <a:t>capacity</a:t>
                      </a:r>
                      <a:endParaRPr sz="1800">
                        <a:latin typeface="Times New Roman"/>
                        <a:cs typeface="Times New Roman"/>
                      </a:endParaRPr>
                    </a:p>
                  </a:txBody>
                  <a:tcPr marL="0" marR="0" marT="81280" marB="0">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9850">
                        <a:lnSpc>
                          <a:spcPct val="100000"/>
                        </a:lnSpc>
                        <a:spcBef>
                          <a:spcPts val="640"/>
                        </a:spcBef>
                        <a:tabLst>
                          <a:tab pos="414655" algn="l"/>
                          <a:tab pos="1560830" algn="l"/>
                          <a:tab pos="2161540" algn="l"/>
                          <a:tab pos="3195320" algn="l"/>
                          <a:tab pos="3521075" algn="l"/>
                          <a:tab pos="4048760" algn="l"/>
                        </a:tabLst>
                      </a:pPr>
                      <a:r>
                        <a:rPr sz="1800" spc="5" dirty="0">
                          <a:latin typeface="Times New Roman"/>
                          <a:cs typeface="Times New Roman"/>
                        </a:rPr>
                        <a:t>1.	</a:t>
                      </a:r>
                      <a:r>
                        <a:rPr sz="1800" dirty="0">
                          <a:latin typeface="Times New Roman"/>
                          <a:cs typeface="Times New Roman"/>
                        </a:rPr>
                        <a:t>FPGA </a:t>
                      </a:r>
                      <a:r>
                        <a:rPr sz="1800" spc="35" dirty="0">
                          <a:latin typeface="Times New Roman"/>
                          <a:cs typeface="Times New Roman"/>
                        </a:rPr>
                        <a:t> </a:t>
                      </a:r>
                      <a:r>
                        <a:rPr sz="1800" spc="-5" dirty="0">
                          <a:latin typeface="Times New Roman"/>
                          <a:cs typeface="Times New Roman"/>
                        </a:rPr>
                        <a:t>has	</a:t>
                      </a:r>
                      <a:r>
                        <a:rPr sz="1800" spc="-10" dirty="0">
                          <a:latin typeface="Times New Roman"/>
                          <a:cs typeface="Times New Roman"/>
                        </a:rPr>
                        <a:t>more	</a:t>
                      </a:r>
                      <a:r>
                        <a:rPr sz="1800" spc="-5" dirty="0">
                          <a:latin typeface="Times New Roman"/>
                          <a:cs typeface="Times New Roman"/>
                        </a:rPr>
                        <a:t>flexibility	as	well	</a:t>
                      </a:r>
                      <a:r>
                        <a:rPr sz="1800" spc="-10" dirty="0">
                          <a:latin typeface="Times New Roman"/>
                          <a:cs typeface="Times New Roman"/>
                        </a:rPr>
                        <a:t>as</a:t>
                      </a:r>
                      <a:endParaRPr sz="1800">
                        <a:latin typeface="Times New Roman"/>
                        <a:cs typeface="Times New Roman"/>
                      </a:endParaRPr>
                    </a:p>
                    <a:p>
                      <a:pPr marL="414655">
                        <a:lnSpc>
                          <a:spcPct val="100000"/>
                        </a:lnSpc>
                        <a:spcBef>
                          <a:spcPts val="1085"/>
                        </a:spcBef>
                      </a:pPr>
                      <a:r>
                        <a:rPr sz="1800" spc="-5" dirty="0">
                          <a:latin typeface="Times New Roman"/>
                          <a:cs typeface="Times New Roman"/>
                        </a:rPr>
                        <a:t>design</a:t>
                      </a:r>
                      <a:r>
                        <a:rPr sz="1800" spc="-10" dirty="0">
                          <a:latin typeface="Times New Roman"/>
                          <a:cs typeface="Times New Roman"/>
                        </a:rPr>
                        <a:t> </a:t>
                      </a:r>
                      <a:r>
                        <a:rPr sz="1800" spc="-5" dirty="0">
                          <a:latin typeface="Times New Roman"/>
                          <a:cs typeface="Times New Roman"/>
                        </a:rPr>
                        <a:t>capacity</a:t>
                      </a:r>
                      <a:endParaRPr sz="1800">
                        <a:latin typeface="Times New Roman"/>
                        <a:cs typeface="Times New Roman"/>
                      </a:endParaRPr>
                    </a:p>
                  </a:txBody>
                  <a:tcPr marL="0" marR="0" marT="8128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xmlns="" val="10005"/>
                  </a:ext>
                </a:extLst>
              </a:tr>
              <a:tr h="706235">
                <a:tc>
                  <a:txBody>
                    <a:bodyPr/>
                    <a:lstStyle/>
                    <a:p>
                      <a:pPr marL="67945">
                        <a:lnSpc>
                          <a:spcPct val="100000"/>
                        </a:lnSpc>
                        <a:spcBef>
                          <a:spcPts val="640"/>
                        </a:spcBef>
                        <a:tabLst>
                          <a:tab pos="412750" algn="l"/>
                          <a:tab pos="1175385" algn="l"/>
                          <a:tab pos="1858010" algn="l"/>
                          <a:tab pos="2501265" algn="l"/>
                          <a:tab pos="3815715" algn="l"/>
                        </a:tabLst>
                      </a:pPr>
                      <a:r>
                        <a:rPr sz="1800" spc="5" dirty="0">
                          <a:latin typeface="Times New Roman"/>
                          <a:cs typeface="Times New Roman"/>
                        </a:rPr>
                        <a:t>1.	</a:t>
                      </a:r>
                      <a:r>
                        <a:rPr sz="1800" dirty="0">
                          <a:latin typeface="Times New Roman"/>
                          <a:cs typeface="Times New Roman"/>
                        </a:rPr>
                        <a:t>CPLD	</a:t>
                      </a:r>
                      <a:r>
                        <a:rPr sz="1800" spc="-5" dirty="0">
                          <a:latin typeface="Times New Roman"/>
                          <a:cs typeface="Times New Roman"/>
                        </a:rPr>
                        <a:t>could	</a:t>
                      </a:r>
                      <a:r>
                        <a:rPr sz="1800" spc="-10" dirty="0">
                          <a:latin typeface="Times New Roman"/>
                          <a:cs typeface="Times New Roman"/>
                        </a:rPr>
                        <a:t>work	</a:t>
                      </a:r>
                      <a:r>
                        <a:rPr sz="1800" spc="-5" dirty="0">
                          <a:latin typeface="Times New Roman"/>
                          <a:cs typeface="Times New Roman"/>
                        </a:rPr>
                        <a:t>immediately	after</a:t>
                      </a:r>
                      <a:endParaRPr sz="1800">
                        <a:latin typeface="Times New Roman"/>
                        <a:cs typeface="Times New Roman"/>
                      </a:endParaRPr>
                    </a:p>
                    <a:p>
                      <a:pPr marL="412750">
                        <a:lnSpc>
                          <a:spcPct val="100000"/>
                        </a:lnSpc>
                        <a:spcBef>
                          <a:spcPts val="1085"/>
                        </a:spcBef>
                      </a:pPr>
                      <a:r>
                        <a:rPr sz="1800" spc="-5" dirty="0">
                          <a:latin typeface="Times New Roman"/>
                          <a:cs typeface="Times New Roman"/>
                        </a:rPr>
                        <a:t>power</a:t>
                      </a:r>
                      <a:r>
                        <a:rPr sz="1800" spc="-30" dirty="0">
                          <a:latin typeface="Times New Roman"/>
                          <a:cs typeface="Times New Roman"/>
                        </a:rPr>
                        <a:t> </a:t>
                      </a:r>
                      <a:r>
                        <a:rPr sz="1800" spc="10" dirty="0">
                          <a:latin typeface="Times New Roman"/>
                          <a:cs typeface="Times New Roman"/>
                        </a:rPr>
                        <a:t>up</a:t>
                      </a:r>
                      <a:endParaRPr sz="1800">
                        <a:latin typeface="Times New Roman"/>
                        <a:cs typeface="Times New Roman"/>
                      </a:endParaRPr>
                    </a:p>
                  </a:txBody>
                  <a:tcPr marL="0" marR="0" marT="81280" marB="0">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9850">
                        <a:lnSpc>
                          <a:spcPct val="100000"/>
                        </a:lnSpc>
                        <a:spcBef>
                          <a:spcPts val="640"/>
                        </a:spcBef>
                        <a:tabLst>
                          <a:tab pos="414655" algn="l"/>
                          <a:tab pos="1243965" algn="l"/>
                          <a:tab pos="2009139" algn="l"/>
                          <a:tab pos="2560955" algn="l"/>
                          <a:tab pos="3286760" algn="l"/>
                          <a:tab pos="3963670" algn="l"/>
                        </a:tabLst>
                      </a:pPr>
                      <a:r>
                        <a:rPr sz="1800" spc="5" dirty="0">
                          <a:latin typeface="Times New Roman"/>
                          <a:cs typeface="Times New Roman"/>
                        </a:rPr>
                        <a:t>1.	</a:t>
                      </a:r>
                      <a:r>
                        <a:rPr sz="1800" dirty="0">
                          <a:latin typeface="Times New Roman"/>
                          <a:cs typeface="Times New Roman"/>
                        </a:rPr>
                        <a:t>FPGA	</a:t>
                      </a:r>
                      <a:r>
                        <a:rPr sz="1800" spc="-5" dirty="0">
                          <a:latin typeface="Times New Roman"/>
                          <a:cs typeface="Times New Roman"/>
                        </a:rPr>
                        <a:t>could	</a:t>
                      </a:r>
                      <a:r>
                        <a:rPr sz="1800" spc="5" dirty="0">
                          <a:latin typeface="Times New Roman"/>
                          <a:cs typeface="Times New Roman"/>
                        </a:rPr>
                        <a:t>not	</a:t>
                      </a:r>
                      <a:r>
                        <a:rPr sz="1800" spc="-10" dirty="0">
                          <a:latin typeface="Times New Roman"/>
                          <a:cs typeface="Times New Roman"/>
                        </a:rPr>
                        <a:t>work	</a:t>
                      </a:r>
                      <a:r>
                        <a:rPr sz="1800" spc="-5" dirty="0">
                          <a:latin typeface="Times New Roman"/>
                          <a:cs typeface="Times New Roman"/>
                        </a:rPr>
                        <a:t>until	the</a:t>
                      </a:r>
                      <a:endParaRPr sz="1800">
                        <a:latin typeface="Times New Roman"/>
                        <a:cs typeface="Times New Roman"/>
                      </a:endParaRPr>
                    </a:p>
                    <a:p>
                      <a:pPr marL="414655">
                        <a:lnSpc>
                          <a:spcPct val="100000"/>
                        </a:lnSpc>
                        <a:spcBef>
                          <a:spcPts val="1085"/>
                        </a:spcBef>
                      </a:pPr>
                      <a:r>
                        <a:rPr sz="1800" spc="-5" dirty="0">
                          <a:latin typeface="Times New Roman"/>
                          <a:cs typeface="Times New Roman"/>
                        </a:rPr>
                        <a:t>configuration </a:t>
                      </a:r>
                      <a:r>
                        <a:rPr sz="1800" dirty="0">
                          <a:latin typeface="Times New Roman"/>
                          <a:cs typeface="Times New Roman"/>
                        </a:rPr>
                        <a:t>is</a:t>
                      </a:r>
                      <a:r>
                        <a:rPr sz="1800" spc="-20" dirty="0">
                          <a:latin typeface="Times New Roman"/>
                          <a:cs typeface="Times New Roman"/>
                        </a:rPr>
                        <a:t> </a:t>
                      </a:r>
                      <a:r>
                        <a:rPr sz="1800" spc="10" dirty="0">
                          <a:latin typeface="Times New Roman"/>
                          <a:cs typeface="Times New Roman"/>
                        </a:rPr>
                        <a:t>done</a:t>
                      </a:r>
                      <a:endParaRPr sz="1800">
                        <a:latin typeface="Times New Roman"/>
                        <a:cs typeface="Times New Roman"/>
                      </a:endParaRPr>
                    </a:p>
                  </a:txBody>
                  <a:tcPr marL="0" marR="0" marT="8128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xmlns="" val="10006"/>
                  </a:ext>
                </a:extLst>
              </a:tr>
              <a:tr h="706818">
                <a:tc>
                  <a:txBody>
                    <a:bodyPr/>
                    <a:lstStyle/>
                    <a:p>
                      <a:pPr marL="67945">
                        <a:lnSpc>
                          <a:spcPct val="100000"/>
                        </a:lnSpc>
                        <a:spcBef>
                          <a:spcPts val="645"/>
                        </a:spcBef>
                        <a:tabLst>
                          <a:tab pos="412750" algn="l"/>
                        </a:tabLst>
                      </a:pPr>
                      <a:r>
                        <a:rPr sz="1800" spc="5" dirty="0">
                          <a:latin typeface="Times New Roman"/>
                          <a:cs typeface="Times New Roman"/>
                        </a:rPr>
                        <a:t>1.	</a:t>
                      </a:r>
                      <a:r>
                        <a:rPr sz="1800" dirty="0">
                          <a:latin typeface="Times New Roman"/>
                          <a:cs typeface="Times New Roman"/>
                        </a:rPr>
                        <a:t>CPLDs are considered </a:t>
                      </a:r>
                      <a:r>
                        <a:rPr sz="1800" spc="-5" dirty="0">
                          <a:latin typeface="Times New Roman"/>
                          <a:cs typeface="Times New Roman"/>
                        </a:rPr>
                        <a:t>as</a:t>
                      </a:r>
                      <a:r>
                        <a:rPr sz="1800" spc="165" dirty="0">
                          <a:latin typeface="Times New Roman"/>
                          <a:cs typeface="Times New Roman"/>
                        </a:rPr>
                        <a:t> </a:t>
                      </a:r>
                      <a:r>
                        <a:rPr sz="1800" spc="-5" dirty="0">
                          <a:latin typeface="Times New Roman"/>
                          <a:cs typeface="Times New Roman"/>
                        </a:rPr>
                        <a:t>‘coarse-grain’</a:t>
                      </a:r>
                      <a:endParaRPr sz="1800">
                        <a:latin typeface="Times New Roman"/>
                        <a:cs typeface="Times New Roman"/>
                      </a:endParaRPr>
                    </a:p>
                    <a:p>
                      <a:pPr marL="412750">
                        <a:lnSpc>
                          <a:spcPct val="100000"/>
                        </a:lnSpc>
                        <a:spcBef>
                          <a:spcPts val="1080"/>
                        </a:spcBef>
                      </a:pPr>
                      <a:r>
                        <a:rPr sz="1800" spc="-5" dirty="0">
                          <a:latin typeface="Times New Roman"/>
                          <a:cs typeface="Times New Roman"/>
                        </a:rPr>
                        <a:t>devices</a:t>
                      </a:r>
                      <a:endParaRPr sz="1800">
                        <a:latin typeface="Times New Roman"/>
                        <a:cs typeface="Times New Roman"/>
                      </a:endParaRPr>
                    </a:p>
                  </a:txBody>
                  <a:tcPr marL="0" marR="0" marT="81915" marB="0">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9850">
                        <a:lnSpc>
                          <a:spcPct val="100000"/>
                        </a:lnSpc>
                        <a:spcBef>
                          <a:spcPts val="645"/>
                        </a:spcBef>
                        <a:tabLst>
                          <a:tab pos="414655" algn="l"/>
                          <a:tab pos="1249680" algn="l"/>
                          <a:tab pos="1691639" algn="l"/>
                          <a:tab pos="2850515" algn="l"/>
                          <a:tab pos="3204210" algn="l"/>
                        </a:tabLst>
                      </a:pPr>
                      <a:r>
                        <a:rPr sz="1800" spc="5" dirty="0">
                          <a:latin typeface="Times New Roman"/>
                          <a:cs typeface="Times New Roman"/>
                        </a:rPr>
                        <a:t>1.	</a:t>
                      </a:r>
                      <a:r>
                        <a:rPr sz="1800" spc="-10" dirty="0">
                          <a:latin typeface="Times New Roman"/>
                          <a:cs typeface="Times New Roman"/>
                        </a:rPr>
                        <a:t>FPGAs	</a:t>
                      </a:r>
                      <a:r>
                        <a:rPr sz="1800" spc="-5" dirty="0">
                          <a:latin typeface="Times New Roman"/>
                          <a:cs typeface="Times New Roman"/>
                        </a:rPr>
                        <a:t>are	considered	</a:t>
                      </a:r>
                      <a:r>
                        <a:rPr sz="1800" spc="-10" dirty="0">
                          <a:latin typeface="Times New Roman"/>
                          <a:cs typeface="Times New Roman"/>
                        </a:rPr>
                        <a:t>as	</a:t>
                      </a:r>
                      <a:r>
                        <a:rPr sz="1800" spc="-5" dirty="0">
                          <a:latin typeface="Times New Roman"/>
                          <a:cs typeface="Times New Roman"/>
                        </a:rPr>
                        <a:t>‘fine-grain’</a:t>
                      </a:r>
                      <a:endParaRPr sz="1800" dirty="0">
                        <a:latin typeface="Times New Roman"/>
                        <a:cs typeface="Times New Roman"/>
                      </a:endParaRPr>
                    </a:p>
                    <a:p>
                      <a:pPr marL="414655">
                        <a:lnSpc>
                          <a:spcPct val="100000"/>
                        </a:lnSpc>
                        <a:spcBef>
                          <a:spcPts val="1080"/>
                        </a:spcBef>
                        <a:tabLst>
                          <a:tab pos="3847465" algn="l"/>
                        </a:tabLst>
                      </a:pPr>
                      <a:r>
                        <a:rPr sz="1800" spc="-5" dirty="0">
                          <a:latin typeface="Times New Roman"/>
                          <a:cs typeface="Times New Roman"/>
                        </a:rPr>
                        <a:t>devices	</a:t>
                      </a:r>
                      <a:r>
                        <a:rPr sz="1800" spc="-82" baseline="48611" dirty="0">
                          <a:latin typeface="Times New Roman"/>
                          <a:cs typeface="Times New Roman"/>
                        </a:rPr>
                        <a:t>56</a:t>
                      </a:r>
                      <a:endParaRPr sz="1800" baseline="48611" dirty="0">
                        <a:latin typeface="Times New Roman"/>
                        <a:cs typeface="Times New Roman"/>
                      </a:endParaRPr>
                    </a:p>
                  </a:txBody>
                  <a:tcPr marL="0" marR="0" marT="8191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xmlns="" val="10007"/>
                  </a:ext>
                </a:extLst>
              </a:tr>
            </a:tbl>
          </a:graphicData>
        </a:graphic>
      </p:graphicFrame>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57200" y="6172200"/>
            <a:ext cx="8229600" cy="0"/>
          </a:xfrm>
          <a:custGeom>
            <a:avLst/>
            <a:gdLst/>
            <a:ahLst/>
            <a:cxnLst/>
            <a:rect l="l" t="t" r="r" b="b"/>
            <a:pathLst>
              <a:path w="8229600">
                <a:moveTo>
                  <a:pt x="0" y="0"/>
                </a:moveTo>
                <a:lnTo>
                  <a:pt x="8229600" y="0"/>
                </a:lnTo>
              </a:path>
            </a:pathLst>
          </a:custGeom>
          <a:ln w="19050">
            <a:solidFill>
              <a:srgbClr val="CC9900"/>
            </a:solidFill>
          </a:ln>
        </p:spPr>
        <p:txBody>
          <a:bodyPr wrap="square" lIns="0" tIns="0" rIns="0" bIns="0" rtlCol="0"/>
          <a:lstStyle/>
          <a:p>
            <a:endParaRPr/>
          </a:p>
        </p:txBody>
      </p:sp>
      <p:sp>
        <p:nvSpPr>
          <p:cNvPr id="3" name="object 3"/>
          <p:cNvSpPr txBox="1">
            <a:spLocks noGrp="1"/>
          </p:cNvSpPr>
          <p:nvPr>
            <p:ph type="title"/>
          </p:nvPr>
        </p:nvSpPr>
        <p:spPr>
          <a:xfrm>
            <a:off x="460044" y="276809"/>
            <a:ext cx="2411095" cy="329565"/>
          </a:xfrm>
          <a:prstGeom prst="rect">
            <a:avLst/>
          </a:prstGeom>
        </p:spPr>
        <p:txBody>
          <a:bodyPr vert="horz" wrap="square" lIns="0" tIns="12065" rIns="0" bIns="0" rtlCol="0">
            <a:spAutoFit/>
          </a:bodyPr>
          <a:lstStyle/>
          <a:p>
            <a:pPr marL="12700">
              <a:lnSpc>
                <a:spcPct val="100000"/>
              </a:lnSpc>
              <a:spcBef>
                <a:spcPts val="95"/>
              </a:spcBef>
              <a:tabLst>
                <a:tab pos="356870" algn="l"/>
              </a:tabLst>
            </a:pPr>
            <a:r>
              <a:rPr spc="-5" dirty="0">
                <a:solidFill>
                  <a:srgbClr val="C00000"/>
                </a:solidFill>
              </a:rPr>
              <a:t>»	</a:t>
            </a:r>
            <a:r>
              <a:rPr b="1" i="1" spc="-10" dirty="0">
                <a:solidFill>
                  <a:srgbClr val="FF0000"/>
                </a:solidFill>
                <a:latin typeface="Times New Roman"/>
                <a:cs typeface="Times New Roman"/>
              </a:rPr>
              <a:t>FPGA </a:t>
            </a:r>
            <a:r>
              <a:rPr b="1" i="1" spc="-5" dirty="0">
                <a:solidFill>
                  <a:srgbClr val="FF0000"/>
                </a:solidFill>
                <a:latin typeface="Times New Roman"/>
                <a:cs typeface="Times New Roman"/>
              </a:rPr>
              <a:t>versus</a:t>
            </a:r>
            <a:r>
              <a:rPr b="1" i="1" spc="-25" dirty="0">
                <a:solidFill>
                  <a:srgbClr val="FF0000"/>
                </a:solidFill>
                <a:latin typeface="Times New Roman"/>
                <a:cs typeface="Times New Roman"/>
              </a:rPr>
              <a:t> </a:t>
            </a:r>
            <a:r>
              <a:rPr b="1" i="1" spc="-10" dirty="0">
                <a:solidFill>
                  <a:srgbClr val="FF0000"/>
                </a:solidFill>
                <a:latin typeface="Times New Roman"/>
                <a:cs typeface="Times New Roman"/>
              </a:rPr>
              <a:t>ASIC</a:t>
            </a:r>
          </a:p>
        </p:txBody>
      </p:sp>
      <p:sp>
        <p:nvSpPr>
          <p:cNvPr id="5" name="object 5"/>
          <p:cNvSpPr/>
          <p:nvPr/>
        </p:nvSpPr>
        <p:spPr>
          <a:xfrm>
            <a:off x="304800" y="679450"/>
            <a:ext cx="0" cy="6064885"/>
          </a:xfrm>
          <a:custGeom>
            <a:avLst/>
            <a:gdLst/>
            <a:ahLst/>
            <a:cxnLst/>
            <a:rect l="l" t="t" r="r" b="b"/>
            <a:pathLst>
              <a:path h="6064884">
                <a:moveTo>
                  <a:pt x="0" y="0"/>
                </a:moveTo>
                <a:lnTo>
                  <a:pt x="0" y="6064672"/>
                </a:lnTo>
              </a:path>
            </a:pathLst>
          </a:custGeom>
          <a:ln w="12700">
            <a:solidFill>
              <a:srgbClr val="000000"/>
            </a:solidFill>
          </a:ln>
        </p:spPr>
        <p:txBody>
          <a:bodyPr wrap="square" lIns="0" tIns="0" rIns="0" bIns="0" rtlCol="0"/>
          <a:lstStyle/>
          <a:p>
            <a:endParaRPr/>
          </a:p>
        </p:txBody>
      </p:sp>
      <p:graphicFrame>
        <p:nvGraphicFramePr>
          <p:cNvPr id="6" name="object 6"/>
          <p:cNvGraphicFramePr>
            <a:graphicFrameLocks noGrp="1"/>
          </p:cNvGraphicFramePr>
          <p:nvPr>
            <p:extLst>
              <p:ext uri="{D42A27DB-BD31-4B8C-83A1-F6EECF244321}">
                <p14:modId xmlns:p14="http://schemas.microsoft.com/office/powerpoint/2010/main" val="2634603555"/>
              </p:ext>
            </p:extLst>
          </p:nvPr>
        </p:nvGraphicFramePr>
        <p:xfrm>
          <a:off x="304800" y="679450"/>
          <a:ext cx="8610600" cy="5721350"/>
        </p:xfrm>
        <a:graphic>
          <a:graphicData uri="http://schemas.openxmlformats.org/drawingml/2006/table">
            <a:tbl>
              <a:tblPr firstRow="1" bandRow="1">
                <a:tableStyleId>{2D5ABB26-0587-4C30-8999-92F81FD0307C}</a:tableStyleId>
              </a:tblPr>
              <a:tblGrid>
                <a:gridCol w="76200">
                  <a:extLst>
                    <a:ext uri="{9D8B030D-6E8A-4147-A177-3AD203B41FA5}">
                      <a16:colId xmlns:a16="http://schemas.microsoft.com/office/drawing/2014/main" xmlns="" val="20000"/>
                    </a:ext>
                  </a:extLst>
                </a:gridCol>
                <a:gridCol w="4229100">
                  <a:extLst>
                    <a:ext uri="{9D8B030D-6E8A-4147-A177-3AD203B41FA5}">
                      <a16:colId xmlns:a16="http://schemas.microsoft.com/office/drawing/2014/main" xmlns="" val="20001"/>
                    </a:ext>
                  </a:extLst>
                </a:gridCol>
                <a:gridCol w="4305300">
                  <a:extLst>
                    <a:ext uri="{9D8B030D-6E8A-4147-A177-3AD203B41FA5}">
                      <a16:colId xmlns:a16="http://schemas.microsoft.com/office/drawing/2014/main" xmlns="" val="20002"/>
                    </a:ext>
                  </a:extLst>
                </a:gridCol>
              </a:tblGrid>
              <a:tr h="415837">
                <a:tc>
                  <a:txBody>
                    <a:bodyPr/>
                    <a:lstStyle/>
                    <a:p>
                      <a:pPr>
                        <a:lnSpc>
                          <a:spcPct val="100000"/>
                        </a:lnSpc>
                      </a:pPr>
                      <a:endParaRPr sz="1800">
                        <a:latin typeface="Times New Roman"/>
                        <a:cs typeface="Times New Roman"/>
                      </a:endParaRPr>
                    </a:p>
                  </a:txBody>
                  <a:tcPr marL="0" marR="0" marT="0" marB="0">
                    <a:lnT w="12700">
                      <a:solidFill>
                        <a:srgbClr val="000000"/>
                      </a:solidFill>
                      <a:prstDash val="solid"/>
                    </a:lnT>
                    <a:lnB w="12700">
                      <a:solidFill>
                        <a:srgbClr val="000000"/>
                      </a:solidFill>
                      <a:prstDash val="solid"/>
                    </a:lnB>
                  </a:tcPr>
                </a:tc>
                <a:tc>
                  <a:txBody>
                    <a:bodyPr/>
                    <a:lstStyle/>
                    <a:p>
                      <a:pPr marR="66675" algn="ctr">
                        <a:lnSpc>
                          <a:spcPct val="100000"/>
                        </a:lnSpc>
                        <a:spcBef>
                          <a:spcPts val="805"/>
                        </a:spcBef>
                      </a:pPr>
                      <a:r>
                        <a:rPr sz="1800" b="1" spc="-5" dirty="0">
                          <a:latin typeface="Times New Roman"/>
                          <a:cs typeface="Times New Roman"/>
                        </a:rPr>
                        <a:t>FPGAs</a:t>
                      </a:r>
                      <a:endParaRPr sz="1800">
                        <a:latin typeface="Times New Roman"/>
                        <a:cs typeface="Times New Roman"/>
                      </a:endParaRPr>
                    </a:p>
                  </a:txBody>
                  <a:tcPr marL="0" marR="0" marT="102235" marB="0">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1270" algn="ctr">
                        <a:lnSpc>
                          <a:spcPct val="100000"/>
                        </a:lnSpc>
                        <a:spcBef>
                          <a:spcPts val="805"/>
                        </a:spcBef>
                      </a:pPr>
                      <a:r>
                        <a:rPr sz="1800" b="1" spc="-5" dirty="0">
                          <a:latin typeface="Times New Roman"/>
                          <a:cs typeface="Times New Roman"/>
                        </a:rPr>
                        <a:t>ASICs</a:t>
                      </a:r>
                      <a:endParaRPr sz="1800">
                        <a:latin typeface="Times New Roman"/>
                        <a:cs typeface="Times New Roman"/>
                      </a:endParaRPr>
                    </a:p>
                  </a:txBody>
                  <a:tcPr marL="0" marR="0" marT="10223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xmlns="" val="10000"/>
                  </a:ext>
                </a:extLst>
              </a:tr>
              <a:tr h="1047330">
                <a:tc>
                  <a:txBody>
                    <a:bodyPr/>
                    <a:lstStyle/>
                    <a:p>
                      <a:pPr>
                        <a:lnSpc>
                          <a:spcPct val="100000"/>
                        </a:lnSpc>
                      </a:pPr>
                      <a:endParaRPr sz="1800">
                        <a:latin typeface="Times New Roman"/>
                        <a:cs typeface="Times New Roman"/>
                      </a:endParaRPr>
                    </a:p>
                  </a:txBody>
                  <a:tcPr marL="0" marR="0" marT="0" marB="0">
                    <a:lnT w="12700">
                      <a:solidFill>
                        <a:srgbClr val="000000"/>
                      </a:solidFill>
                      <a:prstDash val="solid"/>
                    </a:lnT>
                    <a:lnB w="12700">
                      <a:solidFill>
                        <a:srgbClr val="000000"/>
                      </a:solidFill>
                      <a:prstDash val="solid"/>
                    </a:lnB>
                  </a:tcPr>
                </a:tc>
                <a:tc>
                  <a:txBody>
                    <a:bodyPr/>
                    <a:lstStyle/>
                    <a:p>
                      <a:pPr marL="336550" marR="60325" indent="-344805">
                        <a:lnSpc>
                          <a:spcPct val="150100"/>
                        </a:lnSpc>
                        <a:spcBef>
                          <a:spcPts val="840"/>
                        </a:spcBef>
                        <a:tabLst>
                          <a:tab pos="336550" algn="l"/>
                          <a:tab pos="1346200" algn="l"/>
                          <a:tab pos="1590040" algn="l"/>
                          <a:tab pos="3245485" algn="l"/>
                        </a:tabLst>
                      </a:pPr>
                      <a:r>
                        <a:rPr sz="1800" spc="10" dirty="0">
                          <a:latin typeface="Times New Roman"/>
                          <a:cs typeface="Times New Roman"/>
                        </a:rPr>
                        <a:t>1</a:t>
                      </a:r>
                      <a:r>
                        <a:rPr sz="1800" dirty="0">
                          <a:latin typeface="Times New Roman"/>
                          <a:cs typeface="Times New Roman"/>
                        </a:rPr>
                        <a:t>.	</a:t>
                      </a:r>
                      <a:r>
                        <a:rPr sz="1800" spc="-15" dirty="0">
                          <a:latin typeface="Times New Roman"/>
                          <a:cs typeface="Times New Roman"/>
                        </a:rPr>
                        <a:t>F</a:t>
                      </a:r>
                      <a:r>
                        <a:rPr sz="1800" spc="30" dirty="0">
                          <a:latin typeface="Times New Roman"/>
                          <a:cs typeface="Times New Roman"/>
                        </a:rPr>
                        <a:t>P</a:t>
                      </a:r>
                      <a:r>
                        <a:rPr sz="1800" dirty="0">
                          <a:latin typeface="Times New Roman"/>
                          <a:cs typeface="Times New Roman"/>
                        </a:rPr>
                        <a:t>GA </a:t>
                      </a:r>
                      <a:r>
                        <a:rPr sz="1800" spc="95" dirty="0">
                          <a:latin typeface="Times New Roman"/>
                          <a:cs typeface="Times New Roman"/>
                        </a:rPr>
                        <a:t> </a:t>
                      </a:r>
                      <a:r>
                        <a:rPr sz="1800" spc="5" dirty="0">
                          <a:latin typeface="Times New Roman"/>
                          <a:cs typeface="Times New Roman"/>
                        </a:rPr>
                        <a:t>i</a:t>
                      </a:r>
                      <a:r>
                        <a:rPr sz="1800" dirty="0">
                          <a:latin typeface="Times New Roman"/>
                          <a:cs typeface="Times New Roman"/>
                        </a:rPr>
                        <a:t>s	a	re</a:t>
                      </a:r>
                      <a:r>
                        <a:rPr sz="1800" spc="10" dirty="0">
                          <a:latin typeface="Times New Roman"/>
                          <a:cs typeface="Times New Roman"/>
                        </a:rPr>
                        <a:t>p</a:t>
                      </a:r>
                      <a:r>
                        <a:rPr sz="1800" dirty="0">
                          <a:latin typeface="Times New Roman"/>
                          <a:cs typeface="Times New Roman"/>
                        </a:rPr>
                        <a:t>r</a:t>
                      </a:r>
                      <a:r>
                        <a:rPr sz="1800" spc="15" dirty="0">
                          <a:latin typeface="Times New Roman"/>
                          <a:cs typeface="Times New Roman"/>
                        </a:rPr>
                        <a:t>o</a:t>
                      </a:r>
                      <a:r>
                        <a:rPr sz="1800" spc="-10" dirty="0">
                          <a:latin typeface="Times New Roman"/>
                          <a:cs typeface="Times New Roman"/>
                        </a:rPr>
                        <a:t>g</a:t>
                      </a:r>
                      <a:r>
                        <a:rPr sz="1800" dirty="0">
                          <a:latin typeface="Times New Roman"/>
                          <a:cs typeface="Times New Roman"/>
                        </a:rPr>
                        <a:t>r</a:t>
                      </a:r>
                      <a:r>
                        <a:rPr sz="1800" spc="15" dirty="0">
                          <a:latin typeface="Times New Roman"/>
                          <a:cs typeface="Times New Roman"/>
                        </a:rPr>
                        <a:t>a</a:t>
                      </a:r>
                      <a:r>
                        <a:rPr sz="1800" spc="-10" dirty="0">
                          <a:latin typeface="Times New Roman"/>
                          <a:cs typeface="Times New Roman"/>
                        </a:rPr>
                        <a:t>mm</a:t>
                      </a:r>
                      <a:r>
                        <a:rPr sz="1800" dirty="0">
                          <a:latin typeface="Times New Roman"/>
                          <a:cs typeface="Times New Roman"/>
                        </a:rPr>
                        <a:t>a</a:t>
                      </a:r>
                      <a:r>
                        <a:rPr sz="1800" spc="5" dirty="0">
                          <a:latin typeface="Times New Roman"/>
                          <a:cs typeface="Times New Roman"/>
                        </a:rPr>
                        <a:t>b</a:t>
                      </a:r>
                      <a:r>
                        <a:rPr sz="1800" dirty="0">
                          <a:latin typeface="Times New Roman"/>
                          <a:cs typeface="Times New Roman"/>
                        </a:rPr>
                        <a:t>le	i</a:t>
                      </a:r>
                      <a:r>
                        <a:rPr sz="1800" spc="10" dirty="0">
                          <a:latin typeface="Times New Roman"/>
                          <a:cs typeface="Times New Roman"/>
                        </a:rPr>
                        <a:t>n</a:t>
                      </a:r>
                      <a:r>
                        <a:rPr sz="1800" dirty="0">
                          <a:latin typeface="Times New Roman"/>
                          <a:cs typeface="Times New Roman"/>
                        </a:rPr>
                        <a:t>te</a:t>
                      </a:r>
                      <a:r>
                        <a:rPr sz="1800" spc="-15" dirty="0">
                          <a:latin typeface="Times New Roman"/>
                          <a:cs typeface="Times New Roman"/>
                        </a:rPr>
                        <a:t>g</a:t>
                      </a:r>
                      <a:r>
                        <a:rPr sz="1800" dirty="0">
                          <a:latin typeface="Times New Roman"/>
                          <a:cs typeface="Times New Roman"/>
                        </a:rPr>
                        <a:t>rated  circuit</a:t>
                      </a:r>
                      <a:endParaRPr sz="1800">
                        <a:latin typeface="Times New Roman"/>
                        <a:cs typeface="Times New Roman"/>
                      </a:endParaRPr>
                    </a:p>
                  </a:txBody>
                  <a:tcPr marL="0" marR="0" marT="106680" marB="0">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414655" marR="60960" indent="-344805">
                        <a:lnSpc>
                          <a:spcPct val="150100"/>
                        </a:lnSpc>
                        <a:spcBef>
                          <a:spcPts val="840"/>
                        </a:spcBef>
                        <a:tabLst>
                          <a:tab pos="414655" algn="l"/>
                          <a:tab pos="1087755" algn="l"/>
                          <a:tab pos="1396365" algn="l"/>
                          <a:tab pos="1652270" algn="l"/>
                          <a:tab pos="2432685" algn="l"/>
                          <a:tab pos="2978785" algn="l"/>
                          <a:tab pos="3322954" algn="l"/>
                        </a:tabLst>
                      </a:pPr>
                      <a:r>
                        <a:rPr sz="1800" spc="10" dirty="0">
                          <a:latin typeface="Times New Roman"/>
                          <a:cs typeface="Times New Roman"/>
                        </a:rPr>
                        <a:t>1</a:t>
                      </a:r>
                      <a:r>
                        <a:rPr sz="1800" dirty="0">
                          <a:latin typeface="Times New Roman"/>
                          <a:cs typeface="Times New Roman"/>
                        </a:rPr>
                        <a:t>.	</a:t>
                      </a:r>
                      <a:r>
                        <a:rPr sz="1800" spc="-30" dirty="0">
                          <a:latin typeface="Times New Roman"/>
                          <a:cs typeface="Times New Roman"/>
                        </a:rPr>
                        <a:t>A</a:t>
                      </a:r>
                      <a:r>
                        <a:rPr sz="1800" spc="5" dirty="0">
                          <a:latin typeface="Times New Roman"/>
                          <a:cs typeface="Times New Roman"/>
                        </a:rPr>
                        <a:t>S</a:t>
                      </a:r>
                      <a:r>
                        <a:rPr sz="1800" dirty="0">
                          <a:latin typeface="Times New Roman"/>
                          <a:cs typeface="Times New Roman"/>
                        </a:rPr>
                        <a:t>IC	is	a	</a:t>
                      </a:r>
                      <a:r>
                        <a:rPr sz="1800" spc="10" dirty="0">
                          <a:latin typeface="Times New Roman"/>
                          <a:cs typeface="Times New Roman"/>
                        </a:rPr>
                        <a:t>un</a:t>
                      </a:r>
                      <a:r>
                        <a:rPr sz="1800" dirty="0">
                          <a:latin typeface="Times New Roman"/>
                          <a:cs typeface="Times New Roman"/>
                        </a:rPr>
                        <a:t>i</a:t>
                      </a:r>
                      <a:r>
                        <a:rPr sz="1800" spc="-10" dirty="0">
                          <a:latin typeface="Times New Roman"/>
                          <a:cs typeface="Times New Roman"/>
                        </a:rPr>
                        <a:t>q</a:t>
                      </a:r>
                      <a:r>
                        <a:rPr sz="1800" spc="10" dirty="0">
                          <a:latin typeface="Times New Roman"/>
                          <a:cs typeface="Times New Roman"/>
                        </a:rPr>
                        <a:t>u</a:t>
                      </a:r>
                      <a:r>
                        <a:rPr sz="1800" dirty="0">
                          <a:latin typeface="Times New Roman"/>
                          <a:cs typeface="Times New Roman"/>
                        </a:rPr>
                        <a:t>e	t</a:t>
                      </a:r>
                      <a:r>
                        <a:rPr sz="1800" spc="-35" dirty="0">
                          <a:latin typeface="Times New Roman"/>
                          <a:cs typeface="Times New Roman"/>
                        </a:rPr>
                        <a:t>y</a:t>
                      </a:r>
                      <a:r>
                        <a:rPr sz="1800" spc="10" dirty="0">
                          <a:latin typeface="Times New Roman"/>
                          <a:cs typeface="Times New Roman"/>
                        </a:rPr>
                        <a:t>p</a:t>
                      </a:r>
                      <a:r>
                        <a:rPr sz="1800" dirty="0">
                          <a:latin typeface="Times New Roman"/>
                          <a:cs typeface="Times New Roman"/>
                        </a:rPr>
                        <a:t>e	</a:t>
                      </a:r>
                      <a:r>
                        <a:rPr sz="1800" spc="10" dirty="0">
                          <a:latin typeface="Times New Roman"/>
                          <a:cs typeface="Times New Roman"/>
                        </a:rPr>
                        <a:t>o</a:t>
                      </a:r>
                      <a:r>
                        <a:rPr sz="1800" dirty="0">
                          <a:latin typeface="Times New Roman"/>
                          <a:cs typeface="Times New Roman"/>
                        </a:rPr>
                        <a:t>f	i</a:t>
                      </a:r>
                      <a:r>
                        <a:rPr sz="1800" spc="10" dirty="0">
                          <a:latin typeface="Times New Roman"/>
                          <a:cs typeface="Times New Roman"/>
                        </a:rPr>
                        <a:t>n</a:t>
                      </a:r>
                      <a:r>
                        <a:rPr sz="1800" dirty="0">
                          <a:latin typeface="Times New Roman"/>
                          <a:cs typeface="Times New Roman"/>
                        </a:rPr>
                        <a:t>te</a:t>
                      </a:r>
                      <a:r>
                        <a:rPr sz="1800" spc="-20" dirty="0">
                          <a:latin typeface="Times New Roman"/>
                          <a:cs typeface="Times New Roman"/>
                        </a:rPr>
                        <a:t>g</a:t>
                      </a:r>
                      <a:r>
                        <a:rPr sz="1800" dirty="0">
                          <a:latin typeface="Times New Roman"/>
                          <a:cs typeface="Times New Roman"/>
                        </a:rPr>
                        <a:t>r</a:t>
                      </a:r>
                      <a:r>
                        <a:rPr sz="1800" spc="-10" dirty="0">
                          <a:latin typeface="Times New Roman"/>
                          <a:cs typeface="Times New Roman"/>
                        </a:rPr>
                        <a:t>a</a:t>
                      </a:r>
                      <a:r>
                        <a:rPr sz="1800" dirty="0">
                          <a:latin typeface="Times New Roman"/>
                          <a:cs typeface="Times New Roman"/>
                        </a:rPr>
                        <a:t>ted  </a:t>
                      </a:r>
                      <a:r>
                        <a:rPr sz="1800" spc="-5" dirty="0">
                          <a:latin typeface="Times New Roman"/>
                          <a:cs typeface="Times New Roman"/>
                        </a:rPr>
                        <a:t>circuit </a:t>
                      </a:r>
                      <a:r>
                        <a:rPr sz="1800" spc="-10" dirty="0">
                          <a:latin typeface="Times New Roman"/>
                          <a:cs typeface="Times New Roman"/>
                        </a:rPr>
                        <a:t>meant </a:t>
                      </a:r>
                      <a:r>
                        <a:rPr sz="1800" spc="-5" dirty="0">
                          <a:latin typeface="Times New Roman"/>
                          <a:cs typeface="Times New Roman"/>
                        </a:rPr>
                        <a:t>for </a:t>
                      </a:r>
                      <a:r>
                        <a:rPr sz="1800" dirty="0">
                          <a:latin typeface="Times New Roman"/>
                          <a:cs typeface="Times New Roman"/>
                        </a:rPr>
                        <a:t>a </a:t>
                      </a:r>
                      <a:r>
                        <a:rPr sz="1800" spc="-5" dirty="0">
                          <a:latin typeface="Times New Roman"/>
                          <a:cs typeface="Times New Roman"/>
                        </a:rPr>
                        <a:t>specific</a:t>
                      </a:r>
                      <a:r>
                        <a:rPr sz="1800" spc="55" dirty="0">
                          <a:latin typeface="Times New Roman"/>
                          <a:cs typeface="Times New Roman"/>
                        </a:rPr>
                        <a:t> </a:t>
                      </a:r>
                      <a:r>
                        <a:rPr sz="1800" dirty="0">
                          <a:latin typeface="Times New Roman"/>
                          <a:cs typeface="Times New Roman"/>
                        </a:rPr>
                        <a:t>application</a:t>
                      </a:r>
                      <a:endParaRPr sz="1800">
                        <a:latin typeface="Times New Roman"/>
                        <a:cs typeface="Times New Roman"/>
                      </a:endParaRPr>
                    </a:p>
                  </a:txBody>
                  <a:tcPr marL="0" marR="0" marT="10668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xmlns="" val="10001"/>
                  </a:ext>
                </a:extLst>
              </a:tr>
              <a:tr h="795451">
                <a:tc>
                  <a:txBody>
                    <a:bodyPr/>
                    <a:lstStyle/>
                    <a:p>
                      <a:pPr>
                        <a:lnSpc>
                          <a:spcPct val="100000"/>
                        </a:lnSpc>
                      </a:pPr>
                      <a:endParaRPr sz="1800">
                        <a:latin typeface="Times New Roman"/>
                        <a:cs typeface="Times New Roman"/>
                      </a:endParaRPr>
                    </a:p>
                  </a:txBody>
                  <a:tcPr marL="0" marR="0" marT="0" marB="0">
                    <a:lnT w="12700">
                      <a:solidFill>
                        <a:srgbClr val="000000"/>
                      </a:solidFill>
                      <a:prstDash val="solid"/>
                    </a:lnT>
                    <a:lnB w="12700">
                      <a:solidFill>
                        <a:srgbClr val="000000"/>
                      </a:solidFill>
                      <a:prstDash val="solid"/>
                    </a:lnB>
                  </a:tcPr>
                </a:tc>
                <a:tc>
                  <a:txBody>
                    <a:bodyPr/>
                    <a:lstStyle/>
                    <a:p>
                      <a:pPr>
                        <a:lnSpc>
                          <a:spcPct val="100000"/>
                        </a:lnSpc>
                        <a:spcBef>
                          <a:spcPts val="635"/>
                        </a:spcBef>
                        <a:tabLst>
                          <a:tab pos="336550" algn="l"/>
                        </a:tabLst>
                      </a:pPr>
                      <a:r>
                        <a:rPr sz="1800" spc="5" dirty="0">
                          <a:latin typeface="Times New Roman"/>
                          <a:cs typeface="Times New Roman"/>
                        </a:rPr>
                        <a:t>1.	</a:t>
                      </a:r>
                      <a:r>
                        <a:rPr sz="1800" dirty="0">
                          <a:latin typeface="Times New Roman"/>
                          <a:cs typeface="Times New Roman"/>
                        </a:rPr>
                        <a:t>FPGA is </a:t>
                      </a:r>
                      <a:r>
                        <a:rPr sz="1800" spc="5" dirty="0">
                          <a:latin typeface="Times New Roman"/>
                          <a:cs typeface="Times New Roman"/>
                        </a:rPr>
                        <a:t>not </a:t>
                      </a:r>
                      <a:r>
                        <a:rPr sz="1800" spc="-10" dirty="0">
                          <a:latin typeface="Times New Roman"/>
                          <a:cs typeface="Times New Roman"/>
                        </a:rPr>
                        <a:t>efficient </a:t>
                      </a:r>
                      <a:r>
                        <a:rPr sz="1800" dirty="0">
                          <a:latin typeface="Times New Roman"/>
                          <a:cs typeface="Times New Roman"/>
                        </a:rPr>
                        <a:t>in </a:t>
                      </a:r>
                      <a:r>
                        <a:rPr sz="1800" spc="-10" dirty="0">
                          <a:latin typeface="Times New Roman"/>
                          <a:cs typeface="Times New Roman"/>
                        </a:rPr>
                        <a:t>terms </a:t>
                      </a:r>
                      <a:r>
                        <a:rPr sz="1800" spc="15" dirty="0">
                          <a:latin typeface="Times New Roman"/>
                          <a:cs typeface="Times New Roman"/>
                        </a:rPr>
                        <a:t>of </a:t>
                      </a:r>
                      <a:r>
                        <a:rPr sz="1800" dirty="0">
                          <a:latin typeface="Times New Roman"/>
                          <a:cs typeface="Times New Roman"/>
                        </a:rPr>
                        <a:t>use</a:t>
                      </a:r>
                      <a:r>
                        <a:rPr sz="1800" spc="235" dirty="0">
                          <a:latin typeface="Times New Roman"/>
                          <a:cs typeface="Times New Roman"/>
                        </a:rPr>
                        <a:t> </a:t>
                      </a:r>
                      <a:r>
                        <a:rPr sz="1800" spc="10" dirty="0">
                          <a:latin typeface="Times New Roman"/>
                          <a:cs typeface="Times New Roman"/>
                        </a:rPr>
                        <a:t>of</a:t>
                      </a:r>
                      <a:endParaRPr sz="1800">
                        <a:latin typeface="Times New Roman"/>
                        <a:cs typeface="Times New Roman"/>
                      </a:endParaRPr>
                    </a:p>
                    <a:p>
                      <a:pPr marL="336550">
                        <a:lnSpc>
                          <a:spcPct val="100000"/>
                        </a:lnSpc>
                        <a:spcBef>
                          <a:spcPts val="1080"/>
                        </a:spcBef>
                      </a:pPr>
                      <a:r>
                        <a:rPr sz="1800" spc="-5" dirty="0">
                          <a:latin typeface="Times New Roman"/>
                          <a:cs typeface="Times New Roman"/>
                        </a:rPr>
                        <a:t>materials</a:t>
                      </a:r>
                      <a:endParaRPr sz="1800">
                        <a:latin typeface="Times New Roman"/>
                        <a:cs typeface="Times New Roman"/>
                      </a:endParaRPr>
                    </a:p>
                  </a:txBody>
                  <a:tcPr marL="0" marR="0" marT="80645" marB="0">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9850">
                        <a:lnSpc>
                          <a:spcPct val="100000"/>
                        </a:lnSpc>
                        <a:spcBef>
                          <a:spcPts val="635"/>
                        </a:spcBef>
                        <a:tabLst>
                          <a:tab pos="414655" algn="l"/>
                          <a:tab pos="1201420" algn="l"/>
                          <a:tab pos="2076450" algn="l"/>
                          <a:tab pos="2747010" algn="l"/>
                          <a:tab pos="3432810" algn="l"/>
                        </a:tabLst>
                      </a:pPr>
                      <a:r>
                        <a:rPr sz="1800" spc="5" dirty="0">
                          <a:latin typeface="Times New Roman"/>
                          <a:cs typeface="Times New Roman"/>
                        </a:rPr>
                        <a:t>1.	</a:t>
                      </a:r>
                      <a:r>
                        <a:rPr sz="1800" spc="-10" dirty="0">
                          <a:latin typeface="Times New Roman"/>
                          <a:cs typeface="Times New Roman"/>
                        </a:rPr>
                        <a:t>ASIC	</a:t>
                      </a:r>
                      <a:r>
                        <a:rPr sz="1800" spc="-5" dirty="0">
                          <a:latin typeface="Times New Roman"/>
                          <a:cs typeface="Times New Roman"/>
                        </a:rPr>
                        <a:t>wastes	very	</a:t>
                      </a:r>
                      <a:r>
                        <a:rPr sz="1800" dirty="0">
                          <a:latin typeface="Times New Roman"/>
                          <a:cs typeface="Times New Roman"/>
                        </a:rPr>
                        <a:t>little	</a:t>
                      </a:r>
                      <a:r>
                        <a:rPr sz="1800" spc="-5" dirty="0">
                          <a:latin typeface="Times New Roman"/>
                          <a:cs typeface="Times New Roman"/>
                        </a:rPr>
                        <a:t>material,</a:t>
                      </a:r>
                      <a:endParaRPr sz="1800">
                        <a:latin typeface="Times New Roman"/>
                        <a:cs typeface="Times New Roman"/>
                      </a:endParaRPr>
                    </a:p>
                    <a:p>
                      <a:pPr marL="414655">
                        <a:lnSpc>
                          <a:spcPct val="100000"/>
                        </a:lnSpc>
                        <a:spcBef>
                          <a:spcPts val="1080"/>
                        </a:spcBef>
                      </a:pPr>
                      <a:r>
                        <a:rPr sz="1800" dirty="0">
                          <a:latin typeface="Times New Roman"/>
                          <a:cs typeface="Times New Roman"/>
                        </a:rPr>
                        <a:t>recurring </a:t>
                      </a:r>
                      <a:r>
                        <a:rPr sz="1800" spc="-5" dirty="0">
                          <a:latin typeface="Times New Roman"/>
                          <a:cs typeface="Times New Roman"/>
                        </a:rPr>
                        <a:t>cost is</a:t>
                      </a:r>
                      <a:r>
                        <a:rPr sz="1800" spc="-45" dirty="0">
                          <a:latin typeface="Times New Roman"/>
                          <a:cs typeface="Times New Roman"/>
                        </a:rPr>
                        <a:t> </a:t>
                      </a:r>
                      <a:r>
                        <a:rPr sz="1800" dirty="0">
                          <a:latin typeface="Times New Roman"/>
                          <a:cs typeface="Times New Roman"/>
                        </a:rPr>
                        <a:t>low</a:t>
                      </a:r>
                      <a:endParaRPr sz="1800">
                        <a:latin typeface="Times New Roman"/>
                        <a:cs typeface="Times New Roman"/>
                      </a:endParaRPr>
                    </a:p>
                  </a:txBody>
                  <a:tcPr marL="0" marR="0" marT="8064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xmlns="" val="10002"/>
                  </a:ext>
                </a:extLst>
              </a:tr>
              <a:tr h="1047215">
                <a:tc>
                  <a:txBody>
                    <a:bodyPr/>
                    <a:lstStyle/>
                    <a:p>
                      <a:pPr>
                        <a:lnSpc>
                          <a:spcPct val="100000"/>
                        </a:lnSpc>
                      </a:pPr>
                      <a:endParaRPr sz="1800">
                        <a:latin typeface="Times New Roman"/>
                        <a:cs typeface="Times New Roman"/>
                      </a:endParaRPr>
                    </a:p>
                  </a:txBody>
                  <a:tcPr marL="0" marR="0" marT="0" marB="0">
                    <a:lnT w="12700">
                      <a:solidFill>
                        <a:srgbClr val="000000"/>
                      </a:solidFill>
                      <a:prstDash val="solid"/>
                    </a:lnT>
                    <a:lnB w="12700">
                      <a:solidFill>
                        <a:srgbClr val="000000"/>
                      </a:solidFill>
                      <a:prstDash val="solid"/>
                    </a:lnB>
                  </a:tcPr>
                </a:tc>
                <a:tc>
                  <a:txBody>
                    <a:bodyPr/>
                    <a:lstStyle/>
                    <a:p>
                      <a:pPr>
                        <a:lnSpc>
                          <a:spcPct val="100000"/>
                        </a:lnSpc>
                        <a:spcBef>
                          <a:spcPts val="30"/>
                        </a:spcBef>
                      </a:pPr>
                      <a:endParaRPr sz="1650">
                        <a:latin typeface="Times New Roman"/>
                        <a:cs typeface="Times New Roman"/>
                      </a:endParaRPr>
                    </a:p>
                    <a:p>
                      <a:pPr>
                        <a:lnSpc>
                          <a:spcPct val="100000"/>
                        </a:lnSpc>
                        <a:tabLst>
                          <a:tab pos="336550" algn="l"/>
                        </a:tabLst>
                      </a:pPr>
                      <a:r>
                        <a:rPr sz="1800" spc="5" dirty="0">
                          <a:latin typeface="Times New Roman"/>
                          <a:cs typeface="Times New Roman"/>
                        </a:rPr>
                        <a:t>1.	</a:t>
                      </a:r>
                      <a:r>
                        <a:rPr sz="1800" dirty="0">
                          <a:latin typeface="Times New Roman"/>
                          <a:cs typeface="Times New Roman"/>
                        </a:rPr>
                        <a:t>FPGA is better </a:t>
                      </a:r>
                      <a:r>
                        <a:rPr sz="1800" spc="-5" dirty="0">
                          <a:latin typeface="Times New Roman"/>
                          <a:cs typeface="Times New Roman"/>
                        </a:rPr>
                        <a:t>than </a:t>
                      </a:r>
                      <a:r>
                        <a:rPr sz="1800" spc="-10" dirty="0">
                          <a:latin typeface="Times New Roman"/>
                          <a:cs typeface="Times New Roman"/>
                        </a:rPr>
                        <a:t>ASIC when</a:t>
                      </a:r>
                      <a:r>
                        <a:rPr sz="1800" spc="400" dirty="0">
                          <a:latin typeface="Times New Roman"/>
                          <a:cs typeface="Times New Roman"/>
                        </a:rPr>
                        <a:t> </a:t>
                      </a:r>
                      <a:r>
                        <a:rPr sz="1800" dirty="0">
                          <a:latin typeface="Times New Roman"/>
                          <a:cs typeface="Times New Roman"/>
                        </a:rPr>
                        <a:t>building</a:t>
                      </a:r>
                      <a:endParaRPr sz="1800">
                        <a:latin typeface="Times New Roman"/>
                        <a:cs typeface="Times New Roman"/>
                      </a:endParaRPr>
                    </a:p>
                    <a:p>
                      <a:pPr marL="336550">
                        <a:lnSpc>
                          <a:spcPct val="100000"/>
                        </a:lnSpc>
                        <a:spcBef>
                          <a:spcPts val="1085"/>
                        </a:spcBef>
                      </a:pPr>
                      <a:r>
                        <a:rPr sz="1800" spc="5" dirty="0">
                          <a:latin typeface="Times New Roman"/>
                          <a:cs typeface="Times New Roman"/>
                        </a:rPr>
                        <a:t>low </a:t>
                      </a:r>
                      <a:r>
                        <a:rPr sz="1800" spc="-5" dirty="0">
                          <a:latin typeface="Times New Roman"/>
                          <a:cs typeface="Times New Roman"/>
                        </a:rPr>
                        <a:t>volume </a:t>
                      </a:r>
                      <a:r>
                        <a:rPr sz="1800" spc="5" dirty="0">
                          <a:latin typeface="Times New Roman"/>
                          <a:cs typeface="Times New Roman"/>
                        </a:rPr>
                        <a:t>production</a:t>
                      </a:r>
                      <a:r>
                        <a:rPr sz="1800" spc="-110" dirty="0">
                          <a:latin typeface="Times New Roman"/>
                          <a:cs typeface="Times New Roman"/>
                        </a:rPr>
                        <a:t> </a:t>
                      </a:r>
                      <a:r>
                        <a:rPr sz="1800" dirty="0">
                          <a:latin typeface="Times New Roman"/>
                          <a:cs typeface="Times New Roman"/>
                        </a:rPr>
                        <a:t>circuits</a:t>
                      </a:r>
                      <a:endParaRPr sz="1800">
                        <a:latin typeface="Times New Roman"/>
                        <a:cs typeface="Times New Roman"/>
                      </a:endParaRPr>
                    </a:p>
                  </a:txBody>
                  <a:tcPr marL="0" marR="0" marT="3810" marB="0">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spcBef>
                          <a:spcPts val="30"/>
                        </a:spcBef>
                      </a:pPr>
                      <a:endParaRPr sz="1650">
                        <a:latin typeface="Times New Roman"/>
                        <a:cs typeface="Times New Roman"/>
                      </a:endParaRPr>
                    </a:p>
                    <a:p>
                      <a:pPr marL="69850">
                        <a:lnSpc>
                          <a:spcPct val="100000"/>
                        </a:lnSpc>
                        <a:tabLst>
                          <a:tab pos="414655" algn="l"/>
                          <a:tab pos="963294" algn="l"/>
                          <a:tab pos="1926589" algn="l"/>
                          <a:tab pos="2207260" algn="l"/>
                          <a:tab pos="3835400" algn="l"/>
                          <a:tab pos="4091304" algn="l"/>
                        </a:tabLst>
                      </a:pPr>
                      <a:r>
                        <a:rPr sz="1800" spc="5" dirty="0">
                          <a:latin typeface="Times New Roman"/>
                          <a:cs typeface="Times New Roman"/>
                        </a:rPr>
                        <a:t>1.	</a:t>
                      </a:r>
                      <a:r>
                        <a:rPr sz="1800" dirty="0">
                          <a:latin typeface="Times New Roman"/>
                          <a:cs typeface="Times New Roman"/>
                        </a:rPr>
                        <a:t>Cost	</a:t>
                      </a:r>
                      <a:r>
                        <a:rPr sz="1800" spc="5" dirty="0">
                          <a:latin typeface="Times New Roman"/>
                          <a:cs typeface="Times New Roman"/>
                        </a:rPr>
                        <a:t>of </a:t>
                      </a:r>
                      <a:r>
                        <a:rPr sz="1800" spc="85" dirty="0">
                          <a:latin typeface="Times New Roman"/>
                          <a:cs typeface="Times New Roman"/>
                        </a:rPr>
                        <a:t> </a:t>
                      </a:r>
                      <a:r>
                        <a:rPr sz="1800" spc="-10" dirty="0">
                          <a:latin typeface="Times New Roman"/>
                          <a:cs typeface="Times New Roman"/>
                        </a:rPr>
                        <a:t>ASIC	</a:t>
                      </a:r>
                      <a:r>
                        <a:rPr sz="1800" spc="-5" dirty="0">
                          <a:latin typeface="Times New Roman"/>
                          <a:cs typeface="Times New Roman"/>
                        </a:rPr>
                        <a:t>is	</a:t>
                      </a:r>
                      <a:r>
                        <a:rPr sz="1800" dirty="0">
                          <a:latin typeface="Times New Roman"/>
                          <a:cs typeface="Times New Roman"/>
                        </a:rPr>
                        <a:t>low </a:t>
                      </a:r>
                      <a:r>
                        <a:rPr sz="1800" spc="85" dirty="0">
                          <a:latin typeface="Times New Roman"/>
                          <a:cs typeface="Times New Roman"/>
                        </a:rPr>
                        <a:t> </a:t>
                      </a:r>
                      <a:r>
                        <a:rPr sz="1800" spc="5" dirty="0">
                          <a:latin typeface="Times New Roman"/>
                          <a:cs typeface="Times New Roman"/>
                        </a:rPr>
                        <a:t>only </a:t>
                      </a:r>
                      <a:r>
                        <a:rPr sz="1800" spc="80" dirty="0">
                          <a:latin typeface="Times New Roman"/>
                          <a:cs typeface="Times New Roman"/>
                        </a:rPr>
                        <a:t> </a:t>
                      </a:r>
                      <a:r>
                        <a:rPr sz="1800" spc="-5" dirty="0">
                          <a:latin typeface="Times New Roman"/>
                          <a:cs typeface="Times New Roman"/>
                        </a:rPr>
                        <a:t>when	</a:t>
                      </a:r>
                      <a:r>
                        <a:rPr sz="1800" dirty="0">
                          <a:latin typeface="Times New Roman"/>
                          <a:cs typeface="Times New Roman"/>
                        </a:rPr>
                        <a:t>it	</a:t>
                      </a:r>
                      <a:r>
                        <a:rPr sz="1800" spc="-30" dirty="0">
                          <a:latin typeface="Times New Roman"/>
                          <a:cs typeface="Times New Roman"/>
                        </a:rPr>
                        <a:t>is</a:t>
                      </a:r>
                      <a:endParaRPr sz="1800">
                        <a:latin typeface="Times New Roman"/>
                        <a:cs typeface="Times New Roman"/>
                      </a:endParaRPr>
                    </a:p>
                    <a:p>
                      <a:pPr marL="414655">
                        <a:lnSpc>
                          <a:spcPct val="100000"/>
                        </a:lnSpc>
                        <a:spcBef>
                          <a:spcPts val="1085"/>
                        </a:spcBef>
                      </a:pPr>
                      <a:r>
                        <a:rPr sz="1800" dirty="0">
                          <a:latin typeface="Times New Roman"/>
                          <a:cs typeface="Times New Roman"/>
                        </a:rPr>
                        <a:t>produced in </a:t>
                      </a:r>
                      <a:r>
                        <a:rPr sz="1800" spc="-10" dirty="0">
                          <a:latin typeface="Times New Roman"/>
                          <a:cs typeface="Times New Roman"/>
                        </a:rPr>
                        <a:t>large</a:t>
                      </a:r>
                      <a:r>
                        <a:rPr sz="1800" spc="-70" dirty="0">
                          <a:latin typeface="Times New Roman"/>
                          <a:cs typeface="Times New Roman"/>
                        </a:rPr>
                        <a:t> </a:t>
                      </a:r>
                      <a:r>
                        <a:rPr sz="1800" dirty="0">
                          <a:latin typeface="Times New Roman"/>
                          <a:cs typeface="Times New Roman"/>
                        </a:rPr>
                        <a:t>qualtity</a:t>
                      </a:r>
                      <a:endParaRPr sz="1800">
                        <a:latin typeface="Times New Roman"/>
                        <a:cs typeface="Times New Roman"/>
                      </a:endParaRPr>
                    </a:p>
                  </a:txBody>
                  <a:tcPr marL="0" marR="0" marT="381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xmlns="" val="10003"/>
                  </a:ext>
                </a:extLst>
              </a:tr>
              <a:tr h="796108">
                <a:tc>
                  <a:txBody>
                    <a:bodyPr/>
                    <a:lstStyle/>
                    <a:p>
                      <a:pPr>
                        <a:lnSpc>
                          <a:spcPct val="100000"/>
                        </a:lnSpc>
                      </a:pPr>
                      <a:endParaRPr sz="1800">
                        <a:latin typeface="Times New Roman"/>
                        <a:cs typeface="Times New Roman"/>
                      </a:endParaRPr>
                    </a:p>
                  </a:txBody>
                  <a:tcPr marL="0" marR="0" marT="0" marB="0">
                    <a:lnT w="12700">
                      <a:solidFill>
                        <a:srgbClr val="000000"/>
                      </a:solidFill>
                      <a:prstDash val="solid"/>
                    </a:lnT>
                    <a:lnB w="12700">
                      <a:solidFill>
                        <a:srgbClr val="000000"/>
                      </a:solidFill>
                      <a:prstDash val="solid"/>
                    </a:lnB>
                  </a:tcPr>
                </a:tc>
                <a:tc>
                  <a:txBody>
                    <a:bodyPr/>
                    <a:lstStyle/>
                    <a:p>
                      <a:pPr>
                        <a:lnSpc>
                          <a:spcPct val="100000"/>
                        </a:lnSpc>
                        <a:spcBef>
                          <a:spcPts val="15"/>
                        </a:spcBef>
                      </a:pPr>
                      <a:endParaRPr sz="1950">
                        <a:latin typeface="Times New Roman"/>
                        <a:cs typeface="Times New Roman"/>
                      </a:endParaRPr>
                    </a:p>
                    <a:p>
                      <a:pPr>
                        <a:lnSpc>
                          <a:spcPct val="100000"/>
                        </a:lnSpc>
                        <a:spcBef>
                          <a:spcPts val="5"/>
                        </a:spcBef>
                        <a:tabLst>
                          <a:tab pos="336550" algn="l"/>
                        </a:tabLst>
                      </a:pPr>
                      <a:r>
                        <a:rPr sz="1800" spc="5" dirty="0">
                          <a:latin typeface="Times New Roman"/>
                          <a:cs typeface="Times New Roman"/>
                        </a:rPr>
                        <a:t>1.	</a:t>
                      </a:r>
                      <a:r>
                        <a:rPr sz="1800" dirty="0">
                          <a:latin typeface="Times New Roman"/>
                          <a:cs typeface="Times New Roman"/>
                        </a:rPr>
                        <a:t>FPGA is</a:t>
                      </a:r>
                      <a:r>
                        <a:rPr sz="1800" spc="-160" dirty="0">
                          <a:latin typeface="Times New Roman"/>
                          <a:cs typeface="Times New Roman"/>
                        </a:rPr>
                        <a:t> </a:t>
                      </a:r>
                      <a:r>
                        <a:rPr sz="1800" spc="-5" dirty="0">
                          <a:latin typeface="Times New Roman"/>
                          <a:cs typeface="Times New Roman"/>
                        </a:rPr>
                        <a:t>alterable</a:t>
                      </a:r>
                      <a:endParaRPr sz="1800">
                        <a:latin typeface="Times New Roman"/>
                        <a:cs typeface="Times New Roman"/>
                      </a:endParaRPr>
                    </a:p>
                  </a:txBody>
                  <a:tcPr marL="0" marR="0" marT="1905" marB="0">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9850">
                        <a:lnSpc>
                          <a:spcPct val="100000"/>
                        </a:lnSpc>
                        <a:spcBef>
                          <a:spcPts val="640"/>
                        </a:spcBef>
                        <a:tabLst>
                          <a:tab pos="414655" algn="l"/>
                          <a:tab pos="1024255" algn="l"/>
                          <a:tab pos="1868805" algn="l"/>
                          <a:tab pos="2515235" algn="l"/>
                          <a:tab pos="2960370" algn="l"/>
                          <a:tab pos="3317240" algn="l"/>
                          <a:tab pos="4024629" algn="l"/>
                        </a:tabLst>
                      </a:pPr>
                      <a:r>
                        <a:rPr sz="1800" spc="5" dirty="0">
                          <a:latin typeface="Times New Roman"/>
                          <a:cs typeface="Times New Roman"/>
                        </a:rPr>
                        <a:t>1.	</a:t>
                      </a:r>
                      <a:r>
                        <a:rPr sz="1800" spc="-5" dirty="0">
                          <a:latin typeface="Times New Roman"/>
                          <a:cs typeface="Times New Roman"/>
                        </a:rPr>
                        <a:t>Once	created,	</a:t>
                      </a:r>
                      <a:r>
                        <a:rPr sz="1800" spc="-10" dirty="0">
                          <a:latin typeface="Times New Roman"/>
                          <a:cs typeface="Times New Roman"/>
                        </a:rPr>
                        <a:t>ASIC	can	no	longer	</a:t>
                      </a:r>
                      <a:r>
                        <a:rPr sz="1800" spc="10" dirty="0">
                          <a:latin typeface="Times New Roman"/>
                          <a:cs typeface="Times New Roman"/>
                        </a:rPr>
                        <a:t>be</a:t>
                      </a:r>
                      <a:endParaRPr sz="1800">
                        <a:latin typeface="Times New Roman"/>
                        <a:cs typeface="Times New Roman"/>
                      </a:endParaRPr>
                    </a:p>
                    <a:p>
                      <a:pPr marL="414655">
                        <a:lnSpc>
                          <a:spcPct val="100000"/>
                        </a:lnSpc>
                        <a:spcBef>
                          <a:spcPts val="1080"/>
                        </a:spcBef>
                      </a:pPr>
                      <a:r>
                        <a:rPr sz="1800" spc="-5" dirty="0">
                          <a:latin typeface="Times New Roman"/>
                          <a:cs typeface="Times New Roman"/>
                        </a:rPr>
                        <a:t>altered</a:t>
                      </a:r>
                      <a:endParaRPr sz="1800">
                        <a:latin typeface="Times New Roman"/>
                        <a:cs typeface="Times New Roman"/>
                      </a:endParaRPr>
                    </a:p>
                  </a:txBody>
                  <a:tcPr marL="0" marR="0" marT="8128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xmlns="" val="10004"/>
                  </a:ext>
                </a:extLst>
              </a:tr>
              <a:tr h="1619409">
                <a:tc>
                  <a:txBody>
                    <a:bodyPr/>
                    <a:lstStyle/>
                    <a:p>
                      <a:pPr>
                        <a:lnSpc>
                          <a:spcPct val="100000"/>
                        </a:lnSpc>
                      </a:pPr>
                      <a:endParaRPr sz="1800">
                        <a:latin typeface="Times New Roman"/>
                        <a:cs typeface="Times New Roman"/>
                      </a:endParaRPr>
                    </a:p>
                  </a:txBody>
                  <a:tcPr marL="0" marR="0" marT="0" marB="0">
                    <a:lnT w="12700">
                      <a:solidFill>
                        <a:srgbClr val="000000"/>
                      </a:solidFill>
                      <a:prstDash val="solid"/>
                    </a:lnT>
                    <a:lnB w="12700">
                      <a:solidFill>
                        <a:srgbClr val="000000"/>
                      </a:solidFill>
                      <a:prstDash val="solid"/>
                    </a:lnB>
                  </a:tcPr>
                </a:tc>
                <a:tc>
                  <a:txBody>
                    <a:bodyPr/>
                    <a:lstStyle/>
                    <a:p>
                      <a:pPr algn="just">
                        <a:lnSpc>
                          <a:spcPct val="100000"/>
                        </a:lnSpc>
                        <a:spcBef>
                          <a:spcPts val="645"/>
                        </a:spcBef>
                      </a:pPr>
                      <a:r>
                        <a:rPr sz="1800" spc="5" dirty="0">
                          <a:latin typeface="Times New Roman"/>
                          <a:cs typeface="Times New Roman"/>
                        </a:rPr>
                        <a:t>1.</a:t>
                      </a:r>
                      <a:r>
                        <a:rPr sz="1800" spc="434" dirty="0">
                          <a:latin typeface="Times New Roman"/>
                          <a:cs typeface="Times New Roman"/>
                        </a:rPr>
                        <a:t> </a:t>
                      </a:r>
                      <a:r>
                        <a:rPr sz="1800" spc="-5" dirty="0">
                          <a:latin typeface="Times New Roman"/>
                          <a:cs typeface="Times New Roman"/>
                        </a:rPr>
                        <a:t>FPGAs</a:t>
                      </a:r>
                      <a:r>
                        <a:rPr sz="1800" spc="155" dirty="0">
                          <a:latin typeface="Times New Roman"/>
                          <a:cs typeface="Times New Roman"/>
                        </a:rPr>
                        <a:t> </a:t>
                      </a:r>
                      <a:r>
                        <a:rPr sz="1800" spc="-5" dirty="0">
                          <a:latin typeface="Times New Roman"/>
                          <a:cs typeface="Times New Roman"/>
                        </a:rPr>
                        <a:t>are</a:t>
                      </a:r>
                      <a:r>
                        <a:rPr sz="1800" spc="155" dirty="0">
                          <a:latin typeface="Times New Roman"/>
                          <a:cs typeface="Times New Roman"/>
                        </a:rPr>
                        <a:t> </a:t>
                      </a:r>
                      <a:r>
                        <a:rPr sz="1800" dirty="0">
                          <a:latin typeface="Times New Roman"/>
                          <a:cs typeface="Times New Roman"/>
                        </a:rPr>
                        <a:t>useful</a:t>
                      </a:r>
                      <a:r>
                        <a:rPr sz="1800" spc="155" dirty="0">
                          <a:latin typeface="Times New Roman"/>
                          <a:cs typeface="Times New Roman"/>
                        </a:rPr>
                        <a:t> </a:t>
                      </a:r>
                      <a:r>
                        <a:rPr sz="1800" spc="-5" dirty="0">
                          <a:latin typeface="Times New Roman"/>
                          <a:cs typeface="Times New Roman"/>
                        </a:rPr>
                        <a:t>for</a:t>
                      </a:r>
                      <a:r>
                        <a:rPr sz="1800" spc="165" dirty="0">
                          <a:latin typeface="Times New Roman"/>
                          <a:cs typeface="Times New Roman"/>
                        </a:rPr>
                        <a:t> </a:t>
                      </a:r>
                      <a:r>
                        <a:rPr sz="1800" spc="-5" dirty="0">
                          <a:latin typeface="Times New Roman"/>
                          <a:cs typeface="Times New Roman"/>
                        </a:rPr>
                        <a:t>research</a:t>
                      </a:r>
                      <a:r>
                        <a:rPr sz="1800" spc="160" dirty="0">
                          <a:latin typeface="Times New Roman"/>
                          <a:cs typeface="Times New Roman"/>
                        </a:rPr>
                        <a:t> </a:t>
                      </a:r>
                      <a:r>
                        <a:rPr sz="1800" spc="-10" dirty="0">
                          <a:latin typeface="Times New Roman"/>
                          <a:cs typeface="Times New Roman"/>
                        </a:rPr>
                        <a:t>and</a:t>
                      </a:r>
                      <a:endParaRPr sz="1800">
                        <a:latin typeface="Times New Roman"/>
                        <a:cs typeface="Times New Roman"/>
                      </a:endParaRPr>
                    </a:p>
                    <a:p>
                      <a:pPr marL="336550" marR="55880" algn="just">
                        <a:lnSpc>
                          <a:spcPts val="3240"/>
                        </a:lnSpc>
                        <a:spcBef>
                          <a:spcPts val="285"/>
                        </a:spcBef>
                      </a:pPr>
                      <a:r>
                        <a:rPr sz="1800" spc="-5" dirty="0">
                          <a:latin typeface="Times New Roman"/>
                          <a:cs typeface="Times New Roman"/>
                        </a:rPr>
                        <a:t>de3velopment activities. </a:t>
                      </a:r>
                      <a:r>
                        <a:rPr sz="1800" dirty="0">
                          <a:latin typeface="Times New Roman"/>
                          <a:cs typeface="Times New Roman"/>
                        </a:rPr>
                        <a:t>Prototype  </a:t>
                      </a:r>
                      <a:r>
                        <a:rPr sz="1800" spc="-5" dirty="0">
                          <a:latin typeface="Times New Roman"/>
                          <a:cs typeface="Times New Roman"/>
                        </a:rPr>
                        <a:t>fabrication </a:t>
                      </a:r>
                      <a:r>
                        <a:rPr sz="1800" spc="5" dirty="0">
                          <a:latin typeface="Times New Roman"/>
                          <a:cs typeface="Times New Roman"/>
                        </a:rPr>
                        <a:t>using </a:t>
                      </a:r>
                      <a:r>
                        <a:rPr sz="1800" spc="-5" dirty="0">
                          <a:latin typeface="Times New Roman"/>
                          <a:cs typeface="Times New Roman"/>
                        </a:rPr>
                        <a:t>FPGA </a:t>
                      </a:r>
                      <a:r>
                        <a:rPr sz="1800" dirty="0">
                          <a:latin typeface="Times New Roman"/>
                          <a:cs typeface="Times New Roman"/>
                        </a:rPr>
                        <a:t>is </a:t>
                      </a:r>
                      <a:r>
                        <a:rPr sz="1800" spc="-5" dirty="0">
                          <a:latin typeface="Times New Roman"/>
                          <a:cs typeface="Times New Roman"/>
                        </a:rPr>
                        <a:t>affordable </a:t>
                      </a:r>
                      <a:r>
                        <a:rPr sz="1800" spc="-10" dirty="0">
                          <a:latin typeface="Times New Roman"/>
                          <a:cs typeface="Times New Roman"/>
                        </a:rPr>
                        <a:t>and  fast</a:t>
                      </a:r>
                      <a:endParaRPr sz="1800">
                        <a:latin typeface="Times New Roman"/>
                        <a:cs typeface="Times New Roman"/>
                      </a:endParaRPr>
                    </a:p>
                  </a:txBody>
                  <a:tcPr marL="0" marR="0" marT="81915" marB="0">
                    <a:lnT w="12700">
                      <a:solidFill>
                        <a:srgbClr val="000000"/>
                      </a:solidFill>
                      <a:prstDash val="solid"/>
                    </a:lnT>
                    <a:lnB w="12700">
                      <a:solidFill>
                        <a:srgbClr val="000000"/>
                      </a:solidFill>
                      <a:prstDash val="solid"/>
                    </a:lnB>
                  </a:tcPr>
                </a:tc>
                <a:tc>
                  <a:txBody>
                    <a:bodyPr/>
                    <a:lstStyle/>
                    <a:p>
                      <a:pPr marL="414655" marR="57785" indent="-344805" algn="just">
                        <a:lnSpc>
                          <a:spcPct val="150100"/>
                        </a:lnSpc>
                        <a:spcBef>
                          <a:spcPts val="1180"/>
                        </a:spcBef>
                      </a:pPr>
                      <a:r>
                        <a:rPr sz="1800" spc="5" dirty="0">
                          <a:latin typeface="Times New Roman"/>
                          <a:cs typeface="Times New Roman"/>
                        </a:rPr>
                        <a:t>1. </a:t>
                      </a:r>
                      <a:r>
                        <a:rPr sz="1800" spc="-10" dirty="0">
                          <a:latin typeface="Times New Roman"/>
                          <a:cs typeface="Times New Roman"/>
                        </a:rPr>
                        <a:t>ASICs </a:t>
                      </a:r>
                      <a:r>
                        <a:rPr sz="1800" spc="-5" dirty="0">
                          <a:latin typeface="Times New Roman"/>
                          <a:cs typeface="Times New Roman"/>
                        </a:rPr>
                        <a:t>are </a:t>
                      </a:r>
                      <a:r>
                        <a:rPr sz="1800" spc="5" dirty="0">
                          <a:latin typeface="Times New Roman"/>
                          <a:cs typeface="Times New Roman"/>
                        </a:rPr>
                        <a:t>not </a:t>
                      </a:r>
                      <a:r>
                        <a:rPr sz="1800" spc="-5" dirty="0">
                          <a:latin typeface="Times New Roman"/>
                          <a:cs typeface="Times New Roman"/>
                        </a:rPr>
                        <a:t>suitable for </a:t>
                      </a:r>
                      <a:r>
                        <a:rPr sz="1800" spc="-10" dirty="0">
                          <a:latin typeface="Times New Roman"/>
                          <a:cs typeface="Times New Roman"/>
                        </a:rPr>
                        <a:t>research and  </a:t>
                      </a:r>
                      <a:r>
                        <a:rPr sz="1800" spc="-5" dirty="0">
                          <a:latin typeface="Times New Roman"/>
                          <a:cs typeface="Times New Roman"/>
                        </a:rPr>
                        <a:t>development </a:t>
                      </a:r>
                      <a:r>
                        <a:rPr sz="1800" dirty="0">
                          <a:latin typeface="Times New Roman"/>
                          <a:cs typeface="Times New Roman"/>
                        </a:rPr>
                        <a:t>purpose, </a:t>
                      </a:r>
                      <a:r>
                        <a:rPr sz="1800" spc="-10" dirty="0">
                          <a:latin typeface="Times New Roman"/>
                          <a:cs typeface="Times New Roman"/>
                        </a:rPr>
                        <a:t>as </a:t>
                      </a:r>
                      <a:r>
                        <a:rPr sz="1800" dirty="0">
                          <a:latin typeface="Times New Roman"/>
                          <a:cs typeface="Times New Roman"/>
                        </a:rPr>
                        <a:t>they </a:t>
                      </a:r>
                      <a:r>
                        <a:rPr sz="1800" spc="-5" dirty="0">
                          <a:latin typeface="Times New Roman"/>
                          <a:cs typeface="Times New Roman"/>
                        </a:rPr>
                        <a:t>are  reconfigurable</a:t>
                      </a:r>
                      <a:endParaRPr sz="1800" dirty="0">
                        <a:latin typeface="Times New Roman"/>
                        <a:cs typeface="Times New Roman"/>
                      </a:endParaRPr>
                    </a:p>
                    <a:p>
                      <a:pPr marR="309245" algn="r">
                        <a:lnSpc>
                          <a:spcPts val="1330"/>
                        </a:lnSpc>
                      </a:pPr>
                      <a:r>
                        <a:rPr sz="1200" spc="-15" dirty="0">
                          <a:latin typeface="Times New Roman"/>
                          <a:cs typeface="Times New Roman"/>
                        </a:rPr>
                        <a:t>57</a:t>
                      </a:r>
                      <a:endParaRPr sz="1200" dirty="0">
                        <a:latin typeface="Times New Roman"/>
                        <a:cs typeface="Times New Roman"/>
                      </a:endParaRPr>
                    </a:p>
                  </a:txBody>
                  <a:tcPr marL="0" marR="0" marT="149860" marB="0">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xmlns="" val="10005"/>
                  </a:ext>
                </a:extLst>
              </a:tr>
            </a:tbl>
          </a:graphicData>
        </a:graphic>
      </p:graphicFrame>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57200" y="6172200"/>
            <a:ext cx="8229600" cy="0"/>
          </a:xfrm>
          <a:custGeom>
            <a:avLst/>
            <a:gdLst/>
            <a:ahLst/>
            <a:cxnLst/>
            <a:rect l="l" t="t" r="r" b="b"/>
            <a:pathLst>
              <a:path w="8229600">
                <a:moveTo>
                  <a:pt x="0" y="0"/>
                </a:moveTo>
                <a:lnTo>
                  <a:pt x="8229600" y="0"/>
                </a:lnTo>
              </a:path>
            </a:pathLst>
          </a:custGeom>
          <a:ln w="19050">
            <a:solidFill>
              <a:srgbClr val="CC9900"/>
            </a:solidFill>
          </a:ln>
        </p:spPr>
        <p:txBody>
          <a:bodyPr wrap="square" lIns="0" tIns="0" rIns="0" bIns="0" rtlCol="0"/>
          <a:lstStyle/>
          <a:p>
            <a:endParaRPr/>
          </a:p>
        </p:txBody>
      </p:sp>
      <p:sp>
        <p:nvSpPr>
          <p:cNvPr id="3" name="object 3"/>
          <p:cNvSpPr txBox="1">
            <a:spLocks noGrp="1"/>
          </p:cNvSpPr>
          <p:nvPr>
            <p:ph type="title"/>
          </p:nvPr>
        </p:nvSpPr>
        <p:spPr>
          <a:xfrm>
            <a:off x="460044" y="505713"/>
            <a:ext cx="5445760" cy="329565"/>
          </a:xfrm>
          <a:prstGeom prst="rect">
            <a:avLst/>
          </a:prstGeom>
        </p:spPr>
        <p:txBody>
          <a:bodyPr vert="horz" wrap="square" lIns="0" tIns="11430" rIns="0" bIns="0" rtlCol="0">
            <a:spAutoFit/>
          </a:bodyPr>
          <a:lstStyle/>
          <a:p>
            <a:pPr marL="12700">
              <a:lnSpc>
                <a:spcPct val="100000"/>
              </a:lnSpc>
              <a:spcBef>
                <a:spcPts val="90"/>
              </a:spcBef>
              <a:tabLst>
                <a:tab pos="356870" algn="l"/>
              </a:tabLst>
            </a:pPr>
            <a:r>
              <a:rPr spc="-5" dirty="0">
                <a:solidFill>
                  <a:srgbClr val="C00000"/>
                </a:solidFill>
              </a:rPr>
              <a:t>»	</a:t>
            </a:r>
            <a:r>
              <a:rPr b="1" i="1" u="heavy" dirty="0">
                <a:solidFill>
                  <a:srgbClr val="FF0000"/>
                </a:solidFill>
                <a:uFill>
                  <a:solidFill>
                    <a:srgbClr val="FF0000"/>
                  </a:solidFill>
                </a:uFill>
                <a:latin typeface="Times New Roman"/>
                <a:cs typeface="Times New Roman"/>
              </a:rPr>
              <a:t>Commercial </a:t>
            </a:r>
            <a:r>
              <a:rPr b="1" i="1" u="heavy" spc="-5" dirty="0">
                <a:solidFill>
                  <a:srgbClr val="FF0000"/>
                </a:solidFill>
                <a:uFill>
                  <a:solidFill>
                    <a:srgbClr val="FF0000"/>
                  </a:solidFill>
                </a:uFill>
                <a:latin typeface="Times New Roman"/>
                <a:cs typeface="Times New Roman"/>
              </a:rPr>
              <a:t>Off-the-Shelf </a:t>
            </a:r>
            <a:r>
              <a:rPr b="1" i="1" u="heavy" dirty="0">
                <a:solidFill>
                  <a:srgbClr val="FF0000"/>
                </a:solidFill>
                <a:uFill>
                  <a:solidFill>
                    <a:srgbClr val="FF0000"/>
                  </a:solidFill>
                </a:uFill>
                <a:latin typeface="Times New Roman"/>
                <a:cs typeface="Times New Roman"/>
              </a:rPr>
              <a:t>Components</a:t>
            </a:r>
            <a:r>
              <a:rPr b="1" i="1" u="heavy" spc="-130" dirty="0">
                <a:solidFill>
                  <a:srgbClr val="FF0000"/>
                </a:solidFill>
                <a:uFill>
                  <a:solidFill>
                    <a:srgbClr val="FF0000"/>
                  </a:solidFill>
                </a:uFill>
                <a:latin typeface="Times New Roman"/>
                <a:cs typeface="Times New Roman"/>
              </a:rPr>
              <a:t> </a:t>
            </a:r>
            <a:r>
              <a:rPr b="1" i="1" u="heavy" spc="-5" dirty="0">
                <a:solidFill>
                  <a:srgbClr val="FF0000"/>
                </a:solidFill>
                <a:uFill>
                  <a:solidFill>
                    <a:srgbClr val="FF0000"/>
                  </a:solidFill>
                </a:uFill>
                <a:latin typeface="Times New Roman"/>
                <a:cs typeface="Times New Roman"/>
              </a:rPr>
              <a:t>(COTS):</a:t>
            </a:r>
          </a:p>
        </p:txBody>
      </p:sp>
      <p:sp>
        <p:nvSpPr>
          <p:cNvPr id="4" name="object 4"/>
          <p:cNvSpPr txBox="1"/>
          <p:nvPr/>
        </p:nvSpPr>
        <p:spPr>
          <a:xfrm>
            <a:off x="460044" y="1023950"/>
            <a:ext cx="8458835" cy="4856480"/>
          </a:xfrm>
          <a:prstGeom prst="rect">
            <a:avLst/>
          </a:prstGeom>
        </p:spPr>
        <p:txBody>
          <a:bodyPr vert="horz" wrap="square" lIns="0" tIns="12065" rIns="0" bIns="0" rtlCol="0">
            <a:spAutoFit/>
          </a:bodyPr>
          <a:lstStyle/>
          <a:p>
            <a:pPr marL="12700">
              <a:lnSpc>
                <a:spcPct val="100000"/>
              </a:lnSpc>
              <a:spcBef>
                <a:spcPts val="95"/>
              </a:spcBef>
              <a:tabLst>
                <a:tab pos="356870" algn="l"/>
              </a:tabLst>
            </a:pPr>
            <a:r>
              <a:rPr sz="2000" spc="-5" dirty="0">
                <a:solidFill>
                  <a:srgbClr val="C00000"/>
                </a:solidFill>
                <a:latin typeface="Times New Roman"/>
                <a:cs typeface="Times New Roman"/>
              </a:rPr>
              <a:t>»	</a:t>
            </a:r>
            <a:r>
              <a:rPr sz="2000" spc="-5" dirty="0">
                <a:latin typeface="Times New Roman"/>
                <a:cs typeface="Times New Roman"/>
              </a:rPr>
              <a:t>A </a:t>
            </a:r>
            <a:r>
              <a:rPr sz="2000" b="1" i="1" spc="-10" dirty="0">
                <a:solidFill>
                  <a:srgbClr val="AC1285"/>
                </a:solidFill>
                <a:latin typeface="Times New Roman"/>
                <a:cs typeface="Times New Roman"/>
              </a:rPr>
              <a:t>COTS </a:t>
            </a:r>
            <a:r>
              <a:rPr sz="2000" spc="-5" dirty="0">
                <a:latin typeface="Times New Roman"/>
                <a:cs typeface="Times New Roman"/>
              </a:rPr>
              <a:t>product is </a:t>
            </a:r>
            <a:r>
              <a:rPr sz="2000" spc="-10" dirty="0">
                <a:latin typeface="Times New Roman"/>
                <a:cs typeface="Times New Roman"/>
              </a:rPr>
              <a:t>one </a:t>
            </a:r>
            <a:r>
              <a:rPr sz="2000" spc="-20" dirty="0">
                <a:latin typeface="Times New Roman"/>
                <a:cs typeface="Times New Roman"/>
              </a:rPr>
              <a:t>which </a:t>
            </a:r>
            <a:r>
              <a:rPr sz="2000" spc="-5" dirty="0">
                <a:latin typeface="Times New Roman"/>
                <a:cs typeface="Times New Roman"/>
              </a:rPr>
              <a:t>is </a:t>
            </a:r>
            <a:r>
              <a:rPr sz="2000" spc="-10" dirty="0">
                <a:solidFill>
                  <a:srgbClr val="AC1285"/>
                </a:solidFill>
                <a:latin typeface="Times New Roman"/>
                <a:cs typeface="Times New Roman"/>
              </a:rPr>
              <a:t>used</a:t>
            </a:r>
            <a:r>
              <a:rPr sz="2000" spc="185" dirty="0">
                <a:solidFill>
                  <a:srgbClr val="AC1285"/>
                </a:solidFill>
                <a:latin typeface="Times New Roman"/>
                <a:cs typeface="Times New Roman"/>
              </a:rPr>
              <a:t> </a:t>
            </a:r>
            <a:r>
              <a:rPr sz="2000" spc="-10" dirty="0">
                <a:latin typeface="Times New Roman"/>
                <a:cs typeface="Times New Roman"/>
              </a:rPr>
              <a:t>'</a:t>
            </a:r>
            <a:r>
              <a:rPr sz="2000" b="1" i="1" spc="-10" dirty="0">
                <a:solidFill>
                  <a:srgbClr val="AC1285"/>
                </a:solidFill>
                <a:latin typeface="Times New Roman"/>
                <a:cs typeface="Times New Roman"/>
              </a:rPr>
              <a:t>as-is</a:t>
            </a:r>
            <a:r>
              <a:rPr sz="2000" spc="-10" dirty="0">
                <a:latin typeface="Times New Roman"/>
                <a:cs typeface="Times New Roman"/>
              </a:rPr>
              <a:t>'.</a:t>
            </a:r>
            <a:endParaRPr sz="2000">
              <a:latin typeface="Times New Roman"/>
              <a:cs typeface="Times New Roman"/>
            </a:endParaRPr>
          </a:p>
          <a:p>
            <a:pPr marL="12700">
              <a:lnSpc>
                <a:spcPct val="100000"/>
              </a:lnSpc>
              <a:spcBef>
                <a:spcPts val="1680"/>
              </a:spcBef>
              <a:tabLst>
                <a:tab pos="356870" algn="l"/>
              </a:tabLst>
            </a:pPr>
            <a:r>
              <a:rPr sz="2000" spc="-5" dirty="0">
                <a:solidFill>
                  <a:srgbClr val="C00000"/>
                </a:solidFill>
                <a:latin typeface="Times New Roman"/>
                <a:cs typeface="Times New Roman"/>
              </a:rPr>
              <a:t>»	</a:t>
            </a:r>
            <a:r>
              <a:rPr sz="2000" dirty="0">
                <a:latin typeface="Times New Roman"/>
                <a:cs typeface="Times New Roman"/>
              </a:rPr>
              <a:t>COTS </a:t>
            </a:r>
            <a:r>
              <a:rPr sz="2000" spc="-5" dirty="0">
                <a:latin typeface="Times New Roman"/>
                <a:cs typeface="Times New Roman"/>
              </a:rPr>
              <a:t>products are </a:t>
            </a:r>
            <a:r>
              <a:rPr sz="2000" spc="-10" dirty="0">
                <a:solidFill>
                  <a:srgbClr val="6F2F9F"/>
                </a:solidFill>
                <a:latin typeface="Times New Roman"/>
                <a:cs typeface="Times New Roman"/>
              </a:rPr>
              <a:t>designed </a:t>
            </a:r>
            <a:r>
              <a:rPr sz="2000" spc="-5" dirty="0">
                <a:solidFill>
                  <a:srgbClr val="6F2F9F"/>
                </a:solidFill>
                <a:latin typeface="Times New Roman"/>
                <a:cs typeface="Times New Roman"/>
              </a:rPr>
              <a:t>in </a:t>
            </a:r>
            <a:r>
              <a:rPr sz="2000" spc="-10" dirty="0">
                <a:solidFill>
                  <a:srgbClr val="6F2F9F"/>
                </a:solidFill>
                <a:latin typeface="Times New Roman"/>
                <a:cs typeface="Times New Roman"/>
              </a:rPr>
              <a:t>such </a:t>
            </a:r>
            <a:r>
              <a:rPr sz="2000" spc="-5" dirty="0">
                <a:solidFill>
                  <a:srgbClr val="6F2F9F"/>
                </a:solidFill>
                <a:latin typeface="Times New Roman"/>
                <a:cs typeface="Times New Roman"/>
              </a:rPr>
              <a:t>a way </a:t>
            </a:r>
            <a:r>
              <a:rPr sz="2000" spc="-5" dirty="0">
                <a:solidFill>
                  <a:srgbClr val="006FC0"/>
                </a:solidFill>
                <a:latin typeface="Times New Roman"/>
                <a:cs typeface="Times New Roman"/>
              </a:rPr>
              <a:t>to provide </a:t>
            </a:r>
            <a:r>
              <a:rPr sz="2000" spc="-10" dirty="0">
                <a:solidFill>
                  <a:srgbClr val="006FC0"/>
                </a:solidFill>
                <a:latin typeface="Times New Roman"/>
                <a:cs typeface="Times New Roman"/>
              </a:rPr>
              <a:t>easy</a:t>
            </a:r>
            <a:r>
              <a:rPr sz="2000" spc="195" dirty="0">
                <a:solidFill>
                  <a:srgbClr val="006FC0"/>
                </a:solidFill>
                <a:latin typeface="Times New Roman"/>
                <a:cs typeface="Times New Roman"/>
              </a:rPr>
              <a:t> </a:t>
            </a:r>
            <a:r>
              <a:rPr sz="2000" spc="-5" dirty="0">
                <a:solidFill>
                  <a:srgbClr val="006FC0"/>
                </a:solidFill>
                <a:latin typeface="Times New Roman"/>
                <a:cs typeface="Times New Roman"/>
              </a:rPr>
              <a:t>integration </a:t>
            </a:r>
            <a:r>
              <a:rPr sz="2000" spc="-10" dirty="0">
                <a:solidFill>
                  <a:srgbClr val="006FC0"/>
                </a:solidFill>
                <a:latin typeface="Times New Roman"/>
                <a:cs typeface="Times New Roman"/>
              </a:rPr>
              <a:t>and</a:t>
            </a:r>
            <a:endParaRPr sz="2000">
              <a:latin typeface="Times New Roman"/>
              <a:cs typeface="Times New Roman"/>
            </a:endParaRPr>
          </a:p>
          <a:p>
            <a:pPr marL="356870" algn="just">
              <a:lnSpc>
                <a:spcPct val="100000"/>
              </a:lnSpc>
              <a:spcBef>
                <a:spcPts val="1200"/>
              </a:spcBef>
            </a:pPr>
            <a:r>
              <a:rPr sz="2000" spc="-5" dirty="0">
                <a:solidFill>
                  <a:srgbClr val="006FC0"/>
                </a:solidFill>
                <a:latin typeface="Times New Roman"/>
                <a:cs typeface="Times New Roman"/>
              </a:rPr>
              <a:t>interoperability </a:t>
            </a:r>
            <a:r>
              <a:rPr sz="2000" spc="-20" dirty="0">
                <a:solidFill>
                  <a:srgbClr val="006FC0"/>
                </a:solidFill>
                <a:latin typeface="Times New Roman"/>
                <a:cs typeface="Times New Roman"/>
              </a:rPr>
              <a:t>with </a:t>
            </a:r>
            <a:r>
              <a:rPr sz="2000" spc="-10" dirty="0">
                <a:solidFill>
                  <a:srgbClr val="006FC0"/>
                </a:solidFill>
                <a:latin typeface="Times New Roman"/>
                <a:cs typeface="Times New Roman"/>
              </a:rPr>
              <a:t>existing </a:t>
            </a:r>
            <a:r>
              <a:rPr sz="2000" spc="-15" dirty="0">
                <a:solidFill>
                  <a:srgbClr val="006FC0"/>
                </a:solidFill>
                <a:latin typeface="Times New Roman"/>
                <a:cs typeface="Times New Roman"/>
              </a:rPr>
              <a:t>system</a:t>
            </a:r>
            <a:r>
              <a:rPr sz="2000" spc="130" dirty="0">
                <a:solidFill>
                  <a:srgbClr val="006FC0"/>
                </a:solidFill>
                <a:latin typeface="Times New Roman"/>
                <a:cs typeface="Times New Roman"/>
              </a:rPr>
              <a:t> </a:t>
            </a:r>
            <a:r>
              <a:rPr sz="2000" spc="-10" dirty="0">
                <a:solidFill>
                  <a:srgbClr val="006FC0"/>
                </a:solidFill>
                <a:latin typeface="Times New Roman"/>
                <a:cs typeface="Times New Roman"/>
              </a:rPr>
              <a:t>components</a:t>
            </a:r>
            <a:r>
              <a:rPr sz="2000" spc="-10" dirty="0">
                <a:latin typeface="Times New Roman"/>
                <a:cs typeface="Times New Roman"/>
              </a:rPr>
              <a:t>.</a:t>
            </a:r>
            <a:endParaRPr sz="2000">
              <a:latin typeface="Times New Roman"/>
              <a:cs typeface="Times New Roman"/>
            </a:endParaRPr>
          </a:p>
          <a:p>
            <a:pPr marL="356870" marR="5080" indent="-344805" algn="just">
              <a:lnSpc>
                <a:spcPct val="150100"/>
              </a:lnSpc>
              <a:spcBef>
                <a:spcPts val="480"/>
              </a:spcBef>
            </a:pPr>
            <a:r>
              <a:rPr sz="2000" spc="-5" dirty="0">
                <a:solidFill>
                  <a:srgbClr val="C00000"/>
                </a:solidFill>
                <a:latin typeface="Times New Roman"/>
                <a:cs typeface="Times New Roman"/>
              </a:rPr>
              <a:t>» </a:t>
            </a:r>
            <a:r>
              <a:rPr sz="2000" dirty="0">
                <a:latin typeface="Times New Roman"/>
                <a:cs typeface="Times New Roman"/>
              </a:rPr>
              <a:t>The </a:t>
            </a:r>
            <a:r>
              <a:rPr sz="2000" spc="-5" dirty="0">
                <a:solidFill>
                  <a:srgbClr val="AC1285"/>
                </a:solidFill>
                <a:latin typeface="Times New Roman"/>
                <a:cs typeface="Times New Roman"/>
              </a:rPr>
              <a:t>COTS </a:t>
            </a:r>
            <a:r>
              <a:rPr sz="2000" spc="-10" dirty="0">
                <a:solidFill>
                  <a:srgbClr val="AC1285"/>
                </a:solidFill>
                <a:latin typeface="Times New Roman"/>
                <a:cs typeface="Times New Roman"/>
              </a:rPr>
              <a:t>component may </a:t>
            </a:r>
            <a:r>
              <a:rPr sz="2000" spc="10" dirty="0">
                <a:solidFill>
                  <a:srgbClr val="AC1285"/>
                </a:solidFill>
                <a:latin typeface="Times New Roman"/>
                <a:cs typeface="Times New Roman"/>
              </a:rPr>
              <a:t>be </a:t>
            </a:r>
            <a:r>
              <a:rPr sz="2000" spc="-5" dirty="0">
                <a:solidFill>
                  <a:srgbClr val="AC1285"/>
                </a:solidFill>
                <a:latin typeface="Times New Roman"/>
                <a:cs typeface="Times New Roman"/>
              </a:rPr>
              <a:t>developed </a:t>
            </a:r>
            <a:r>
              <a:rPr sz="2000" spc="-10" dirty="0">
                <a:solidFill>
                  <a:srgbClr val="AC1285"/>
                </a:solidFill>
                <a:latin typeface="Times New Roman"/>
                <a:cs typeface="Times New Roman"/>
              </a:rPr>
              <a:t>around </a:t>
            </a:r>
            <a:r>
              <a:rPr sz="2000" spc="-5" dirty="0">
                <a:solidFill>
                  <a:srgbClr val="6F2F9F"/>
                </a:solidFill>
                <a:latin typeface="Times New Roman"/>
                <a:cs typeface="Times New Roman"/>
              </a:rPr>
              <a:t>a </a:t>
            </a:r>
            <a:r>
              <a:rPr sz="2000" spc="-10" dirty="0">
                <a:solidFill>
                  <a:srgbClr val="6F2F9F"/>
                </a:solidFill>
                <a:latin typeface="Times New Roman"/>
                <a:cs typeface="Times New Roman"/>
              </a:rPr>
              <a:t>general </a:t>
            </a:r>
            <a:r>
              <a:rPr sz="2000" spc="-5" dirty="0">
                <a:solidFill>
                  <a:srgbClr val="6F2F9F"/>
                </a:solidFill>
                <a:latin typeface="Times New Roman"/>
                <a:cs typeface="Times New Roman"/>
              </a:rPr>
              <a:t>purpose </a:t>
            </a:r>
            <a:r>
              <a:rPr sz="2000" spc="-15" dirty="0">
                <a:latin typeface="Times New Roman"/>
                <a:cs typeface="Times New Roman"/>
              </a:rPr>
              <a:t>or </a:t>
            </a:r>
            <a:r>
              <a:rPr sz="2000" spc="-10" dirty="0">
                <a:solidFill>
                  <a:srgbClr val="001F5F"/>
                </a:solidFill>
                <a:latin typeface="Times New Roman"/>
                <a:cs typeface="Times New Roman"/>
              </a:rPr>
              <a:t>domain  </a:t>
            </a:r>
            <a:r>
              <a:rPr sz="2000" spc="-5" dirty="0">
                <a:solidFill>
                  <a:srgbClr val="001F5F"/>
                </a:solidFill>
                <a:latin typeface="Times New Roman"/>
                <a:cs typeface="Times New Roman"/>
              </a:rPr>
              <a:t>specific processor </a:t>
            </a:r>
            <a:r>
              <a:rPr sz="2000" dirty="0">
                <a:latin typeface="Times New Roman"/>
                <a:cs typeface="Times New Roman"/>
              </a:rPr>
              <a:t>or </a:t>
            </a:r>
            <a:r>
              <a:rPr sz="2000" spc="-5" dirty="0">
                <a:solidFill>
                  <a:srgbClr val="006FC0"/>
                </a:solidFill>
                <a:latin typeface="Times New Roman"/>
                <a:cs typeface="Times New Roman"/>
              </a:rPr>
              <a:t>an Application Specific Integrated </a:t>
            </a:r>
            <a:r>
              <a:rPr sz="2000" spc="-10" dirty="0">
                <a:solidFill>
                  <a:srgbClr val="006FC0"/>
                </a:solidFill>
                <a:latin typeface="Times New Roman"/>
                <a:cs typeface="Times New Roman"/>
              </a:rPr>
              <a:t>Circuit </a:t>
            </a:r>
            <a:r>
              <a:rPr sz="2000" spc="-10" dirty="0">
                <a:latin typeface="Times New Roman"/>
                <a:cs typeface="Times New Roman"/>
              </a:rPr>
              <a:t>or </a:t>
            </a:r>
            <a:r>
              <a:rPr sz="2000" spc="-5" dirty="0">
                <a:solidFill>
                  <a:srgbClr val="6F2F9F"/>
                </a:solidFill>
                <a:latin typeface="Times New Roman"/>
                <a:cs typeface="Times New Roman"/>
              </a:rPr>
              <a:t>a  </a:t>
            </a:r>
            <a:r>
              <a:rPr sz="2000" spc="-10" dirty="0">
                <a:solidFill>
                  <a:srgbClr val="6F2F9F"/>
                </a:solidFill>
                <a:latin typeface="Times New Roman"/>
                <a:cs typeface="Times New Roman"/>
              </a:rPr>
              <a:t>Programmable Logic</a:t>
            </a:r>
            <a:r>
              <a:rPr sz="2000" spc="80" dirty="0">
                <a:solidFill>
                  <a:srgbClr val="6F2F9F"/>
                </a:solidFill>
                <a:latin typeface="Times New Roman"/>
                <a:cs typeface="Times New Roman"/>
              </a:rPr>
              <a:t> </a:t>
            </a:r>
            <a:r>
              <a:rPr sz="2000" spc="-5" dirty="0">
                <a:solidFill>
                  <a:srgbClr val="6F2F9F"/>
                </a:solidFill>
                <a:latin typeface="Times New Roman"/>
                <a:cs typeface="Times New Roman"/>
              </a:rPr>
              <a:t>Device</a:t>
            </a:r>
            <a:r>
              <a:rPr sz="2000" spc="-5" dirty="0">
                <a:latin typeface="Times New Roman"/>
                <a:cs typeface="Times New Roman"/>
              </a:rPr>
              <a:t>.</a:t>
            </a:r>
            <a:endParaRPr sz="2000">
              <a:latin typeface="Times New Roman"/>
              <a:cs typeface="Times New Roman"/>
            </a:endParaRPr>
          </a:p>
          <a:p>
            <a:pPr marL="683260" marR="6985" indent="-326390" algn="just">
              <a:lnSpc>
                <a:spcPct val="150100"/>
              </a:lnSpc>
              <a:spcBef>
                <a:spcPts val="459"/>
              </a:spcBef>
            </a:pPr>
            <a:r>
              <a:rPr sz="1750" spc="10" dirty="0">
                <a:solidFill>
                  <a:srgbClr val="C00000"/>
                </a:solidFill>
                <a:latin typeface="Times New Roman"/>
                <a:cs typeface="Times New Roman"/>
              </a:rPr>
              <a:t>» </a:t>
            </a:r>
            <a:r>
              <a:rPr sz="1800" spc="-5" dirty="0">
                <a:latin typeface="Times New Roman"/>
                <a:cs typeface="Times New Roman"/>
              </a:rPr>
              <a:t>Examples </a:t>
            </a:r>
            <a:r>
              <a:rPr sz="1800" spc="5" dirty="0">
                <a:latin typeface="Times New Roman"/>
                <a:cs typeface="Times New Roman"/>
              </a:rPr>
              <a:t>of </a:t>
            </a:r>
            <a:r>
              <a:rPr sz="1800" spc="-10" dirty="0">
                <a:latin typeface="Times New Roman"/>
                <a:cs typeface="Times New Roman"/>
              </a:rPr>
              <a:t>COTS </a:t>
            </a:r>
            <a:r>
              <a:rPr sz="1800" spc="-5" dirty="0">
                <a:latin typeface="Times New Roman"/>
                <a:cs typeface="Times New Roman"/>
              </a:rPr>
              <a:t>hardware </a:t>
            </a:r>
            <a:r>
              <a:rPr sz="1800" dirty="0">
                <a:latin typeface="Times New Roman"/>
                <a:cs typeface="Times New Roman"/>
              </a:rPr>
              <a:t>unit: </a:t>
            </a:r>
            <a:r>
              <a:rPr sz="1800" spc="-10" dirty="0">
                <a:solidFill>
                  <a:srgbClr val="6F2F9F"/>
                </a:solidFill>
                <a:latin typeface="Times New Roman"/>
                <a:cs typeface="Times New Roman"/>
              </a:rPr>
              <a:t>remote </a:t>
            </a:r>
            <a:r>
              <a:rPr sz="1800" dirty="0">
                <a:solidFill>
                  <a:srgbClr val="6F2F9F"/>
                </a:solidFill>
                <a:latin typeface="Times New Roman"/>
                <a:cs typeface="Times New Roman"/>
              </a:rPr>
              <a:t>controlled </a:t>
            </a:r>
            <a:r>
              <a:rPr sz="1800" spc="-5" dirty="0">
                <a:solidFill>
                  <a:srgbClr val="6F2F9F"/>
                </a:solidFill>
                <a:latin typeface="Times New Roman"/>
                <a:cs typeface="Times New Roman"/>
              </a:rPr>
              <a:t>toy </a:t>
            </a:r>
            <a:r>
              <a:rPr sz="1800" spc="-10" dirty="0">
                <a:solidFill>
                  <a:srgbClr val="6F2F9F"/>
                </a:solidFill>
                <a:latin typeface="Times New Roman"/>
                <a:cs typeface="Times New Roman"/>
              </a:rPr>
              <a:t>car </a:t>
            </a:r>
            <a:r>
              <a:rPr sz="1800" dirty="0">
                <a:latin typeface="Times New Roman"/>
                <a:cs typeface="Times New Roman"/>
              </a:rPr>
              <a:t>control units </a:t>
            </a:r>
            <a:r>
              <a:rPr sz="1800" spc="-5" dirty="0">
                <a:latin typeface="Times New Roman"/>
                <a:cs typeface="Times New Roman"/>
              </a:rPr>
              <a:t>including  </a:t>
            </a:r>
            <a:r>
              <a:rPr sz="1800" dirty="0">
                <a:latin typeface="Times New Roman"/>
                <a:cs typeface="Times New Roman"/>
              </a:rPr>
              <a:t>the </a:t>
            </a:r>
            <a:r>
              <a:rPr sz="1800" spc="-5" dirty="0">
                <a:latin typeface="Times New Roman"/>
                <a:cs typeface="Times New Roman"/>
              </a:rPr>
              <a:t>RF circuitry part, high performance, high frequency </a:t>
            </a:r>
            <a:r>
              <a:rPr sz="1800" spc="-5" dirty="0">
                <a:solidFill>
                  <a:srgbClr val="6F2F9F"/>
                </a:solidFill>
                <a:latin typeface="Times New Roman"/>
                <a:cs typeface="Times New Roman"/>
              </a:rPr>
              <a:t>microwave </a:t>
            </a:r>
            <a:r>
              <a:rPr sz="1800" dirty="0">
                <a:solidFill>
                  <a:srgbClr val="6F2F9F"/>
                </a:solidFill>
                <a:latin typeface="Times New Roman"/>
                <a:cs typeface="Times New Roman"/>
              </a:rPr>
              <a:t>electronics </a:t>
            </a:r>
            <a:r>
              <a:rPr sz="1800" dirty="0">
                <a:latin typeface="Times New Roman"/>
                <a:cs typeface="Times New Roman"/>
              </a:rPr>
              <a:t>(2-  </a:t>
            </a:r>
            <a:r>
              <a:rPr sz="1800" spc="5" dirty="0">
                <a:latin typeface="Times New Roman"/>
                <a:cs typeface="Times New Roman"/>
              </a:rPr>
              <a:t>200 </a:t>
            </a:r>
            <a:r>
              <a:rPr sz="1800" spc="-10" dirty="0">
                <a:latin typeface="Times New Roman"/>
                <a:cs typeface="Times New Roman"/>
              </a:rPr>
              <a:t>GHz), </a:t>
            </a:r>
            <a:r>
              <a:rPr sz="1800" dirty="0">
                <a:latin typeface="Times New Roman"/>
                <a:cs typeface="Times New Roman"/>
              </a:rPr>
              <a:t>high </a:t>
            </a:r>
            <a:r>
              <a:rPr sz="1800" spc="-5" dirty="0">
                <a:latin typeface="Times New Roman"/>
                <a:cs typeface="Times New Roman"/>
              </a:rPr>
              <a:t>bandwidth </a:t>
            </a:r>
            <a:r>
              <a:rPr sz="1800" spc="-5" dirty="0">
                <a:solidFill>
                  <a:srgbClr val="6F2F9F"/>
                </a:solidFill>
                <a:latin typeface="Times New Roman"/>
                <a:cs typeface="Times New Roman"/>
              </a:rPr>
              <a:t>analog-to-digital converters</a:t>
            </a:r>
            <a:r>
              <a:rPr sz="1800" spc="-5" dirty="0">
                <a:latin typeface="Times New Roman"/>
                <a:cs typeface="Times New Roman"/>
              </a:rPr>
              <a:t>, </a:t>
            </a:r>
            <a:r>
              <a:rPr sz="1800" spc="-5" dirty="0">
                <a:solidFill>
                  <a:srgbClr val="6F2F9F"/>
                </a:solidFill>
                <a:latin typeface="Times New Roman"/>
                <a:cs typeface="Times New Roman"/>
              </a:rPr>
              <a:t>devices </a:t>
            </a:r>
            <a:r>
              <a:rPr sz="1800" dirty="0">
                <a:solidFill>
                  <a:srgbClr val="6F2F9F"/>
                </a:solidFill>
                <a:latin typeface="Times New Roman"/>
                <a:cs typeface="Times New Roman"/>
              </a:rPr>
              <a:t>and </a:t>
            </a:r>
            <a:r>
              <a:rPr sz="1800" spc="-5" dirty="0">
                <a:solidFill>
                  <a:srgbClr val="6F2F9F"/>
                </a:solidFill>
                <a:latin typeface="Times New Roman"/>
                <a:cs typeface="Times New Roman"/>
              </a:rPr>
              <a:t>components for  operation at </a:t>
            </a:r>
            <a:r>
              <a:rPr sz="1800" spc="-10" dirty="0">
                <a:solidFill>
                  <a:srgbClr val="6F2F9F"/>
                </a:solidFill>
                <a:latin typeface="Times New Roman"/>
                <a:cs typeface="Times New Roman"/>
              </a:rPr>
              <a:t>very </a:t>
            </a:r>
            <a:r>
              <a:rPr sz="1800" dirty="0">
                <a:solidFill>
                  <a:srgbClr val="6F2F9F"/>
                </a:solidFill>
                <a:latin typeface="Times New Roman"/>
                <a:cs typeface="Times New Roman"/>
              </a:rPr>
              <a:t>high </a:t>
            </a:r>
            <a:r>
              <a:rPr sz="1800" spc="-5" dirty="0">
                <a:solidFill>
                  <a:srgbClr val="6F2F9F"/>
                </a:solidFill>
                <a:latin typeface="Times New Roman"/>
                <a:cs typeface="Times New Roman"/>
              </a:rPr>
              <a:t>temperatures</a:t>
            </a:r>
            <a:r>
              <a:rPr sz="1800" spc="-5" dirty="0">
                <a:latin typeface="Times New Roman"/>
                <a:cs typeface="Times New Roman"/>
              </a:rPr>
              <a:t>, </a:t>
            </a:r>
            <a:r>
              <a:rPr sz="1800" spc="-5" dirty="0">
                <a:solidFill>
                  <a:srgbClr val="6F2F9F"/>
                </a:solidFill>
                <a:latin typeface="Times New Roman"/>
                <a:cs typeface="Times New Roman"/>
              </a:rPr>
              <a:t>electro-optic </a:t>
            </a:r>
            <a:r>
              <a:rPr sz="1800" dirty="0">
                <a:solidFill>
                  <a:srgbClr val="6F2F9F"/>
                </a:solidFill>
                <a:latin typeface="Times New Roman"/>
                <a:cs typeface="Times New Roman"/>
              </a:rPr>
              <a:t>IR </a:t>
            </a:r>
            <a:r>
              <a:rPr sz="1800" spc="-10" dirty="0">
                <a:solidFill>
                  <a:srgbClr val="6F2F9F"/>
                </a:solidFill>
                <a:latin typeface="Times New Roman"/>
                <a:cs typeface="Times New Roman"/>
              </a:rPr>
              <a:t>imaging arrays</a:t>
            </a:r>
            <a:r>
              <a:rPr sz="1800" spc="-10" dirty="0">
                <a:latin typeface="Times New Roman"/>
                <a:cs typeface="Times New Roman"/>
              </a:rPr>
              <a:t>, </a:t>
            </a:r>
            <a:r>
              <a:rPr sz="1800" dirty="0">
                <a:solidFill>
                  <a:srgbClr val="6F2F9F"/>
                </a:solidFill>
                <a:latin typeface="Times New Roman"/>
                <a:cs typeface="Times New Roman"/>
              </a:rPr>
              <a:t>UV/IR  </a:t>
            </a:r>
            <a:r>
              <a:rPr sz="1800" spc="-5" dirty="0">
                <a:solidFill>
                  <a:srgbClr val="6F2F9F"/>
                </a:solidFill>
                <a:latin typeface="Times New Roman"/>
                <a:cs typeface="Times New Roman"/>
              </a:rPr>
              <a:t>detectors</a:t>
            </a:r>
            <a:r>
              <a:rPr sz="1800" spc="-5" dirty="0">
                <a:latin typeface="Times New Roman"/>
                <a:cs typeface="Times New Roman"/>
              </a:rPr>
              <a:t>,</a:t>
            </a:r>
            <a:r>
              <a:rPr sz="1800" spc="-45" dirty="0">
                <a:latin typeface="Times New Roman"/>
                <a:cs typeface="Times New Roman"/>
              </a:rPr>
              <a:t> </a:t>
            </a:r>
            <a:r>
              <a:rPr sz="1800" spc="-5" dirty="0">
                <a:latin typeface="Times New Roman"/>
                <a:cs typeface="Times New Roman"/>
              </a:rPr>
              <a:t>etc.</a:t>
            </a:r>
            <a:endParaRPr sz="1800">
              <a:latin typeface="Times New Roman"/>
              <a:cs typeface="Times New Roman"/>
            </a:endParaRPr>
          </a:p>
        </p:txBody>
      </p:sp>
      <p:sp>
        <p:nvSpPr>
          <p:cNvPr id="7" name="object 7"/>
          <p:cNvSpPr txBox="1"/>
          <p:nvPr/>
        </p:nvSpPr>
        <p:spPr>
          <a:xfrm>
            <a:off x="8420100" y="6471338"/>
            <a:ext cx="216535" cy="196850"/>
          </a:xfrm>
          <a:prstGeom prst="rect">
            <a:avLst/>
          </a:prstGeom>
        </p:spPr>
        <p:txBody>
          <a:bodyPr vert="horz" wrap="square" lIns="0" tIns="0" rIns="0" bIns="0" rtlCol="0">
            <a:spAutoFit/>
          </a:bodyPr>
          <a:lstStyle/>
          <a:p>
            <a:pPr marL="38100">
              <a:lnSpc>
                <a:spcPts val="1375"/>
              </a:lnSpc>
            </a:pPr>
            <a:fld id="{81D60167-4931-47E6-BA6A-407CBD079E47}" type="slidenum">
              <a:rPr sz="1200" spc="-40" dirty="0">
                <a:latin typeface="Times New Roman"/>
                <a:cs typeface="Times New Roman"/>
              </a:rPr>
              <a:t>63</a:t>
            </a:fld>
            <a:endParaRPr sz="1200">
              <a:latin typeface="Times New Roman"/>
              <a:cs typeface="Times New Roman"/>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57200" y="6172200"/>
            <a:ext cx="8229600" cy="0"/>
          </a:xfrm>
          <a:custGeom>
            <a:avLst/>
            <a:gdLst/>
            <a:ahLst/>
            <a:cxnLst/>
            <a:rect l="l" t="t" r="r" b="b"/>
            <a:pathLst>
              <a:path w="8229600">
                <a:moveTo>
                  <a:pt x="0" y="0"/>
                </a:moveTo>
                <a:lnTo>
                  <a:pt x="8229600" y="0"/>
                </a:lnTo>
              </a:path>
            </a:pathLst>
          </a:custGeom>
          <a:ln w="19050">
            <a:solidFill>
              <a:srgbClr val="CC9900"/>
            </a:solidFill>
          </a:ln>
        </p:spPr>
        <p:txBody>
          <a:bodyPr wrap="square" lIns="0" tIns="0" rIns="0" bIns="0" rtlCol="0"/>
          <a:lstStyle/>
          <a:p>
            <a:endParaRPr/>
          </a:p>
        </p:txBody>
      </p:sp>
      <p:sp>
        <p:nvSpPr>
          <p:cNvPr id="3" name="object 3"/>
          <p:cNvSpPr txBox="1">
            <a:spLocks noGrp="1"/>
          </p:cNvSpPr>
          <p:nvPr>
            <p:ph type="title"/>
          </p:nvPr>
        </p:nvSpPr>
        <p:spPr>
          <a:xfrm>
            <a:off x="460044" y="353009"/>
            <a:ext cx="2277745" cy="329565"/>
          </a:xfrm>
          <a:prstGeom prst="rect">
            <a:avLst/>
          </a:prstGeom>
        </p:spPr>
        <p:txBody>
          <a:bodyPr vert="horz" wrap="square" lIns="0" tIns="12065" rIns="0" bIns="0" rtlCol="0">
            <a:spAutoFit/>
          </a:bodyPr>
          <a:lstStyle/>
          <a:p>
            <a:pPr marL="12700">
              <a:lnSpc>
                <a:spcPct val="100000"/>
              </a:lnSpc>
              <a:spcBef>
                <a:spcPts val="95"/>
              </a:spcBef>
              <a:tabLst>
                <a:tab pos="356870" algn="l"/>
              </a:tabLst>
            </a:pPr>
            <a:r>
              <a:rPr spc="-5" dirty="0">
                <a:solidFill>
                  <a:srgbClr val="C00000"/>
                </a:solidFill>
              </a:rPr>
              <a:t>»	</a:t>
            </a:r>
            <a:r>
              <a:rPr b="1" i="1" dirty="0">
                <a:solidFill>
                  <a:srgbClr val="AC1285"/>
                </a:solidFill>
                <a:latin typeface="Times New Roman"/>
                <a:cs typeface="Times New Roman"/>
              </a:rPr>
              <a:t>Major</a:t>
            </a:r>
            <a:r>
              <a:rPr b="1" i="1" spc="-90" dirty="0">
                <a:solidFill>
                  <a:srgbClr val="AC1285"/>
                </a:solidFill>
                <a:latin typeface="Times New Roman"/>
                <a:cs typeface="Times New Roman"/>
              </a:rPr>
              <a:t> </a:t>
            </a:r>
            <a:r>
              <a:rPr b="1" i="1" spc="-5" dirty="0">
                <a:solidFill>
                  <a:srgbClr val="AC1285"/>
                </a:solidFill>
                <a:latin typeface="Times New Roman"/>
                <a:cs typeface="Times New Roman"/>
              </a:rPr>
              <a:t>Advantage:</a:t>
            </a:r>
          </a:p>
        </p:txBody>
      </p:sp>
      <p:sp>
        <p:nvSpPr>
          <p:cNvPr id="4" name="object 4"/>
          <p:cNvSpPr txBox="1"/>
          <p:nvPr/>
        </p:nvSpPr>
        <p:spPr>
          <a:xfrm>
            <a:off x="460044" y="853566"/>
            <a:ext cx="8452485" cy="2954020"/>
          </a:xfrm>
          <a:prstGeom prst="rect">
            <a:avLst/>
          </a:prstGeom>
        </p:spPr>
        <p:txBody>
          <a:bodyPr vert="horz" wrap="square" lIns="0" tIns="12700" rIns="0" bIns="0" rtlCol="0">
            <a:spAutoFit/>
          </a:bodyPr>
          <a:lstStyle/>
          <a:p>
            <a:pPr marL="356870">
              <a:lnSpc>
                <a:spcPct val="100000"/>
              </a:lnSpc>
              <a:spcBef>
                <a:spcPts val="100"/>
              </a:spcBef>
              <a:tabLst>
                <a:tab pos="682625" algn="l"/>
              </a:tabLst>
            </a:pPr>
            <a:r>
              <a:rPr sz="1750" spc="10" dirty="0">
                <a:solidFill>
                  <a:srgbClr val="C00000"/>
                </a:solidFill>
                <a:latin typeface="Times New Roman"/>
                <a:cs typeface="Times New Roman"/>
              </a:rPr>
              <a:t>»	</a:t>
            </a:r>
            <a:r>
              <a:rPr sz="1800" spc="-10" dirty="0">
                <a:latin typeface="Times New Roman"/>
                <a:cs typeface="Times New Roman"/>
              </a:rPr>
              <a:t>COTS </a:t>
            </a:r>
            <a:r>
              <a:rPr sz="1800" spc="-5" dirty="0">
                <a:latin typeface="Times New Roman"/>
                <a:cs typeface="Times New Roman"/>
              </a:rPr>
              <a:t>are</a:t>
            </a:r>
            <a:r>
              <a:rPr sz="1800" spc="15" dirty="0">
                <a:latin typeface="Times New Roman"/>
                <a:cs typeface="Times New Roman"/>
              </a:rPr>
              <a:t> </a:t>
            </a:r>
            <a:r>
              <a:rPr sz="1800" spc="-5" dirty="0">
                <a:solidFill>
                  <a:srgbClr val="6F2F9F"/>
                </a:solidFill>
                <a:latin typeface="Times New Roman"/>
                <a:cs typeface="Times New Roman"/>
              </a:rPr>
              <a:t>cheap</a:t>
            </a:r>
            <a:endParaRPr sz="1800">
              <a:latin typeface="Times New Roman"/>
              <a:cs typeface="Times New Roman"/>
            </a:endParaRPr>
          </a:p>
          <a:p>
            <a:pPr marL="356870">
              <a:lnSpc>
                <a:spcPct val="100000"/>
              </a:lnSpc>
              <a:spcBef>
                <a:spcPts val="1510"/>
              </a:spcBef>
              <a:tabLst>
                <a:tab pos="682625" algn="l"/>
              </a:tabLst>
            </a:pPr>
            <a:r>
              <a:rPr sz="1750" spc="10" dirty="0">
                <a:solidFill>
                  <a:srgbClr val="C00000"/>
                </a:solidFill>
                <a:latin typeface="Times New Roman"/>
                <a:cs typeface="Times New Roman"/>
              </a:rPr>
              <a:t>»	</a:t>
            </a:r>
            <a:r>
              <a:rPr sz="1800" spc="-10" dirty="0">
                <a:latin typeface="Times New Roman"/>
                <a:cs typeface="Times New Roman"/>
              </a:rPr>
              <a:t>COTS </a:t>
            </a:r>
            <a:r>
              <a:rPr sz="1800" spc="-5" dirty="0">
                <a:latin typeface="Times New Roman"/>
                <a:cs typeface="Times New Roman"/>
              </a:rPr>
              <a:t>are </a:t>
            </a:r>
            <a:r>
              <a:rPr sz="1800" spc="-5" dirty="0">
                <a:solidFill>
                  <a:srgbClr val="6F2F9F"/>
                </a:solidFill>
                <a:latin typeface="Times New Roman"/>
                <a:cs typeface="Times New Roman"/>
              </a:rPr>
              <a:t>readily available </a:t>
            </a:r>
            <a:r>
              <a:rPr sz="1800" dirty="0">
                <a:solidFill>
                  <a:srgbClr val="6F2F9F"/>
                </a:solidFill>
                <a:latin typeface="Times New Roman"/>
                <a:cs typeface="Times New Roman"/>
              </a:rPr>
              <a:t>in the</a:t>
            </a:r>
            <a:r>
              <a:rPr sz="1800" spc="25" dirty="0">
                <a:solidFill>
                  <a:srgbClr val="6F2F9F"/>
                </a:solidFill>
                <a:latin typeface="Times New Roman"/>
                <a:cs typeface="Times New Roman"/>
              </a:rPr>
              <a:t> </a:t>
            </a:r>
            <a:r>
              <a:rPr sz="1800" spc="-15" dirty="0">
                <a:solidFill>
                  <a:srgbClr val="6F2F9F"/>
                </a:solidFill>
                <a:latin typeface="Times New Roman"/>
                <a:cs typeface="Times New Roman"/>
              </a:rPr>
              <a:t>market</a:t>
            </a:r>
            <a:endParaRPr sz="1800">
              <a:latin typeface="Times New Roman"/>
              <a:cs typeface="Times New Roman"/>
            </a:endParaRPr>
          </a:p>
          <a:p>
            <a:pPr marL="356870">
              <a:lnSpc>
                <a:spcPct val="100000"/>
              </a:lnSpc>
              <a:spcBef>
                <a:spcPts val="1515"/>
              </a:spcBef>
              <a:tabLst>
                <a:tab pos="682625" algn="l"/>
              </a:tabLst>
            </a:pPr>
            <a:r>
              <a:rPr sz="1750" spc="10" dirty="0">
                <a:solidFill>
                  <a:srgbClr val="C00000"/>
                </a:solidFill>
                <a:latin typeface="Times New Roman"/>
                <a:cs typeface="Times New Roman"/>
              </a:rPr>
              <a:t>»	</a:t>
            </a:r>
            <a:r>
              <a:rPr sz="1800" spc="-5" dirty="0">
                <a:latin typeface="Times New Roman"/>
                <a:cs typeface="Times New Roman"/>
              </a:rPr>
              <a:t>Developer </a:t>
            </a:r>
            <a:r>
              <a:rPr sz="1800" spc="-10" dirty="0">
                <a:latin typeface="Times New Roman"/>
                <a:cs typeface="Times New Roman"/>
              </a:rPr>
              <a:t>can </a:t>
            </a:r>
            <a:r>
              <a:rPr sz="1800" dirty="0">
                <a:solidFill>
                  <a:srgbClr val="6F2F9F"/>
                </a:solidFill>
                <a:latin typeface="Times New Roman"/>
                <a:cs typeface="Times New Roman"/>
              </a:rPr>
              <a:t>cut </a:t>
            </a:r>
            <a:r>
              <a:rPr sz="1800" spc="-5" dirty="0">
                <a:solidFill>
                  <a:srgbClr val="6F2F9F"/>
                </a:solidFill>
                <a:latin typeface="Times New Roman"/>
                <a:cs typeface="Times New Roman"/>
              </a:rPr>
              <a:t>down </a:t>
            </a:r>
            <a:r>
              <a:rPr sz="1800" dirty="0">
                <a:latin typeface="Times New Roman"/>
                <a:cs typeface="Times New Roman"/>
              </a:rPr>
              <a:t>his/ her </a:t>
            </a:r>
            <a:r>
              <a:rPr sz="1800" spc="-5" dirty="0">
                <a:solidFill>
                  <a:srgbClr val="6F2F9F"/>
                </a:solidFill>
                <a:latin typeface="Times New Roman"/>
                <a:cs typeface="Times New Roman"/>
              </a:rPr>
              <a:t>development </a:t>
            </a:r>
            <a:r>
              <a:rPr sz="1800" spc="-10" dirty="0">
                <a:solidFill>
                  <a:srgbClr val="6F2F9F"/>
                </a:solidFill>
                <a:latin typeface="Times New Roman"/>
                <a:cs typeface="Times New Roman"/>
              </a:rPr>
              <a:t>time </a:t>
            </a:r>
            <a:r>
              <a:rPr sz="1800" dirty="0">
                <a:latin typeface="Times New Roman"/>
                <a:cs typeface="Times New Roman"/>
              </a:rPr>
              <a:t>to a </a:t>
            </a:r>
            <a:r>
              <a:rPr sz="1800" spc="-10" dirty="0">
                <a:latin typeface="Times New Roman"/>
                <a:cs typeface="Times New Roman"/>
              </a:rPr>
              <a:t>great</a:t>
            </a:r>
            <a:r>
              <a:rPr sz="1800" spc="95" dirty="0">
                <a:latin typeface="Times New Roman"/>
                <a:cs typeface="Times New Roman"/>
              </a:rPr>
              <a:t> </a:t>
            </a:r>
            <a:r>
              <a:rPr sz="1800" spc="-5" dirty="0">
                <a:latin typeface="Times New Roman"/>
                <a:cs typeface="Times New Roman"/>
              </a:rPr>
              <a:t>extent.</a:t>
            </a:r>
            <a:endParaRPr sz="1800">
              <a:latin typeface="Times New Roman"/>
              <a:cs typeface="Times New Roman"/>
            </a:endParaRPr>
          </a:p>
          <a:p>
            <a:pPr marL="683260">
              <a:lnSpc>
                <a:spcPct val="100000"/>
              </a:lnSpc>
              <a:spcBef>
                <a:spcPts val="1400"/>
              </a:spcBef>
              <a:tabLst>
                <a:tab pos="1033780" algn="l"/>
              </a:tabLst>
            </a:pPr>
            <a:r>
              <a:rPr sz="1550" spc="15" dirty="0">
                <a:solidFill>
                  <a:srgbClr val="C00000"/>
                </a:solidFill>
                <a:latin typeface="Times New Roman"/>
                <a:cs typeface="Times New Roman"/>
              </a:rPr>
              <a:t>»	</a:t>
            </a:r>
            <a:r>
              <a:rPr sz="1600" spc="-5" dirty="0">
                <a:latin typeface="Times New Roman"/>
                <a:cs typeface="Times New Roman"/>
              </a:rPr>
              <a:t>which </a:t>
            </a:r>
            <a:r>
              <a:rPr sz="1600" spc="-5" dirty="0">
                <a:solidFill>
                  <a:srgbClr val="6F2F9F"/>
                </a:solidFill>
                <a:latin typeface="Times New Roman"/>
                <a:cs typeface="Times New Roman"/>
              </a:rPr>
              <a:t>reduces </a:t>
            </a:r>
            <a:r>
              <a:rPr sz="1600" spc="5" dirty="0">
                <a:solidFill>
                  <a:srgbClr val="6F2F9F"/>
                </a:solidFill>
                <a:latin typeface="Times New Roman"/>
                <a:cs typeface="Times New Roman"/>
              </a:rPr>
              <a:t>the time to </a:t>
            </a:r>
            <a:r>
              <a:rPr sz="1600" dirty="0">
                <a:solidFill>
                  <a:srgbClr val="6F2F9F"/>
                </a:solidFill>
                <a:latin typeface="Times New Roman"/>
                <a:cs typeface="Times New Roman"/>
              </a:rPr>
              <a:t>market </a:t>
            </a:r>
            <a:r>
              <a:rPr sz="1600" spc="-10" dirty="0">
                <a:latin typeface="Times New Roman"/>
                <a:cs typeface="Times New Roman"/>
              </a:rPr>
              <a:t>your </a:t>
            </a:r>
            <a:r>
              <a:rPr sz="1600" spc="-5" dirty="0">
                <a:latin typeface="Times New Roman"/>
                <a:cs typeface="Times New Roman"/>
              </a:rPr>
              <a:t>embedded</a:t>
            </a:r>
            <a:r>
              <a:rPr sz="1600" spc="-45" dirty="0">
                <a:latin typeface="Times New Roman"/>
                <a:cs typeface="Times New Roman"/>
              </a:rPr>
              <a:t> </a:t>
            </a:r>
            <a:r>
              <a:rPr sz="1600" spc="-5" dirty="0">
                <a:latin typeface="Times New Roman"/>
                <a:cs typeface="Times New Roman"/>
              </a:rPr>
              <a:t>systems.</a:t>
            </a:r>
            <a:endParaRPr sz="1600">
              <a:latin typeface="Times New Roman"/>
              <a:cs typeface="Times New Roman"/>
            </a:endParaRPr>
          </a:p>
          <a:p>
            <a:pPr marL="12700">
              <a:lnSpc>
                <a:spcPct val="100000"/>
              </a:lnSpc>
              <a:spcBef>
                <a:spcPts val="1595"/>
              </a:spcBef>
              <a:tabLst>
                <a:tab pos="356870" algn="l"/>
              </a:tabLst>
            </a:pPr>
            <a:r>
              <a:rPr sz="2000" spc="-5" dirty="0">
                <a:solidFill>
                  <a:srgbClr val="C00000"/>
                </a:solidFill>
                <a:latin typeface="Times New Roman"/>
                <a:cs typeface="Times New Roman"/>
              </a:rPr>
              <a:t>»	</a:t>
            </a:r>
            <a:r>
              <a:rPr sz="2000" b="1" spc="-15" dirty="0">
                <a:solidFill>
                  <a:srgbClr val="AC1285"/>
                </a:solidFill>
                <a:latin typeface="Times New Roman"/>
                <a:cs typeface="Times New Roman"/>
              </a:rPr>
              <a:t>Examples:</a:t>
            </a:r>
            <a:endParaRPr sz="2000">
              <a:latin typeface="Times New Roman"/>
              <a:cs typeface="Times New Roman"/>
            </a:endParaRPr>
          </a:p>
          <a:p>
            <a:pPr marL="356870">
              <a:lnSpc>
                <a:spcPct val="100000"/>
              </a:lnSpc>
              <a:spcBef>
                <a:spcPts val="1435"/>
              </a:spcBef>
              <a:tabLst>
                <a:tab pos="682625" algn="l"/>
              </a:tabLst>
            </a:pPr>
            <a:r>
              <a:rPr sz="1550" spc="15" dirty="0">
                <a:solidFill>
                  <a:srgbClr val="C00000"/>
                </a:solidFill>
                <a:latin typeface="Times New Roman"/>
                <a:cs typeface="Times New Roman"/>
              </a:rPr>
              <a:t>»	</a:t>
            </a:r>
            <a:r>
              <a:rPr sz="1600" spc="-5" dirty="0">
                <a:latin typeface="Times New Roman"/>
                <a:cs typeface="Times New Roman"/>
              </a:rPr>
              <a:t>The TCPIIP </a:t>
            </a:r>
            <a:r>
              <a:rPr sz="1600" dirty="0">
                <a:latin typeface="Times New Roman"/>
                <a:cs typeface="Times New Roman"/>
              </a:rPr>
              <a:t>plug-in </a:t>
            </a:r>
            <a:r>
              <a:rPr sz="1600" spc="-5" dirty="0">
                <a:latin typeface="Times New Roman"/>
                <a:cs typeface="Times New Roman"/>
              </a:rPr>
              <a:t>module available from various manufactures </a:t>
            </a:r>
            <a:r>
              <a:rPr sz="1600" dirty="0">
                <a:latin typeface="Times New Roman"/>
                <a:cs typeface="Times New Roman"/>
              </a:rPr>
              <a:t>like </a:t>
            </a:r>
            <a:r>
              <a:rPr sz="1600" spc="-10" dirty="0">
                <a:latin typeface="Times New Roman"/>
                <a:cs typeface="Times New Roman"/>
              </a:rPr>
              <a:t>'</a:t>
            </a:r>
            <a:r>
              <a:rPr sz="1600" spc="-10" dirty="0">
                <a:solidFill>
                  <a:srgbClr val="AC1285"/>
                </a:solidFill>
                <a:latin typeface="Times New Roman"/>
                <a:cs typeface="Times New Roman"/>
              </a:rPr>
              <a:t>WIZnet</a:t>
            </a:r>
            <a:r>
              <a:rPr sz="1600" spc="-10" dirty="0">
                <a:latin typeface="Times New Roman"/>
                <a:cs typeface="Times New Roman"/>
              </a:rPr>
              <a:t>',</a:t>
            </a:r>
            <a:r>
              <a:rPr sz="1600" spc="25" dirty="0">
                <a:latin typeface="Times New Roman"/>
                <a:cs typeface="Times New Roman"/>
              </a:rPr>
              <a:t> </a:t>
            </a:r>
            <a:r>
              <a:rPr sz="1600" spc="-5" dirty="0">
                <a:latin typeface="Times New Roman"/>
                <a:cs typeface="Times New Roman"/>
              </a:rPr>
              <a:t>'</a:t>
            </a:r>
            <a:r>
              <a:rPr sz="1600" spc="-5" dirty="0">
                <a:solidFill>
                  <a:srgbClr val="AC1285"/>
                </a:solidFill>
                <a:latin typeface="Times New Roman"/>
                <a:cs typeface="Times New Roman"/>
              </a:rPr>
              <a:t>Freescale</a:t>
            </a:r>
            <a:r>
              <a:rPr sz="1600" spc="-5" dirty="0">
                <a:latin typeface="Times New Roman"/>
                <a:cs typeface="Times New Roman"/>
              </a:rPr>
              <a:t>',</a:t>
            </a:r>
            <a:endParaRPr sz="1600">
              <a:latin typeface="Times New Roman"/>
              <a:cs typeface="Times New Roman"/>
            </a:endParaRPr>
          </a:p>
          <a:p>
            <a:pPr marL="683260">
              <a:lnSpc>
                <a:spcPct val="100000"/>
              </a:lnSpc>
              <a:spcBef>
                <a:spcPts val="960"/>
              </a:spcBef>
            </a:pPr>
            <a:r>
              <a:rPr sz="1600" spc="-10" dirty="0">
                <a:latin typeface="Times New Roman"/>
                <a:cs typeface="Times New Roman"/>
              </a:rPr>
              <a:t>'</a:t>
            </a:r>
            <a:r>
              <a:rPr sz="1600" spc="-10" dirty="0">
                <a:solidFill>
                  <a:srgbClr val="AC1285"/>
                </a:solidFill>
                <a:latin typeface="Times New Roman"/>
                <a:cs typeface="Times New Roman"/>
              </a:rPr>
              <a:t>Dynalog</a:t>
            </a:r>
            <a:r>
              <a:rPr sz="1600" spc="-10" dirty="0">
                <a:latin typeface="Times New Roman"/>
                <a:cs typeface="Times New Roman"/>
              </a:rPr>
              <a:t>', </a:t>
            </a:r>
            <a:r>
              <a:rPr sz="1600" spc="-5" dirty="0">
                <a:latin typeface="Times New Roman"/>
                <a:cs typeface="Times New Roman"/>
              </a:rPr>
              <a:t>etc </a:t>
            </a:r>
            <a:r>
              <a:rPr sz="1600" dirty="0">
                <a:latin typeface="Times New Roman"/>
                <a:cs typeface="Times New Roman"/>
              </a:rPr>
              <a:t>are </a:t>
            </a:r>
            <a:r>
              <a:rPr sz="1600" spc="-10" dirty="0">
                <a:latin typeface="Times New Roman"/>
                <a:cs typeface="Times New Roman"/>
              </a:rPr>
              <a:t>very good </a:t>
            </a:r>
            <a:r>
              <a:rPr sz="1600" spc="-5" dirty="0">
                <a:latin typeface="Times New Roman"/>
                <a:cs typeface="Times New Roman"/>
              </a:rPr>
              <a:t>examples of COTS </a:t>
            </a:r>
            <a:r>
              <a:rPr sz="1600" dirty="0">
                <a:latin typeface="Times New Roman"/>
                <a:cs typeface="Times New Roman"/>
              </a:rPr>
              <a:t>product </a:t>
            </a:r>
            <a:r>
              <a:rPr sz="1600" spc="-5" dirty="0">
                <a:latin typeface="Times New Roman"/>
                <a:cs typeface="Times New Roman"/>
              </a:rPr>
              <a:t>(see</a:t>
            </a:r>
            <a:r>
              <a:rPr sz="1600" spc="150" dirty="0">
                <a:latin typeface="Times New Roman"/>
                <a:cs typeface="Times New Roman"/>
              </a:rPr>
              <a:t> </a:t>
            </a:r>
            <a:r>
              <a:rPr sz="1600" spc="-10" dirty="0">
                <a:latin typeface="Times New Roman"/>
                <a:cs typeface="Times New Roman"/>
              </a:rPr>
              <a:t>Figure).</a:t>
            </a:r>
            <a:endParaRPr sz="1600">
              <a:latin typeface="Times New Roman"/>
              <a:cs typeface="Times New Roman"/>
            </a:endParaRPr>
          </a:p>
        </p:txBody>
      </p:sp>
      <p:sp>
        <p:nvSpPr>
          <p:cNvPr id="5" name="object 5"/>
          <p:cNvSpPr txBox="1"/>
          <p:nvPr/>
        </p:nvSpPr>
        <p:spPr>
          <a:xfrm>
            <a:off x="460044" y="3985005"/>
            <a:ext cx="3731895" cy="800100"/>
          </a:xfrm>
          <a:prstGeom prst="rect">
            <a:avLst/>
          </a:prstGeom>
        </p:spPr>
        <p:txBody>
          <a:bodyPr vert="horz" wrap="square" lIns="0" tIns="11430" rIns="0" bIns="0" rtlCol="0">
            <a:spAutoFit/>
          </a:bodyPr>
          <a:lstStyle/>
          <a:p>
            <a:pPr marL="12700">
              <a:lnSpc>
                <a:spcPct val="100000"/>
              </a:lnSpc>
              <a:spcBef>
                <a:spcPts val="90"/>
              </a:spcBef>
              <a:tabLst>
                <a:tab pos="356870" algn="l"/>
              </a:tabLst>
            </a:pPr>
            <a:r>
              <a:rPr sz="2000" spc="-5" dirty="0">
                <a:solidFill>
                  <a:srgbClr val="C00000"/>
                </a:solidFill>
                <a:latin typeface="Times New Roman"/>
                <a:cs typeface="Times New Roman"/>
              </a:rPr>
              <a:t>»	</a:t>
            </a:r>
            <a:r>
              <a:rPr sz="2000" b="1" i="1" spc="-5" dirty="0">
                <a:solidFill>
                  <a:srgbClr val="AC1285"/>
                </a:solidFill>
                <a:latin typeface="Times New Roman"/>
                <a:cs typeface="Times New Roman"/>
              </a:rPr>
              <a:t>Benefits </a:t>
            </a:r>
            <a:r>
              <a:rPr sz="2000" b="1" i="1" dirty="0">
                <a:solidFill>
                  <a:srgbClr val="AC1285"/>
                </a:solidFill>
                <a:latin typeface="Times New Roman"/>
                <a:cs typeface="Times New Roman"/>
              </a:rPr>
              <a:t>of </a:t>
            </a:r>
            <a:r>
              <a:rPr sz="2000" b="1" i="1" spc="-5" dirty="0">
                <a:solidFill>
                  <a:srgbClr val="AC1285"/>
                </a:solidFill>
                <a:latin typeface="Times New Roman"/>
                <a:cs typeface="Times New Roman"/>
              </a:rPr>
              <a:t>COTs-based</a:t>
            </a:r>
            <a:r>
              <a:rPr sz="2000" b="1" i="1" spc="-25" dirty="0">
                <a:solidFill>
                  <a:srgbClr val="AC1285"/>
                </a:solidFill>
                <a:latin typeface="Times New Roman"/>
                <a:cs typeface="Times New Roman"/>
              </a:rPr>
              <a:t> </a:t>
            </a:r>
            <a:r>
              <a:rPr sz="2000" b="1" i="1" spc="-5" dirty="0">
                <a:solidFill>
                  <a:srgbClr val="AC1285"/>
                </a:solidFill>
                <a:latin typeface="Times New Roman"/>
                <a:cs typeface="Times New Roman"/>
              </a:rPr>
              <a:t>System:</a:t>
            </a:r>
            <a:endParaRPr sz="2000">
              <a:latin typeface="Times New Roman"/>
              <a:cs typeface="Times New Roman"/>
            </a:endParaRPr>
          </a:p>
          <a:p>
            <a:pPr marL="356870">
              <a:lnSpc>
                <a:spcPct val="100000"/>
              </a:lnSpc>
              <a:spcBef>
                <a:spcPts val="1550"/>
              </a:spcBef>
            </a:pPr>
            <a:r>
              <a:rPr sz="1800" spc="5" dirty="0">
                <a:latin typeface="Times New Roman"/>
                <a:cs typeface="Times New Roman"/>
              </a:rPr>
              <a:t>1. </a:t>
            </a:r>
            <a:r>
              <a:rPr sz="1800" spc="-10" dirty="0">
                <a:latin typeface="Times New Roman"/>
                <a:cs typeface="Times New Roman"/>
              </a:rPr>
              <a:t>To </a:t>
            </a:r>
            <a:r>
              <a:rPr sz="1800" dirty="0">
                <a:latin typeface="Times New Roman"/>
                <a:cs typeface="Times New Roman"/>
              </a:rPr>
              <a:t>reduce </a:t>
            </a:r>
            <a:r>
              <a:rPr sz="1800" spc="-5" dirty="0">
                <a:latin typeface="Times New Roman"/>
                <a:cs typeface="Times New Roman"/>
              </a:rPr>
              <a:t>development</a:t>
            </a:r>
            <a:r>
              <a:rPr sz="1800" spc="-15" dirty="0">
                <a:latin typeface="Times New Roman"/>
                <a:cs typeface="Times New Roman"/>
              </a:rPr>
              <a:t> </a:t>
            </a:r>
            <a:r>
              <a:rPr sz="1800" spc="-5" dirty="0">
                <a:latin typeface="Times New Roman"/>
                <a:cs typeface="Times New Roman"/>
              </a:rPr>
              <a:t>cost</a:t>
            </a:r>
            <a:endParaRPr sz="1800">
              <a:latin typeface="Times New Roman"/>
              <a:cs typeface="Times New Roman"/>
            </a:endParaRPr>
          </a:p>
        </p:txBody>
      </p:sp>
      <p:sp>
        <p:nvSpPr>
          <p:cNvPr id="6" name="object 6"/>
          <p:cNvSpPr txBox="1"/>
          <p:nvPr/>
        </p:nvSpPr>
        <p:spPr>
          <a:xfrm>
            <a:off x="5033517" y="4485258"/>
            <a:ext cx="2928620" cy="299720"/>
          </a:xfrm>
          <a:prstGeom prst="rect">
            <a:avLst/>
          </a:prstGeom>
        </p:spPr>
        <p:txBody>
          <a:bodyPr vert="horz" wrap="square" lIns="0" tIns="12700" rIns="0" bIns="0" rtlCol="0">
            <a:spAutoFit/>
          </a:bodyPr>
          <a:lstStyle/>
          <a:p>
            <a:pPr marL="12700">
              <a:lnSpc>
                <a:spcPct val="100000"/>
              </a:lnSpc>
              <a:spcBef>
                <a:spcPts val="100"/>
              </a:spcBef>
            </a:pPr>
            <a:r>
              <a:rPr sz="1800" spc="5" dirty="0">
                <a:latin typeface="Times New Roman"/>
                <a:cs typeface="Times New Roman"/>
              </a:rPr>
              <a:t>2. </a:t>
            </a:r>
            <a:r>
              <a:rPr sz="1800" spc="-10" dirty="0">
                <a:latin typeface="Times New Roman"/>
                <a:cs typeface="Times New Roman"/>
              </a:rPr>
              <a:t>To </a:t>
            </a:r>
            <a:r>
              <a:rPr sz="1800" dirty="0">
                <a:latin typeface="Times New Roman"/>
                <a:cs typeface="Times New Roman"/>
              </a:rPr>
              <a:t>reduce </a:t>
            </a:r>
            <a:r>
              <a:rPr sz="1800" spc="-10" dirty="0">
                <a:latin typeface="Times New Roman"/>
                <a:cs typeface="Times New Roman"/>
              </a:rPr>
              <a:t>software</a:t>
            </a:r>
            <a:r>
              <a:rPr sz="1800" spc="-25" dirty="0">
                <a:latin typeface="Times New Roman"/>
                <a:cs typeface="Times New Roman"/>
              </a:rPr>
              <a:t> </a:t>
            </a:r>
            <a:r>
              <a:rPr sz="1800" spc="-10" dirty="0">
                <a:latin typeface="Times New Roman"/>
                <a:cs typeface="Times New Roman"/>
              </a:rPr>
              <a:t>life-cycle</a:t>
            </a:r>
            <a:endParaRPr sz="1800">
              <a:latin typeface="Times New Roman"/>
              <a:cs typeface="Times New Roman"/>
            </a:endParaRPr>
          </a:p>
        </p:txBody>
      </p:sp>
      <p:sp>
        <p:nvSpPr>
          <p:cNvPr id="7" name="object 7"/>
          <p:cNvSpPr txBox="1"/>
          <p:nvPr/>
        </p:nvSpPr>
        <p:spPr>
          <a:xfrm>
            <a:off x="804468" y="4951552"/>
            <a:ext cx="6062345" cy="767080"/>
          </a:xfrm>
          <a:prstGeom prst="rect">
            <a:avLst/>
          </a:prstGeom>
        </p:spPr>
        <p:txBody>
          <a:bodyPr vert="horz" wrap="square" lIns="0" tIns="12700" rIns="0" bIns="0" rtlCol="0">
            <a:spAutoFit/>
          </a:bodyPr>
          <a:lstStyle/>
          <a:p>
            <a:pPr marL="238125" indent="-226060">
              <a:lnSpc>
                <a:spcPct val="100000"/>
              </a:lnSpc>
              <a:spcBef>
                <a:spcPts val="100"/>
              </a:spcBef>
              <a:buAutoNum type="arabicPeriod" startAt="3"/>
              <a:tabLst>
                <a:tab pos="238760" algn="l"/>
              </a:tabLst>
            </a:pPr>
            <a:r>
              <a:rPr sz="1800" spc="-15" dirty="0">
                <a:latin typeface="Times New Roman"/>
                <a:cs typeface="Times New Roman"/>
              </a:rPr>
              <a:t>To </a:t>
            </a:r>
            <a:r>
              <a:rPr sz="1800" spc="-5" dirty="0">
                <a:latin typeface="Times New Roman"/>
                <a:cs typeface="Times New Roman"/>
              </a:rPr>
              <a:t>improve </a:t>
            </a:r>
            <a:r>
              <a:rPr sz="1800" spc="-10" dirty="0">
                <a:latin typeface="Times New Roman"/>
                <a:cs typeface="Times New Roman"/>
              </a:rPr>
              <a:t>software </a:t>
            </a:r>
            <a:r>
              <a:rPr sz="1800" spc="-5" dirty="0">
                <a:latin typeface="Times New Roman"/>
                <a:cs typeface="Times New Roman"/>
              </a:rPr>
              <a:t>development</a:t>
            </a:r>
            <a:r>
              <a:rPr sz="1800" spc="130" dirty="0">
                <a:latin typeface="Times New Roman"/>
                <a:cs typeface="Times New Roman"/>
              </a:rPr>
              <a:t> </a:t>
            </a:r>
            <a:r>
              <a:rPr sz="1800" spc="-5" dirty="0">
                <a:latin typeface="Times New Roman"/>
                <a:cs typeface="Times New Roman"/>
              </a:rPr>
              <a:t>process</a:t>
            </a:r>
            <a:endParaRPr sz="1800">
              <a:latin typeface="Times New Roman"/>
              <a:cs typeface="Times New Roman"/>
            </a:endParaRPr>
          </a:p>
          <a:p>
            <a:pPr marL="238125" indent="-226060">
              <a:lnSpc>
                <a:spcPct val="100000"/>
              </a:lnSpc>
              <a:spcBef>
                <a:spcPts val="1515"/>
              </a:spcBef>
              <a:buAutoNum type="arabicPeriod" startAt="3"/>
              <a:tabLst>
                <a:tab pos="238760" algn="l"/>
              </a:tabLst>
            </a:pPr>
            <a:r>
              <a:rPr sz="1800" spc="-10" dirty="0">
                <a:latin typeface="Times New Roman"/>
                <a:cs typeface="Times New Roman"/>
              </a:rPr>
              <a:t>To </a:t>
            </a:r>
            <a:r>
              <a:rPr sz="1800" dirty="0">
                <a:latin typeface="Times New Roman"/>
                <a:cs typeface="Times New Roman"/>
              </a:rPr>
              <a:t>reduce coding, </a:t>
            </a:r>
            <a:r>
              <a:rPr sz="1800" spc="-5" dirty="0">
                <a:latin typeface="Times New Roman"/>
                <a:cs typeface="Times New Roman"/>
              </a:rPr>
              <a:t>debugging, </a:t>
            </a:r>
            <a:r>
              <a:rPr sz="1800" spc="5" dirty="0">
                <a:latin typeface="Times New Roman"/>
                <a:cs typeface="Times New Roman"/>
              </a:rPr>
              <a:t>unit </a:t>
            </a:r>
            <a:r>
              <a:rPr sz="1800" spc="-5" dirty="0">
                <a:latin typeface="Times New Roman"/>
                <a:cs typeface="Times New Roman"/>
              </a:rPr>
              <a:t>testing, </a:t>
            </a:r>
            <a:r>
              <a:rPr sz="1800" dirty="0">
                <a:latin typeface="Times New Roman"/>
                <a:cs typeface="Times New Roman"/>
              </a:rPr>
              <a:t>and code</a:t>
            </a:r>
            <a:r>
              <a:rPr sz="1800" spc="-15" dirty="0">
                <a:latin typeface="Times New Roman"/>
                <a:cs typeface="Times New Roman"/>
              </a:rPr>
              <a:t> </a:t>
            </a:r>
            <a:r>
              <a:rPr sz="1800" dirty="0">
                <a:latin typeface="Times New Roman"/>
                <a:cs typeface="Times New Roman"/>
              </a:rPr>
              <a:t>inspection.</a:t>
            </a:r>
            <a:endParaRPr sz="1800">
              <a:latin typeface="Times New Roman"/>
              <a:cs typeface="Times New Roman"/>
            </a:endParaRPr>
          </a:p>
        </p:txBody>
      </p:sp>
      <p:sp>
        <p:nvSpPr>
          <p:cNvPr id="9" name="object 9"/>
          <p:cNvSpPr/>
          <p:nvPr/>
        </p:nvSpPr>
        <p:spPr>
          <a:xfrm>
            <a:off x="6102350" y="152400"/>
            <a:ext cx="2889250" cy="1577975"/>
          </a:xfrm>
          <a:prstGeom prst="rect">
            <a:avLst/>
          </a:prstGeom>
          <a:blipFill>
            <a:blip r:embed="rId2" cstate="print"/>
            <a:stretch>
              <a:fillRect/>
            </a:stretch>
          </a:blipFill>
        </p:spPr>
        <p:txBody>
          <a:bodyPr wrap="square" lIns="0" tIns="0" rIns="0" bIns="0" rtlCol="0"/>
          <a:lstStyle/>
          <a:p>
            <a:endParaRPr/>
          </a:p>
        </p:txBody>
      </p:sp>
      <p:sp>
        <p:nvSpPr>
          <p:cNvPr id="11" name="object 11"/>
          <p:cNvSpPr txBox="1"/>
          <p:nvPr/>
        </p:nvSpPr>
        <p:spPr>
          <a:xfrm>
            <a:off x="8420100" y="6471338"/>
            <a:ext cx="216535" cy="196850"/>
          </a:xfrm>
          <a:prstGeom prst="rect">
            <a:avLst/>
          </a:prstGeom>
        </p:spPr>
        <p:txBody>
          <a:bodyPr vert="horz" wrap="square" lIns="0" tIns="0" rIns="0" bIns="0" rtlCol="0">
            <a:spAutoFit/>
          </a:bodyPr>
          <a:lstStyle/>
          <a:p>
            <a:pPr marL="38100">
              <a:lnSpc>
                <a:spcPts val="1375"/>
              </a:lnSpc>
            </a:pPr>
            <a:fld id="{81D60167-4931-47E6-BA6A-407CBD079E47}" type="slidenum">
              <a:rPr sz="1200" spc="-40" dirty="0">
                <a:latin typeface="Times New Roman"/>
                <a:cs typeface="Times New Roman"/>
              </a:rPr>
              <a:t>64</a:t>
            </a:fld>
            <a:endParaRPr sz="1200">
              <a:latin typeface="Times New Roman"/>
              <a:cs typeface="Times New Roman"/>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57200" y="6172200"/>
            <a:ext cx="8229600" cy="0"/>
          </a:xfrm>
          <a:custGeom>
            <a:avLst/>
            <a:gdLst/>
            <a:ahLst/>
            <a:cxnLst/>
            <a:rect l="l" t="t" r="r" b="b"/>
            <a:pathLst>
              <a:path w="8229600">
                <a:moveTo>
                  <a:pt x="0" y="0"/>
                </a:moveTo>
                <a:lnTo>
                  <a:pt x="8229600" y="0"/>
                </a:lnTo>
              </a:path>
            </a:pathLst>
          </a:custGeom>
          <a:ln w="19050">
            <a:solidFill>
              <a:srgbClr val="CC9900"/>
            </a:solidFill>
          </a:ln>
        </p:spPr>
        <p:txBody>
          <a:bodyPr wrap="square" lIns="0" tIns="0" rIns="0" bIns="0" rtlCol="0"/>
          <a:lstStyle/>
          <a:p>
            <a:endParaRPr/>
          </a:p>
        </p:txBody>
      </p:sp>
      <p:sp>
        <p:nvSpPr>
          <p:cNvPr id="3" name="object 3"/>
          <p:cNvSpPr txBox="1"/>
          <p:nvPr/>
        </p:nvSpPr>
        <p:spPr>
          <a:xfrm>
            <a:off x="460044" y="885682"/>
            <a:ext cx="8305800" cy="4325620"/>
          </a:xfrm>
          <a:prstGeom prst="rect">
            <a:avLst/>
          </a:prstGeom>
        </p:spPr>
        <p:txBody>
          <a:bodyPr vert="horz" wrap="square" lIns="0" tIns="12700" rIns="0" bIns="0" rtlCol="0">
            <a:spAutoFit/>
          </a:bodyPr>
          <a:lstStyle/>
          <a:p>
            <a:pPr marL="356870" marR="6985" indent="-344805" algn="just">
              <a:lnSpc>
                <a:spcPct val="150100"/>
              </a:lnSpc>
              <a:spcBef>
                <a:spcPts val="100"/>
              </a:spcBef>
            </a:pPr>
            <a:r>
              <a:rPr sz="2000" spc="-5" dirty="0">
                <a:solidFill>
                  <a:srgbClr val="C00000"/>
                </a:solidFill>
                <a:latin typeface="Times New Roman"/>
                <a:cs typeface="Times New Roman"/>
              </a:rPr>
              <a:t>» </a:t>
            </a:r>
            <a:r>
              <a:rPr sz="2000" b="1" spc="-10" dirty="0">
                <a:solidFill>
                  <a:srgbClr val="FF0000"/>
                </a:solidFill>
                <a:latin typeface="Times New Roman"/>
                <a:cs typeface="Times New Roman"/>
              </a:rPr>
              <a:t>Memory </a:t>
            </a:r>
            <a:r>
              <a:rPr sz="2000" spc="-5" dirty="0">
                <a:latin typeface="Times New Roman"/>
                <a:cs typeface="Times New Roman"/>
              </a:rPr>
              <a:t>is an important </a:t>
            </a:r>
            <a:r>
              <a:rPr sz="2000" dirty="0">
                <a:latin typeface="Times New Roman"/>
                <a:cs typeface="Times New Roman"/>
              </a:rPr>
              <a:t>part of </a:t>
            </a:r>
            <a:r>
              <a:rPr sz="2000" spc="-5" dirty="0">
                <a:latin typeface="Times New Roman"/>
                <a:cs typeface="Times New Roman"/>
              </a:rPr>
              <a:t>a processor/ controller based </a:t>
            </a:r>
            <a:r>
              <a:rPr sz="2000" spc="-10" dirty="0">
                <a:latin typeface="Times New Roman"/>
                <a:cs typeface="Times New Roman"/>
              </a:rPr>
              <a:t>embedded  </a:t>
            </a:r>
            <a:r>
              <a:rPr sz="2000" spc="-20" dirty="0">
                <a:latin typeface="Times New Roman"/>
                <a:cs typeface="Times New Roman"/>
              </a:rPr>
              <a:t>systems.</a:t>
            </a:r>
            <a:endParaRPr sz="2000">
              <a:latin typeface="Times New Roman"/>
              <a:cs typeface="Times New Roman"/>
            </a:endParaRPr>
          </a:p>
          <a:p>
            <a:pPr marL="356870" marR="6350" indent="-344805" algn="just">
              <a:lnSpc>
                <a:spcPct val="150100"/>
              </a:lnSpc>
              <a:spcBef>
                <a:spcPts val="475"/>
              </a:spcBef>
            </a:pPr>
            <a:r>
              <a:rPr sz="2000" spc="-5" dirty="0">
                <a:solidFill>
                  <a:srgbClr val="C00000"/>
                </a:solidFill>
                <a:latin typeface="Times New Roman"/>
                <a:cs typeface="Times New Roman"/>
              </a:rPr>
              <a:t>» </a:t>
            </a:r>
            <a:r>
              <a:rPr sz="2000" spc="-10" dirty="0">
                <a:latin typeface="Times New Roman"/>
                <a:cs typeface="Times New Roman"/>
              </a:rPr>
              <a:t>Some </a:t>
            </a:r>
            <a:r>
              <a:rPr sz="2000" dirty="0">
                <a:latin typeface="Times New Roman"/>
                <a:cs typeface="Times New Roman"/>
              </a:rPr>
              <a:t>of </a:t>
            </a:r>
            <a:r>
              <a:rPr sz="2000" spc="-10" dirty="0">
                <a:latin typeface="Times New Roman"/>
                <a:cs typeface="Times New Roman"/>
              </a:rPr>
              <a:t>the </a:t>
            </a:r>
            <a:r>
              <a:rPr sz="2000" spc="-5" dirty="0">
                <a:latin typeface="Times New Roman"/>
                <a:cs typeface="Times New Roman"/>
              </a:rPr>
              <a:t>processors/ controllers </a:t>
            </a:r>
            <a:r>
              <a:rPr sz="2000" spc="-10" dirty="0">
                <a:solidFill>
                  <a:srgbClr val="6F2F9F"/>
                </a:solidFill>
                <a:latin typeface="Times New Roman"/>
                <a:cs typeface="Times New Roman"/>
              </a:rPr>
              <a:t>contain </a:t>
            </a:r>
            <a:r>
              <a:rPr sz="2000" spc="-5" dirty="0">
                <a:solidFill>
                  <a:srgbClr val="6F2F9F"/>
                </a:solidFill>
                <a:latin typeface="Times New Roman"/>
                <a:cs typeface="Times New Roman"/>
              </a:rPr>
              <a:t>built </a:t>
            </a:r>
            <a:r>
              <a:rPr sz="2000" spc="-10" dirty="0">
                <a:solidFill>
                  <a:srgbClr val="6F2F9F"/>
                </a:solidFill>
                <a:latin typeface="Times New Roman"/>
                <a:cs typeface="Times New Roman"/>
              </a:rPr>
              <a:t>in memory </a:t>
            </a:r>
            <a:r>
              <a:rPr sz="2000" spc="-10" dirty="0">
                <a:latin typeface="Times New Roman"/>
                <a:cs typeface="Times New Roman"/>
              </a:rPr>
              <a:t>and this memory  is </a:t>
            </a:r>
            <a:r>
              <a:rPr sz="2000" spc="-5" dirty="0">
                <a:latin typeface="Times New Roman"/>
                <a:cs typeface="Times New Roman"/>
              </a:rPr>
              <a:t>referred as </a:t>
            </a:r>
            <a:r>
              <a:rPr sz="2000" b="1" i="1" spc="-5" dirty="0">
                <a:solidFill>
                  <a:srgbClr val="AC1285"/>
                </a:solidFill>
                <a:latin typeface="Times New Roman"/>
                <a:cs typeface="Times New Roman"/>
              </a:rPr>
              <a:t>on-chip</a:t>
            </a:r>
            <a:r>
              <a:rPr sz="2000" b="1" i="1" spc="-25" dirty="0">
                <a:solidFill>
                  <a:srgbClr val="AC1285"/>
                </a:solidFill>
                <a:latin typeface="Times New Roman"/>
                <a:cs typeface="Times New Roman"/>
              </a:rPr>
              <a:t> </a:t>
            </a:r>
            <a:r>
              <a:rPr sz="2000" b="1" i="1" spc="5" dirty="0">
                <a:solidFill>
                  <a:srgbClr val="AC1285"/>
                </a:solidFill>
                <a:latin typeface="Times New Roman"/>
                <a:cs typeface="Times New Roman"/>
              </a:rPr>
              <a:t>memory</a:t>
            </a:r>
            <a:r>
              <a:rPr sz="2000" spc="5" dirty="0">
                <a:latin typeface="Times New Roman"/>
                <a:cs typeface="Times New Roman"/>
              </a:rPr>
              <a:t>.</a:t>
            </a:r>
            <a:endParaRPr sz="2000">
              <a:latin typeface="Times New Roman"/>
              <a:cs typeface="Times New Roman"/>
            </a:endParaRPr>
          </a:p>
          <a:p>
            <a:pPr marL="356870" marR="5080" indent="-344805" algn="just">
              <a:lnSpc>
                <a:spcPct val="150000"/>
              </a:lnSpc>
              <a:spcBef>
                <a:spcPts val="484"/>
              </a:spcBef>
            </a:pPr>
            <a:r>
              <a:rPr sz="2000" spc="-5" dirty="0">
                <a:solidFill>
                  <a:srgbClr val="C00000"/>
                </a:solidFill>
                <a:latin typeface="Times New Roman"/>
                <a:cs typeface="Times New Roman"/>
              </a:rPr>
              <a:t>» </a:t>
            </a:r>
            <a:r>
              <a:rPr sz="2000" spc="-10" dirty="0">
                <a:latin typeface="Times New Roman"/>
                <a:cs typeface="Times New Roman"/>
              </a:rPr>
              <a:t>Others </a:t>
            </a:r>
            <a:r>
              <a:rPr sz="2000" dirty="0">
                <a:solidFill>
                  <a:srgbClr val="6F2F9F"/>
                </a:solidFill>
                <a:latin typeface="Times New Roman"/>
                <a:cs typeface="Times New Roman"/>
              </a:rPr>
              <a:t>do </a:t>
            </a:r>
            <a:r>
              <a:rPr sz="2000" spc="-10" dirty="0">
                <a:solidFill>
                  <a:srgbClr val="6F2F9F"/>
                </a:solidFill>
                <a:latin typeface="Times New Roman"/>
                <a:cs typeface="Times New Roman"/>
              </a:rPr>
              <a:t>not </a:t>
            </a:r>
            <a:r>
              <a:rPr sz="2000" spc="-5" dirty="0">
                <a:solidFill>
                  <a:srgbClr val="6F2F9F"/>
                </a:solidFill>
                <a:latin typeface="Times New Roman"/>
                <a:cs typeface="Times New Roman"/>
              </a:rPr>
              <a:t>contain </a:t>
            </a:r>
            <a:r>
              <a:rPr sz="2000" dirty="0">
                <a:solidFill>
                  <a:srgbClr val="6F2F9F"/>
                </a:solidFill>
                <a:latin typeface="Times New Roman"/>
                <a:cs typeface="Times New Roman"/>
              </a:rPr>
              <a:t>any </a:t>
            </a:r>
            <a:r>
              <a:rPr sz="2000" spc="-5" dirty="0">
                <a:solidFill>
                  <a:srgbClr val="6F2F9F"/>
                </a:solidFill>
                <a:latin typeface="Times New Roman"/>
                <a:cs typeface="Times New Roman"/>
              </a:rPr>
              <a:t>memory inside </a:t>
            </a:r>
            <a:r>
              <a:rPr sz="2000" spc="-10" dirty="0">
                <a:solidFill>
                  <a:srgbClr val="6F2F9F"/>
                </a:solidFill>
                <a:latin typeface="Times New Roman"/>
                <a:cs typeface="Times New Roman"/>
              </a:rPr>
              <a:t>the </a:t>
            </a:r>
            <a:r>
              <a:rPr sz="2000" spc="-5" dirty="0">
                <a:solidFill>
                  <a:srgbClr val="6F2F9F"/>
                </a:solidFill>
                <a:latin typeface="Times New Roman"/>
                <a:cs typeface="Times New Roman"/>
              </a:rPr>
              <a:t>chip </a:t>
            </a:r>
            <a:r>
              <a:rPr sz="2000" spc="-10" dirty="0">
                <a:latin typeface="Times New Roman"/>
                <a:cs typeface="Times New Roman"/>
              </a:rPr>
              <a:t>and </a:t>
            </a:r>
            <a:r>
              <a:rPr sz="2000" spc="-5" dirty="0">
                <a:solidFill>
                  <a:srgbClr val="6F2F9F"/>
                </a:solidFill>
                <a:latin typeface="Times New Roman"/>
                <a:cs typeface="Times New Roman"/>
              </a:rPr>
              <a:t>requires external  memory </a:t>
            </a:r>
            <a:r>
              <a:rPr sz="2000" spc="-10" dirty="0">
                <a:solidFill>
                  <a:srgbClr val="6F2F9F"/>
                </a:solidFill>
                <a:latin typeface="Times New Roman"/>
                <a:cs typeface="Times New Roman"/>
              </a:rPr>
              <a:t>to </a:t>
            </a:r>
            <a:r>
              <a:rPr sz="2000" dirty="0">
                <a:solidFill>
                  <a:srgbClr val="6F2F9F"/>
                </a:solidFill>
                <a:latin typeface="Times New Roman"/>
                <a:cs typeface="Times New Roman"/>
              </a:rPr>
              <a:t>be </a:t>
            </a:r>
            <a:r>
              <a:rPr sz="2000" spc="-10" dirty="0">
                <a:solidFill>
                  <a:srgbClr val="6F2F9F"/>
                </a:solidFill>
                <a:latin typeface="Times New Roman"/>
                <a:cs typeface="Times New Roman"/>
              </a:rPr>
              <a:t>connected </a:t>
            </a:r>
            <a:r>
              <a:rPr sz="2000" spc="-15" dirty="0">
                <a:latin typeface="Times New Roman"/>
                <a:cs typeface="Times New Roman"/>
              </a:rPr>
              <a:t>with </a:t>
            </a:r>
            <a:r>
              <a:rPr sz="2000" spc="-10" dirty="0">
                <a:latin typeface="Times New Roman"/>
                <a:cs typeface="Times New Roman"/>
              </a:rPr>
              <a:t>the </a:t>
            </a:r>
            <a:r>
              <a:rPr sz="2000" spc="-5" dirty="0">
                <a:latin typeface="Times New Roman"/>
                <a:cs typeface="Times New Roman"/>
              </a:rPr>
              <a:t>controller/processor </a:t>
            </a:r>
            <a:r>
              <a:rPr sz="2000" spc="-10" dirty="0">
                <a:latin typeface="Times New Roman"/>
                <a:cs typeface="Times New Roman"/>
              </a:rPr>
              <a:t>to </a:t>
            </a:r>
            <a:r>
              <a:rPr sz="2000" spc="-5" dirty="0">
                <a:latin typeface="Times New Roman"/>
                <a:cs typeface="Times New Roman"/>
              </a:rPr>
              <a:t>store </a:t>
            </a:r>
            <a:r>
              <a:rPr sz="2000" spc="-10" dirty="0">
                <a:latin typeface="Times New Roman"/>
                <a:cs typeface="Times New Roman"/>
              </a:rPr>
              <a:t>the </a:t>
            </a:r>
            <a:r>
              <a:rPr sz="2000" spc="-5" dirty="0">
                <a:latin typeface="Times New Roman"/>
                <a:cs typeface="Times New Roman"/>
              </a:rPr>
              <a:t>control  </a:t>
            </a:r>
            <a:r>
              <a:rPr sz="2000" spc="-10" dirty="0">
                <a:latin typeface="Times New Roman"/>
                <a:cs typeface="Times New Roman"/>
              </a:rPr>
              <a:t>algorithm. </a:t>
            </a:r>
            <a:r>
              <a:rPr sz="2000" dirty="0">
                <a:latin typeface="Times New Roman"/>
                <a:cs typeface="Times New Roman"/>
              </a:rPr>
              <a:t>It </a:t>
            </a:r>
            <a:r>
              <a:rPr sz="2000" spc="-10" dirty="0">
                <a:latin typeface="Times New Roman"/>
                <a:cs typeface="Times New Roman"/>
              </a:rPr>
              <a:t>is </a:t>
            </a:r>
            <a:r>
              <a:rPr sz="2000" spc="-5" dirty="0">
                <a:latin typeface="Times New Roman"/>
                <a:cs typeface="Times New Roman"/>
              </a:rPr>
              <a:t>called </a:t>
            </a:r>
            <a:r>
              <a:rPr sz="2000" b="1" i="1" dirty="0">
                <a:solidFill>
                  <a:srgbClr val="AC1285"/>
                </a:solidFill>
                <a:latin typeface="Times New Roman"/>
                <a:cs typeface="Times New Roman"/>
              </a:rPr>
              <a:t>off-chip</a:t>
            </a:r>
            <a:r>
              <a:rPr sz="2000" b="1" i="1" spc="-25" dirty="0">
                <a:solidFill>
                  <a:srgbClr val="AC1285"/>
                </a:solidFill>
                <a:latin typeface="Times New Roman"/>
                <a:cs typeface="Times New Roman"/>
              </a:rPr>
              <a:t> </a:t>
            </a:r>
            <a:r>
              <a:rPr sz="2000" b="1" i="1" spc="5" dirty="0">
                <a:solidFill>
                  <a:srgbClr val="AC1285"/>
                </a:solidFill>
                <a:latin typeface="Times New Roman"/>
                <a:cs typeface="Times New Roman"/>
              </a:rPr>
              <a:t>memory</a:t>
            </a:r>
            <a:r>
              <a:rPr sz="2000" spc="5" dirty="0">
                <a:latin typeface="Times New Roman"/>
                <a:cs typeface="Times New Roman"/>
              </a:rPr>
              <a:t>.</a:t>
            </a:r>
            <a:endParaRPr sz="2000">
              <a:latin typeface="Times New Roman"/>
              <a:cs typeface="Times New Roman"/>
            </a:endParaRPr>
          </a:p>
          <a:p>
            <a:pPr marL="356870" marR="6350" indent="-344805" algn="just">
              <a:lnSpc>
                <a:spcPct val="150100"/>
              </a:lnSpc>
              <a:spcBef>
                <a:spcPts val="480"/>
              </a:spcBef>
            </a:pPr>
            <a:r>
              <a:rPr sz="2000" spc="-5" dirty="0">
                <a:solidFill>
                  <a:srgbClr val="C00000"/>
                </a:solidFill>
                <a:latin typeface="Times New Roman"/>
                <a:cs typeface="Times New Roman"/>
              </a:rPr>
              <a:t>» </a:t>
            </a:r>
            <a:r>
              <a:rPr sz="2000" spc="-10" dirty="0">
                <a:latin typeface="Times New Roman"/>
                <a:cs typeface="Times New Roman"/>
              </a:rPr>
              <a:t>Also </a:t>
            </a:r>
            <a:r>
              <a:rPr sz="2000" spc="-10" dirty="0">
                <a:solidFill>
                  <a:srgbClr val="006FC0"/>
                </a:solidFill>
                <a:latin typeface="Times New Roman"/>
                <a:cs typeface="Times New Roman"/>
              </a:rPr>
              <a:t>some working </a:t>
            </a:r>
            <a:r>
              <a:rPr sz="2000" spc="-5" dirty="0">
                <a:solidFill>
                  <a:srgbClr val="006FC0"/>
                </a:solidFill>
                <a:latin typeface="Times New Roman"/>
                <a:cs typeface="Times New Roman"/>
              </a:rPr>
              <a:t>memory is required </a:t>
            </a:r>
            <a:r>
              <a:rPr sz="2000" spc="-10" dirty="0">
                <a:solidFill>
                  <a:srgbClr val="006FC0"/>
                </a:solidFill>
                <a:latin typeface="Times New Roman"/>
                <a:cs typeface="Times New Roman"/>
              </a:rPr>
              <a:t>for holding </a:t>
            </a:r>
            <a:r>
              <a:rPr sz="2000" spc="-5" dirty="0">
                <a:solidFill>
                  <a:srgbClr val="006FC0"/>
                </a:solidFill>
                <a:latin typeface="Times New Roman"/>
                <a:cs typeface="Times New Roman"/>
              </a:rPr>
              <a:t>data temporarily during  certain</a:t>
            </a:r>
            <a:r>
              <a:rPr sz="2000" spc="-35" dirty="0">
                <a:solidFill>
                  <a:srgbClr val="006FC0"/>
                </a:solidFill>
                <a:latin typeface="Times New Roman"/>
                <a:cs typeface="Times New Roman"/>
              </a:rPr>
              <a:t> </a:t>
            </a:r>
            <a:r>
              <a:rPr sz="2000" spc="-5" dirty="0">
                <a:solidFill>
                  <a:srgbClr val="006FC0"/>
                </a:solidFill>
                <a:latin typeface="Times New Roman"/>
                <a:cs typeface="Times New Roman"/>
              </a:rPr>
              <a:t>operations</a:t>
            </a:r>
            <a:r>
              <a:rPr sz="2000" spc="-5" dirty="0">
                <a:latin typeface="Times New Roman"/>
                <a:cs typeface="Times New Roman"/>
              </a:rPr>
              <a:t>.</a:t>
            </a:r>
            <a:endParaRPr sz="2000">
              <a:latin typeface="Times New Roman"/>
              <a:cs typeface="Times New Roman"/>
            </a:endParaRPr>
          </a:p>
        </p:txBody>
      </p:sp>
      <p:sp>
        <p:nvSpPr>
          <p:cNvPr id="5" name="object 5"/>
          <p:cNvSpPr txBox="1">
            <a:spLocks noGrp="1"/>
          </p:cNvSpPr>
          <p:nvPr>
            <p:ph type="title"/>
          </p:nvPr>
        </p:nvSpPr>
        <p:spPr>
          <a:xfrm>
            <a:off x="3543046" y="246329"/>
            <a:ext cx="2212340" cy="574675"/>
          </a:xfrm>
          <a:prstGeom prst="rect">
            <a:avLst/>
          </a:prstGeom>
        </p:spPr>
        <p:txBody>
          <a:bodyPr vert="horz" wrap="square" lIns="0" tIns="12700" rIns="0" bIns="0" rtlCol="0">
            <a:spAutoFit/>
          </a:bodyPr>
          <a:lstStyle/>
          <a:p>
            <a:pPr marL="12700">
              <a:lnSpc>
                <a:spcPct val="100000"/>
              </a:lnSpc>
              <a:spcBef>
                <a:spcPts val="100"/>
              </a:spcBef>
            </a:pPr>
            <a:r>
              <a:rPr sz="3600" b="1" dirty="0">
                <a:solidFill>
                  <a:srgbClr val="FF0000"/>
                </a:solidFill>
                <a:latin typeface="Times New Roman"/>
                <a:cs typeface="Times New Roman"/>
              </a:rPr>
              <a:t>ME</a:t>
            </a:r>
            <a:r>
              <a:rPr sz="3600" b="1" spc="5" dirty="0">
                <a:solidFill>
                  <a:srgbClr val="FF0000"/>
                </a:solidFill>
                <a:latin typeface="Times New Roman"/>
                <a:cs typeface="Times New Roman"/>
              </a:rPr>
              <a:t>M</a:t>
            </a:r>
            <a:r>
              <a:rPr sz="3600" b="1" dirty="0">
                <a:solidFill>
                  <a:srgbClr val="FF0000"/>
                </a:solidFill>
                <a:latin typeface="Times New Roman"/>
                <a:cs typeface="Times New Roman"/>
              </a:rPr>
              <a:t>ORY</a:t>
            </a:r>
            <a:endParaRPr sz="3600">
              <a:latin typeface="Times New Roman"/>
              <a:cs typeface="Times New Roman"/>
            </a:endParaRPr>
          </a:p>
        </p:txBody>
      </p:sp>
      <p:sp>
        <p:nvSpPr>
          <p:cNvPr id="7" name="object 7"/>
          <p:cNvSpPr txBox="1"/>
          <p:nvPr/>
        </p:nvSpPr>
        <p:spPr>
          <a:xfrm>
            <a:off x="8420100" y="6471338"/>
            <a:ext cx="216535" cy="196850"/>
          </a:xfrm>
          <a:prstGeom prst="rect">
            <a:avLst/>
          </a:prstGeom>
        </p:spPr>
        <p:txBody>
          <a:bodyPr vert="horz" wrap="square" lIns="0" tIns="0" rIns="0" bIns="0" rtlCol="0">
            <a:spAutoFit/>
          </a:bodyPr>
          <a:lstStyle/>
          <a:p>
            <a:pPr marL="38100">
              <a:lnSpc>
                <a:spcPts val="1375"/>
              </a:lnSpc>
            </a:pPr>
            <a:fld id="{81D60167-4931-47E6-BA6A-407CBD079E47}" type="slidenum">
              <a:rPr sz="1200" spc="-40" dirty="0">
                <a:latin typeface="Times New Roman"/>
                <a:cs typeface="Times New Roman"/>
              </a:rPr>
              <a:t>65</a:t>
            </a:fld>
            <a:endParaRPr sz="1200">
              <a:latin typeface="Times New Roman"/>
              <a:cs typeface="Times New Roman"/>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381000" y="228600"/>
            <a:ext cx="8229600" cy="609600"/>
          </a:xfrm>
          <a:custGeom>
            <a:avLst/>
            <a:gdLst/>
            <a:ahLst/>
            <a:cxnLst/>
            <a:rect l="l" t="t" r="r" b="b"/>
            <a:pathLst>
              <a:path w="8229600" h="609600">
                <a:moveTo>
                  <a:pt x="0" y="609600"/>
                </a:moveTo>
                <a:lnTo>
                  <a:pt x="0" y="0"/>
                </a:lnTo>
                <a:lnTo>
                  <a:pt x="8229600" y="0"/>
                </a:lnTo>
              </a:path>
            </a:pathLst>
          </a:custGeom>
          <a:ln w="19050">
            <a:solidFill>
              <a:srgbClr val="CC9900"/>
            </a:solidFill>
          </a:ln>
        </p:spPr>
        <p:txBody>
          <a:bodyPr wrap="square" lIns="0" tIns="0" rIns="0" bIns="0" rtlCol="0"/>
          <a:lstStyle/>
          <a:p>
            <a:endParaRPr/>
          </a:p>
        </p:txBody>
      </p:sp>
      <p:sp>
        <p:nvSpPr>
          <p:cNvPr id="3" name="object 3"/>
          <p:cNvSpPr txBox="1"/>
          <p:nvPr/>
        </p:nvSpPr>
        <p:spPr>
          <a:xfrm>
            <a:off x="460044" y="353009"/>
            <a:ext cx="8456295" cy="1762760"/>
          </a:xfrm>
          <a:prstGeom prst="rect">
            <a:avLst/>
          </a:prstGeom>
        </p:spPr>
        <p:txBody>
          <a:bodyPr vert="horz" wrap="square" lIns="0" tIns="12065" rIns="0" bIns="0" rtlCol="0">
            <a:spAutoFit/>
          </a:bodyPr>
          <a:lstStyle/>
          <a:p>
            <a:pPr marL="12700" algn="just">
              <a:lnSpc>
                <a:spcPct val="100000"/>
              </a:lnSpc>
              <a:spcBef>
                <a:spcPts val="95"/>
              </a:spcBef>
            </a:pPr>
            <a:r>
              <a:rPr sz="2000" spc="-5" dirty="0">
                <a:solidFill>
                  <a:srgbClr val="C00000"/>
                </a:solidFill>
                <a:latin typeface="Times New Roman"/>
                <a:cs typeface="Times New Roman"/>
              </a:rPr>
              <a:t>» </a:t>
            </a:r>
            <a:r>
              <a:rPr sz="2000" b="1" i="1" u="heavy" spc="-5" dirty="0">
                <a:solidFill>
                  <a:srgbClr val="FF0000"/>
                </a:solidFill>
                <a:uFill>
                  <a:solidFill>
                    <a:srgbClr val="FF0000"/>
                  </a:solidFill>
                </a:uFill>
                <a:latin typeface="Times New Roman"/>
                <a:cs typeface="Times New Roman"/>
              </a:rPr>
              <a:t>Program Storage </a:t>
            </a:r>
            <a:r>
              <a:rPr sz="2000" b="1" i="1" u="heavy" dirty="0">
                <a:solidFill>
                  <a:srgbClr val="FF0000"/>
                </a:solidFill>
                <a:uFill>
                  <a:solidFill>
                    <a:srgbClr val="FF0000"/>
                  </a:solidFill>
                </a:uFill>
                <a:latin typeface="Times New Roman"/>
                <a:cs typeface="Times New Roman"/>
              </a:rPr>
              <a:t>Memory</a:t>
            </a:r>
            <a:r>
              <a:rPr sz="2000" b="1" i="1" u="heavy" spc="-310" dirty="0">
                <a:solidFill>
                  <a:srgbClr val="FF0000"/>
                </a:solidFill>
                <a:uFill>
                  <a:solidFill>
                    <a:srgbClr val="FF0000"/>
                  </a:solidFill>
                </a:uFill>
                <a:latin typeface="Times New Roman"/>
                <a:cs typeface="Times New Roman"/>
              </a:rPr>
              <a:t> </a:t>
            </a:r>
            <a:r>
              <a:rPr sz="2000" b="1" i="1" u="heavy" spc="-5" dirty="0">
                <a:solidFill>
                  <a:srgbClr val="FF0000"/>
                </a:solidFill>
                <a:uFill>
                  <a:solidFill>
                    <a:srgbClr val="FF0000"/>
                  </a:solidFill>
                </a:uFill>
                <a:latin typeface="Times New Roman"/>
                <a:cs typeface="Times New Roman"/>
              </a:rPr>
              <a:t>(ROM):</a:t>
            </a:r>
            <a:endParaRPr sz="2000">
              <a:latin typeface="Times New Roman"/>
              <a:cs typeface="Times New Roman"/>
            </a:endParaRPr>
          </a:p>
          <a:p>
            <a:pPr marL="356870" marR="5080" indent="-344805" algn="just">
              <a:lnSpc>
                <a:spcPct val="150000"/>
              </a:lnSpc>
              <a:spcBef>
                <a:spcPts val="480"/>
              </a:spcBef>
            </a:pPr>
            <a:r>
              <a:rPr sz="2000" spc="-5" dirty="0">
                <a:solidFill>
                  <a:srgbClr val="C00000"/>
                </a:solidFill>
                <a:latin typeface="Times New Roman"/>
                <a:cs typeface="Times New Roman"/>
              </a:rPr>
              <a:t>» </a:t>
            </a:r>
            <a:r>
              <a:rPr sz="2000" dirty="0">
                <a:latin typeface="Times New Roman"/>
                <a:cs typeface="Times New Roman"/>
              </a:rPr>
              <a:t>The </a:t>
            </a:r>
            <a:r>
              <a:rPr sz="2000" b="1" i="1" spc="-10" dirty="0">
                <a:solidFill>
                  <a:srgbClr val="FF0000"/>
                </a:solidFill>
                <a:latin typeface="Times New Roman"/>
                <a:cs typeface="Times New Roman"/>
              </a:rPr>
              <a:t>program </a:t>
            </a:r>
            <a:r>
              <a:rPr sz="2000" b="1" i="1" spc="-5" dirty="0">
                <a:solidFill>
                  <a:srgbClr val="FF0000"/>
                </a:solidFill>
                <a:latin typeface="Times New Roman"/>
                <a:cs typeface="Times New Roman"/>
              </a:rPr>
              <a:t>memory </a:t>
            </a:r>
            <a:r>
              <a:rPr sz="2000" b="1" i="1" dirty="0">
                <a:solidFill>
                  <a:srgbClr val="FF0000"/>
                </a:solidFill>
                <a:latin typeface="Times New Roman"/>
                <a:cs typeface="Times New Roman"/>
              </a:rPr>
              <a:t>or </a:t>
            </a:r>
            <a:r>
              <a:rPr sz="2000" b="1" i="1" spc="-5" dirty="0">
                <a:solidFill>
                  <a:srgbClr val="FF0000"/>
                </a:solidFill>
                <a:latin typeface="Times New Roman"/>
                <a:cs typeface="Times New Roman"/>
              </a:rPr>
              <a:t>code storage </a:t>
            </a:r>
            <a:r>
              <a:rPr sz="2000" b="1" i="1" dirty="0">
                <a:solidFill>
                  <a:srgbClr val="FF0000"/>
                </a:solidFill>
                <a:latin typeface="Times New Roman"/>
                <a:cs typeface="Times New Roman"/>
              </a:rPr>
              <a:t>memory </a:t>
            </a:r>
            <a:r>
              <a:rPr sz="2000" dirty="0">
                <a:latin typeface="Times New Roman"/>
                <a:cs typeface="Times New Roman"/>
              </a:rPr>
              <a:t>of </a:t>
            </a:r>
            <a:r>
              <a:rPr sz="2000" spc="-5" dirty="0">
                <a:latin typeface="Times New Roman"/>
                <a:cs typeface="Times New Roman"/>
              </a:rPr>
              <a:t>an embedded </a:t>
            </a:r>
            <a:r>
              <a:rPr sz="2000" spc="-10" dirty="0">
                <a:latin typeface="Times New Roman"/>
                <a:cs typeface="Times New Roman"/>
              </a:rPr>
              <a:t>system </a:t>
            </a:r>
            <a:r>
              <a:rPr sz="2000" spc="-5" dirty="0">
                <a:solidFill>
                  <a:srgbClr val="AC1285"/>
                </a:solidFill>
                <a:latin typeface="Times New Roman"/>
                <a:cs typeface="Times New Roman"/>
              </a:rPr>
              <a:t>stores  </a:t>
            </a:r>
            <a:r>
              <a:rPr sz="2000" spc="-10" dirty="0">
                <a:solidFill>
                  <a:srgbClr val="AC1285"/>
                </a:solidFill>
                <a:latin typeface="Times New Roman"/>
                <a:cs typeface="Times New Roman"/>
              </a:rPr>
              <a:t>the </a:t>
            </a:r>
            <a:r>
              <a:rPr sz="2000" spc="-5" dirty="0">
                <a:solidFill>
                  <a:srgbClr val="AC1285"/>
                </a:solidFill>
                <a:latin typeface="Times New Roman"/>
                <a:cs typeface="Times New Roman"/>
              </a:rPr>
              <a:t>program instructions </a:t>
            </a:r>
            <a:r>
              <a:rPr sz="2000" spc="-5" dirty="0">
                <a:latin typeface="Times New Roman"/>
                <a:cs typeface="Times New Roman"/>
              </a:rPr>
              <a:t>and </a:t>
            </a:r>
            <a:r>
              <a:rPr sz="2000" spc="5" dirty="0">
                <a:latin typeface="Times New Roman"/>
                <a:cs typeface="Times New Roman"/>
              </a:rPr>
              <a:t>it </a:t>
            </a:r>
            <a:r>
              <a:rPr sz="2000" spc="-5" dirty="0">
                <a:solidFill>
                  <a:srgbClr val="6F2F9F"/>
                </a:solidFill>
                <a:latin typeface="Times New Roman"/>
                <a:cs typeface="Times New Roman"/>
              </a:rPr>
              <a:t>can </a:t>
            </a:r>
            <a:r>
              <a:rPr sz="2000" dirty="0">
                <a:solidFill>
                  <a:srgbClr val="6F2F9F"/>
                </a:solidFill>
                <a:latin typeface="Times New Roman"/>
                <a:cs typeface="Times New Roman"/>
              </a:rPr>
              <a:t>be </a:t>
            </a:r>
            <a:r>
              <a:rPr sz="2000" spc="-5" dirty="0">
                <a:solidFill>
                  <a:srgbClr val="6F2F9F"/>
                </a:solidFill>
                <a:latin typeface="Times New Roman"/>
                <a:cs typeface="Times New Roman"/>
              </a:rPr>
              <a:t>classified </a:t>
            </a:r>
            <a:r>
              <a:rPr sz="2000" spc="-10" dirty="0">
                <a:solidFill>
                  <a:srgbClr val="6F2F9F"/>
                </a:solidFill>
                <a:latin typeface="Times New Roman"/>
                <a:cs typeface="Times New Roman"/>
              </a:rPr>
              <a:t>into </a:t>
            </a:r>
            <a:r>
              <a:rPr sz="2000" spc="-5" dirty="0">
                <a:solidFill>
                  <a:srgbClr val="6F2F9F"/>
                </a:solidFill>
                <a:latin typeface="Times New Roman"/>
                <a:cs typeface="Times New Roman"/>
              </a:rPr>
              <a:t>different </a:t>
            </a:r>
            <a:r>
              <a:rPr sz="2000" spc="-10" dirty="0">
                <a:solidFill>
                  <a:srgbClr val="6F2F9F"/>
                </a:solidFill>
                <a:latin typeface="Times New Roman"/>
                <a:cs typeface="Times New Roman"/>
              </a:rPr>
              <a:t>types </a:t>
            </a:r>
            <a:r>
              <a:rPr sz="2000" spc="5" dirty="0">
                <a:latin typeface="Times New Roman"/>
                <a:cs typeface="Times New Roman"/>
              </a:rPr>
              <a:t>as </a:t>
            </a:r>
            <a:r>
              <a:rPr sz="2000" spc="-5" dirty="0">
                <a:latin typeface="Times New Roman"/>
                <a:cs typeface="Times New Roman"/>
              </a:rPr>
              <a:t>per </a:t>
            </a:r>
            <a:r>
              <a:rPr sz="2000" spc="-10" dirty="0">
                <a:latin typeface="Times New Roman"/>
                <a:cs typeface="Times New Roman"/>
              </a:rPr>
              <a:t>the  </a:t>
            </a:r>
            <a:r>
              <a:rPr sz="2000" spc="-5" dirty="0">
                <a:latin typeface="Times New Roman"/>
                <a:cs typeface="Times New Roman"/>
              </a:rPr>
              <a:t>block diagram representation </a:t>
            </a:r>
            <a:r>
              <a:rPr sz="2000" spc="-10" dirty="0">
                <a:latin typeface="Times New Roman"/>
                <a:cs typeface="Times New Roman"/>
              </a:rPr>
              <a:t>given in the </a:t>
            </a:r>
            <a:r>
              <a:rPr sz="2000" spc="-15" dirty="0">
                <a:latin typeface="Times New Roman"/>
                <a:cs typeface="Times New Roman"/>
              </a:rPr>
              <a:t>following</a:t>
            </a:r>
            <a:r>
              <a:rPr sz="2000" spc="140" dirty="0">
                <a:latin typeface="Times New Roman"/>
                <a:cs typeface="Times New Roman"/>
              </a:rPr>
              <a:t> </a:t>
            </a:r>
            <a:r>
              <a:rPr sz="2000" spc="-10" dirty="0">
                <a:latin typeface="Times New Roman"/>
                <a:cs typeface="Times New Roman"/>
              </a:rPr>
              <a:t>Figure.</a:t>
            </a:r>
            <a:endParaRPr sz="2000">
              <a:latin typeface="Times New Roman"/>
              <a:cs typeface="Times New Roman"/>
            </a:endParaRPr>
          </a:p>
        </p:txBody>
      </p:sp>
      <p:sp>
        <p:nvSpPr>
          <p:cNvPr id="4" name="object 4"/>
          <p:cNvSpPr txBox="1"/>
          <p:nvPr/>
        </p:nvSpPr>
        <p:spPr>
          <a:xfrm>
            <a:off x="444500" y="5261864"/>
            <a:ext cx="8472805" cy="939800"/>
          </a:xfrm>
          <a:prstGeom prst="rect">
            <a:avLst/>
          </a:prstGeom>
        </p:spPr>
        <p:txBody>
          <a:bodyPr vert="horz" wrap="square" lIns="0" tIns="165100" rIns="0" bIns="0" rtlCol="0">
            <a:spAutoFit/>
          </a:bodyPr>
          <a:lstStyle/>
          <a:p>
            <a:pPr marL="27940">
              <a:lnSpc>
                <a:spcPct val="100000"/>
              </a:lnSpc>
              <a:spcBef>
                <a:spcPts val="1300"/>
              </a:spcBef>
              <a:tabLst>
                <a:tab pos="372110" algn="l"/>
              </a:tabLst>
            </a:pPr>
            <a:r>
              <a:rPr sz="2000" spc="-5" dirty="0">
                <a:solidFill>
                  <a:srgbClr val="C00000"/>
                </a:solidFill>
                <a:latin typeface="Times New Roman"/>
                <a:cs typeface="Times New Roman"/>
              </a:rPr>
              <a:t>»	</a:t>
            </a:r>
            <a:r>
              <a:rPr sz="2000" dirty="0">
                <a:latin typeface="Times New Roman"/>
                <a:cs typeface="Times New Roman"/>
              </a:rPr>
              <a:t>The</a:t>
            </a:r>
            <a:r>
              <a:rPr sz="2000" spc="60" dirty="0">
                <a:latin typeface="Times New Roman"/>
                <a:cs typeface="Times New Roman"/>
              </a:rPr>
              <a:t> </a:t>
            </a:r>
            <a:r>
              <a:rPr sz="2000" dirty="0">
                <a:solidFill>
                  <a:srgbClr val="6F2F9F"/>
                </a:solidFill>
                <a:latin typeface="Times New Roman"/>
                <a:cs typeface="Times New Roman"/>
              </a:rPr>
              <a:t>code</a:t>
            </a:r>
            <a:r>
              <a:rPr sz="2000" spc="65" dirty="0">
                <a:solidFill>
                  <a:srgbClr val="6F2F9F"/>
                </a:solidFill>
                <a:latin typeface="Times New Roman"/>
                <a:cs typeface="Times New Roman"/>
              </a:rPr>
              <a:t> </a:t>
            </a:r>
            <a:r>
              <a:rPr sz="2000" spc="-10" dirty="0">
                <a:solidFill>
                  <a:srgbClr val="6F2F9F"/>
                </a:solidFill>
                <a:latin typeface="Times New Roman"/>
                <a:cs typeface="Times New Roman"/>
              </a:rPr>
              <a:t>memory</a:t>
            </a:r>
            <a:r>
              <a:rPr sz="2000" spc="30" dirty="0">
                <a:solidFill>
                  <a:srgbClr val="6F2F9F"/>
                </a:solidFill>
                <a:latin typeface="Times New Roman"/>
                <a:cs typeface="Times New Roman"/>
              </a:rPr>
              <a:t> </a:t>
            </a:r>
            <a:r>
              <a:rPr sz="2000" spc="-5" dirty="0">
                <a:solidFill>
                  <a:srgbClr val="6F2F9F"/>
                </a:solidFill>
                <a:latin typeface="Times New Roman"/>
                <a:cs typeface="Times New Roman"/>
              </a:rPr>
              <a:t>retains</a:t>
            </a:r>
            <a:r>
              <a:rPr sz="2000" spc="55" dirty="0">
                <a:solidFill>
                  <a:srgbClr val="6F2F9F"/>
                </a:solidFill>
                <a:latin typeface="Times New Roman"/>
                <a:cs typeface="Times New Roman"/>
              </a:rPr>
              <a:t> </a:t>
            </a:r>
            <a:r>
              <a:rPr sz="2000" spc="-10" dirty="0">
                <a:solidFill>
                  <a:srgbClr val="6F2F9F"/>
                </a:solidFill>
                <a:latin typeface="Times New Roman"/>
                <a:cs typeface="Times New Roman"/>
              </a:rPr>
              <a:t>its</a:t>
            </a:r>
            <a:r>
              <a:rPr sz="2000" spc="50" dirty="0">
                <a:solidFill>
                  <a:srgbClr val="6F2F9F"/>
                </a:solidFill>
                <a:latin typeface="Times New Roman"/>
                <a:cs typeface="Times New Roman"/>
              </a:rPr>
              <a:t> </a:t>
            </a:r>
            <a:r>
              <a:rPr sz="2000" spc="-5" dirty="0">
                <a:solidFill>
                  <a:srgbClr val="6F2F9F"/>
                </a:solidFill>
                <a:latin typeface="Times New Roman"/>
                <a:cs typeface="Times New Roman"/>
              </a:rPr>
              <a:t>contents</a:t>
            </a:r>
            <a:r>
              <a:rPr sz="2000" spc="50" dirty="0">
                <a:solidFill>
                  <a:srgbClr val="6F2F9F"/>
                </a:solidFill>
                <a:latin typeface="Times New Roman"/>
                <a:cs typeface="Times New Roman"/>
              </a:rPr>
              <a:t> </a:t>
            </a:r>
            <a:r>
              <a:rPr sz="2000" spc="-5" dirty="0">
                <a:solidFill>
                  <a:srgbClr val="6F2F9F"/>
                </a:solidFill>
                <a:latin typeface="Times New Roman"/>
                <a:cs typeface="Times New Roman"/>
              </a:rPr>
              <a:t>even</a:t>
            </a:r>
            <a:r>
              <a:rPr sz="2000" spc="75" dirty="0">
                <a:solidFill>
                  <a:srgbClr val="6F2F9F"/>
                </a:solidFill>
                <a:latin typeface="Times New Roman"/>
                <a:cs typeface="Times New Roman"/>
              </a:rPr>
              <a:t> </a:t>
            </a:r>
            <a:r>
              <a:rPr sz="2000" spc="-10" dirty="0">
                <a:solidFill>
                  <a:srgbClr val="6F2F9F"/>
                </a:solidFill>
                <a:latin typeface="Times New Roman"/>
                <a:cs typeface="Times New Roman"/>
              </a:rPr>
              <a:t>after</a:t>
            </a:r>
            <a:r>
              <a:rPr sz="2000" spc="70" dirty="0">
                <a:solidFill>
                  <a:srgbClr val="6F2F9F"/>
                </a:solidFill>
                <a:latin typeface="Times New Roman"/>
                <a:cs typeface="Times New Roman"/>
              </a:rPr>
              <a:t> </a:t>
            </a:r>
            <a:r>
              <a:rPr sz="2000" spc="-10" dirty="0">
                <a:solidFill>
                  <a:srgbClr val="6F2F9F"/>
                </a:solidFill>
                <a:latin typeface="Times New Roman"/>
                <a:cs typeface="Times New Roman"/>
              </a:rPr>
              <a:t>the</a:t>
            </a:r>
            <a:r>
              <a:rPr sz="2000" spc="60" dirty="0">
                <a:solidFill>
                  <a:srgbClr val="6F2F9F"/>
                </a:solidFill>
                <a:latin typeface="Times New Roman"/>
                <a:cs typeface="Times New Roman"/>
              </a:rPr>
              <a:t> </a:t>
            </a:r>
            <a:r>
              <a:rPr sz="2000" spc="-5" dirty="0">
                <a:solidFill>
                  <a:srgbClr val="6F2F9F"/>
                </a:solidFill>
                <a:latin typeface="Times New Roman"/>
                <a:cs typeface="Times New Roman"/>
              </a:rPr>
              <a:t>power</a:t>
            </a:r>
            <a:r>
              <a:rPr sz="2000" spc="75" dirty="0">
                <a:solidFill>
                  <a:srgbClr val="6F2F9F"/>
                </a:solidFill>
                <a:latin typeface="Times New Roman"/>
                <a:cs typeface="Times New Roman"/>
              </a:rPr>
              <a:t> </a:t>
            </a:r>
            <a:r>
              <a:rPr sz="2000" spc="5" dirty="0">
                <a:solidFill>
                  <a:srgbClr val="6F2F9F"/>
                </a:solidFill>
                <a:latin typeface="Times New Roman"/>
                <a:cs typeface="Times New Roman"/>
              </a:rPr>
              <a:t>to</a:t>
            </a:r>
            <a:r>
              <a:rPr sz="2000" spc="65" dirty="0">
                <a:solidFill>
                  <a:srgbClr val="6F2F9F"/>
                </a:solidFill>
                <a:latin typeface="Times New Roman"/>
                <a:cs typeface="Times New Roman"/>
              </a:rPr>
              <a:t> </a:t>
            </a:r>
            <a:r>
              <a:rPr sz="2000" spc="-5" dirty="0">
                <a:solidFill>
                  <a:srgbClr val="6F2F9F"/>
                </a:solidFill>
                <a:latin typeface="Times New Roman"/>
                <a:cs typeface="Times New Roman"/>
              </a:rPr>
              <a:t>it</a:t>
            </a:r>
            <a:r>
              <a:rPr sz="2000" spc="55" dirty="0">
                <a:solidFill>
                  <a:srgbClr val="6F2F9F"/>
                </a:solidFill>
                <a:latin typeface="Times New Roman"/>
                <a:cs typeface="Times New Roman"/>
              </a:rPr>
              <a:t> </a:t>
            </a:r>
            <a:r>
              <a:rPr sz="2000" spc="-10" dirty="0">
                <a:solidFill>
                  <a:srgbClr val="6F2F9F"/>
                </a:solidFill>
                <a:latin typeface="Times New Roman"/>
                <a:cs typeface="Times New Roman"/>
              </a:rPr>
              <a:t>is</a:t>
            </a:r>
            <a:r>
              <a:rPr sz="2000" spc="50" dirty="0">
                <a:solidFill>
                  <a:srgbClr val="6F2F9F"/>
                </a:solidFill>
                <a:latin typeface="Times New Roman"/>
                <a:cs typeface="Times New Roman"/>
              </a:rPr>
              <a:t> </a:t>
            </a:r>
            <a:r>
              <a:rPr sz="2000" spc="-10" dirty="0">
                <a:solidFill>
                  <a:srgbClr val="6F2F9F"/>
                </a:solidFill>
                <a:latin typeface="Times New Roman"/>
                <a:cs typeface="Times New Roman"/>
              </a:rPr>
              <a:t>turned</a:t>
            </a:r>
            <a:r>
              <a:rPr sz="2000" spc="75" dirty="0">
                <a:solidFill>
                  <a:srgbClr val="6F2F9F"/>
                </a:solidFill>
                <a:latin typeface="Times New Roman"/>
                <a:cs typeface="Times New Roman"/>
              </a:rPr>
              <a:t> </a:t>
            </a:r>
            <a:r>
              <a:rPr sz="2000" spc="-10" dirty="0">
                <a:solidFill>
                  <a:srgbClr val="6F2F9F"/>
                </a:solidFill>
                <a:latin typeface="Times New Roman"/>
                <a:cs typeface="Times New Roman"/>
              </a:rPr>
              <a:t>off</a:t>
            </a:r>
            <a:r>
              <a:rPr sz="2000" spc="-10" dirty="0">
                <a:latin typeface="Times New Roman"/>
                <a:cs typeface="Times New Roman"/>
              </a:rPr>
              <a:t>.</a:t>
            </a:r>
            <a:r>
              <a:rPr sz="2000" spc="60" dirty="0">
                <a:latin typeface="Times New Roman"/>
                <a:cs typeface="Times New Roman"/>
              </a:rPr>
              <a:t> </a:t>
            </a:r>
            <a:r>
              <a:rPr sz="2000" dirty="0">
                <a:latin typeface="Times New Roman"/>
                <a:cs typeface="Times New Roman"/>
              </a:rPr>
              <a:t>It</a:t>
            </a:r>
            <a:endParaRPr sz="2000">
              <a:latin typeface="Times New Roman"/>
              <a:cs typeface="Times New Roman"/>
            </a:endParaRPr>
          </a:p>
          <a:p>
            <a:pPr marL="12700">
              <a:lnSpc>
                <a:spcPct val="100000"/>
              </a:lnSpc>
              <a:spcBef>
                <a:spcPts val="1200"/>
              </a:spcBef>
              <a:tabLst>
                <a:tab pos="372110" algn="l"/>
                <a:tab pos="8241665" algn="l"/>
              </a:tabLst>
            </a:pPr>
            <a:r>
              <a:rPr sz="2000" u="heavy" spc="-5" dirty="0">
                <a:uFill>
                  <a:solidFill>
                    <a:srgbClr val="CC9900"/>
                  </a:solidFill>
                </a:uFill>
                <a:latin typeface="Times New Roman"/>
                <a:cs typeface="Times New Roman"/>
              </a:rPr>
              <a:t> 	</a:t>
            </a:r>
            <a:r>
              <a:rPr sz="2000" u="heavy" spc="-10" dirty="0">
                <a:uFill>
                  <a:solidFill>
                    <a:srgbClr val="CC9900"/>
                  </a:solidFill>
                </a:uFill>
                <a:latin typeface="Times New Roman"/>
                <a:cs typeface="Times New Roman"/>
              </a:rPr>
              <a:t>is </a:t>
            </a:r>
            <a:r>
              <a:rPr sz="2000" u="heavy" spc="-5" dirty="0">
                <a:uFill>
                  <a:solidFill>
                    <a:srgbClr val="CC9900"/>
                  </a:solidFill>
                </a:uFill>
                <a:latin typeface="Times New Roman"/>
                <a:cs typeface="Times New Roman"/>
              </a:rPr>
              <a:t>generally </a:t>
            </a:r>
            <a:r>
              <a:rPr sz="2000" u="heavy" spc="-20" dirty="0">
                <a:uFill>
                  <a:solidFill>
                    <a:srgbClr val="CC9900"/>
                  </a:solidFill>
                </a:uFill>
                <a:latin typeface="Times New Roman"/>
                <a:cs typeface="Times New Roman"/>
              </a:rPr>
              <a:t>known </a:t>
            </a:r>
            <a:r>
              <a:rPr sz="2000" u="heavy" spc="-5" dirty="0">
                <a:uFill>
                  <a:solidFill>
                    <a:srgbClr val="CC9900"/>
                  </a:solidFill>
                </a:uFill>
                <a:latin typeface="Times New Roman"/>
                <a:cs typeface="Times New Roman"/>
              </a:rPr>
              <a:t>as </a:t>
            </a:r>
            <a:r>
              <a:rPr sz="2000" b="1" i="1" u="heavy" spc="-5" dirty="0">
                <a:solidFill>
                  <a:srgbClr val="AC1285"/>
                </a:solidFill>
                <a:uFill>
                  <a:solidFill>
                    <a:srgbClr val="CC9900"/>
                  </a:solidFill>
                </a:uFill>
                <a:latin typeface="Times New Roman"/>
                <a:cs typeface="Times New Roman"/>
              </a:rPr>
              <a:t>non-volatile storage</a:t>
            </a:r>
            <a:r>
              <a:rPr sz="2000" b="1" i="1" u="heavy" spc="80" dirty="0">
                <a:solidFill>
                  <a:srgbClr val="AC1285"/>
                </a:solidFill>
                <a:uFill>
                  <a:solidFill>
                    <a:srgbClr val="CC9900"/>
                  </a:solidFill>
                </a:uFill>
                <a:latin typeface="Times New Roman"/>
                <a:cs typeface="Times New Roman"/>
              </a:rPr>
              <a:t> </a:t>
            </a:r>
            <a:r>
              <a:rPr sz="2000" b="1" i="1" u="heavy" spc="5" dirty="0">
                <a:solidFill>
                  <a:srgbClr val="AC1285"/>
                </a:solidFill>
                <a:uFill>
                  <a:solidFill>
                    <a:srgbClr val="CC9900"/>
                  </a:solidFill>
                </a:uFill>
                <a:latin typeface="Times New Roman"/>
                <a:cs typeface="Times New Roman"/>
              </a:rPr>
              <a:t>memory</a:t>
            </a:r>
            <a:r>
              <a:rPr sz="2000" u="heavy" spc="5" dirty="0">
                <a:uFill>
                  <a:solidFill>
                    <a:srgbClr val="CC9900"/>
                  </a:solidFill>
                </a:uFill>
                <a:latin typeface="Times New Roman"/>
                <a:cs typeface="Times New Roman"/>
              </a:rPr>
              <a:t>.	</a:t>
            </a:r>
            <a:endParaRPr sz="2000">
              <a:latin typeface="Times New Roman"/>
              <a:cs typeface="Times New Roman"/>
            </a:endParaRPr>
          </a:p>
        </p:txBody>
      </p:sp>
      <p:sp>
        <p:nvSpPr>
          <p:cNvPr id="6" name="object 6"/>
          <p:cNvSpPr/>
          <p:nvPr/>
        </p:nvSpPr>
        <p:spPr>
          <a:xfrm>
            <a:off x="1295400" y="2284476"/>
            <a:ext cx="6934200" cy="3049524"/>
          </a:xfrm>
          <a:prstGeom prst="rect">
            <a:avLst/>
          </a:prstGeom>
          <a:blipFill>
            <a:blip r:embed="rId2" cstate="print"/>
            <a:stretch>
              <a:fillRect/>
            </a:stretch>
          </a:blipFill>
        </p:spPr>
        <p:txBody>
          <a:bodyPr wrap="square" lIns="0" tIns="0" rIns="0" bIns="0" rtlCol="0"/>
          <a:lstStyle/>
          <a:p>
            <a:endParaRPr/>
          </a:p>
        </p:txBody>
      </p:sp>
      <p:sp>
        <p:nvSpPr>
          <p:cNvPr id="8" name="object 8"/>
          <p:cNvSpPr txBox="1"/>
          <p:nvPr/>
        </p:nvSpPr>
        <p:spPr>
          <a:xfrm>
            <a:off x="8420100" y="6471338"/>
            <a:ext cx="216535" cy="196850"/>
          </a:xfrm>
          <a:prstGeom prst="rect">
            <a:avLst/>
          </a:prstGeom>
        </p:spPr>
        <p:txBody>
          <a:bodyPr vert="horz" wrap="square" lIns="0" tIns="0" rIns="0" bIns="0" rtlCol="0">
            <a:spAutoFit/>
          </a:bodyPr>
          <a:lstStyle/>
          <a:p>
            <a:pPr marL="38100">
              <a:lnSpc>
                <a:spcPts val="1375"/>
              </a:lnSpc>
            </a:pPr>
            <a:fld id="{81D60167-4931-47E6-BA6A-407CBD079E47}" type="slidenum">
              <a:rPr sz="1200" spc="-40" dirty="0">
                <a:latin typeface="Times New Roman"/>
                <a:cs typeface="Times New Roman"/>
              </a:rPr>
              <a:t>66</a:t>
            </a:fld>
            <a:endParaRPr sz="1200">
              <a:latin typeface="Times New Roman"/>
              <a:cs typeface="Times New Roman"/>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60044" y="504113"/>
            <a:ext cx="8459470" cy="4844415"/>
          </a:xfrm>
          <a:prstGeom prst="rect">
            <a:avLst/>
          </a:prstGeom>
        </p:spPr>
        <p:txBody>
          <a:bodyPr vert="horz" wrap="square" lIns="0" tIns="12700" rIns="0" bIns="0" rtlCol="0">
            <a:spAutoFit/>
          </a:bodyPr>
          <a:lstStyle/>
          <a:p>
            <a:pPr marL="469900" marR="10160" indent="-457200" algn="just">
              <a:lnSpc>
                <a:spcPct val="150100"/>
              </a:lnSpc>
              <a:spcBef>
                <a:spcPts val="100"/>
              </a:spcBef>
            </a:pPr>
            <a:r>
              <a:rPr sz="2000" b="1" dirty="0">
                <a:solidFill>
                  <a:srgbClr val="C00000"/>
                </a:solidFill>
                <a:latin typeface="Times New Roman"/>
                <a:cs typeface="Times New Roman"/>
              </a:rPr>
              <a:t>1. </a:t>
            </a:r>
            <a:r>
              <a:rPr sz="2000" b="1" spc="-10" dirty="0">
                <a:solidFill>
                  <a:srgbClr val="FF0000"/>
                </a:solidFill>
                <a:latin typeface="Times New Roman"/>
                <a:cs typeface="Times New Roman"/>
              </a:rPr>
              <a:t>Masked Memory </a:t>
            </a:r>
            <a:r>
              <a:rPr sz="2000" b="1" dirty="0">
                <a:solidFill>
                  <a:srgbClr val="FF0000"/>
                </a:solidFill>
                <a:latin typeface="Times New Roman"/>
                <a:cs typeface="Times New Roman"/>
              </a:rPr>
              <a:t>(MROM): </a:t>
            </a:r>
            <a:r>
              <a:rPr sz="2000" spc="-10" dirty="0">
                <a:solidFill>
                  <a:srgbClr val="6F2F9F"/>
                </a:solidFill>
                <a:latin typeface="Times New Roman"/>
                <a:cs typeface="Times New Roman"/>
              </a:rPr>
              <a:t>A one-time </a:t>
            </a:r>
            <a:r>
              <a:rPr sz="2000" spc="-5" dirty="0">
                <a:solidFill>
                  <a:srgbClr val="6F2F9F"/>
                </a:solidFill>
                <a:latin typeface="Times New Roman"/>
                <a:cs typeface="Times New Roman"/>
              </a:rPr>
              <a:t>programmable device</a:t>
            </a:r>
            <a:r>
              <a:rPr sz="2000" spc="-5" dirty="0">
                <a:latin typeface="Times New Roman"/>
                <a:cs typeface="Times New Roman"/>
              </a:rPr>
              <a:t>, </a:t>
            </a:r>
            <a:r>
              <a:rPr sz="2000" spc="-5" dirty="0">
                <a:solidFill>
                  <a:srgbClr val="001F5F"/>
                </a:solidFill>
                <a:latin typeface="Times New Roman"/>
                <a:cs typeface="Times New Roman"/>
              </a:rPr>
              <a:t>Uses  </a:t>
            </a:r>
            <a:r>
              <a:rPr sz="2000" spc="-10" dirty="0">
                <a:solidFill>
                  <a:srgbClr val="001F5F"/>
                </a:solidFill>
                <a:latin typeface="Times New Roman"/>
                <a:cs typeface="Times New Roman"/>
              </a:rPr>
              <a:t>hardwired </a:t>
            </a:r>
            <a:r>
              <a:rPr sz="2000" spc="-5" dirty="0">
                <a:solidFill>
                  <a:srgbClr val="001F5F"/>
                </a:solidFill>
                <a:latin typeface="Times New Roman"/>
                <a:cs typeface="Times New Roman"/>
              </a:rPr>
              <a:t>technology </a:t>
            </a:r>
            <a:r>
              <a:rPr sz="2000" spc="-10" dirty="0">
                <a:solidFill>
                  <a:srgbClr val="001F5F"/>
                </a:solidFill>
                <a:latin typeface="Times New Roman"/>
                <a:cs typeface="Times New Roman"/>
              </a:rPr>
              <a:t>for storing </a:t>
            </a:r>
            <a:r>
              <a:rPr sz="2000" dirty="0">
                <a:solidFill>
                  <a:srgbClr val="001F5F"/>
                </a:solidFill>
                <a:latin typeface="Times New Roman"/>
                <a:cs typeface="Times New Roman"/>
              </a:rPr>
              <a:t>data</a:t>
            </a:r>
            <a:r>
              <a:rPr sz="2000" dirty="0">
                <a:latin typeface="Times New Roman"/>
                <a:cs typeface="Times New Roman"/>
              </a:rPr>
              <a:t>, </a:t>
            </a:r>
            <a:r>
              <a:rPr sz="2000" spc="-5" dirty="0">
                <a:solidFill>
                  <a:srgbClr val="006FC0"/>
                </a:solidFill>
                <a:latin typeface="Times New Roman"/>
                <a:cs typeface="Times New Roman"/>
              </a:rPr>
              <a:t>Factory </a:t>
            </a:r>
            <a:r>
              <a:rPr sz="2000" spc="-10" dirty="0">
                <a:solidFill>
                  <a:srgbClr val="006FC0"/>
                </a:solidFill>
                <a:latin typeface="Times New Roman"/>
                <a:cs typeface="Times New Roman"/>
              </a:rPr>
              <a:t>programmed </a:t>
            </a:r>
            <a:r>
              <a:rPr sz="2000" dirty="0">
                <a:solidFill>
                  <a:srgbClr val="006FC0"/>
                </a:solidFill>
                <a:latin typeface="Times New Roman"/>
                <a:cs typeface="Times New Roman"/>
              </a:rPr>
              <a:t>by </a:t>
            </a:r>
            <a:r>
              <a:rPr sz="2000" spc="-10" dirty="0">
                <a:solidFill>
                  <a:srgbClr val="006FC0"/>
                </a:solidFill>
                <a:latin typeface="Times New Roman"/>
                <a:cs typeface="Times New Roman"/>
              </a:rPr>
              <a:t>masking and  metallization </a:t>
            </a:r>
            <a:r>
              <a:rPr sz="2000" spc="-5" dirty="0">
                <a:solidFill>
                  <a:srgbClr val="006FC0"/>
                </a:solidFill>
                <a:latin typeface="Times New Roman"/>
                <a:cs typeface="Times New Roman"/>
              </a:rPr>
              <a:t>process at </a:t>
            </a:r>
            <a:r>
              <a:rPr sz="2000" spc="-10" dirty="0">
                <a:solidFill>
                  <a:srgbClr val="006FC0"/>
                </a:solidFill>
                <a:latin typeface="Times New Roman"/>
                <a:cs typeface="Times New Roman"/>
              </a:rPr>
              <a:t>the </a:t>
            </a:r>
            <a:r>
              <a:rPr sz="2000" spc="-15" dirty="0">
                <a:solidFill>
                  <a:srgbClr val="006FC0"/>
                </a:solidFill>
                <a:latin typeface="Times New Roman"/>
                <a:cs typeface="Times New Roman"/>
              </a:rPr>
              <a:t>time </a:t>
            </a:r>
            <a:r>
              <a:rPr sz="2000" dirty="0">
                <a:solidFill>
                  <a:srgbClr val="006FC0"/>
                </a:solidFill>
                <a:latin typeface="Times New Roman"/>
                <a:cs typeface="Times New Roman"/>
              </a:rPr>
              <a:t>of</a:t>
            </a:r>
            <a:r>
              <a:rPr sz="2000" spc="70" dirty="0">
                <a:solidFill>
                  <a:srgbClr val="006FC0"/>
                </a:solidFill>
                <a:latin typeface="Times New Roman"/>
                <a:cs typeface="Times New Roman"/>
              </a:rPr>
              <a:t> </a:t>
            </a:r>
            <a:r>
              <a:rPr sz="2000" spc="-5" dirty="0">
                <a:solidFill>
                  <a:srgbClr val="006FC0"/>
                </a:solidFill>
                <a:latin typeface="Times New Roman"/>
                <a:cs typeface="Times New Roman"/>
              </a:rPr>
              <a:t>production</a:t>
            </a:r>
            <a:r>
              <a:rPr sz="2000" spc="-5" dirty="0">
                <a:latin typeface="Times New Roman"/>
                <a:cs typeface="Times New Roman"/>
              </a:rPr>
              <a:t>.</a:t>
            </a:r>
            <a:endParaRPr sz="2000">
              <a:latin typeface="Times New Roman"/>
              <a:cs typeface="Times New Roman"/>
            </a:endParaRPr>
          </a:p>
          <a:p>
            <a:pPr marL="356870" marR="5080" indent="-344805" algn="just">
              <a:lnSpc>
                <a:spcPct val="150000"/>
              </a:lnSpc>
              <a:spcBef>
                <a:spcPts val="484"/>
              </a:spcBef>
            </a:pPr>
            <a:r>
              <a:rPr sz="2000" spc="-5" dirty="0">
                <a:solidFill>
                  <a:srgbClr val="C00000"/>
                </a:solidFill>
                <a:latin typeface="Times New Roman"/>
                <a:cs typeface="Times New Roman"/>
              </a:rPr>
              <a:t>» </a:t>
            </a:r>
            <a:r>
              <a:rPr sz="2000" i="1" dirty="0">
                <a:solidFill>
                  <a:srgbClr val="FF0000"/>
                </a:solidFill>
                <a:latin typeface="Times New Roman"/>
                <a:cs typeface="Times New Roman"/>
              </a:rPr>
              <a:t>Advantage: </a:t>
            </a:r>
            <a:r>
              <a:rPr sz="2000" spc="-5" dirty="0">
                <a:solidFill>
                  <a:srgbClr val="6F2F9F"/>
                </a:solidFill>
                <a:latin typeface="Times New Roman"/>
                <a:cs typeface="Times New Roman"/>
              </a:rPr>
              <a:t>Low cost </a:t>
            </a:r>
            <a:r>
              <a:rPr sz="2000" spc="-10" dirty="0">
                <a:solidFill>
                  <a:srgbClr val="6F2F9F"/>
                </a:solidFill>
                <a:latin typeface="Times New Roman"/>
                <a:cs typeface="Times New Roman"/>
              </a:rPr>
              <a:t>for </a:t>
            </a:r>
            <a:r>
              <a:rPr sz="2000" spc="-15" dirty="0">
                <a:solidFill>
                  <a:srgbClr val="6F2F9F"/>
                </a:solidFill>
                <a:latin typeface="Times New Roman"/>
                <a:cs typeface="Times New Roman"/>
              </a:rPr>
              <a:t>high </a:t>
            </a:r>
            <a:r>
              <a:rPr sz="2000" spc="-10" dirty="0">
                <a:solidFill>
                  <a:srgbClr val="6F2F9F"/>
                </a:solidFill>
                <a:latin typeface="Times New Roman"/>
                <a:cs typeface="Times New Roman"/>
              </a:rPr>
              <a:t>volume </a:t>
            </a:r>
            <a:r>
              <a:rPr sz="2000" spc="-5" dirty="0">
                <a:solidFill>
                  <a:srgbClr val="6F2F9F"/>
                </a:solidFill>
                <a:latin typeface="Times New Roman"/>
                <a:cs typeface="Times New Roman"/>
              </a:rPr>
              <a:t>production, </a:t>
            </a:r>
            <a:r>
              <a:rPr sz="2000" spc="-10" dirty="0">
                <a:solidFill>
                  <a:srgbClr val="6F2F9F"/>
                </a:solidFill>
                <a:latin typeface="Times New Roman"/>
                <a:cs typeface="Times New Roman"/>
              </a:rPr>
              <a:t>Least expensive type </a:t>
            </a:r>
            <a:r>
              <a:rPr sz="2000" spc="30" dirty="0">
                <a:solidFill>
                  <a:srgbClr val="6F2F9F"/>
                </a:solidFill>
                <a:latin typeface="Times New Roman"/>
                <a:cs typeface="Times New Roman"/>
              </a:rPr>
              <a:t>of  </a:t>
            </a:r>
            <a:r>
              <a:rPr sz="2000" spc="-5" dirty="0">
                <a:solidFill>
                  <a:srgbClr val="6F2F9F"/>
                </a:solidFill>
                <a:latin typeface="Times New Roman"/>
                <a:cs typeface="Times New Roman"/>
              </a:rPr>
              <a:t>solid state</a:t>
            </a:r>
            <a:r>
              <a:rPr sz="2000" spc="-30" dirty="0">
                <a:solidFill>
                  <a:srgbClr val="6F2F9F"/>
                </a:solidFill>
                <a:latin typeface="Times New Roman"/>
                <a:cs typeface="Times New Roman"/>
              </a:rPr>
              <a:t> </a:t>
            </a:r>
            <a:r>
              <a:rPr sz="2000" spc="-20" dirty="0">
                <a:solidFill>
                  <a:srgbClr val="6F2F9F"/>
                </a:solidFill>
                <a:latin typeface="Times New Roman"/>
                <a:cs typeface="Times New Roman"/>
              </a:rPr>
              <a:t>memory</a:t>
            </a:r>
            <a:r>
              <a:rPr sz="2000" spc="-20" dirty="0">
                <a:latin typeface="Times New Roman"/>
                <a:cs typeface="Times New Roman"/>
              </a:rPr>
              <a:t>.</a:t>
            </a:r>
            <a:endParaRPr sz="2000">
              <a:latin typeface="Times New Roman"/>
              <a:cs typeface="Times New Roman"/>
            </a:endParaRPr>
          </a:p>
          <a:p>
            <a:pPr marL="12700" algn="just">
              <a:lnSpc>
                <a:spcPct val="100000"/>
              </a:lnSpc>
              <a:spcBef>
                <a:spcPts val="1680"/>
              </a:spcBef>
            </a:pPr>
            <a:r>
              <a:rPr sz="2000" spc="-5" dirty="0">
                <a:solidFill>
                  <a:srgbClr val="C00000"/>
                </a:solidFill>
                <a:latin typeface="Times New Roman"/>
                <a:cs typeface="Times New Roman"/>
              </a:rPr>
              <a:t>» </a:t>
            </a:r>
            <a:r>
              <a:rPr sz="2000" spc="-10" dirty="0">
                <a:solidFill>
                  <a:srgbClr val="C00000"/>
                </a:solidFill>
                <a:latin typeface="Times New Roman"/>
                <a:cs typeface="Times New Roman"/>
              </a:rPr>
              <a:t>Different </a:t>
            </a:r>
            <a:r>
              <a:rPr sz="2000" spc="-15" dirty="0">
                <a:solidFill>
                  <a:srgbClr val="C00000"/>
                </a:solidFill>
                <a:latin typeface="Times New Roman"/>
                <a:cs typeface="Times New Roman"/>
              </a:rPr>
              <a:t>mechanisms </a:t>
            </a:r>
            <a:r>
              <a:rPr sz="2000" spc="-5" dirty="0">
                <a:latin typeface="Times New Roman"/>
                <a:cs typeface="Times New Roman"/>
              </a:rPr>
              <a:t>are </a:t>
            </a:r>
            <a:r>
              <a:rPr sz="2000" spc="-10" dirty="0">
                <a:solidFill>
                  <a:srgbClr val="C00000"/>
                </a:solidFill>
                <a:latin typeface="Times New Roman"/>
                <a:cs typeface="Times New Roman"/>
              </a:rPr>
              <a:t>used for the </a:t>
            </a:r>
            <a:r>
              <a:rPr sz="2000" spc="-15" dirty="0">
                <a:solidFill>
                  <a:srgbClr val="C00000"/>
                </a:solidFill>
                <a:latin typeface="Times New Roman"/>
                <a:cs typeface="Times New Roman"/>
              </a:rPr>
              <a:t>masking </a:t>
            </a:r>
            <a:r>
              <a:rPr sz="2000" spc="-5" dirty="0">
                <a:solidFill>
                  <a:srgbClr val="C00000"/>
                </a:solidFill>
                <a:latin typeface="Times New Roman"/>
                <a:cs typeface="Times New Roman"/>
              </a:rPr>
              <a:t>process </a:t>
            </a:r>
            <a:r>
              <a:rPr sz="2000" dirty="0">
                <a:solidFill>
                  <a:srgbClr val="C00000"/>
                </a:solidFill>
                <a:latin typeface="Times New Roman"/>
                <a:cs typeface="Times New Roman"/>
              </a:rPr>
              <a:t>of </a:t>
            </a:r>
            <a:r>
              <a:rPr sz="2000" spc="-10" dirty="0">
                <a:solidFill>
                  <a:srgbClr val="C00000"/>
                </a:solidFill>
                <a:latin typeface="Times New Roman"/>
                <a:cs typeface="Times New Roman"/>
              </a:rPr>
              <a:t>the </a:t>
            </a:r>
            <a:r>
              <a:rPr sz="2000" spc="-5" dirty="0">
                <a:solidFill>
                  <a:srgbClr val="C00000"/>
                </a:solidFill>
                <a:latin typeface="Times New Roman"/>
                <a:cs typeface="Times New Roman"/>
              </a:rPr>
              <a:t>ROM</a:t>
            </a:r>
            <a:r>
              <a:rPr sz="2000" spc="-5" dirty="0">
                <a:latin typeface="Times New Roman"/>
                <a:cs typeface="Times New Roman"/>
              </a:rPr>
              <a:t>,</a:t>
            </a:r>
            <a:r>
              <a:rPr sz="2000" spc="75" dirty="0">
                <a:latin typeface="Times New Roman"/>
                <a:cs typeface="Times New Roman"/>
              </a:rPr>
              <a:t> </a:t>
            </a:r>
            <a:r>
              <a:rPr sz="2000" spc="-10" dirty="0">
                <a:latin typeface="Times New Roman"/>
                <a:cs typeface="Times New Roman"/>
              </a:rPr>
              <a:t>like</a:t>
            </a:r>
            <a:endParaRPr sz="2000">
              <a:latin typeface="Times New Roman"/>
              <a:cs typeface="Times New Roman"/>
            </a:endParaRPr>
          </a:p>
          <a:p>
            <a:pPr marL="356870">
              <a:lnSpc>
                <a:spcPct val="100000"/>
              </a:lnSpc>
              <a:spcBef>
                <a:spcPts val="1685"/>
              </a:spcBef>
              <a:tabLst>
                <a:tab pos="682625" algn="l"/>
                <a:tab pos="1131570" algn="l"/>
                <a:tab pos="2152650" algn="l"/>
                <a:tab pos="2512060" algn="l"/>
                <a:tab pos="2900045" algn="l"/>
                <a:tab pos="4387850" algn="l"/>
                <a:tab pos="4750435" algn="l"/>
                <a:tab pos="5848350" algn="l"/>
                <a:tab pos="6558280" algn="l"/>
                <a:tab pos="7649845" algn="l"/>
              </a:tabLst>
            </a:pPr>
            <a:r>
              <a:rPr sz="2000" spc="-5" dirty="0">
                <a:solidFill>
                  <a:srgbClr val="C00000"/>
                </a:solidFill>
                <a:latin typeface="Times New Roman"/>
                <a:cs typeface="Times New Roman"/>
              </a:rPr>
              <a:t>»	</a:t>
            </a:r>
            <a:r>
              <a:rPr sz="2000" dirty="0">
                <a:latin typeface="Times New Roman"/>
                <a:cs typeface="Times New Roman"/>
              </a:rPr>
              <a:t>(1)	</a:t>
            </a:r>
            <a:r>
              <a:rPr sz="2000" spc="-5" dirty="0">
                <a:solidFill>
                  <a:srgbClr val="6F2F9F"/>
                </a:solidFill>
                <a:latin typeface="Times New Roman"/>
                <a:cs typeface="Times New Roman"/>
              </a:rPr>
              <a:t>Creation	</a:t>
            </a:r>
            <a:r>
              <a:rPr sz="2000" dirty="0">
                <a:solidFill>
                  <a:srgbClr val="6F2F9F"/>
                </a:solidFill>
                <a:latin typeface="Times New Roman"/>
                <a:cs typeface="Times New Roman"/>
              </a:rPr>
              <a:t>of	</a:t>
            </a:r>
            <a:r>
              <a:rPr sz="2000" spc="-5" dirty="0">
                <a:solidFill>
                  <a:srgbClr val="6F2F9F"/>
                </a:solidFill>
                <a:latin typeface="Times New Roman"/>
                <a:cs typeface="Times New Roman"/>
              </a:rPr>
              <a:t>an	enhancement	</a:t>
            </a:r>
            <a:r>
              <a:rPr sz="2000" dirty="0">
                <a:solidFill>
                  <a:srgbClr val="6F2F9F"/>
                </a:solidFill>
                <a:latin typeface="Times New Roman"/>
                <a:cs typeface="Times New Roman"/>
              </a:rPr>
              <a:t>or	</a:t>
            </a:r>
            <a:r>
              <a:rPr sz="2000" spc="-5" dirty="0">
                <a:solidFill>
                  <a:srgbClr val="6F2F9F"/>
                </a:solidFill>
                <a:latin typeface="Times New Roman"/>
                <a:cs typeface="Times New Roman"/>
              </a:rPr>
              <a:t>depletion	</a:t>
            </a:r>
            <a:r>
              <a:rPr sz="2000" spc="-15" dirty="0">
                <a:solidFill>
                  <a:srgbClr val="6F2F9F"/>
                </a:solidFill>
                <a:latin typeface="Times New Roman"/>
                <a:cs typeface="Times New Roman"/>
              </a:rPr>
              <a:t>mode	</a:t>
            </a:r>
            <a:r>
              <a:rPr sz="2000" spc="-5" dirty="0">
                <a:solidFill>
                  <a:srgbClr val="6F2F9F"/>
                </a:solidFill>
                <a:latin typeface="Times New Roman"/>
                <a:cs typeface="Times New Roman"/>
              </a:rPr>
              <a:t>transistor	through</a:t>
            </a:r>
            <a:endParaRPr sz="2000">
              <a:latin typeface="Times New Roman"/>
              <a:cs typeface="Times New Roman"/>
            </a:endParaRPr>
          </a:p>
          <a:p>
            <a:pPr marL="683260">
              <a:lnSpc>
                <a:spcPct val="100000"/>
              </a:lnSpc>
              <a:spcBef>
                <a:spcPts val="1200"/>
              </a:spcBef>
            </a:pPr>
            <a:r>
              <a:rPr sz="2000" spc="-10" dirty="0">
                <a:solidFill>
                  <a:srgbClr val="6F2F9F"/>
                </a:solidFill>
                <a:latin typeface="Times New Roman"/>
                <a:cs typeface="Times New Roman"/>
              </a:rPr>
              <a:t>channel</a:t>
            </a:r>
            <a:r>
              <a:rPr sz="2000" spc="25" dirty="0">
                <a:solidFill>
                  <a:srgbClr val="6F2F9F"/>
                </a:solidFill>
                <a:latin typeface="Times New Roman"/>
                <a:cs typeface="Times New Roman"/>
              </a:rPr>
              <a:t> </a:t>
            </a:r>
            <a:r>
              <a:rPr sz="2000" spc="-10" dirty="0">
                <a:solidFill>
                  <a:srgbClr val="6F2F9F"/>
                </a:solidFill>
                <a:latin typeface="Times New Roman"/>
                <a:cs typeface="Times New Roman"/>
              </a:rPr>
              <a:t>implant</a:t>
            </a:r>
            <a:r>
              <a:rPr sz="2000" spc="-10" dirty="0">
                <a:latin typeface="Times New Roman"/>
                <a:cs typeface="Times New Roman"/>
              </a:rPr>
              <a:t>.</a:t>
            </a:r>
            <a:endParaRPr sz="2000">
              <a:latin typeface="Times New Roman"/>
              <a:cs typeface="Times New Roman"/>
            </a:endParaRPr>
          </a:p>
          <a:p>
            <a:pPr marL="356870">
              <a:lnSpc>
                <a:spcPct val="100000"/>
              </a:lnSpc>
              <a:spcBef>
                <a:spcPts val="1680"/>
              </a:spcBef>
              <a:tabLst>
                <a:tab pos="682625" algn="l"/>
              </a:tabLst>
            </a:pPr>
            <a:r>
              <a:rPr sz="2000" spc="-5" dirty="0">
                <a:solidFill>
                  <a:srgbClr val="C00000"/>
                </a:solidFill>
                <a:latin typeface="Times New Roman"/>
                <a:cs typeface="Times New Roman"/>
              </a:rPr>
              <a:t>»	</a:t>
            </a:r>
            <a:r>
              <a:rPr sz="2000" dirty="0">
                <a:latin typeface="Times New Roman"/>
                <a:cs typeface="Times New Roman"/>
              </a:rPr>
              <a:t>(2)</a:t>
            </a:r>
            <a:r>
              <a:rPr sz="2000" spc="105" dirty="0">
                <a:latin typeface="Times New Roman"/>
                <a:cs typeface="Times New Roman"/>
              </a:rPr>
              <a:t> </a:t>
            </a:r>
            <a:r>
              <a:rPr sz="2000" dirty="0">
                <a:solidFill>
                  <a:srgbClr val="006FC0"/>
                </a:solidFill>
                <a:latin typeface="Times New Roman"/>
                <a:cs typeface="Times New Roman"/>
              </a:rPr>
              <a:t>By</a:t>
            </a:r>
            <a:r>
              <a:rPr sz="2000" spc="90" dirty="0">
                <a:solidFill>
                  <a:srgbClr val="006FC0"/>
                </a:solidFill>
                <a:latin typeface="Times New Roman"/>
                <a:cs typeface="Times New Roman"/>
              </a:rPr>
              <a:t> </a:t>
            </a:r>
            <a:r>
              <a:rPr sz="2000" spc="-5" dirty="0">
                <a:solidFill>
                  <a:srgbClr val="006FC0"/>
                </a:solidFill>
                <a:latin typeface="Times New Roman"/>
                <a:cs typeface="Times New Roman"/>
              </a:rPr>
              <a:t>creating</a:t>
            </a:r>
            <a:r>
              <a:rPr sz="2000" spc="120" dirty="0">
                <a:solidFill>
                  <a:srgbClr val="006FC0"/>
                </a:solidFill>
                <a:latin typeface="Times New Roman"/>
                <a:cs typeface="Times New Roman"/>
              </a:rPr>
              <a:t> </a:t>
            </a:r>
            <a:r>
              <a:rPr sz="2000" spc="-10" dirty="0">
                <a:solidFill>
                  <a:srgbClr val="006FC0"/>
                </a:solidFill>
                <a:latin typeface="Times New Roman"/>
                <a:cs typeface="Times New Roman"/>
              </a:rPr>
              <a:t>the</a:t>
            </a:r>
            <a:r>
              <a:rPr sz="2000" spc="160" dirty="0">
                <a:solidFill>
                  <a:srgbClr val="006FC0"/>
                </a:solidFill>
                <a:latin typeface="Times New Roman"/>
                <a:cs typeface="Times New Roman"/>
              </a:rPr>
              <a:t> </a:t>
            </a:r>
            <a:r>
              <a:rPr sz="2000" spc="-5" dirty="0">
                <a:solidFill>
                  <a:srgbClr val="006FC0"/>
                </a:solidFill>
                <a:latin typeface="Times New Roman"/>
                <a:cs typeface="Times New Roman"/>
              </a:rPr>
              <a:t>memory</a:t>
            </a:r>
            <a:r>
              <a:rPr sz="2000" spc="100" dirty="0">
                <a:solidFill>
                  <a:srgbClr val="006FC0"/>
                </a:solidFill>
                <a:latin typeface="Times New Roman"/>
                <a:cs typeface="Times New Roman"/>
              </a:rPr>
              <a:t> </a:t>
            </a:r>
            <a:r>
              <a:rPr sz="2000" dirty="0">
                <a:solidFill>
                  <a:srgbClr val="006FC0"/>
                </a:solidFill>
                <a:latin typeface="Times New Roman"/>
                <a:cs typeface="Times New Roman"/>
              </a:rPr>
              <a:t>cell</a:t>
            </a:r>
            <a:r>
              <a:rPr sz="2000" spc="130" dirty="0">
                <a:solidFill>
                  <a:srgbClr val="006FC0"/>
                </a:solidFill>
                <a:latin typeface="Times New Roman"/>
                <a:cs typeface="Times New Roman"/>
              </a:rPr>
              <a:t> </a:t>
            </a:r>
            <a:r>
              <a:rPr sz="2000" spc="-10" dirty="0">
                <a:solidFill>
                  <a:srgbClr val="006FC0"/>
                </a:solidFill>
                <a:latin typeface="Times New Roman"/>
                <a:cs typeface="Times New Roman"/>
              </a:rPr>
              <a:t>either</a:t>
            </a:r>
            <a:r>
              <a:rPr sz="2000" spc="140" dirty="0">
                <a:solidFill>
                  <a:srgbClr val="006FC0"/>
                </a:solidFill>
                <a:latin typeface="Times New Roman"/>
                <a:cs typeface="Times New Roman"/>
              </a:rPr>
              <a:t> </a:t>
            </a:r>
            <a:r>
              <a:rPr sz="2000" spc="-15" dirty="0">
                <a:solidFill>
                  <a:srgbClr val="006FC0"/>
                </a:solidFill>
                <a:latin typeface="Times New Roman"/>
                <a:cs typeface="Times New Roman"/>
              </a:rPr>
              <a:t>using</a:t>
            </a:r>
            <a:r>
              <a:rPr sz="2000" spc="114" dirty="0">
                <a:solidFill>
                  <a:srgbClr val="006FC0"/>
                </a:solidFill>
                <a:latin typeface="Times New Roman"/>
                <a:cs typeface="Times New Roman"/>
              </a:rPr>
              <a:t> </a:t>
            </a:r>
            <a:r>
              <a:rPr sz="2000" spc="-5" dirty="0">
                <a:solidFill>
                  <a:srgbClr val="006FC0"/>
                </a:solidFill>
                <a:latin typeface="Times New Roman"/>
                <a:cs typeface="Times New Roman"/>
              </a:rPr>
              <a:t>a</a:t>
            </a:r>
            <a:r>
              <a:rPr sz="2000" spc="130" dirty="0">
                <a:solidFill>
                  <a:srgbClr val="006FC0"/>
                </a:solidFill>
                <a:latin typeface="Times New Roman"/>
                <a:cs typeface="Times New Roman"/>
              </a:rPr>
              <a:t> </a:t>
            </a:r>
            <a:r>
              <a:rPr sz="2000" spc="-5" dirty="0">
                <a:solidFill>
                  <a:srgbClr val="006FC0"/>
                </a:solidFill>
                <a:latin typeface="Times New Roman"/>
                <a:cs typeface="Times New Roman"/>
              </a:rPr>
              <a:t>standard</a:t>
            </a:r>
            <a:r>
              <a:rPr sz="2000" spc="145" dirty="0">
                <a:solidFill>
                  <a:srgbClr val="006FC0"/>
                </a:solidFill>
                <a:latin typeface="Times New Roman"/>
                <a:cs typeface="Times New Roman"/>
              </a:rPr>
              <a:t> </a:t>
            </a:r>
            <a:r>
              <a:rPr sz="2000" spc="-10" dirty="0">
                <a:solidFill>
                  <a:srgbClr val="006FC0"/>
                </a:solidFill>
                <a:latin typeface="Times New Roman"/>
                <a:cs typeface="Times New Roman"/>
              </a:rPr>
              <a:t>transistor</a:t>
            </a:r>
            <a:r>
              <a:rPr sz="2000" spc="135" dirty="0">
                <a:solidFill>
                  <a:srgbClr val="006FC0"/>
                </a:solidFill>
                <a:latin typeface="Times New Roman"/>
                <a:cs typeface="Times New Roman"/>
              </a:rPr>
              <a:t> </a:t>
            </a:r>
            <a:r>
              <a:rPr sz="2000" dirty="0">
                <a:solidFill>
                  <a:srgbClr val="006FC0"/>
                </a:solidFill>
                <a:latin typeface="Times New Roman"/>
                <a:cs typeface="Times New Roman"/>
              </a:rPr>
              <a:t>or</a:t>
            </a:r>
            <a:r>
              <a:rPr sz="2000" spc="135" dirty="0">
                <a:solidFill>
                  <a:srgbClr val="006FC0"/>
                </a:solidFill>
                <a:latin typeface="Times New Roman"/>
                <a:cs typeface="Times New Roman"/>
              </a:rPr>
              <a:t> </a:t>
            </a:r>
            <a:r>
              <a:rPr sz="2000" spc="-5" dirty="0">
                <a:solidFill>
                  <a:srgbClr val="006FC0"/>
                </a:solidFill>
                <a:latin typeface="Times New Roman"/>
                <a:cs typeface="Times New Roman"/>
              </a:rPr>
              <a:t>a</a:t>
            </a:r>
            <a:r>
              <a:rPr sz="2000" spc="130" dirty="0">
                <a:solidFill>
                  <a:srgbClr val="006FC0"/>
                </a:solidFill>
                <a:latin typeface="Times New Roman"/>
                <a:cs typeface="Times New Roman"/>
              </a:rPr>
              <a:t> </a:t>
            </a:r>
            <a:r>
              <a:rPr sz="2000" spc="-15" dirty="0">
                <a:solidFill>
                  <a:srgbClr val="006FC0"/>
                </a:solidFill>
                <a:latin typeface="Times New Roman"/>
                <a:cs typeface="Times New Roman"/>
              </a:rPr>
              <a:t>high</a:t>
            </a:r>
            <a:endParaRPr sz="2000">
              <a:latin typeface="Times New Roman"/>
              <a:cs typeface="Times New Roman"/>
            </a:endParaRPr>
          </a:p>
          <a:p>
            <a:pPr marL="683260">
              <a:lnSpc>
                <a:spcPct val="100000"/>
              </a:lnSpc>
              <a:spcBef>
                <a:spcPts val="1205"/>
              </a:spcBef>
            </a:pPr>
            <a:r>
              <a:rPr sz="2000" spc="-10" dirty="0">
                <a:solidFill>
                  <a:srgbClr val="006FC0"/>
                </a:solidFill>
                <a:latin typeface="Times New Roman"/>
                <a:cs typeface="Times New Roman"/>
              </a:rPr>
              <a:t>threshold </a:t>
            </a:r>
            <a:r>
              <a:rPr sz="2000" spc="-5" dirty="0">
                <a:solidFill>
                  <a:srgbClr val="006FC0"/>
                </a:solidFill>
                <a:latin typeface="Times New Roman"/>
                <a:cs typeface="Times New Roman"/>
              </a:rPr>
              <a:t>transistor</a:t>
            </a:r>
            <a:r>
              <a:rPr sz="2000" spc="-5" dirty="0">
                <a:latin typeface="Times New Roman"/>
                <a:cs typeface="Times New Roman"/>
              </a:rPr>
              <a:t>.</a:t>
            </a:r>
            <a:endParaRPr sz="2000">
              <a:latin typeface="Times New Roman"/>
              <a:cs typeface="Times New Roman"/>
            </a:endParaRPr>
          </a:p>
        </p:txBody>
      </p:sp>
      <p:sp>
        <p:nvSpPr>
          <p:cNvPr id="5" name="object 5"/>
          <p:cNvSpPr txBox="1"/>
          <p:nvPr/>
        </p:nvSpPr>
        <p:spPr>
          <a:xfrm>
            <a:off x="8420100" y="6471338"/>
            <a:ext cx="216535" cy="196850"/>
          </a:xfrm>
          <a:prstGeom prst="rect">
            <a:avLst/>
          </a:prstGeom>
        </p:spPr>
        <p:txBody>
          <a:bodyPr vert="horz" wrap="square" lIns="0" tIns="0" rIns="0" bIns="0" rtlCol="0">
            <a:spAutoFit/>
          </a:bodyPr>
          <a:lstStyle/>
          <a:p>
            <a:pPr marL="38100">
              <a:lnSpc>
                <a:spcPts val="1375"/>
              </a:lnSpc>
            </a:pPr>
            <a:fld id="{81D60167-4931-47E6-BA6A-407CBD079E47}" type="slidenum">
              <a:rPr sz="1200" spc="-40" dirty="0">
                <a:latin typeface="Times New Roman"/>
                <a:cs typeface="Times New Roman"/>
              </a:rPr>
              <a:t>67</a:t>
            </a:fld>
            <a:endParaRPr sz="1200">
              <a:latin typeface="Times New Roman"/>
              <a:cs typeface="Times New Roman"/>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60044" y="428403"/>
            <a:ext cx="8456930" cy="4782820"/>
          </a:xfrm>
          <a:prstGeom prst="rect">
            <a:avLst/>
          </a:prstGeom>
        </p:spPr>
        <p:txBody>
          <a:bodyPr vert="horz" wrap="square" lIns="0" tIns="165100" rIns="0" bIns="0" rtlCol="0">
            <a:spAutoFit/>
          </a:bodyPr>
          <a:lstStyle/>
          <a:p>
            <a:pPr marL="12700">
              <a:lnSpc>
                <a:spcPct val="100000"/>
              </a:lnSpc>
              <a:spcBef>
                <a:spcPts val="1300"/>
              </a:spcBef>
              <a:tabLst>
                <a:tab pos="356870" algn="l"/>
              </a:tabLst>
            </a:pPr>
            <a:r>
              <a:rPr sz="2000" spc="-5" dirty="0">
                <a:solidFill>
                  <a:srgbClr val="C00000"/>
                </a:solidFill>
                <a:latin typeface="Times New Roman"/>
                <a:cs typeface="Times New Roman"/>
              </a:rPr>
              <a:t>»	</a:t>
            </a:r>
            <a:r>
              <a:rPr sz="2000" i="1" spc="-5" dirty="0">
                <a:solidFill>
                  <a:srgbClr val="FF0000"/>
                </a:solidFill>
                <a:latin typeface="Times New Roman"/>
                <a:cs typeface="Times New Roman"/>
              </a:rPr>
              <a:t>Applications: </a:t>
            </a:r>
            <a:r>
              <a:rPr sz="2000" spc="-10" dirty="0">
                <a:latin typeface="Times New Roman"/>
                <a:cs typeface="Times New Roman"/>
              </a:rPr>
              <a:t>Masked ROM is </a:t>
            </a:r>
            <a:r>
              <a:rPr sz="2000" spc="-5" dirty="0">
                <a:latin typeface="Times New Roman"/>
                <a:cs typeface="Times New Roman"/>
              </a:rPr>
              <a:t>a </a:t>
            </a:r>
            <a:r>
              <a:rPr sz="2000" spc="-5" dirty="0">
                <a:solidFill>
                  <a:srgbClr val="6F2F9F"/>
                </a:solidFill>
                <a:latin typeface="Times New Roman"/>
                <a:cs typeface="Times New Roman"/>
              </a:rPr>
              <a:t>good </a:t>
            </a:r>
            <a:r>
              <a:rPr sz="2000" spc="-5" dirty="0">
                <a:latin typeface="Times New Roman"/>
                <a:cs typeface="Times New Roman"/>
              </a:rPr>
              <a:t>candidate </a:t>
            </a:r>
            <a:r>
              <a:rPr sz="2000" spc="-10" dirty="0">
                <a:solidFill>
                  <a:srgbClr val="6F2F9F"/>
                </a:solidFill>
                <a:latin typeface="Times New Roman"/>
                <a:cs typeface="Times New Roman"/>
              </a:rPr>
              <a:t>for storing the</a:t>
            </a:r>
            <a:r>
              <a:rPr sz="2000" spc="415" dirty="0">
                <a:solidFill>
                  <a:srgbClr val="6F2F9F"/>
                </a:solidFill>
                <a:latin typeface="Times New Roman"/>
                <a:cs typeface="Times New Roman"/>
              </a:rPr>
              <a:t> </a:t>
            </a:r>
            <a:r>
              <a:rPr sz="2000" spc="-5" dirty="0">
                <a:solidFill>
                  <a:srgbClr val="6F2F9F"/>
                </a:solidFill>
                <a:latin typeface="Times New Roman"/>
                <a:cs typeface="Times New Roman"/>
              </a:rPr>
              <a:t>embedded</a:t>
            </a:r>
            <a:endParaRPr sz="2000">
              <a:latin typeface="Times New Roman"/>
              <a:cs typeface="Times New Roman"/>
            </a:endParaRPr>
          </a:p>
          <a:p>
            <a:pPr marL="356870" algn="just">
              <a:lnSpc>
                <a:spcPct val="100000"/>
              </a:lnSpc>
              <a:spcBef>
                <a:spcPts val="1200"/>
              </a:spcBef>
            </a:pPr>
            <a:r>
              <a:rPr sz="2000" spc="-20" dirty="0">
                <a:solidFill>
                  <a:srgbClr val="6F2F9F"/>
                </a:solidFill>
                <a:latin typeface="Times New Roman"/>
                <a:cs typeface="Times New Roman"/>
              </a:rPr>
              <a:t>firmware </a:t>
            </a:r>
            <a:r>
              <a:rPr sz="2000" spc="-10" dirty="0">
                <a:solidFill>
                  <a:srgbClr val="6F2F9F"/>
                </a:solidFill>
                <a:latin typeface="Times New Roman"/>
                <a:cs typeface="Times New Roman"/>
              </a:rPr>
              <a:t>for </a:t>
            </a:r>
            <a:r>
              <a:rPr sz="2000" spc="-5" dirty="0">
                <a:solidFill>
                  <a:srgbClr val="6F2F9F"/>
                </a:solidFill>
                <a:latin typeface="Times New Roman"/>
                <a:cs typeface="Times New Roman"/>
              </a:rPr>
              <a:t>low cost </a:t>
            </a:r>
            <a:r>
              <a:rPr sz="2000" spc="-10" dirty="0">
                <a:solidFill>
                  <a:srgbClr val="6F2F9F"/>
                </a:solidFill>
                <a:latin typeface="Times New Roman"/>
                <a:cs typeface="Times New Roman"/>
              </a:rPr>
              <a:t>embedded</a:t>
            </a:r>
            <a:r>
              <a:rPr sz="2000" spc="145" dirty="0">
                <a:solidFill>
                  <a:srgbClr val="6F2F9F"/>
                </a:solidFill>
                <a:latin typeface="Times New Roman"/>
                <a:cs typeface="Times New Roman"/>
              </a:rPr>
              <a:t> </a:t>
            </a:r>
            <a:r>
              <a:rPr sz="2000" spc="-5" dirty="0">
                <a:solidFill>
                  <a:srgbClr val="6F2F9F"/>
                </a:solidFill>
                <a:latin typeface="Times New Roman"/>
                <a:cs typeface="Times New Roman"/>
              </a:rPr>
              <a:t>devices</a:t>
            </a:r>
            <a:r>
              <a:rPr sz="2000" spc="-5" dirty="0">
                <a:latin typeface="Times New Roman"/>
                <a:cs typeface="Times New Roman"/>
              </a:rPr>
              <a:t>.</a:t>
            </a:r>
            <a:endParaRPr sz="2000">
              <a:latin typeface="Times New Roman"/>
              <a:cs typeface="Times New Roman"/>
            </a:endParaRPr>
          </a:p>
          <a:p>
            <a:pPr marL="356870" marR="5080" indent="-344805" algn="just">
              <a:lnSpc>
                <a:spcPct val="150100"/>
              </a:lnSpc>
              <a:spcBef>
                <a:spcPts val="480"/>
              </a:spcBef>
            </a:pPr>
            <a:r>
              <a:rPr sz="2000" spc="-5" dirty="0">
                <a:solidFill>
                  <a:srgbClr val="C00000"/>
                </a:solidFill>
                <a:latin typeface="Times New Roman"/>
                <a:cs typeface="Times New Roman"/>
              </a:rPr>
              <a:t>» </a:t>
            </a:r>
            <a:r>
              <a:rPr sz="2000" spc="-10" dirty="0">
                <a:latin typeface="Times New Roman"/>
                <a:cs typeface="Times New Roman"/>
              </a:rPr>
              <a:t>Once the </a:t>
            </a:r>
            <a:r>
              <a:rPr sz="2000" spc="-5" dirty="0">
                <a:latin typeface="Times New Roman"/>
                <a:cs typeface="Times New Roman"/>
              </a:rPr>
              <a:t>design is proven and </a:t>
            </a:r>
            <a:r>
              <a:rPr sz="2000" spc="-10" dirty="0">
                <a:latin typeface="Times New Roman"/>
                <a:cs typeface="Times New Roman"/>
              </a:rPr>
              <a:t>the firmware </a:t>
            </a:r>
            <a:r>
              <a:rPr sz="2000" spc="-5" dirty="0">
                <a:latin typeface="Times New Roman"/>
                <a:cs typeface="Times New Roman"/>
              </a:rPr>
              <a:t>requirements </a:t>
            </a:r>
            <a:r>
              <a:rPr sz="2000" spc="5" dirty="0">
                <a:latin typeface="Times New Roman"/>
                <a:cs typeface="Times New Roman"/>
              </a:rPr>
              <a:t>are </a:t>
            </a:r>
            <a:r>
              <a:rPr sz="2000" spc="-5" dirty="0">
                <a:latin typeface="Times New Roman"/>
                <a:cs typeface="Times New Roman"/>
              </a:rPr>
              <a:t>tested </a:t>
            </a:r>
            <a:r>
              <a:rPr sz="2000" spc="-10" dirty="0">
                <a:latin typeface="Times New Roman"/>
                <a:cs typeface="Times New Roman"/>
              </a:rPr>
              <a:t>and frozen,  the </a:t>
            </a:r>
            <a:r>
              <a:rPr sz="2000" dirty="0">
                <a:latin typeface="Times New Roman"/>
                <a:cs typeface="Times New Roman"/>
              </a:rPr>
              <a:t>binary </a:t>
            </a:r>
            <a:r>
              <a:rPr sz="2000" spc="-5" dirty="0">
                <a:latin typeface="Times New Roman"/>
                <a:cs typeface="Times New Roman"/>
              </a:rPr>
              <a:t>data (The </a:t>
            </a:r>
            <a:r>
              <a:rPr sz="2000" spc="-10" dirty="0">
                <a:latin typeface="Times New Roman"/>
                <a:cs typeface="Times New Roman"/>
              </a:rPr>
              <a:t>firmware </a:t>
            </a:r>
            <a:r>
              <a:rPr sz="2000" spc="-5" dirty="0">
                <a:latin typeface="Times New Roman"/>
                <a:cs typeface="Times New Roman"/>
              </a:rPr>
              <a:t>cross compiled/ </a:t>
            </a:r>
            <a:r>
              <a:rPr sz="2000" spc="-10" dirty="0">
                <a:latin typeface="Times New Roman"/>
                <a:cs typeface="Times New Roman"/>
              </a:rPr>
              <a:t>assembled to </a:t>
            </a:r>
            <a:r>
              <a:rPr sz="2000" spc="-5" dirty="0">
                <a:latin typeface="Times New Roman"/>
                <a:cs typeface="Times New Roman"/>
              </a:rPr>
              <a:t>target processor  specific </a:t>
            </a:r>
            <a:r>
              <a:rPr sz="2000" spc="-10" dirty="0">
                <a:latin typeface="Times New Roman"/>
                <a:cs typeface="Times New Roman"/>
              </a:rPr>
              <a:t>machine </a:t>
            </a:r>
            <a:r>
              <a:rPr sz="2000" dirty="0">
                <a:latin typeface="Times New Roman"/>
                <a:cs typeface="Times New Roman"/>
              </a:rPr>
              <a:t>code) </a:t>
            </a:r>
            <a:r>
              <a:rPr sz="2000" spc="-5" dirty="0">
                <a:latin typeface="Times New Roman"/>
                <a:cs typeface="Times New Roman"/>
              </a:rPr>
              <a:t>corresponding </a:t>
            </a:r>
            <a:r>
              <a:rPr sz="2000" spc="-10" dirty="0">
                <a:latin typeface="Times New Roman"/>
                <a:cs typeface="Times New Roman"/>
              </a:rPr>
              <a:t>to </a:t>
            </a:r>
            <a:r>
              <a:rPr sz="2000" spc="-5" dirty="0">
                <a:latin typeface="Times New Roman"/>
                <a:cs typeface="Times New Roman"/>
              </a:rPr>
              <a:t>it </a:t>
            </a:r>
            <a:r>
              <a:rPr sz="2000" spc="5" dirty="0">
                <a:latin typeface="Times New Roman"/>
                <a:cs typeface="Times New Roman"/>
              </a:rPr>
              <a:t>can </a:t>
            </a:r>
            <a:r>
              <a:rPr sz="2000" dirty="0">
                <a:latin typeface="Times New Roman"/>
                <a:cs typeface="Times New Roman"/>
              </a:rPr>
              <a:t>be </a:t>
            </a:r>
            <a:r>
              <a:rPr sz="2000" spc="-5" dirty="0">
                <a:latin typeface="Times New Roman"/>
                <a:cs typeface="Times New Roman"/>
              </a:rPr>
              <a:t>given </a:t>
            </a:r>
            <a:r>
              <a:rPr sz="2000" spc="-10" dirty="0">
                <a:latin typeface="Times New Roman"/>
                <a:cs typeface="Times New Roman"/>
              </a:rPr>
              <a:t>to the </a:t>
            </a:r>
            <a:r>
              <a:rPr sz="2000" spc="-5" dirty="0">
                <a:latin typeface="Times New Roman"/>
                <a:cs typeface="Times New Roman"/>
              </a:rPr>
              <a:t>MROM  fabricator.</a:t>
            </a:r>
            <a:endParaRPr sz="2000">
              <a:latin typeface="Times New Roman"/>
              <a:cs typeface="Times New Roman"/>
            </a:endParaRPr>
          </a:p>
          <a:p>
            <a:pPr marL="356870" marR="9525" indent="-344805" algn="just">
              <a:lnSpc>
                <a:spcPct val="150000"/>
              </a:lnSpc>
              <a:spcBef>
                <a:spcPts val="484"/>
              </a:spcBef>
            </a:pPr>
            <a:r>
              <a:rPr sz="2000" spc="-5" dirty="0">
                <a:solidFill>
                  <a:srgbClr val="C00000"/>
                </a:solidFill>
                <a:latin typeface="Times New Roman"/>
                <a:cs typeface="Times New Roman"/>
              </a:rPr>
              <a:t>» </a:t>
            </a:r>
            <a:r>
              <a:rPr sz="2000" i="1" spc="-5" dirty="0">
                <a:solidFill>
                  <a:srgbClr val="FF0000"/>
                </a:solidFill>
                <a:latin typeface="Times New Roman"/>
                <a:cs typeface="Times New Roman"/>
              </a:rPr>
              <a:t>Limitations: </a:t>
            </a:r>
            <a:r>
              <a:rPr sz="2000" spc="-15" dirty="0">
                <a:latin typeface="Times New Roman"/>
                <a:cs typeface="Times New Roman"/>
              </a:rPr>
              <a:t>with </a:t>
            </a:r>
            <a:r>
              <a:rPr sz="2000" spc="-5" dirty="0">
                <a:latin typeface="Times New Roman"/>
                <a:cs typeface="Times New Roman"/>
              </a:rPr>
              <a:t>MROM based </a:t>
            </a:r>
            <a:r>
              <a:rPr sz="2000" spc="-10" dirty="0">
                <a:latin typeface="Times New Roman"/>
                <a:cs typeface="Times New Roman"/>
              </a:rPr>
              <a:t>firmware </a:t>
            </a:r>
            <a:r>
              <a:rPr sz="2000" spc="-5" dirty="0">
                <a:latin typeface="Times New Roman"/>
                <a:cs typeface="Times New Roman"/>
              </a:rPr>
              <a:t>storage </a:t>
            </a:r>
            <a:r>
              <a:rPr sz="2000" spc="-10" dirty="0">
                <a:latin typeface="Times New Roman"/>
                <a:cs typeface="Times New Roman"/>
              </a:rPr>
              <a:t>is the </a:t>
            </a:r>
            <a:r>
              <a:rPr sz="2000" spc="-5" dirty="0">
                <a:solidFill>
                  <a:srgbClr val="006FC0"/>
                </a:solidFill>
                <a:latin typeface="Times New Roman"/>
                <a:cs typeface="Times New Roman"/>
              </a:rPr>
              <a:t>inability </a:t>
            </a:r>
            <a:r>
              <a:rPr sz="2000" spc="-10" dirty="0">
                <a:solidFill>
                  <a:srgbClr val="006FC0"/>
                </a:solidFill>
                <a:latin typeface="Times New Roman"/>
                <a:cs typeface="Times New Roman"/>
              </a:rPr>
              <a:t>to modify the  </a:t>
            </a:r>
            <a:r>
              <a:rPr sz="2000" spc="-5" dirty="0">
                <a:solidFill>
                  <a:srgbClr val="006FC0"/>
                </a:solidFill>
                <a:latin typeface="Times New Roman"/>
                <a:cs typeface="Times New Roman"/>
              </a:rPr>
              <a:t>device </a:t>
            </a:r>
            <a:r>
              <a:rPr sz="2000" spc="-20" dirty="0">
                <a:solidFill>
                  <a:srgbClr val="006FC0"/>
                </a:solidFill>
                <a:latin typeface="Times New Roman"/>
                <a:cs typeface="Times New Roman"/>
              </a:rPr>
              <a:t>firmware </a:t>
            </a:r>
            <a:r>
              <a:rPr sz="2000" spc="-10" dirty="0">
                <a:solidFill>
                  <a:srgbClr val="006FC0"/>
                </a:solidFill>
                <a:latin typeface="Times New Roman"/>
                <a:cs typeface="Times New Roman"/>
              </a:rPr>
              <a:t>against </a:t>
            </a:r>
            <a:r>
              <a:rPr sz="2000" spc="-20" dirty="0">
                <a:solidFill>
                  <a:srgbClr val="006FC0"/>
                </a:solidFill>
                <a:latin typeface="Times New Roman"/>
                <a:cs typeface="Times New Roman"/>
              </a:rPr>
              <a:t>firmware</a:t>
            </a:r>
            <a:r>
              <a:rPr sz="2000" spc="245" dirty="0">
                <a:solidFill>
                  <a:srgbClr val="006FC0"/>
                </a:solidFill>
                <a:latin typeface="Times New Roman"/>
                <a:cs typeface="Times New Roman"/>
              </a:rPr>
              <a:t> </a:t>
            </a:r>
            <a:r>
              <a:rPr sz="2000" spc="-5" dirty="0">
                <a:solidFill>
                  <a:srgbClr val="006FC0"/>
                </a:solidFill>
                <a:latin typeface="Times New Roman"/>
                <a:cs typeface="Times New Roman"/>
              </a:rPr>
              <a:t>upgrades</a:t>
            </a:r>
            <a:r>
              <a:rPr sz="2000" spc="-5" dirty="0">
                <a:latin typeface="Times New Roman"/>
                <a:cs typeface="Times New Roman"/>
              </a:rPr>
              <a:t>.</a:t>
            </a:r>
            <a:endParaRPr sz="2000">
              <a:latin typeface="Times New Roman"/>
              <a:cs typeface="Times New Roman"/>
            </a:endParaRPr>
          </a:p>
          <a:p>
            <a:pPr marL="683260" marR="8890" indent="-326390" algn="just">
              <a:lnSpc>
                <a:spcPct val="150100"/>
              </a:lnSpc>
              <a:spcBef>
                <a:spcPts val="480"/>
              </a:spcBef>
            </a:pPr>
            <a:r>
              <a:rPr sz="2000" spc="-5" dirty="0">
                <a:solidFill>
                  <a:srgbClr val="C00000"/>
                </a:solidFill>
                <a:latin typeface="Times New Roman"/>
                <a:cs typeface="Times New Roman"/>
              </a:rPr>
              <a:t>» </a:t>
            </a:r>
            <a:r>
              <a:rPr sz="2000" spc="-10" dirty="0">
                <a:latin typeface="Times New Roman"/>
                <a:cs typeface="Times New Roman"/>
              </a:rPr>
              <a:t>Since </a:t>
            </a:r>
            <a:r>
              <a:rPr sz="2000" spc="-5" dirty="0">
                <a:latin typeface="Times New Roman"/>
                <a:cs typeface="Times New Roman"/>
              </a:rPr>
              <a:t>the MROM </a:t>
            </a:r>
            <a:r>
              <a:rPr sz="2000" spc="5" dirty="0">
                <a:latin typeface="Times New Roman"/>
                <a:cs typeface="Times New Roman"/>
              </a:rPr>
              <a:t>is </a:t>
            </a:r>
            <a:r>
              <a:rPr sz="2000" spc="-5" dirty="0">
                <a:latin typeface="Times New Roman"/>
                <a:cs typeface="Times New Roman"/>
              </a:rPr>
              <a:t>permanent in bit storage</a:t>
            </a:r>
            <a:r>
              <a:rPr sz="2000" spc="-5" dirty="0">
                <a:solidFill>
                  <a:srgbClr val="006FC0"/>
                </a:solidFill>
                <a:latin typeface="Times New Roman"/>
                <a:cs typeface="Times New Roman"/>
              </a:rPr>
              <a:t>, it is </a:t>
            </a:r>
            <a:r>
              <a:rPr sz="2000" spc="-10" dirty="0">
                <a:solidFill>
                  <a:srgbClr val="006FC0"/>
                </a:solidFill>
                <a:latin typeface="Times New Roman"/>
                <a:cs typeface="Times New Roman"/>
              </a:rPr>
              <a:t>not </a:t>
            </a:r>
            <a:r>
              <a:rPr sz="2000" spc="-5" dirty="0">
                <a:solidFill>
                  <a:srgbClr val="006FC0"/>
                </a:solidFill>
                <a:latin typeface="Times New Roman"/>
                <a:cs typeface="Times New Roman"/>
              </a:rPr>
              <a:t>possible to alter </a:t>
            </a:r>
            <a:r>
              <a:rPr sz="2000" spc="-10" dirty="0">
                <a:solidFill>
                  <a:srgbClr val="006FC0"/>
                </a:solidFill>
                <a:latin typeface="Times New Roman"/>
                <a:cs typeface="Times New Roman"/>
              </a:rPr>
              <a:t>the  </a:t>
            </a:r>
            <a:r>
              <a:rPr sz="2000" spc="-5" dirty="0">
                <a:solidFill>
                  <a:srgbClr val="006FC0"/>
                </a:solidFill>
                <a:latin typeface="Times New Roman"/>
                <a:cs typeface="Times New Roman"/>
              </a:rPr>
              <a:t>bit</a:t>
            </a:r>
            <a:r>
              <a:rPr sz="2000" spc="-50" dirty="0">
                <a:solidFill>
                  <a:srgbClr val="006FC0"/>
                </a:solidFill>
                <a:latin typeface="Times New Roman"/>
                <a:cs typeface="Times New Roman"/>
              </a:rPr>
              <a:t> </a:t>
            </a:r>
            <a:r>
              <a:rPr sz="2000" spc="-10" dirty="0">
                <a:solidFill>
                  <a:srgbClr val="006FC0"/>
                </a:solidFill>
                <a:latin typeface="Times New Roman"/>
                <a:cs typeface="Times New Roman"/>
              </a:rPr>
              <a:t>information</a:t>
            </a:r>
            <a:r>
              <a:rPr sz="2000" spc="-10" dirty="0">
                <a:latin typeface="Times New Roman"/>
                <a:cs typeface="Times New Roman"/>
              </a:rPr>
              <a:t>.</a:t>
            </a:r>
            <a:endParaRPr sz="2000">
              <a:latin typeface="Times New Roman"/>
              <a:cs typeface="Times New Roman"/>
            </a:endParaRPr>
          </a:p>
        </p:txBody>
      </p:sp>
      <p:sp>
        <p:nvSpPr>
          <p:cNvPr id="5" name="object 5"/>
          <p:cNvSpPr txBox="1"/>
          <p:nvPr/>
        </p:nvSpPr>
        <p:spPr>
          <a:xfrm>
            <a:off x="8420100" y="6471338"/>
            <a:ext cx="216535" cy="196850"/>
          </a:xfrm>
          <a:prstGeom prst="rect">
            <a:avLst/>
          </a:prstGeom>
        </p:spPr>
        <p:txBody>
          <a:bodyPr vert="horz" wrap="square" lIns="0" tIns="0" rIns="0" bIns="0" rtlCol="0">
            <a:spAutoFit/>
          </a:bodyPr>
          <a:lstStyle/>
          <a:p>
            <a:pPr marL="38100">
              <a:lnSpc>
                <a:spcPts val="1375"/>
              </a:lnSpc>
            </a:pPr>
            <a:fld id="{81D60167-4931-47E6-BA6A-407CBD079E47}" type="slidenum">
              <a:rPr sz="1200" spc="-40" dirty="0">
                <a:latin typeface="Times New Roman"/>
                <a:cs typeface="Times New Roman"/>
              </a:rPr>
              <a:t>68</a:t>
            </a:fld>
            <a:endParaRPr sz="1200">
              <a:latin typeface="Times New Roman"/>
              <a:cs typeface="Times New Roman"/>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60044" y="428403"/>
            <a:ext cx="8456930" cy="4385945"/>
          </a:xfrm>
          <a:prstGeom prst="rect">
            <a:avLst/>
          </a:prstGeom>
        </p:spPr>
        <p:txBody>
          <a:bodyPr vert="horz" wrap="square" lIns="0" tIns="12065" rIns="0" bIns="0" rtlCol="0">
            <a:spAutoFit/>
          </a:bodyPr>
          <a:lstStyle/>
          <a:p>
            <a:pPr marL="469900" marR="5080" indent="-457200" algn="just">
              <a:lnSpc>
                <a:spcPct val="150100"/>
              </a:lnSpc>
              <a:spcBef>
                <a:spcPts val="95"/>
              </a:spcBef>
            </a:pPr>
            <a:r>
              <a:rPr sz="2000" b="1" dirty="0">
                <a:solidFill>
                  <a:srgbClr val="C00000"/>
                </a:solidFill>
                <a:latin typeface="Times New Roman"/>
                <a:cs typeface="Times New Roman"/>
              </a:rPr>
              <a:t>2. </a:t>
            </a:r>
            <a:r>
              <a:rPr sz="2000" b="1" spc="-5" dirty="0">
                <a:solidFill>
                  <a:srgbClr val="FF0000"/>
                </a:solidFill>
                <a:latin typeface="Times New Roman"/>
                <a:cs typeface="Times New Roman"/>
              </a:rPr>
              <a:t>Programmable Read Only </a:t>
            </a:r>
            <a:r>
              <a:rPr sz="2000" b="1" spc="-10" dirty="0">
                <a:solidFill>
                  <a:srgbClr val="FF0000"/>
                </a:solidFill>
                <a:latin typeface="Times New Roman"/>
                <a:cs typeface="Times New Roman"/>
              </a:rPr>
              <a:t>Memory </a:t>
            </a:r>
            <a:r>
              <a:rPr sz="2000" b="1" spc="-5" dirty="0">
                <a:solidFill>
                  <a:srgbClr val="FF0000"/>
                </a:solidFill>
                <a:latin typeface="Times New Roman"/>
                <a:cs typeface="Times New Roman"/>
              </a:rPr>
              <a:t>(PROM)/ One </a:t>
            </a:r>
            <a:r>
              <a:rPr sz="2000" b="1" spc="-15" dirty="0">
                <a:solidFill>
                  <a:srgbClr val="FF0000"/>
                </a:solidFill>
                <a:latin typeface="Times New Roman"/>
                <a:cs typeface="Times New Roman"/>
              </a:rPr>
              <a:t>Time </a:t>
            </a:r>
            <a:r>
              <a:rPr sz="2000" b="1" spc="-5" dirty="0">
                <a:solidFill>
                  <a:srgbClr val="FF0000"/>
                </a:solidFill>
                <a:latin typeface="Times New Roman"/>
                <a:cs typeface="Times New Roman"/>
              </a:rPr>
              <a:t>Programmable  </a:t>
            </a:r>
            <a:r>
              <a:rPr sz="2000" b="1" spc="-10" dirty="0">
                <a:solidFill>
                  <a:srgbClr val="FF0000"/>
                </a:solidFill>
                <a:latin typeface="Times New Roman"/>
                <a:cs typeface="Times New Roman"/>
              </a:rPr>
              <a:t>Memory </a:t>
            </a:r>
            <a:r>
              <a:rPr sz="2000" b="1" spc="-5" dirty="0">
                <a:solidFill>
                  <a:srgbClr val="FF0000"/>
                </a:solidFill>
                <a:latin typeface="Times New Roman"/>
                <a:cs typeface="Times New Roman"/>
              </a:rPr>
              <a:t>(OTP): </a:t>
            </a:r>
            <a:r>
              <a:rPr sz="2000" spc="-5" dirty="0">
                <a:solidFill>
                  <a:srgbClr val="6F2F9F"/>
                </a:solidFill>
                <a:latin typeface="Times New Roman"/>
                <a:cs typeface="Times New Roman"/>
              </a:rPr>
              <a:t>Not </a:t>
            </a:r>
            <a:r>
              <a:rPr sz="2000" spc="-10" dirty="0">
                <a:solidFill>
                  <a:srgbClr val="6F2F9F"/>
                </a:solidFill>
                <a:latin typeface="Times New Roman"/>
                <a:cs typeface="Times New Roman"/>
              </a:rPr>
              <a:t>pre-programmed </a:t>
            </a:r>
            <a:r>
              <a:rPr sz="2000" spc="10" dirty="0">
                <a:latin typeface="Times New Roman"/>
                <a:cs typeface="Times New Roman"/>
              </a:rPr>
              <a:t>by </a:t>
            </a:r>
            <a:r>
              <a:rPr sz="2000" spc="-10" dirty="0">
                <a:latin typeface="Times New Roman"/>
                <a:cs typeface="Times New Roman"/>
              </a:rPr>
              <a:t>the </a:t>
            </a:r>
            <a:r>
              <a:rPr sz="2000" spc="-5" dirty="0">
                <a:latin typeface="Times New Roman"/>
                <a:cs typeface="Times New Roman"/>
              </a:rPr>
              <a:t>manufacturer, </a:t>
            </a:r>
            <a:r>
              <a:rPr sz="2000" spc="-10" dirty="0">
                <a:solidFill>
                  <a:srgbClr val="6F2F9F"/>
                </a:solidFill>
                <a:latin typeface="Times New Roman"/>
                <a:cs typeface="Times New Roman"/>
              </a:rPr>
              <a:t>End user is  </a:t>
            </a:r>
            <a:r>
              <a:rPr sz="2000" spc="-5" dirty="0">
                <a:solidFill>
                  <a:srgbClr val="6F2F9F"/>
                </a:solidFill>
                <a:latin typeface="Times New Roman"/>
                <a:cs typeface="Times New Roman"/>
              </a:rPr>
              <a:t>responsible </a:t>
            </a:r>
            <a:r>
              <a:rPr sz="2000" spc="-10" dirty="0">
                <a:solidFill>
                  <a:srgbClr val="6F2F9F"/>
                </a:solidFill>
                <a:latin typeface="Times New Roman"/>
                <a:cs typeface="Times New Roman"/>
              </a:rPr>
              <a:t>for </a:t>
            </a:r>
            <a:r>
              <a:rPr sz="2000" spc="-15" dirty="0">
                <a:solidFill>
                  <a:srgbClr val="6F2F9F"/>
                </a:solidFill>
                <a:latin typeface="Times New Roman"/>
                <a:cs typeface="Times New Roman"/>
              </a:rPr>
              <a:t>programming</a:t>
            </a:r>
            <a:r>
              <a:rPr sz="2000" spc="90" dirty="0">
                <a:solidFill>
                  <a:srgbClr val="6F2F9F"/>
                </a:solidFill>
                <a:latin typeface="Times New Roman"/>
                <a:cs typeface="Times New Roman"/>
              </a:rPr>
              <a:t> </a:t>
            </a:r>
            <a:r>
              <a:rPr sz="2000" spc="-5" dirty="0">
                <a:latin typeface="Times New Roman"/>
                <a:cs typeface="Times New Roman"/>
              </a:rPr>
              <a:t>.</a:t>
            </a:r>
            <a:endParaRPr sz="2000">
              <a:latin typeface="Times New Roman"/>
              <a:cs typeface="Times New Roman"/>
            </a:endParaRPr>
          </a:p>
          <a:p>
            <a:pPr marL="12700" algn="just">
              <a:lnSpc>
                <a:spcPct val="100000"/>
              </a:lnSpc>
              <a:spcBef>
                <a:spcPts val="1680"/>
              </a:spcBef>
            </a:pPr>
            <a:r>
              <a:rPr sz="2000" spc="-5" dirty="0">
                <a:solidFill>
                  <a:srgbClr val="C00000"/>
                </a:solidFill>
                <a:latin typeface="Times New Roman"/>
                <a:cs typeface="Times New Roman"/>
              </a:rPr>
              <a:t>» </a:t>
            </a:r>
            <a:r>
              <a:rPr sz="2000" spc="-5" dirty="0">
                <a:latin typeface="Times New Roman"/>
                <a:cs typeface="Times New Roman"/>
              </a:rPr>
              <a:t>PROM </a:t>
            </a:r>
            <a:r>
              <a:rPr sz="2000" spc="-10" dirty="0">
                <a:solidFill>
                  <a:srgbClr val="6F2F9F"/>
                </a:solidFill>
                <a:latin typeface="Times New Roman"/>
                <a:cs typeface="Times New Roman"/>
              </a:rPr>
              <a:t>has </a:t>
            </a:r>
            <a:r>
              <a:rPr sz="2000" i="1" spc="-5" dirty="0">
                <a:solidFill>
                  <a:srgbClr val="6F2F9F"/>
                </a:solidFill>
                <a:latin typeface="Times New Roman"/>
                <a:cs typeface="Times New Roman"/>
              </a:rPr>
              <a:t>nichrome </a:t>
            </a:r>
            <a:r>
              <a:rPr sz="2000" dirty="0">
                <a:solidFill>
                  <a:srgbClr val="6F2F9F"/>
                </a:solidFill>
                <a:latin typeface="Times New Roman"/>
                <a:cs typeface="Times New Roman"/>
              </a:rPr>
              <a:t>or </a:t>
            </a:r>
            <a:r>
              <a:rPr sz="2000" i="1" spc="-5" dirty="0">
                <a:solidFill>
                  <a:srgbClr val="6F2F9F"/>
                </a:solidFill>
                <a:latin typeface="Times New Roman"/>
                <a:cs typeface="Times New Roman"/>
              </a:rPr>
              <a:t>polysilicon </a:t>
            </a:r>
            <a:r>
              <a:rPr sz="2000" spc="-15" dirty="0">
                <a:solidFill>
                  <a:srgbClr val="6F2F9F"/>
                </a:solidFill>
                <a:latin typeface="Times New Roman"/>
                <a:cs typeface="Times New Roman"/>
              </a:rPr>
              <a:t>wires </a:t>
            </a:r>
            <a:r>
              <a:rPr sz="2000" spc="-5" dirty="0">
                <a:solidFill>
                  <a:srgbClr val="6F2F9F"/>
                </a:solidFill>
                <a:latin typeface="Times New Roman"/>
                <a:cs typeface="Times New Roman"/>
              </a:rPr>
              <a:t>arranged </a:t>
            </a:r>
            <a:r>
              <a:rPr sz="2000" spc="-10" dirty="0">
                <a:solidFill>
                  <a:srgbClr val="6F2F9F"/>
                </a:solidFill>
                <a:latin typeface="Times New Roman"/>
                <a:cs typeface="Times New Roman"/>
              </a:rPr>
              <a:t>in </a:t>
            </a:r>
            <a:r>
              <a:rPr sz="2000" spc="-5" dirty="0">
                <a:solidFill>
                  <a:srgbClr val="6F2F9F"/>
                </a:solidFill>
                <a:latin typeface="Times New Roman"/>
                <a:cs typeface="Times New Roman"/>
              </a:rPr>
              <a:t>a</a:t>
            </a:r>
            <a:r>
              <a:rPr sz="2000" spc="-155" dirty="0">
                <a:solidFill>
                  <a:srgbClr val="6F2F9F"/>
                </a:solidFill>
                <a:latin typeface="Times New Roman"/>
                <a:cs typeface="Times New Roman"/>
              </a:rPr>
              <a:t> </a:t>
            </a:r>
            <a:r>
              <a:rPr sz="2000" spc="-10" dirty="0">
                <a:solidFill>
                  <a:srgbClr val="6F2F9F"/>
                </a:solidFill>
                <a:latin typeface="Times New Roman"/>
                <a:cs typeface="Times New Roman"/>
              </a:rPr>
              <a:t>matrix</a:t>
            </a:r>
            <a:r>
              <a:rPr sz="2000" spc="-10" dirty="0">
                <a:latin typeface="Times New Roman"/>
                <a:cs typeface="Times New Roman"/>
              </a:rPr>
              <a:t>.</a:t>
            </a:r>
            <a:endParaRPr sz="2000">
              <a:latin typeface="Times New Roman"/>
              <a:cs typeface="Times New Roman"/>
            </a:endParaRPr>
          </a:p>
          <a:p>
            <a:pPr marL="12700">
              <a:lnSpc>
                <a:spcPct val="100000"/>
              </a:lnSpc>
              <a:spcBef>
                <a:spcPts val="1685"/>
              </a:spcBef>
              <a:tabLst>
                <a:tab pos="356870" algn="l"/>
              </a:tabLst>
            </a:pPr>
            <a:r>
              <a:rPr sz="2000" spc="-5" dirty="0">
                <a:solidFill>
                  <a:srgbClr val="C00000"/>
                </a:solidFill>
                <a:latin typeface="Times New Roman"/>
                <a:cs typeface="Times New Roman"/>
              </a:rPr>
              <a:t>»	</a:t>
            </a:r>
            <a:r>
              <a:rPr sz="2000" spc="-5" dirty="0">
                <a:latin typeface="Times New Roman"/>
                <a:cs typeface="Times New Roman"/>
              </a:rPr>
              <a:t>These </a:t>
            </a:r>
            <a:r>
              <a:rPr sz="2000" spc="-15" dirty="0">
                <a:solidFill>
                  <a:srgbClr val="6F2F9F"/>
                </a:solidFill>
                <a:latin typeface="Times New Roman"/>
                <a:cs typeface="Times New Roman"/>
              </a:rPr>
              <a:t>wires </a:t>
            </a:r>
            <a:r>
              <a:rPr sz="2000" spc="-5" dirty="0">
                <a:solidFill>
                  <a:srgbClr val="6F2F9F"/>
                </a:solidFill>
                <a:latin typeface="Times New Roman"/>
                <a:cs typeface="Times New Roman"/>
              </a:rPr>
              <a:t>can </a:t>
            </a:r>
            <a:r>
              <a:rPr sz="2000" dirty="0">
                <a:solidFill>
                  <a:srgbClr val="6F2F9F"/>
                </a:solidFill>
                <a:latin typeface="Times New Roman"/>
                <a:cs typeface="Times New Roman"/>
              </a:rPr>
              <a:t>be </a:t>
            </a:r>
            <a:r>
              <a:rPr sz="2000" spc="-10" dirty="0">
                <a:solidFill>
                  <a:srgbClr val="6F2F9F"/>
                </a:solidFill>
                <a:latin typeface="Times New Roman"/>
                <a:cs typeface="Times New Roman"/>
              </a:rPr>
              <a:t>functionally </a:t>
            </a:r>
            <a:r>
              <a:rPr sz="2000" spc="-15" dirty="0">
                <a:solidFill>
                  <a:srgbClr val="6F2F9F"/>
                </a:solidFill>
                <a:latin typeface="Times New Roman"/>
                <a:cs typeface="Times New Roman"/>
              </a:rPr>
              <a:t>viewed </a:t>
            </a:r>
            <a:r>
              <a:rPr sz="2000" spc="-5" dirty="0">
                <a:solidFill>
                  <a:srgbClr val="6F2F9F"/>
                </a:solidFill>
                <a:latin typeface="Times New Roman"/>
                <a:cs typeface="Times New Roman"/>
              </a:rPr>
              <a:t>as</a:t>
            </a:r>
            <a:r>
              <a:rPr sz="2000" spc="200" dirty="0">
                <a:solidFill>
                  <a:srgbClr val="6F2F9F"/>
                </a:solidFill>
                <a:latin typeface="Times New Roman"/>
                <a:cs typeface="Times New Roman"/>
              </a:rPr>
              <a:t> </a:t>
            </a:r>
            <a:r>
              <a:rPr sz="2000" spc="-15" dirty="0">
                <a:solidFill>
                  <a:srgbClr val="6F2F9F"/>
                </a:solidFill>
                <a:latin typeface="Times New Roman"/>
                <a:cs typeface="Times New Roman"/>
              </a:rPr>
              <a:t>fuses</a:t>
            </a:r>
            <a:r>
              <a:rPr sz="2000" spc="-15" dirty="0">
                <a:latin typeface="Times New Roman"/>
                <a:cs typeface="Times New Roman"/>
              </a:rPr>
              <a:t>.</a:t>
            </a:r>
            <a:endParaRPr sz="2000">
              <a:latin typeface="Times New Roman"/>
              <a:cs typeface="Times New Roman"/>
            </a:endParaRPr>
          </a:p>
          <a:p>
            <a:pPr marL="356870" marR="5080" indent="-344805">
              <a:lnSpc>
                <a:spcPct val="150100"/>
              </a:lnSpc>
              <a:spcBef>
                <a:spcPts val="480"/>
              </a:spcBef>
              <a:tabLst>
                <a:tab pos="356870" algn="l"/>
              </a:tabLst>
            </a:pPr>
            <a:r>
              <a:rPr sz="2000" spc="-5" dirty="0">
                <a:solidFill>
                  <a:srgbClr val="C00000"/>
                </a:solidFill>
                <a:latin typeface="Times New Roman"/>
                <a:cs typeface="Times New Roman"/>
              </a:rPr>
              <a:t>»	</a:t>
            </a:r>
            <a:r>
              <a:rPr sz="2000" dirty="0">
                <a:solidFill>
                  <a:srgbClr val="6F2F9F"/>
                </a:solidFill>
                <a:latin typeface="Times New Roman"/>
                <a:cs typeface="Times New Roman"/>
              </a:rPr>
              <a:t>It </a:t>
            </a:r>
            <a:r>
              <a:rPr sz="2000" spc="-5" dirty="0">
                <a:solidFill>
                  <a:srgbClr val="6F2F9F"/>
                </a:solidFill>
                <a:latin typeface="Times New Roman"/>
                <a:cs typeface="Times New Roman"/>
              </a:rPr>
              <a:t>is </a:t>
            </a:r>
            <a:r>
              <a:rPr sz="2000" spc="-10" dirty="0">
                <a:solidFill>
                  <a:srgbClr val="6F2F9F"/>
                </a:solidFill>
                <a:latin typeface="Times New Roman"/>
                <a:cs typeface="Times New Roman"/>
              </a:rPr>
              <a:t>programmed </a:t>
            </a:r>
            <a:r>
              <a:rPr sz="2000" spc="10" dirty="0">
                <a:solidFill>
                  <a:srgbClr val="6F2F9F"/>
                </a:solidFill>
                <a:latin typeface="Times New Roman"/>
                <a:cs typeface="Times New Roman"/>
              </a:rPr>
              <a:t>by </a:t>
            </a:r>
            <a:r>
              <a:rPr sz="2000" spc="-5" dirty="0">
                <a:solidFill>
                  <a:srgbClr val="6F2F9F"/>
                </a:solidFill>
                <a:latin typeface="Times New Roman"/>
                <a:cs typeface="Times New Roman"/>
              </a:rPr>
              <a:t>a </a:t>
            </a:r>
            <a:r>
              <a:rPr sz="2000" dirty="0">
                <a:solidFill>
                  <a:srgbClr val="6F2F9F"/>
                </a:solidFill>
                <a:latin typeface="Times New Roman"/>
                <a:cs typeface="Times New Roman"/>
              </a:rPr>
              <a:t>PROM </a:t>
            </a:r>
            <a:r>
              <a:rPr sz="2000" spc="-10" dirty="0">
                <a:solidFill>
                  <a:srgbClr val="6F2F9F"/>
                </a:solidFill>
                <a:latin typeface="Times New Roman"/>
                <a:cs typeface="Times New Roman"/>
              </a:rPr>
              <a:t>programmer </a:t>
            </a:r>
            <a:r>
              <a:rPr sz="2000" spc="-10" dirty="0">
                <a:latin typeface="Times New Roman"/>
                <a:cs typeface="Times New Roman"/>
              </a:rPr>
              <a:t>which </a:t>
            </a:r>
            <a:r>
              <a:rPr sz="2000" spc="-5" dirty="0">
                <a:latin typeface="Times New Roman"/>
                <a:cs typeface="Times New Roman"/>
              </a:rPr>
              <a:t>selectively burns </a:t>
            </a:r>
            <a:r>
              <a:rPr sz="2000" spc="-10" dirty="0">
                <a:latin typeface="Times New Roman"/>
                <a:cs typeface="Times New Roman"/>
              </a:rPr>
              <a:t>the </a:t>
            </a:r>
            <a:r>
              <a:rPr sz="2000" spc="-5" dirty="0">
                <a:latin typeface="Times New Roman"/>
                <a:cs typeface="Times New Roman"/>
              </a:rPr>
              <a:t>fuses  according to </a:t>
            </a:r>
            <a:r>
              <a:rPr sz="2000" spc="-10" dirty="0">
                <a:latin typeface="Times New Roman"/>
                <a:cs typeface="Times New Roman"/>
              </a:rPr>
              <a:t>the </a:t>
            </a:r>
            <a:r>
              <a:rPr sz="2000" spc="-5" dirty="0">
                <a:latin typeface="Times New Roman"/>
                <a:cs typeface="Times New Roman"/>
              </a:rPr>
              <a:t>bit pattern to </a:t>
            </a:r>
            <a:r>
              <a:rPr sz="2000" dirty="0">
                <a:latin typeface="Times New Roman"/>
                <a:cs typeface="Times New Roman"/>
              </a:rPr>
              <a:t>be</a:t>
            </a:r>
            <a:r>
              <a:rPr sz="2000" spc="-5" dirty="0">
                <a:latin typeface="Times New Roman"/>
                <a:cs typeface="Times New Roman"/>
              </a:rPr>
              <a:t> stored.</a:t>
            </a:r>
            <a:endParaRPr sz="2000">
              <a:latin typeface="Times New Roman"/>
              <a:cs typeface="Times New Roman"/>
            </a:endParaRPr>
          </a:p>
          <a:p>
            <a:pPr marL="356870" marR="7620" indent="-344805">
              <a:lnSpc>
                <a:spcPct val="150100"/>
              </a:lnSpc>
              <a:spcBef>
                <a:spcPts val="475"/>
              </a:spcBef>
              <a:tabLst>
                <a:tab pos="356870" algn="l"/>
              </a:tabLst>
            </a:pPr>
            <a:r>
              <a:rPr sz="2000" spc="-5" dirty="0">
                <a:solidFill>
                  <a:srgbClr val="C00000"/>
                </a:solidFill>
                <a:latin typeface="Times New Roman"/>
                <a:cs typeface="Times New Roman"/>
              </a:rPr>
              <a:t>»	</a:t>
            </a:r>
            <a:r>
              <a:rPr sz="2000" spc="-5" dirty="0">
                <a:latin typeface="Times New Roman"/>
                <a:cs typeface="Times New Roman"/>
              </a:rPr>
              <a:t>Fuses </a:t>
            </a:r>
            <a:r>
              <a:rPr sz="2000" spc="-10" dirty="0">
                <a:latin typeface="Times New Roman"/>
                <a:cs typeface="Times New Roman"/>
              </a:rPr>
              <a:t>which </a:t>
            </a:r>
            <a:r>
              <a:rPr sz="2000" dirty="0">
                <a:latin typeface="Times New Roman"/>
                <a:cs typeface="Times New Roman"/>
              </a:rPr>
              <a:t>are </a:t>
            </a:r>
            <a:r>
              <a:rPr sz="2000" spc="-10" dirty="0">
                <a:latin typeface="Times New Roman"/>
                <a:cs typeface="Times New Roman"/>
              </a:rPr>
              <a:t>not </a:t>
            </a:r>
            <a:r>
              <a:rPr sz="2000" spc="-5" dirty="0">
                <a:latin typeface="Times New Roman"/>
                <a:cs typeface="Times New Roman"/>
              </a:rPr>
              <a:t>blown/ burned, represents </a:t>
            </a:r>
            <a:r>
              <a:rPr sz="2000" spc="-10" dirty="0">
                <a:latin typeface="Times New Roman"/>
                <a:cs typeface="Times New Roman"/>
              </a:rPr>
              <a:t>logic </a:t>
            </a:r>
            <a:r>
              <a:rPr sz="2000" spc="5" dirty="0">
                <a:latin typeface="Times New Roman"/>
                <a:cs typeface="Times New Roman"/>
              </a:rPr>
              <a:t>"</a:t>
            </a:r>
            <a:r>
              <a:rPr sz="2000" spc="5" dirty="0">
                <a:solidFill>
                  <a:srgbClr val="C00000"/>
                </a:solidFill>
                <a:latin typeface="Times New Roman"/>
                <a:cs typeface="Times New Roman"/>
              </a:rPr>
              <a:t>1</a:t>
            </a:r>
            <a:r>
              <a:rPr sz="2000" spc="5" dirty="0">
                <a:latin typeface="Times New Roman"/>
                <a:cs typeface="Times New Roman"/>
              </a:rPr>
              <a:t>"; </a:t>
            </a:r>
            <a:r>
              <a:rPr sz="2000" spc="-10" dirty="0">
                <a:latin typeface="Times New Roman"/>
                <a:cs typeface="Times New Roman"/>
              </a:rPr>
              <a:t>whereas fuses which  </a:t>
            </a:r>
            <a:r>
              <a:rPr sz="2000" dirty="0">
                <a:latin typeface="Times New Roman"/>
                <a:cs typeface="Times New Roman"/>
              </a:rPr>
              <a:t>are </a:t>
            </a:r>
            <a:r>
              <a:rPr sz="2000" spc="-15" dirty="0">
                <a:latin typeface="Times New Roman"/>
                <a:cs typeface="Times New Roman"/>
              </a:rPr>
              <a:t>blown/ </a:t>
            </a:r>
            <a:r>
              <a:rPr sz="2000" spc="-10" dirty="0">
                <a:latin typeface="Times New Roman"/>
                <a:cs typeface="Times New Roman"/>
              </a:rPr>
              <a:t>burned </a:t>
            </a:r>
            <a:r>
              <a:rPr sz="2000" spc="-5" dirty="0">
                <a:latin typeface="Times New Roman"/>
                <a:cs typeface="Times New Roman"/>
              </a:rPr>
              <a:t>represents a </a:t>
            </a:r>
            <a:r>
              <a:rPr sz="2000" spc="-10" dirty="0">
                <a:latin typeface="Times New Roman"/>
                <a:cs typeface="Times New Roman"/>
              </a:rPr>
              <a:t>logic </a:t>
            </a:r>
            <a:r>
              <a:rPr sz="2000" spc="10" dirty="0">
                <a:latin typeface="Times New Roman"/>
                <a:cs typeface="Times New Roman"/>
              </a:rPr>
              <a:t>"</a:t>
            </a:r>
            <a:r>
              <a:rPr sz="2000" spc="10" dirty="0">
                <a:solidFill>
                  <a:srgbClr val="C00000"/>
                </a:solidFill>
                <a:latin typeface="Times New Roman"/>
                <a:cs typeface="Times New Roman"/>
              </a:rPr>
              <a:t>0</a:t>
            </a:r>
            <a:r>
              <a:rPr sz="2000" spc="10" dirty="0">
                <a:latin typeface="Times New Roman"/>
                <a:cs typeface="Times New Roman"/>
              </a:rPr>
              <a:t>". </a:t>
            </a:r>
            <a:r>
              <a:rPr sz="2000" dirty="0">
                <a:latin typeface="Times New Roman"/>
                <a:cs typeface="Times New Roman"/>
              </a:rPr>
              <a:t>The </a:t>
            </a:r>
            <a:r>
              <a:rPr sz="2000" spc="-10" dirty="0">
                <a:latin typeface="Times New Roman"/>
                <a:cs typeface="Times New Roman"/>
              </a:rPr>
              <a:t>default </a:t>
            </a:r>
            <a:r>
              <a:rPr sz="2000" spc="-5" dirty="0">
                <a:latin typeface="Times New Roman"/>
                <a:cs typeface="Times New Roman"/>
              </a:rPr>
              <a:t>state </a:t>
            </a:r>
            <a:r>
              <a:rPr sz="2000" spc="-10" dirty="0">
                <a:latin typeface="Times New Roman"/>
                <a:cs typeface="Times New Roman"/>
              </a:rPr>
              <a:t>is logic</a:t>
            </a:r>
            <a:r>
              <a:rPr sz="2000" spc="100" dirty="0">
                <a:latin typeface="Times New Roman"/>
                <a:cs typeface="Times New Roman"/>
              </a:rPr>
              <a:t> </a:t>
            </a:r>
            <a:r>
              <a:rPr sz="2000" spc="10" dirty="0">
                <a:latin typeface="Times New Roman"/>
                <a:cs typeface="Times New Roman"/>
              </a:rPr>
              <a:t>"</a:t>
            </a:r>
            <a:r>
              <a:rPr sz="2000" spc="10" dirty="0">
                <a:solidFill>
                  <a:srgbClr val="C00000"/>
                </a:solidFill>
                <a:latin typeface="Times New Roman"/>
                <a:cs typeface="Times New Roman"/>
              </a:rPr>
              <a:t>1</a:t>
            </a:r>
            <a:r>
              <a:rPr sz="2000" spc="10" dirty="0">
                <a:latin typeface="Times New Roman"/>
                <a:cs typeface="Times New Roman"/>
              </a:rPr>
              <a:t>".</a:t>
            </a:r>
            <a:endParaRPr sz="2000">
              <a:latin typeface="Times New Roman"/>
              <a:cs typeface="Times New Roman"/>
            </a:endParaRPr>
          </a:p>
        </p:txBody>
      </p:sp>
      <p:sp>
        <p:nvSpPr>
          <p:cNvPr id="5" name="object 5"/>
          <p:cNvSpPr txBox="1"/>
          <p:nvPr/>
        </p:nvSpPr>
        <p:spPr>
          <a:xfrm>
            <a:off x="8420100" y="6471338"/>
            <a:ext cx="216535" cy="196850"/>
          </a:xfrm>
          <a:prstGeom prst="rect">
            <a:avLst/>
          </a:prstGeom>
        </p:spPr>
        <p:txBody>
          <a:bodyPr vert="horz" wrap="square" lIns="0" tIns="0" rIns="0" bIns="0" rtlCol="0">
            <a:spAutoFit/>
          </a:bodyPr>
          <a:lstStyle/>
          <a:p>
            <a:pPr marL="38100">
              <a:lnSpc>
                <a:spcPts val="1375"/>
              </a:lnSpc>
            </a:pPr>
            <a:fld id="{81D60167-4931-47E6-BA6A-407CBD079E47}" type="slidenum">
              <a:rPr sz="1200" spc="-40" dirty="0">
                <a:latin typeface="Times New Roman"/>
                <a:cs typeface="Times New Roman"/>
              </a:rPr>
              <a:t>69</a:t>
            </a:fld>
            <a:endParaRPr sz="1200">
              <a:latin typeface="Times New Roman"/>
              <a:cs typeface="Times New Roman"/>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57200" y="6172200"/>
            <a:ext cx="8229600" cy="0"/>
          </a:xfrm>
          <a:custGeom>
            <a:avLst/>
            <a:gdLst/>
            <a:ahLst/>
            <a:cxnLst/>
            <a:rect l="l" t="t" r="r" b="b"/>
            <a:pathLst>
              <a:path w="8229600">
                <a:moveTo>
                  <a:pt x="0" y="0"/>
                </a:moveTo>
                <a:lnTo>
                  <a:pt x="8229600" y="0"/>
                </a:lnTo>
              </a:path>
            </a:pathLst>
          </a:custGeom>
          <a:ln w="19050">
            <a:solidFill>
              <a:srgbClr val="CC9900"/>
            </a:solidFill>
          </a:ln>
        </p:spPr>
        <p:txBody>
          <a:bodyPr wrap="square" lIns="0" tIns="0" rIns="0" bIns="0" rtlCol="0"/>
          <a:lstStyle/>
          <a:p>
            <a:endParaRPr/>
          </a:p>
        </p:txBody>
      </p:sp>
      <p:sp>
        <p:nvSpPr>
          <p:cNvPr id="3" name="object 3"/>
          <p:cNvSpPr txBox="1"/>
          <p:nvPr/>
        </p:nvSpPr>
        <p:spPr>
          <a:xfrm>
            <a:off x="8515604" y="6450279"/>
            <a:ext cx="97155" cy="208279"/>
          </a:xfrm>
          <a:prstGeom prst="rect">
            <a:avLst/>
          </a:prstGeom>
        </p:spPr>
        <p:txBody>
          <a:bodyPr vert="horz" wrap="square" lIns="0" tIns="12700" rIns="0" bIns="0" rtlCol="0">
            <a:spAutoFit/>
          </a:bodyPr>
          <a:lstStyle/>
          <a:p>
            <a:pPr marL="12700">
              <a:lnSpc>
                <a:spcPct val="100000"/>
              </a:lnSpc>
              <a:spcBef>
                <a:spcPts val="100"/>
              </a:spcBef>
            </a:pPr>
            <a:r>
              <a:rPr sz="1200" spc="-40" dirty="0">
                <a:latin typeface="Times New Roman"/>
                <a:cs typeface="Times New Roman"/>
              </a:rPr>
              <a:t>7</a:t>
            </a:r>
            <a:endParaRPr sz="1200">
              <a:latin typeface="Times New Roman"/>
              <a:cs typeface="Times New Roman"/>
            </a:endParaRPr>
          </a:p>
        </p:txBody>
      </p:sp>
      <p:sp>
        <p:nvSpPr>
          <p:cNvPr id="4" name="object 4"/>
          <p:cNvSpPr txBox="1">
            <a:spLocks noGrp="1"/>
          </p:cNvSpPr>
          <p:nvPr>
            <p:ph type="title"/>
          </p:nvPr>
        </p:nvSpPr>
        <p:spPr>
          <a:xfrm>
            <a:off x="460044" y="353009"/>
            <a:ext cx="4009390" cy="329565"/>
          </a:xfrm>
          <a:prstGeom prst="rect">
            <a:avLst/>
          </a:prstGeom>
        </p:spPr>
        <p:txBody>
          <a:bodyPr vert="horz" wrap="square" lIns="0" tIns="12065" rIns="0" bIns="0" rtlCol="0">
            <a:spAutoFit/>
          </a:bodyPr>
          <a:lstStyle/>
          <a:p>
            <a:pPr marL="12700">
              <a:lnSpc>
                <a:spcPct val="100000"/>
              </a:lnSpc>
              <a:spcBef>
                <a:spcPts val="95"/>
              </a:spcBef>
              <a:tabLst>
                <a:tab pos="356870" algn="l"/>
              </a:tabLst>
            </a:pPr>
            <a:r>
              <a:rPr spc="-5" dirty="0">
                <a:solidFill>
                  <a:srgbClr val="C00000"/>
                </a:solidFill>
              </a:rPr>
              <a:t>»	</a:t>
            </a:r>
            <a:r>
              <a:rPr b="1" i="1" spc="-5" dirty="0">
                <a:solidFill>
                  <a:srgbClr val="FF0000"/>
                </a:solidFill>
                <a:latin typeface="Times New Roman"/>
                <a:cs typeface="Times New Roman"/>
              </a:rPr>
              <a:t>Apollo Guidance Computer</a:t>
            </a:r>
            <a:r>
              <a:rPr b="1" i="1" spc="-30" dirty="0">
                <a:solidFill>
                  <a:srgbClr val="FF0000"/>
                </a:solidFill>
                <a:latin typeface="Times New Roman"/>
                <a:cs typeface="Times New Roman"/>
              </a:rPr>
              <a:t> </a:t>
            </a:r>
            <a:r>
              <a:rPr spc="-10" dirty="0">
                <a:solidFill>
                  <a:srgbClr val="FF0000"/>
                </a:solidFill>
              </a:rPr>
              <a:t>(AGC)</a:t>
            </a:r>
          </a:p>
        </p:txBody>
      </p:sp>
      <p:sp>
        <p:nvSpPr>
          <p:cNvPr id="5" name="object 5"/>
          <p:cNvSpPr txBox="1"/>
          <p:nvPr/>
        </p:nvSpPr>
        <p:spPr>
          <a:xfrm>
            <a:off x="460044" y="871550"/>
            <a:ext cx="8455025" cy="5269230"/>
          </a:xfrm>
          <a:prstGeom prst="rect">
            <a:avLst/>
          </a:prstGeom>
        </p:spPr>
        <p:txBody>
          <a:bodyPr vert="horz" wrap="square" lIns="0" tIns="12065" rIns="0" bIns="0" rtlCol="0">
            <a:spAutoFit/>
          </a:bodyPr>
          <a:lstStyle/>
          <a:p>
            <a:pPr marL="12700">
              <a:lnSpc>
                <a:spcPct val="100000"/>
              </a:lnSpc>
              <a:spcBef>
                <a:spcPts val="95"/>
              </a:spcBef>
              <a:tabLst>
                <a:tab pos="356870" algn="l"/>
              </a:tabLst>
            </a:pPr>
            <a:r>
              <a:rPr sz="2000" spc="-5" dirty="0">
                <a:solidFill>
                  <a:srgbClr val="C00000"/>
                </a:solidFill>
                <a:latin typeface="Times New Roman"/>
                <a:cs typeface="Times New Roman"/>
              </a:rPr>
              <a:t>»	</a:t>
            </a:r>
            <a:r>
              <a:rPr sz="2000" spc="-5" dirty="0">
                <a:latin typeface="Times New Roman"/>
                <a:cs typeface="Times New Roman"/>
              </a:rPr>
              <a:t>Developed </a:t>
            </a:r>
            <a:r>
              <a:rPr sz="2000" spc="-10" dirty="0">
                <a:latin typeface="Times New Roman"/>
                <a:cs typeface="Times New Roman"/>
              </a:rPr>
              <a:t>(during </a:t>
            </a:r>
            <a:r>
              <a:rPr sz="2000" spc="5" dirty="0">
                <a:latin typeface="Times New Roman"/>
                <a:cs typeface="Times New Roman"/>
              </a:rPr>
              <a:t>1960) </a:t>
            </a:r>
            <a:r>
              <a:rPr sz="2000" dirty="0">
                <a:latin typeface="Times New Roman"/>
                <a:cs typeface="Times New Roman"/>
              </a:rPr>
              <a:t>by </a:t>
            </a:r>
            <a:r>
              <a:rPr sz="2000" spc="-5" dirty="0">
                <a:solidFill>
                  <a:srgbClr val="6F2F9F"/>
                </a:solidFill>
                <a:latin typeface="Times New Roman"/>
                <a:cs typeface="Times New Roman"/>
              </a:rPr>
              <a:t>MIT </a:t>
            </a:r>
            <a:r>
              <a:rPr sz="2000" spc="-10" dirty="0">
                <a:solidFill>
                  <a:srgbClr val="6F2F9F"/>
                </a:solidFill>
                <a:latin typeface="Times New Roman"/>
                <a:cs typeface="Times New Roman"/>
              </a:rPr>
              <a:t>Instrumentation</a:t>
            </a:r>
            <a:r>
              <a:rPr sz="2000" spc="60" dirty="0">
                <a:solidFill>
                  <a:srgbClr val="6F2F9F"/>
                </a:solidFill>
                <a:latin typeface="Times New Roman"/>
                <a:cs typeface="Times New Roman"/>
              </a:rPr>
              <a:t> </a:t>
            </a:r>
            <a:r>
              <a:rPr sz="2000" spc="-5" dirty="0">
                <a:solidFill>
                  <a:srgbClr val="6F2F9F"/>
                </a:solidFill>
                <a:latin typeface="Times New Roman"/>
                <a:cs typeface="Times New Roman"/>
              </a:rPr>
              <a:t>Laboratory</a:t>
            </a:r>
            <a:endParaRPr sz="2000">
              <a:latin typeface="Times New Roman"/>
              <a:cs typeface="Times New Roman"/>
            </a:endParaRPr>
          </a:p>
          <a:p>
            <a:pPr marL="12700">
              <a:lnSpc>
                <a:spcPct val="100000"/>
              </a:lnSpc>
              <a:spcBef>
                <a:spcPts val="1680"/>
              </a:spcBef>
              <a:tabLst>
                <a:tab pos="356870" algn="l"/>
              </a:tabLst>
            </a:pPr>
            <a:r>
              <a:rPr sz="2000" spc="-5" dirty="0">
                <a:solidFill>
                  <a:srgbClr val="C00000"/>
                </a:solidFill>
                <a:latin typeface="Times New Roman"/>
                <a:cs typeface="Times New Roman"/>
              </a:rPr>
              <a:t>»	</a:t>
            </a:r>
            <a:r>
              <a:rPr sz="2000" spc="-5" dirty="0">
                <a:latin typeface="Times New Roman"/>
                <a:cs typeface="Times New Roman"/>
              </a:rPr>
              <a:t>For </a:t>
            </a:r>
            <a:r>
              <a:rPr sz="2000" spc="-10" dirty="0">
                <a:latin typeface="Times New Roman"/>
                <a:cs typeface="Times New Roman"/>
              </a:rPr>
              <a:t>the </a:t>
            </a:r>
            <a:r>
              <a:rPr sz="2000" spc="-10" dirty="0">
                <a:solidFill>
                  <a:srgbClr val="6F2F9F"/>
                </a:solidFill>
                <a:latin typeface="Times New Roman"/>
                <a:cs typeface="Times New Roman"/>
              </a:rPr>
              <a:t>lunar</a:t>
            </a:r>
            <a:r>
              <a:rPr sz="2000" spc="45" dirty="0">
                <a:solidFill>
                  <a:srgbClr val="6F2F9F"/>
                </a:solidFill>
                <a:latin typeface="Times New Roman"/>
                <a:cs typeface="Times New Roman"/>
              </a:rPr>
              <a:t> </a:t>
            </a:r>
            <a:r>
              <a:rPr sz="2000" spc="-5" dirty="0">
                <a:solidFill>
                  <a:srgbClr val="6F2F9F"/>
                </a:solidFill>
                <a:latin typeface="Times New Roman"/>
                <a:cs typeface="Times New Roman"/>
              </a:rPr>
              <a:t>expedition</a:t>
            </a:r>
            <a:endParaRPr sz="2000">
              <a:latin typeface="Times New Roman"/>
              <a:cs typeface="Times New Roman"/>
            </a:endParaRPr>
          </a:p>
          <a:p>
            <a:pPr marL="356870" algn="just">
              <a:lnSpc>
                <a:spcPct val="100000"/>
              </a:lnSpc>
              <a:spcBef>
                <a:spcPts val="1680"/>
              </a:spcBef>
            </a:pPr>
            <a:r>
              <a:rPr sz="2000" spc="-5" dirty="0">
                <a:solidFill>
                  <a:srgbClr val="C00000"/>
                </a:solidFill>
                <a:latin typeface="Times New Roman"/>
                <a:cs typeface="Times New Roman"/>
              </a:rPr>
              <a:t>» </a:t>
            </a:r>
            <a:r>
              <a:rPr sz="2000" spc="-5" dirty="0">
                <a:latin typeface="Times New Roman"/>
                <a:cs typeface="Times New Roman"/>
              </a:rPr>
              <a:t>First recognized </a:t>
            </a:r>
            <a:r>
              <a:rPr sz="2000" spc="-10" dirty="0">
                <a:latin typeface="Times New Roman"/>
                <a:cs typeface="Times New Roman"/>
              </a:rPr>
              <a:t>modern </a:t>
            </a:r>
            <a:r>
              <a:rPr sz="2000" spc="-5" dirty="0">
                <a:latin typeface="Times New Roman"/>
                <a:cs typeface="Times New Roman"/>
              </a:rPr>
              <a:t>embedded</a:t>
            </a:r>
            <a:r>
              <a:rPr sz="2000" spc="150" dirty="0">
                <a:latin typeface="Times New Roman"/>
                <a:cs typeface="Times New Roman"/>
              </a:rPr>
              <a:t> </a:t>
            </a:r>
            <a:r>
              <a:rPr sz="2000" spc="-20" dirty="0">
                <a:latin typeface="Times New Roman"/>
                <a:cs typeface="Times New Roman"/>
              </a:rPr>
              <a:t>system.</a:t>
            </a:r>
            <a:endParaRPr sz="2000">
              <a:latin typeface="Times New Roman"/>
              <a:cs typeface="Times New Roman"/>
            </a:endParaRPr>
          </a:p>
          <a:p>
            <a:pPr marL="12700">
              <a:lnSpc>
                <a:spcPct val="100000"/>
              </a:lnSpc>
              <a:spcBef>
                <a:spcPts val="1685"/>
              </a:spcBef>
              <a:tabLst>
                <a:tab pos="356870" algn="l"/>
              </a:tabLst>
            </a:pPr>
            <a:r>
              <a:rPr sz="2000" spc="-5" dirty="0">
                <a:solidFill>
                  <a:srgbClr val="C00000"/>
                </a:solidFill>
                <a:latin typeface="Times New Roman"/>
                <a:cs typeface="Times New Roman"/>
              </a:rPr>
              <a:t>»	</a:t>
            </a:r>
            <a:r>
              <a:rPr sz="2000" spc="-15" dirty="0">
                <a:solidFill>
                  <a:srgbClr val="FF0000"/>
                </a:solidFill>
                <a:latin typeface="Times New Roman"/>
                <a:cs typeface="Times New Roman"/>
              </a:rPr>
              <a:t>AGC </a:t>
            </a:r>
            <a:r>
              <a:rPr sz="2000" spc="-10" dirty="0">
                <a:latin typeface="Times New Roman"/>
                <a:cs typeface="Times New Roman"/>
              </a:rPr>
              <a:t>included</a:t>
            </a:r>
            <a:r>
              <a:rPr sz="2000" spc="75" dirty="0">
                <a:latin typeface="Times New Roman"/>
                <a:cs typeface="Times New Roman"/>
              </a:rPr>
              <a:t> </a:t>
            </a:r>
            <a:r>
              <a:rPr sz="2000" spc="-5" dirty="0">
                <a:latin typeface="Times New Roman"/>
                <a:cs typeface="Times New Roman"/>
              </a:rPr>
              <a:t>–</a:t>
            </a:r>
            <a:endParaRPr sz="2000">
              <a:latin typeface="Times New Roman"/>
              <a:cs typeface="Times New Roman"/>
            </a:endParaRPr>
          </a:p>
          <a:p>
            <a:pPr marL="356870" algn="just">
              <a:lnSpc>
                <a:spcPct val="100000"/>
              </a:lnSpc>
              <a:spcBef>
                <a:spcPts val="1680"/>
              </a:spcBef>
            </a:pPr>
            <a:r>
              <a:rPr sz="2000" spc="-5" dirty="0">
                <a:solidFill>
                  <a:srgbClr val="C00000"/>
                </a:solidFill>
                <a:latin typeface="Times New Roman"/>
                <a:cs typeface="Times New Roman"/>
              </a:rPr>
              <a:t>» </a:t>
            </a:r>
            <a:r>
              <a:rPr sz="2000" spc="-20" dirty="0">
                <a:latin typeface="Times New Roman"/>
                <a:cs typeface="Times New Roman"/>
              </a:rPr>
              <a:t>Command </a:t>
            </a:r>
            <a:r>
              <a:rPr sz="2000" spc="-5" dirty="0">
                <a:latin typeface="Times New Roman"/>
                <a:cs typeface="Times New Roman"/>
              </a:rPr>
              <a:t>Module </a:t>
            </a:r>
            <a:r>
              <a:rPr sz="2000" spc="-10" dirty="0">
                <a:latin typeface="Times New Roman"/>
                <a:cs typeface="Times New Roman"/>
              </a:rPr>
              <a:t>(CM-to </a:t>
            </a:r>
            <a:r>
              <a:rPr sz="2000" spc="-5" dirty="0">
                <a:latin typeface="Times New Roman"/>
                <a:cs typeface="Times New Roman"/>
              </a:rPr>
              <a:t>encircle </a:t>
            </a:r>
            <a:r>
              <a:rPr sz="2000" spc="-10" dirty="0">
                <a:latin typeface="Times New Roman"/>
                <a:cs typeface="Times New Roman"/>
              </a:rPr>
              <a:t>the</a:t>
            </a:r>
            <a:r>
              <a:rPr sz="2000" spc="245" dirty="0">
                <a:latin typeface="Times New Roman"/>
                <a:cs typeface="Times New Roman"/>
              </a:rPr>
              <a:t> </a:t>
            </a:r>
            <a:r>
              <a:rPr sz="2000" spc="-15" dirty="0">
                <a:latin typeface="Times New Roman"/>
                <a:cs typeface="Times New Roman"/>
              </a:rPr>
              <a:t>moon)</a:t>
            </a:r>
            <a:endParaRPr sz="2000">
              <a:latin typeface="Times New Roman"/>
              <a:cs typeface="Times New Roman"/>
            </a:endParaRPr>
          </a:p>
          <a:p>
            <a:pPr marL="683260" marR="8255" indent="-326390" algn="just">
              <a:lnSpc>
                <a:spcPct val="150000"/>
              </a:lnSpc>
              <a:spcBef>
                <a:spcPts val="480"/>
              </a:spcBef>
            </a:pPr>
            <a:r>
              <a:rPr sz="2000" spc="-5" dirty="0">
                <a:solidFill>
                  <a:srgbClr val="C00000"/>
                </a:solidFill>
                <a:latin typeface="Times New Roman"/>
                <a:cs typeface="Times New Roman"/>
              </a:rPr>
              <a:t>» </a:t>
            </a:r>
            <a:r>
              <a:rPr sz="2000" spc="-10" dirty="0">
                <a:latin typeface="Times New Roman"/>
                <a:cs typeface="Times New Roman"/>
              </a:rPr>
              <a:t>Lunar </a:t>
            </a:r>
            <a:r>
              <a:rPr sz="2000" spc="-5" dirty="0">
                <a:latin typeface="Times New Roman"/>
                <a:cs typeface="Times New Roman"/>
              </a:rPr>
              <a:t>Excursion Module (LEM-to </a:t>
            </a:r>
            <a:r>
              <a:rPr sz="2000" spc="-15" dirty="0">
                <a:latin typeface="Times New Roman"/>
                <a:cs typeface="Times New Roman"/>
              </a:rPr>
              <a:t>go </a:t>
            </a:r>
            <a:r>
              <a:rPr sz="2000" spc="-10" dirty="0">
                <a:latin typeface="Times New Roman"/>
                <a:cs typeface="Times New Roman"/>
              </a:rPr>
              <a:t>down to the moon surface and land  </a:t>
            </a:r>
            <a:r>
              <a:rPr sz="2000" spc="-5" dirty="0">
                <a:latin typeface="Times New Roman"/>
                <a:cs typeface="Times New Roman"/>
              </a:rPr>
              <a:t>there</a:t>
            </a:r>
            <a:r>
              <a:rPr sz="2000" spc="-20" dirty="0">
                <a:latin typeface="Times New Roman"/>
                <a:cs typeface="Times New Roman"/>
              </a:rPr>
              <a:t> </a:t>
            </a:r>
            <a:r>
              <a:rPr sz="2000" spc="-10" dirty="0">
                <a:latin typeface="Times New Roman"/>
                <a:cs typeface="Times New Roman"/>
              </a:rPr>
              <a:t>safely).</a:t>
            </a:r>
            <a:endParaRPr sz="2000">
              <a:latin typeface="Times New Roman"/>
              <a:cs typeface="Times New Roman"/>
            </a:endParaRPr>
          </a:p>
          <a:p>
            <a:pPr marL="683260" marR="5080" indent="-326390" algn="just">
              <a:lnSpc>
                <a:spcPct val="150100"/>
              </a:lnSpc>
              <a:spcBef>
                <a:spcPts val="480"/>
              </a:spcBef>
            </a:pPr>
            <a:r>
              <a:rPr sz="2000" spc="-5" dirty="0">
                <a:solidFill>
                  <a:srgbClr val="C00000"/>
                </a:solidFill>
                <a:latin typeface="Times New Roman"/>
                <a:cs typeface="Times New Roman"/>
              </a:rPr>
              <a:t>» </a:t>
            </a:r>
            <a:r>
              <a:rPr sz="2000" dirty="0">
                <a:latin typeface="Times New Roman"/>
                <a:cs typeface="Times New Roman"/>
              </a:rPr>
              <a:t>There </a:t>
            </a:r>
            <a:r>
              <a:rPr sz="2000" spc="-15" dirty="0">
                <a:latin typeface="Times New Roman"/>
                <a:cs typeface="Times New Roman"/>
              </a:rPr>
              <a:t>were </a:t>
            </a:r>
            <a:r>
              <a:rPr sz="2000" dirty="0">
                <a:solidFill>
                  <a:srgbClr val="C00000"/>
                </a:solidFill>
                <a:latin typeface="Times New Roman"/>
                <a:cs typeface="Times New Roman"/>
              </a:rPr>
              <a:t>16 </a:t>
            </a:r>
            <a:r>
              <a:rPr sz="2000" spc="-5" dirty="0">
                <a:solidFill>
                  <a:srgbClr val="C00000"/>
                </a:solidFill>
                <a:latin typeface="Times New Roman"/>
                <a:cs typeface="Times New Roman"/>
              </a:rPr>
              <a:t>reaction </a:t>
            </a:r>
            <a:r>
              <a:rPr sz="2000" spc="-10" dirty="0">
                <a:solidFill>
                  <a:srgbClr val="C00000"/>
                </a:solidFill>
                <a:latin typeface="Times New Roman"/>
                <a:cs typeface="Times New Roman"/>
              </a:rPr>
              <a:t>control thrusters</a:t>
            </a:r>
            <a:r>
              <a:rPr sz="2000" spc="-10" dirty="0">
                <a:latin typeface="Times New Roman"/>
                <a:cs typeface="Times New Roman"/>
              </a:rPr>
              <a:t>, </a:t>
            </a:r>
            <a:r>
              <a:rPr sz="2000" spc="-5" dirty="0">
                <a:latin typeface="Times New Roman"/>
                <a:cs typeface="Times New Roman"/>
              </a:rPr>
              <a:t>a </a:t>
            </a:r>
            <a:r>
              <a:rPr sz="2000" spc="-5" dirty="0">
                <a:solidFill>
                  <a:srgbClr val="C00000"/>
                </a:solidFill>
                <a:latin typeface="Times New Roman"/>
                <a:cs typeface="Times New Roman"/>
              </a:rPr>
              <a:t>descent </a:t>
            </a:r>
            <a:r>
              <a:rPr sz="2000" spc="-10" dirty="0">
                <a:solidFill>
                  <a:srgbClr val="C00000"/>
                </a:solidFill>
                <a:latin typeface="Times New Roman"/>
                <a:cs typeface="Times New Roman"/>
              </a:rPr>
              <a:t>engine</a:t>
            </a:r>
            <a:r>
              <a:rPr sz="2000" spc="-10" dirty="0">
                <a:latin typeface="Times New Roman"/>
                <a:cs typeface="Times New Roman"/>
              </a:rPr>
              <a:t>, </a:t>
            </a:r>
            <a:r>
              <a:rPr sz="2000" spc="5" dirty="0">
                <a:latin typeface="Times New Roman"/>
                <a:cs typeface="Times New Roman"/>
              </a:rPr>
              <a:t>an </a:t>
            </a:r>
            <a:r>
              <a:rPr sz="2000" spc="-10" dirty="0">
                <a:solidFill>
                  <a:srgbClr val="C00000"/>
                </a:solidFill>
                <a:latin typeface="Times New Roman"/>
                <a:cs typeface="Times New Roman"/>
              </a:rPr>
              <a:t>ascent engine</a:t>
            </a:r>
            <a:r>
              <a:rPr sz="2000" spc="-10" dirty="0">
                <a:latin typeface="Times New Roman"/>
                <a:cs typeface="Times New Roman"/>
              </a:rPr>
              <a:t>,  </a:t>
            </a:r>
            <a:r>
              <a:rPr sz="2000" dirty="0">
                <a:solidFill>
                  <a:srgbClr val="C00000"/>
                </a:solidFill>
                <a:latin typeface="Times New Roman"/>
                <a:cs typeface="Times New Roman"/>
              </a:rPr>
              <a:t>4K </a:t>
            </a:r>
            <a:r>
              <a:rPr sz="2000" spc="-10" dirty="0">
                <a:solidFill>
                  <a:srgbClr val="C00000"/>
                </a:solidFill>
                <a:latin typeface="Times New Roman"/>
                <a:cs typeface="Times New Roman"/>
              </a:rPr>
              <a:t>words </a:t>
            </a:r>
            <a:r>
              <a:rPr sz="2000" dirty="0">
                <a:solidFill>
                  <a:srgbClr val="C00000"/>
                </a:solidFill>
                <a:latin typeface="Times New Roman"/>
                <a:cs typeface="Times New Roman"/>
              </a:rPr>
              <a:t>of </a:t>
            </a:r>
            <a:r>
              <a:rPr sz="2000" spc="-10" dirty="0">
                <a:solidFill>
                  <a:srgbClr val="C00000"/>
                </a:solidFill>
                <a:latin typeface="Times New Roman"/>
                <a:cs typeface="Times New Roman"/>
              </a:rPr>
              <a:t>fixed memory </a:t>
            </a:r>
            <a:r>
              <a:rPr sz="2000" dirty="0">
                <a:latin typeface="Times New Roman"/>
                <a:cs typeface="Times New Roman"/>
              </a:rPr>
              <a:t>(ROM), </a:t>
            </a:r>
            <a:r>
              <a:rPr sz="2000" dirty="0">
                <a:solidFill>
                  <a:srgbClr val="C00000"/>
                </a:solidFill>
                <a:latin typeface="Times New Roman"/>
                <a:cs typeface="Times New Roman"/>
              </a:rPr>
              <a:t>256 </a:t>
            </a:r>
            <a:r>
              <a:rPr sz="2000" spc="-10" dirty="0">
                <a:solidFill>
                  <a:srgbClr val="C00000"/>
                </a:solidFill>
                <a:latin typeface="Times New Roman"/>
                <a:cs typeface="Times New Roman"/>
              </a:rPr>
              <a:t>words </a:t>
            </a:r>
            <a:r>
              <a:rPr sz="2000" dirty="0">
                <a:solidFill>
                  <a:srgbClr val="C00000"/>
                </a:solidFill>
                <a:latin typeface="Times New Roman"/>
                <a:cs typeface="Times New Roman"/>
              </a:rPr>
              <a:t>of </a:t>
            </a:r>
            <a:r>
              <a:rPr sz="2000" spc="-5" dirty="0">
                <a:solidFill>
                  <a:srgbClr val="C00000"/>
                </a:solidFill>
                <a:latin typeface="Times New Roman"/>
                <a:cs typeface="Times New Roman"/>
              </a:rPr>
              <a:t>erasable memory </a:t>
            </a:r>
            <a:r>
              <a:rPr sz="2000" dirty="0">
                <a:latin typeface="Times New Roman"/>
                <a:cs typeface="Times New Roman"/>
              </a:rPr>
              <a:t>(RAM);  </a:t>
            </a:r>
            <a:r>
              <a:rPr sz="2000" spc="-5" dirty="0">
                <a:latin typeface="Times New Roman"/>
                <a:cs typeface="Times New Roman"/>
              </a:rPr>
              <a:t>enhanced (during </a:t>
            </a:r>
            <a:r>
              <a:rPr sz="2000" spc="5" dirty="0">
                <a:latin typeface="Times New Roman"/>
                <a:cs typeface="Times New Roman"/>
              </a:rPr>
              <a:t>1963) </a:t>
            </a:r>
            <a:r>
              <a:rPr sz="2000" spc="-20" dirty="0">
                <a:latin typeface="Times New Roman"/>
                <a:cs typeface="Times New Roman"/>
              </a:rPr>
              <a:t>to </a:t>
            </a:r>
            <a:r>
              <a:rPr sz="2000" spc="-15" dirty="0">
                <a:solidFill>
                  <a:srgbClr val="C00000"/>
                </a:solidFill>
                <a:latin typeface="Times New Roman"/>
                <a:cs typeface="Times New Roman"/>
              </a:rPr>
              <a:t>10K fixed </a:t>
            </a:r>
            <a:r>
              <a:rPr sz="2000" spc="-10" dirty="0">
                <a:latin typeface="Times New Roman"/>
                <a:cs typeface="Times New Roman"/>
              </a:rPr>
              <a:t>and </a:t>
            </a:r>
            <a:r>
              <a:rPr sz="2000" spc="-5" dirty="0">
                <a:solidFill>
                  <a:srgbClr val="C00000"/>
                </a:solidFill>
                <a:latin typeface="Times New Roman"/>
                <a:cs typeface="Times New Roman"/>
              </a:rPr>
              <a:t>1K erasable </a:t>
            </a:r>
            <a:r>
              <a:rPr sz="2000" spc="-10" dirty="0">
                <a:solidFill>
                  <a:srgbClr val="C00000"/>
                </a:solidFill>
                <a:latin typeface="Times New Roman"/>
                <a:cs typeface="Times New Roman"/>
              </a:rPr>
              <a:t>memory</a:t>
            </a:r>
            <a:r>
              <a:rPr sz="2000" spc="-10" dirty="0">
                <a:latin typeface="Times New Roman"/>
                <a:cs typeface="Times New Roman"/>
              </a:rPr>
              <a:t>, </a:t>
            </a:r>
            <a:r>
              <a:rPr sz="2000" dirty="0">
                <a:solidFill>
                  <a:srgbClr val="C00000"/>
                </a:solidFill>
                <a:latin typeface="Times New Roman"/>
                <a:cs typeface="Times New Roman"/>
              </a:rPr>
              <a:t>1.024 </a:t>
            </a:r>
            <a:r>
              <a:rPr sz="2000" spc="-10" dirty="0">
                <a:solidFill>
                  <a:srgbClr val="C00000"/>
                </a:solidFill>
                <a:latin typeface="Times New Roman"/>
                <a:cs typeface="Times New Roman"/>
              </a:rPr>
              <a:t>MHz  </a:t>
            </a:r>
            <a:r>
              <a:rPr sz="2000" spc="-10" dirty="0">
                <a:latin typeface="Times New Roman"/>
                <a:cs typeface="Times New Roman"/>
              </a:rPr>
              <a:t>frequency, </a:t>
            </a:r>
            <a:r>
              <a:rPr sz="2000" dirty="0">
                <a:solidFill>
                  <a:srgbClr val="C00000"/>
                </a:solidFill>
                <a:latin typeface="Times New Roman"/>
                <a:cs typeface="Times New Roman"/>
              </a:rPr>
              <a:t>11 </a:t>
            </a:r>
            <a:r>
              <a:rPr sz="2000" spc="-5" dirty="0">
                <a:solidFill>
                  <a:srgbClr val="C00000"/>
                </a:solidFill>
                <a:latin typeface="Times New Roman"/>
                <a:cs typeface="Times New Roman"/>
              </a:rPr>
              <a:t>instructions </a:t>
            </a:r>
            <a:r>
              <a:rPr sz="2000" spc="10" dirty="0">
                <a:latin typeface="Times New Roman"/>
                <a:cs typeface="Times New Roman"/>
              </a:rPr>
              <a:t>on </a:t>
            </a:r>
            <a:r>
              <a:rPr sz="2000" spc="-5" dirty="0">
                <a:latin typeface="Times New Roman"/>
                <a:cs typeface="Times New Roman"/>
              </a:rPr>
              <a:t>16-bit </a:t>
            </a:r>
            <a:r>
              <a:rPr sz="2000" spc="-15" dirty="0">
                <a:latin typeface="Times New Roman"/>
                <a:cs typeface="Times New Roman"/>
              </a:rPr>
              <a:t>word </a:t>
            </a:r>
            <a:r>
              <a:rPr sz="2000" spc="-5" dirty="0">
                <a:latin typeface="Times New Roman"/>
                <a:cs typeface="Times New Roman"/>
              </a:rPr>
              <a:t>logic, and an </a:t>
            </a:r>
            <a:r>
              <a:rPr sz="2000" spc="-10" dirty="0">
                <a:latin typeface="Times New Roman"/>
                <a:cs typeface="Times New Roman"/>
              </a:rPr>
              <a:t>interface</a:t>
            </a:r>
            <a:r>
              <a:rPr sz="2000" spc="405" dirty="0">
                <a:latin typeface="Times New Roman"/>
                <a:cs typeface="Times New Roman"/>
              </a:rPr>
              <a:t> </a:t>
            </a:r>
            <a:r>
              <a:rPr sz="2000" dirty="0">
                <a:solidFill>
                  <a:srgbClr val="C00000"/>
                </a:solidFill>
                <a:latin typeface="Times New Roman"/>
                <a:cs typeface="Times New Roman"/>
              </a:rPr>
              <a:t>DSKY</a:t>
            </a:r>
            <a:endParaRPr sz="2000">
              <a:latin typeface="Times New Roman"/>
              <a:cs typeface="Times New Roman"/>
            </a:endParaRPr>
          </a:p>
        </p:txBody>
      </p:sp>
      <p:sp>
        <p:nvSpPr>
          <p:cNvPr id="6" name="object 6"/>
          <p:cNvSpPr txBox="1"/>
          <p:nvPr/>
        </p:nvSpPr>
        <p:spPr>
          <a:xfrm>
            <a:off x="1130604" y="6268923"/>
            <a:ext cx="2061845" cy="329565"/>
          </a:xfrm>
          <a:prstGeom prst="rect">
            <a:avLst/>
          </a:prstGeom>
        </p:spPr>
        <p:txBody>
          <a:bodyPr vert="horz" wrap="square" lIns="0" tIns="12065" rIns="0" bIns="0" rtlCol="0">
            <a:spAutoFit/>
          </a:bodyPr>
          <a:lstStyle/>
          <a:p>
            <a:pPr marL="12700">
              <a:lnSpc>
                <a:spcPct val="100000"/>
              </a:lnSpc>
              <a:spcBef>
                <a:spcPts val="95"/>
              </a:spcBef>
            </a:pPr>
            <a:r>
              <a:rPr sz="2000" spc="-10" dirty="0">
                <a:latin typeface="Times New Roman"/>
                <a:cs typeface="Times New Roman"/>
              </a:rPr>
              <a:t>(display/</a:t>
            </a:r>
            <a:r>
              <a:rPr sz="2000" spc="-55" dirty="0">
                <a:latin typeface="Times New Roman"/>
                <a:cs typeface="Times New Roman"/>
              </a:rPr>
              <a:t> </a:t>
            </a:r>
            <a:r>
              <a:rPr sz="2000" spc="-5" dirty="0">
                <a:latin typeface="Times New Roman"/>
                <a:cs typeface="Times New Roman"/>
              </a:rPr>
              <a:t>keyboard).</a:t>
            </a:r>
            <a:endParaRPr sz="2000">
              <a:latin typeface="Times New Roman"/>
              <a:cs typeface="Times New Roman"/>
            </a:endParaRPr>
          </a:p>
        </p:txBody>
      </p:sp>
      <p:sp>
        <p:nvSpPr>
          <p:cNvPr id="7" name="object 7"/>
          <p:cNvSpPr txBox="1"/>
          <p:nvPr/>
        </p:nvSpPr>
        <p:spPr>
          <a:xfrm>
            <a:off x="4074286" y="6488915"/>
            <a:ext cx="995680" cy="171450"/>
          </a:xfrm>
          <a:prstGeom prst="rect">
            <a:avLst/>
          </a:prstGeom>
        </p:spPr>
        <p:txBody>
          <a:bodyPr vert="horz" wrap="square" lIns="0" tIns="0" rIns="0" bIns="0" rtlCol="0">
            <a:spAutoFit/>
          </a:bodyPr>
          <a:lstStyle/>
          <a:p>
            <a:pPr>
              <a:lnSpc>
                <a:spcPts val="1275"/>
              </a:lnSpc>
            </a:pPr>
            <a:r>
              <a:rPr sz="1200" spc="-85" dirty="0">
                <a:latin typeface="Times New Roman"/>
                <a:cs typeface="Times New Roman"/>
              </a:rPr>
              <a:t>MP, </a:t>
            </a:r>
            <a:r>
              <a:rPr sz="1200" spc="-30" dirty="0">
                <a:latin typeface="Times New Roman"/>
                <a:cs typeface="Times New Roman"/>
              </a:rPr>
              <a:t>CSE,</a:t>
            </a:r>
            <a:r>
              <a:rPr sz="1200" spc="-40" dirty="0">
                <a:latin typeface="Times New Roman"/>
                <a:cs typeface="Times New Roman"/>
              </a:rPr>
              <a:t> </a:t>
            </a:r>
            <a:r>
              <a:rPr sz="1200" spc="-15" dirty="0">
                <a:latin typeface="Times New Roman"/>
                <a:cs typeface="Times New Roman"/>
              </a:rPr>
              <a:t>VCET</a:t>
            </a:r>
            <a:endParaRPr sz="1200">
              <a:latin typeface="Times New Roman"/>
              <a:cs typeface="Times New Roman"/>
            </a:endParaRPr>
          </a:p>
        </p:txBody>
      </p:sp>
      <p:sp>
        <p:nvSpPr>
          <p:cNvPr id="8" name="object 8"/>
          <p:cNvSpPr/>
          <p:nvPr/>
        </p:nvSpPr>
        <p:spPr>
          <a:xfrm>
            <a:off x="3949700" y="6466984"/>
            <a:ext cx="1250315" cy="251460"/>
          </a:xfrm>
          <a:custGeom>
            <a:avLst/>
            <a:gdLst/>
            <a:ahLst/>
            <a:cxnLst/>
            <a:rect l="l" t="t" r="r" b="b"/>
            <a:pathLst>
              <a:path w="1250314" h="251459">
                <a:moveTo>
                  <a:pt x="1250130" y="0"/>
                </a:moveTo>
                <a:lnTo>
                  <a:pt x="0" y="0"/>
                </a:lnTo>
                <a:lnTo>
                  <a:pt x="0" y="251315"/>
                </a:lnTo>
                <a:lnTo>
                  <a:pt x="1250130" y="251315"/>
                </a:lnTo>
                <a:lnTo>
                  <a:pt x="1250130" y="0"/>
                </a:lnTo>
                <a:close/>
              </a:path>
            </a:pathLst>
          </a:custGeom>
          <a:solidFill>
            <a:srgbClr val="FFFFFF"/>
          </a:solidFill>
        </p:spPr>
        <p:txBody>
          <a:bodyPr wrap="square" lIns="0" tIns="0" rIns="0" bIns="0" rtlCol="0"/>
          <a:lstStyle/>
          <a:p>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60044" y="428403"/>
            <a:ext cx="8460105" cy="3349625"/>
          </a:xfrm>
          <a:prstGeom prst="rect">
            <a:avLst/>
          </a:prstGeom>
        </p:spPr>
        <p:txBody>
          <a:bodyPr vert="horz" wrap="square" lIns="0" tIns="165100" rIns="0" bIns="0" rtlCol="0">
            <a:spAutoFit/>
          </a:bodyPr>
          <a:lstStyle/>
          <a:p>
            <a:pPr marL="12700">
              <a:lnSpc>
                <a:spcPct val="100000"/>
              </a:lnSpc>
              <a:spcBef>
                <a:spcPts val="1300"/>
              </a:spcBef>
              <a:tabLst>
                <a:tab pos="356870" algn="l"/>
              </a:tabLst>
            </a:pPr>
            <a:r>
              <a:rPr sz="2000" spc="-5" dirty="0">
                <a:solidFill>
                  <a:srgbClr val="C00000"/>
                </a:solidFill>
                <a:latin typeface="Times New Roman"/>
                <a:cs typeface="Times New Roman"/>
              </a:rPr>
              <a:t>»	</a:t>
            </a:r>
            <a:r>
              <a:rPr sz="2000" i="1" spc="-5" dirty="0">
                <a:solidFill>
                  <a:srgbClr val="FF0000"/>
                </a:solidFill>
                <a:latin typeface="Times New Roman"/>
                <a:cs typeface="Times New Roman"/>
              </a:rPr>
              <a:t>Applications: </a:t>
            </a:r>
            <a:r>
              <a:rPr sz="2000" spc="-5" dirty="0">
                <a:latin typeface="Times New Roman"/>
                <a:cs typeface="Times New Roman"/>
              </a:rPr>
              <a:t>OTP </a:t>
            </a:r>
            <a:r>
              <a:rPr sz="2000" spc="-10" dirty="0">
                <a:latin typeface="Times New Roman"/>
                <a:cs typeface="Times New Roman"/>
              </a:rPr>
              <a:t>is </a:t>
            </a:r>
            <a:r>
              <a:rPr sz="2000" spc="-10" dirty="0">
                <a:solidFill>
                  <a:srgbClr val="6F2F9F"/>
                </a:solidFill>
                <a:latin typeface="Times New Roman"/>
                <a:cs typeface="Times New Roman"/>
              </a:rPr>
              <a:t>widely used for </a:t>
            </a:r>
            <a:r>
              <a:rPr sz="2000" spc="-5" dirty="0">
                <a:solidFill>
                  <a:srgbClr val="6F2F9F"/>
                </a:solidFill>
                <a:latin typeface="Times New Roman"/>
                <a:cs typeface="Times New Roman"/>
              </a:rPr>
              <a:t>commercial production </a:t>
            </a:r>
            <a:r>
              <a:rPr sz="2000" dirty="0">
                <a:solidFill>
                  <a:srgbClr val="6F2F9F"/>
                </a:solidFill>
                <a:latin typeface="Times New Roman"/>
                <a:cs typeface="Times New Roman"/>
              </a:rPr>
              <a:t>of</a:t>
            </a:r>
            <a:r>
              <a:rPr sz="2000" spc="155" dirty="0">
                <a:solidFill>
                  <a:srgbClr val="6F2F9F"/>
                </a:solidFill>
                <a:latin typeface="Times New Roman"/>
                <a:cs typeface="Times New Roman"/>
              </a:rPr>
              <a:t> </a:t>
            </a:r>
            <a:r>
              <a:rPr sz="2000" spc="-5" dirty="0">
                <a:solidFill>
                  <a:srgbClr val="6F2F9F"/>
                </a:solidFill>
                <a:latin typeface="Times New Roman"/>
                <a:cs typeface="Times New Roman"/>
              </a:rPr>
              <a:t>embedded</a:t>
            </a:r>
            <a:endParaRPr sz="2000">
              <a:latin typeface="Times New Roman"/>
              <a:cs typeface="Times New Roman"/>
            </a:endParaRPr>
          </a:p>
          <a:p>
            <a:pPr marL="356870">
              <a:lnSpc>
                <a:spcPct val="100000"/>
              </a:lnSpc>
              <a:spcBef>
                <a:spcPts val="1200"/>
              </a:spcBef>
            </a:pPr>
            <a:r>
              <a:rPr sz="2000" spc="-20" dirty="0">
                <a:solidFill>
                  <a:srgbClr val="6F2F9F"/>
                </a:solidFill>
                <a:latin typeface="Times New Roman"/>
                <a:cs typeface="Times New Roman"/>
              </a:rPr>
              <a:t>systems </a:t>
            </a:r>
            <a:r>
              <a:rPr sz="2000" spc="-20" dirty="0">
                <a:latin typeface="Times New Roman"/>
                <a:cs typeface="Times New Roman"/>
              </a:rPr>
              <a:t>whose </a:t>
            </a:r>
            <a:r>
              <a:rPr sz="2000" spc="-5" dirty="0">
                <a:latin typeface="Times New Roman"/>
                <a:cs typeface="Times New Roman"/>
              </a:rPr>
              <a:t>proto-typed </a:t>
            </a:r>
            <a:r>
              <a:rPr sz="2000" spc="-10" dirty="0">
                <a:latin typeface="Times New Roman"/>
                <a:cs typeface="Times New Roman"/>
              </a:rPr>
              <a:t>versions </a:t>
            </a:r>
            <a:r>
              <a:rPr sz="2000" spc="-5" dirty="0">
                <a:latin typeface="Times New Roman"/>
                <a:cs typeface="Times New Roman"/>
              </a:rPr>
              <a:t>are proven </a:t>
            </a:r>
            <a:r>
              <a:rPr sz="2000" spc="-10" dirty="0">
                <a:latin typeface="Times New Roman"/>
                <a:cs typeface="Times New Roman"/>
              </a:rPr>
              <a:t>and the </a:t>
            </a:r>
            <a:r>
              <a:rPr sz="2000" dirty="0">
                <a:latin typeface="Times New Roman"/>
                <a:cs typeface="Times New Roman"/>
              </a:rPr>
              <a:t>code </a:t>
            </a:r>
            <a:r>
              <a:rPr sz="2000" spc="-5" dirty="0">
                <a:latin typeface="Times New Roman"/>
                <a:cs typeface="Times New Roman"/>
              </a:rPr>
              <a:t>is</a:t>
            </a:r>
            <a:r>
              <a:rPr sz="2000" spc="300" dirty="0">
                <a:latin typeface="Times New Roman"/>
                <a:cs typeface="Times New Roman"/>
              </a:rPr>
              <a:t> </a:t>
            </a:r>
            <a:r>
              <a:rPr sz="2000" spc="-5" dirty="0">
                <a:latin typeface="Times New Roman"/>
                <a:cs typeface="Times New Roman"/>
              </a:rPr>
              <a:t>finalized.</a:t>
            </a:r>
            <a:endParaRPr sz="2000">
              <a:latin typeface="Times New Roman"/>
              <a:cs typeface="Times New Roman"/>
            </a:endParaRPr>
          </a:p>
          <a:p>
            <a:pPr marL="12700">
              <a:lnSpc>
                <a:spcPct val="100000"/>
              </a:lnSpc>
              <a:spcBef>
                <a:spcPts val="1685"/>
              </a:spcBef>
              <a:tabLst>
                <a:tab pos="356870" algn="l"/>
                <a:tab pos="685800" algn="l"/>
                <a:tab pos="1027430" algn="l"/>
                <a:tab pos="1311275" algn="l"/>
                <a:tab pos="1859914" algn="l"/>
                <a:tab pos="2442210" algn="l"/>
                <a:tab pos="3433445" algn="l"/>
                <a:tab pos="3902710" algn="l"/>
                <a:tab pos="5269230" algn="l"/>
                <a:tab pos="6604000" algn="l"/>
                <a:tab pos="7357745" algn="l"/>
                <a:tab pos="8204834" algn="l"/>
              </a:tabLst>
            </a:pPr>
            <a:r>
              <a:rPr sz="2000" spc="-5" dirty="0">
                <a:solidFill>
                  <a:srgbClr val="C00000"/>
                </a:solidFill>
                <a:latin typeface="Times New Roman"/>
                <a:cs typeface="Times New Roman"/>
              </a:rPr>
              <a:t>»	</a:t>
            </a:r>
            <a:r>
              <a:rPr sz="2000" dirty="0">
                <a:latin typeface="Times New Roman"/>
                <a:cs typeface="Times New Roman"/>
              </a:rPr>
              <a:t>I</a:t>
            </a:r>
            <a:r>
              <a:rPr sz="2000" spc="-5" dirty="0">
                <a:latin typeface="Times New Roman"/>
                <a:cs typeface="Times New Roman"/>
              </a:rPr>
              <a:t>t</a:t>
            </a:r>
            <a:r>
              <a:rPr sz="2000" dirty="0">
                <a:latin typeface="Times New Roman"/>
                <a:cs typeface="Times New Roman"/>
              </a:rPr>
              <a:t>	</a:t>
            </a:r>
            <a:r>
              <a:rPr sz="2000" spc="-10" dirty="0">
                <a:latin typeface="Times New Roman"/>
                <a:cs typeface="Times New Roman"/>
              </a:rPr>
              <a:t>i</a:t>
            </a:r>
            <a:r>
              <a:rPr sz="2000" spc="-5" dirty="0">
                <a:latin typeface="Times New Roman"/>
                <a:cs typeface="Times New Roman"/>
              </a:rPr>
              <a:t>s</a:t>
            </a:r>
            <a:r>
              <a:rPr sz="2000" dirty="0">
                <a:latin typeface="Times New Roman"/>
                <a:cs typeface="Times New Roman"/>
              </a:rPr>
              <a:t>	</a:t>
            </a:r>
            <a:r>
              <a:rPr sz="2000" spc="-5" dirty="0">
                <a:solidFill>
                  <a:srgbClr val="6F2F9F"/>
                </a:solidFill>
                <a:latin typeface="Times New Roman"/>
                <a:cs typeface="Times New Roman"/>
              </a:rPr>
              <a:t>a</a:t>
            </a:r>
            <a:r>
              <a:rPr sz="2000" dirty="0">
                <a:solidFill>
                  <a:srgbClr val="6F2F9F"/>
                </a:solidFill>
                <a:latin typeface="Times New Roman"/>
                <a:cs typeface="Times New Roman"/>
              </a:rPr>
              <a:t>	</a:t>
            </a:r>
            <a:r>
              <a:rPr sz="2000" spc="-5" dirty="0">
                <a:solidFill>
                  <a:srgbClr val="6F2F9F"/>
                </a:solidFill>
                <a:latin typeface="Times New Roman"/>
                <a:cs typeface="Times New Roman"/>
              </a:rPr>
              <a:t>l</a:t>
            </a:r>
            <a:r>
              <a:rPr sz="2000" dirty="0">
                <a:solidFill>
                  <a:srgbClr val="6F2F9F"/>
                </a:solidFill>
                <a:latin typeface="Times New Roman"/>
                <a:cs typeface="Times New Roman"/>
              </a:rPr>
              <a:t>o</a:t>
            </a:r>
            <a:r>
              <a:rPr sz="2000" spc="-5" dirty="0">
                <a:solidFill>
                  <a:srgbClr val="6F2F9F"/>
                </a:solidFill>
                <a:latin typeface="Times New Roman"/>
                <a:cs typeface="Times New Roman"/>
              </a:rPr>
              <a:t>w</a:t>
            </a:r>
            <a:r>
              <a:rPr sz="2000" dirty="0">
                <a:solidFill>
                  <a:srgbClr val="6F2F9F"/>
                </a:solidFill>
                <a:latin typeface="Times New Roman"/>
                <a:cs typeface="Times New Roman"/>
              </a:rPr>
              <a:t>	</a:t>
            </a:r>
            <a:r>
              <a:rPr sz="2000" spc="-5" dirty="0">
                <a:solidFill>
                  <a:srgbClr val="6F2F9F"/>
                </a:solidFill>
                <a:latin typeface="Times New Roman"/>
                <a:cs typeface="Times New Roman"/>
              </a:rPr>
              <a:t>c</a:t>
            </a:r>
            <a:r>
              <a:rPr sz="2000" spc="5" dirty="0">
                <a:solidFill>
                  <a:srgbClr val="6F2F9F"/>
                </a:solidFill>
                <a:latin typeface="Times New Roman"/>
                <a:cs typeface="Times New Roman"/>
              </a:rPr>
              <a:t>o</a:t>
            </a:r>
            <a:r>
              <a:rPr sz="2000" spc="-15" dirty="0">
                <a:solidFill>
                  <a:srgbClr val="6F2F9F"/>
                </a:solidFill>
                <a:latin typeface="Times New Roman"/>
                <a:cs typeface="Times New Roman"/>
              </a:rPr>
              <a:t>s</a:t>
            </a:r>
            <a:r>
              <a:rPr sz="2000" spc="-5" dirty="0">
                <a:solidFill>
                  <a:srgbClr val="6F2F9F"/>
                </a:solidFill>
                <a:latin typeface="Times New Roman"/>
                <a:cs typeface="Times New Roman"/>
              </a:rPr>
              <a:t>t</a:t>
            </a:r>
            <a:r>
              <a:rPr sz="2000" dirty="0">
                <a:solidFill>
                  <a:srgbClr val="6F2F9F"/>
                </a:solidFill>
                <a:latin typeface="Times New Roman"/>
                <a:cs typeface="Times New Roman"/>
              </a:rPr>
              <a:t>	</a:t>
            </a:r>
            <a:r>
              <a:rPr sz="2000" spc="-15" dirty="0">
                <a:solidFill>
                  <a:srgbClr val="6F2F9F"/>
                </a:solidFill>
                <a:latin typeface="Times New Roman"/>
                <a:cs typeface="Times New Roman"/>
              </a:rPr>
              <a:t>s</a:t>
            </a:r>
            <a:r>
              <a:rPr sz="2000" dirty="0">
                <a:solidFill>
                  <a:srgbClr val="6F2F9F"/>
                </a:solidFill>
                <a:latin typeface="Times New Roman"/>
                <a:cs typeface="Times New Roman"/>
              </a:rPr>
              <a:t>o</a:t>
            </a:r>
            <a:r>
              <a:rPr sz="2000" spc="-5" dirty="0">
                <a:solidFill>
                  <a:srgbClr val="6F2F9F"/>
                </a:solidFill>
                <a:latin typeface="Times New Roman"/>
                <a:cs typeface="Times New Roman"/>
              </a:rPr>
              <a:t>l</a:t>
            </a:r>
            <a:r>
              <a:rPr sz="2000" spc="-25" dirty="0">
                <a:solidFill>
                  <a:srgbClr val="6F2F9F"/>
                </a:solidFill>
                <a:latin typeface="Times New Roman"/>
                <a:cs typeface="Times New Roman"/>
              </a:rPr>
              <a:t>u</a:t>
            </a:r>
            <a:r>
              <a:rPr sz="2000" spc="-5" dirty="0">
                <a:solidFill>
                  <a:srgbClr val="6F2F9F"/>
                </a:solidFill>
                <a:latin typeface="Times New Roman"/>
                <a:cs typeface="Times New Roman"/>
              </a:rPr>
              <a:t>tion</a:t>
            </a:r>
            <a:r>
              <a:rPr sz="2000" dirty="0">
                <a:solidFill>
                  <a:srgbClr val="6F2F9F"/>
                </a:solidFill>
                <a:latin typeface="Times New Roman"/>
                <a:cs typeface="Times New Roman"/>
              </a:rPr>
              <a:t>	</a:t>
            </a:r>
            <a:r>
              <a:rPr sz="2000" spc="-25" dirty="0">
                <a:solidFill>
                  <a:srgbClr val="6F2F9F"/>
                </a:solidFill>
                <a:latin typeface="Times New Roman"/>
                <a:cs typeface="Times New Roman"/>
              </a:rPr>
              <a:t>f</a:t>
            </a:r>
            <a:r>
              <a:rPr sz="2000" dirty="0">
                <a:solidFill>
                  <a:srgbClr val="6F2F9F"/>
                </a:solidFill>
                <a:latin typeface="Times New Roman"/>
                <a:cs typeface="Times New Roman"/>
              </a:rPr>
              <a:t>o</a:t>
            </a:r>
            <a:r>
              <a:rPr sz="2000" spc="-5" dirty="0">
                <a:solidFill>
                  <a:srgbClr val="6F2F9F"/>
                </a:solidFill>
                <a:latin typeface="Times New Roman"/>
                <a:cs typeface="Times New Roman"/>
              </a:rPr>
              <a:t>r</a:t>
            </a:r>
            <a:r>
              <a:rPr sz="2000" dirty="0">
                <a:solidFill>
                  <a:srgbClr val="6F2F9F"/>
                </a:solidFill>
                <a:latin typeface="Times New Roman"/>
                <a:cs typeface="Times New Roman"/>
              </a:rPr>
              <a:t>	</a:t>
            </a:r>
            <a:r>
              <a:rPr sz="2000" spc="-5" dirty="0">
                <a:solidFill>
                  <a:srgbClr val="6F2F9F"/>
                </a:solidFill>
                <a:latin typeface="Times New Roman"/>
                <a:cs typeface="Times New Roman"/>
              </a:rPr>
              <a:t>c</a:t>
            </a:r>
            <a:r>
              <a:rPr sz="2000" spc="5" dirty="0">
                <a:solidFill>
                  <a:srgbClr val="6F2F9F"/>
                </a:solidFill>
                <a:latin typeface="Times New Roman"/>
                <a:cs typeface="Times New Roman"/>
              </a:rPr>
              <a:t>o</a:t>
            </a:r>
            <a:r>
              <a:rPr sz="2000" spc="-25" dirty="0">
                <a:solidFill>
                  <a:srgbClr val="6F2F9F"/>
                </a:solidFill>
                <a:latin typeface="Times New Roman"/>
                <a:cs typeface="Times New Roman"/>
              </a:rPr>
              <a:t>m</a:t>
            </a:r>
            <a:r>
              <a:rPr sz="2000" spc="-45" dirty="0">
                <a:solidFill>
                  <a:srgbClr val="6F2F9F"/>
                </a:solidFill>
                <a:latin typeface="Times New Roman"/>
                <a:cs typeface="Times New Roman"/>
              </a:rPr>
              <a:t>m</a:t>
            </a:r>
            <a:r>
              <a:rPr sz="2000" spc="-5" dirty="0">
                <a:solidFill>
                  <a:srgbClr val="6F2F9F"/>
                </a:solidFill>
                <a:latin typeface="Times New Roman"/>
                <a:cs typeface="Times New Roman"/>
              </a:rPr>
              <a:t>e</a:t>
            </a:r>
            <a:r>
              <a:rPr sz="2000" dirty="0">
                <a:solidFill>
                  <a:srgbClr val="6F2F9F"/>
                </a:solidFill>
                <a:latin typeface="Times New Roman"/>
                <a:cs typeface="Times New Roman"/>
              </a:rPr>
              <a:t>r</a:t>
            </a:r>
            <a:r>
              <a:rPr sz="2000" spc="-5" dirty="0">
                <a:solidFill>
                  <a:srgbClr val="6F2F9F"/>
                </a:solidFill>
                <a:latin typeface="Times New Roman"/>
                <a:cs typeface="Times New Roman"/>
              </a:rPr>
              <a:t>cial</a:t>
            </a:r>
            <a:r>
              <a:rPr sz="2000" dirty="0">
                <a:solidFill>
                  <a:srgbClr val="6F2F9F"/>
                </a:solidFill>
                <a:latin typeface="Times New Roman"/>
                <a:cs typeface="Times New Roman"/>
              </a:rPr>
              <a:t>	prod</a:t>
            </a:r>
            <a:r>
              <a:rPr sz="2000" spc="-20" dirty="0">
                <a:solidFill>
                  <a:srgbClr val="6F2F9F"/>
                </a:solidFill>
                <a:latin typeface="Times New Roman"/>
                <a:cs typeface="Times New Roman"/>
              </a:rPr>
              <a:t>u</a:t>
            </a:r>
            <a:r>
              <a:rPr sz="2000" spc="-5" dirty="0">
                <a:solidFill>
                  <a:srgbClr val="6F2F9F"/>
                </a:solidFill>
                <a:latin typeface="Times New Roman"/>
                <a:cs typeface="Times New Roman"/>
              </a:rPr>
              <a:t>cti</a:t>
            </a:r>
            <a:r>
              <a:rPr sz="2000" dirty="0">
                <a:solidFill>
                  <a:srgbClr val="6F2F9F"/>
                </a:solidFill>
                <a:latin typeface="Times New Roman"/>
                <a:cs typeface="Times New Roman"/>
              </a:rPr>
              <a:t>o</a:t>
            </a:r>
            <a:r>
              <a:rPr sz="2000" spc="-5" dirty="0">
                <a:solidFill>
                  <a:srgbClr val="6F2F9F"/>
                </a:solidFill>
                <a:latin typeface="Times New Roman"/>
                <a:cs typeface="Times New Roman"/>
              </a:rPr>
              <a:t>n</a:t>
            </a:r>
            <a:r>
              <a:rPr sz="2000" spc="-5" dirty="0">
                <a:latin typeface="Times New Roman"/>
                <a:cs typeface="Times New Roman"/>
              </a:rPr>
              <a:t>.</a:t>
            </a:r>
            <a:r>
              <a:rPr sz="2000" dirty="0">
                <a:latin typeface="Times New Roman"/>
                <a:cs typeface="Times New Roman"/>
              </a:rPr>
              <a:t>	</a:t>
            </a:r>
            <a:r>
              <a:rPr sz="2000" spc="-5" dirty="0">
                <a:latin typeface="Times New Roman"/>
                <a:cs typeface="Times New Roman"/>
              </a:rPr>
              <a:t>OT</a:t>
            </a:r>
            <a:r>
              <a:rPr sz="2000" spc="15" dirty="0">
                <a:latin typeface="Times New Roman"/>
                <a:cs typeface="Times New Roman"/>
              </a:rPr>
              <a:t>P</a:t>
            </a:r>
            <a:r>
              <a:rPr sz="2000" spc="-5" dirty="0">
                <a:latin typeface="Times New Roman"/>
                <a:cs typeface="Times New Roman"/>
              </a:rPr>
              <a:t>s</a:t>
            </a:r>
            <a:r>
              <a:rPr sz="2000" dirty="0">
                <a:latin typeface="Times New Roman"/>
                <a:cs typeface="Times New Roman"/>
              </a:rPr>
              <a:t>	</a:t>
            </a:r>
            <a:r>
              <a:rPr sz="2000" spc="-5" dirty="0">
                <a:latin typeface="Times New Roman"/>
                <a:cs typeface="Times New Roman"/>
              </a:rPr>
              <a:t>ca</a:t>
            </a:r>
            <a:r>
              <a:rPr sz="2000" spc="-15" dirty="0">
                <a:latin typeface="Times New Roman"/>
                <a:cs typeface="Times New Roman"/>
              </a:rPr>
              <a:t>n</a:t>
            </a:r>
            <a:r>
              <a:rPr sz="2000" spc="-20" dirty="0">
                <a:latin typeface="Times New Roman"/>
                <a:cs typeface="Times New Roman"/>
              </a:rPr>
              <a:t>n</a:t>
            </a:r>
            <a:r>
              <a:rPr sz="2000" dirty="0">
                <a:latin typeface="Times New Roman"/>
                <a:cs typeface="Times New Roman"/>
              </a:rPr>
              <a:t>o</a:t>
            </a:r>
            <a:r>
              <a:rPr sz="2000" spc="-5" dirty="0">
                <a:latin typeface="Times New Roman"/>
                <a:cs typeface="Times New Roman"/>
              </a:rPr>
              <a:t>t</a:t>
            </a:r>
            <a:r>
              <a:rPr sz="2000" dirty="0">
                <a:latin typeface="Times New Roman"/>
                <a:cs typeface="Times New Roman"/>
              </a:rPr>
              <a:t>	</a:t>
            </a:r>
            <a:r>
              <a:rPr sz="2000" spc="5" dirty="0">
                <a:latin typeface="Times New Roman"/>
                <a:cs typeface="Times New Roman"/>
              </a:rPr>
              <a:t>be</a:t>
            </a:r>
            <a:endParaRPr sz="2000">
              <a:latin typeface="Times New Roman"/>
              <a:cs typeface="Times New Roman"/>
            </a:endParaRPr>
          </a:p>
          <a:p>
            <a:pPr marL="356870">
              <a:lnSpc>
                <a:spcPct val="100000"/>
              </a:lnSpc>
              <a:spcBef>
                <a:spcPts val="1200"/>
              </a:spcBef>
            </a:pPr>
            <a:r>
              <a:rPr sz="2000" spc="-10" dirty="0">
                <a:latin typeface="Times New Roman"/>
                <a:cs typeface="Times New Roman"/>
              </a:rPr>
              <a:t>reprogrammed.</a:t>
            </a:r>
            <a:endParaRPr sz="2000">
              <a:latin typeface="Times New Roman"/>
              <a:cs typeface="Times New Roman"/>
            </a:endParaRPr>
          </a:p>
          <a:p>
            <a:pPr marL="356870" marR="6985" indent="-344805" algn="just">
              <a:lnSpc>
                <a:spcPct val="150100"/>
              </a:lnSpc>
              <a:spcBef>
                <a:spcPts val="480"/>
              </a:spcBef>
            </a:pPr>
            <a:r>
              <a:rPr sz="2000" spc="-5" dirty="0">
                <a:solidFill>
                  <a:srgbClr val="C00000"/>
                </a:solidFill>
                <a:latin typeface="Times New Roman"/>
                <a:cs typeface="Times New Roman"/>
              </a:rPr>
              <a:t>» </a:t>
            </a:r>
            <a:r>
              <a:rPr sz="2000" i="1" spc="-5" dirty="0">
                <a:solidFill>
                  <a:srgbClr val="FF0000"/>
                </a:solidFill>
                <a:latin typeface="Times New Roman"/>
                <a:cs typeface="Times New Roman"/>
              </a:rPr>
              <a:t>Limitations: </a:t>
            </a:r>
            <a:r>
              <a:rPr sz="2000" spc="-10" dirty="0">
                <a:latin typeface="Times New Roman"/>
                <a:cs typeface="Times New Roman"/>
              </a:rPr>
              <a:t>OTPs </a:t>
            </a:r>
            <a:r>
              <a:rPr sz="2000" dirty="0">
                <a:latin typeface="Times New Roman"/>
                <a:cs typeface="Times New Roman"/>
              </a:rPr>
              <a:t>are </a:t>
            </a:r>
            <a:r>
              <a:rPr sz="2000" spc="-10" dirty="0">
                <a:solidFill>
                  <a:srgbClr val="006FC0"/>
                </a:solidFill>
                <a:latin typeface="Times New Roman"/>
                <a:cs typeface="Times New Roman"/>
              </a:rPr>
              <a:t>not </a:t>
            </a:r>
            <a:r>
              <a:rPr sz="2000" spc="-20" dirty="0">
                <a:solidFill>
                  <a:srgbClr val="006FC0"/>
                </a:solidFill>
                <a:latin typeface="Times New Roman"/>
                <a:cs typeface="Times New Roman"/>
              </a:rPr>
              <a:t>useful </a:t>
            </a:r>
            <a:r>
              <a:rPr sz="2000" spc="-10" dirty="0">
                <a:solidFill>
                  <a:srgbClr val="006FC0"/>
                </a:solidFill>
                <a:latin typeface="Times New Roman"/>
                <a:cs typeface="Times New Roman"/>
              </a:rPr>
              <a:t>and </a:t>
            </a:r>
            <a:r>
              <a:rPr sz="2000" spc="-15" dirty="0">
                <a:solidFill>
                  <a:srgbClr val="006FC0"/>
                </a:solidFill>
                <a:latin typeface="Times New Roman"/>
                <a:cs typeface="Times New Roman"/>
              </a:rPr>
              <a:t>worth </a:t>
            </a:r>
            <a:r>
              <a:rPr sz="2000" spc="-10" dirty="0">
                <a:solidFill>
                  <a:srgbClr val="006FC0"/>
                </a:solidFill>
                <a:latin typeface="Times New Roman"/>
                <a:cs typeface="Times New Roman"/>
              </a:rPr>
              <a:t>for </a:t>
            </a:r>
            <a:r>
              <a:rPr sz="2000" spc="-5" dirty="0">
                <a:solidFill>
                  <a:srgbClr val="006FC0"/>
                </a:solidFill>
                <a:latin typeface="Times New Roman"/>
                <a:cs typeface="Times New Roman"/>
              </a:rPr>
              <a:t>development purpose</a:t>
            </a:r>
            <a:r>
              <a:rPr sz="2000" spc="-5" dirty="0">
                <a:latin typeface="Times New Roman"/>
                <a:cs typeface="Times New Roman"/>
              </a:rPr>
              <a:t>. </a:t>
            </a:r>
            <a:r>
              <a:rPr sz="2000" spc="-10" dirty="0">
                <a:latin typeface="Times New Roman"/>
                <a:cs typeface="Times New Roman"/>
              </a:rPr>
              <a:t>During  the development </a:t>
            </a:r>
            <a:r>
              <a:rPr sz="2000" spc="-5" dirty="0">
                <a:latin typeface="Times New Roman"/>
                <a:cs typeface="Times New Roman"/>
              </a:rPr>
              <a:t>phase, </a:t>
            </a:r>
            <a:r>
              <a:rPr sz="2000" spc="-10" dirty="0">
                <a:latin typeface="Times New Roman"/>
                <a:cs typeface="Times New Roman"/>
              </a:rPr>
              <a:t>the </a:t>
            </a:r>
            <a:r>
              <a:rPr sz="2000" dirty="0">
                <a:solidFill>
                  <a:srgbClr val="006FC0"/>
                </a:solidFill>
                <a:latin typeface="Times New Roman"/>
                <a:cs typeface="Times New Roman"/>
              </a:rPr>
              <a:t>code </a:t>
            </a:r>
            <a:r>
              <a:rPr sz="2000" spc="-5" dirty="0">
                <a:solidFill>
                  <a:srgbClr val="006FC0"/>
                </a:solidFill>
                <a:latin typeface="Times New Roman"/>
                <a:cs typeface="Times New Roman"/>
              </a:rPr>
              <a:t>is subject to </a:t>
            </a:r>
            <a:r>
              <a:rPr sz="2000" spc="-10" dirty="0">
                <a:solidFill>
                  <a:srgbClr val="006FC0"/>
                </a:solidFill>
                <a:latin typeface="Times New Roman"/>
                <a:cs typeface="Times New Roman"/>
              </a:rPr>
              <a:t>continuous </a:t>
            </a:r>
            <a:r>
              <a:rPr sz="2000" spc="-5" dirty="0">
                <a:solidFill>
                  <a:srgbClr val="006FC0"/>
                </a:solidFill>
                <a:latin typeface="Times New Roman"/>
                <a:cs typeface="Times New Roman"/>
              </a:rPr>
              <a:t>changes </a:t>
            </a:r>
            <a:r>
              <a:rPr sz="2000" spc="-10" dirty="0">
                <a:solidFill>
                  <a:srgbClr val="006FC0"/>
                </a:solidFill>
                <a:latin typeface="Times New Roman"/>
                <a:cs typeface="Times New Roman"/>
              </a:rPr>
              <a:t>and using </a:t>
            </a:r>
            <a:r>
              <a:rPr sz="2000" spc="20" dirty="0">
                <a:solidFill>
                  <a:srgbClr val="006FC0"/>
                </a:solidFill>
                <a:latin typeface="Times New Roman"/>
                <a:cs typeface="Times New Roman"/>
              </a:rPr>
              <a:t>an  </a:t>
            </a:r>
            <a:r>
              <a:rPr sz="2000" dirty="0">
                <a:solidFill>
                  <a:srgbClr val="006FC0"/>
                </a:solidFill>
                <a:latin typeface="Times New Roman"/>
                <a:cs typeface="Times New Roman"/>
              </a:rPr>
              <a:t>OTP </a:t>
            </a:r>
            <a:r>
              <a:rPr sz="2000" spc="-5" dirty="0">
                <a:solidFill>
                  <a:srgbClr val="006FC0"/>
                </a:solidFill>
                <a:latin typeface="Times New Roman"/>
                <a:cs typeface="Times New Roman"/>
              </a:rPr>
              <a:t>each </a:t>
            </a:r>
            <a:r>
              <a:rPr sz="2000" spc="-15" dirty="0">
                <a:solidFill>
                  <a:srgbClr val="006FC0"/>
                </a:solidFill>
                <a:latin typeface="Times New Roman"/>
                <a:cs typeface="Times New Roman"/>
              </a:rPr>
              <a:t>time </a:t>
            </a:r>
            <a:r>
              <a:rPr sz="2000" spc="-10" dirty="0">
                <a:solidFill>
                  <a:srgbClr val="006FC0"/>
                </a:solidFill>
                <a:latin typeface="Times New Roman"/>
                <a:cs typeface="Times New Roman"/>
              </a:rPr>
              <a:t>to </a:t>
            </a:r>
            <a:r>
              <a:rPr sz="2000" spc="-5" dirty="0">
                <a:solidFill>
                  <a:srgbClr val="006FC0"/>
                </a:solidFill>
                <a:latin typeface="Times New Roman"/>
                <a:cs typeface="Times New Roman"/>
              </a:rPr>
              <a:t>load </a:t>
            </a:r>
            <a:r>
              <a:rPr sz="2000" spc="-10" dirty="0">
                <a:solidFill>
                  <a:srgbClr val="006FC0"/>
                </a:solidFill>
                <a:latin typeface="Times New Roman"/>
                <a:cs typeface="Times New Roman"/>
              </a:rPr>
              <a:t>the </a:t>
            </a:r>
            <a:r>
              <a:rPr sz="2000" dirty="0">
                <a:solidFill>
                  <a:srgbClr val="006FC0"/>
                </a:solidFill>
                <a:latin typeface="Times New Roman"/>
                <a:cs typeface="Times New Roman"/>
              </a:rPr>
              <a:t>code </a:t>
            </a:r>
            <a:r>
              <a:rPr sz="2000" spc="-10" dirty="0">
                <a:solidFill>
                  <a:srgbClr val="006FC0"/>
                </a:solidFill>
                <a:latin typeface="Times New Roman"/>
                <a:cs typeface="Times New Roman"/>
              </a:rPr>
              <a:t>is not</a:t>
            </a:r>
            <a:r>
              <a:rPr sz="2000" spc="50" dirty="0">
                <a:solidFill>
                  <a:srgbClr val="006FC0"/>
                </a:solidFill>
                <a:latin typeface="Times New Roman"/>
                <a:cs typeface="Times New Roman"/>
              </a:rPr>
              <a:t> </a:t>
            </a:r>
            <a:r>
              <a:rPr sz="2000" spc="-5" dirty="0">
                <a:solidFill>
                  <a:srgbClr val="006FC0"/>
                </a:solidFill>
                <a:latin typeface="Times New Roman"/>
                <a:cs typeface="Times New Roman"/>
              </a:rPr>
              <a:t>economical</a:t>
            </a:r>
            <a:r>
              <a:rPr sz="2000" spc="-5" dirty="0">
                <a:latin typeface="Times New Roman"/>
                <a:cs typeface="Times New Roman"/>
              </a:rPr>
              <a:t>.</a:t>
            </a:r>
            <a:endParaRPr sz="2000">
              <a:latin typeface="Times New Roman"/>
              <a:cs typeface="Times New Roman"/>
            </a:endParaRPr>
          </a:p>
        </p:txBody>
      </p:sp>
      <p:sp>
        <p:nvSpPr>
          <p:cNvPr id="5" name="object 5"/>
          <p:cNvSpPr txBox="1"/>
          <p:nvPr/>
        </p:nvSpPr>
        <p:spPr>
          <a:xfrm>
            <a:off x="8420100" y="6471338"/>
            <a:ext cx="216535" cy="196850"/>
          </a:xfrm>
          <a:prstGeom prst="rect">
            <a:avLst/>
          </a:prstGeom>
        </p:spPr>
        <p:txBody>
          <a:bodyPr vert="horz" wrap="square" lIns="0" tIns="0" rIns="0" bIns="0" rtlCol="0">
            <a:spAutoFit/>
          </a:bodyPr>
          <a:lstStyle/>
          <a:p>
            <a:pPr marL="38100">
              <a:lnSpc>
                <a:spcPts val="1375"/>
              </a:lnSpc>
            </a:pPr>
            <a:fld id="{81D60167-4931-47E6-BA6A-407CBD079E47}" type="slidenum">
              <a:rPr sz="1200" spc="-40" dirty="0">
                <a:latin typeface="Times New Roman"/>
                <a:cs typeface="Times New Roman"/>
              </a:rPr>
              <a:t>70</a:t>
            </a:fld>
            <a:endParaRPr sz="1200">
              <a:latin typeface="Times New Roman"/>
              <a:cs typeface="Times New Roman"/>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60044" y="199374"/>
            <a:ext cx="8456295" cy="5819775"/>
          </a:xfrm>
          <a:prstGeom prst="rect">
            <a:avLst/>
          </a:prstGeom>
        </p:spPr>
        <p:txBody>
          <a:bodyPr vert="horz" wrap="square" lIns="0" tIns="12700" rIns="0" bIns="0" rtlCol="0">
            <a:spAutoFit/>
          </a:bodyPr>
          <a:lstStyle/>
          <a:p>
            <a:pPr marL="469900" marR="7620" indent="-457200">
              <a:lnSpc>
                <a:spcPct val="150100"/>
              </a:lnSpc>
              <a:spcBef>
                <a:spcPts val="100"/>
              </a:spcBef>
              <a:tabLst>
                <a:tab pos="469265" algn="l"/>
              </a:tabLst>
            </a:pPr>
            <a:r>
              <a:rPr sz="2000" b="1" dirty="0">
                <a:solidFill>
                  <a:srgbClr val="C00000"/>
                </a:solidFill>
                <a:latin typeface="Times New Roman"/>
                <a:cs typeface="Times New Roman"/>
              </a:rPr>
              <a:t>3.	</a:t>
            </a:r>
            <a:r>
              <a:rPr sz="2000" b="1" spc="-5" dirty="0">
                <a:solidFill>
                  <a:srgbClr val="FF0000"/>
                </a:solidFill>
                <a:latin typeface="Times New Roman"/>
                <a:cs typeface="Times New Roman"/>
              </a:rPr>
              <a:t>Erasable Programmable Read Only </a:t>
            </a:r>
            <a:r>
              <a:rPr sz="2000" b="1" spc="-10" dirty="0">
                <a:solidFill>
                  <a:srgbClr val="FF0000"/>
                </a:solidFill>
                <a:latin typeface="Times New Roman"/>
                <a:cs typeface="Times New Roman"/>
              </a:rPr>
              <a:t>Memory </a:t>
            </a:r>
            <a:r>
              <a:rPr sz="2000" b="1" dirty="0">
                <a:solidFill>
                  <a:srgbClr val="FF0000"/>
                </a:solidFill>
                <a:latin typeface="Times New Roman"/>
                <a:cs typeface="Times New Roman"/>
              </a:rPr>
              <a:t>(EPROM): </a:t>
            </a:r>
            <a:r>
              <a:rPr sz="2000" spc="-10" dirty="0">
                <a:latin typeface="Times New Roman"/>
                <a:cs typeface="Times New Roman"/>
              </a:rPr>
              <a:t>EPROM </a:t>
            </a:r>
            <a:r>
              <a:rPr sz="2000" spc="-10" dirty="0">
                <a:solidFill>
                  <a:srgbClr val="6F2F9F"/>
                </a:solidFill>
                <a:latin typeface="Times New Roman"/>
                <a:cs typeface="Times New Roman"/>
              </a:rPr>
              <a:t>gives  the flexibility </a:t>
            </a:r>
            <a:r>
              <a:rPr sz="2000" spc="-5" dirty="0">
                <a:solidFill>
                  <a:srgbClr val="6F2F9F"/>
                </a:solidFill>
                <a:latin typeface="Times New Roman"/>
                <a:cs typeface="Times New Roman"/>
              </a:rPr>
              <a:t>to reprogram </a:t>
            </a:r>
            <a:r>
              <a:rPr sz="2000" spc="-10" dirty="0">
                <a:solidFill>
                  <a:srgbClr val="6F2F9F"/>
                </a:solidFill>
                <a:latin typeface="Times New Roman"/>
                <a:cs typeface="Times New Roman"/>
              </a:rPr>
              <a:t>the </a:t>
            </a:r>
            <a:r>
              <a:rPr sz="2000" spc="-20" dirty="0">
                <a:solidFill>
                  <a:srgbClr val="6F2F9F"/>
                </a:solidFill>
                <a:latin typeface="Times New Roman"/>
                <a:cs typeface="Times New Roman"/>
              </a:rPr>
              <a:t>same</a:t>
            </a:r>
            <a:r>
              <a:rPr sz="2000" spc="95" dirty="0">
                <a:solidFill>
                  <a:srgbClr val="6F2F9F"/>
                </a:solidFill>
                <a:latin typeface="Times New Roman"/>
                <a:cs typeface="Times New Roman"/>
              </a:rPr>
              <a:t> </a:t>
            </a:r>
            <a:r>
              <a:rPr sz="2000" spc="-5" dirty="0">
                <a:solidFill>
                  <a:srgbClr val="6F2F9F"/>
                </a:solidFill>
                <a:latin typeface="Times New Roman"/>
                <a:cs typeface="Times New Roman"/>
              </a:rPr>
              <a:t>chip</a:t>
            </a:r>
            <a:r>
              <a:rPr sz="2000" spc="-5" dirty="0">
                <a:latin typeface="Times New Roman"/>
                <a:cs typeface="Times New Roman"/>
              </a:rPr>
              <a:t>.</a:t>
            </a:r>
            <a:endParaRPr sz="2000">
              <a:latin typeface="Times New Roman"/>
              <a:cs typeface="Times New Roman"/>
            </a:endParaRPr>
          </a:p>
          <a:p>
            <a:pPr marL="12700" algn="just">
              <a:lnSpc>
                <a:spcPct val="100000"/>
              </a:lnSpc>
              <a:spcBef>
                <a:spcPts val="1680"/>
              </a:spcBef>
            </a:pPr>
            <a:r>
              <a:rPr sz="2000" spc="-5" dirty="0">
                <a:solidFill>
                  <a:srgbClr val="C00000"/>
                </a:solidFill>
                <a:latin typeface="Times New Roman"/>
                <a:cs typeface="Times New Roman"/>
              </a:rPr>
              <a:t>» </a:t>
            </a:r>
            <a:r>
              <a:rPr sz="2000" spc="-5" dirty="0">
                <a:latin typeface="Times New Roman"/>
                <a:cs typeface="Times New Roman"/>
              </a:rPr>
              <a:t>EPROM </a:t>
            </a:r>
            <a:r>
              <a:rPr sz="2000" spc="-5" dirty="0">
                <a:solidFill>
                  <a:srgbClr val="6F2F9F"/>
                </a:solidFill>
                <a:latin typeface="Times New Roman"/>
                <a:cs typeface="Times New Roman"/>
              </a:rPr>
              <a:t>stores </a:t>
            </a:r>
            <a:r>
              <a:rPr sz="2000" spc="-10" dirty="0">
                <a:solidFill>
                  <a:srgbClr val="6F2F9F"/>
                </a:solidFill>
                <a:latin typeface="Times New Roman"/>
                <a:cs typeface="Times New Roman"/>
              </a:rPr>
              <a:t>the </a:t>
            </a:r>
            <a:r>
              <a:rPr sz="2000" dirty="0">
                <a:solidFill>
                  <a:srgbClr val="6F2F9F"/>
                </a:solidFill>
                <a:latin typeface="Times New Roman"/>
                <a:cs typeface="Times New Roman"/>
              </a:rPr>
              <a:t>bit </a:t>
            </a:r>
            <a:r>
              <a:rPr sz="2000" spc="-10" dirty="0">
                <a:solidFill>
                  <a:srgbClr val="6F2F9F"/>
                </a:solidFill>
                <a:latin typeface="Times New Roman"/>
                <a:cs typeface="Times New Roman"/>
              </a:rPr>
              <a:t>information </a:t>
            </a:r>
            <a:r>
              <a:rPr sz="2000" dirty="0">
                <a:solidFill>
                  <a:srgbClr val="6F2F9F"/>
                </a:solidFill>
                <a:latin typeface="Times New Roman"/>
                <a:cs typeface="Times New Roman"/>
              </a:rPr>
              <a:t>by </a:t>
            </a:r>
            <a:r>
              <a:rPr sz="2000" spc="-10" dirty="0">
                <a:solidFill>
                  <a:srgbClr val="6F2F9F"/>
                </a:solidFill>
                <a:latin typeface="Times New Roman"/>
                <a:cs typeface="Times New Roman"/>
              </a:rPr>
              <a:t>charging the floating gate </a:t>
            </a:r>
            <a:r>
              <a:rPr sz="2000" dirty="0">
                <a:solidFill>
                  <a:srgbClr val="6F2F9F"/>
                </a:solidFill>
                <a:latin typeface="Times New Roman"/>
                <a:cs typeface="Times New Roman"/>
              </a:rPr>
              <a:t>of </a:t>
            </a:r>
            <a:r>
              <a:rPr sz="2000" spc="-5" dirty="0">
                <a:solidFill>
                  <a:srgbClr val="6F2F9F"/>
                </a:solidFill>
                <a:latin typeface="Times New Roman"/>
                <a:cs typeface="Times New Roman"/>
              </a:rPr>
              <a:t>an</a:t>
            </a:r>
            <a:r>
              <a:rPr sz="2000" spc="-50" dirty="0">
                <a:solidFill>
                  <a:srgbClr val="6F2F9F"/>
                </a:solidFill>
                <a:latin typeface="Times New Roman"/>
                <a:cs typeface="Times New Roman"/>
              </a:rPr>
              <a:t> </a:t>
            </a:r>
            <a:r>
              <a:rPr sz="2000" dirty="0">
                <a:solidFill>
                  <a:srgbClr val="6F2F9F"/>
                </a:solidFill>
                <a:latin typeface="Times New Roman"/>
                <a:cs typeface="Times New Roman"/>
              </a:rPr>
              <a:t>FET</a:t>
            </a:r>
            <a:r>
              <a:rPr sz="2000" dirty="0">
                <a:latin typeface="Times New Roman"/>
                <a:cs typeface="Times New Roman"/>
              </a:rPr>
              <a:t>.</a:t>
            </a:r>
            <a:endParaRPr sz="2000">
              <a:latin typeface="Times New Roman"/>
              <a:cs typeface="Times New Roman"/>
            </a:endParaRPr>
          </a:p>
          <a:p>
            <a:pPr marL="12700" algn="just">
              <a:lnSpc>
                <a:spcPct val="100000"/>
              </a:lnSpc>
              <a:spcBef>
                <a:spcPts val="1680"/>
              </a:spcBef>
            </a:pPr>
            <a:r>
              <a:rPr sz="2000" spc="-5" dirty="0">
                <a:solidFill>
                  <a:srgbClr val="C00000"/>
                </a:solidFill>
                <a:latin typeface="Times New Roman"/>
                <a:cs typeface="Times New Roman"/>
              </a:rPr>
              <a:t>» </a:t>
            </a:r>
            <a:r>
              <a:rPr sz="2000" dirty="0">
                <a:latin typeface="Times New Roman"/>
                <a:cs typeface="Times New Roman"/>
              </a:rPr>
              <a:t>Bit </a:t>
            </a:r>
            <a:r>
              <a:rPr sz="2000" spc="-10" dirty="0">
                <a:latin typeface="Times New Roman"/>
                <a:cs typeface="Times New Roman"/>
              </a:rPr>
              <a:t>information is </a:t>
            </a:r>
            <a:r>
              <a:rPr sz="2000" spc="-5" dirty="0">
                <a:latin typeface="Times New Roman"/>
                <a:cs typeface="Times New Roman"/>
              </a:rPr>
              <a:t>stored </a:t>
            </a:r>
            <a:r>
              <a:rPr sz="2000" dirty="0">
                <a:latin typeface="Times New Roman"/>
                <a:cs typeface="Times New Roman"/>
              </a:rPr>
              <a:t>by </a:t>
            </a:r>
            <a:r>
              <a:rPr sz="2000" spc="-5" dirty="0">
                <a:latin typeface="Times New Roman"/>
                <a:cs typeface="Times New Roman"/>
              </a:rPr>
              <a:t>using an EPROM programmer, </a:t>
            </a:r>
            <a:r>
              <a:rPr sz="2000" spc="-10" dirty="0">
                <a:latin typeface="Times New Roman"/>
                <a:cs typeface="Times New Roman"/>
              </a:rPr>
              <a:t>which </a:t>
            </a:r>
            <a:r>
              <a:rPr sz="2000" spc="-5" dirty="0">
                <a:latin typeface="Times New Roman"/>
                <a:cs typeface="Times New Roman"/>
              </a:rPr>
              <a:t>applies</a:t>
            </a:r>
            <a:r>
              <a:rPr sz="2000" spc="430" dirty="0">
                <a:latin typeface="Times New Roman"/>
                <a:cs typeface="Times New Roman"/>
              </a:rPr>
              <a:t> </a:t>
            </a:r>
            <a:r>
              <a:rPr sz="2000" spc="-10" dirty="0">
                <a:latin typeface="Times New Roman"/>
                <a:cs typeface="Times New Roman"/>
              </a:rPr>
              <a:t>high</a:t>
            </a:r>
            <a:endParaRPr sz="2000">
              <a:latin typeface="Times New Roman"/>
              <a:cs typeface="Times New Roman"/>
            </a:endParaRPr>
          </a:p>
          <a:p>
            <a:pPr marL="356870" algn="just">
              <a:lnSpc>
                <a:spcPct val="100000"/>
              </a:lnSpc>
              <a:spcBef>
                <a:spcPts val="1205"/>
              </a:spcBef>
            </a:pPr>
            <a:r>
              <a:rPr sz="2000" spc="-10" dirty="0">
                <a:latin typeface="Times New Roman"/>
                <a:cs typeface="Times New Roman"/>
              </a:rPr>
              <a:t>voltage </a:t>
            </a:r>
            <a:r>
              <a:rPr sz="2000" spc="-5" dirty="0">
                <a:latin typeface="Times New Roman"/>
                <a:cs typeface="Times New Roman"/>
              </a:rPr>
              <a:t>to </a:t>
            </a:r>
            <a:r>
              <a:rPr sz="2000" spc="-10" dirty="0">
                <a:latin typeface="Times New Roman"/>
                <a:cs typeface="Times New Roman"/>
              </a:rPr>
              <a:t>charge the floating</a:t>
            </a:r>
            <a:r>
              <a:rPr sz="2000" spc="90" dirty="0">
                <a:latin typeface="Times New Roman"/>
                <a:cs typeface="Times New Roman"/>
              </a:rPr>
              <a:t> </a:t>
            </a:r>
            <a:r>
              <a:rPr sz="2000" spc="-5" dirty="0">
                <a:latin typeface="Times New Roman"/>
                <a:cs typeface="Times New Roman"/>
              </a:rPr>
              <a:t>gate.</a:t>
            </a:r>
            <a:endParaRPr sz="2000">
              <a:latin typeface="Times New Roman"/>
              <a:cs typeface="Times New Roman"/>
            </a:endParaRPr>
          </a:p>
          <a:p>
            <a:pPr marL="356870" marR="5080" indent="-344805" algn="just">
              <a:lnSpc>
                <a:spcPct val="150000"/>
              </a:lnSpc>
              <a:spcBef>
                <a:spcPts val="480"/>
              </a:spcBef>
            </a:pPr>
            <a:r>
              <a:rPr sz="2000" spc="-5" dirty="0">
                <a:solidFill>
                  <a:srgbClr val="C00000"/>
                </a:solidFill>
                <a:latin typeface="Times New Roman"/>
                <a:cs typeface="Times New Roman"/>
              </a:rPr>
              <a:t>» </a:t>
            </a:r>
            <a:r>
              <a:rPr sz="2000" spc="-5" dirty="0">
                <a:latin typeface="Times New Roman"/>
                <a:cs typeface="Times New Roman"/>
              </a:rPr>
              <a:t>EPROM </a:t>
            </a:r>
            <a:r>
              <a:rPr sz="2000" spc="-5" dirty="0">
                <a:solidFill>
                  <a:srgbClr val="6F2F9F"/>
                </a:solidFill>
                <a:latin typeface="Times New Roman"/>
                <a:cs typeface="Times New Roman"/>
              </a:rPr>
              <a:t>contains a quartz crystal </a:t>
            </a:r>
            <a:r>
              <a:rPr sz="2000" spc="-5" dirty="0">
                <a:latin typeface="Times New Roman"/>
                <a:cs typeface="Times New Roman"/>
              </a:rPr>
              <a:t>window </a:t>
            </a:r>
            <a:r>
              <a:rPr sz="2000" spc="-10" dirty="0">
                <a:solidFill>
                  <a:srgbClr val="6F2F9F"/>
                </a:solidFill>
                <a:latin typeface="Times New Roman"/>
                <a:cs typeface="Times New Roman"/>
              </a:rPr>
              <a:t>for </a:t>
            </a:r>
            <a:r>
              <a:rPr sz="2000" spc="-5" dirty="0">
                <a:solidFill>
                  <a:srgbClr val="6F2F9F"/>
                </a:solidFill>
                <a:latin typeface="Times New Roman"/>
                <a:cs typeface="Times New Roman"/>
              </a:rPr>
              <a:t>erasing the </a:t>
            </a:r>
            <a:r>
              <a:rPr sz="2000" dirty="0">
                <a:solidFill>
                  <a:srgbClr val="6F2F9F"/>
                </a:solidFill>
                <a:latin typeface="Times New Roman"/>
                <a:cs typeface="Times New Roman"/>
              </a:rPr>
              <a:t>stored </a:t>
            </a:r>
            <a:r>
              <a:rPr sz="2000" spc="-10" dirty="0">
                <a:solidFill>
                  <a:srgbClr val="6F2F9F"/>
                </a:solidFill>
                <a:latin typeface="Times New Roman"/>
                <a:cs typeface="Times New Roman"/>
              </a:rPr>
              <a:t>information</a:t>
            </a:r>
            <a:r>
              <a:rPr sz="2000" spc="-10" dirty="0">
                <a:latin typeface="Times New Roman"/>
                <a:cs typeface="Times New Roman"/>
              </a:rPr>
              <a:t>. </a:t>
            </a:r>
            <a:r>
              <a:rPr sz="2000" dirty="0">
                <a:latin typeface="Times New Roman"/>
                <a:cs typeface="Times New Roman"/>
              </a:rPr>
              <a:t>If  </a:t>
            </a:r>
            <a:r>
              <a:rPr sz="2000" spc="-10" dirty="0">
                <a:latin typeface="Times New Roman"/>
                <a:cs typeface="Times New Roman"/>
              </a:rPr>
              <a:t>the </a:t>
            </a:r>
            <a:r>
              <a:rPr sz="2000" spc="-5" dirty="0">
                <a:latin typeface="Times New Roman"/>
                <a:cs typeface="Times New Roman"/>
              </a:rPr>
              <a:t>window </a:t>
            </a:r>
            <a:r>
              <a:rPr sz="2000" spc="5" dirty="0">
                <a:latin typeface="Times New Roman"/>
                <a:cs typeface="Times New Roman"/>
              </a:rPr>
              <a:t>is </a:t>
            </a:r>
            <a:r>
              <a:rPr sz="2000" spc="-5" dirty="0">
                <a:solidFill>
                  <a:srgbClr val="6F2F9F"/>
                </a:solidFill>
                <a:latin typeface="Times New Roman"/>
                <a:cs typeface="Times New Roman"/>
              </a:rPr>
              <a:t>exposed </a:t>
            </a:r>
            <a:r>
              <a:rPr sz="2000" spc="-10" dirty="0">
                <a:solidFill>
                  <a:srgbClr val="6F2F9F"/>
                </a:solidFill>
                <a:latin typeface="Times New Roman"/>
                <a:cs typeface="Times New Roman"/>
              </a:rPr>
              <a:t>to </a:t>
            </a:r>
            <a:r>
              <a:rPr sz="2000" spc="-5" dirty="0">
                <a:solidFill>
                  <a:srgbClr val="6F2F9F"/>
                </a:solidFill>
                <a:latin typeface="Times New Roman"/>
                <a:cs typeface="Times New Roman"/>
              </a:rPr>
              <a:t>ultraviolet </a:t>
            </a:r>
            <a:r>
              <a:rPr sz="2000" spc="-15" dirty="0">
                <a:solidFill>
                  <a:srgbClr val="6F2F9F"/>
                </a:solidFill>
                <a:latin typeface="Times New Roman"/>
                <a:cs typeface="Times New Roman"/>
              </a:rPr>
              <a:t>rays </a:t>
            </a:r>
            <a:r>
              <a:rPr sz="2000" spc="-10" dirty="0">
                <a:solidFill>
                  <a:srgbClr val="6F2F9F"/>
                </a:solidFill>
                <a:latin typeface="Times New Roman"/>
                <a:cs typeface="Times New Roman"/>
              </a:rPr>
              <a:t>for </a:t>
            </a:r>
            <a:r>
              <a:rPr sz="2000" spc="-5" dirty="0">
                <a:solidFill>
                  <a:srgbClr val="6F2F9F"/>
                </a:solidFill>
                <a:latin typeface="Times New Roman"/>
                <a:cs typeface="Times New Roman"/>
              </a:rPr>
              <a:t>a </a:t>
            </a:r>
            <a:r>
              <a:rPr sz="2000" spc="-15" dirty="0">
                <a:solidFill>
                  <a:srgbClr val="6F2F9F"/>
                </a:solidFill>
                <a:latin typeface="Times New Roman"/>
                <a:cs typeface="Times New Roman"/>
              </a:rPr>
              <a:t>fixed </a:t>
            </a:r>
            <a:r>
              <a:rPr sz="2000" spc="-5" dirty="0">
                <a:solidFill>
                  <a:srgbClr val="6F2F9F"/>
                </a:solidFill>
                <a:latin typeface="Times New Roman"/>
                <a:cs typeface="Times New Roman"/>
              </a:rPr>
              <a:t>duration</a:t>
            </a:r>
            <a:r>
              <a:rPr sz="2000" spc="-5" dirty="0">
                <a:latin typeface="Times New Roman"/>
                <a:cs typeface="Times New Roman"/>
              </a:rPr>
              <a:t>, </a:t>
            </a:r>
            <a:r>
              <a:rPr sz="2000" spc="-10" dirty="0">
                <a:latin typeface="Times New Roman"/>
                <a:cs typeface="Times New Roman"/>
              </a:rPr>
              <a:t>the </a:t>
            </a:r>
            <a:r>
              <a:rPr sz="2000" spc="-5" dirty="0">
                <a:solidFill>
                  <a:srgbClr val="6F2F9F"/>
                </a:solidFill>
                <a:latin typeface="Times New Roman"/>
                <a:cs typeface="Times New Roman"/>
              </a:rPr>
              <a:t>entire  </a:t>
            </a:r>
            <a:r>
              <a:rPr sz="2000" spc="-15" dirty="0">
                <a:solidFill>
                  <a:srgbClr val="6F2F9F"/>
                </a:solidFill>
                <a:latin typeface="Times New Roman"/>
                <a:cs typeface="Times New Roman"/>
              </a:rPr>
              <a:t>memory </a:t>
            </a:r>
            <a:r>
              <a:rPr sz="2000" spc="-20" dirty="0">
                <a:solidFill>
                  <a:srgbClr val="6F2F9F"/>
                </a:solidFill>
                <a:latin typeface="Times New Roman"/>
                <a:cs typeface="Times New Roman"/>
              </a:rPr>
              <a:t>will </a:t>
            </a:r>
            <a:r>
              <a:rPr sz="2000" dirty="0">
                <a:solidFill>
                  <a:srgbClr val="6F2F9F"/>
                </a:solidFill>
                <a:latin typeface="Times New Roman"/>
                <a:cs typeface="Times New Roman"/>
              </a:rPr>
              <a:t>be</a:t>
            </a:r>
            <a:r>
              <a:rPr sz="2000" spc="105" dirty="0">
                <a:solidFill>
                  <a:srgbClr val="6F2F9F"/>
                </a:solidFill>
                <a:latin typeface="Times New Roman"/>
                <a:cs typeface="Times New Roman"/>
              </a:rPr>
              <a:t> </a:t>
            </a:r>
            <a:r>
              <a:rPr sz="2000" dirty="0">
                <a:solidFill>
                  <a:srgbClr val="6F2F9F"/>
                </a:solidFill>
                <a:latin typeface="Times New Roman"/>
                <a:cs typeface="Times New Roman"/>
              </a:rPr>
              <a:t>erased</a:t>
            </a:r>
            <a:r>
              <a:rPr sz="2000" dirty="0">
                <a:latin typeface="Times New Roman"/>
                <a:cs typeface="Times New Roman"/>
              </a:rPr>
              <a:t>.</a:t>
            </a:r>
            <a:endParaRPr sz="2000">
              <a:latin typeface="Times New Roman"/>
              <a:cs typeface="Times New Roman"/>
            </a:endParaRPr>
          </a:p>
          <a:p>
            <a:pPr marL="356870" marR="5080" indent="-344805" algn="just">
              <a:lnSpc>
                <a:spcPct val="150000"/>
              </a:lnSpc>
              <a:spcBef>
                <a:spcPts val="484"/>
              </a:spcBef>
            </a:pPr>
            <a:r>
              <a:rPr sz="2000" spc="-5" dirty="0">
                <a:solidFill>
                  <a:srgbClr val="C00000"/>
                </a:solidFill>
                <a:latin typeface="Times New Roman"/>
                <a:cs typeface="Times New Roman"/>
              </a:rPr>
              <a:t>» </a:t>
            </a:r>
            <a:r>
              <a:rPr sz="2000" i="1" spc="-5" dirty="0">
                <a:solidFill>
                  <a:srgbClr val="FF0000"/>
                </a:solidFill>
                <a:latin typeface="Times New Roman"/>
                <a:cs typeface="Times New Roman"/>
              </a:rPr>
              <a:t>Limitations: </a:t>
            </a:r>
            <a:r>
              <a:rPr sz="2000" spc="-10" dirty="0">
                <a:latin typeface="Times New Roman"/>
                <a:cs typeface="Times New Roman"/>
              </a:rPr>
              <a:t>Even though </a:t>
            </a:r>
            <a:r>
              <a:rPr sz="2000" spc="-5" dirty="0">
                <a:latin typeface="Times New Roman"/>
                <a:cs typeface="Times New Roman"/>
              </a:rPr>
              <a:t>the EPROM chip is </a:t>
            </a:r>
            <a:r>
              <a:rPr sz="2000" spc="-5" dirty="0">
                <a:solidFill>
                  <a:srgbClr val="6F2F9F"/>
                </a:solidFill>
                <a:latin typeface="Times New Roman"/>
                <a:cs typeface="Times New Roman"/>
              </a:rPr>
              <a:t>flexible in </a:t>
            </a:r>
            <a:r>
              <a:rPr sz="2000" spc="-10" dirty="0">
                <a:solidFill>
                  <a:srgbClr val="6F2F9F"/>
                </a:solidFill>
                <a:latin typeface="Times New Roman"/>
                <a:cs typeface="Times New Roman"/>
              </a:rPr>
              <a:t>terms </a:t>
            </a:r>
            <a:r>
              <a:rPr sz="2000" dirty="0">
                <a:solidFill>
                  <a:srgbClr val="6F2F9F"/>
                </a:solidFill>
                <a:latin typeface="Times New Roman"/>
                <a:cs typeface="Times New Roman"/>
              </a:rPr>
              <a:t>of </a:t>
            </a:r>
            <a:r>
              <a:rPr sz="2000" spc="-5" dirty="0">
                <a:solidFill>
                  <a:srgbClr val="6F2F9F"/>
                </a:solidFill>
                <a:latin typeface="Times New Roman"/>
                <a:cs typeface="Times New Roman"/>
              </a:rPr>
              <a:t>re-  </a:t>
            </a:r>
            <a:r>
              <a:rPr sz="2000" spc="-10" dirty="0">
                <a:solidFill>
                  <a:srgbClr val="6F2F9F"/>
                </a:solidFill>
                <a:latin typeface="Times New Roman"/>
                <a:cs typeface="Times New Roman"/>
              </a:rPr>
              <a:t>programmability</a:t>
            </a:r>
            <a:r>
              <a:rPr sz="2000" spc="-10" dirty="0">
                <a:latin typeface="Times New Roman"/>
                <a:cs typeface="Times New Roman"/>
              </a:rPr>
              <a:t>, </a:t>
            </a:r>
            <a:r>
              <a:rPr sz="2000" spc="-5" dirty="0">
                <a:latin typeface="Times New Roman"/>
                <a:cs typeface="Times New Roman"/>
              </a:rPr>
              <a:t>it </a:t>
            </a:r>
            <a:r>
              <a:rPr sz="2000" spc="-5" dirty="0">
                <a:solidFill>
                  <a:srgbClr val="6F2F9F"/>
                </a:solidFill>
                <a:latin typeface="Times New Roman"/>
                <a:cs typeface="Times New Roman"/>
              </a:rPr>
              <a:t>needs </a:t>
            </a:r>
            <a:r>
              <a:rPr sz="2000" spc="-10" dirty="0">
                <a:solidFill>
                  <a:srgbClr val="6F2F9F"/>
                </a:solidFill>
                <a:latin typeface="Times New Roman"/>
                <a:cs typeface="Times New Roman"/>
              </a:rPr>
              <a:t>to </a:t>
            </a:r>
            <a:r>
              <a:rPr sz="2000" dirty="0">
                <a:solidFill>
                  <a:srgbClr val="6F2F9F"/>
                </a:solidFill>
                <a:latin typeface="Times New Roman"/>
                <a:cs typeface="Times New Roman"/>
              </a:rPr>
              <a:t>be </a:t>
            </a:r>
            <a:r>
              <a:rPr sz="2000" spc="-10" dirty="0">
                <a:solidFill>
                  <a:srgbClr val="6F2F9F"/>
                </a:solidFill>
                <a:latin typeface="Times New Roman"/>
                <a:cs typeface="Times New Roman"/>
              </a:rPr>
              <a:t>taken out </a:t>
            </a:r>
            <a:r>
              <a:rPr sz="2000" dirty="0">
                <a:solidFill>
                  <a:srgbClr val="6F2F9F"/>
                </a:solidFill>
                <a:latin typeface="Times New Roman"/>
                <a:cs typeface="Times New Roman"/>
              </a:rPr>
              <a:t>of </a:t>
            </a:r>
            <a:r>
              <a:rPr sz="2000" spc="-10" dirty="0">
                <a:solidFill>
                  <a:srgbClr val="6F2F9F"/>
                </a:solidFill>
                <a:latin typeface="Times New Roman"/>
                <a:cs typeface="Times New Roman"/>
              </a:rPr>
              <a:t>the </a:t>
            </a:r>
            <a:r>
              <a:rPr sz="2000" spc="-5" dirty="0">
                <a:solidFill>
                  <a:srgbClr val="6F2F9F"/>
                </a:solidFill>
                <a:latin typeface="Times New Roman"/>
                <a:cs typeface="Times New Roman"/>
              </a:rPr>
              <a:t>circuit </a:t>
            </a:r>
            <a:r>
              <a:rPr sz="2000" dirty="0">
                <a:solidFill>
                  <a:srgbClr val="6F2F9F"/>
                </a:solidFill>
                <a:latin typeface="Times New Roman"/>
                <a:cs typeface="Times New Roman"/>
              </a:rPr>
              <a:t>board </a:t>
            </a:r>
            <a:r>
              <a:rPr sz="2000" spc="-10" dirty="0">
                <a:solidFill>
                  <a:srgbClr val="6F2F9F"/>
                </a:solidFill>
                <a:latin typeface="Times New Roman"/>
                <a:cs typeface="Times New Roman"/>
              </a:rPr>
              <a:t>and put in </a:t>
            </a:r>
            <a:r>
              <a:rPr sz="2000" spc="-5" dirty="0">
                <a:solidFill>
                  <a:srgbClr val="6F2F9F"/>
                </a:solidFill>
                <a:latin typeface="Times New Roman"/>
                <a:cs typeface="Times New Roman"/>
              </a:rPr>
              <a:t>a </a:t>
            </a:r>
            <a:r>
              <a:rPr sz="2000" spc="-10" dirty="0">
                <a:solidFill>
                  <a:srgbClr val="6F2F9F"/>
                </a:solidFill>
                <a:latin typeface="Times New Roman"/>
                <a:cs typeface="Times New Roman"/>
              </a:rPr>
              <a:t>UV  </a:t>
            </a:r>
            <a:r>
              <a:rPr sz="2000" spc="-5" dirty="0">
                <a:solidFill>
                  <a:srgbClr val="6F2F9F"/>
                </a:solidFill>
                <a:latin typeface="Times New Roman"/>
                <a:cs typeface="Times New Roman"/>
              </a:rPr>
              <a:t>eraser device </a:t>
            </a:r>
            <a:r>
              <a:rPr sz="2000" spc="-10" dirty="0">
                <a:solidFill>
                  <a:srgbClr val="6F2F9F"/>
                </a:solidFill>
                <a:latin typeface="Times New Roman"/>
                <a:cs typeface="Times New Roman"/>
              </a:rPr>
              <a:t>for </a:t>
            </a:r>
            <a:r>
              <a:rPr sz="2000" dirty="0">
                <a:solidFill>
                  <a:srgbClr val="6F2F9F"/>
                </a:solidFill>
                <a:latin typeface="Times New Roman"/>
                <a:cs typeface="Times New Roman"/>
              </a:rPr>
              <a:t>20 </a:t>
            </a:r>
            <a:r>
              <a:rPr sz="2000" spc="-10" dirty="0">
                <a:solidFill>
                  <a:srgbClr val="6F2F9F"/>
                </a:solidFill>
                <a:latin typeface="Times New Roman"/>
                <a:cs typeface="Times New Roman"/>
              </a:rPr>
              <a:t>to </a:t>
            </a:r>
            <a:r>
              <a:rPr sz="2000" dirty="0">
                <a:solidFill>
                  <a:srgbClr val="6F2F9F"/>
                </a:solidFill>
                <a:latin typeface="Times New Roman"/>
                <a:cs typeface="Times New Roman"/>
              </a:rPr>
              <a:t>30</a:t>
            </a:r>
            <a:r>
              <a:rPr sz="2000" spc="10" dirty="0">
                <a:solidFill>
                  <a:srgbClr val="6F2F9F"/>
                </a:solidFill>
                <a:latin typeface="Times New Roman"/>
                <a:cs typeface="Times New Roman"/>
              </a:rPr>
              <a:t> </a:t>
            </a:r>
            <a:r>
              <a:rPr sz="2000" spc="-15" dirty="0">
                <a:solidFill>
                  <a:srgbClr val="6F2F9F"/>
                </a:solidFill>
                <a:latin typeface="Times New Roman"/>
                <a:cs typeface="Times New Roman"/>
              </a:rPr>
              <a:t>minutes</a:t>
            </a:r>
            <a:r>
              <a:rPr sz="2000" spc="-15" dirty="0">
                <a:latin typeface="Times New Roman"/>
                <a:cs typeface="Times New Roman"/>
              </a:rPr>
              <a:t>.</a:t>
            </a:r>
            <a:endParaRPr sz="2000">
              <a:latin typeface="Times New Roman"/>
              <a:cs typeface="Times New Roman"/>
            </a:endParaRPr>
          </a:p>
          <a:p>
            <a:pPr marL="12700" algn="just">
              <a:lnSpc>
                <a:spcPct val="100000"/>
              </a:lnSpc>
              <a:spcBef>
                <a:spcPts val="1685"/>
              </a:spcBef>
            </a:pPr>
            <a:r>
              <a:rPr sz="2000" spc="-5" dirty="0">
                <a:solidFill>
                  <a:srgbClr val="C00000"/>
                </a:solidFill>
                <a:latin typeface="Times New Roman"/>
                <a:cs typeface="Times New Roman"/>
              </a:rPr>
              <a:t>» </a:t>
            </a:r>
            <a:r>
              <a:rPr sz="2000" spc="-10" dirty="0">
                <a:latin typeface="Times New Roman"/>
                <a:cs typeface="Times New Roman"/>
              </a:rPr>
              <a:t>So </a:t>
            </a:r>
            <a:r>
              <a:rPr sz="2000" spc="-5" dirty="0">
                <a:latin typeface="Times New Roman"/>
                <a:cs typeface="Times New Roman"/>
              </a:rPr>
              <a:t>it is </a:t>
            </a:r>
            <a:r>
              <a:rPr sz="2000" spc="-5" dirty="0">
                <a:solidFill>
                  <a:srgbClr val="6F2F9F"/>
                </a:solidFill>
                <a:latin typeface="Times New Roman"/>
                <a:cs typeface="Times New Roman"/>
              </a:rPr>
              <a:t>a tedious </a:t>
            </a:r>
            <a:r>
              <a:rPr sz="2000" spc="-10" dirty="0">
                <a:solidFill>
                  <a:srgbClr val="6F2F9F"/>
                </a:solidFill>
                <a:latin typeface="Times New Roman"/>
                <a:cs typeface="Times New Roman"/>
              </a:rPr>
              <a:t>and time-consuming</a:t>
            </a:r>
            <a:r>
              <a:rPr sz="2000" spc="-190" dirty="0">
                <a:solidFill>
                  <a:srgbClr val="6F2F9F"/>
                </a:solidFill>
                <a:latin typeface="Times New Roman"/>
                <a:cs typeface="Times New Roman"/>
              </a:rPr>
              <a:t> </a:t>
            </a:r>
            <a:r>
              <a:rPr sz="2000" spc="-5" dirty="0">
                <a:solidFill>
                  <a:srgbClr val="6F2F9F"/>
                </a:solidFill>
                <a:latin typeface="Times New Roman"/>
                <a:cs typeface="Times New Roman"/>
              </a:rPr>
              <a:t>process</a:t>
            </a:r>
            <a:r>
              <a:rPr sz="2000" spc="-5" dirty="0">
                <a:latin typeface="Times New Roman"/>
                <a:cs typeface="Times New Roman"/>
              </a:rPr>
              <a:t>.</a:t>
            </a:r>
            <a:endParaRPr sz="2000">
              <a:latin typeface="Times New Roman"/>
              <a:cs typeface="Times New Roman"/>
            </a:endParaRPr>
          </a:p>
        </p:txBody>
      </p:sp>
      <p:sp>
        <p:nvSpPr>
          <p:cNvPr id="5" name="object 5"/>
          <p:cNvSpPr txBox="1"/>
          <p:nvPr/>
        </p:nvSpPr>
        <p:spPr>
          <a:xfrm>
            <a:off x="8420100" y="6471338"/>
            <a:ext cx="216535" cy="196850"/>
          </a:xfrm>
          <a:prstGeom prst="rect">
            <a:avLst/>
          </a:prstGeom>
        </p:spPr>
        <p:txBody>
          <a:bodyPr vert="horz" wrap="square" lIns="0" tIns="0" rIns="0" bIns="0" rtlCol="0">
            <a:spAutoFit/>
          </a:bodyPr>
          <a:lstStyle/>
          <a:p>
            <a:pPr marL="38100">
              <a:lnSpc>
                <a:spcPts val="1375"/>
              </a:lnSpc>
            </a:pPr>
            <a:fld id="{81D60167-4931-47E6-BA6A-407CBD079E47}" type="slidenum">
              <a:rPr sz="1200" spc="-40" dirty="0">
                <a:latin typeface="Times New Roman"/>
                <a:cs typeface="Times New Roman"/>
              </a:rPr>
              <a:t>71</a:t>
            </a:fld>
            <a:endParaRPr sz="1200">
              <a:latin typeface="Times New Roman"/>
              <a:cs typeface="Times New Roman"/>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60044" y="428403"/>
            <a:ext cx="8458200" cy="4385945"/>
          </a:xfrm>
          <a:prstGeom prst="rect">
            <a:avLst/>
          </a:prstGeom>
        </p:spPr>
        <p:txBody>
          <a:bodyPr vert="horz" wrap="square" lIns="0" tIns="12065" rIns="0" bIns="0" rtlCol="0">
            <a:spAutoFit/>
          </a:bodyPr>
          <a:lstStyle/>
          <a:p>
            <a:pPr marL="469900" marR="5080" indent="-457200" algn="just">
              <a:lnSpc>
                <a:spcPct val="150100"/>
              </a:lnSpc>
              <a:spcBef>
                <a:spcPts val="95"/>
              </a:spcBef>
            </a:pPr>
            <a:r>
              <a:rPr sz="2000" b="1" dirty="0">
                <a:solidFill>
                  <a:srgbClr val="C00000"/>
                </a:solidFill>
                <a:latin typeface="Times New Roman"/>
                <a:cs typeface="Times New Roman"/>
              </a:rPr>
              <a:t>4. </a:t>
            </a:r>
            <a:r>
              <a:rPr sz="2000" b="1" spc="-5" dirty="0">
                <a:solidFill>
                  <a:srgbClr val="FF0000"/>
                </a:solidFill>
                <a:latin typeface="Times New Roman"/>
                <a:cs typeface="Times New Roman"/>
              </a:rPr>
              <a:t>Electrically Erasable </a:t>
            </a:r>
            <a:r>
              <a:rPr sz="2000" b="1" spc="-10" dirty="0">
                <a:solidFill>
                  <a:srgbClr val="FF0000"/>
                </a:solidFill>
                <a:latin typeface="Times New Roman"/>
                <a:cs typeface="Times New Roman"/>
              </a:rPr>
              <a:t>Programmable </a:t>
            </a:r>
            <a:r>
              <a:rPr sz="2000" b="1" spc="-5" dirty="0">
                <a:solidFill>
                  <a:srgbClr val="FF0000"/>
                </a:solidFill>
                <a:latin typeface="Times New Roman"/>
                <a:cs typeface="Times New Roman"/>
              </a:rPr>
              <a:t>Read Only Memory </a:t>
            </a:r>
            <a:r>
              <a:rPr sz="2000" b="1" dirty="0">
                <a:solidFill>
                  <a:srgbClr val="FF0000"/>
                </a:solidFill>
                <a:latin typeface="Times New Roman"/>
                <a:cs typeface="Times New Roman"/>
              </a:rPr>
              <a:t>(EEPROM): </a:t>
            </a:r>
            <a:r>
              <a:rPr sz="2000" b="1" dirty="0">
                <a:latin typeface="Times New Roman"/>
                <a:cs typeface="Times New Roman"/>
              </a:rPr>
              <a:t> </a:t>
            </a:r>
            <a:r>
              <a:rPr sz="2000" dirty="0">
                <a:latin typeface="Times New Roman"/>
                <a:cs typeface="Times New Roman"/>
              </a:rPr>
              <a:t>The </a:t>
            </a:r>
            <a:r>
              <a:rPr sz="2000" spc="-10" dirty="0">
                <a:solidFill>
                  <a:srgbClr val="6F2F9F"/>
                </a:solidFill>
                <a:latin typeface="Times New Roman"/>
                <a:cs typeface="Times New Roman"/>
              </a:rPr>
              <a:t>information </a:t>
            </a:r>
            <a:r>
              <a:rPr sz="2000" spc="-5" dirty="0">
                <a:solidFill>
                  <a:srgbClr val="6F2F9F"/>
                </a:solidFill>
                <a:latin typeface="Times New Roman"/>
                <a:cs typeface="Times New Roman"/>
              </a:rPr>
              <a:t>contained in </a:t>
            </a:r>
            <a:r>
              <a:rPr sz="2000" spc="-10" dirty="0">
                <a:solidFill>
                  <a:srgbClr val="6F2F9F"/>
                </a:solidFill>
                <a:latin typeface="Times New Roman"/>
                <a:cs typeface="Times New Roman"/>
              </a:rPr>
              <a:t>the </a:t>
            </a:r>
            <a:r>
              <a:rPr sz="2000" spc="-5" dirty="0">
                <a:solidFill>
                  <a:srgbClr val="6F2F9F"/>
                </a:solidFill>
                <a:latin typeface="Times New Roman"/>
                <a:cs typeface="Times New Roman"/>
              </a:rPr>
              <a:t>EEPROM </a:t>
            </a:r>
            <a:r>
              <a:rPr sz="2000" spc="-10" dirty="0">
                <a:solidFill>
                  <a:srgbClr val="6F2F9F"/>
                </a:solidFill>
                <a:latin typeface="Times New Roman"/>
                <a:cs typeface="Times New Roman"/>
              </a:rPr>
              <a:t>memory </a:t>
            </a:r>
            <a:r>
              <a:rPr sz="2000" spc="5" dirty="0">
                <a:solidFill>
                  <a:srgbClr val="6F2F9F"/>
                </a:solidFill>
                <a:latin typeface="Times New Roman"/>
                <a:cs typeface="Times New Roman"/>
              </a:rPr>
              <a:t>can </a:t>
            </a:r>
            <a:r>
              <a:rPr sz="2000" dirty="0">
                <a:solidFill>
                  <a:srgbClr val="6F2F9F"/>
                </a:solidFill>
                <a:latin typeface="Times New Roman"/>
                <a:cs typeface="Times New Roman"/>
              </a:rPr>
              <a:t>be </a:t>
            </a:r>
            <a:r>
              <a:rPr sz="2000" spc="-5" dirty="0">
                <a:solidFill>
                  <a:srgbClr val="6F2F9F"/>
                </a:solidFill>
                <a:latin typeface="Times New Roman"/>
                <a:cs typeface="Times New Roman"/>
              </a:rPr>
              <a:t>altered </a:t>
            </a:r>
            <a:r>
              <a:rPr sz="2000" dirty="0">
                <a:solidFill>
                  <a:srgbClr val="6F2F9F"/>
                </a:solidFill>
                <a:latin typeface="Times New Roman"/>
                <a:cs typeface="Times New Roman"/>
              </a:rPr>
              <a:t>by </a:t>
            </a:r>
            <a:r>
              <a:rPr sz="2000" spc="-5" dirty="0">
                <a:solidFill>
                  <a:srgbClr val="6F2F9F"/>
                </a:solidFill>
                <a:latin typeface="Times New Roman"/>
                <a:cs typeface="Times New Roman"/>
              </a:rPr>
              <a:t>using  electrical </a:t>
            </a:r>
            <a:r>
              <a:rPr sz="2000" spc="-10" dirty="0">
                <a:solidFill>
                  <a:srgbClr val="6F2F9F"/>
                </a:solidFill>
                <a:latin typeface="Times New Roman"/>
                <a:cs typeface="Times New Roman"/>
              </a:rPr>
              <a:t>signals </a:t>
            </a:r>
            <a:r>
              <a:rPr sz="2000" spc="-5" dirty="0">
                <a:solidFill>
                  <a:srgbClr val="6F2F9F"/>
                </a:solidFill>
                <a:latin typeface="Times New Roman"/>
                <a:cs typeface="Times New Roman"/>
              </a:rPr>
              <a:t>at </a:t>
            </a:r>
            <a:r>
              <a:rPr sz="2000" spc="-10" dirty="0">
                <a:solidFill>
                  <a:srgbClr val="6F2F9F"/>
                </a:solidFill>
                <a:latin typeface="Times New Roman"/>
                <a:cs typeface="Times New Roman"/>
              </a:rPr>
              <a:t>the register/Byte</a:t>
            </a:r>
            <a:r>
              <a:rPr sz="2000" spc="75" dirty="0">
                <a:solidFill>
                  <a:srgbClr val="6F2F9F"/>
                </a:solidFill>
                <a:latin typeface="Times New Roman"/>
                <a:cs typeface="Times New Roman"/>
              </a:rPr>
              <a:t> </a:t>
            </a:r>
            <a:r>
              <a:rPr sz="2000" spc="-5" dirty="0">
                <a:solidFill>
                  <a:srgbClr val="6F2F9F"/>
                </a:solidFill>
                <a:latin typeface="Times New Roman"/>
                <a:cs typeface="Times New Roman"/>
              </a:rPr>
              <a:t>level</a:t>
            </a:r>
            <a:r>
              <a:rPr sz="2000" spc="-5" dirty="0">
                <a:latin typeface="Times New Roman"/>
                <a:cs typeface="Times New Roman"/>
              </a:rPr>
              <a:t>.</a:t>
            </a:r>
            <a:endParaRPr sz="2000">
              <a:latin typeface="Times New Roman"/>
              <a:cs typeface="Times New Roman"/>
            </a:endParaRPr>
          </a:p>
          <a:p>
            <a:pPr marL="12700" algn="just">
              <a:lnSpc>
                <a:spcPct val="100000"/>
              </a:lnSpc>
              <a:spcBef>
                <a:spcPts val="1680"/>
              </a:spcBef>
            </a:pPr>
            <a:r>
              <a:rPr sz="2000" spc="-5" dirty="0">
                <a:solidFill>
                  <a:srgbClr val="C00000"/>
                </a:solidFill>
                <a:latin typeface="Times New Roman"/>
                <a:cs typeface="Times New Roman"/>
              </a:rPr>
              <a:t>» </a:t>
            </a:r>
            <a:r>
              <a:rPr sz="2000" spc="-5" dirty="0">
                <a:latin typeface="Times New Roman"/>
                <a:cs typeface="Times New Roman"/>
              </a:rPr>
              <a:t>They </a:t>
            </a:r>
            <a:r>
              <a:rPr sz="2000" spc="-5" dirty="0">
                <a:solidFill>
                  <a:srgbClr val="6F2F9F"/>
                </a:solidFill>
                <a:latin typeface="Times New Roman"/>
                <a:cs typeface="Times New Roman"/>
              </a:rPr>
              <a:t>can </a:t>
            </a:r>
            <a:r>
              <a:rPr sz="2000" dirty="0">
                <a:solidFill>
                  <a:srgbClr val="6F2F9F"/>
                </a:solidFill>
                <a:latin typeface="Times New Roman"/>
                <a:cs typeface="Times New Roman"/>
              </a:rPr>
              <a:t>be </a:t>
            </a:r>
            <a:r>
              <a:rPr sz="2000" spc="-5" dirty="0">
                <a:solidFill>
                  <a:srgbClr val="6F2F9F"/>
                </a:solidFill>
                <a:latin typeface="Times New Roman"/>
                <a:cs typeface="Times New Roman"/>
              </a:rPr>
              <a:t>erased </a:t>
            </a:r>
            <a:r>
              <a:rPr sz="2000" spc="-10" dirty="0">
                <a:solidFill>
                  <a:srgbClr val="6F2F9F"/>
                </a:solidFill>
                <a:latin typeface="Times New Roman"/>
                <a:cs typeface="Times New Roman"/>
              </a:rPr>
              <a:t>and reprogrammed</a:t>
            </a:r>
            <a:r>
              <a:rPr sz="2000" spc="-180" dirty="0">
                <a:solidFill>
                  <a:srgbClr val="6F2F9F"/>
                </a:solidFill>
                <a:latin typeface="Times New Roman"/>
                <a:cs typeface="Times New Roman"/>
              </a:rPr>
              <a:t> </a:t>
            </a:r>
            <a:r>
              <a:rPr sz="2000" spc="-10" dirty="0">
                <a:solidFill>
                  <a:srgbClr val="6F2F9F"/>
                </a:solidFill>
                <a:latin typeface="Times New Roman"/>
                <a:cs typeface="Times New Roman"/>
              </a:rPr>
              <a:t>in-circuit</a:t>
            </a:r>
            <a:r>
              <a:rPr sz="2000" spc="-10" dirty="0">
                <a:latin typeface="Times New Roman"/>
                <a:cs typeface="Times New Roman"/>
              </a:rPr>
              <a:t>.</a:t>
            </a:r>
            <a:endParaRPr sz="2000">
              <a:latin typeface="Times New Roman"/>
              <a:cs typeface="Times New Roman"/>
            </a:endParaRPr>
          </a:p>
          <a:p>
            <a:pPr marL="12700" algn="just">
              <a:lnSpc>
                <a:spcPct val="100000"/>
              </a:lnSpc>
              <a:spcBef>
                <a:spcPts val="1685"/>
              </a:spcBef>
            </a:pPr>
            <a:r>
              <a:rPr sz="2000" spc="-5" dirty="0">
                <a:solidFill>
                  <a:srgbClr val="C00000"/>
                </a:solidFill>
                <a:latin typeface="Times New Roman"/>
                <a:cs typeface="Times New Roman"/>
              </a:rPr>
              <a:t>» </a:t>
            </a:r>
            <a:r>
              <a:rPr sz="2000" spc="-5" dirty="0">
                <a:latin typeface="Times New Roman"/>
                <a:cs typeface="Times New Roman"/>
              </a:rPr>
              <a:t>These </a:t>
            </a:r>
            <a:r>
              <a:rPr sz="2000" spc="-5" dirty="0">
                <a:solidFill>
                  <a:srgbClr val="006FC0"/>
                </a:solidFill>
                <a:latin typeface="Times New Roman"/>
                <a:cs typeface="Times New Roman"/>
              </a:rPr>
              <a:t>chips include a chip erase</a:t>
            </a:r>
            <a:r>
              <a:rPr sz="2000" spc="160" dirty="0">
                <a:solidFill>
                  <a:srgbClr val="006FC0"/>
                </a:solidFill>
                <a:latin typeface="Times New Roman"/>
                <a:cs typeface="Times New Roman"/>
              </a:rPr>
              <a:t> </a:t>
            </a:r>
            <a:r>
              <a:rPr sz="2000" spc="-10" dirty="0">
                <a:solidFill>
                  <a:srgbClr val="006FC0"/>
                </a:solidFill>
                <a:latin typeface="Times New Roman"/>
                <a:cs typeface="Times New Roman"/>
              </a:rPr>
              <a:t>mode; and </a:t>
            </a:r>
            <a:r>
              <a:rPr sz="2000" spc="5" dirty="0">
                <a:solidFill>
                  <a:srgbClr val="006FC0"/>
                </a:solidFill>
                <a:latin typeface="Times New Roman"/>
                <a:cs typeface="Times New Roman"/>
              </a:rPr>
              <a:t>in </a:t>
            </a:r>
            <a:r>
              <a:rPr sz="2000" spc="-5" dirty="0">
                <a:solidFill>
                  <a:srgbClr val="006FC0"/>
                </a:solidFill>
                <a:latin typeface="Times New Roman"/>
                <a:cs typeface="Times New Roman"/>
              </a:rPr>
              <a:t>this </a:t>
            </a:r>
            <a:r>
              <a:rPr sz="2000" spc="-10" dirty="0">
                <a:solidFill>
                  <a:srgbClr val="006FC0"/>
                </a:solidFill>
                <a:latin typeface="Times New Roman"/>
                <a:cs typeface="Times New Roman"/>
              </a:rPr>
              <a:t>mode, </a:t>
            </a:r>
            <a:r>
              <a:rPr sz="2000" spc="10" dirty="0">
                <a:solidFill>
                  <a:srgbClr val="006FC0"/>
                </a:solidFill>
                <a:latin typeface="Times New Roman"/>
                <a:cs typeface="Times New Roman"/>
              </a:rPr>
              <a:t>they </a:t>
            </a:r>
            <a:r>
              <a:rPr sz="2000" spc="5" dirty="0">
                <a:solidFill>
                  <a:srgbClr val="006FC0"/>
                </a:solidFill>
                <a:latin typeface="Times New Roman"/>
                <a:cs typeface="Times New Roman"/>
              </a:rPr>
              <a:t>can </a:t>
            </a:r>
            <a:r>
              <a:rPr sz="2000" dirty="0">
                <a:solidFill>
                  <a:srgbClr val="006FC0"/>
                </a:solidFill>
                <a:latin typeface="Times New Roman"/>
                <a:cs typeface="Times New Roman"/>
              </a:rPr>
              <a:t>be </a:t>
            </a:r>
            <a:r>
              <a:rPr sz="2000" spc="-5" dirty="0">
                <a:solidFill>
                  <a:srgbClr val="006FC0"/>
                </a:solidFill>
                <a:latin typeface="Times New Roman"/>
                <a:cs typeface="Times New Roman"/>
              </a:rPr>
              <a:t>erased </a:t>
            </a:r>
            <a:r>
              <a:rPr sz="2000" spc="-10" dirty="0">
                <a:solidFill>
                  <a:srgbClr val="006FC0"/>
                </a:solidFill>
                <a:latin typeface="Times New Roman"/>
                <a:cs typeface="Times New Roman"/>
              </a:rPr>
              <a:t>in</a:t>
            </a:r>
            <a:endParaRPr sz="2000">
              <a:latin typeface="Times New Roman"/>
              <a:cs typeface="Times New Roman"/>
            </a:endParaRPr>
          </a:p>
          <a:p>
            <a:pPr marL="356870">
              <a:lnSpc>
                <a:spcPct val="100000"/>
              </a:lnSpc>
              <a:spcBef>
                <a:spcPts val="1200"/>
              </a:spcBef>
            </a:pPr>
            <a:r>
              <a:rPr sz="2000" spc="-5" dirty="0">
                <a:solidFill>
                  <a:srgbClr val="006FC0"/>
                </a:solidFill>
                <a:latin typeface="Times New Roman"/>
                <a:cs typeface="Times New Roman"/>
              </a:rPr>
              <a:t>a </a:t>
            </a:r>
            <a:r>
              <a:rPr sz="2000" spc="-10" dirty="0">
                <a:solidFill>
                  <a:srgbClr val="006FC0"/>
                </a:solidFill>
                <a:latin typeface="Times New Roman"/>
                <a:cs typeface="Times New Roman"/>
              </a:rPr>
              <a:t>few</a:t>
            </a:r>
            <a:r>
              <a:rPr sz="2000" spc="10" dirty="0">
                <a:solidFill>
                  <a:srgbClr val="006FC0"/>
                </a:solidFill>
                <a:latin typeface="Times New Roman"/>
                <a:cs typeface="Times New Roman"/>
              </a:rPr>
              <a:t> </a:t>
            </a:r>
            <a:r>
              <a:rPr sz="2000" spc="-10" dirty="0">
                <a:solidFill>
                  <a:srgbClr val="006FC0"/>
                </a:solidFill>
                <a:latin typeface="Times New Roman"/>
                <a:cs typeface="Times New Roman"/>
              </a:rPr>
              <a:t>milliseconds</a:t>
            </a:r>
            <a:r>
              <a:rPr sz="2000" spc="-10" dirty="0">
                <a:latin typeface="Times New Roman"/>
                <a:cs typeface="Times New Roman"/>
              </a:rPr>
              <a:t>.</a:t>
            </a:r>
            <a:endParaRPr sz="2000">
              <a:latin typeface="Times New Roman"/>
              <a:cs typeface="Times New Roman"/>
            </a:endParaRPr>
          </a:p>
          <a:p>
            <a:pPr marL="12700" algn="just">
              <a:lnSpc>
                <a:spcPct val="100000"/>
              </a:lnSpc>
              <a:spcBef>
                <a:spcPts val="1685"/>
              </a:spcBef>
            </a:pPr>
            <a:r>
              <a:rPr sz="2000" spc="-5" dirty="0">
                <a:solidFill>
                  <a:srgbClr val="C00000"/>
                </a:solidFill>
                <a:latin typeface="Times New Roman"/>
                <a:cs typeface="Times New Roman"/>
              </a:rPr>
              <a:t>» </a:t>
            </a:r>
            <a:r>
              <a:rPr sz="2000" i="1" dirty="0">
                <a:solidFill>
                  <a:srgbClr val="FF0000"/>
                </a:solidFill>
                <a:latin typeface="Times New Roman"/>
                <a:cs typeface="Times New Roman"/>
              </a:rPr>
              <a:t>Applications: </a:t>
            </a:r>
            <a:r>
              <a:rPr sz="2000" dirty="0">
                <a:latin typeface="Times New Roman"/>
                <a:cs typeface="Times New Roman"/>
              </a:rPr>
              <a:t>It </a:t>
            </a:r>
            <a:r>
              <a:rPr sz="2000" spc="-5" dirty="0">
                <a:solidFill>
                  <a:srgbClr val="6F2F9F"/>
                </a:solidFill>
                <a:latin typeface="Times New Roman"/>
                <a:cs typeface="Times New Roman"/>
              </a:rPr>
              <a:t>provides greater </a:t>
            </a:r>
            <a:r>
              <a:rPr sz="2000" spc="-10" dirty="0">
                <a:solidFill>
                  <a:srgbClr val="6F2F9F"/>
                </a:solidFill>
                <a:latin typeface="Times New Roman"/>
                <a:cs typeface="Times New Roman"/>
              </a:rPr>
              <a:t>flexibility for </a:t>
            </a:r>
            <a:r>
              <a:rPr sz="2000" spc="-15" dirty="0">
                <a:solidFill>
                  <a:srgbClr val="6F2F9F"/>
                </a:solidFill>
                <a:latin typeface="Times New Roman"/>
                <a:cs typeface="Times New Roman"/>
              </a:rPr>
              <a:t>system</a:t>
            </a:r>
            <a:r>
              <a:rPr sz="2000" spc="-235" dirty="0">
                <a:solidFill>
                  <a:srgbClr val="6F2F9F"/>
                </a:solidFill>
                <a:latin typeface="Times New Roman"/>
                <a:cs typeface="Times New Roman"/>
              </a:rPr>
              <a:t> </a:t>
            </a:r>
            <a:r>
              <a:rPr sz="2000" spc="-10" dirty="0">
                <a:solidFill>
                  <a:srgbClr val="6F2F9F"/>
                </a:solidFill>
                <a:latin typeface="Times New Roman"/>
                <a:cs typeface="Times New Roman"/>
              </a:rPr>
              <a:t>design</a:t>
            </a:r>
            <a:r>
              <a:rPr sz="2000" spc="-10" dirty="0">
                <a:latin typeface="Times New Roman"/>
                <a:cs typeface="Times New Roman"/>
              </a:rPr>
              <a:t>.</a:t>
            </a:r>
            <a:endParaRPr sz="2000">
              <a:latin typeface="Times New Roman"/>
              <a:cs typeface="Times New Roman"/>
            </a:endParaRPr>
          </a:p>
          <a:p>
            <a:pPr marL="356870" marR="9525" indent="-344805">
              <a:lnSpc>
                <a:spcPct val="150100"/>
              </a:lnSpc>
              <a:spcBef>
                <a:spcPts val="475"/>
              </a:spcBef>
              <a:tabLst>
                <a:tab pos="356870" algn="l"/>
              </a:tabLst>
            </a:pPr>
            <a:r>
              <a:rPr sz="2000" spc="-5" dirty="0">
                <a:solidFill>
                  <a:srgbClr val="C00000"/>
                </a:solidFill>
                <a:latin typeface="Times New Roman"/>
                <a:cs typeface="Times New Roman"/>
              </a:rPr>
              <a:t>»	</a:t>
            </a:r>
            <a:r>
              <a:rPr sz="2000" i="1" spc="-5" dirty="0">
                <a:solidFill>
                  <a:srgbClr val="FF0000"/>
                </a:solidFill>
                <a:latin typeface="Times New Roman"/>
                <a:cs typeface="Times New Roman"/>
              </a:rPr>
              <a:t>Limitations: </a:t>
            </a:r>
            <a:r>
              <a:rPr sz="2000" spc="-10" dirty="0">
                <a:latin typeface="Times New Roman"/>
                <a:cs typeface="Times New Roman"/>
              </a:rPr>
              <a:t>is their </a:t>
            </a:r>
            <a:r>
              <a:rPr sz="2000" spc="-5" dirty="0">
                <a:solidFill>
                  <a:srgbClr val="006FC0"/>
                </a:solidFill>
                <a:latin typeface="Times New Roman"/>
                <a:cs typeface="Times New Roman"/>
              </a:rPr>
              <a:t>capacity </a:t>
            </a:r>
            <a:r>
              <a:rPr sz="2000" spc="-10" dirty="0">
                <a:solidFill>
                  <a:srgbClr val="006FC0"/>
                </a:solidFill>
                <a:latin typeface="Times New Roman"/>
                <a:cs typeface="Times New Roman"/>
              </a:rPr>
              <a:t>is limited </a:t>
            </a:r>
            <a:r>
              <a:rPr sz="2000" dirty="0">
                <a:latin typeface="Times New Roman"/>
                <a:cs typeface="Times New Roman"/>
              </a:rPr>
              <a:t>(only </a:t>
            </a:r>
            <a:r>
              <a:rPr sz="2000" spc="5" dirty="0">
                <a:latin typeface="Times New Roman"/>
                <a:cs typeface="Times New Roman"/>
              </a:rPr>
              <a:t>few </a:t>
            </a:r>
            <a:r>
              <a:rPr sz="2000" spc="-5" dirty="0">
                <a:latin typeface="Times New Roman"/>
                <a:cs typeface="Times New Roman"/>
              </a:rPr>
              <a:t>kilobytes) </a:t>
            </a:r>
            <a:r>
              <a:rPr sz="2000" spc="-10" dirty="0">
                <a:latin typeface="Times New Roman"/>
                <a:cs typeface="Times New Roman"/>
              </a:rPr>
              <a:t>when </a:t>
            </a:r>
            <a:r>
              <a:rPr sz="2000" spc="-5" dirty="0">
                <a:latin typeface="Times New Roman"/>
                <a:cs typeface="Times New Roman"/>
              </a:rPr>
              <a:t>compared  </a:t>
            </a:r>
            <a:r>
              <a:rPr sz="2000" spc="-20" dirty="0">
                <a:latin typeface="Times New Roman"/>
                <a:cs typeface="Times New Roman"/>
              </a:rPr>
              <a:t>with </a:t>
            </a:r>
            <a:r>
              <a:rPr sz="2000" spc="-10" dirty="0">
                <a:latin typeface="Times New Roman"/>
                <a:cs typeface="Times New Roman"/>
              </a:rPr>
              <a:t>the </a:t>
            </a:r>
            <a:r>
              <a:rPr sz="2000" spc="-5" dirty="0">
                <a:latin typeface="Times New Roman"/>
                <a:cs typeface="Times New Roman"/>
              </a:rPr>
              <a:t>standard</a:t>
            </a:r>
            <a:r>
              <a:rPr sz="2000" spc="85" dirty="0">
                <a:latin typeface="Times New Roman"/>
                <a:cs typeface="Times New Roman"/>
              </a:rPr>
              <a:t> </a:t>
            </a:r>
            <a:r>
              <a:rPr sz="2000" spc="-10" dirty="0">
                <a:latin typeface="Times New Roman"/>
                <a:cs typeface="Times New Roman"/>
              </a:rPr>
              <a:t>ROM.</a:t>
            </a:r>
            <a:endParaRPr sz="2000">
              <a:latin typeface="Times New Roman"/>
              <a:cs typeface="Times New Roman"/>
            </a:endParaRPr>
          </a:p>
        </p:txBody>
      </p:sp>
      <p:sp>
        <p:nvSpPr>
          <p:cNvPr id="5" name="object 5"/>
          <p:cNvSpPr txBox="1"/>
          <p:nvPr/>
        </p:nvSpPr>
        <p:spPr>
          <a:xfrm>
            <a:off x="8420100" y="6471338"/>
            <a:ext cx="216535" cy="196850"/>
          </a:xfrm>
          <a:prstGeom prst="rect">
            <a:avLst/>
          </a:prstGeom>
        </p:spPr>
        <p:txBody>
          <a:bodyPr vert="horz" wrap="square" lIns="0" tIns="0" rIns="0" bIns="0" rtlCol="0">
            <a:spAutoFit/>
          </a:bodyPr>
          <a:lstStyle/>
          <a:p>
            <a:pPr marL="38100">
              <a:lnSpc>
                <a:spcPts val="1375"/>
              </a:lnSpc>
            </a:pPr>
            <a:fld id="{81D60167-4931-47E6-BA6A-407CBD079E47}" type="slidenum">
              <a:rPr sz="1200" spc="-40" dirty="0">
                <a:latin typeface="Times New Roman"/>
                <a:cs typeface="Times New Roman"/>
              </a:rPr>
              <a:t>72</a:t>
            </a:fld>
            <a:endParaRPr sz="1200">
              <a:latin typeface="Times New Roman"/>
              <a:cs typeface="Times New Roman"/>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60044" y="352203"/>
            <a:ext cx="8455025" cy="5422900"/>
          </a:xfrm>
          <a:prstGeom prst="rect">
            <a:avLst/>
          </a:prstGeom>
        </p:spPr>
        <p:txBody>
          <a:bodyPr vert="horz" wrap="square" lIns="0" tIns="165100" rIns="0" bIns="0" rtlCol="0">
            <a:spAutoFit/>
          </a:bodyPr>
          <a:lstStyle/>
          <a:p>
            <a:pPr marL="12700">
              <a:lnSpc>
                <a:spcPct val="100000"/>
              </a:lnSpc>
              <a:spcBef>
                <a:spcPts val="1300"/>
              </a:spcBef>
              <a:tabLst>
                <a:tab pos="469265" algn="l"/>
              </a:tabLst>
            </a:pPr>
            <a:r>
              <a:rPr sz="2000" b="1" dirty="0">
                <a:solidFill>
                  <a:srgbClr val="C00000"/>
                </a:solidFill>
                <a:latin typeface="Times New Roman"/>
                <a:cs typeface="Times New Roman"/>
              </a:rPr>
              <a:t>5.	</a:t>
            </a:r>
            <a:r>
              <a:rPr sz="2000" b="1" spc="-5" dirty="0">
                <a:solidFill>
                  <a:srgbClr val="FF0000"/>
                </a:solidFill>
                <a:latin typeface="Times New Roman"/>
                <a:cs typeface="Times New Roman"/>
              </a:rPr>
              <a:t>FLASH:</a:t>
            </a:r>
            <a:r>
              <a:rPr sz="2000" b="1" spc="60" dirty="0">
                <a:solidFill>
                  <a:srgbClr val="FF0000"/>
                </a:solidFill>
                <a:latin typeface="Times New Roman"/>
                <a:cs typeface="Times New Roman"/>
              </a:rPr>
              <a:t> </a:t>
            </a:r>
            <a:r>
              <a:rPr sz="2000" spc="-10" dirty="0">
                <a:latin typeface="Times New Roman"/>
                <a:cs typeface="Times New Roman"/>
              </a:rPr>
              <a:t>FLASH</a:t>
            </a:r>
            <a:r>
              <a:rPr sz="2000" spc="60" dirty="0">
                <a:latin typeface="Times New Roman"/>
                <a:cs typeface="Times New Roman"/>
              </a:rPr>
              <a:t> </a:t>
            </a:r>
            <a:r>
              <a:rPr sz="2000" spc="-10" dirty="0">
                <a:latin typeface="Times New Roman"/>
                <a:cs typeface="Times New Roman"/>
              </a:rPr>
              <a:t>is</a:t>
            </a:r>
            <a:r>
              <a:rPr sz="2000" spc="50" dirty="0">
                <a:latin typeface="Times New Roman"/>
                <a:cs typeface="Times New Roman"/>
              </a:rPr>
              <a:t> </a:t>
            </a:r>
            <a:r>
              <a:rPr sz="2000" spc="-10" dirty="0">
                <a:latin typeface="Times New Roman"/>
                <a:cs typeface="Times New Roman"/>
              </a:rPr>
              <a:t>the</a:t>
            </a:r>
            <a:r>
              <a:rPr sz="2000" spc="55" dirty="0">
                <a:latin typeface="Times New Roman"/>
                <a:cs typeface="Times New Roman"/>
              </a:rPr>
              <a:t> </a:t>
            </a:r>
            <a:r>
              <a:rPr sz="2000" spc="-5" dirty="0">
                <a:solidFill>
                  <a:srgbClr val="6F2F9F"/>
                </a:solidFill>
                <a:latin typeface="Times New Roman"/>
                <a:cs typeface="Times New Roman"/>
              </a:rPr>
              <a:t>latest</a:t>
            </a:r>
            <a:r>
              <a:rPr sz="2000" spc="30" dirty="0">
                <a:solidFill>
                  <a:srgbClr val="6F2F9F"/>
                </a:solidFill>
                <a:latin typeface="Times New Roman"/>
                <a:cs typeface="Times New Roman"/>
              </a:rPr>
              <a:t> </a:t>
            </a:r>
            <a:r>
              <a:rPr sz="2000" spc="-10" dirty="0">
                <a:solidFill>
                  <a:srgbClr val="6F2F9F"/>
                </a:solidFill>
                <a:latin typeface="Times New Roman"/>
                <a:cs typeface="Times New Roman"/>
              </a:rPr>
              <a:t>ROM</a:t>
            </a:r>
            <a:r>
              <a:rPr sz="2000" spc="60" dirty="0">
                <a:solidFill>
                  <a:srgbClr val="6F2F9F"/>
                </a:solidFill>
                <a:latin typeface="Times New Roman"/>
                <a:cs typeface="Times New Roman"/>
              </a:rPr>
              <a:t> </a:t>
            </a:r>
            <a:r>
              <a:rPr sz="2000" spc="-5" dirty="0">
                <a:solidFill>
                  <a:srgbClr val="6F2F9F"/>
                </a:solidFill>
                <a:latin typeface="Times New Roman"/>
                <a:cs typeface="Times New Roman"/>
              </a:rPr>
              <a:t>technology</a:t>
            </a:r>
            <a:r>
              <a:rPr sz="2000" spc="30" dirty="0">
                <a:solidFill>
                  <a:srgbClr val="6F2F9F"/>
                </a:solidFill>
                <a:latin typeface="Times New Roman"/>
                <a:cs typeface="Times New Roman"/>
              </a:rPr>
              <a:t> </a:t>
            </a:r>
            <a:r>
              <a:rPr sz="2000" spc="-5" dirty="0">
                <a:latin typeface="Times New Roman"/>
                <a:cs typeface="Times New Roman"/>
              </a:rPr>
              <a:t>and</a:t>
            </a:r>
            <a:r>
              <a:rPr sz="2000" spc="65" dirty="0">
                <a:latin typeface="Times New Roman"/>
                <a:cs typeface="Times New Roman"/>
              </a:rPr>
              <a:t> </a:t>
            </a:r>
            <a:r>
              <a:rPr sz="2000" spc="-10" dirty="0">
                <a:latin typeface="Times New Roman"/>
                <a:cs typeface="Times New Roman"/>
              </a:rPr>
              <a:t>is</a:t>
            </a:r>
            <a:r>
              <a:rPr sz="2000" spc="50" dirty="0">
                <a:latin typeface="Times New Roman"/>
                <a:cs typeface="Times New Roman"/>
              </a:rPr>
              <a:t> </a:t>
            </a:r>
            <a:r>
              <a:rPr sz="2000" spc="-10" dirty="0">
                <a:latin typeface="Times New Roman"/>
                <a:cs typeface="Times New Roman"/>
              </a:rPr>
              <a:t>the</a:t>
            </a:r>
            <a:r>
              <a:rPr sz="2000" spc="60" dirty="0">
                <a:latin typeface="Times New Roman"/>
                <a:cs typeface="Times New Roman"/>
              </a:rPr>
              <a:t> </a:t>
            </a:r>
            <a:r>
              <a:rPr sz="2000" spc="-10" dirty="0">
                <a:solidFill>
                  <a:srgbClr val="6F2F9F"/>
                </a:solidFill>
                <a:latin typeface="Times New Roman"/>
                <a:cs typeface="Times New Roman"/>
              </a:rPr>
              <a:t>most</a:t>
            </a:r>
            <a:r>
              <a:rPr sz="2000" spc="50" dirty="0">
                <a:solidFill>
                  <a:srgbClr val="6F2F9F"/>
                </a:solidFill>
                <a:latin typeface="Times New Roman"/>
                <a:cs typeface="Times New Roman"/>
              </a:rPr>
              <a:t> </a:t>
            </a:r>
            <a:r>
              <a:rPr sz="2000" spc="-5" dirty="0">
                <a:solidFill>
                  <a:srgbClr val="6F2F9F"/>
                </a:solidFill>
                <a:latin typeface="Times New Roman"/>
                <a:cs typeface="Times New Roman"/>
              </a:rPr>
              <a:t>popular</a:t>
            </a:r>
            <a:r>
              <a:rPr sz="2000" spc="70" dirty="0">
                <a:solidFill>
                  <a:srgbClr val="6F2F9F"/>
                </a:solidFill>
                <a:latin typeface="Times New Roman"/>
                <a:cs typeface="Times New Roman"/>
              </a:rPr>
              <a:t> </a:t>
            </a:r>
            <a:r>
              <a:rPr sz="2000" spc="-10" dirty="0">
                <a:solidFill>
                  <a:srgbClr val="6F2F9F"/>
                </a:solidFill>
                <a:latin typeface="Times New Roman"/>
                <a:cs typeface="Times New Roman"/>
              </a:rPr>
              <a:t>ROM</a:t>
            </a:r>
            <a:endParaRPr sz="2000">
              <a:latin typeface="Times New Roman"/>
              <a:cs typeface="Times New Roman"/>
            </a:endParaRPr>
          </a:p>
          <a:p>
            <a:pPr marL="469900">
              <a:lnSpc>
                <a:spcPct val="100000"/>
              </a:lnSpc>
              <a:spcBef>
                <a:spcPts val="1200"/>
              </a:spcBef>
            </a:pPr>
            <a:r>
              <a:rPr sz="2000" spc="-10" dirty="0">
                <a:solidFill>
                  <a:srgbClr val="6F2F9F"/>
                </a:solidFill>
                <a:latin typeface="Times New Roman"/>
                <a:cs typeface="Times New Roman"/>
              </a:rPr>
              <a:t>technology </a:t>
            </a:r>
            <a:r>
              <a:rPr sz="2000" spc="-10" dirty="0">
                <a:latin typeface="Times New Roman"/>
                <a:cs typeface="Times New Roman"/>
              </a:rPr>
              <a:t>used </a:t>
            </a:r>
            <a:r>
              <a:rPr sz="2000" spc="-5" dirty="0">
                <a:latin typeface="Times New Roman"/>
                <a:cs typeface="Times New Roman"/>
              </a:rPr>
              <a:t>in </a:t>
            </a:r>
            <a:r>
              <a:rPr sz="2000" spc="-10" dirty="0">
                <a:latin typeface="Times New Roman"/>
                <a:cs typeface="Times New Roman"/>
              </a:rPr>
              <a:t>today's embedded</a:t>
            </a:r>
            <a:r>
              <a:rPr sz="2000" spc="165" dirty="0">
                <a:latin typeface="Times New Roman"/>
                <a:cs typeface="Times New Roman"/>
              </a:rPr>
              <a:t> </a:t>
            </a:r>
            <a:r>
              <a:rPr sz="2000" spc="-10" dirty="0">
                <a:latin typeface="Times New Roman"/>
                <a:cs typeface="Times New Roman"/>
              </a:rPr>
              <a:t>designs.</a:t>
            </a:r>
            <a:endParaRPr sz="2000">
              <a:latin typeface="Times New Roman"/>
              <a:cs typeface="Times New Roman"/>
            </a:endParaRPr>
          </a:p>
          <a:p>
            <a:pPr marL="356870" marR="5080" indent="-344805">
              <a:lnSpc>
                <a:spcPct val="150000"/>
              </a:lnSpc>
              <a:spcBef>
                <a:spcPts val="484"/>
              </a:spcBef>
              <a:tabLst>
                <a:tab pos="356870" algn="l"/>
              </a:tabLst>
            </a:pPr>
            <a:r>
              <a:rPr sz="2000" spc="-5" dirty="0">
                <a:solidFill>
                  <a:srgbClr val="C00000"/>
                </a:solidFill>
                <a:latin typeface="Times New Roman"/>
                <a:cs typeface="Times New Roman"/>
              </a:rPr>
              <a:t>»	</a:t>
            </a:r>
            <a:r>
              <a:rPr sz="2000" spc="-5" dirty="0">
                <a:latin typeface="Times New Roman"/>
                <a:cs typeface="Times New Roman"/>
              </a:rPr>
              <a:t>FLASH </a:t>
            </a:r>
            <a:r>
              <a:rPr sz="2000" spc="-10" dirty="0">
                <a:latin typeface="Times New Roman"/>
                <a:cs typeface="Times New Roman"/>
              </a:rPr>
              <a:t>memory </a:t>
            </a:r>
            <a:r>
              <a:rPr sz="2000" spc="5" dirty="0">
                <a:latin typeface="Times New Roman"/>
                <a:cs typeface="Times New Roman"/>
              </a:rPr>
              <a:t>is </a:t>
            </a:r>
            <a:r>
              <a:rPr sz="2000" spc="-5" dirty="0">
                <a:solidFill>
                  <a:srgbClr val="6F2F9F"/>
                </a:solidFill>
                <a:latin typeface="Times New Roman"/>
                <a:cs typeface="Times New Roman"/>
              </a:rPr>
              <a:t>a variation </a:t>
            </a:r>
            <a:r>
              <a:rPr sz="2000" dirty="0">
                <a:solidFill>
                  <a:srgbClr val="6F2F9F"/>
                </a:solidFill>
                <a:latin typeface="Times New Roman"/>
                <a:cs typeface="Times New Roman"/>
              </a:rPr>
              <a:t>of </a:t>
            </a:r>
            <a:r>
              <a:rPr sz="2000" spc="-5" dirty="0">
                <a:solidFill>
                  <a:srgbClr val="6F2F9F"/>
                </a:solidFill>
                <a:latin typeface="Times New Roman"/>
                <a:cs typeface="Times New Roman"/>
              </a:rPr>
              <a:t>EEPROM technology</a:t>
            </a:r>
            <a:r>
              <a:rPr sz="2000" spc="-5" dirty="0">
                <a:latin typeface="Times New Roman"/>
                <a:cs typeface="Times New Roman"/>
              </a:rPr>
              <a:t>. </a:t>
            </a:r>
            <a:r>
              <a:rPr sz="2000" dirty="0">
                <a:latin typeface="Times New Roman"/>
                <a:cs typeface="Times New Roman"/>
              </a:rPr>
              <a:t>It </a:t>
            </a:r>
            <a:r>
              <a:rPr sz="2000" spc="-10" dirty="0">
                <a:solidFill>
                  <a:srgbClr val="6F2F9F"/>
                </a:solidFill>
                <a:latin typeface="Times New Roman"/>
                <a:cs typeface="Times New Roman"/>
              </a:rPr>
              <a:t>combines the </a:t>
            </a:r>
            <a:r>
              <a:rPr sz="2000" spc="-5" dirty="0">
                <a:solidFill>
                  <a:srgbClr val="6F2F9F"/>
                </a:solidFill>
                <a:latin typeface="Times New Roman"/>
                <a:cs typeface="Times New Roman"/>
              </a:rPr>
              <a:t>re-  </a:t>
            </a:r>
            <a:r>
              <a:rPr sz="2000" spc="-10" dirty="0">
                <a:solidFill>
                  <a:srgbClr val="6F2F9F"/>
                </a:solidFill>
                <a:latin typeface="Times New Roman"/>
                <a:cs typeface="Times New Roman"/>
              </a:rPr>
              <a:t>programmability </a:t>
            </a:r>
            <a:r>
              <a:rPr sz="2000" dirty="0">
                <a:solidFill>
                  <a:srgbClr val="6F2F9F"/>
                </a:solidFill>
                <a:latin typeface="Times New Roman"/>
                <a:cs typeface="Times New Roman"/>
              </a:rPr>
              <a:t>of </a:t>
            </a:r>
            <a:r>
              <a:rPr sz="2000" spc="-5" dirty="0">
                <a:solidFill>
                  <a:srgbClr val="6F2F9F"/>
                </a:solidFill>
                <a:latin typeface="Times New Roman"/>
                <a:cs typeface="Times New Roman"/>
              </a:rPr>
              <a:t>EEPROM </a:t>
            </a:r>
            <a:r>
              <a:rPr sz="2000" spc="-10" dirty="0">
                <a:solidFill>
                  <a:srgbClr val="6F2F9F"/>
                </a:solidFill>
                <a:latin typeface="Times New Roman"/>
                <a:cs typeface="Times New Roman"/>
              </a:rPr>
              <a:t>and the </a:t>
            </a:r>
            <a:r>
              <a:rPr sz="2000" spc="-15" dirty="0">
                <a:solidFill>
                  <a:srgbClr val="6F2F9F"/>
                </a:solidFill>
                <a:latin typeface="Times New Roman"/>
                <a:cs typeface="Times New Roman"/>
              </a:rPr>
              <a:t>high </a:t>
            </a:r>
            <a:r>
              <a:rPr sz="2000" spc="-5" dirty="0">
                <a:solidFill>
                  <a:srgbClr val="6F2F9F"/>
                </a:solidFill>
                <a:latin typeface="Times New Roman"/>
                <a:cs typeface="Times New Roman"/>
              </a:rPr>
              <a:t>capability </a:t>
            </a:r>
            <a:r>
              <a:rPr sz="2000" dirty="0">
                <a:solidFill>
                  <a:srgbClr val="6F2F9F"/>
                </a:solidFill>
                <a:latin typeface="Times New Roman"/>
                <a:cs typeface="Times New Roman"/>
              </a:rPr>
              <a:t>of </a:t>
            </a:r>
            <a:r>
              <a:rPr sz="2000" spc="-5" dirty="0">
                <a:solidFill>
                  <a:srgbClr val="6F2F9F"/>
                </a:solidFill>
                <a:latin typeface="Times New Roman"/>
                <a:cs typeface="Times New Roman"/>
              </a:rPr>
              <a:t>standard</a:t>
            </a:r>
            <a:r>
              <a:rPr sz="2000" spc="170" dirty="0">
                <a:solidFill>
                  <a:srgbClr val="6F2F9F"/>
                </a:solidFill>
                <a:latin typeface="Times New Roman"/>
                <a:cs typeface="Times New Roman"/>
              </a:rPr>
              <a:t> </a:t>
            </a:r>
            <a:r>
              <a:rPr sz="2000" spc="-10" dirty="0">
                <a:solidFill>
                  <a:srgbClr val="6F2F9F"/>
                </a:solidFill>
                <a:latin typeface="Times New Roman"/>
                <a:cs typeface="Times New Roman"/>
              </a:rPr>
              <a:t>ROMs</a:t>
            </a:r>
            <a:r>
              <a:rPr sz="2000" spc="-10" dirty="0">
                <a:latin typeface="Times New Roman"/>
                <a:cs typeface="Times New Roman"/>
              </a:rPr>
              <a:t>.</a:t>
            </a:r>
            <a:endParaRPr sz="2000">
              <a:latin typeface="Times New Roman"/>
              <a:cs typeface="Times New Roman"/>
            </a:endParaRPr>
          </a:p>
          <a:p>
            <a:pPr marL="12700">
              <a:lnSpc>
                <a:spcPct val="100000"/>
              </a:lnSpc>
              <a:spcBef>
                <a:spcPts val="1680"/>
              </a:spcBef>
              <a:tabLst>
                <a:tab pos="356870" algn="l"/>
              </a:tabLst>
            </a:pPr>
            <a:r>
              <a:rPr sz="2000" spc="-5" dirty="0">
                <a:solidFill>
                  <a:srgbClr val="C00000"/>
                </a:solidFill>
                <a:latin typeface="Times New Roman"/>
                <a:cs typeface="Times New Roman"/>
              </a:rPr>
              <a:t>»	</a:t>
            </a:r>
            <a:r>
              <a:rPr sz="2000" spc="-15" dirty="0">
                <a:latin typeface="Times New Roman"/>
                <a:cs typeface="Times New Roman"/>
              </a:rPr>
              <a:t>FLASH memory </a:t>
            </a:r>
            <a:r>
              <a:rPr sz="2000" spc="-10" dirty="0">
                <a:latin typeface="Times New Roman"/>
                <a:cs typeface="Times New Roman"/>
              </a:rPr>
              <a:t>is </a:t>
            </a:r>
            <a:r>
              <a:rPr sz="2000" spc="-5" dirty="0">
                <a:solidFill>
                  <a:srgbClr val="006FC0"/>
                </a:solidFill>
                <a:latin typeface="Times New Roman"/>
                <a:cs typeface="Times New Roman"/>
              </a:rPr>
              <a:t>organized as sectors (blocks) </a:t>
            </a:r>
            <a:r>
              <a:rPr sz="2000" dirty="0">
                <a:solidFill>
                  <a:srgbClr val="006FC0"/>
                </a:solidFill>
                <a:latin typeface="Times New Roman"/>
                <a:cs typeface="Times New Roman"/>
              </a:rPr>
              <a:t>or</a:t>
            </a:r>
            <a:r>
              <a:rPr sz="2000" spc="145" dirty="0">
                <a:solidFill>
                  <a:srgbClr val="006FC0"/>
                </a:solidFill>
                <a:latin typeface="Times New Roman"/>
                <a:cs typeface="Times New Roman"/>
              </a:rPr>
              <a:t> </a:t>
            </a:r>
            <a:r>
              <a:rPr sz="2000" spc="-5" dirty="0">
                <a:solidFill>
                  <a:srgbClr val="006FC0"/>
                </a:solidFill>
                <a:latin typeface="Times New Roman"/>
                <a:cs typeface="Times New Roman"/>
              </a:rPr>
              <a:t>pages</a:t>
            </a:r>
            <a:r>
              <a:rPr sz="2000" spc="-5" dirty="0">
                <a:latin typeface="Times New Roman"/>
                <a:cs typeface="Times New Roman"/>
              </a:rPr>
              <a:t>.</a:t>
            </a:r>
            <a:endParaRPr sz="2000">
              <a:latin typeface="Times New Roman"/>
              <a:cs typeface="Times New Roman"/>
            </a:endParaRPr>
          </a:p>
          <a:p>
            <a:pPr marL="12700">
              <a:lnSpc>
                <a:spcPct val="100000"/>
              </a:lnSpc>
              <a:spcBef>
                <a:spcPts val="1685"/>
              </a:spcBef>
              <a:tabLst>
                <a:tab pos="356870" algn="l"/>
                <a:tab pos="1292860" algn="l"/>
                <a:tab pos="2978785" algn="l"/>
                <a:tab pos="4298950" algn="l"/>
                <a:tab pos="6891020" algn="l"/>
                <a:tab pos="7439659" algn="l"/>
              </a:tabLst>
            </a:pPr>
            <a:r>
              <a:rPr sz="2000" spc="-5" dirty="0">
                <a:solidFill>
                  <a:srgbClr val="C00000"/>
                </a:solidFill>
                <a:latin typeface="Times New Roman"/>
                <a:cs typeface="Times New Roman"/>
              </a:rPr>
              <a:t>»	</a:t>
            </a:r>
            <a:r>
              <a:rPr sz="2000" spc="-5" dirty="0">
                <a:latin typeface="Times New Roman"/>
                <a:cs typeface="Times New Roman"/>
              </a:rPr>
              <a:t>FLASH	</a:t>
            </a:r>
            <a:r>
              <a:rPr sz="2000" spc="-10" dirty="0">
                <a:latin typeface="Times New Roman"/>
                <a:cs typeface="Times New Roman"/>
              </a:rPr>
              <a:t>memory </a:t>
            </a:r>
            <a:r>
              <a:rPr sz="2000" dirty="0">
                <a:latin typeface="Times New Roman"/>
                <a:cs typeface="Times New Roman"/>
              </a:rPr>
              <a:t> </a:t>
            </a:r>
            <a:r>
              <a:rPr sz="2000" spc="-5" dirty="0">
                <a:solidFill>
                  <a:srgbClr val="006FC0"/>
                </a:solidFill>
                <a:latin typeface="Times New Roman"/>
                <a:cs typeface="Times New Roman"/>
              </a:rPr>
              <a:t>stores	</a:t>
            </a:r>
            <a:r>
              <a:rPr sz="2000" spc="-10" dirty="0">
                <a:solidFill>
                  <a:srgbClr val="006FC0"/>
                </a:solidFill>
                <a:latin typeface="Times New Roman"/>
                <a:cs typeface="Times New Roman"/>
              </a:rPr>
              <a:t>information	</a:t>
            </a:r>
            <a:r>
              <a:rPr sz="2000" spc="-5" dirty="0">
                <a:solidFill>
                  <a:srgbClr val="006FC0"/>
                </a:solidFill>
                <a:latin typeface="Times New Roman"/>
                <a:cs typeface="Times New Roman"/>
              </a:rPr>
              <a:t>in  an  array </a:t>
            </a:r>
            <a:r>
              <a:rPr sz="2000" spc="20" dirty="0">
                <a:solidFill>
                  <a:srgbClr val="006FC0"/>
                </a:solidFill>
                <a:latin typeface="Times New Roman"/>
                <a:cs typeface="Times New Roman"/>
              </a:rPr>
              <a:t> </a:t>
            </a:r>
            <a:r>
              <a:rPr sz="2000" dirty="0">
                <a:solidFill>
                  <a:srgbClr val="006FC0"/>
                </a:solidFill>
                <a:latin typeface="Times New Roman"/>
                <a:cs typeface="Times New Roman"/>
              </a:rPr>
              <a:t>of  </a:t>
            </a:r>
            <a:r>
              <a:rPr sz="2000" spc="-5" dirty="0">
                <a:solidFill>
                  <a:srgbClr val="006FC0"/>
                </a:solidFill>
                <a:latin typeface="Times New Roman"/>
                <a:cs typeface="Times New Roman"/>
              </a:rPr>
              <a:t>floating	</a:t>
            </a:r>
            <a:r>
              <a:rPr sz="2000" spc="-10" dirty="0">
                <a:solidFill>
                  <a:srgbClr val="006FC0"/>
                </a:solidFill>
                <a:latin typeface="Times New Roman"/>
                <a:cs typeface="Times New Roman"/>
              </a:rPr>
              <a:t>gate	MOSFET</a:t>
            </a:r>
            <a:endParaRPr sz="2000">
              <a:latin typeface="Times New Roman"/>
              <a:cs typeface="Times New Roman"/>
            </a:endParaRPr>
          </a:p>
          <a:p>
            <a:pPr marL="356870">
              <a:lnSpc>
                <a:spcPct val="100000"/>
              </a:lnSpc>
              <a:spcBef>
                <a:spcPts val="1200"/>
              </a:spcBef>
            </a:pPr>
            <a:r>
              <a:rPr sz="2000" spc="-5" dirty="0">
                <a:solidFill>
                  <a:srgbClr val="006FC0"/>
                </a:solidFill>
                <a:latin typeface="Times New Roman"/>
                <a:cs typeface="Times New Roman"/>
              </a:rPr>
              <a:t>transistors</a:t>
            </a:r>
            <a:r>
              <a:rPr sz="2000" spc="-5" dirty="0">
                <a:latin typeface="Times New Roman"/>
                <a:cs typeface="Times New Roman"/>
              </a:rPr>
              <a:t>.</a:t>
            </a:r>
            <a:endParaRPr sz="2000">
              <a:latin typeface="Times New Roman"/>
              <a:cs typeface="Times New Roman"/>
            </a:endParaRPr>
          </a:p>
          <a:p>
            <a:pPr marL="356870" marR="7620" indent="-344805">
              <a:lnSpc>
                <a:spcPct val="150100"/>
              </a:lnSpc>
              <a:spcBef>
                <a:spcPts val="480"/>
              </a:spcBef>
              <a:tabLst>
                <a:tab pos="356870" algn="l"/>
                <a:tab pos="884555" algn="l"/>
                <a:tab pos="1744345" algn="l"/>
                <a:tab pos="2088514" algn="l"/>
                <a:tab pos="3061335" algn="l"/>
                <a:tab pos="3549015" algn="l"/>
                <a:tab pos="3921125" algn="l"/>
                <a:tab pos="4418330" algn="l"/>
                <a:tab pos="4732020" algn="l"/>
                <a:tab pos="5469890" algn="l"/>
                <a:tab pos="6092190" algn="l"/>
                <a:tab pos="6433820" algn="l"/>
                <a:tab pos="7043420" algn="l"/>
                <a:tab pos="7668259" algn="l"/>
              </a:tabLst>
            </a:pPr>
            <a:r>
              <a:rPr sz="2000" spc="-5" dirty="0">
                <a:solidFill>
                  <a:srgbClr val="C00000"/>
                </a:solidFill>
                <a:latin typeface="Times New Roman"/>
                <a:cs typeface="Times New Roman"/>
              </a:rPr>
              <a:t>»	</a:t>
            </a:r>
            <a:r>
              <a:rPr sz="2000" spc="25" dirty="0">
                <a:latin typeface="Times New Roman"/>
                <a:cs typeface="Times New Roman"/>
              </a:rPr>
              <a:t>T</a:t>
            </a:r>
            <a:r>
              <a:rPr sz="2000" spc="-20" dirty="0">
                <a:latin typeface="Times New Roman"/>
                <a:cs typeface="Times New Roman"/>
              </a:rPr>
              <a:t>h</a:t>
            </a:r>
            <a:r>
              <a:rPr sz="2000" spc="-5" dirty="0">
                <a:latin typeface="Times New Roman"/>
                <a:cs typeface="Times New Roman"/>
              </a:rPr>
              <a:t>e</a:t>
            </a:r>
            <a:r>
              <a:rPr sz="2000" dirty="0">
                <a:latin typeface="Times New Roman"/>
                <a:cs typeface="Times New Roman"/>
              </a:rPr>
              <a:t>	</a:t>
            </a:r>
            <a:r>
              <a:rPr sz="2000" spc="-5" dirty="0">
                <a:solidFill>
                  <a:srgbClr val="006FC0"/>
                </a:solidFill>
                <a:latin typeface="Times New Roman"/>
                <a:cs typeface="Times New Roman"/>
              </a:rPr>
              <a:t>e</a:t>
            </a:r>
            <a:r>
              <a:rPr sz="2000" spc="5" dirty="0">
                <a:solidFill>
                  <a:srgbClr val="006FC0"/>
                </a:solidFill>
                <a:latin typeface="Times New Roman"/>
                <a:cs typeface="Times New Roman"/>
              </a:rPr>
              <a:t>r</a:t>
            </a:r>
            <a:r>
              <a:rPr sz="2000" spc="-5" dirty="0">
                <a:solidFill>
                  <a:srgbClr val="006FC0"/>
                </a:solidFill>
                <a:latin typeface="Times New Roman"/>
                <a:cs typeface="Times New Roman"/>
              </a:rPr>
              <a:t>asi</a:t>
            </a:r>
            <a:r>
              <a:rPr sz="2000" spc="-25" dirty="0">
                <a:solidFill>
                  <a:srgbClr val="006FC0"/>
                </a:solidFill>
                <a:latin typeface="Times New Roman"/>
                <a:cs typeface="Times New Roman"/>
              </a:rPr>
              <a:t>n</a:t>
            </a:r>
            <a:r>
              <a:rPr sz="2000" spc="-5" dirty="0">
                <a:solidFill>
                  <a:srgbClr val="006FC0"/>
                </a:solidFill>
                <a:latin typeface="Times New Roman"/>
                <a:cs typeface="Times New Roman"/>
              </a:rPr>
              <a:t>g</a:t>
            </a:r>
            <a:r>
              <a:rPr sz="2000" dirty="0">
                <a:solidFill>
                  <a:srgbClr val="006FC0"/>
                </a:solidFill>
                <a:latin typeface="Times New Roman"/>
                <a:cs typeface="Times New Roman"/>
              </a:rPr>
              <a:t>	</a:t>
            </a:r>
            <a:r>
              <a:rPr sz="2000" spc="5" dirty="0">
                <a:solidFill>
                  <a:srgbClr val="006FC0"/>
                </a:solidFill>
                <a:latin typeface="Times New Roman"/>
                <a:cs typeface="Times New Roman"/>
              </a:rPr>
              <a:t>o</a:t>
            </a:r>
            <a:r>
              <a:rPr sz="2000" spc="-5" dirty="0">
                <a:solidFill>
                  <a:srgbClr val="006FC0"/>
                </a:solidFill>
                <a:latin typeface="Times New Roman"/>
                <a:cs typeface="Times New Roman"/>
              </a:rPr>
              <a:t>f</a:t>
            </a:r>
            <a:r>
              <a:rPr sz="2000" dirty="0">
                <a:solidFill>
                  <a:srgbClr val="006FC0"/>
                </a:solidFill>
                <a:latin typeface="Times New Roman"/>
                <a:cs typeface="Times New Roman"/>
              </a:rPr>
              <a:t>	</a:t>
            </a:r>
            <a:r>
              <a:rPr sz="2000" spc="-25" dirty="0">
                <a:solidFill>
                  <a:srgbClr val="006FC0"/>
                </a:solidFill>
                <a:latin typeface="Times New Roman"/>
                <a:cs typeface="Times New Roman"/>
              </a:rPr>
              <a:t>m</a:t>
            </a:r>
            <a:r>
              <a:rPr sz="2000" spc="20" dirty="0">
                <a:solidFill>
                  <a:srgbClr val="006FC0"/>
                </a:solidFill>
                <a:latin typeface="Times New Roman"/>
                <a:cs typeface="Times New Roman"/>
              </a:rPr>
              <a:t>e</a:t>
            </a:r>
            <a:r>
              <a:rPr sz="2000" spc="-50" dirty="0">
                <a:solidFill>
                  <a:srgbClr val="006FC0"/>
                </a:solidFill>
                <a:latin typeface="Times New Roman"/>
                <a:cs typeface="Times New Roman"/>
              </a:rPr>
              <a:t>m</a:t>
            </a:r>
            <a:r>
              <a:rPr sz="2000" spc="5" dirty="0">
                <a:solidFill>
                  <a:srgbClr val="006FC0"/>
                </a:solidFill>
                <a:latin typeface="Times New Roman"/>
                <a:cs typeface="Times New Roman"/>
              </a:rPr>
              <a:t>o</a:t>
            </a:r>
            <a:r>
              <a:rPr sz="2000" spc="20" dirty="0">
                <a:solidFill>
                  <a:srgbClr val="006FC0"/>
                </a:solidFill>
                <a:latin typeface="Times New Roman"/>
                <a:cs typeface="Times New Roman"/>
              </a:rPr>
              <a:t>r</a:t>
            </a:r>
            <a:r>
              <a:rPr sz="2000" spc="-5" dirty="0">
                <a:solidFill>
                  <a:srgbClr val="006FC0"/>
                </a:solidFill>
                <a:latin typeface="Times New Roman"/>
                <a:cs typeface="Times New Roman"/>
              </a:rPr>
              <a:t>y</a:t>
            </a:r>
            <a:r>
              <a:rPr sz="2000" dirty="0">
                <a:solidFill>
                  <a:srgbClr val="006FC0"/>
                </a:solidFill>
                <a:latin typeface="Times New Roman"/>
                <a:cs typeface="Times New Roman"/>
              </a:rPr>
              <a:t>	</a:t>
            </a:r>
            <a:r>
              <a:rPr sz="2000" spc="-5" dirty="0">
                <a:solidFill>
                  <a:srgbClr val="006FC0"/>
                </a:solidFill>
                <a:latin typeface="Times New Roman"/>
                <a:cs typeface="Times New Roman"/>
              </a:rPr>
              <a:t>c</a:t>
            </a:r>
            <a:r>
              <a:rPr sz="2000" spc="25" dirty="0">
                <a:solidFill>
                  <a:srgbClr val="006FC0"/>
                </a:solidFill>
                <a:latin typeface="Times New Roman"/>
                <a:cs typeface="Times New Roman"/>
              </a:rPr>
              <a:t>a</a:t>
            </a:r>
            <a:r>
              <a:rPr sz="2000" spc="-5" dirty="0">
                <a:solidFill>
                  <a:srgbClr val="006FC0"/>
                </a:solidFill>
                <a:latin typeface="Times New Roman"/>
                <a:cs typeface="Times New Roman"/>
              </a:rPr>
              <a:t>n</a:t>
            </a:r>
            <a:r>
              <a:rPr sz="2000" dirty="0">
                <a:solidFill>
                  <a:srgbClr val="006FC0"/>
                </a:solidFill>
                <a:latin typeface="Times New Roman"/>
                <a:cs typeface="Times New Roman"/>
              </a:rPr>
              <a:t>	</a:t>
            </a:r>
            <a:r>
              <a:rPr sz="2000" spc="5" dirty="0">
                <a:solidFill>
                  <a:srgbClr val="006FC0"/>
                </a:solidFill>
                <a:latin typeface="Times New Roman"/>
                <a:cs typeface="Times New Roman"/>
              </a:rPr>
              <a:t>b</a:t>
            </a:r>
            <a:r>
              <a:rPr sz="2000" spc="-5" dirty="0">
                <a:solidFill>
                  <a:srgbClr val="006FC0"/>
                </a:solidFill>
                <a:latin typeface="Times New Roman"/>
                <a:cs typeface="Times New Roman"/>
              </a:rPr>
              <a:t>e</a:t>
            </a:r>
            <a:r>
              <a:rPr sz="2000" dirty="0">
                <a:solidFill>
                  <a:srgbClr val="006FC0"/>
                </a:solidFill>
                <a:latin typeface="Times New Roman"/>
                <a:cs typeface="Times New Roman"/>
              </a:rPr>
              <a:t>	</a:t>
            </a:r>
            <a:r>
              <a:rPr sz="2000" spc="5" dirty="0">
                <a:solidFill>
                  <a:srgbClr val="006FC0"/>
                </a:solidFill>
                <a:latin typeface="Times New Roman"/>
                <a:cs typeface="Times New Roman"/>
              </a:rPr>
              <a:t>o</a:t>
            </a:r>
            <a:r>
              <a:rPr sz="2000" spc="-20" dirty="0">
                <a:solidFill>
                  <a:srgbClr val="006FC0"/>
                </a:solidFill>
                <a:latin typeface="Times New Roman"/>
                <a:cs typeface="Times New Roman"/>
              </a:rPr>
              <a:t>n</a:t>
            </a:r>
            <a:r>
              <a:rPr sz="2000" spc="-5" dirty="0">
                <a:solidFill>
                  <a:srgbClr val="006FC0"/>
                </a:solidFill>
                <a:latin typeface="Times New Roman"/>
                <a:cs typeface="Times New Roman"/>
              </a:rPr>
              <a:t>e</a:t>
            </a:r>
            <a:r>
              <a:rPr sz="2000" dirty="0">
                <a:solidFill>
                  <a:srgbClr val="006FC0"/>
                </a:solidFill>
                <a:latin typeface="Times New Roman"/>
                <a:cs typeface="Times New Roman"/>
              </a:rPr>
              <a:t>	</a:t>
            </a:r>
            <a:r>
              <a:rPr sz="2000" spc="-5" dirty="0">
                <a:solidFill>
                  <a:srgbClr val="006FC0"/>
                </a:solidFill>
                <a:latin typeface="Times New Roman"/>
                <a:cs typeface="Times New Roman"/>
              </a:rPr>
              <a:t>at</a:t>
            </a:r>
            <a:r>
              <a:rPr sz="2000" dirty="0">
                <a:solidFill>
                  <a:srgbClr val="006FC0"/>
                </a:solidFill>
                <a:latin typeface="Times New Roman"/>
                <a:cs typeface="Times New Roman"/>
              </a:rPr>
              <a:t>	</a:t>
            </a:r>
            <a:r>
              <a:rPr sz="2000" spc="-15" dirty="0">
                <a:solidFill>
                  <a:srgbClr val="006FC0"/>
                </a:solidFill>
                <a:latin typeface="Times New Roman"/>
                <a:cs typeface="Times New Roman"/>
              </a:rPr>
              <a:t>s</a:t>
            </a:r>
            <a:r>
              <a:rPr sz="2000" spc="-5" dirty="0">
                <a:solidFill>
                  <a:srgbClr val="006FC0"/>
                </a:solidFill>
                <a:latin typeface="Times New Roman"/>
                <a:cs typeface="Times New Roman"/>
              </a:rPr>
              <a:t>e</a:t>
            </a:r>
            <a:r>
              <a:rPr sz="2000" dirty="0">
                <a:solidFill>
                  <a:srgbClr val="006FC0"/>
                </a:solidFill>
                <a:latin typeface="Times New Roman"/>
                <a:cs typeface="Times New Roman"/>
              </a:rPr>
              <a:t>c</a:t>
            </a:r>
            <a:r>
              <a:rPr sz="2000" spc="-5" dirty="0">
                <a:solidFill>
                  <a:srgbClr val="006FC0"/>
                </a:solidFill>
                <a:latin typeface="Times New Roman"/>
                <a:cs typeface="Times New Roman"/>
              </a:rPr>
              <a:t>t</a:t>
            </a:r>
            <a:r>
              <a:rPr sz="2000" dirty="0">
                <a:solidFill>
                  <a:srgbClr val="006FC0"/>
                </a:solidFill>
                <a:latin typeface="Times New Roman"/>
                <a:cs typeface="Times New Roman"/>
              </a:rPr>
              <a:t>o</a:t>
            </a:r>
            <a:r>
              <a:rPr sz="2000" spc="-5" dirty="0">
                <a:solidFill>
                  <a:srgbClr val="006FC0"/>
                </a:solidFill>
                <a:latin typeface="Times New Roman"/>
                <a:cs typeface="Times New Roman"/>
              </a:rPr>
              <a:t>r</a:t>
            </a:r>
            <a:r>
              <a:rPr sz="2000" dirty="0">
                <a:solidFill>
                  <a:srgbClr val="006FC0"/>
                </a:solidFill>
                <a:latin typeface="Times New Roman"/>
                <a:cs typeface="Times New Roman"/>
              </a:rPr>
              <a:t>	</a:t>
            </a:r>
            <a:r>
              <a:rPr sz="2000" spc="-5" dirty="0">
                <a:solidFill>
                  <a:srgbClr val="006FC0"/>
                </a:solidFill>
                <a:latin typeface="Times New Roman"/>
                <a:cs typeface="Times New Roman"/>
              </a:rPr>
              <a:t>le</a:t>
            </a:r>
            <a:r>
              <a:rPr sz="2000" spc="-15" dirty="0">
                <a:solidFill>
                  <a:srgbClr val="006FC0"/>
                </a:solidFill>
                <a:latin typeface="Times New Roman"/>
                <a:cs typeface="Times New Roman"/>
              </a:rPr>
              <a:t>v</a:t>
            </a:r>
            <a:r>
              <a:rPr sz="2000" spc="-5" dirty="0">
                <a:solidFill>
                  <a:srgbClr val="006FC0"/>
                </a:solidFill>
                <a:latin typeface="Times New Roman"/>
                <a:cs typeface="Times New Roman"/>
              </a:rPr>
              <a:t>el</a:t>
            </a:r>
            <a:r>
              <a:rPr sz="2000" dirty="0">
                <a:solidFill>
                  <a:srgbClr val="006FC0"/>
                </a:solidFill>
                <a:latin typeface="Times New Roman"/>
                <a:cs typeface="Times New Roman"/>
              </a:rPr>
              <a:t>	</a:t>
            </a:r>
            <a:r>
              <a:rPr sz="2000" spc="5" dirty="0">
                <a:solidFill>
                  <a:srgbClr val="006FC0"/>
                </a:solidFill>
                <a:latin typeface="Times New Roman"/>
                <a:cs typeface="Times New Roman"/>
              </a:rPr>
              <a:t>o</a:t>
            </a:r>
            <a:r>
              <a:rPr sz="2000" spc="-5" dirty="0">
                <a:solidFill>
                  <a:srgbClr val="006FC0"/>
                </a:solidFill>
                <a:latin typeface="Times New Roman"/>
                <a:cs typeface="Times New Roman"/>
              </a:rPr>
              <a:t>r</a:t>
            </a:r>
            <a:r>
              <a:rPr sz="2000" dirty="0">
                <a:solidFill>
                  <a:srgbClr val="006FC0"/>
                </a:solidFill>
                <a:latin typeface="Times New Roman"/>
                <a:cs typeface="Times New Roman"/>
              </a:rPr>
              <a:t>	</a:t>
            </a:r>
            <a:r>
              <a:rPr sz="2000" spc="5" dirty="0">
                <a:solidFill>
                  <a:srgbClr val="006FC0"/>
                </a:solidFill>
                <a:latin typeface="Times New Roman"/>
                <a:cs typeface="Times New Roman"/>
              </a:rPr>
              <a:t>p</a:t>
            </a:r>
            <a:r>
              <a:rPr sz="2000" spc="-5" dirty="0">
                <a:solidFill>
                  <a:srgbClr val="006FC0"/>
                </a:solidFill>
                <a:latin typeface="Times New Roman"/>
                <a:cs typeface="Times New Roman"/>
              </a:rPr>
              <a:t>a</a:t>
            </a:r>
            <a:r>
              <a:rPr sz="2000" spc="-15" dirty="0">
                <a:solidFill>
                  <a:srgbClr val="006FC0"/>
                </a:solidFill>
                <a:latin typeface="Times New Roman"/>
                <a:cs typeface="Times New Roman"/>
              </a:rPr>
              <a:t>g</a:t>
            </a:r>
            <a:r>
              <a:rPr sz="2000" spc="-5" dirty="0">
                <a:solidFill>
                  <a:srgbClr val="006FC0"/>
                </a:solidFill>
                <a:latin typeface="Times New Roman"/>
                <a:cs typeface="Times New Roman"/>
              </a:rPr>
              <a:t>e</a:t>
            </a:r>
            <a:r>
              <a:rPr sz="2000" dirty="0">
                <a:solidFill>
                  <a:srgbClr val="006FC0"/>
                </a:solidFill>
                <a:latin typeface="Times New Roman"/>
                <a:cs typeface="Times New Roman"/>
              </a:rPr>
              <a:t>	</a:t>
            </a:r>
            <a:r>
              <a:rPr sz="2000" spc="-5" dirty="0">
                <a:solidFill>
                  <a:srgbClr val="006FC0"/>
                </a:solidFill>
                <a:latin typeface="Times New Roman"/>
                <a:cs typeface="Times New Roman"/>
              </a:rPr>
              <a:t>le</a:t>
            </a:r>
            <a:r>
              <a:rPr sz="2000" spc="-15" dirty="0">
                <a:solidFill>
                  <a:srgbClr val="006FC0"/>
                </a:solidFill>
                <a:latin typeface="Times New Roman"/>
                <a:cs typeface="Times New Roman"/>
              </a:rPr>
              <a:t>v</a:t>
            </a:r>
            <a:r>
              <a:rPr sz="2000" spc="-5" dirty="0">
                <a:solidFill>
                  <a:srgbClr val="006FC0"/>
                </a:solidFill>
                <a:latin typeface="Times New Roman"/>
                <a:cs typeface="Times New Roman"/>
              </a:rPr>
              <a:t>el</a:t>
            </a:r>
            <a:r>
              <a:rPr sz="2000" dirty="0">
                <a:solidFill>
                  <a:srgbClr val="006FC0"/>
                </a:solidFill>
                <a:latin typeface="Times New Roman"/>
                <a:cs typeface="Times New Roman"/>
              </a:rPr>
              <a:t>	</a:t>
            </a:r>
            <a:r>
              <a:rPr sz="2000" spc="-35" dirty="0">
                <a:solidFill>
                  <a:srgbClr val="006FC0"/>
                </a:solidFill>
                <a:latin typeface="Times New Roman"/>
                <a:cs typeface="Times New Roman"/>
              </a:rPr>
              <a:t>w</a:t>
            </a:r>
            <a:r>
              <a:rPr sz="2000" spc="-5" dirty="0">
                <a:solidFill>
                  <a:srgbClr val="006FC0"/>
                </a:solidFill>
                <a:latin typeface="Times New Roman"/>
                <a:cs typeface="Times New Roman"/>
              </a:rPr>
              <a:t>i</a:t>
            </a:r>
            <a:r>
              <a:rPr sz="2000" spc="10" dirty="0">
                <a:solidFill>
                  <a:srgbClr val="006FC0"/>
                </a:solidFill>
                <a:latin typeface="Times New Roman"/>
                <a:cs typeface="Times New Roman"/>
              </a:rPr>
              <a:t>t</a:t>
            </a:r>
            <a:r>
              <a:rPr sz="2000" spc="-20" dirty="0">
                <a:solidFill>
                  <a:srgbClr val="006FC0"/>
                </a:solidFill>
                <a:latin typeface="Times New Roman"/>
                <a:cs typeface="Times New Roman"/>
              </a:rPr>
              <a:t>h</a:t>
            </a:r>
            <a:r>
              <a:rPr sz="2000" spc="5" dirty="0">
                <a:solidFill>
                  <a:srgbClr val="006FC0"/>
                </a:solidFill>
                <a:latin typeface="Times New Roman"/>
                <a:cs typeface="Times New Roman"/>
              </a:rPr>
              <a:t>o</a:t>
            </a:r>
            <a:r>
              <a:rPr sz="2000" spc="-20" dirty="0">
                <a:solidFill>
                  <a:srgbClr val="006FC0"/>
                </a:solidFill>
                <a:latin typeface="Times New Roman"/>
                <a:cs typeface="Times New Roman"/>
              </a:rPr>
              <a:t>u</a:t>
            </a:r>
            <a:r>
              <a:rPr sz="2000" spc="-5" dirty="0">
                <a:solidFill>
                  <a:srgbClr val="006FC0"/>
                </a:solidFill>
                <a:latin typeface="Times New Roman"/>
                <a:cs typeface="Times New Roman"/>
              </a:rPr>
              <a:t>t  </a:t>
            </a:r>
            <a:r>
              <a:rPr sz="2000" spc="-10" dirty="0">
                <a:solidFill>
                  <a:srgbClr val="006FC0"/>
                </a:solidFill>
                <a:latin typeface="Times New Roman"/>
                <a:cs typeface="Times New Roman"/>
              </a:rPr>
              <a:t>affecting the </a:t>
            </a:r>
            <a:r>
              <a:rPr sz="2000" spc="-5" dirty="0">
                <a:solidFill>
                  <a:srgbClr val="006FC0"/>
                </a:solidFill>
                <a:latin typeface="Times New Roman"/>
                <a:cs typeface="Times New Roman"/>
              </a:rPr>
              <a:t>other sectors </a:t>
            </a:r>
            <a:r>
              <a:rPr sz="2000" dirty="0">
                <a:solidFill>
                  <a:srgbClr val="006FC0"/>
                </a:solidFill>
                <a:latin typeface="Times New Roman"/>
                <a:cs typeface="Times New Roman"/>
              </a:rPr>
              <a:t>or</a:t>
            </a:r>
            <a:r>
              <a:rPr sz="2000" spc="60" dirty="0">
                <a:solidFill>
                  <a:srgbClr val="006FC0"/>
                </a:solidFill>
                <a:latin typeface="Times New Roman"/>
                <a:cs typeface="Times New Roman"/>
              </a:rPr>
              <a:t> </a:t>
            </a:r>
            <a:r>
              <a:rPr sz="2000" spc="-5" dirty="0">
                <a:solidFill>
                  <a:srgbClr val="006FC0"/>
                </a:solidFill>
                <a:latin typeface="Times New Roman"/>
                <a:cs typeface="Times New Roman"/>
              </a:rPr>
              <a:t>pages</a:t>
            </a:r>
            <a:r>
              <a:rPr sz="2000" spc="-5" dirty="0">
                <a:latin typeface="Times New Roman"/>
                <a:cs typeface="Times New Roman"/>
              </a:rPr>
              <a:t>.</a:t>
            </a:r>
            <a:endParaRPr sz="2000">
              <a:latin typeface="Times New Roman"/>
              <a:cs typeface="Times New Roman"/>
            </a:endParaRPr>
          </a:p>
          <a:p>
            <a:pPr marL="12700">
              <a:lnSpc>
                <a:spcPct val="100000"/>
              </a:lnSpc>
              <a:spcBef>
                <a:spcPts val="1680"/>
              </a:spcBef>
              <a:tabLst>
                <a:tab pos="356870" algn="l"/>
              </a:tabLst>
            </a:pPr>
            <a:r>
              <a:rPr sz="2000" spc="-5" dirty="0">
                <a:solidFill>
                  <a:srgbClr val="C00000"/>
                </a:solidFill>
                <a:latin typeface="Times New Roman"/>
                <a:cs typeface="Times New Roman"/>
              </a:rPr>
              <a:t>»	</a:t>
            </a:r>
            <a:r>
              <a:rPr sz="2000" spc="-5" dirty="0">
                <a:solidFill>
                  <a:srgbClr val="006FC0"/>
                </a:solidFill>
                <a:latin typeface="Times New Roman"/>
                <a:cs typeface="Times New Roman"/>
              </a:rPr>
              <a:t>Each sector/ page </a:t>
            </a:r>
            <a:r>
              <a:rPr sz="2000" spc="-10" dirty="0">
                <a:solidFill>
                  <a:srgbClr val="006FC0"/>
                </a:solidFill>
                <a:latin typeface="Times New Roman"/>
                <a:cs typeface="Times New Roman"/>
              </a:rPr>
              <a:t>should </a:t>
            </a:r>
            <a:r>
              <a:rPr sz="2000" dirty="0">
                <a:solidFill>
                  <a:srgbClr val="006FC0"/>
                </a:solidFill>
                <a:latin typeface="Times New Roman"/>
                <a:cs typeface="Times New Roman"/>
              </a:rPr>
              <a:t>be </a:t>
            </a:r>
            <a:r>
              <a:rPr sz="2000" spc="-5" dirty="0">
                <a:solidFill>
                  <a:srgbClr val="006FC0"/>
                </a:solidFill>
                <a:latin typeface="Times New Roman"/>
                <a:cs typeface="Times New Roman"/>
              </a:rPr>
              <a:t>erased before</a:t>
            </a:r>
            <a:r>
              <a:rPr sz="2000" spc="35" dirty="0">
                <a:solidFill>
                  <a:srgbClr val="006FC0"/>
                </a:solidFill>
                <a:latin typeface="Times New Roman"/>
                <a:cs typeface="Times New Roman"/>
              </a:rPr>
              <a:t> </a:t>
            </a:r>
            <a:r>
              <a:rPr sz="2000" spc="-10" dirty="0">
                <a:solidFill>
                  <a:srgbClr val="006FC0"/>
                </a:solidFill>
                <a:latin typeface="Times New Roman"/>
                <a:cs typeface="Times New Roman"/>
              </a:rPr>
              <a:t>re-programming</a:t>
            </a:r>
            <a:r>
              <a:rPr sz="2000" spc="-10" dirty="0">
                <a:latin typeface="Times New Roman"/>
                <a:cs typeface="Times New Roman"/>
              </a:rPr>
              <a:t>.</a:t>
            </a:r>
            <a:endParaRPr sz="2000">
              <a:latin typeface="Times New Roman"/>
              <a:cs typeface="Times New Roman"/>
            </a:endParaRPr>
          </a:p>
          <a:p>
            <a:pPr marL="12700">
              <a:lnSpc>
                <a:spcPct val="100000"/>
              </a:lnSpc>
              <a:spcBef>
                <a:spcPts val="1685"/>
              </a:spcBef>
              <a:tabLst>
                <a:tab pos="356870" algn="l"/>
              </a:tabLst>
            </a:pPr>
            <a:r>
              <a:rPr sz="2000" spc="-5" dirty="0">
                <a:solidFill>
                  <a:srgbClr val="C00000"/>
                </a:solidFill>
                <a:latin typeface="Times New Roman"/>
                <a:cs typeface="Times New Roman"/>
              </a:rPr>
              <a:t>»	</a:t>
            </a:r>
            <a:r>
              <a:rPr sz="2000" dirty="0">
                <a:latin typeface="Times New Roman"/>
                <a:cs typeface="Times New Roman"/>
              </a:rPr>
              <a:t>The </a:t>
            </a:r>
            <a:r>
              <a:rPr sz="2000" spc="-10" dirty="0">
                <a:latin typeface="Times New Roman"/>
                <a:cs typeface="Times New Roman"/>
              </a:rPr>
              <a:t>typical </a:t>
            </a:r>
            <a:r>
              <a:rPr sz="2000" spc="-5" dirty="0">
                <a:latin typeface="Times New Roman"/>
                <a:cs typeface="Times New Roman"/>
              </a:rPr>
              <a:t>erasable capacity </a:t>
            </a:r>
            <a:r>
              <a:rPr sz="2000" dirty="0">
                <a:latin typeface="Times New Roman"/>
                <a:cs typeface="Times New Roman"/>
              </a:rPr>
              <a:t>of </a:t>
            </a:r>
            <a:r>
              <a:rPr sz="2000" spc="-15" dirty="0">
                <a:latin typeface="Times New Roman"/>
                <a:cs typeface="Times New Roman"/>
              </a:rPr>
              <a:t>FLASH </a:t>
            </a:r>
            <a:r>
              <a:rPr sz="2000" spc="-10" dirty="0">
                <a:latin typeface="Times New Roman"/>
                <a:cs typeface="Times New Roman"/>
              </a:rPr>
              <a:t>is </a:t>
            </a:r>
            <a:r>
              <a:rPr sz="2000" dirty="0">
                <a:latin typeface="Times New Roman"/>
                <a:cs typeface="Times New Roman"/>
              </a:rPr>
              <a:t>1000</a:t>
            </a:r>
            <a:r>
              <a:rPr sz="2000" spc="95" dirty="0">
                <a:latin typeface="Times New Roman"/>
                <a:cs typeface="Times New Roman"/>
              </a:rPr>
              <a:t> </a:t>
            </a:r>
            <a:r>
              <a:rPr sz="2000" spc="-10" dirty="0">
                <a:latin typeface="Times New Roman"/>
                <a:cs typeface="Times New Roman"/>
              </a:rPr>
              <a:t>cycles.</a:t>
            </a:r>
            <a:endParaRPr sz="2000">
              <a:latin typeface="Times New Roman"/>
              <a:cs typeface="Times New Roman"/>
            </a:endParaRPr>
          </a:p>
        </p:txBody>
      </p:sp>
      <p:sp>
        <p:nvSpPr>
          <p:cNvPr id="5" name="object 5"/>
          <p:cNvSpPr txBox="1"/>
          <p:nvPr/>
        </p:nvSpPr>
        <p:spPr>
          <a:xfrm>
            <a:off x="8420100" y="6471338"/>
            <a:ext cx="216535" cy="196850"/>
          </a:xfrm>
          <a:prstGeom prst="rect">
            <a:avLst/>
          </a:prstGeom>
        </p:spPr>
        <p:txBody>
          <a:bodyPr vert="horz" wrap="square" lIns="0" tIns="0" rIns="0" bIns="0" rtlCol="0">
            <a:spAutoFit/>
          </a:bodyPr>
          <a:lstStyle/>
          <a:p>
            <a:pPr marL="38100">
              <a:lnSpc>
                <a:spcPts val="1375"/>
              </a:lnSpc>
            </a:pPr>
            <a:fld id="{81D60167-4931-47E6-BA6A-407CBD079E47}" type="slidenum">
              <a:rPr sz="1200" spc="-40" dirty="0">
                <a:latin typeface="Times New Roman"/>
                <a:cs typeface="Times New Roman"/>
              </a:rPr>
              <a:t>73</a:t>
            </a:fld>
            <a:endParaRPr sz="1200">
              <a:latin typeface="Times New Roman"/>
              <a:cs typeface="Times New Roman"/>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57200" y="6172200"/>
            <a:ext cx="8229600" cy="0"/>
          </a:xfrm>
          <a:custGeom>
            <a:avLst/>
            <a:gdLst/>
            <a:ahLst/>
            <a:cxnLst/>
            <a:rect l="l" t="t" r="r" b="b"/>
            <a:pathLst>
              <a:path w="8229600">
                <a:moveTo>
                  <a:pt x="0" y="0"/>
                </a:moveTo>
                <a:lnTo>
                  <a:pt x="8229600" y="0"/>
                </a:lnTo>
              </a:path>
            </a:pathLst>
          </a:custGeom>
          <a:ln w="19050">
            <a:solidFill>
              <a:srgbClr val="CC9900"/>
            </a:solidFill>
          </a:ln>
        </p:spPr>
        <p:txBody>
          <a:bodyPr wrap="square" lIns="0" tIns="0" rIns="0" bIns="0" rtlCol="0"/>
          <a:lstStyle/>
          <a:p>
            <a:endParaRPr/>
          </a:p>
        </p:txBody>
      </p:sp>
      <p:sp>
        <p:nvSpPr>
          <p:cNvPr id="3" name="object 3"/>
          <p:cNvSpPr txBox="1">
            <a:spLocks noGrp="1"/>
          </p:cNvSpPr>
          <p:nvPr>
            <p:ph type="title"/>
          </p:nvPr>
        </p:nvSpPr>
        <p:spPr>
          <a:xfrm>
            <a:off x="2249804" y="505713"/>
            <a:ext cx="6666865" cy="329565"/>
          </a:xfrm>
          <a:prstGeom prst="rect">
            <a:avLst/>
          </a:prstGeom>
        </p:spPr>
        <p:txBody>
          <a:bodyPr vert="horz" wrap="square" lIns="0" tIns="11430" rIns="0" bIns="0" rtlCol="0">
            <a:spAutoFit/>
          </a:bodyPr>
          <a:lstStyle/>
          <a:p>
            <a:pPr marL="12700">
              <a:lnSpc>
                <a:spcPct val="100000"/>
              </a:lnSpc>
              <a:spcBef>
                <a:spcPts val="90"/>
              </a:spcBef>
              <a:tabLst>
                <a:tab pos="1423670" algn="l"/>
                <a:tab pos="2140585" algn="l"/>
                <a:tab pos="2442210" algn="l"/>
                <a:tab pos="2689225" algn="l"/>
                <a:tab pos="3597910" algn="l"/>
                <a:tab pos="4384675" algn="l"/>
                <a:tab pos="5366385" algn="l"/>
                <a:tab pos="5945505" algn="l"/>
              </a:tabLst>
            </a:pPr>
            <a:r>
              <a:rPr spc="-10" dirty="0"/>
              <a:t>N</a:t>
            </a:r>
            <a:r>
              <a:rPr spc="5" dirty="0"/>
              <a:t>o</a:t>
            </a:r>
            <a:r>
              <a:rPr spc="-20" dirty="0"/>
              <a:t>n</a:t>
            </a:r>
            <a:r>
              <a:rPr spc="-25" dirty="0"/>
              <a:t>-</a:t>
            </a:r>
            <a:r>
              <a:rPr spc="-20" dirty="0"/>
              <a:t>v</a:t>
            </a:r>
            <a:r>
              <a:rPr spc="5" dirty="0"/>
              <a:t>o</a:t>
            </a:r>
            <a:r>
              <a:rPr spc="-5" dirty="0"/>
              <a:t>latile</a:t>
            </a:r>
            <a:r>
              <a:rPr dirty="0"/>
              <a:t>	R</a:t>
            </a:r>
            <a:r>
              <a:rPr spc="10" dirty="0"/>
              <a:t>A</a:t>
            </a:r>
            <a:r>
              <a:rPr spc="-10" dirty="0"/>
              <a:t>M</a:t>
            </a:r>
            <a:r>
              <a:rPr dirty="0"/>
              <a:t>	</a:t>
            </a:r>
            <a:r>
              <a:rPr spc="-10" dirty="0"/>
              <a:t>i</a:t>
            </a:r>
            <a:r>
              <a:rPr spc="-5" dirty="0"/>
              <a:t>s</a:t>
            </a:r>
            <a:r>
              <a:rPr dirty="0"/>
              <a:t>	</a:t>
            </a:r>
            <a:r>
              <a:rPr spc="-5" dirty="0">
                <a:solidFill>
                  <a:srgbClr val="6F2F9F"/>
                </a:solidFill>
              </a:rPr>
              <a:t>a</a:t>
            </a:r>
            <a:r>
              <a:rPr dirty="0">
                <a:solidFill>
                  <a:srgbClr val="6F2F9F"/>
                </a:solidFill>
              </a:rPr>
              <a:t>	r</a:t>
            </a:r>
            <a:r>
              <a:rPr spc="-5" dirty="0">
                <a:solidFill>
                  <a:srgbClr val="6F2F9F"/>
                </a:solidFill>
              </a:rPr>
              <a:t>a</a:t>
            </a:r>
            <a:r>
              <a:rPr spc="-15" dirty="0">
                <a:solidFill>
                  <a:srgbClr val="6F2F9F"/>
                </a:solidFill>
              </a:rPr>
              <a:t>n</a:t>
            </a:r>
            <a:r>
              <a:rPr spc="5" dirty="0">
                <a:solidFill>
                  <a:srgbClr val="6F2F9F"/>
                </a:solidFill>
              </a:rPr>
              <a:t>d</a:t>
            </a:r>
            <a:r>
              <a:rPr spc="25" dirty="0">
                <a:solidFill>
                  <a:srgbClr val="6F2F9F"/>
                </a:solidFill>
              </a:rPr>
              <a:t>o</a:t>
            </a:r>
            <a:r>
              <a:rPr spc="-10" dirty="0">
                <a:solidFill>
                  <a:srgbClr val="6F2F9F"/>
                </a:solidFill>
              </a:rPr>
              <a:t>m</a:t>
            </a:r>
            <a:r>
              <a:rPr dirty="0">
                <a:solidFill>
                  <a:srgbClr val="6F2F9F"/>
                </a:solidFill>
              </a:rPr>
              <a:t>	</a:t>
            </a:r>
            <a:r>
              <a:rPr spc="-5" dirty="0">
                <a:solidFill>
                  <a:srgbClr val="6F2F9F"/>
                </a:solidFill>
              </a:rPr>
              <a:t>a</a:t>
            </a:r>
            <a:r>
              <a:rPr dirty="0">
                <a:solidFill>
                  <a:srgbClr val="6F2F9F"/>
                </a:solidFill>
              </a:rPr>
              <a:t>c</a:t>
            </a:r>
            <a:r>
              <a:rPr spc="-5" dirty="0">
                <a:solidFill>
                  <a:srgbClr val="6F2F9F"/>
                </a:solidFill>
              </a:rPr>
              <a:t>c</a:t>
            </a:r>
            <a:r>
              <a:rPr dirty="0">
                <a:solidFill>
                  <a:srgbClr val="6F2F9F"/>
                </a:solidFill>
              </a:rPr>
              <a:t>e</a:t>
            </a:r>
            <a:r>
              <a:rPr spc="-15" dirty="0">
                <a:solidFill>
                  <a:srgbClr val="6F2F9F"/>
                </a:solidFill>
              </a:rPr>
              <a:t>s</a:t>
            </a:r>
            <a:r>
              <a:rPr spc="-5" dirty="0">
                <a:solidFill>
                  <a:srgbClr val="6F2F9F"/>
                </a:solidFill>
              </a:rPr>
              <a:t>s</a:t>
            </a:r>
            <a:r>
              <a:rPr dirty="0">
                <a:solidFill>
                  <a:srgbClr val="6F2F9F"/>
                </a:solidFill>
              </a:rPr>
              <a:t>	</a:t>
            </a:r>
            <a:r>
              <a:rPr spc="-50" dirty="0">
                <a:solidFill>
                  <a:srgbClr val="6F2F9F"/>
                </a:solidFill>
              </a:rPr>
              <a:t>m</a:t>
            </a:r>
            <a:r>
              <a:rPr spc="20" dirty="0">
                <a:solidFill>
                  <a:srgbClr val="6F2F9F"/>
                </a:solidFill>
              </a:rPr>
              <a:t>e</a:t>
            </a:r>
            <a:r>
              <a:rPr spc="-5" dirty="0">
                <a:solidFill>
                  <a:srgbClr val="6F2F9F"/>
                </a:solidFill>
              </a:rPr>
              <a:t>m</a:t>
            </a:r>
            <a:r>
              <a:rPr spc="5" dirty="0">
                <a:solidFill>
                  <a:srgbClr val="6F2F9F"/>
                </a:solidFill>
              </a:rPr>
              <a:t>o</a:t>
            </a:r>
            <a:r>
              <a:rPr dirty="0">
                <a:solidFill>
                  <a:srgbClr val="6F2F9F"/>
                </a:solidFill>
              </a:rPr>
              <a:t>r</a:t>
            </a:r>
            <a:r>
              <a:rPr spc="-5" dirty="0">
                <a:solidFill>
                  <a:srgbClr val="6F2F9F"/>
                </a:solidFill>
              </a:rPr>
              <a:t>y</a:t>
            </a:r>
            <a:r>
              <a:rPr dirty="0">
                <a:solidFill>
                  <a:srgbClr val="6F2F9F"/>
                </a:solidFill>
              </a:rPr>
              <a:t>	</a:t>
            </a:r>
            <a:r>
              <a:rPr spc="-60" dirty="0">
                <a:solidFill>
                  <a:srgbClr val="6F2F9F"/>
                </a:solidFill>
              </a:rPr>
              <a:t>w</a:t>
            </a:r>
            <a:r>
              <a:rPr spc="-5" dirty="0">
                <a:solidFill>
                  <a:srgbClr val="6F2F9F"/>
                </a:solidFill>
              </a:rPr>
              <a:t>i</a:t>
            </a:r>
            <a:r>
              <a:rPr spc="10" dirty="0">
                <a:solidFill>
                  <a:srgbClr val="6F2F9F"/>
                </a:solidFill>
              </a:rPr>
              <a:t>t</a:t>
            </a:r>
            <a:r>
              <a:rPr spc="-5" dirty="0">
                <a:solidFill>
                  <a:srgbClr val="6F2F9F"/>
                </a:solidFill>
              </a:rPr>
              <a:t>h</a:t>
            </a:r>
            <a:r>
              <a:rPr dirty="0">
                <a:solidFill>
                  <a:srgbClr val="6F2F9F"/>
                </a:solidFill>
              </a:rPr>
              <a:t>	</a:t>
            </a:r>
            <a:r>
              <a:rPr spc="5" dirty="0">
                <a:solidFill>
                  <a:srgbClr val="6F2F9F"/>
                </a:solidFill>
              </a:rPr>
              <a:t>b</a:t>
            </a:r>
            <a:r>
              <a:rPr spc="-5" dirty="0">
                <a:solidFill>
                  <a:srgbClr val="6F2F9F"/>
                </a:solidFill>
              </a:rPr>
              <a:t>atte</a:t>
            </a:r>
            <a:r>
              <a:rPr spc="25" dirty="0">
                <a:solidFill>
                  <a:srgbClr val="6F2F9F"/>
                </a:solidFill>
              </a:rPr>
              <a:t>r</a:t>
            </a:r>
            <a:r>
              <a:rPr spc="-5" dirty="0">
                <a:solidFill>
                  <a:srgbClr val="6F2F9F"/>
                </a:solidFill>
              </a:rPr>
              <a:t>y</a:t>
            </a:r>
          </a:p>
        </p:txBody>
      </p:sp>
      <p:sp>
        <p:nvSpPr>
          <p:cNvPr id="4" name="object 4"/>
          <p:cNvSpPr txBox="1"/>
          <p:nvPr/>
        </p:nvSpPr>
        <p:spPr>
          <a:xfrm>
            <a:off x="460044" y="352203"/>
            <a:ext cx="1545590" cy="940435"/>
          </a:xfrm>
          <a:prstGeom prst="rect">
            <a:avLst/>
          </a:prstGeom>
        </p:spPr>
        <p:txBody>
          <a:bodyPr vert="horz" wrap="square" lIns="0" tIns="165100" rIns="0" bIns="0" rtlCol="0">
            <a:spAutoFit/>
          </a:bodyPr>
          <a:lstStyle/>
          <a:p>
            <a:pPr marL="12700">
              <a:lnSpc>
                <a:spcPct val="100000"/>
              </a:lnSpc>
              <a:spcBef>
                <a:spcPts val="1300"/>
              </a:spcBef>
              <a:tabLst>
                <a:tab pos="469265" algn="l"/>
              </a:tabLst>
            </a:pPr>
            <a:r>
              <a:rPr sz="2000" b="1" spc="5" dirty="0">
                <a:solidFill>
                  <a:srgbClr val="C00000"/>
                </a:solidFill>
                <a:latin typeface="Times New Roman"/>
                <a:cs typeface="Times New Roman"/>
              </a:rPr>
              <a:t>6</a:t>
            </a:r>
            <a:r>
              <a:rPr sz="2000" b="1" spc="-5" dirty="0">
                <a:solidFill>
                  <a:srgbClr val="C00000"/>
                </a:solidFill>
                <a:latin typeface="Times New Roman"/>
                <a:cs typeface="Times New Roman"/>
              </a:rPr>
              <a:t>.</a:t>
            </a:r>
            <a:r>
              <a:rPr sz="2000" b="1" dirty="0">
                <a:solidFill>
                  <a:srgbClr val="C00000"/>
                </a:solidFill>
                <a:latin typeface="Times New Roman"/>
                <a:cs typeface="Times New Roman"/>
              </a:rPr>
              <a:t>	</a:t>
            </a:r>
            <a:r>
              <a:rPr sz="2000" b="1" spc="-10" dirty="0">
                <a:solidFill>
                  <a:srgbClr val="FF0000"/>
                </a:solidFill>
                <a:latin typeface="Times New Roman"/>
                <a:cs typeface="Times New Roman"/>
              </a:rPr>
              <a:t>NV</a:t>
            </a:r>
            <a:r>
              <a:rPr sz="2000" b="1" spc="15" dirty="0">
                <a:solidFill>
                  <a:srgbClr val="FF0000"/>
                </a:solidFill>
                <a:latin typeface="Times New Roman"/>
                <a:cs typeface="Times New Roman"/>
              </a:rPr>
              <a:t>R</a:t>
            </a:r>
            <a:r>
              <a:rPr sz="2000" b="1" spc="-10" dirty="0">
                <a:solidFill>
                  <a:srgbClr val="FF0000"/>
                </a:solidFill>
                <a:latin typeface="Times New Roman"/>
                <a:cs typeface="Times New Roman"/>
              </a:rPr>
              <a:t>A</a:t>
            </a:r>
            <a:r>
              <a:rPr sz="2000" b="1" spc="35" dirty="0">
                <a:solidFill>
                  <a:srgbClr val="FF0000"/>
                </a:solidFill>
                <a:latin typeface="Times New Roman"/>
                <a:cs typeface="Times New Roman"/>
              </a:rPr>
              <a:t>M</a:t>
            </a:r>
            <a:r>
              <a:rPr sz="2000" b="1" spc="-5" dirty="0">
                <a:solidFill>
                  <a:srgbClr val="FF0000"/>
                </a:solidFill>
                <a:latin typeface="Times New Roman"/>
                <a:cs typeface="Times New Roman"/>
              </a:rPr>
              <a:t>:</a:t>
            </a:r>
            <a:endParaRPr sz="2000">
              <a:latin typeface="Times New Roman"/>
              <a:cs typeface="Times New Roman"/>
            </a:endParaRPr>
          </a:p>
          <a:p>
            <a:pPr marL="469900">
              <a:lnSpc>
                <a:spcPct val="100000"/>
              </a:lnSpc>
              <a:spcBef>
                <a:spcPts val="1200"/>
              </a:spcBef>
            </a:pPr>
            <a:r>
              <a:rPr sz="2000" spc="-5" dirty="0">
                <a:solidFill>
                  <a:srgbClr val="6F2F9F"/>
                </a:solidFill>
                <a:latin typeface="Times New Roman"/>
                <a:cs typeface="Times New Roman"/>
              </a:rPr>
              <a:t>backup</a:t>
            </a:r>
            <a:r>
              <a:rPr sz="2000" spc="-5" dirty="0">
                <a:latin typeface="Times New Roman"/>
                <a:cs typeface="Times New Roman"/>
              </a:rPr>
              <a:t>.</a:t>
            </a:r>
            <a:endParaRPr sz="2000">
              <a:latin typeface="Times New Roman"/>
              <a:cs typeface="Times New Roman"/>
            </a:endParaRPr>
          </a:p>
        </p:txBody>
      </p:sp>
      <p:sp>
        <p:nvSpPr>
          <p:cNvPr id="5" name="object 5"/>
          <p:cNvSpPr txBox="1">
            <a:spLocks noGrp="1"/>
          </p:cNvSpPr>
          <p:nvPr>
            <p:ph type="body" idx="1"/>
          </p:nvPr>
        </p:nvSpPr>
        <p:spPr>
          <a:prstGeom prst="rect">
            <a:avLst/>
          </a:prstGeom>
        </p:spPr>
        <p:txBody>
          <a:bodyPr vert="horz" wrap="square" lIns="0" tIns="12700" rIns="0" bIns="0" rtlCol="0">
            <a:spAutoFit/>
          </a:bodyPr>
          <a:lstStyle/>
          <a:p>
            <a:pPr marL="588645" marR="5080" indent="-344805">
              <a:lnSpc>
                <a:spcPct val="150000"/>
              </a:lnSpc>
              <a:spcBef>
                <a:spcPts val="100"/>
              </a:spcBef>
              <a:tabLst>
                <a:tab pos="589280" algn="l"/>
                <a:tab pos="2498090" algn="l"/>
                <a:tab pos="3202305" algn="l"/>
                <a:tab pos="3909695" algn="l"/>
                <a:tab pos="5610860" algn="l"/>
              </a:tabLst>
            </a:pPr>
            <a:r>
              <a:rPr spc="-5" dirty="0">
                <a:solidFill>
                  <a:srgbClr val="C00000"/>
                </a:solidFill>
              </a:rPr>
              <a:t>»	</a:t>
            </a:r>
            <a:r>
              <a:rPr dirty="0"/>
              <a:t>It</a:t>
            </a:r>
            <a:r>
              <a:rPr spc="490" dirty="0"/>
              <a:t> </a:t>
            </a:r>
            <a:r>
              <a:rPr spc="-10" dirty="0">
                <a:solidFill>
                  <a:srgbClr val="6F2F9F"/>
                </a:solidFill>
              </a:rPr>
              <a:t>contains </a:t>
            </a:r>
            <a:r>
              <a:rPr dirty="0">
                <a:solidFill>
                  <a:srgbClr val="6F2F9F"/>
                </a:solidFill>
              </a:rPr>
              <a:t> </a:t>
            </a:r>
            <a:r>
              <a:rPr spc="-5" dirty="0">
                <a:solidFill>
                  <a:srgbClr val="6F2F9F"/>
                </a:solidFill>
              </a:rPr>
              <a:t>static	</a:t>
            </a:r>
            <a:r>
              <a:rPr spc="-15" dirty="0">
                <a:solidFill>
                  <a:srgbClr val="6F2F9F"/>
                </a:solidFill>
              </a:rPr>
              <a:t>RAM	</a:t>
            </a:r>
            <a:r>
              <a:rPr dirty="0">
                <a:solidFill>
                  <a:srgbClr val="6F2F9F"/>
                </a:solidFill>
              </a:rPr>
              <a:t>based	</a:t>
            </a:r>
            <a:r>
              <a:rPr spc="-5" dirty="0">
                <a:solidFill>
                  <a:srgbClr val="6F2F9F"/>
                </a:solidFill>
              </a:rPr>
              <a:t>memory</a:t>
            </a:r>
            <a:r>
              <a:rPr spc="465" dirty="0">
                <a:solidFill>
                  <a:srgbClr val="6F2F9F"/>
                </a:solidFill>
              </a:rPr>
              <a:t> </a:t>
            </a:r>
            <a:r>
              <a:rPr spc="-5" dirty="0"/>
              <a:t>and </a:t>
            </a:r>
            <a:r>
              <a:rPr spc="5" dirty="0"/>
              <a:t> </a:t>
            </a:r>
            <a:r>
              <a:rPr spc="-5" dirty="0">
                <a:solidFill>
                  <a:srgbClr val="6F2F9F"/>
                </a:solidFill>
              </a:rPr>
              <a:t>a	</a:t>
            </a:r>
            <a:r>
              <a:rPr spc="-10" dirty="0">
                <a:solidFill>
                  <a:srgbClr val="6F2F9F"/>
                </a:solidFill>
              </a:rPr>
              <a:t>minute </a:t>
            </a:r>
            <a:r>
              <a:rPr dirty="0">
                <a:solidFill>
                  <a:srgbClr val="6F2F9F"/>
                </a:solidFill>
              </a:rPr>
              <a:t>battery </a:t>
            </a:r>
            <a:r>
              <a:rPr spc="-10" dirty="0"/>
              <a:t>for </a:t>
            </a:r>
            <a:r>
              <a:rPr spc="-5" dirty="0"/>
              <a:t>providing  supply </a:t>
            </a:r>
            <a:r>
              <a:rPr spc="-10" dirty="0"/>
              <a:t>to the </a:t>
            </a:r>
            <a:r>
              <a:rPr spc="-15" dirty="0"/>
              <a:t>memory </a:t>
            </a:r>
            <a:r>
              <a:rPr spc="-10" dirty="0"/>
              <a:t>in the absence </a:t>
            </a:r>
            <a:r>
              <a:rPr dirty="0"/>
              <a:t>of </a:t>
            </a:r>
            <a:r>
              <a:rPr spc="-10" dirty="0"/>
              <a:t>external </a:t>
            </a:r>
            <a:r>
              <a:rPr spc="-15" dirty="0"/>
              <a:t>power</a:t>
            </a:r>
            <a:r>
              <a:rPr spc="245" dirty="0"/>
              <a:t> </a:t>
            </a:r>
            <a:r>
              <a:rPr spc="-10" dirty="0"/>
              <a:t>supply.</a:t>
            </a:r>
          </a:p>
          <a:p>
            <a:pPr marL="244475">
              <a:lnSpc>
                <a:spcPct val="100000"/>
              </a:lnSpc>
              <a:spcBef>
                <a:spcPts val="1685"/>
              </a:spcBef>
              <a:tabLst>
                <a:tab pos="589280" algn="l"/>
              </a:tabLst>
            </a:pPr>
            <a:r>
              <a:rPr spc="-5" dirty="0">
                <a:solidFill>
                  <a:srgbClr val="C00000"/>
                </a:solidFill>
              </a:rPr>
              <a:t>»	</a:t>
            </a:r>
            <a:r>
              <a:rPr dirty="0"/>
              <a:t>The </a:t>
            </a:r>
            <a:r>
              <a:rPr spc="-15" dirty="0"/>
              <a:t>memory </a:t>
            </a:r>
            <a:r>
              <a:rPr spc="-10" dirty="0"/>
              <a:t>and </a:t>
            </a:r>
            <a:r>
              <a:rPr spc="-5" dirty="0"/>
              <a:t>battery </a:t>
            </a:r>
            <a:r>
              <a:rPr dirty="0"/>
              <a:t>are </a:t>
            </a:r>
            <a:r>
              <a:rPr spc="-5" dirty="0"/>
              <a:t>packed </a:t>
            </a:r>
            <a:r>
              <a:rPr spc="-10" dirty="0"/>
              <a:t>together in </a:t>
            </a:r>
            <a:r>
              <a:rPr spc="-5" dirty="0"/>
              <a:t>a </a:t>
            </a:r>
            <a:r>
              <a:rPr spc="-10" dirty="0"/>
              <a:t>single</a:t>
            </a:r>
            <a:r>
              <a:rPr spc="175" dirty="0"/>
              <a:t> </a:t>
            </a:r>
            <a:r>
              <a:rPr spc="-5" dirty="0"/>
              <a:t>package.</a:t>
            </a:r>
          </a:p>
          <a:p>
            <a:pPr marL="244475">
              <a:lnSpc>
                <a:spcPct val="100000"/>
              </a:lnSpc>
              <a:spcBef>
                <a:spcPts val="1680"/>
              </a:spcBef>
              <a:tabLst>
                <a:tab pos="589280" algn="l"/>
              </a:tabLst>
            </a:pPr>
            <a:r>
              <a:rPr spc="-5" dirty="0">
                <a:solidFill>
                  <a:srgbClr val="C00000"/>
                </a:solidFill>
              </a:rPr>
              <a:t>»	</a:t>
            </a:r>
            <a:r>
              <a:rPr dirty="0"/>
              <a:t>The </a:t>
            </a:r>
            <a:r>
              <a:rPr spc="-10" dirty="0">
                <a:solidFill>
                  <a:srgbClr val="006FC0"/>
                </a:solidFill>
              </a:rPr>
              <a:t>life </a:t>
            </a:r>
            <a:r>
              <a:rPr spc="-5" dirty="0">
                <a:solidFill>
                  <a:srgbClr val="006FC0"/>
                </a:solidFill>
              </a:rPr>
              <a:t>span </a:t>
            </a:r>
            <a:r>
              <a:rPr dirty="0">
                <a:solidFill>
                  <a:srgbClr val="006FC0"/>
                </a:solidFill>
              </a:rPr>
              <a:t>of </a:t>
            </a:r>
            <a:r>
              <a:rPr spc="-15" dirty="0">
                <a:solidFill>
                  <a:srgbClr val="006FC0"/>
                </a:solidFill>
              </a:rPr>
              <a:t>NVRAM </a:t>
            </a:r>
            <a:r>
              <a:rPr spc="-5" dirty="0">
                <a:solidFill>
                  <a:srgbClr val="006FC0"/>
                </a:solidFill>
              </a:rPr>
              <a:t>is expected to </a:t>
            </a:r>
            <a:r>
              <a:rPr dirty="0">
                <a:solidFill>
                  <a:srgbClr val="006FC0"/>
                </a:solidFill>
              </a:rPr>
              <a:t>be </a:t>
            </a:r>
            <a:r>
              <a:rPr spc="-10" dirty="0">
                <a:solidFill>
                  <a:srgbClr val="006FC0"/>
                </a:solidFill>
              </a:rPr>
              <a:t>around </a:t>
            </a:r>
            <a:r>
              <a:rPr dirty="0">
                <a:solidFill>
                  <a:srgbClr val="006FC0"/>
                </a:solidFill>
              </a:rPr>
              <a:t>10</a:t>
            </a:r>
            <a:r>
              <a:rPr spc="120" dirty="0">
                <a:solidFill>
                  <a:srgbClr val="006FC0"/>
                </a:solidFill>
              </a:rPr>
              <a:t> </a:t>
            </a:r>
            <a:r>
              <a:rPr spc="-10" dirty="0">
                <a:solidFill>
                  <a:srgbClr val="006FC0"/>
                </a:solidFill>
              </a:rPr>
              <a:t>years</a:t>
            </a:r>
            <a:r>
              <a:rPr spc="-10" dirty="0"/>
              <a:t>.</a:t>
            </a:r>
          </a:p>
          <a:p>
            <a:pPr marL="244475">
              <a:lnSpc>
                <a:spcPct val="100000"/>
              </a:lnSpc>
              <a:spcBef>
                <a:spcPts val="1680"/>
              </a:spcBef>
              <a:tabLst>
                <a:tab pos="589280" algn="l"/>
              </a:tabLst>
            </a:pPr>
            <a:r>
              <a:rPr spc="-5" dirty="0">
                <a:solidFill>
                  <a:srgbClr val="C00000"/>
                </a:solidFill>
              </a:rPr>
              <a:t>»	</a:t>
            </a:r>
            <a:r>
              <a:rPr dirty="0"/>
              <a:t>DSJ644 </a:t>
            </a:r>
            <a:r>
              <a:rPr spc="-10" dirty="0"/>
              <a:t>from </a:t>
            </a:r>
            <a:r>
              <a:rPr spc="-15" dirty="0"/>
              <a:t>Maxim/ </a:t>
            </a:r>
            <a:r>
              <a:rPr spc="-5" dirty="0"/>
              <a:t>Dallas </a:t>
            </a:r>
            <a:r>
              <a:rPr spc="-10" dirty="0"/>
              <a:t>is </a:t>
            </a:r>
            <a:r>
              <a:rPr spc="-5" dirty="0"/>
              <a:t>an </a:t>
            </a:r>
            <a:r>
              <a:rPr spc="-10" dirty="0"/>
              <a:t>example </a:t>
            </a:r>
            <a:r>
              <a:rPr dirty="0"/>
              <a:t>of 32KB</a:t>
            </a:r>
            <a:r>
              <a:rPr spc="114" dirty="0"/>
              <a:t> </a:t>
            </a:r>
            <a:r>
              <a:rPr spc="-10" dirty="0"/>
              <a:t>NVRAM.</a:t>
            </a:r>
          </a:p>
        </p:txBody>
      </p:sp>
      <p:sp>
        <p:nvSpPr>
          <p:cNvPr id="8" name="object 8"/>
          <p:cNvSpPr txBox="1"/>
          <p:nvPr/>
        </p:nvSpPr>
        <p:spPr>
          <a:xfrm>
            <a:off x="8420100" y="6471338"/>
            <a:ext cx="216535" cy="196850"/>
          </a:xfrm>
          <a:prstGeom prst="rect">
            <a:avLst/>
          </a:prstGeom>
        </p:spPr>
        <p:txBody>
          <a:bodyPr vert="horz" wrap="square" lIns="0" tIns="0" rIns="0" bIns="0" rtlCol="0">
            <a:spAutoFit/>
          </a:bodyPr>
          <a:lstStyle/>
          <a:p>
            <a:pPr marL="38100">
              <a:lnSpc>
                <a:spcPts val="1375"/>
              </a:lnSpc>
            </a:pPr>
            <a:fld id="{81D60167-4931-47E6-BA6A-407CBD079E47}" type="slidenum">
              <a:rPr sz="1200" spc="-40" dirty="0">
                <a:latin typeface="Times New Roman"/>
                <a:cs typeface="Times New Roman"/>
              </a:rPr>
              <a:t>74</a:t>
            </a:fld>
            <a:endParaRPr sz="1200">
              <a:latin typeface="Times New Roman"/>
              <a:cs typeface="Times New Roman"/>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60044" y="353009"/>
            <a:ext cx="6080125" cy="329565"/>
          </a:xfrm>
          <a:prstGeom prst="rect">
            <a:avLst/>
          </a:prstGeom>
        </p:spPr>
        <p:txBody>
          <a:bodyPr vert="horz" wrap="square" lIns="0" tIns="12065" rIns="0" bIns="0" rtlCol="0">
            <a:spAutoFit/>
          </a:bodyPr>
          <a:lstStyle/>
          <a:p>
            <a:pPr marL="12700">
              <a:lnSpc>
                <a:spcPct val="100000"/>
              </a:lnSpc>
              <a:spcBef>
                <a:spcPts val="95"/>
              </a:spcBef>
              <a:tabLst>
                <a:tab pos="356870" algn="l"/>
              </a:tabLst>
            </a:pPr>
            <a:r>
              <a:rPr spc="-5" dirty="0">
                <a:solidFill>
                  <a:srgbClr val="C00000"/>
                </a:solidFill>
              </a:rPr>
              <a:t>»	</a:t>
            </a:r>
            <a:r>
              <a:rPr b="1" i="1" u="heavy" spc="-5" dirty="0">
                <a:solidFill>
                  <a:srgbClr val="FF0000"/>
                </a:solidFill>
                <a:uFill>
                  <a:solidFill>
                    <a:srgbClr val="FF0000"/>
                  </a:solidFill>
                </a:uFill>
                <a:latin typeface="Times New Roman"/>
                <a:cs typeface="Times New Roman"/>
              </a:rPr>
              <a:t>Read-Write </a:t>
            </a:r>
            <a:r>
              <a:rPr b="1" i="1" u="heavy" dirty="0">
                <a:solidFill>
                  <a:srgbClr val="FF0000"/>
                </a:solidFill>
                <a:uFill>
                  <a:solidFill>
                    <a:srgbClr val="FF0000"/>
                  </a:solidFill>
                </a:uFill>
                <a:latin typeface="Times New Roman"/>
                <a:cs typeface="Times New Roman"/>
              </a:rPr>
              <a:t>Memory/ </a:t>
            </a:r>
            <a:r>
              <a:rPr b="1" i="1" u="heavy" spc="-5" dirty="0">
                <a:solidFill>
                  <a:srgbClr val="FF0000"/>
                </a:solidFill>
                <a:uFill>
                  <a:solidFill>
                    <a:srgbClr val="FF0000"/>
                  </a:solidFill>
                </a:uFill>
                <a:latin typeface="Times New Roman"/>
                <a:cs typeface="Times New Roman"/>
              </a:rPr>
              <a:t>Random </a:t>
            </a:r>
            <a:r>
              <a:rPr b="1" i="1" u="heavy" spc="-10" dirty="0">
                <a:solidFill>
                  <a:srgbClr val="FF0000"/>
                </a:solidFill>
                <a:uFill>
                  <a:solidFill>
                    <a:srgbClr val="FF0000"/>
                  </a:solidFill>
                </a:uFill>
                <a:latin typeface="Times New Roman"/>
                <a:cs typeface="Times New Roman"/>
              </a:rPr>
              <a:t>Access </a:t>
            </a:r>
            <a:r>
              <a:rPr b="1" i="1" u="heavy" spc="5" dirty="0">
                <a:solidFill>
                  <a:srgbClr val="FF0000"/>
                </a:solidFill>
                <a:uFill>
                  <a:solidFill>
                    <a:srgbClr val="FF0000"/>
                  </a:solidFill>
                </a:uFill>
                <a:latin typeface="Times New Roman"/>
                <a:cs typeface="Times New Roman"/>
              </a:rPr>
              <a:t>memory</a:t>
            </a:r>
            <a:r>
              <a:rPr b="1" i="1" u="heavy" spc="-80" dirty="0">
                <a:solidFill>
                  <a:srgbClr val="FF0000"/>
                </a:solidFill>
                <a:uFill>
                  <a:solidFill>
                    <a:srgbClr val="FF0000"/>
                  </a:solidFill>
                </a:uFill>
                <a:latin typeface="Times New Roman"/>
                <a:cs typeface="Times New Roman"/>
              </a:rPr>
              <a:t> </a:t>
            </a:r>
            <a:r>
              <a:rPr b="1" i="1" u="heavy" spc="-5" dirty="0">
                <a:solidFill>
                  <a:srgbClr val="FF0000"/>
                </a:solidFill>
                <a:uFill>
                  <a:solidFill>
                    <a:srgbClr val="FF0000"/>
                  </a:solidFill>
                </a:uFill>
                <a:latin typeface="Times New Roman"/>
                <a:cs typeface="Times New Roman"/>
              </a:rPr>
              <a:t>(RAM):</a:t>
            </a:r>
          </a:p>
        </p:txBody>
      </p:sp>
      <p:sp>
        <p:nvSpPr>
          <p:cNvPr id="3" name="object 3"/>
          <p:cNvSpPr txBox="1"/>
          <p:nvPr/>
        </p:nvSpPr>
        <p:spPr>
          <a:xfrm>
            <a:off x="444500" y="717807"/>
            <a:ext cx="8474075" cy="5567680"/>
          </a:xfrm>
          <a:prstGeom prst="rect">
            <a:avLst/>
          </a:prstGeom>
        </p:spPr>
        <p:txBody>
          <a:bodyPr vert="horz" wrap="square" lIns="0" tIns="165735" rIns="0" bIns="0" rtlCol="0">
            <a:spAutoFit/>
          </a:bodyPr>
          <a:lstStyle/>
          <a:p>
            <a:pPr marL="27940" algn="just">
              <a:lnSpc>
                <a:spcPct val="100000"/>
              </a:lnSpc>
              <a:spcBef>
                <a:spcPts val="1305"/>
              </a:spcBef>
            </a:pPr>
            <a:r>
              <a:rPr sz="2000" spc="-5" dirty="0">
                <a:solidFill>
                  <a:srgbClr val="C00000"/>
                </a:solidFill>
                <a:latin typeface="Times New Roman"/>
                <a:cs typeface="Times New Roman"/>
              </a:rPr>
              <a:t>» </a:t>
            </a:r>
            <a:r>
              <a:rPr sz="2000" spc="-10" dirty="0">
                <a:latin typeface="Times New Roman"/>
                <a:cs typeface="Times New Roman"/>
              </a:rPr>
              <a:t>RAM </a:t>
            </a:r>
            <a:r>
              <a:rPr sz="2000" spc="5" dirty="0">
                <a:latin typeface="Times New Roman"/>
                <a:cs typeface="Times New Roman"/>
              </a:rPr>
              <a:t>is </a:t>
            </a:r>
            <a:r>
              <a:rPr sz="2000" spc="-10" dirty="0">
                <a:latin typeface="Times New Roman"/>
                <a:cs typeface="Times New Roman"/>
              </a:rPr>
              <a:t>the </a:t>
            </a:r>
            <a:r>
              <a:rPr sz="2000" spc="-5" dirty="0">
                <a:solidFill>
                  <a:srgbClr val="C00000"/>
                </a:solidFill>
                <a:latin typeface="Times New Roman"/>
                <a:cs typeface="Times New Roman"/>
              </a:rPr>
              <a:t>data </a:t>
            </a:r>
            <a:r>
              <a:rPr sz="2000" spc="-10" dirty="0">
                <a:solidFill>
                  <a:srgbClr val="C00000"/>
                </a:solidFill>
                <a:latin typeface="Times New Roman"/>
                <a:cs typeface="Times New Roman"/>
              </a:rPr>
              <a:t>memory </a:t>
            </a:r>
            <a:r>
              <a:rPr sz="2000" dirty="0">
                <a:solidFill>
                  <a:srgbClr val="C00000"/>
                </a:solidFill>
                <a:latin typeface="Times New Roman"/>
                <a:cs typeface="Times New Roman"/>
              </a:rPr>
              <a:t>or </a:t>
            </a:r>
            <a:r>
              <a:rPr sz="2000" spc="-10" dirty="0">
                <a:solidFill>
                  <a:srgbClr val="C00000"/>
                </a:solidFill>
                <a:latin typeface="Times New Roman"/>
                <a:cs typeface="Times New Roman"/>
              </a:rPr>
              <a:t>working </a:t>
            </a:r>
            <a:r>
              <a:rPr sz="2000" spc="-5" dirty="0">
                <a:solidFill>
                  <a:srgbClr val="C00000"/>
                </a:solidFill>
                <a:latin typeface="Times New Roman"/>
                <a:cs typeface="Times New Roman"/>
              </a:rPr>
              <a:t>memory </a:t>
            </a:r>
            <a:r>
              <a:rPr sz="2000" spc="10" dirty="0">
                <a:latin typeface="Times New Roman"/>
                <a:cs typeface="Times New Roman"/>
              </a:rPr>
              <a:t>of </a:t>
            </a:r>
            <a:r>
              <a:rPr sz="2000" spc="-10" dirty="0">
                <a:latin typeface="Times New Roman"/>
                <a:cs typeface="Times New Roman"/>
              </a:rPr>
              <a:t>the </a:t>
            </a:r>
            <a:r>
              <a:rPr sz="2000" spc="-5" dirty="0">
                <a:latin typeface="Times New Roman"/>
                <a:cs typeface="Times New Roman"/>
              </a:rPr>
              <a:t>controller/</a:t>
            </a:r>
            <a:r>
              <a:rPr sz="2000" spc="225" dirty="0">
                <a:latin typeface="Times New Roman"/>
                <a:cs typeface="Times New Roman"/>
              </a:rPr>
              <a:t> </a:t>
            </a:r>
            <a:r>
              <a:rPr sz="2000" spc="-5" dirty="0">
                <a:latin typeface="Times New Roman"/>
                <a:cs typeface="Times New Roman"/>
              </a:rPr>
              <a:t>processor.</a:t>
            </a:r>
            <a:endParaRPr sz="2000">
              <a:latin typeface="Times New Roman"/>
              <a:cs typeface="Times New Roman"/>
            </a:endParaRPr>
          </a:p>
          <a:p>
            <a:pPr marL="372110">
              <a:lnSpc>
                <a:spcPct val="100000"/>
              </a:lnSpc>
              <a:spcBef>
                <a:spcPts val="1200"/>
              </a:spcBef>
            </a:pPr>
            <a:r>
              <a:rPr sz="2000" spc="-5" dirty="0">
                <a:solidFill>
                  <a:srgbClr val="6F2F9F"/>
                </a:solidFill>
                <a:latin typeface="Times New Roman"/>
                <a:cs typeface="Times New Roman"/>
              </a:rPr>
              <a:t>Controller/ processor can read </a:t>
            </a:r>
            <a:r>
              <a:rPr sz="2000" spc="-10" dirty="0">
                <a:solidFill>
                  <a:srgbClr val="6F2F9F"/>
                </a:solidFill>
                <a:latin typeface="Times New Roman"/>
                <a:cs typeface="Times New Roman"/>
              </a:rPr>
              <a:t>from </a:t>
            </a:r>
            <a:r>
              <a:rPr sz="2000" spc="-5" dirty="0">
                <a:solidFill>
                  <a:srgbClr val="6F2F9F"/>
                </a:solidFill>
                <a:latin typeface="Times New Roman"/>
                <a:cs typeface="Times New Roman"/>
              </a:rPr>
              <a:t>it </a:t>
            </a:r>
            <a:r>
              <a:rPr sz="2000" spc="-10" dirty="0">
                <a:solidFill>
                  <a:srgbClr val="6F2F9F"/>
                </a:solidFill>
                <a:latin typeface="Times New Roman"/>
                <a:cs typeface="Times New Roman"/>
              </a:rPr>
              <a:t>and </a:t>
            </a:r>
            <a:r>
              <a:rPr sz="2000" spc="-15" dirty="0">
                <a:solidFill>
                  <a:srgbClr val="6F2F9F"/>
                </a:solidFill>
                <a:latin typeface="Times New Roman"/>
                <a:cs typeface="Times New Roman"/>
              </a:rPr>
              <a:t>write </a:t>
            </a:r>
            <a:r>
              <a:rPr sz="2000" spc="-10" dirty="0">
                <a:solidFill>
                  <a:srgbClr val="6F2F9F"/>
                </a:solidFill>
                <a:latin typeface="Times New Roman"/>
                <a:cs typeface="Times New Roman"/>
              </a:rPr>
              <a:t>to</a:t>
            </a:r>
            <a:r>
              <a:rPr sz="2000" spc="95" dirty="0">
                <a:solidFill>
                  <a:srgbClr val="6F2F9F"/>
                </a:solidFill>
                <a:latin typeface="Times New Roman"/>
                <a:cs typeface="Times New Roman"/>
              </a:rPr>
              <a:t> </a:t>
            </a:r>
            <a:r>
              <a:rPr sz="2000" spc="-10" dirty="0">
                <a:solidFill>
                  <a:srgbClr val="6F2F9F"/>
                </a:solidFill>
                <a:latin typeface="Times New Roman"/>
                <a:cs typeface="Times New Roman"/>
              </a:rPr>
              <a:t>it</a:t>
            </a:r>
            <a:r>
              <a:rPr sz="2000" spc="-10" dirty="0">
                <a:latin typeface="Times New Roman"/>
                <a:cs typeface="Times New Roman"/>
              </a:rPr>
              <a:t>.</a:t>
            </a:r>
            <a:endParaRPr sz="2000">
              <a:latin typeface="Times New Roman"/>
              <a:cs typeface="Times New Roman"/>
            </a:endParaRPr>
          </a:p>
          <a:p>
            <a:pPr marL="27940" algn="just">
              <a:lnSpc>
                <a:spcPct val="100000"/>
              </a:lnSpc>
              <a:spcBef>
                <a:spcPts val="1680"/>
              </a:spcBef>
            </a:pPr>
            <a:r>
              <a:rPr sz="2000" spc="-5" dirty="0">
                <a:solidFill>
                  <a:srgbClr val="C00000"/>
                </a:solidFill>
                <a:latin typeface="Times New Roman"/>
                <a:cs typeface="Times New Roman"/>
              </a:rPr>
              <a:t>»</a:t>
            </a:r>
            <a:r>
              <a:rPr sz="2000" spc="235" dirty="0">
                <a:solidFill>
                  <a:srgbClr val="C00000"/>
                </a:solidFill>
                <a:latin typeface="Times New Roman"/>
                <a:cs typeface="Times New Roman"/>
              </a:rPr>
              <a:t> </a:t>
            </a:r>
            <a:r>
              <a:rPr sz="2000" spc="-15" dirty="0">
                <a:latin typeface="Times New Roman"/>
                <a:cs typeface="Times New Roman"/>
              </a:rPr>
              <a:t>RAM</a:t>
            </a:r>
            <a:r>
              <a:rPr sz="2000" spc="285" dirty="0">
                <a:latin typeface="Times New Roman"/>
                <a:cs typeface="Times New Roman"/>
              </a:rPr>
              <a:t> </a:t>
            </a:r>
            <a:r>
              <a:rPr sz="2000" spc="-10" dirty="0">
                <a:latin typeface="Times New Roman"/>
                <a:cs typeface="Times New Roman"/>
              </a:rPr>
              <a:t>is</a:t>
            </a:r>
            <a:r>
              <a:rPr sz="2000" spc="265" dirty="0">
                <a:latin typeface="Times New Roman"/>
                <a:cs typeface="Times New Roman"/>
              </a:rPr>
              <a:t> </a:t>
            </a:r>
            <a:r>
              <a:rPr sz="2000" spc="-5" dirty="0">
                <a:solidFill>
                  <a:srgbClr val="C00000"/>
                </a:solidFill>
                <a:latin typeface="Times New Roman"/>
                <a:cs typeface="Times New Roman"/>
              </a:rPr>
              <a:t>volatile</a:t>
            </a:r>
            <a:r>
              <a:rPr sz="2000" spc="-5" dirty="0">
                <a:latin typeface="Times New Roman"/>
                <a:cs typeface="Times New Roman"/>
              </a:rPr>
              <a:t>,</a:t>
            </a:r>
            <a:r>
              <a:rPr sz="2000" spc="300" dirty="0">
                <a:latin typeface="Times New Roman"/>
                <a:cs typeface="Times New Roman"/>
              </a:rPr>
              <a:t> </a:t>
            </a:r>
            <a:r>
              <a:rPr sz="2000" spc="-10" dirty="0">
                <a:latin typeface="Times New Roman"/>
                <a:cs typeface="Times New Roman"/>
              </a:rPr>
              <a:t>meaning</a:t>
            </a:r>
            <a:r>
              <a:rPr sz="2000" spc="290" dirty="0">
                <a:latin typeface="Times New Roman"/>
                <a:cs typeface="Times New Roman"/>
              </a:rPr>
              <a:t> </a:t>
            </a:r>
            <a:r>
              <a:rPr sz="2000" spc="-10" dirty="0">
                <a:latin typeface="Times New Roman"/>
                <a:cs typeface="Times New Roman"/>
              </a:rPr>
              <a:t>when</a:t>
            </a:r>
            <a:r>
              <a:rPr sz="2000" spc="270" dirty="0">
                <a:latin typeface="Times New Roman"/>
                <a:cs typeface="Times New Roman"/>
              </a:rPr>
              <a:t> </a:t>
            </a:r>
            <a:r>
              <a:rPr sz="2000" spc="-5" dirty="0">
                <a:latin typeface="Times New Roman"/>
                <a:cs typeface="Times New Roman"/>
              </a:rPr>
              <a:t>the</a:t>
            </a:r>
            <a:r>
              <a:rPr sz="2000" spc="275" dirty="0">
                <a:latin typeface="Times New Roman"/>
                <a:cs typeface="Times New Roman"/>
              </a:rPr>
              <a:t> </a:t>
            </a:r>
            <a:r>
              <a:rPr sz="2000" spc="-10" dirty="0">
                <a:latin typeface="Times New Roman"/>
                <a:cs typeface="Times New Roman"/>
              </a:rPr>
              <a:t>power</a:t>
            </a:r>
            <a:r>
              <a:rPr sz="2000" spc="290" dirty="0">
                <a:latin typeface="Times New Roman"/>
                <a:cs typeface="Times New Roman"/>
              </a:rPr>
              <a:t> </a:t>
            </a:r>
            <a:r>
              <a:rPr sz="2000" spc="-10" dirty="0">
                <a:latin typeface="Times New Roman"/>
                <a:cs typeface="Times New Roman"/>
              </a:rPr>
              <a:t>is</a:t>
            </a:r>
            <a:r>
              <a:rPr sz="2000" spc="265" dirty="0">
                <a:latin typeface="Times New Roman"/>
                <a:cs typeface="Times New Roman"/>
              </a:rPr>
              <a:t> </a:t>
            </a:r>
            <a:r>
              <a:rPr sz="2000" spc="-10" dirty="0">
                <a:latin typeface="Times New Roman"/>
                <a:cs typeface="Times New Roman"/>
              </a:rPr>
              <a:t>turned</a:t>
            </a:r>
            <a:r>
              <a:rPr sz="2000" spc="295" dirty="0">
                <a:latin typeface="Times New Roman"/>
                <a:cs typeface="Times New Roman"/>
              </a:rPr>
              <a:t> </a:t>
            </a:r>
            <a:r>
              <a:rPr sz="2000" spc="-15" dirty="0">
                <a:latin typeface="Times New Roman"/>
                <a:cs typeface="Times New Roman"/>
              </a:rPr>
              <a:t>off,</a:t>
            </a:r>
            <a:r>
              <a:rPr sz="2000" spc="305" dirty="0">
                <a:latin typeface="Times New Roman"/>
                <a:cs typeface="Times New Roman"/>
              </a:rPr>
              <a:t> </a:t>
            </a:r>
            <a:r>
              <a:rPr sz="2000" spc="-5" dirty="0">
                <a:latin typeface="Times New Roman"/>
                <a:cs typeface="Times New Roman"/>
              </a:rPr>
              <a:t>all</a:t>
            </a:r>
            <a:r>
              <a:rPr sz="2000" spc="270" dirty="0">
                <a:latin typeface="Times New Roman"/>
                <a:cs typeface="Times New Roman"/>
              </a:rPr>
              <a:t> </a:t>
            </a:r>
            <a:r>
              <a:rPr sz="2000" spc="-10" dirty="0">
                <a:latin typeface="Times New Roman"/>
                <a:cs typeface="Times New Roman"/>
              </a:rPr>
              <a:t>the</a:t>
            </a:r>
            <a:r>
              <a:rPr sz="2000" spc="285" dirty="0">
                <a:latin typeface="Times New Roman"/>
                <a:cs typeface="Times New Roman"/>
              </a:rPr>
              <a:t> </a:t>
            </a:r>
            <a:r>
              <a:rPr sz="2000" spc="-10" dirty="0">
                <a:latin typeface="Times New Roman"/>
                <a:cs typeface="Times New Roman"/>
              </a:rPr>
              <a:t>contents</a:t>
            </a:r>
            <a:r>
              <a:rPr sz="2000" spc="265" dirty="0">
                <a:latin typeface="Times New Roman"/>
                <a:cs typeface="Times New Roman"/>
              </a:rPr>
              <a:t> </a:t>
            </a:r>
            <a:r>
              <a:rPr sz="2000" dirty="0">
                <a:latin typeface="Times New Roman"/>
                <a:cs typeface="Times New Roman"/>
              </a:rPr>
              <a:t>are</a:t>
            </a:r>
            <a:endParaRPr sz="2000">
              <a:latin typeface="Times New Roman"/>
              <a:cs typeface="Times New Roman"/>
            </a:endParaRPr>
          </a:p>
          <a:p>
            <a:pPr marL="372110">
              <a:lnSpc>
                <a:spcPct val="100000"/>
              </a:lnSpc>
              <a:spcBef>
                <a:spcPts val="1205"/>
              </a:spcBef>
            </a:pPr>
            <a:r>
              <a:rPr sz="2000" spc="-5" dirty="0">
                <a:latin typeface="Times New Roman"/>
                <a:cs typeface="Times New Roman"/>
              </a:rPr>
              <a:t>destroyed.</a:t>
            </a:r>
            <a:endParaRPr sz="2000">
              <a:latin typeface="Times New Roman"/>
              <a:cs typeface="Times New Roman"/>
            </a:endParaRPr>
          </a:p>
          <a:p>
            <a:pPr marL="372110" marR="6985" indent="-344805" algn="just">
              <a:lnSpc>
                <a:spcPct val="150100"/>
              </a:lnSpc>
              <a:spcBef>
                <a:spcPts val="480"/>
              </a:spcBef>
            </a:pPr>
            <a:r>
              <a:rPr sz="2000" spc="-5" dirty="0">
                <a:solidFill>
                  <a:srgbClr val="C00000"/>
                </a:solidFill>
                <a:latin typeface="Times New Roman"/>
                <a:cs typeface="Times New Roman"/>
              </a:rPr>
              <a:t>» </a:t>
            </a:r>
            <a:r>
              <a:rPr sz="2000" spc="-15" dirty="0">
                <a:latin typeface="Times New Roman"/>
                <a:cs typeface="Times New Roman"/>
              </a:rPr>
              <a:t>RAM </a:t>
            </a:r>
            <a:r>
              <a:rPr sz="2000" spc="5" dirty="0">
                <a:latin typeface="Times New Roman"/>
                <a:cs typeface="Times New Roman"/>
              </a:rPr>
              <a:t>is </a:t>
            </a:r>
            <a:r>
              <a:rPr sz="2000" spc="-5" dirty="0">
                <a:latin typeface="Times New Roman"/>
                <a:cs typeface="Times New Roman"/>
              </a:rPr>
              <a:t>a </a:t>
            </a:r>
            <a:r>
              <a:rPr sz="2000" spc="-5" dirty="0">
                <a:solidFill>
                  <a:srgbClr val="C00000"/>
                </a:solidFill>
                <a:latin typeface="Times New Roman"/>
                <a:cs typeface="Times New Roman"/>
              </a:rPr>
              <a:t>direct access </a:t>
            </a:r>
            <a:r>
              <a:rPr sz="2000" spc="-10" dirty="0">
                <a:solidFill>
                  <a:srgbClr val="C00000"/>
                </a:solidFill>
                <a:latin typeface="Times New Roman"/>
                <a:cs typeface="Times New Roman"/>
              </a:rPr>
              <a:t>memory</a:t>
            </a:r>
            <a:r>
              <a:rPr sz="2000" spc="-10" dirty="0">
                <a:latin typeface="Times New Roman"/>
                <a:cs typeface="Times New Roman"/>
              </a:rPr>
              <a:t>, </a:t>
            </a:r>
            <a:r>
              <a:rPr sz="2000" spc="-5" dirty="0">
                <a:latin typeface="Times New Roman"/>
                <a:cs typeface="Times New Roman"/>
              </a:rPr>
              <a:t>meaning </a:t>
            </a:r>
            <a:r>
              <a:rPr sz="2000" spc="-20" dirty="0">
                <a:latin typeface="Times New Roman"/>
                <a:cs typeface="Times New Roman"/>
              </a:rPr>
              <a:t>we </a:t>
            </a:r>
            <a:r>
              <a:rPr sz="2000" spc="-5" dirty="0">
                <a:latin typeface="Times New Roman"/>
                <a:cs typeface="Times New Roman"/>
              </a:rPr>
              <a:t>can </a:t>
            </a:r>
            <a:r>
              <a:rPr sz="2000" dirty="0">
                <a:latin typeface="Times New Roman"/>
                <a:cs typeface="Times New Roman"/>
              </a:rPr>
              <a:t>access </a:t>
            </a:r>
            <a:r>
              <a:rPr sz="2000" spc="-5" dirty="0">
                <a:latin typeface="Times New Roman"/>
                <a:cs typeface="Times New Roman"/>
              </a:rPr>
              <a:t>the desired memory  location directly </a:t>
            </a:r>
            <a:r>
              <a:rPr sz="2000" spc="-10" dirty="0">
                <a:latin typeface="Times New Roman"/>
                <a:cs typeface="Times New Roman"/>
              </a:rPr>
              <a:t>without </a:t>
            </a:r>
            <a:r>
              <a:rPr sz="2000" spc="-5" dirty="0">
                <a:latin typeface="Times New Roman"/>
                <a:cs typeface="Times New Roman"/>
              </a:rPr>
              <a:t>the </a:t>
            </a:r>
            <a:r>
              <a:rPr sz="2000" spc="-10" dirty="0">
                <a:latin typeface="Times New Roman"/>
                <a:cs typeface="Times New Roman"/>
              </a:rPr>
              <a:t>need for </a:t>
            </a:r>
            <a:r>
              <a:rPr sz="2000" spc="-5" dirty="0">
                <a:latin typeface="Times New Roman"/>
                <a:cs typeface="Times New Roman"/>
              </a:rPr>
              <a:t>traversing through the entire </a:t>
            </a:r>
            <a:r>
              <a:rPr sz="2000" spc="-10" dirty="0">
                <a:latin typeface="Times New Roman"/>
                <a:cs typeface="Times New Roman"/>
              </a:rPr>
              <a:t>memory  </a:t>
            </a:r>
            <a:r>
              <a:rPr sz="2000" spc="-5" dirty="0">
                <a:latin typeface="Times New Roman"/>
                <a:cs typeface="Times New Roman"/>
              </a:rPr>
              <a:t>locations </a:t>
            </a:r>
            <a:r>
              <a:rPr sz="2000" spc="-10" dirty="0">
                <a:latin typeface="Times New Roman"/>
                <a:cs typeface="Times New Roman"/>
              </a:rPr>
              <a:t>to </a:t>
            </a:r>
            <a:r>
              <a:rPr sz="2000" spc="-5" dirty="0">
                <a:latin typeface="Times New Roman"/>
                <a:cs typeface="Times New Roman"/>
              </a:rPr>
              <a:t>reach </a:t>
            </a:r>
            <a:r>
              <a:rPr sz="2000" spc="-10" dirty="0">
                <a:latin typeface="Times New Roman"/>
                <a:cs typeface="Times New Roman"/>
              </a:rPr>
              <a:t>the </a:t>
            </a:r>
            <a:r>
              <a:rPr sz="2000" spc="-5" dirty="0">
                <a:latin typeface="Times New Roman"/>
                <a:cs typeface="Times New Roman"/>
              </a:rPr>
              <a:t>desired memory position (i.e. random access </a:t>
            </a:r>
            <a:r>
              <a:rPr sz="2000" dirty="0">
                <a:latin typeface="Times New Roman"/>
                <a:cs typeface="Times New Roman"/>
              </a:rPr>
              <a:t>of </a:t>
            </a:r>
            <a:r>
              <a:rPr sz="2000" spc="-10" dirty="0">
                <a:latin typeface="Times New Roman"/>
                <a:cs typeface="Times New Roman"/>
              </a:rPr>
              <a:t>memory  </a:t>
            </a:r>
            <a:r>
              <a:rPr sz="2000" spc="-5" dirty="0">
                <a:latin typeface="Times New Roman"/>
                <a:cs typeface="Times New Roman"/>
              </a:rPr>
              <a:t>location).</a:t>
            </a:r>
            <a:endParaRPr sz="2000">
              <a:latin typeface="Times New Roman"/>
              <a:cs typeface="Times New Roman"/>
            </a:endParaRPr>
          </a:p>
          <a:p>
            <a:pPr marL="698500" marR="5715" indent="-326390" algn="just">
              <a:lnSpc>
                <a:spcPct val="150100"/>
              </a:lnSpc>
              <a:spcBef>
                <a:spcPts val="459"/>
              </a:spcBef>
            </a:pPr>
            <a:r>
              <a:rPr sz="1750" spc="10" dirty="0">
                <a:solidFill>
                  <a:srgbClr val="C00000"/>
                </a:solidFill>
                <a:latin typeface="Times New Roman"/>
                <a:cs typeface="Times New Roman"/>
              </a:rPr>
              <a:t>» </a:t>
            </a:r>
            <a:r>
              <a:rPr sz="1800" spc="-5" dirty="0">
                <a:latin typeface="Times New Roman"/>
                <a:cs typeface="Times New Roman"/>
              </a:rPr>
              <a:t>This is </a:t>
            </a:r>
            <a:r>
              <a:rPr sz="1800" dirty="0">
                <a:latin typeface="Times New Roman"/>
                <a:cs typeface="Times New Roman"/>
              </a:rPr>
              <a:t>in </a:t>
            </a:r>
            <a:r>
              <a:rPr sz="1800" spc="-5" dirty="0">
                <a:latin typeface="Times New Roman"/>
                <a:cs typeface="Times New Roman"/>
              </a:rPr>
              <a:t>contrast </a:t>
            </a:r>
            <a:r>
              <a:rPr sz="1800" dirty="0">
                <a:latin typeface="Times New Roman"/>
                <a:cs typeface="Times New Roman"/>
              </a:rPr>
              <a:t>to the </a:t>
            </a:r>
            <a:r>
              <a:rPr sz="1800" spc="-5" dirty="0">
                <a:solidFill>
                  <a:srgbClr val="C00000"/>
                </a:solidFill>
                <a:latin typeface="Times New Roman"/>
                <a:cs typeface="Times New Roman"/>
              </a:rPr>
              <a:t>Sequential </a:t>
            </a:r>
            <a:r>
              <a:rPr sz="1800" spc="-10" dirty="0">
                <a:solidFill>
                  <a:srgbClr val="C00000"/>
                </a:solidFill>
                <a:latin typeface="Times New Roman"/>
                <a:cs typeface="Times New Roman"/>
              </a:rPr>
              <a:t>Access </a:t>
            </a:r>
            <a:r>
              <a:rPr sz="1800" dirty="0">
                <a:solidFill>
                  <a:srgbClr val="C00000"/>
                </a:solidFill>
                <a:latin typeface="Times New Roman"/>
                <a:cs typeface="Times New Roman"/>
              </a:rPr>
              <a:t>Memory </a:t>
            </a:r>
            <a:r>
              <a:rPr sz="1800" spc="-5" dirty="0">
                <a:solidFill>
                  <a:srgbClr val="C00000"/>
                </a:solidFill>
                <a:latin typeface="Times New Roman"/>
                <a:cs typeface="Times New Roman"/>
              </a:rPr>
              <a:t>(SAM)</a:t>
            </a:r>
            <a:r>
              <a:rPr sz="1800" spc="-5" dirty="0">
                <a:latin typeface="Times New Roman"/>
                <a:cs typeface="Times New Roman"/>
              </a:rPr>
              <a:t>, </a:t>
            </a:r>
            <a:r>
              <a:rPr sz="1800" spc="-10" dirty="0">
                <a:latin typeface="Times New Roman"/>
                <a:cs typeface="Times New Roman"/>
              </a:rPr>
              <a:t>where </a:t>
            </a:r>
            <a:r>
              <a:rPr sz="1800" dirty="0">
                <a:latin typeface="Times New Roman"/>
                <a:cs typeface="Times New Roman"/>
              </a:rPr>
              <a:t>the </a:t>
            </a:r>
            <a:r>
              <a:rPr sz="1800" spc="-5" dirty="0">
                <a:latin typeface="Times New Roman"/>
                <a:cs typeface="Times New Roman"/>
              </a:rPr>
              <a:t>desired  memory </a:t>
            </a:r>
            <a:r>
              <a:rPr sz="1800" dirty="0">
                <a:latin typeface="Times New Roman"/>
                <a:cs typeface="Times New Roman"/>
              </a:rPr>
              <a:t>location </a:t>
            </a:r>
            <a:r>
              <a:rPr sz="1800" spc="-5" dirty="0">
                <a:latin typeface="Times New Roman"/>
                <a:cs typeface="Times New Roman"/>
              </a:rPr>
              <a:t>is </a:t>
            </a:r>
            <a:r>
              <a:rPr sz="1800" spc="-10" dirty="0">
                <a:latin typeface="Times New Roman"/>
                <a:cs typeface="Times New Roman"/>
              </a:rPr>
              <a:t>accessed </a:t>
            </a:r>
            <a:r>
              <a:rPr sz="1800" spc="15" dirty="0">
                <a:latin typeface="Times New Roman"/>
                <a:cs typeface="Times New Roman"/>
              </a:rPr>
              <a:t>by </a:t>
            </a:r>
            <a:r>
              <a:rPr sz="1800" spc="-5" dirty="0">
                <a:latin typeface="Times New Roman"/>
                <a:cs typeface="Times New Roman"/>
              </a:rPr>
              <a:t>either traversing </a:t>
            </a:r>
            <a:r>
              <a:rPr sz="1800" dirty="0">
                <a:latin typeface="Times New Roman"/>
                <a:cs typeface="Times New Roman"/>
              </a:rPr>
              <a:t>through the entire </a:t>
            </a:r>
            <a:r>
              <a:rPr sz="1800" spc="-5" dirty="0">
                <a:latin typeface="Times New Roman"/>
                <a:cs typeface="Times New Roman"/>
              </a:rPr>
              <a:t>memory </a:t>
            </a:r>
            <a:r>
              <a:rPr sz="1800" spc="10" dirty="0">
                <a:latin typeface="Times New Roman"/>
                <a:cs typeface="Times New Roman"/>
              </a:rPr>
              <a:t>or  </a:t>
            </a:r>
            <a:r>
              <a:rPr sz="1800" dirty="0">
                <a:latin typeface="Times New Roman"/>
                <a:cs typeface="Times New Roman"/>
              </a:rPr>
              <a:t>through a </a:t>
            </a:r>
            <a:r>
              <a:rPr sz="1800" spc="-10" dirty="0">
                <a:latin typeface="Times New Roman"/>
                <a:cs typeface="Times New Roman"/>
              </a:rPr>
              <a:t>'</a:t>
            </a:r>
            <a:r>
              <a:rPr sz="1800" spc="-10" dirty="0">
                <a:solidFill>
                  <a:srgbClr val="C00000"/>
                </a:solidFill>
                <a:latin typeface="Times New Roman"/>
                <a:cs typeface="Times New Roman"/>
              </a:rPr>
              <a:t>seek</a:t>
            </a:r>
            <a:r>
              <a:rPr sz="1800" spc="-10" dirty="0">
                <a:latin typeface="Times New Roman"/>
                <a:cs typeface="Times New Roman"/>
              </a:rPr>
              <a:t>'</a:t>
            </a:r>
            <a:r>
              <a:rPr sz="1800" spc="-20" dirty="0">
                <a:latin typeface="Times New Roman"/>
                <a:cs typeface="Times New Roman"/>
              </a:rPr>
              <a:t> </a:t>
            </a:r>
            <a:r>
              <a:rPr sz="1800" spc="-5" dirty="0">
                <a:latin typeface="Times New Roman"/>
                <a:cs typeface="Times New Roman"/>
              </a:rPr>
              <a:t>method.</a:t>
            </a:r>
            <a:endParaRPr sz="1800">
              <a:latin typeface="Times New Roman"/>
              <a:cs typeface="Times New Roman"/>
            </a:endParaRPr>
          </a:p>
          <a:p>
            <a:pPr marL="12700" algn="just">
              <a:lnSpc>
                <a:spcPct val="100000"/>
              </a:lnSpc>
              <a:spcBef>
                <a:spcPts val="1510"/>
              </a:spcBef>
            </a:pPr>
            <a:r>
              <a:rPr sz="1750" strike="sngStrike" spc="5" dirty="0">
                <a:solidFill>
                  <a:srgbClr val="C00000"/>
                </a:solidFill>
                <a:latin typeface="Times New Roman"/>
                <a:cs typeface="Times New Roman"/>
              </a:rPr>
              <a:t>     </a:t>
            </a:r>
            <a:r>
              <a:rPr sz="1750" strike="sngStrike" spc="200" dirty="0">
                <a:solidFill>
                  <a:srgbClr val="C00000"/>
                </a:solidFill>
                <a:latin typeface="Times New Roman"/>
                <a:cs typeface="Times New Roman"/>
              </a:rPr>
              <a:t> </a:t>
            </a:r>
            <a:r>
              <a:rPr sz="1750" strike="sngStrike" spc="10" dirty="0">
                <a:solidFill>
                  <a:srgbClr val="C00000"/>
                </a:solidFill>
                <a:latin typeface="Times New Roman"/>
                <a:cs typeface="Times New Roman"/>
              </a:rPr>
              <a:t>» </a:t>
            </a:r>
            <a:r>
              <a:rPr sz="1800" strike="sngStrike" spc="-5" dirty="0">
                <a:latin typeface="Times New Roman"/>
                <a:cs typeface="Times New Roman"/>
              </a:rPr>
              <a:t>Magnetic tapes, CD ROMs, etc. are </a:t>
            </a:r>
            <a:r>
              <a:rPr sz="1800" strike="sngStrike" spc="-10" dirty="0">
                <a:latin typeface="Times New Roman"/>
                <a:cs typeface="Times New Roman"/>
              </a:rPr>
              <a:t>examples </a:t>
            </a:r>
            <a:r>
              <a:rPr sz="1800" strike="sngStrike" spc="5" dirty="0">
                <a:latin typeface="Times New Roman"/>
                <a:cs typeface="Times New Roman"/>
              </a:rPr>
              <a:t>of </a:t>
            </a:r>
            <a:r>
              <a:rPr sz="1800" strike="sngStrike" dirty="0">
                <a:latin typeface="Times New Roman"/>
                <a:cs typeface="Times New Roman"/>
              </a:rPr>
              <a:t>sequential </a:t>
            </a:r>
            <a:r>
              <a:rPr sz="1800" strike="sngStrike" spc="-10" dirty="0">
                <a:latin typeface="Times New Roman"/>
                <a:cs typeface="Times New Roman"/>
              </a:rPr>
              <a:t>access</a:t>
            </a:r>
            <a:r>
              <a:rPr sz="1800" strike="sngStrike" dirty="0">
                <a:latin typeface="Times New Roman"/>
                <a:cs typeface="Times New Roman"/>
              </a:rPr>
              <a:t> </a:t>
            </a:r>
            <a:r>
              <a:rPr sz="1800" strike="sngStrike" spc="-10" dirty="0">
                <a:latin typeface="Times New Roman"/>
                <a:cs typeface="Times New Roman"/>
              </a:rPr>
              <a:t>memories.       </a:t>
            </a:r>
            <a:r>
              <a:rPr sz="1800" strike="sngStrike" spc="175" dirty="0">
                <a:latin typeface="Times New Roman"/>
                <a:cs typeface="Times New Roman"/>
              </a:rPr>
              <a:t> </a:t>
            </a:r>
            <a:endParaRPr sz="1800">
              <a:latin typeface="Times New Roman"/>
              <a:cs typeface="Times New Roman"/>
            </a:endParaRPr>
          </a:p>
        </p:txBody>
      </p:sp>
      <p:sp>
        <p:nvSpPr>
          <p:cNvPr id="6" name="object 6"/>
          <p:cNvSpPr txBox="1"/>
          <p:nvPr/>
        </p:nvSpPr>
        <p:spPr>
          <a:xfrm>
            <a:off x="8420100" y="6471338"/>
            <a:ext cx="216535" cy="196850"/>
          </a:xfrm>
          <a:prstGeom prst="rect">
            <a:avLst/>
          </a:prstGeom>
        </p:spPr>
        <p:txBody>
          <a:bodyPr vert="horz" wrap="square" lIns="0" tIns="0" rIns="0" bIns="0" rtlCol="0">
            <a:spAutoFit/>
          </a:bodyPr>
          <a:lstStyle/>
          <a:p>
            <a:pPr marL="38100">
              <a:lnSpc>
                <a:spcPts val="1375"/>
              </a:lnSpc>
            </a:pPr>
            <a:fld id="{81D60167-4931-47E6-BA6A-407CBD079E47}" type="slidenum">
              <a:rPr sz="1200" spc="-40" dirty="0">
                <a:latin typeface="Times New Roman"/>
                <a:cs typeface="Times New Roman"/>
              </a:rPr>
              <a:t>75</a:t>
            </a:fld>
            <a:endParaRPr sz="1200">
              <a:latin typeface="Times New Roman"/>
              <a:cs typeface="Times New Roman"/>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60044" y="199374"/>
            <a:ext cx="8451850" cy="941069"/>
          </a:xfrm>
          <a:prstGeom prst="rect">
            <a:avLst/>
          </a:prstGeom>
        </p:spPr>
        <p:txBody>
          <a:bodyPr vert="horz" wrap="square" lIns="0" tIns="12700" rIns="0" bIns="0" rtlCol="0">
            <a:spAutoFit/>
          </a:bodyPr>
          <a:lstStyle/>
          <a:p>
            <a:pPr marL="356870" marR="5080" indent="-344805">
              <a:lnSpc>
                <a:spcPct val="150100"/>
              </a:lnSpc>
              <a:spcBef>
                <a:spcPts val="100"/>
              </a:spcBef>
              <a:tabLst>
                <a:tab pos="356870" algn="l"/>
                <a:tab pos="1064260" algn="l"/>
                <a:tab pos="2134235" algn="l"/>
                <a:tab pos="2695575" algn="l"/>
                <a:tab pos="3216910" algn="l"/>
                <a:tab pos="3853815" algn="l"/>
                <a:tab pos="5079365" algn="l"/>
                <a:tab pos="5784215" algn="l"/>
                <a:tab pos="6488430" algn="l"/>
                <a:tab pos="7567930" algn="l"/>
              </a:tabLst>
            </a:pPr>
            <a:r>
              <a:rPr spc="-5" dirty="0">
                <a:solidFill>
                  <a:srgbClr val="C00000"/>
                </a:solidFill>
              </a:rPr>
              <a:t>»	</a:t>
            </a:r>
            <a:r>
              <a:rPr spc="5" dirty="0"/>
              <a:t>R</a:t>
            </a:r>
            <a:r>
              <a:rPr spc="-30" dirty="0"/>
              <a:t>A</a:t>
            </a:r>
            <a:r>
              <a:rPr spc="-10" dirty="0"/>
              <a:t>M</a:t>
            </a:r>
            <a:r>
              <a:rPr dirty="0"/>
              <a:t>	</a:t>
            </a:r>
            <a:r>
              <a:rPr spc="-20" dirty="0"/>
              <a:t>g</a:t>
            </a:r>
            <a:r>
              <a:rPr spc="-5" dirty="0"/>
              <a:t>e</a:t>
            </a:r>
            <a:r>
              <a:rPr spc="-15" dirty="0"/>
              <a:t>n</a:t>
            </a:r>
            <a:r>
              <a:rPr spc="-5" dirty="0"/>
              <a:t>e</a:t>
            </a:r>
            <a:r>
              <a:rPr dirty="0"/>
              <a:t>r</a:t>
            </a:r>
            <a:r>
              <a:rPr spc="-5" dirty="0"/>
              <a:t>al</a:t>
            </a:r>
            <a:r>
              <a:rPr spc="15" dirty="0"/>
              <a:t>l</a:t>
            </a:r>
            <a:r>
              <a:rPr spc="-5" dirty="0"/>
              <a:t>y</a:t>
            </a:r>
            <a:r>
              <a:rPr dirty="0"/>
              <a:t>	</a:t>
            </a:r>
            <a:r>
              <a:rPr spc="-25" dirty="0"/>
              <a:t>f</a:t>
            </a:r>
            <a:r>
              <a:rPr spc="-5" dirty="0"/>
              <a:t>alls</a:t>
            </a:r>
            <a:r>
              <a:rPr dirty="0"/>
              <a:t>	</a:t>
            </a:r>
            <a:r>
              <a:rPr spc="-5" dirty="0"/>
              <a:t>i</a:t>
            </a:r>
            <a:r>
              <a:rPr spc="-25" dirty="0"/>
              <a:t>n</a:t>
            </a:r>
            <a:r>
              <a:rPr spc="-5" dirty="0"/>
              <a:t>to</a:t>
            </a:r>
            <a:r>
              <a:rPr dirty="0"/>
              <a:t>	</a:t>
            </a:r>
            <a:r>
              <a:rPr spc="-5" dirty="0">
                <a:solidFill>
                  <a:srgbClr val="C00000"/>
                </a:solidFill>
              </a:rPr>
              <a:t>t</a:t>
            </a:r>
            <a:r>
              <a:rPr dirty="0">
                <a:solidFill>
                  <a:srgbClr val="C00000"/>
                </a:solidFill>
              </a:rPr>
              <a:t>hr</a:t>
            </a:r>
            <a:r>
              <a:rPr spc="-5" dirty="0">
                <a:solidFill>
                  <a:srgbClr val="C00000"/>
                </a:solidFill>
              </a:rPr>
              <a:t>ee</a:t>
            </a:r>
            <a:r>
              <a:rPr dirty="0">
                <a:solidFill>
                  <a:srgbClr val="C00000"/>
                </a:solidFill>
              </a:rPr>
              <a:t>	</a:t>
            </a:r>
            <a:r>
              <a:rPr spc="-5" dirty="0">
                <a:solidFill>
                  <a:srgbClr val="C00000"/>
                </a:solidFill>
              </a:rPr>
              <a:t>cate</a:t>
            </a:r>
            <a:r>
              <a:rPr spc="-15" dirty="0">
                <a:solidFill>
                  <a:srgbClr val="C00000"/>
                </a:solidFill>
              </a:rPr>
              <a:t>g</a:t>
            </a:r>
            <a:r>
              <a:rPr dirty="0">
                <a:solidFill>
                  <a:srgbClr val="C00000"/>
                </a:solidFill>
              </a:rPr>
              <a:t>or</a:t>
            </a:r>
            <a:r>
              <a:rPr spc="-5" dirty="0">
                <a:solidFill>
                  <a:srgbClr val="C00000"/>
                </a:solidFill>
              </a:rPr>
              <a:t>ie</a:t>
            </a:r>
            <a:r>
              <a:rPr spc="-10" dirty="0">
                <a:solidFill>
                  <a:srgbClr val="C00000"/>
                </a:solidFill>
              </a:rPr>
              <a:t>s</a:t>
            </a:r>
            <a:r>
              <a:rPr spc="-5" dirty="0"/>
              <a:t>:</a:t>
            </a:r>
            <a:r>
              <a:rPr dirty="0"/>
              <a:t>	</a:t>
            </a:r>
            <a:r>
              <a:rPr spc="-5" dirty="0"/>
              <a:t>S</a:t>
            </a:r>
            <a:r>
              <a:rPr spc="-15" dirty="0"/>
              <a:t>t</a:t>
            </a:r>
            <a:r>
              <a:rPr spc="-5" dirty="0"/>
              <a:t>atic</a:t>
            </a:r>
            <a:r>
              <a:rPr dirty="0"/>
              <a:t>	</a:t>
            </a:r>
            <a:r>
              <a:rPr spc="-15" dirty="0"/>
              <a:t>R</a:t>
            </a:r>
            <a:r>
              <a:rPr spc="-30" dirty="0"/>
              <a:t>A</a:t>
            </a:r>
            <a:r>
              <a:rPr spc="-10" dirty="0"/>
              <a:t>M</a:t>
            </a:r>
            <a:r>
              <a:rPr dirty="0"/>
              <a:t>	(</a:t>
            </a:r>
            <a:r>
              <a:rPr spc="-5" dirty="0"/>
              <a:t>S</a:t>
            </a:r>
            <a:r>
              <a:rPr dirty="0"/>
              <a:t>R</a:t>
            </a:r>
            <a:r>
              <a:rPr spc="-30" dirty="0"/>
              <a:t>A</a:t>
            </a:r>
            <a:r>
              <a:rPr spc="-10" dirty="0"/>
              <a:t>M</a:t>
            </a:r>
            <a:r>
              <a:rPr dirty="0"/>
              <a:t>)</a:t>
            </a:r>
            <a:r>
              <a:rPr spc="-5" dirty="0"/>
              <a:t>,</a:t>
            </a:r>
            <a:r>
              <a:rPr dirty="0"/>
              <a:t>	</a:t>
            </a:r>
            <a:r>
              <a:rPr spc="25" dirty="0"/>
              <a:t>d</a:t>
            </a:r>
            <a:r>
              <a:rPr spc="-45" dirty="0"/>
              <a:t>y</a:t>
            </a:r>
            <a:r>
              <a:rPr spc="-20" dirty="0"/>
              <a:t>n</a:t>
            </a:r>
            <a:r>
              <a:rPr spc="15" dirty="0"/>
              <a:t>a</a:t>
            </a:r>
            <a:r>
              <a:rPr spc="-25" dirty="0"/>
              <a:t>m</a:t>
            </a:r>
            <a:r>
              <a:rPr spc="-5" dirty="0"/>
              <a:t>ic  </a:t>
            </a:r>
            <a:r>
              <a:rPr spc="-20" dirty="0"/>
              <a:t>RAM </a:t>
            </a:r>
            <a:r>
              <a:rPr spc="-10" dirty="0"/>
              <a:t>(DRAM) and non-volatile </a:t>
            </a:r>
            <a:r>
              <a:rPr spc="-20" dirty="0"/>
              <a:t>RAM</a:t>
            </a:r>
            <a:r>
              <a:rPr spc="240" dirty="0"/>
              <a:t> </a:t>
            </a:r>
            <a:r>
              <a:rPr spc="-10" dirty="0"/>
              <a:t>(NVRAM).</a:t>
            </a:r>
          </a:p>
        </p:txBody>
      </p:sp>
      <p:sp>
        <p:nvSpPr>
          <p:cNvPr id="4" name="object 4"/>
          <p:cNvSpPr/>
          <p:nvPr/>
        </p:nvSpPr>
        <p:spPr>
          <a:xfrm>
            <a:off x="838200" y="1524000"/>
            <a:ext cx="7620000" cy="3810000"/>
          </a:xfrm>
          <a:prstGeom prst="rect">
            <a:avLst/>
          </a:prstGeom>
          <a:blipFill>
            <a:blip r:embed="rId2" cstate="print"/>
            <a:stretch>
              <a:fillRect/>
            </a:stretch>
          </a:blipFill>
        </p:spPr>
        <p:txBody>
          <a:bodyPr wrap="square" lIns="0" tIns="0" rIns="0" bIns="0" rtlCol="0"/>
          <a:lstStyle/>
          <a:p>
            <a:endParaRPr/>
          </a:p>
        </p:txBody>
      </p:sp>
      <p:sp>
        <p:nvSpPr>
          <p:cNvPr id="6" name="object 6"/>
          <p:cNvSpPr txBox="1"/>
          <p:nvPr/>
        </p:nvSpPr>
        <p:spPr>
          <a:xfrm>
            <a:off x="8420100" y="6471338"/>
            <a:ext cx="216535" cy="196850"/>
          </a:xfrm>
          <a:prstGeom prst="rect">
            <a:avLst/>
          </a:prstGeom>
        </p:spPr>
        <p:txBody>
          <a:bodyPr vert="horz" wrap="square" lIns="0" tIns="0" rIns="0" bIns="0" rtlCol="0">
            <a:spAutoFit/>
          </a:bodyPr>
          <a:lstStyle/>
          <a:p>
            <a:pPr marL="38100">
              <a:lnSpc>
                <a:spcPts val="1375"/>
              </a:lnSpc>
            </a:pPr>
            <a:fld id="{81D60167-4931-47E6-BA6A-407CBD079E47}" type="slidenum">
              <a:rPr sz="1200" spc="-40" dirty="0">
                <a:latin typeface="Times New Roman"/>
                <a:cs typeface="Times New Roman"/>
              </a:rPr>
              <a:t>76</a:t>
            </a:fld>
            <a:endParaRPr sz="1200">
              <a:latin typeface="Times New Roman"/>
              <a:cs typeface="Times New Roman"/>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60044" y="734694"/>
            <a:ext cx="8457565" cy="4811395"/>
          </a:xfrm>
          <a:prstGeom prst="rect">
            <a:avLst/>
          </a:prstGeom>
        </p:spPr>
        <p:txBody>
          <a:bodyPr vert="horz" wrap="square" lIns="0" tIns="11430" rIns="0" bIns="0" rtlCol="0">
            <a:spAutoFit/>
          </a:bodyPr>
          <a:lstStyle/>
          <a:p>
            <a:pPr marL="12700">
              <a:lnSpc>
                <a:spcPct val="100000"/>
              </a:lnSpc>
              <a:spcBef>
                <a:spcPts val="90"/>
              </a:spcBef>
              <a:tabLst>
                <a:tab pos="469265" algn="l"/>
              </a:tabLst>
            </a:pPr>
            <a:r>
              <a:rPr sz="2000" b="1" dirty="0">
                <a:solidFill>
                  <a:srgbClr val="C00000"/>
                </a:solidFill>
                <a:latin typeface="Times New Roman"/>
                <a:cs typeface="Times New Roman"/>
              </a:rPr>
              <a:t>1.	</a:t>
            </a:r>
            <a:r>
              <a:rPr sz="2000" b="1" dirty="0">
                <a:solidFill>
                  <a:srgbClr val="FF0000"/>
                </a:solidFill>
                <a:latin typeface="Times New Roman"/>
                <a:cs typeface="Times New Roman"/>
              </a:rPr>
              <a:t>Static </a:t>
            </a:r>
            <a:r>
              <a:rPr sz="2000" b="1" spc="-10" dirty="0">
                <a:solidFill>
                  <a:srgbClr val="FF0000"/>
                </a:solidFill>
                <a:latin typeface="Times New Roman"/>
                <a:cs typeface="Times New Roman"/>
              </a:rPr>
              <a:t>RAM </a:t>
            </a:r>
            <a:r>
              <a:rPr sz="2000" b="1" dirty="0">
                <a:solidFill>
                  <a:srgbClr val="FF0000"/>
                </a:solidFill>
                <a:latin typeface="Times New Roman"/>
                <a:cs typeface="Times New Roman"/>
              </a:rPr>
              <a:t>(SRAM): </a:t>
            </a:r>
            <a:r>
              <a:rPr sz="2000" spc="-5" dirty="0">
                <a:latin typeface="Times New Roman"/>
                <a:cs typeface="Times New Roman"/>
              </a:rPr>
              <a:t>Static </a:t>
            </a:r>
            <a:r>
              <a:rPr sz="2000" spc="-20" dirty="0">
                <a:latin typeface="Times New Roman"/>
                <a:cs typeface="Times New Roman"/>
              </a:rPr>
              <a:t>RAM </a:t>
            </a:r>
            <a:r>
              <a:rPr sz="2000" spc="-5" dirty="0">
                <a:solidFill>
                  <a:srgbClr val="C00000"/>
                </a:solidFill>
                <a:latin typeface="Times New Roman"/>
                <a:cs typeface="Times New Roman"/>
              </a:rPr>
              <a:t>stores data </a:t>
            </a:r>
            <a:r>
              <a:rPr sz="2000" spc="-10" dirty="0">
                <a:solidFill>
                  <a:srgbClr val="C00000"/>
                </a:solidFill>
                <a:latin typeface="Times New Roman"/>
                <a:cs typeface="Times New Roman"/>
              </a:rPr>
              <a:t>in the form </a:t>
            </a:r>
            <a:r>
              <a:rPr sz="2000" dirty="0">
                <a:solidFill>
                  <a:srgbClr val="C00000"/>
                </a:solidFill>
                <a:latin typeface="Times New Roman"/>
                <a:cs typeface="Times New Roman"/>
              </a:rPr>
              <a:t>of</a:t>
            </a:r>
            <a:r>
              <a:rPr sz="2000" spc="114" dirty="0">
                <a:solidFill>
                  <a:srgbClr val="C00000"/>
                </a:solidFill>
                <a:latin typeface="Times New Roman"/>
                <a:cs typeface="Times New Roman"/>
              </a:rPr>
              <a:t> </a:t>
            </a:r>
            <a:r>
              <a:rPr sz="2000" spc="-10" dirty="0">
                <a:solidFill>
                  <a:srgbClr val="C00000"/>
                </a:solidFill>
                <a:latin typeface="Times New Roman"/>
                <a:cs typeface="Times New Roman"/>
              </a:rPr>
              <a:t>voltage</a:t>
            </a:r>
            <a:r>
              <a:rPr sz="2000" spc="-10" dirty="0">
                <a:latin typeface="Times New Roman"/>
                <a:cs typeface="Times New Roman"/>
              </a:rPr>
              <a:t>.</a:t>
            </a:r>
            <a:endParaRPr sz="2000">
              <a:latin typeface="Times New Roman"/>
              <a:cs typeface="Times New Roman"/>
            </a:endParaRPr>
          </a:p>
          <a:p>
            <a:pPr marL="12700">
              <a:lnSpc>
                <a:spcPct val="100000"/>
              </a:lnSpc>
              <a:spcBef>
                <a:spcPts val="1680"/>
              </a:spcBef>
              <a:tabLst>
                <a:tab pos="469265" algn="l"/>
              </a:tabLst>
            </a:pPr>
            <a:r>
              <a:rPr sz="2000" spc="-5" dirty="0">
                <a:solidFill>
                  <a:srgbClr val="C00000"/>
                </a:solidFill>
                <a:latin typeface="Times New Roman"/>
                <a:cs typeface="Times New Roman"/>
              </a:rPr>
              <a:t>»	Made </a:t>
            </a:r>
            <a:r>
              <a:rPr sz="2000" spc="-15" dirty="0">
                <a:solidFill>
                  <a:srgbClr val="C00000"/>
                </a:solidFill>
                <a:latin typeface="Times New Roman"/>
                <a:cs typeface="Times New Roman"/>
              </a:rPr>
              <a:t>up </a:t>
            </a:r>
            <a:r>
              <a:rPr sz="2000" dirty="0">
                <a:solidFill>
                  <a:srgbClr val="C00000"/>
                </a:solidFill>
                <a:latin typeface="Times New Roman"/>
                <a:cs typeface="Times New Roman"/>
              </a:rPr>
              <a:t>of</a:t>
            </a:r>
            <a:r>
              <a:rPr sz="2000" spc="5" dirty="0">
                <a:solidFill>
                  <a:srgbClr val="C00000"/>
                </a:solidFill>
                <a:latin typeface="Times New Roman"/>
                <a:cs typeface="Times New Roman"/>
              </a:rPr>
              <a:t> </a:t>
            </a:r>
            <a:r>
              <a:rPr sz="2000" spc="-10" dirty="0">
                <a:solidFill>
                  <a:srgbClr val="C00000"/>
                </a:solidFill>
                <a:latin typeface="Times New Roman"/>
                <a:cs typeface="Times New Roman"/>
              </a:rPr>
              <a:t>flip-flops</a:t>
            </a:r>
            <a:endParaRPr sz="2000">
              <a:latin typeface="Times New Roman"/>
              <a:cs typeface="Times New Roman"/>
            </a:endParaRPr>
          </a:p>
          <a:p>
            <a:pPr marL="12700">
              <a:lnSpc>
                <a:spcPct val="100000"/>
              </a:lnSpc>
              <a:spcBef>
                <a:spcPts val="1685"/>
              </a:spcBef>
              <a:tabLst>
                <a:tab pos="469265" algn="l"/>
              </a:tabLst>
            </a:pPr>
            <a:r>
              <a:rPr sz="2000" spc="-5" dirty="0">
                <a:solidFill>
                  <a:srgbClr val="C00000"/>
                </a:solidFill>
                <a:latin typeface="Times New Roman"/>
                <a:cs typeface="Times New Roman"/>
              </a:rPr>
              <a:t>»	</a:t>
            </a:r>
            <a:r>
              <a:rPr sz="2000" spc="-5" dirty="0">
                <a:latin typeface="Times New Roman"/>
                <a:cs typeface="Times New Roman"/>
              </a:rPr>
              <a:t>Static </a:t>
            </a:r>
            <a:r>
              <a:rPr sz="2000" spc="-20" dirty="0">
                <a:latin typeface="Times New Roman"/>
                <a:cs typeface="Times New Roman"/>
              </a:rPr>
              <a:t>RAM </a:t>
            </a:r>
            <a:r>
              <a:rPr sz="2000" spc="-5" dirty="0">
                <a:latin typeface="Times New Roman"/>
                <a:cs typeface="Times New Roman"/>
              </a:rPr>
              <a:t>is </a:t>
            </a:r>
            <a:r>
              <a:rPr sz="2000" spc="-10" dirty="0">
                <a:latin typeface="Times New Roman"/>
                <a:cs typeface="Times New Roman"/>
              </a:rPr>
              <a:t>the </a:t>
            </a:r>
            <a:r>
              <a:rPr sz="2000" spc="-10" dirty="0">
                <a:solidFill>
                  <a:srgbClr val="6F2F9F"/>
                </a:solidFill>
                <a:latin typeface="Times New Roman"/>
                <a:cs typeface="Times New Roman"/>
              </a:rPr>
              <a:t>fastest form </a:t>
            </a:r>
            <a:r>
              <a:rPr sz="2000" dirty="0">
                <a:solidFill>
                  <a:srgbClr val="6F2F9F"/>
                </a:solidFill>
                <a:latin typeface="Times New Roman"/>
                <a:cs typeface="Times New Roman"/>
              </a:rPr>
              <a:t>of </a:t>
            </a:r>
            <a:r>
              <a:rPr sz="2000" spc="-20" dirty="0">
                <a:solidFill>
                  <a:srgbClr val="6F2F9F"/>
                </a:solidFill>
                <a:latin typeface="Times New Roman"/>
                <a:cs typeface="Times New Roman"/>
              </a:rPr>
              <a:t>RAM</a:t>
            </a:r>
            <a:r>
              <a:rPr sz="2000" spc="150" dirty="0">
                <a:solidFill>
                  <a:srgbClr val="6F2F9F"/>
                </a:solidFill>
                <a:latin typeface="Times New Roman"/>
                <a:cs typeface="Times New Roman"/>
              </a:rPr>
              <a:t> </a:t>
            </a:r>
            <a:r>
              <a:rPr sz="2000" spc="-5" dirty="0">
                <a:solidFill>
                  <a:srgbClr val="6F2F9F"/>
                </a:solidFill>
                <a:latin typeface="Times New Roman"/>
                <a:cs typeface="Times New Roman"/>
              </a:rPr>
              <a:t>available</a:t>
            </a:r>
            <a:r>
              <a:rPr sz="2000" spc="-5" dirty="0">
                <a:latin typeface="Times New Roman"/>
                <a:cs typeface="Times New Roman"/>
              </a:rPr>
              <a:t>.</a:t>
            </a:r>
            <a:endParaRPr sz="2000">
              <a:latin typeface="Times New Roman"/>
              <a:cs typeface="Times New Roman"/>
            </a:endParaRPr>
          </a:p>
          <a:p>
            <a:pPr marL="12700">
              <a:lnSpc>
                <a:spcPct val="100000"/>
              </a:lnSpc>
              <a:spcBef>
                <a:spcPts val="1680"/>
              </a:spcBef>
              <a:tabLst>
                <a:tab pos="356870" algn="l"/>
              </a:tabLst>
            </a:pPr>
            <a:r>
              <a:rPr sz="2000" spc="-5" dirty="0">
                <a:solidFill>
                  <a:srgbClr val="C00000"/>
                </a:solidFill>
                <a:latin typeface="Times New Roman"/>
                <a:cs typeface="Times New Roman"/>
              </a:rPr>
              <a:t>»	</a:t>
            </a:r>
            <a:r>
              <a:rPr sz="2000" b="1" i="1" spc="-5" dirty="0">
                <a:solidFill>
                  <a:srgbClr val="C00000"/>
                </a:solidFill>
                <a:latin typeface="Times New Roman"/>
                <a:cs typeface="Times New Roman"/>
              </a:rPr>
              <a:t>Implementation: </a:t>
            </a:r>
            <a:r>
              <a:rPr sz="2000" spc="-5" dirty="0">
                <a:latin typeface="Times New Roman"/>
                <a:cs typeface="Times New Roman"/>
              </a:rPr>
              <a:t>an </a:t>
            </a:r>
            <a:r>
              <a:rPr sz="2000" spc="-10" dirty="0">
                <a:latin typeface="Times New Roman"/>
                <a:cs typeface="Times New Roman"/>
              </a:rPr>
              <a:t>SRAM </a:t>
            </a:r>
            <a:r>
              <a:rPr sz="2000" spc="-5" dirty="0">
                <a:latin typeface="Times New Roman"/>
                <a:cs typeface="Times New Roman"/>
              </a:rPr>
              <a:t>cell </a:t>
            </a:r>
            <a:r>
              <a:rPr sz="2000" spc="-10" dirty="0">
                <a:latin typeface="Times New Roman"/>
                <a:cs typeface="Times New Roman"/>
              </a:rPr>
              <a:t>(bit) </a:t>
            </a:r>
            <a:r>
              <a:rPr sz="2000" spc="-5" dirty="0">
                <a:latin typeface="Times New Roman"/>
                <a:cs typeface="Times New Roman"/>
              </a:rPr>
              <a:t>is realized </a:t>
            </a:r>
            <a:r>
              <a:rPr sz="2000" spc="-15" dirty="0">
                <a:latin typeface="Times New Roman"/>
                <a:cs typeface="Times New Roman"/>
              </a:rPr>
              <a:t>using </a:t>
            </a:r>
            <a:r>
              <a:rPr sz="2000" dirty="0">
                <a:solidFill>
                  <a:srgbClr val="C00000"/>
                </a:solidFill>
                <a:latin typeface="Times New Roman"/>
                <a:cs typeface="Times New Roman"/>
              </a:rPr>
              <a:t>six </a:t>
            </a:r>
            <a:r>
              <a:rPr sz="2000" spc="-5" dirty="0">
                <a:solidFill>
                  <a:srgbClr val="C00000"/>
                </a:solidFill>
                <a:latin typeface="Times New Roman"/>
                <a:cs typeface="Times New Roman"/>
              </a:rPr>
              <a:t>transistors </a:t>
            </a:r>
            <a:r>
              <a:rPr sz="2000" dirty="0">
                <a:latin typeface="Times New Roman"/>
                <a:cs typeface="Times New Roman"/>
              </a:rPr>
              <a:t>(or</a:t>
            </a:r>
            <a:r>
              <a:rPr sz="2000" spc="-45" dirty="0">
                <a:latin typeface="Times New Roman"/>
                <a:cs typeface="Times New Roman"/>
              </a:rPr>
              <a:t> </a:t>
            </a:r>
            <a:r>
              <a:rPr sz="2000" spc="-5" dirty="0">
                <a:latin typeface="Times New Roman"/>
                <a:cs typeface="Times New Roman"/>
              </a:rPr>
              <a:t>6</a:t>
            </a:r>
            <a:endParaRPr sz="2000">
              <a:latin typeface="Times New Roman"/>
              <a:cs typeface="Times New Roman"/>
            </a:endParaRPr>
          </a:p>
          <a:p>
            <a:pPr marL="356870">
              <a:lnSpc>
                <a:spcPct val="100000"/>
              </a:lnSpc>
              <a:spcBef>
                <a:spcPts val="1205"/>
              </a:spcBef>
            </a:pPr>
            <a:r>
              <a:rPr sz="2000" spc="-5" dirty="0">
                <a:latin typeface="Times New Roman"/>
                <a:cs typeface="Times New Roman"/>
              </a:rPr>
              <a:t>MOSFETs).</a:t>
            </a:r>
            <a:endParaRPr sz="2000">
              <a:latin typeface="Times New Roman"/>
              <a:cs typeface="Times New Roman"/>
            </a:endParaRPr>
          </a:p>
          <a:p>
            <a:pPr marL="683260" marR="10160" indent="-326390">
              <a:lnSpc>
                <a:spcPct val="150100"/>
              </a:lnSpc>
              <a:spcBef>
                <a:spcPts val="475"/>
              </a:spcBef>
              <a:tabLst>
                <a:tab pos="682625" algn="l"/>
              </a:tabLst>
            </a:pPr>
            <a:r>
              <a:rPr sz="2000" spc="-5" dirty="0">
                <a:solidFill>
                  <a:srgbClr val="C00000"/>
                </a:solidFill>
                <a:latin typeface="Times New Roman"/>
                <a:cs typeface="Times New Roman"/>
              </a:rPr>
              <a:t>»	</a:t>
            </a:r>
            <a:r>
              <a:rPr sz="2000" spc="-10" dirty="0">
                <a:solidFill>
                  <a:srgbClr val="6F2F9F"/>
                </a:solidFill>
                <a:latin typeface="Times New Roman"/>
                <a:cs typeface="Times New Roman"/>
              </a:rPr>
              <a:t>Four </a:t>
            </a:r>
            <a:r>
              <a:rPr sz="2000" dirty="0">
                <a:solidFill>
                  <a:srgbClr val="6F2F9F"/>
                </a:solidFill>
                <a:latin typeface="Times New Roman"/>
                <a:cs typeface="Times New Roman"/>
              </a:rPr>
              <a:t>of </a:t>
            </a:r>
            <a:r>
              <a:rPr sz="2000" spc="-10" dirty="0">
                <a:solidFill>
                  <a:srgbClr val="6F2F9F"/>
                </a:solidFill>
                <a:latin typeface="Times New Roman"/>
                <a:cs typeface="Times New Roman"/>
              </a:rPr>
              <a:t>the </a:t>
            </a:r>
            <a:r>
              <a:rPr sz="2000" spc="-5" dirty="0">
                <a:solidFill>
                  <a:srgbClr val="6F2F9F"/>
                </a:solidFill>
                <a:latin typeface="Times New Roman"/>
                <a:cs typeface="Times New Roman"/>
              </a:rPr>
              <a:t>transistors </a:t>
            </a:r>
            <a:r>
              <a:rPr sz="2000" dirty="0">
                <a:solidFill>
                  <a:srgbClr val="6F2F9F"/>
                </a:solidFill>
                <a:latin typeface="Times New Roman"/>
                <a:cs typeface="Times New Roman"/>
              </a:rPr>
              <a:t>are </a:t>
            </a:r>
            <a:r>
              <a:rPr sz="2000" spc="-5" dirty="0">
                <a:solidFill>
                  <a:srgbClr val="6F2F9F"/>
                </a:solidFill>
                <a:latin typeface="Times New Roman"/>
                <a:cs typeface="Times New Roman"/>
              </a:rPr>
              <a:t>used </a:t>
            </a:r>
            <a:r>
              <a:rPr sz="2000" spc="-10" dirty="0">
                <a:solidFill>
                  <a:srgbClr val="6F2F9F"/>
                </a:solidFill>
                <a:latin typeface="Times New Roman"/>
                <a:cs typeface="Times New Roman"/>
              </a:rPr>
              <a:t>for building </a:t>
            </a:r>
            <a:r>
              <a:rPr sz="2000" spc="-5" dirty="0">
                <a:solidFill>
                  <a:srgbClr val="6F2F9F"/>
                </a:solidFill>
                <a:latin typeface="Times New Roman"/>
                <a:cs typeface="Times New Roman"/>
              </a:rPr>
              <a:t>the latch </a:t>
            </a:r>
            <a:r>
              <a:rPr sz="2000" spc="-5" dirty="0">
                <a:latin typeface="Times New Roman"/>
                <a:cs typeface="Times New Roman"/>
              </a:rPr>
              <a:t>(flip-flop) part </a:t>
            </a:r>
            <a:r>
              <a:rPr sz="2000" dirty="0">
                <a:latin typeface="Times New Roman"/>
                <a:cs typeface="Times New Roman"/>
              </a:rPr>
              <a:t>of </a:t>
            </a:r>
            <a:r>
              <a:rPr sz="2000" spc="-10" dirty="0">
                <a:latin typeface="Times New Roman"/>
                <a:cs typeface="Times New Roman"/>
              </a:rPr>
              <a:t>the  </a:t>
            </a:r>
            <a:r>
              <a:rPr sz="2000" spc="-15" dirty="0">
                <a:latin typeface="Times New Roman"/>
                <a:cs typeface="Times New Roman"/>
              </a:rPr>
              <a:t>memory </a:t>
            </a:r>
            <a:r>
              <a:rPr sz="2000" spc="-5" dirty="0">
                <a:latin typeface="Times New Roman"/>
                <a:cs typeface="Times New Roman"/>
              </a:rPr>
              <a:t>cell</a:t>
            </a:r>
            <a:r>
              <a:rPr sz="2000" spc="55" dirty="0">
                <a:latin typeface="Times New Roman"/>
                <a:cs typeface="Times New Roman"/>
              </a:rPr>
              <a:t> </a:t>
            </a:r>
            <a:r>
              <a:rPr sz="2000" spc="-10" dirty="0">
                <a:latin typeface="Times New Roman"/>
                <a:cs typeface="Times New Roman"/>
              </a:rPr>
              <a:t>and</a:t>
            </a:r>
            <a:endParaRPr sz="2000">
              <a:latin typeface="Times New Roman"/>
              <a:cs typeface="Times New Roman"/>
            </a:endParaRPr>
          </a:p>
          <a:p>
            <a:pPr marL="356870">
              <a:lnSpc>
                <a:spcPct val="100000"/>
              </a:lnSpc>
              <a:spcBef>
                <a:spcPts val="1685"/>
              </a:spcBef>
              <a:tabLst>
                <a:tab pos="682625" algn="l"/>
              </a:tabLst>
            </a:pPr>
            <a:r>
              <a:rPr sz="2000" spc="-5" dirty="0">
                <a:solidFill>
                  <a:srgbClr val="C00000"/>
                </a:solidFill>
                <a:latin typeface="Times New Roman"/>
                <a:cs typeface="Times New Roman"/>
              </a:rPr>
              <a:t>»	</a:t>
            </a:r>
            <a:r>
              <a:rPr sz="2000" spc="-20" dirty="0">
                <a:solidFill>
                  <a:srgbClr val="6F2F9F"/>
                </a:solidFill>
                <a:latin typeface="Times New Roman"/>
                <a:cs typeface="Times New Roman"/>
              </a:rPr>
              <a:t>two </a:t>
            </a:r>
            <a:r>
              <a:rPr sz="2000" spc="-10" dirty="0">
                <a:solidFill>
                  <a:srgbClr val="6F2F9F"/>
                </a:solidFill>
                <a:latin typeface="Times New Roman"/>
                <a:cs typeface="Times New Roman"/>
              </a:rPr>
              <a:t>for </a:t>
            </a:r>
            <a:r>
              <a:rPr sz="2000" spc="-5" dirty="0">
                <a:solidFill>
                  <a:srgbClr val="6F2F9F"/>
                </a:solidFill>
                <a:latin typeface="Times New Roman"/>
                <a:cs typeface="Times New Roman"/>
              </a:rPr>
              <a:t>controlling </a:t>
            </a:r>
            <a:r>
              <a:rPr sz="2000" spc="-10" dirty="0">
                <a:solidFill>
                  <a:srgbClr val="6F2F9F"/>
                </a:solidFill>
                <a:latin typeface="Times New Roman"/>
                <a:cs typeface="Times New Roman"/>
              </a:rPr>
              <a:t>the</a:t>
            </a:r>
            <a:r>
              <a:rPr sz="2000" spc="85" dirty="0">
                <a:solidFill>
                  <a:srgbClr val="6F2F9F"/>
                </a:solidFill>
                <a:latin typeface="Times New Roman"/>
                <a:cs typeface="Times New Roman"/>
              </a:rPr>
              <a:t> </a:t>
            </a:r>
            <a:r>
              <a:rPr sz="2000" spc="-5" dirty="0">
                <a:solidFill>
                  <a:srgbClr val="6F2F9F"/>
                </a:solidFill>
                <a:latin typeface="Times New Roman"/>
                <a:cs typeface="Times New Roman"/>
              </a:rPr>
              <a:t>access</a:t>
            </a:r>
            <a:r>
              <a:rPr sz="2000" spc="-5" dirty="0">
                <a:latin typeface="Times New Roman"/>
                <a:cs typeface="Times New Roman"/>
              </a:rPr>
              <a:t>.</a:t>
            </a:r>
            <a:endParaRPr sz="2000">
              <a:latin typeface="Times New Roman"/>
              <a:cs typeface="Times New Roman"/>
            </a:endParaRPr>
          </a:p>
          <a:p>
            <a:pPr marL="356870" marR="8890" indent="-344805">
              <a:lnSpc>
                <a:spcPct val="150000"/>
              </a:lnSpc>
              <a:spcBef>
                <a:spcPts val="480"/>
              </a:spcBef>
              <a:tabLst>
                <a:tab pos="356870" algn="l"/>
                <a:tab pos="1213485" algn="l"/>
                <a:tab pos="1521460" algn="l"/>
                <a:tab pos="2024380" algn="l"/>
                <a:tab pos="2359660" algn="l"/>
                <a:tab pos="3457575" algn="l"/>
                <a:tab pos="3963670" algn="l"/>
                <a:tab pos="4302125" algn="l"/>
                <a:tab pos="4677410" algn="l"/>
                <a:tab pos="5659120" algn="l"/>
                <a:tab pos="6948805" algn="l"/>
                <a:tab pos="7454900" algn="l"/>
              </a:tabLst>
            </a:pPr>
            <a:r>
              <a:rPr sz="2000" spc="-5" dirty="0">
                <a:solidFill>
                  <a:srgbClr val="C00000"/>
                </a:solidFill>
                <a:latin typeface="Times New Roman"/>
                <a:cs typeface="Times New Roman"/>
              </a:rPr>
              <a:t>»	</a:t>
            </a:r>
            <a:r>
              <a:rPr sz="2000" spc="-5" dirty="0">
                <a:latin typeface="Times New Roman"/>
                <a:cs typeface="Times New Roman"/>
              </a:rPr>
              <a:t>S</a:t>
            </a:r>
            <a:r>
              <a:rPr sz="2000" dirty="0">
                <a:latin typeface="Times New Roman"/>
                <a:cs typeface="Times New Roman"/>
              </a:rPr>
              <a:t>R</a:t>
            </a:r>
            <a:r>
              <a:rPr sz="2000" spc="-35" dirty="0">
                <a:latin typeface="Times New Roman"/>
                <a:cs typeface="Times New Roman"/>
              </a:rPr>
              <a:t>A</a:t>
            </a:r>
            <a:r>
              <a:rPr sz="2000" spc="-10" dirty="0">
                <a:latin typeface="Times New Roman"/>
                <a:cs typeface="Times New Roman"/>
              </a:rPr>
              <a:t>M</a:t>
            </a:r>
            <a:r>
              <a:rPr sz="2000" dirty="0">
                <a:latin typeface="Times New Roman"/>
                <a:cs typeface="Times New Roman"/>
              </a:rPr>
              <a:t>	</a:t>
            </a:r>
            <a:r>
              <a:rPr sz="2000" spc="-10" dirty="0">
                <a:latin typeface="Times New Roman"/>
                <a:cs typeface="Times New Roman"/>
              </a:rPr>
              <a:t>i</a:t>
            </a:r>
            <a:r>
              <a:rPr sz="2000" spc="-5" dirty="0">
                <a:latin typeface="Times New Roman"/>
                <a:cs typeface="Times New Roman"/>
              </a:rPr>
              <a:t>s</a:t>
            </a:r>
            <a:r>
              <a:rPr sz="2000" dirty="0">
                <a:latin typeface="Times New Roman"/>
                <a:cs typeface="Times New Roman"/>
              </a:rPr>
              <a:t>	</a:t>
            </a:r>
            <a:r>
              <a:rPr sz="2000" spc="-25" dirty="0">
                <a:solidFill>
                  <a:srgbClr val="6F2F9F"/>
                </a:solidFill>
                <a:latin typeface="Times New Roman"/>
                <a:cs typeface="Times New Roman"/>
              </a:rPr>
              <a:t>f</a:t>
            </a:r>
            <a:r>
              <a:rPr sz="2000" spc="-5" dirty="0">
                <a:solidFill>
                  <a:srgbClr val="6F2F9F"/>
                </a:solidFill>
                <a:latin typeface="Times New Roman"/>
                <a:cs typeface="Times New Roman"/>
              </a:rPr>
              <a:t>ast</a:t>
            </a:r>
            <a:r>
              <a:rPr sz="2000" dirty="0">
                <a:solidFill>
                  <a:srgbClr val="6F2F9F"/>
                </a:solidFill>
                <a:latin typeface="Times New Roman"/>
                <a:cs typeface="Times New Roman"/>
              </a:rPr>
              <a:t>	</a:t>
            </a:r>
            <a:r>
              <a:rPr sz="2000" spc="-10" dirty="0">
                <a:solidFill>
                  <a:srgbClr val="6F2F9F"/>
                </a:solidFill>
                <a:latin typeface="Times New Roman"/>
                <a:cs typeface="Times New Roman"/>
              </a:rPr>
              <a:t>i</a:t>
            </a:r>
            <a:r>
              <a:rPr sz="2000" spc="-5" dirty="0">
                <a:solidFill>
                  <a:srgbClr val="6F2F9F"/>
                </a:solidFill>
                <a:latin typeface="Times New Roman"/>
                <a:cs typeface="Times New Roman"/>
              </a:rPr>
              <a:t>n</a:t>
            </a:r>
            <a:r>
              <a:rPr sz="2000" dirty="0">
                <a:solidFill>
                  <a:srgbClr val="6F2F9F"/>
                </a:solidFill>
                <a:latin typeface="Times New Roman"/>
                <a:cs typeface="Times New Roman"/>
              </a:rPr>
              <a:t>	</a:t>
            </a:r>
            <a:r>
              <a:rPr sz="2000" spc="5" dirty="0">
                <a:solidFill>
                  <a:srgbClr val="6F2F9F"/>
                </a:solidFill>
                <a:latin typeface="Times New Roman"/>
                <a:cs typeface="Times New Roman"/>
              </a:rPr>
              <a:t>op</a:t>
            </a:r>
            <a:r>
              <a:rPr sz="2000" spc="-5" dirty="0">
                <a:solidFill>
                  <a:srgbClr val="6F2F9F"/>
                </a:solidFill>
                <a:latin typeface="Times New Roman"/>
                <a:cs typeface="Times New Roman"/>
              </a:rPr>
              <a:t>e</a:t>
            </a:r>
            <a:r>
              <a:rPr sz="2000" spc="5" dirty="0">
                <a:solidFill>
                  <a:srgbClr val="6F2F9F"/>
                </a:solidFill>
                <a:latin typeface="Times New Roman"/>
                <a:cs typeface="Times New Roman"/>
              </a:rPr>
              <a:t>r</a:t>
            </a:r>
            <a:r>
              <a:rPr sz="2000" spc="-5" dirty="0">
                <a:solidFill>
                  <a:srgbClr val="6F2F9F"/>
                </a:solidFill>
                <a:latin typeface="Times New Roman"/>
                <a:cs typeface="Times New Roman"/>
              </a:rPr>
              <a:t>ati</a:t>
            </a:r>
            <a:r>
              <a:rPr sz="2000" spc="5" dirty="0">
                <a:solidFill>
                  <a:srgbClr val="6F2F9F"/>
                </a:solidFill>
                <a:latin typeface="Times New Roman"/>
                <a:cs typeface="Times New Roman"/>
              </a:rPr>
              <a:t>o</a:t>
            </a:r>
            <a:r>
              <a:rPr sz="2000" spc="-5" dirty="0">
                <a:solidFill>
                  <a:srgbClr val="6F2F9F"/>
                </a:solidFill>
                <a:latin typeface="Times New Roman"/>
                <a:cs typeface="Times New Roman"/>
              </a:rPr>
              <a:t>n</a:t>
            </a:r>
            <a:r>
              <a:rPr sz="2000" dirty="0">
                <a:solidFill>
                  <a:srgbClr val="6F2F9F"/>
                </a:solidFill>
                <a:latin typeface="Times New Roman"/>
                <a:cs typeface="Times New Roman"/>
              </a:rPr>
              <a:t>	</a:t>
            </a:r>
            <a:r>
              <a:rPr sz="2000" spc="5" dirty="0">
                <a:solidFill>
                  <a:srgbClr val="6F2F9F"/>
                </a:solidFill>
                <a:latin typeface="Times New Roman"/>
                <a:cs typeface="Times New Roman"/>
              </a:rPr>
              <a:t>d</a:t>
            </a:r>
            <a:r>
              <a:rPr sz="2000" spc="-20" dirty="0">
                <a:solidFill>
                  <a:srgbClr val="6F2F9F"/>
                </a:solidFill>
                <a:latin typeface="Times New Roman"/>
                <a:cs typeface="Times New Roman"/>
              </a:rPr>
              <a:t>u</a:t>
            </a:r>
            <a:r>
              <a:rPr sz="2000" spc="-5" dirty="0">
                <a:solidFill>
                  <a:srgbClr val="6F2F9F"/>
                </a:solidFill>
                <a:latin typeface="Times New Roman"/>
                <a:cs typeface="Times New Roman"/>
              </a:rPr>
              <a:t>e</a:t>
            </a:r>
            <a:r>
              <a:rPr sz="2000" dirty="0">
                <a:solidFill>
                  <a:srgbClr val="6F2F9F"/>
                </a:solidFill>
                <a:latin typeface="Times New Roman"/>
                <a:cs typeface="Times New Roman"/>
              </a:rPr>
              <a:t>	</a:t>
            </a:r>
            <a:r>
              <a:rPr sz="2000" spc="-10" dirty="0">
                <a:solidFill>
                  <a:srgbClr val="6F2F9F"/>
                </a:solidFill>
                <a:latin typeface="Times New Roman"/>
                <a:cs typeface="Times New Roman"/>
              </a:rPr>
              <a:t>t</a:t>
            </a:r>
            <a:r>
              <a:rPr sz="2000" spc="-5" dirty="0">
                <a:solidFill>
                  <a:srgbClr val="6F2F9F"/>
                </a:solidFill>
                <a:latin typeface="Times New Roman"/>
                <a:cs typeface="Times New Roman"/>
              </a:rPr>
              <a:t>o</a:t>
            </a:r>
            <a:r>
              <a:rPr sz="2000" dirty="0">
                <a:solidFill>
                  <a:srgbClr val="6F2F9F"/>
                </a:solidFill>
                <a:latin typeface="Times New Roman"/>
                <a:cs typeface="Times New Roman"/>
              </a:rPr>
              <a:t>	</a:t>
            </a:r>
            <a:r>
              <a:rPr sz="2000" spc="-10" dirty="0">
                <a:solidFill>
                  <a:srgbClr val="6F2F9F"/>
                </a:solidFill>
                <a:latin typeface="Times New Roman"/>
                <a:cs typeface="Times New Roman"/>
              </a:rPr>
              <a:t>it</a:t>
            </a:r>
            <a:r>
              <a:rPr sz="2000" spc="-5" dirty="0">
                <a:solidFill>
                  <a:srgbClr val="6F2F9F"/>
                </a:solidFill>
                <a:latin typeface="Times New Roman"/>
                <a:cs typeface="Times New Roman"/>
              </a:rPr>
              <a:t>s</a:t>
            </a:r>
            <a:r>
              <a:rPr sz="2000" dirty="0">
                <a:solidFill>
                  <a:srgbClr val="6F2F9F"/>
                </a:solidFill>
                <a:latin typeface="Times New Roman"/>
                <a:cs typeface="Times New Roman"/>
              </a:rPr>
              <a:t>	r</a:t>
            </a:r>
            <a:r>
              <a:rPr sz="2000" spc="-5" dirty="0">
                <a:solidFill>
                  <a:srgbClr val="6F2F9F"/>
                </a:solidFill>
                <a:latin typeface="Times New Roman"/>
                <a:cs typeface="Times New Roman"/>
              </a:rPr>
              <a:t>esi</a:t>
            </a:r>
            <a:r>
              <a:rPr sz="2000" spc="-20" dirty="0">
                <a:solidFill>
                  <a:srgbClr val="6F2F9F"/>
                </a:solidFill>
                <a:latin typeface="Times New Roman"/>
                <a:cs typeface="Times New Roman"/>
              </a:rPr>
              <a:t>s</a:t>
            </a:r>
            <a:r>
              <a:rPr sz="2000" spc="-5" dirty="0">
                <a:solidFill>
                  <a:srgbClr val="6F2F9F"/>
                </a:solidFill>
                <a:latin typeface="Times New Roman"/>
                <a:cs typeface="Times New Roman"/>
              </a:rPr>
              <a:t>ti</a:t>
            </a:r>
            <a:r>
              <a:rPr sz="2000" spc="-25" dirty="0">
                <a:solidFill>
                  <a:srgbClr val="6F2F9F"/>
                </a:solidFill>
                <a:latin typeface="Times New Roman"/>
                <a:cs typeface="Times New Roman"/>
              </a:rPr>
              <a:t>v</a:t>
            </a:r>
            <a:r>
              <a:rPr sz="2000" spc="-5" dirty="0">
                <a:solidFill>
                  <a:srgbClr val="6F2F9F"/>
                </a:solidFill>
                <a:latin typeface="Times New Roman"/>
                <a:cs typeface="Times New Roman"/>
              </a:rPr>
              <a:t>e</a:t>
            </a:r>
            <a:r>
              <a:rPr sz="2000" dirty="0">
                <a:solidFill>
                  <a:srgbClr val="6F2F9F"/>
                </a:solidFill>
                <a:latin typeface="Times New Roman"/>
                <a:cs typeface="Times New Roman"/>
              </a:rPr>
              <a:t>	</a:t>
            </a:r>
            <a:r>
              <a:rPr sz="2000" spc="-20" dirty="0">
                <a:solidFill>
                  <a:srgbClr val="6F2F9F"/>
                </a:solidFill>
                <a:latin typeface="Times New Roman"/>
                <a:cs typeface="Times New Roman"/>
              </a:rPr>
              <a:t>n</a:t>
            </a:r>
            <a:r>
              <a:rPr sz="2000" spc="-5" dirty="0">
                <a:solidFill>
                  <a:srgbClr val="6F2F9F"/>
                </a:solidFill>
                <a:latin typeface="Times New Roman"/>
                <a:cs typeface="Times New Roman"/>
              </a:rPr>
              <a:t>e</a:t>
            </a:r>
            <a:r>
              <a:rPr sz="2000" spc="15" dirty="0">
                <a:solidFill>
                  <a:srgbClr val="6F2F9F"/>
                </a:solidFill>
                <a:latin typeface="Times New Roman"/>
                <a:cs typeface="Times New Roman"/>
              </a:rPr>
              <a:t>t</a:t>
            </a:r>
            <a:r>
              <a:rPr sz="2000" spc="-60" dirty="0">
                <a:solidFill>
                  <a:srgbClr val="6F2F9F"/>
                </a:solidFill>
                <a:latin typeface="Times New Roman"/>
                <a:cs typeface="Times New Roman"/>
              </a:rPr>
              <a:t>w</a:t>
            </a:r>
            <a:r>
              <a:rPr sz="2000" spc="5" dirty="0">
                <a:solidFill>
                  <a:srgbClr val="6F2F9F"/>
                </a:solidFill>
                <a:latin typeface="Times New Roman"/>
                <a:cs typeface="Times New Roman"/>
              </a:rPr>
              <a:t>o</a:t>
            </a:r>
            <a:r>
              <a:rPr sz="2000" dirty="0">
                <a:solidFill>
                  <a:srgbClr val="6F2F9F"/>
                </a:solidFill>
                <a:latin typeface="Times New Roman"/>
                <a:cs typeface="Times New Roman"/>
              </a:rPr>
              <a:t>r</a:t>
            </a:r>
            <a:r>
              <a:rPr sz="2000" spc="-20" dirty="0">
                <a:solidFill>
                  <a:srgbClr val="6F2F9F"/>
                </a:solidFill>
                <a:latin typeface="Times New Roman"/>
                <a:cs typeface="Times New Roman"/>
              </a:rPr>
              <a:t>k</a:t>
            </a:r>
            <a:r>
              <a:rPr sz="2000" spc="15" dirty="0">
                <a:solidFill>
                  <a:srgbClr val="6F2F9F"/>
                </a:solidFill>
                <a:latin typeface="Times New Roman"/>
                <a:cs typeface="Times New Roman"/>
              </a:rPr>
              <a:t>i</a:t>
            </a:r>
            <a:r>
              <a:rPr sz="2000" spc="-20" dirty="0">
                <a:solidFill>
                  <a:srgbClr val="6F2F9F"/>
                </a:solidFill>
                <a:latin typeface="Times New Roman"/>
                <a:cs typeface="Times New Roman"/>
              </a:rPr>
              <a:t>n</a:t>
            </a:r>
            <a:r>
              <a:rPr sz="2000" spc="-5" dirty="0">
                <a:solidFill>
                  <a:srgbClr val="6F2F9F"/>
                </a:solidFill>
                <a:latin typeface="Times New Roman"/>
                <a:cs typeface="Times New Roman"/>
              </a:rPr>
              <a:t>g</a:t>
            </a:r>
            <a:r>
              <a:rPr sz="2000" dirty="0">
                <a:solidFill>
                  <a:srgbClr val="6F2F9F"/>
                </a:solidFill>
                <a:latin typeface="Times New Roman"/>
                <a:cs typeface="Times New Roman"/>
              </a:rPr>
              <a:t>	</a:t>
            </a:r>
            <a:r>
              <a:rPr sz="2000" spc="-5" dirty="0">
                <a:solidFill>
                  <a:srgbClr val="6F2F9F"/>
                </a:solidFill>
                <a:latin typeface="Times New Roman"/>
                <a:cs typeface="Times New Roman"/>
              </a:rPr>
              <a:t>a</a:t>
            </a:r>
            <a:r>
              <a:rPr sz="2000" spc="-15" dirty="0">
                <a:solidFill>
                  <a:srgbClr val="6F2F9F"/>
                </a:solidFill>
                <a:latin typeface="Times New Roman"/>
                <a:cs typeface="Times New Roman"/>
              </a:rPr>
              <a:t>n</a:t>
            </a:r>
            <a:r>
              <a:rPr sz="2000" spc="-5" dirty="0">
                <a:solidFill>
                  <a:srgbClr val="6F2F9F"/>
                </a:solidFill>
                <a:latin typeface="Times New Roman"/>
                <a:cs typeface="Times New Roman"/>
              </a:rPr>
              <a:t>d</a:t>
            </a:r>
            <a:r>
              <a:rPr sz="2000" dirty="0">
                <a:solidFill>
                  <a:srgbClr val="6F2F9F"/>
                </a:solidFill>
                <a:latin typeface="Times New Roman"/>
                <a:cs typeface="Times New Roman"/>
              </a:rPr>
              <a:t>	</a:t>
            </a:r>
            <a:r>
              <a:rPr sz="2000" spc="10" dirty="0">
                <a:solidFill>
                  <a:srgbClr val="6F2F9F"/>
                </a:solidFill>
                <a:latin typeface="Times New Roman"/>
                <a:cs typeface="Times New Roman"/>
              </a:rPr>
              <a:t>s</a:t>
            </a:r>
            <a:r>
              <a:rPr sz="2000" spc="-35" dirty="0">
                <a:solidFill>
                  <a:srgbClr val="6F2F9F"/>
                </a:solidFill>
                <a:latin typeface="Times New Roman"/>
                <a:cs typeface="Times New Roman"/>
              </a:rPr>
              <a:t>w</a:t>
            </a:r>
            <a:r>
              <a:rPr sz="2000" spc="-5" dirty="0">
                <a:solidFill>
                  <a:srgbClr val="6F2F9F"/>
                </a:solidFill>
                <a:latin typeface="Times New Roman"/>
                <a:cs typeface="Times New Roman"/>
              </a:rPr>
              <a:t>it</a:t>
            </a:r>
            <a:r>
              <a:rPr sz="2000" spc="15" dirty="0">
                <a:solidFill>
                  <a:srgbClr val="6F2F9F"/>
                </a:solidFill>
                <a:latin typeface="Times New Roman"/>
                <a:cs typeface="Times New Roman"/>
              </a:rPr>
              <a:t>c</a:t>
            </a:r>
            <a:r>
              <a:rPr sz="2000" spc="-20" dirty="0">
                <a:solidFill>
                  <a:srgbClr val="6F2F9F"/>
                </a:solidFill>
                <a:latin typeface="Times New Roman"/>
                <a:cs typeface="Times New Roman"/>
              </a:rPr>
              <a:t>h</a:t>
            </a:r>
            <a:r>
              <a:rPr sz="2000" spc="-5" dirty="0">
                <a:solidFill>
                  <a:srgbClr val="6F2F9F"/>
                </a:solidFill>
                <a:latin typeface="Times New Roman"/>
                <a:cs typeface="Times New Roman"/>
              </a:rPr>
              <a:t>i</a:t>
            </a:r>
            <a:r>
              <a:rPr sz="2000" dirty="0">
                <a:solidFill>
                  <a:srgbClr val="6F2F9F"/>
                </a:solidFill>
                <a:latin typeface="Times New Roman"/>
                <a:cs typeface="Times New Roman"/>
              </a:rPr>
              <a:t>n</a:t>
            </a:r>
            <a:r>
              <a:rPr sz="2000" spc="-5" dirty="0">
                <a:solidFill>
                  <a:srgbClr val="6F2F9F"/>
                </a:solidFill>
                <a:latin typeface="Times New Roman"/>
                <a:cs typeface="Times New Roman"/>
              </a:rPr>
              <a:t>g  capabilities</a:t>
            </a:r>
            <a:r>
              <a:rPr sz="2000" spc="-5" dirty="0">
                <a:latin typeface="Times New Roman"/>
                <a:cs typeface="Times New Roman"/>
              </a:rPr>
              <a:t>.</a:t>
            </a:r>
            <a:endParaRPr sz="2000">
              <a:latin typeface="Times New Roman"/>
              <a:cs typeface="Times New Roman"/>
            </a:endParaRPr>
          </a:p>
        </p:txBody>
      </p:sp>
      <p:sp>
        <p:nvSpPr>
          <p:cNvPr id="5" name="object 5"/>
          <p:cNvSpPr txBox="1"/>
          <p:nvPr/>
        </p:nvSpPr>
        <p:spPr>
          <a:xfrm>
            <a:off x="8420100" y="6471338"/>
            <a:ext cx="216535" cy="196850"/>
          </a:xfrm>
          <a:prstGeom prst="rect">
            <a:avLst/>
          </a:prstGeom>
        </p:spPr>
        <p:txBody>
          <a:bodyPr vert="horz" wrap="square" lIns="0" tIns="0" rIns="0" bIns="0" rtlCol="0">
            <a:spAutoFit/>
          </a:bodyPr>
          <a:lstStyle/>
          <a:p>
            <a:pPr marL="38100">
              <a:lnSpc>
                <a:spcPts val="1375"/>
              </a:lnSpc>
            </a:pPr>
            <a:fld id="{81D60167-4931-47E6-BA6A-407CBD079E47}" type="slidenum">
              <a:rPr sz="1200" spc="-40" dirty="0">
                <a:latin typeface="Times New Roman"/>
                <a:cs typeface="Times New Roman"/>
              </a:rPr>
              <a:t>77</a:t>
            </a:fld>
            <a:endParaRPr sz="1200">
              <a:latin typeface="Times New Roman"/>
              <a:cs typeface="Times New Roman"/>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2700" rIns="0" bIns="0" rtlCol="0">
            <a:spAutoFit/>
          </a:bodyPr>
          <a:lstStyle/>
          <a:p>
            <a:pPr marL="584835" marR="5080" indent="-344805">
              <a:lnSpc>
                <a:spcPct val="150100"/>
              </a:lnSpc>
              <a:spcBef>
                <a:spcPts val="100"/>
              </a:spcBef>
              <a:tabLst>
                <a:tab pos="585470" algn="l"/>
              </a:tabLst>
            </a:pPr>
            <a:r>
              <a:rPr spc="-5" dirty="0">
                <a:solidFill>
                  <a:srgbClr val="C00000"/>
                </a:solidFill>
              </a:rPr>
              <a:t>»	</a:t>
            </a:r>
            <a:r>
              <a:rPr dirty="0"/>
              <a:t>In </a:t>
            </a:r>
            <a:r>
              <a:rPr spc="-10" dirty="0"/>
              <a:t>simplest </a:t>
            </a:r>
            <a:r>
              <a:rPr spc="-5" dirty="0"/>
              <a:t>representation an </a:t>
            </a:r>
            <a:r>
              <a:rPr spc="-10" dirty="0">
                <a:solidFill>
                  <a:srgbClr val="6F2F9F"/>
                </a:solidFill>
              </a:rPr>
              <a:t>SRAM </a:t>
            </a:r>
            <a:r>
              <a:rPr spc="-5" dirty="0">
                <a:solidFill>
                  <a:srgbClr val="6F2F9F"/>
                </a:solidFill>
              </a:rPr>
              <a:t>cell can </a:t>
            </a:r>
            <a:r>
              <a:rPr dirty="0">
                <a:solidFill>
                  <a:srgbClr val="6F2F9F"/>
                </a:solidFill>
              </a:rPr>
              <a:t>be </a:t>
            </a:r>
            <a:r>
              <a:rPr spc="-5" dirty="0">
                <a:solidFill>
                  <a:srgbClr val="6F2F9F"/>
                </a:solidFill>
              </a:rPr>
              <a:t>visualized as </a:t>
            </a:r>
            <a:r>
              <a:rPr spc="-10" dirty="0">
                <a:solidFill>
                  <a:srgbClr val="6F2F9F"/>
                </a:solidFill>
              </a:rPr>
              <a:t>shown </a:t>
            </a:r>
            <a:r>
              <a:rPr spc="-5" dirty="0">
                <a:solidFill>
                  <a:srgbClr val="6F2F9F"/>
                </a:solidFill>
              </a:rPr>
              <a:t>in the  </a:t>
            </a:r>
            <a:r>
              <a:rPr spc="-15" dirty="0">
                <a:solidFill>
                  <a:srgbClr val="6F2F9F"/>
                </a:solidFill>
              </a:rPr>
              <a:t>following</a:t>
            </a:r>
            <a:r>
              <a:rPr spc="35" dirty="0">
                <a:solidFill>
                  <a:srgbClr val="6F2F9F"/>
                </a:solidFill>
              </a:rPr>
              <a:t> </a:t>
            </a:r>
            <a:r>
              <a:rPr spc="-10" dirty="0">
                <a:solidFill>
                  <a:srgbClr val="6F2F9F"/>
                </a:solidFill>
              </a:rPr>
              <a:t>Figure</a:t>
            </a:r>
            <a:r>
              <a:rPr spc="-10" dirty="0"/>
              <a:t>:</a:t>
            </a:r>
          </a:p>
        </p:txBody>
      </p:sp>
      <p:sp>
        <p:nvSpPr>
          <p:cNvPr id="4" name="object 4"/>
          <p:cNvSpPr/>
          <p:nvPr/>
        </p:nvSpPr>
        <p:spPr>
          <a:xfrm>
            <a:off x="762000" y="1371600"/>
            <a:ext cx="7848600" cy="4495800"/>
          </a:xfrm>
          <a:prstGeom prst="rect">
            <a:avLst/>
          </a:prstGeom>
          <a:blipFill>
            <a:blip r:embed="rId2" cstate="print"/>
            <a:stretch>
              <a:fillRect/>
            </a:stretch>
          </a:blipFill>
        </p:spPr>
        <p:txBody>
          <a:bodyPr wrap="square" lIns="0" tIns="0" rIns="0" bIns="0" rtlCol="0"/>
          <a:lstStyle/>
          <a:p>
            <a:endParaRPr/>
          </a:p>
        </p:txBody>
      </p:sp>
      <p:sp>
        <p:nvSpPr>
          <p:cNvPr id="6" name="object 6"/>
          <p:cNvSpPr txBox="1"/>
          <p:nvPr/>
        </p:nvSpPr>
        <p:spPr>
          <a:xfrm>
            <a:off x="8420100" y="6471338"/>
            <a:ext cx="216535" cy="196850"/>
          </a:xfrm>
          <a:prstGeom prst="rect">
            <a:avLst/>
          </a:prstGeom>
        </p:spPr>
        <p:txBody>
          <a:bodyPr vert="horz" wrap="square" lIns="0" tIns="0" rIns="0" bIns="0" rtlCol="0">
            <a:spAutoFit/>
          </a:bodyPr>
          <a:lstStyle/>
          <a:p>
            <a:pPr marL="38100">
              <a:lnSpc>
                <a:spcPts val="1375"/>
              </a:lnSpc>
            </a:pPr>
            <a:fld id="{81D60167-4931-47E6-BA6A-407CBD079E47}" type="slidenum">
              <a:rPr sz="1200" spc="-40" dirty="0">
                <a:latin typeface="Times New Roman"/>
                <a:cs typeface="Times New Roman"/>
              </a:rPr>
              <a:t>78</a:t>
            </a:fld>
            <a:endParaRPr sz="1200">
              <a:latin typeface="Times New Roman"/>
              <a:cs typeface="Times New Roman"/>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8445500" y="6450279"/>
            <a:ext cx="165735" cy="208279"/>
          </a:xfrm>
          <a:prstGeom prst="rect">
            <a:avLst/>
          </a:prstGeom>
        </p:spPr>
        <p:txBody>
          <a:bodyPr vert="horz" wrap="square" lIns="0" tIns="12700" rIns="0" bIns="0" rtlCol="0">
            <a:spAutoFit/>
          </a:bodyPr>
          <a:lstStyle/>
          <a:p>
            <a:pPr marL="12700">
              <a:lnSpc>
                <a:spcPct val="100000"/>
              </a:lnSpc>
              <a:spcBef>
                <a:spcPts val="100"/>
              </a:spcBef>
            </a:pPr>
            <a:r>
              <a:rPr sz="1200" spc="-55" dirty="0">
                <a:latin typeface="Times New Roman"/>
                <a:cs typeface="Times New Roman"/>
              </a:rPr>
              <a:t>74</a:t>
            </a:r>
            <a:endParaRPr sz="1200">
              <a:latin typeface="Times New Roman"/>
              <a:cs typeface="Times New Roman"/>
            </a:endParaRPr>
          </a:p>
        </p:txBody>
      </p:sp>
      <p:sp>
        <p:nvSpPr>
          <p:cNvPr id="3" name="object 3"/>
          <p:cNvSpPr txBox="1">
            <a:spLocks noGrp="1"/>
          </p:cNvSpPr>
          <p:nvPr>
            <p:ph type="title"/>
          </p:nvPr>
        </p:nvSpPr>
        <p:spPr>
          <a:xfrm>
            <a:off x="5338317" y="368249"/>
            <a:ext cx="3577590" cy="391795"/>
          </a:xfrm>
          <a:prstGeom prst="rect">
            <a:avLst/>
          </a:prstGeom>
        </p:spPr>
        <p:txBody>
          <a:bodyPr vert="horz" wrap="square" lIns="0" tIns="12700" rIns="0" bIns="0" rtlCol="0">
            <a:spAutoFit/>
          </a:bodyPr>
          <a:lstStyle/>
          <a:p>
            <a:pPr marL="12700">
              <a:lnSpc>
                <a:spcPct val="100000"/>
              </a:lnSpc>
              <a:spcBef>
                <a:spcPts val="100"/>
              </a:spcBef>
              <a:tabLst>
                <a:tab pos="356870" algn="l"/>
              </a:tabLst>
            </a:pPr>
            <a:r>
              <a:rPr sz="2350" spc="10" dirty="0">
                <a:solidFill>
                  <a:srgbClr val="C00000"/>
                </a:solidFill>
              </a:rPr>
              <a:t>»	</a:t>
            </a:r>
            <a:r>
              <a:rPr sz="2400" dirty="0"/>
              <a:t>This </a:t>
            </a:r>
            <a:r>
              <a:rPr sz="2400" spc="-5" dirty="0"/>
              <a:t>implementation </a:t>
            </a:r>
            <a:r>
              <a:rPr sz="2400" dirty="0"/>
              <a:t>in</a:t>
            </a:r>
            <a:r>
              <a:rPr sz="2400" spc="-25" dirty="0"/>
              <a:t> </a:t>
            </a:r>
            <a:r>
              <a:rPr sz="2400" spc="-10" dirty="0"/>
              <a:t>its</a:t>
            </a:r>
            <a:endParaRPr sz="2400"/>
          </a:p>
        </p:txBody>
      </p:sp>
      <p:sp>
        <p:nvSpPr>
          <p:cNvPr id="4" name="object 4"/>
          <p:cNvSpPr txBox="1"/>
          <p:nvPr/>
        </p:nvSpPr>
        <p:spPr>
          <a:xfrm>
            <a:off x="5682741" y="734501"/>
            <a:ext cx="1259840" cy="1671955"/>
          </a:xfrm>
          <a:prstGeom prst="rect">
            <a:avLst/>
          </a:prstGeom>
        </p:spPr>
        <p:txBody>
          <a:bodyPr vert="horz" wrap="square" lIns="0" tIns="12700" rIns="0" bIns="0" rtlCol="0">
            <a:spAutoFit/>
          </a:bodyPr>
          <a:lstStyle/>
          <a:p>
            <a:pPr marL="12700" marR="5080">
              <a:lnSpc>
                <a:spcPct val="150000"/>
              </a:lnSpc>
              <a:spcBef>
                <a:spcPts val="100"/>
              </a:spcBef>
            </a:pPr>
            <a:r>
              <a:rPr sz="2400" dirty="0">
                <a:latin typeface="Times New Roman"/>
                <a:cs typeface="Times New Roman"/>
              </a:rPr>
              <a:t>simpler  visu</a:t>
            </a:r>
            <a:r>
              <a:rPr sz="2400" spc="-10" dirty="0">
                <a:latin typeface="Times New Roman"/>
                <a:cs typeface="Times New Roman"/>
              </a:rPr>
              <a:t>a</a:t>
            </a:r>
            <a:r>
              <a:rPr sz="2400" dirty="0">
                <a:latin typeface="Times New Roman"/>
                <a:cs typeface="Times New Roman"/>
              </a:rPr>
              <a:t>l</a:t>
            </a:r>
            <a:r>
              <a:rPr sz="2400" spc="-20" dirty="0">
                <a:latin typeface="Times New Roman"/>
                <a:cs typeface="Times New Roman"/>
              </a:rPr>
              <a:t>i</a:t>
            </a:r>
            <a:r>
              <a:rPr sz="2400" spc="10" dirty="0">
                <a:latin typeface="Times New Roman"/>
                <a:cs typeface="Times New Roman"/>
              </a:rPr>
              <a:t>z</a:t>
            </a:r>
            <a:r>
              <a:rPr sz="2400" spc="-10" dirty="0">
                <a:latin typeface="Times New Roman"/>
                <a:cs typeface="Times New Roman"/>
              </a:rPr>
              <a:t>e</a:t>
            </a:r>
            <a:r>
              <a:rPr sz="2400" dirty="0">
                <a:latin typeface="Times New Roman"/>
                <a:cs typeface="Times New Roman"/>
              </a:rPr>
              <a:t>d  </a:t>
            </a:r>
            <a:r>
              <a:rPr sz="2400" spc="-5" dirty="0">
                <a:solidFill>
                  <a:srgbClr val="6F2F9F"/>
                </a:solidFill>
                <a:latin typeface="Times New Roman"/>
                <a:cs typeface="Times New Roman"/>
              </a:rPr>
              <a:t>coupled</a:t>
            </a:r>
            <a:endParaRPr sz="2400">
              <a:latin typeface="Times New Roman"/>
              <a:cs typeface="Times New Roman"/>
            </a:endParaRPr>
          </a:p>
        </p:txBody>
      </p:sp>
      <p:sp>
        <p:nvSpPr>
          <p:cNvPr id="5" name="object 5"/>
          <p:cNvSpPr txBox="1"/>
          <p:nvPr/>
        </p:nvSpPr>
        <p:spPr>
          <a:xfrm>
            <a:off x="6930008" y="734501"/>
            <a:ext cx="1985645" cy="1671955"/>
          </a:xfrm>
          <a:prstGeom prst="rect">
            <a:avLst/>
          </a:prstGeom>
        </p:spPr>
        <p:txBody>
          <a:bodyPr vert="horz" wrap="square" lIns="0" tIns="12700" rIns="0" bIns="0" rtlCol="0">
            <a:spAutoFit/>
          </a:bodyPr>
          <a:lstStyle/>
          <a:p>
            <a:pPr marL="45720" marR="5080" indent="-33655" algn="r">
              <a:lnSpc>
                <a:spcPct val="150000"/>
              </a:lnSpc>
              <a:spcBef>
                <a:spcPts val="100"/>
              </a:spcBef>
              <a:tabLst>
                <a:tab pos="567690" algn="l"/>
                <a:tab pos="935990" algn="l"/>
                <a:tab pos="1430020" algn="l"/>
                <a:tab pos="1689100" algn="l"/>
              </a:tabLst>
            </a:pPr>
            <a:r>
              <a:rPr sz="2400" spc="-10" dirty="0">
                <a:latin typeface="Times New Roman"/>
                <a:cs typeface="Times New Roman"/>
              </a:rPr>
              <a:t>f</a:t>
            </a:r>
            <a:r>
              <a:rPr sz="2400" dirty="0">
                <a:latin typeface="Times New Roman"/>
                <a:cs typeface="Times New Roman"/>
              </a:rPr>
              <a:t>o</a:t>
            </a:r>
            <a:r>
              <a:rPr sz="2400" spc="-10" dirty="0">
                <a:latin typeface="Times New Roman"/>
                <a:cs typeface="Times New Roman"/>
              </a:rPr>
              <a:t>r</a:t>
            </a:r>
            <a:r>
              <a:rPr sz="2400" dirty="0">
                <a:latin typeface="Times New Roman"/>
                <a:cs typeface="Times New Roman"/>
              </a:rPr>
              <a:t>m	</a:t>
            </a:r>
            <a:r>
              <a:rPr sz="2400" spc="-15" dirty="0">
                <a:latin typeface="Times New Roman"/>
                <a:cs typeface="Times New Roman"/>
              </a:rPr>
              <a:t>ca</a:t>
            </a:r>
            <a:r>
              <a:rPr sz="2400" dirty="0">
                <a:latin typeface="Times New Roman"/>
                <a:cs typeface="Times New Roman"/>
              </a:rPr>
              <a:t>n		</a:t>
            </a:r>
            <a:r>
              <a:rPr sz="2400" spc="-30" dirty="0">
                <a:latin typeface="Times New Roman"/>
                <a:cs typeface="Times New Roman"/>
              </a:rPr>
              <a:t>be  </a:t>
            </a:r>
            <a:r>
              <a:rPr sz="2400" spc="-15" dirty="0">
                <a:latin typeface="Times New Roman"/>
                <a:cs typeface="Times New Roman"/>
              </a:rPr>
              <a:t>a</a:t>
            </a:r>
            <a:r>
              <a:rPr sz="2400" dirty="0">
                <a:latin typeface="Times New Roman"/>
                <a:cs typeface="Times New Roman"/>
              </a:rPr>
              <a:t>s	</a:t>
            </a:r>
            <a:r>
              <a:rPr sz="2400" dirty="0">
                <a:solidFill>
                  <a:srgbClr val="6F2F9F"/>
                </a:solidFill>
                <a:latin typeface="Times New Roman"/>
                <a:cs typeface="Times New Roman"/>
              </a:rPr>
              <a:t>tw</a:t>
            </a:r>
            <a:r>
              <a:rPr sz="2400" spc="-5" dirty="0">
                <a:solidFill>
                  <a:srgbClr val="6F2F9F"/>
                </a:solidFill>
                <a:latin typeface="Times New Roman"/>
                <a:cs typeface="Times New Roman"/>
              </a:rPr>
              <a:t>o</a:t>
            </a:r>
            <a:r>
              <a:rPr sz="2400" spc="-10" dirty="0">
                <a:solidFill>
                  <a:srgbClr val="6F2F9F"/>
                </a:solidFill>
                <a:latin typeface="Times New Roman"/>
                <a:cs typeface="Times New Roman"/>
              </a:rPr>
              <a:t>-cr</a:t>
            </a:r>
            <a:r>
              <a:rPr sz="2400" dirty="0">
                <a:solidFill>
                  <a:srgbClr val="6F2F9F"/>
                </a:solidFill>
                <a:latin typeface="Times New Roman"/>
                <a:cs typeface="Times New Roman"/>
              </a:rPr>
              <a:t>oss  inve</a:t>
            </a:r>
            <a:r>
              <a:rPr sz="2400" spc="-15" dirty="0">
                <a:solidFill>
                  <a:srgbClr val="6F2F9F"/>
                </a:solidFill>
                <a:latin typeface="Times New Roman"/>
                <a:cs typeface="Times New Roman"/>
              </a:rPr>
              <a:t>r</a:t>
            </a:r>
            <a:r>
              <a:rPr sz="2400" dirty="0">
                <a:solidFill>
                  <a:srgbClr val="6F2F9F"/>
                </a:solidFill>
                <a:latin typeface="Times New Roman"/>
                <a:cs typeface="Times New Roman"/>
              </a:rPr>
              <a:t>te</a:t>
            </a:r>
            <a:r>
              <a:rPr sz="2400" spc="-15" dirty="0">
                <a:solidFill>
                  <a:srgbClr val="6F2F9F"/>
                </a:solidFill>
                <a:latin typeface="Times New Roman"/>
                <a:cs typeface="Times New Roman"/>
              </a:rPr>
              <a:t>r</a:t>
            </a:r>
            <a:r>
              <a:rPr sz="2400" spc="-5" dirty="0">
                <a:solidFill>
                  <a:srgbClr val="6F2F9F"/>
                </a:solidFill>
                <a:latin typeface="Times New Roman"/>
                <a:cs typeface="Times New Roman"/>
              </a:rPr>
              <a:t>s</a:t>
            </a:r>
            <a:r>
              <a:rPr sz="2400" dirty="0">
                <a:solidFill>
                  <a:srgbClr val="6F2F9F"/>
                </a:solidFill>
                <a:latin typeface="Times New Roman"/>
                <a:cs typeface="Times New Roman"/>
              </a:rPr>
              <a:t>	with</a:t>
            </a:r>
            <a:endParaRPr sz="2400">
              <a:latin typeface="Times New Roman"/>
              <a:cs typeface="Times New Roman"/>
            </a:endParaRPr>
          </a:p>
        </p:txBody>
      </p:sp>
      <p:sp>
        <p:nvSpPr>
          <p:cNvPr id="6" name="object 6"/>
          <p:cNvSpPr txBox="1"/>
          <p:nvPr/>
        </p:nvSpPr>
        <p:spPr>
          <a:xfrm>
            <a:off x="5682741" y="2380995"/>
            <a:ext cx="3232785" cy="1123315"/>
          </a:xfrm>
          <a:prstGeom prst="rect">
            <a:avLst/>
          </a:prstGeom>
        </p:spPr>
        <p:txBody>
          <a:bodyPr vert="horz" wrap="square" lIns="0" tIns="12700" rIns="0" bIns="0" rtlCol="0">
            <a:spAutoFit/>
          </a:bodyPr>
          <a:lstStyle/>
          <a:p>
            <a:pPr marL="12700" marR="5080">
              <a:lnSpc>
                <a:spcPct val="150100"/>
              </a:lnSpc>
              <a:spcBef>
                <a:spcPts val="100"/>
              </a:spcBef>
              <a:tabLst>
                <a:tab pos="1174115" algn="l"/>
                <a:tab pos="2357120" algn="l"/>
              </a:tabLst>
            </a:pPr>
            <a:r>
              <a:rPr sz="2400" dirty="0">
                <a:solidFill>
                  <a:srgbClr val="6F2F9F"/>
                </a:solidFill>
                <a:latin typeface="Times New Roman"/>
                <a:cs typeface="Times New Roman"/>
              </a:rPr>
              <a:t>r</a:t>
            </a:r>
            <a:r>
              <a:rPr sz="2400" spc="-20" dirty="0">
                <a:solidFill>
                  <a:srgbClr val="6F2F9F"/>
                </a:solidFill>
                <a:latin typeface="Times New Roman"/>
                <a:cs typeface="Times New Roman"/>
              </a:rPr>
              <a:t>e</a:t>
            </a:r>
            <a:r>
              <a:rPr sz="2400" spc="-10" dirty="0">
                <a:solidFill>
                  <a:srgbClr val="6F2F9F"/>
                </a:solidFill>
                <a:latin typeface="Times New Roman"/>
                <a:cs typeface="Times New Roman"/>
              </a:rPr>
              <a:t>a</a:t>
            </a:r>
            <a:r>
              <a:rPr sz="2400" dirty="0">
                <a:solidFill>
                  <a:srgbClr val="6F2F9F"/>
                </a:solidFill>
                <a:latin typeface="Times New Roman"/>
                <a:cs typeface="Times New Roman"/>
              </a:rPr>
              <a:t>d/	</a:t>
            </a:r>
            <a:r>
              <a:rPr sz="2400" spc="10" dirty="0">
                <a:solidFill>
                  <a:srgbClr val="6F2F9F"/>
                </a:solidFill>
                <a:latin typeface="Times New Roman"/>
                <a:cs typeface="Times New Roman"/>
              </a:rPr>
              <a:t>w</a:t>
            </a:r>
            <a:r>
              <a:rPr sz="2400" dirty="0">
                <a:solidFill>
                  <a:srgbClr val="6F2F9F"/>
                </a:solidFill>
                <a:latin typeface="Times New Roman"/>
                <a:cs typeface="Times New Roman"/>
              </a:rPr>
              <a:t>rite	</a:t>
            </a:r>
            <a:r>
              <a:rPr sz="2400" spc="-10" dirty="0">
                <a:solidFill>
                  <a:srgbClr val="6F2F9F"/>
                </a:solidFill>
                <a:latin typeface="Times New Roman"/>
                <a:cs typeface="Times New Roman"/>
              </a:rPr>
              <a:t>c</a:t>
            </a:r>
            <a:r>
              <a:rPr sz="2400" dirty="0">
                <a:solidFill>
                  <a:srgbClr val="6F2F9F"/>
                </a:solidFill>
                <a:latin typeface="Times New Roman"/>
                <a:cs typeface="Times New Roman"/>
              </a:rPr>
              <a:t>ontrol  </a:t>
            </a:r>
            <a:r>
              <a:rPr sz="2400" spc="-5" dirty="0">
                <a:solidFill>
                  <a:srgbClr val="6F2F9F"/>
                </a:solidFill>
                <a:latin typeface="Times New Roman"/>
                <a:cs typeface="Times New Roman"/>
              </a:rPr>
              <a:t>through transistors</a:t>
            </a:r>
            <a:r>
              <a:rPr sz="2400" spc="-5" dirty="0">
                <a:latin typeface="Times New Roman"/>
                <a:cs typeface="Times New Roman"/>
              </a:rPr>
              <a:t>.</a:t>
            </a:r>
            <a:endParaRPr sz="2400">
              <a:latin typeface="Times New Roman"/>
              <a:cs typeface="Times New Roman"/>
            </a:endParaRPr>
          </a:p>
        </p:txBody>
      </p:sp>
      <p:sp>
        <p:nvSpPr>
          <p:cNvPr id="8" name="object 8"/>
          <p:cNvSpPr/>
          <p:nvPr/>
        </p:nvSpPr>
        <p:spPr>
          <a:xfrm>
            <a:off x="457200" y="304672"/>
            <a:ext cx="4683125" cy="2932176"/>
          </a:xfrm>
          <a:prstGeom prst="rect">
            <a:avLst/>
          </a:prstGeom>
          <a:blipFill>
            <a:blip r:embed="rId2" cstate="print"/>
            <a:stretch>
              <a:fillRect/>
            </a:stretch>
          </a:blipFill>
        </p:spPr>
        <p:txBody>
          <a:bodyPr wrap="square" lIns="0" tIns="0" rIns="0" bIns="0" rtlCol="0"/>
          <a:lstStyle/>
          <a:p>
            <a:endParaRPr/>
          </a:p>
        </p:txBody>
      </p:sp>
      <p:sp>
        <p:nvSpPr>
          <p:cNvPr id="9" name="object 9"/>
          <p:cNvSpPr txBox="1"/>
          <p:nvPr/>
        </p:nvSpPr>
        <p:spPr>
          <a:xfrm>
            <a:off x="460044" y="3310590"/>
            <a:ext cx="3578860" cy="1123950"/>
          </a:xfrm>
          <a:prstGeom prst="rect">
            <a:avLst/>
          </a:prstGeom>
        </p:spPr>
        <p:txBody>
          <a:bodyPr vert="horz" wrap="square" lIns="0" tIns="196215" rIns="0" bIns="0" rtlCol="0">
            <a:spAutoFit/>
          </a:bodyPr>
          <a:lstStyle/>
          <a:p>
            <a:pPr marR="5080" algn="r">
              <a:lnSpc>
                <a:spcPct val="100000"/>
              </a:lnSpc>
              <a:spcBef>
                <a:spcPts val="1545"/>
              </a:spcBef>
              <a:tabLst>
                <a:tab pos="344170" algn="l"/>
              </a:tabLst>
            </a:pPr>
            <a:r>
              <a:rPr sz="2350" spc="10" dirty="0">
                <a:solidFill>
                  <a:srgbClr val="C00000"/>
                </a:solidFill>
                <a:latin typeface="Times New Roman"/>
                <a:cs typeface="Times New Roman"/>
              </a:rPr>
              <a:t>»	</a:t>
            </a:r>
            <a:r>
              <a:rPr sz="2400" dirty="0">
                <a:latin typeface="Times New Roman"/>
                <a:cs typeface="Times New Roman"/>
              </a:rPr>
              <a:t>The </a:t>
            </a:r>
            <a:r>
              <a:rPr sz="2400" spc="-5" dirty="0">
                <a:solidFill>
                  <a:srgbClr val="6F2F9F"/>
                </a:solidFill>
                <a:latin typeface="Times New Roman"/>
                <a:cs typeface="Times New Roman"/>
              </a:rPr>
              <a:t>four transistors </a:t>
            </a:r>
            <a:r>
              <a:rPr sz="2400" dirty="0">
                <a:solidFill>
                  <a:srgbClr val="6F2F9F"/>
                </a:solidFill>
                <a:latin typeface="Times New Roman"/>
                <a:cs typeface="Times New Roman"/>
              </a:rPr>
              <a:t>in</a:t>
            </a:r>
            <a:r>
              <a:rPr sz="2400" spc="430" dirty="0">
                <a:solidFill>
                  <a:srgbClr val="6F2F9F"/>
                </a:solidFill>
                <a:latin typeface="Times New Roman"/>
                <a:cs typeface="Times New Roman"/>
              </a:rPr>
              <a:t> </a:t>
            </a:r>
            <a:r>
              <a:rPr sz="2400" dirty="0">
                <a:solidFill>
                  <a:srgbClr val="6F2F9F"/>
                </a:solidFill>
                <a:latin typeface="Times New Roman"/>
                <a:cs typeface="Times New Roman"/>
              </a:rPr>
              <a:t>the</a:t>
            </a:r>
            <a:endParaRPr sz="2400">
              <a:latin typeface="Times New Roman"/>
              <a:cs typeface="Times New Roman"/>
            </a:endParaRPr>
          </a:p>
          <a:p>
            <a:pPr marR="5080" algn="r">
              <a:lnSpc>
                <a:spcPct val="100000"/>
              </a:lnSpc>
              <a:spcBef>
                <a:spcPts val="1445"/>
              </a:spcBef>
              <a:tabLst>
                <a:tab pos="1069975" algn="l"/>
                <a:tab pos="1884045" algn="l"/>
                <a:tab pos="2478405" algn="l"/>
              </a:tabLst>
            </a:pPr>
            <a:r>
              <a:rPr sz="2400" dirty="0">
                <a:solidFill>
                  <a:srgbClr val="6F2F9F"/>
                </a:solidFill>
                <a:latin typeface="Times New Roman"/>
                <a:cs typeface="Times New Roman"/>
              </a:rPr>
              <a:t>m</a:t>
            </a:r>
            <a:r>
              <a:rPr sz="2400" spc="5" dirty="0">
                <a:solidFill>
                  <a:srgbClr val="6F2F9F"/>
                </a:solidFill>
                <a:latin typeface="Times New Roman"/>
                <a:cs typeface="Times New Roman"/>
              </a:rPr>
              <a:t>i</a:t>
            </a:r>
            <a:r>
              <a:rPr sz="2400" dirty="0">
                <a:solidFill>
                  <a:srgbClr val="6F2F9F"/>
                </a:solidFill>
                <a:latin typeface="Times New Roman"/>
                <a:cs typeface="Times New Roman"/>
              </a:rPr>
              <a:t>ddle	fo</a:t>
            </a:r>
            <a:r>
              <a:rPr sz="2400" spc="-15" dirty="0">
                <a:solidFill>
                  <a:srgbClr val="6F2F9F"/>
                </a:solidFill>
                <a:latin typeface="Times New Roman"/>
                <a:cs typeface="Times New Roman"/>
              </a:rPr>
              <a:t>r</a:t>
            </a:r>
            <a:r>
              <a:rPr sz="2400" dirty="0">
                <a:solidFill>
                  <a:srgbClr val="6F2F9F"/>
                </a:solidFill>
                <a:latin typeface="Times New Roman"/>
                <a:cs typeface="Times New Roman"/>
              </a:rPr>
              <a:t>m	the	</a:t>
            </a:r>
            <a:r>
              <a:rPr sz="2400" spc="-10" dirty="0">
                <a:solidFill>
                  <a:srgbClr val="6F2F9F"/>
                </a:solidFill>
                <a:latin typeface="Times New Roman"/>
                <a:cs typeface="Times New Roman"/>
              </a:rPr>
              <a:t>c</a:t>
            </a:r>
            <a:r>
              <a:rPr sz="2400" spc="-5" dirty="0">
                <a:solidFill>
                  <a:srgbClr val="6F2F9F"/>
                </a:solidFill>
                <a:latin typeface="Times New Roman"/>
                <a:cs typeface="Times New Roman"/>
              </a:rPr>
              <a:t>ros</a:t>
            </a:r>
            <a:r>
              <a:rPr sz="2400" spc="15" dirty="0">
                <a:solidFill>
                  <a:srgbClr val="6F2F9F"/>
                </a:solidFill>
                <a:latin typeface="Times New Roman"/>
                <a:cs typeface="Times New Roman"/>
              </a:rPr>
              <a:t>s</a:t>
            </a:r>
            <a:r>
              <a:rPr sz="2400" dirty="0">
                <a:solidFill>
                  <a:srgbClr val="6F2F9F"/>
                </a:solidFill>
                <a:latin typeface="Times New Roman"/>
                <a:cs typeface="Times New Roman"/>
              </a:rPr>
              <a:t>-</a:t>
            </a:r>
            <a:endParaRPr sz="2400">
              <a:latin typeface="Times New Roman"/>
              <a:cs typeface="Times New Roman"/>
            </a:endParaRPr>
          </a:p>
        </p:txBody>
      </p:sp>
      <p:sp>
        <p:nvSpPr>
          <p:cNvPr id="10" name="object 10"/>
          <p:cNvSpPr txBox="1"/>
          <p:nvPr/>
        </p:nvSpPr>
        <p:spPr>
          <a:xfrm>
            <a:off x="444500" y="4591939"/>
            <a:ext cx="8255000" cy="1562735"/>
          </a:xfrm>
          <a:prstGeom prst="rect">
            <a:avLst/>
          </a:prstGeom>
        </p:spPr>
        <p:txBody>
          <a:bodyPr vert="horz" wrap="square" lIns="0" tIns="12700" rIns="0" bIns="0" rtlCol="0">
            <a:spAutoFit/>
          </a:bodyPr>
          <a:lstStyle/>
          <a:p>
            <a:pPr marL="372110">
              <a:lnSpc>
                <a:spcPct val="100000"/>
              </a:lnSpc>
              <a:spcBef>
                <a:spcPts val="100"/>
              </a:spcBef>
            </a:pPr>
            <a:r>
              <a:rPr sz="2400" spc="-5" dirty="0">
                <a:solidFill>
                  <a:srgbClr val="6F2F9F"/>
                </a:solidFill>
                <a:latin typeface="Times New Roman"/>
                <a:cs typeface="Times New Roman"/>
              </a:rPr>
              <a:t>coupled</a:t>
            </a:r>
            <a:r>
              <a:rPr sz="2400" spc="-35" dirty="0">
                <a:solidFill>
                  <a:srgbClr val="6F2F9F"/>
                </a:solidFill>
                <a:latin typeface="Times New Roman"/>
                <a:cs typeface="Times New Roman"/>
              </a:rPr>
              <a:t> </a:t>
            </a:r>
            <a:r>
              <a:rPr sz="2400" spc="-5" dirty="0">
                <a:solidFill>
                  <a:srgbClr val="6F2F9F"/>
                </a:solidFill>
                <a:latin typeface="Times New Roman"/>
                <a:cs typeface="Times New Roman"/>
              </a:rPr>
              <a:t>inverters</a:t>
            </a:r>
            <a:r>
              <a:rPr sz="2400" spc="-5" dirty="0">
                <a:latin typeface="Times New Roman"/>
                <a:cs typeface="Times New Roman"/>
              </a:rPr>
              <a:t>.</a:t>
            </a:r>
            <a:endParaRPr sz="2400">
              <a:latin typeface="Times New Roman"/>
              <a:cs typeface="Times New Roman"/>
            </a:endParaRPr>
          </a:p>
          <a:p>
            <a:pPr marL="27940">
              <a:lnSpc>
                <a:spcPct val="100000"/>
              </a:lnSpc>
              <a:spcBef>
                <a:spcPts val="2014"/>
              </a:spcBef>
              <a:tabLst>
                <a:tab pos="372110" algn="l"/>
              </a:tabLst>
            </a:pPr>
            <a:r>
              <a:rPr sz="2350" spc="10" dirty="0">
                <a:solidFill>
                  <a:srgbClr val="C00000"/>
                </a:solidFill>
                <a:latin typeface="Times New Roman"/>
                <a:cs typeface="Times New Roman"/>
              </a:rPr>
              <a:t>»	</a:t>
            </a:r>
            <a:r>
              <a:rPr sz="2400" dirty="0">
                <a:latin typeface="Times New Roman"/>
                <a:cs typeface="Times New Roman"/>
              </a:rPr>
              <a:t>This</a:t>
            </a:r>
            <a:r>
              <a:rPr sz="2400" spc="310" dirty="0">
                <a:latin typeface="Times New Roman"/>
                <a:cs typeface="Times New Roman"/>
              </a:rPr>
              <a:t> </a:t>
            </a:r>
            <a:r>
              <a:rPr sz="2400" spc="-10" dirty="0">
                <a:latin typeface="Times New Roman"/>
                <a:cs typeface="Times New Roman"/>
              </a:rPr>
              <a:t>can</a:t>
            </a:r>
            <a:r>
              <a:rPr sz="2400" spc="310" dirty="0">
                <a:latin typeface="Times New Roman"/>
                <a:cs typeface="Times New Roman"/>
              </a:rPr>
              <a:t> </a:t>
            </a:r>
            <a:r>
              <a:rPr sz="2400" dirty="0">
                <a:latin typeface="Times New Roman"/>
                <a:cs typeface="Times New Roman"/>
              </a:rPr>
              <a:t>be</a:t>
            </a:r>
            <a:r>
              <a:rPr sz="2400" spc="320" dirty="0">
                <a:latin typeface="Times New Roman"/>
                <a:cs typeface="Times New Roman"/>
              </a:rPr>
              <a:t> </a:t>
            </a:r>
            <a:r>
              <a:rPr sz="2400" dirty="0">
                <a:latin typeface="Times New Roman"/>
                <a:cs typeface="Times New Roman"/>
              </a:rPr>
              <a:t>visualized</a:t>
            </a:r>
            <a:r>
              <a:rPr sz="2400" spc="320" dirty="0">
                <a:latin typeface="Times New Roman"/>
                <a:cs typeface="Times New Roman"/>
              </a:rPr>
              <a:t> </a:t>
            </a:r>
            <a:r>
              <a:rPr sz="2400" spc="-15" dirty="0">
                <a:latin typeface="Times New Roman"/>
                <a:cs typeface="Times New Roman"/>
              </a:rPr>
              <a:t>as</a:t>
            </a:r>
            <a:endParaRPr sz="2400">
              <a:latin typeface="Times New Roman"/>
              <a:cs typeface="Times New Roman"/>
            </a:endParaRPr>
          </a:p>
          <a:p>
            <a:pPr marL="12700">
              <a:lnSpc>
                <a:spcPct val="100000"/>
              </a:lnSpc>
              <a:spcBef>
                <a:spcPts val="1445"/>
              </a:spcBef>
              <a:tabLst>
                <a:tab pos="372110" algn="l"/>
                <a:tab pos="1375410" algn="l"/>
                <a:tab pos="1820545" algn="l"/>
                <a:tab pos="2399665" algn="l"/>
                <a:tab pos="8241665" algn="l"/>
              </a:tabLst>
            </a:pPr>
            <a:r>
              <a:rPr sz="2400" u="heavy" dirty="0">
                <a:uFill>
                  <a:solidFill>
                    <a:srgbClr val="CC9900"/>
                  </a:solidFill>
                </a:uFill>
                <a:latin typeface="Times New Roman"/>
                <a:cs typeface="Times New Roman"/>
              </a:rPr>
              <a:t> 	</a:t>
            </a:r>
            <a:r>
              <a:rPr sz="2400" u="heavy" spc="-5" dirty="0">
                <a:uFill>
                  <a:solidFill>
                    <a:srgbClr val="CC9900"/>
                  </a:solidFill>
                </a:uFill>
                <a:latin typeface="Times New Roman"/>
                <a:cs typeface="Times New Roman"/>
              </a:rPr>
              <a:t>shown	</a:t>
            </a:r>
            <a:r>
              <a:rPr sz="2400" u="heavy" dirty="0">
                <a:uFill>
                  <a:solidFill>
                    <a:srgbClr val="CC9900"/>
                  </a:solidFill>
                </a:uFill>
                <a:latin typeface="Times New Roman"/>
                <a:cs typeface="Times New Roman"/>
              </a:rPr>
              <a:t>in	the	</a:t>
            </a:r>
            <a:r>
              <a:rPr sz="2400" u="heavy" spc="-10" dirty="0">
                <a:uFill>
                  <a:solidFill>
                    <a:srgbClr val="CC9900"/>
                  </a:solidFill>
                </a:uFill>
                <a:latin typeface="Times New Roman"/>
                <a:cs typeface="Times New Roman"/>
              </a:rPr>
              <a:t>following	</a:t>
            </a:r>
            <a:endParaRPr sz="2400">
              <a:latin typeface="Times New Roman"/>
              <a:cs typeface="Times New Roman"/>
            </a:endParaRPr>
          </a:p>
        </p:txBody>
      </p:sp>
      <p:sp>
        <p:nvSpPr>
          <p:cNvPr id="11" name="object 11"/>
          <p:cNvSpPr txBox="1"/>
          <p:nvPr/>
        </p:nvSpPr>
        <p:spPr>
          <a:xfrm>
            <a:off x="804468" y="6311595"/>
            <a:ext cx="900430" cy="391795"/>
          </a:xfrm>
          <a:prstGeom prst="rect">
            <a:avLst/>
          </a:prstGeom>
        </p:spPr>
        <p:txBody>
          <a:bodyPr vert="horz" wrap="square" lIns="0" tIns="12700" rIns="0" bIns="0" rtlCol="0">
            <a:spAutoFit/>
          </a:bodyPr>
          <a:lstStyle/>
          <a:p>
            <a:pPr marL="12700">
              <a:lnSpc>
                <a:spcPct val="100000"/>
              </a:lnSpc>
              <a:spcBef>
                <a:spcPts val="100"/>
              </a:spcBef>
            </a:pPr>
            <a:r>
              <a:rPr sz="2400" spc="-20" dirty="0">
                <a:latin typeface="Times New Roman"/>
                <a:cs typeface="Times New Roman"/>
              </a:rPr>
              <a:t>F</a:t>
            </a:r>
            <a:r>
              <a:rPr sz="2400" dirty="0">
                <a:latin typeface="Times New Roman"/>
                <a:cs typeface="Times New Roman"/>
              </a:rPr>
              <a:t>i</a:t>
            </a:r>
            <a:r>
              <a:rPr sz="2400" spc="-25" dirty="0">
                <a:latin typeface="Times New Roman"/>
                <a:cs typeface="Times New Roman"/>
              </a:rPr>
              <a:t>g</a:t>
            </a:r>
            <a:r>
              <a:rPr sz="2400" dirty="0">
                <a:latin typeface="Times New Roman"/>
                <a:cs typeface="Times New Roman"/>
              </a:rPr>
              <a:t>u</a:t>
            </a:r>
            <a:r>
              <a:rPr sz="2400" spc="-10" dirty="0">
                <a:latin typeface="Times New Roman"/>
                <a:cs typeface="Times New Roman"/>
              </a:rPr>
              <a:t>re</a:t>
            </a:r>
            <a:r>
              <a:rPr sz="2400" dirty="0">
                <a:latin typeface="Times New Roman"/>
                <a:cs typeface="Times New Roman"/>
              </a:rPr>
              <a:t>:</a:t>
            </a:r>
            <a:endParaRPr sz="2400">
              <a:latin typeface="Times New Roman"/>
              <a:cs typeface="Times New Roman"/>
            </a:endParaRPr>
          </a:p>
        </p:txBody>
      </p:sp>
      <p:sp>
        <p:nvSpPr>
          <p:cNvPr id="12" name="object 12"/>
          <p:cNvSpPr/>
          <p:nvPr/>
        </p:nvSpPr>
        <p:spPr>
          <a:xfrm>
            <a:off x="4267200" y="3657600"/>
            <a:ext cx="4648200" cy="2514600"/>
          </a:xfrm>
          <a:prstGeom prst="rect">
            <a:avLst/>
          </a:prstGeom>
          <a:blipFill>
            <a:blip r:embed="rId3" cstate="print"/>
            <a:stretch>
              <a:fillRect/>
            </a:stretch>
          </a:blipFill>
        </p:spPr>
        <p:txBody>
          <a:bodyPr wrap="square" lIns="0" tIns="0" rIns="0" bIns="0" rtlCol="0"/>
          <a:lstStyle/>
          <a:p>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57200" y="6172200"/>
            <a:ext cx="8229600" cy="0"/>
          </a:xfrm>
          <a:custGeom>
            <a:avLst/>
            <a:gdLst/>
            <a:ahLst/>
            <a:cxnLst/>
            <a:rect l="l" t="t" r="r" b="b"/>
            <a:pathLst>
              <a:path w="8229600">
                <a:moveTo>
                  <a:pt x="0" y="0"/>
                </a:moveTo>
                <a:lnTo>
                  <a:pt x="8229600" y="0"/>
                </a:lnTo>
              </a:path>
            </a:pathLst>
          </a:custGeom>
          <a:ln w="19050">
            <a:solidFill>
              <a:srgbClr val="CC9900"/>
            </a:solidFill>
          </a:ln>
        </p:spPr>
        <p:txBody>
          <a:bodyPr wrap="square" lIns="0" tIns="0" rIns="0" bIns="0" rtlCol="0"/>
          <a:lstStyle/>
          <a:p>
            <a:endParaRPr/>
          </a:p>
        </p:txBody>
      </p:sp>
      <p:sp>
        <p:nvSpPr>
          <p:cNvPr id="3" name="object 3"/>
          <p:cNvSpPr txBox="1"/>
          <p:nvPr/>
        </p:nvSpPr>
        <p:spPr>
          <a:xfrm>
            <a:off x="8515604" y="6450279"/>
            <a:ext cx="97155" cy="208279"/>
          </a:xfrm>
          <a:prstGeom prst="rect">
            <a:avLst/>
          </a:prstGeom>
        </p:spPr>
        <p:txBody>
          <a:bodyPr vert="horz" wrap="square" lIns="0" tIns="12700" rIns="0" bIns="0" rtlCol="0">
            <a:spAutoFit/>
          </a:bodyPr>
          <a:lstStyle/>
          <a:p>
            <a:pPr marL="12700">
              <a:lnSpc>
                <a:spcPct val="100000"/>
              </a:lnSpc>
              <a:spcBef>
                <a:spcPts val="100"/>
              </a:spcBef>
            </a:pPr>
            <a:r>
              <a:rPr sz="1200" spc="-40" dirty="0">
                <a:latin typeface="Times New Roman"/>
                <a:cs typeface="Times New Roman"/>
              </a:rPr>
              <a:t>8</a:t>
            </a:r>
            <a:endParaRPr sz="1200">
              <a:latin typeface="Times New Roman"/>
              <a:cs typeface="Times New Roman"/>
            </a:endParaRPr>
          </a:p>
        </p:txBody>
      </p:sp>
      <p:sp>
        <p:nvSpPr>
          <p:cNvPr id="4" name="object 4"/>
          <p:cNvSpPr txBox="1">
            <a:spLocks noGrp="1"/>
          </p:cNvSpPr>
          <p:nvPr>
            <p:ph type="title"/>
          </p:nvPr>
        </p:nvSpPr>
        <p:spPr>
          <a:xfrm>
            <a:off x="460044" y="734694"/>
            <a:ext cx="8455660" cy="329565"/>
          </a:xfrm>
          <a:prstGeom prst="rect">
            <a:avLst/>
          </a:prstGeom>
        </p:spPr>
        <p:txBody>
          <a:bodyPr vert="horz" wrap="square" lIns="0" tIns="11430" rIns="0" bIns="0" rtlCol="0">
            <a:spAutoFit/>
          </a:bodyPr>
          <a:lstStyle/>
          <a:p>
            <a:pPr marL="12700">
              <a:lnSpc>
                <a:spcPct val="100000"/>
              </a:lnSpc>
              <a:spcBef>
                <a:spcPts val="90"/>
              </a:spcBef>
              <a:tabLst>
                <a:tab pos="356870" algn="l"/>
                <a:tab pos="923925" algn="l"/>
                <a:tab pos="1499870" algn="l"/>
                <a:tab pos="3204845" algn="l"/>
                <a:tab pos="4418330" algn="l"/>
                <a:tab pos="5293360" algn="l"/>
                <a:tab pos="5854065" algn="l"/>
                <a:tab pos="6336030" algn="l"/>
                <a:tab pos="7421245" algn="l"/>
              </a:tabLst>
            </a:pPr>
            <a:r>
              <a:rPr spc="-5" dirty="0">
                <a:solidFill>
                  <a:srgbClr val="C00000"/>
                </a:solidFill>
              </a:rPr>
              <a:t>»	</a:t>
            </a:r>
            <a:r>
              <a:rPr spc="25" dirty="0"/>
              <a:t>T</a:t>
            </a:r>
            <a:r>
              <a:rPr spc="-20" dirty="0"/>
              <a:t>h</a:t>
            </a:r>
            <a:r>
              <a:rPr spc="-5" dirty="0"/>
              <a:t>e</a:t>
            </a:r>
            <a:r>
              <a:rPr dirty="0"/>
              <a:t>	</a:t>
            </a:r>
            <a:r>
              <a:rPr spc="-25" dirty="0">
                <a:solidFill>
                  <a:srgbClr val="6F2F9F"/>
                </a:solidFill>
              </a:rPr>
              <a:t>f</a:t>
            </a:r>
            <a:r>
              <a:rPr spc="-5" dirty="0">
                <a:solidFill>
                  <a:srgbClr val="6F2F9F"/>
                </a:solidFill>
              </a:rPr>
              <a:t>ir</a:t>
            </a:r>
            <a:r>
              <a:rPr spc="-15" dirty="0">
                <a:solidFill>
                  <a:srgbClr val="6F2F9F"/>
                </a:solidFill>
              </a:rPr>
              <a:t>s</a:t>
            </a:r>
            <a:r>
              <a:rPr spc="-5" dirty="0">
                <a:solidFill>
                  <a:srgbClr val="6F2F9F"/>
                </a:solidFill>
              </a:rPr>
              <a:t>t</a:t>
            </a:r>
            <a:r>
              <a:rPr dirty="0">
                <a:solidFill>
                  <a:srgbClr val="6F2F9F"/>
                </a:solidFill>
              </a:rPr>
              <a:t>	</a:t>
            </a:r>
            <a:r>
              <a:rPr spc="-50" dirty="0">
                <a:solidFill>
                  <a:srgbClr val="6F2F9F"/>
                </a:solidFill>
              </a:rPr>
              <a:t>m</a:t>
            </a:r>
            <a:r>
              <a:rPr spc="-5" dirty="0">
                <a:solidFill>
                  <a:srgbClr val="6F2F9F"/>
                </a:solidFill>
              </a:rPr>
              <a:t>a</a:t>
            </a:r>
            <a:r>
              <a:rPr spc="10" dirty="0">
                <a:solidFill>
                  <a:srgbClr val="6F2F9F"/>
                </a:solidFill>
              </a:rPr>
              <a:t>s</a:t>
            </a:r>
            <a:r>
              <a:rPr spc="-10" dirty="0">
                <a:solidFill>
                  <a:srgbClr val="6F2F9F"/>
                </a:solidFill>
              </a:rPr>
              <a:t>s</a:t>
            </a:r>
            <a:r>
              <a:rPr spc="-25" dirty="0">
                <a:solidFill>
                  <a:srgbClr val="6F2F9F"/>
                </a:solidFill>
              </a:rPr>
              <a:t>-</a:t>
            </a:r>
            <a:r>
              <a:rPr spc="5" dirty="0">
                <a:solidFill>
                  <a:srgbClr val="6F2F9F"/>
                </a:solidFill>
              </a:rPr>
              <a:t>p</a:t>
            </a:r>
            <a:r>
              <a:rPr dirty="0">
                <a:solidFill>
                  <a:srgbClr val="6F2F9F"/>
                </a:solidFill>
              </a:rPr>
              <a:t>r</a:t>
            </a:r>
            <a:r>
              <a:rPr spc="5" dirty="0">
                <a:solidFill>
                  <a:srgbClr val="6F2F9F"/>
                </a:solidFill>
              </a:rPr>
              <a:t>od</a:t>
            </a:r>
            <a:r>
              <a:rPr spc="-20" dirty="0">
                <a:solidFill>
                  <a:srgbClr val="6F2F9F"/>
                </a:solidFill>
              </a:rPr>
              <a:t>u</a:t>
            </a:r>
            <a:r>
              <a:rPr spc="-5" dirty="0">
                <a:solidFill>
                  <a:srgbClr val="6F2F9F"/>
                </a:solidFill>
              </a:rPr>
              <a:t>c</a:t>
            </a:r>
            <a:r>
              <a:rPr dirty="0">
                <a:solidFill>
                  <a:srgbClr val="6F2F9F"/>
                </a:solidFill>
              </a:rPr>
              <a:t>e</a:t>
            </a:r>
            <a:r>
              <a:rPr spc="-5" dirty="0">
                <a:solidFill>
                  <a:srgbClr val="6F2F9F"/>
                </a:solidFill>
              </a:rPr>
              <a:t>d</a:t>
            </a:r>
            <a:r>
              <a:rPr dirty="0">
                <a:solidFill>
                  <a:srgbClr val="6F2F9F"/>
                </a:solidFill>
              </a:rPr>
              <a:t>	</a:t>
            </a:r>
            <a:r>
              <a:rPr spc="-5" dirty="0">
                <a:solidFill>
                  <a:srgbClr val="6F2F9F"/>
                </a:solidFill>
              </a:rPr>
              <a:t>e</a:t>
            </a:r>
            <a:r>
              <a:rPr spc="-45" dirty="0">
                <a:solidFill>
                  <a:srgbClr val="6F2F9F"/>
                </a:solidFill>
              </a:rPr>
              <a:t>m</a:t>
            </a:r>
            <a:r>
              <a:rPr spc="5" dirty="0">
                <a:solidFill>
                  <a:srgbClr val="6F2F9F"/>
                </a:solidFill>
              </a:rPr>
              <a:t>b</a:t>
            </a:r>
            <a:r>
              <a:rPr spc="-5" dirty="0">
                <a:solidFill>
                  <a:srgbClr val="6F2F9F"/>
                </a:solidFill>
              </a:rPr>
              <a:t>e</a:t>
            </a:r>
            <a:r>
              <a:rPr spc="5" dirty="0">
                <a:solidFill>
                  <a:srgbClr val="6F2F9F"/>
                </a:solidFill>
              </a:rPr>
              <a:t>dd</a:t>
            </a:r>
            <a:r>
              <a:rPr spc="-5" dirty="0">
                <a:solidFill>
                  <a:srgbClr val="6F2F9F"/>
                </a:solidFill>
              </a:rPr>
              <a:t>ed</a:t>
            </a:r>
            <a:r>
              <a:rPr dirty="0">
                <a:solidFill>
                  <a:srgbClr val="6F2F9F"/>
                </a:solidFill>
              </a:rPr>
              <a:t>	</a:t>
            </a:r>
            <a:r>
              <a:rPr spc="10" dirty="0">
                <a:solidFill>
                  <a:srgbClr val="6F2F9F"/>
                </a:solidFill>
              </a:rPr>
              <a:t>s</a:t>
            </a:r>
            <a:r>
              <a:rPr spc="-45" dirty="0">
                <a:solidFill>
                  <a:srgbClr val="6F2F9F"/>
                </a:solidFill>
              </a:rPr>
              <a:t>y</a:t>
            </a:r>
            <a:r>
              <a:rPr spc="-15" dirty="0">
                <a:solidFill>
                  <a:srgbClr val="6F2F9F"/>
                </a:solidFill>
              </a:rPr>
              <a:t>s</a:t>
            </a:r>
            <a:r>
              <a:rPr spc="-5" dirty="0">
                <a:solidFill>
                  <a:srgbClr val="6F2F9F"/>
                </a:solidFill>
              </a:rPr>
              <a:t>t</a:t>
            </a:r>
            <a:r>
              <a:rPr spc="15" dirty="0">
                <a:solidFill>
                  <a:srgbClr val="6F2F9F"/>
                </a:solidFill>
              </a:rPr>
              <a:t>e</a:t>
            </a:r>
            <a:r>
              <a:rPr spc="-10" dirty="0">
                <a:solidFill>
                  <a:srgbClr val="6F2F9F"/>
                </a:solidFill>
              </a:rPr>
              <a:t>m</a:t>
            </a:r>
            <a:r>
              <a:rPr dirty="0">
                <a:solidFill>
                  <a:srgbClr val="6F2F9F"/>
                </a:solidFill>
              </a:rPr>
              <a:t>	</a:t>
            </a:r>
            <a:r>
              <a:rPr spc="-35" dirty="0"/>
              <a:t>w</a:t>
            </a:r>
            <a:r>
              <a:rPr spc="-5" dirty="0"/>
              <a:t>as</a:t>
            </a:r>
            <a:r>
              <a:rPr dirty="0"/>
              <a:t>	</a:t>
            </a:r>
            <a:r>
              <a:rPr spc="-5" dirty="0"/>
              <a:t>t</a:t>
            </a:r>
            <a:r>
              <a:rPr spc="-20" dirty="0"/>
              <a:t>h</a:t>
            </a:r>
            <a:r>
              <a:rPr spc="-5" dirty="0"/>
              <a:t>e</a:t>
            </a:r>
            <a:r>
              <a:rPr dirty="0"/>
              <a:t>	</a:t>
            </a:r>
            <a:r>
              <a:rPr spc="-20" dirty="0">
                <a:solidFill>
                  <a:srgbClr val="C00000"/>
                </a:solidFill>
              </a:rPr>
              <a:t>gu</a:t>
            </a:r>
            <a:r>
              <a:rPr spc="-5" dirty="0">
                <a:solidFill>
                  <a:srgbClr val="C00000"/>
                </a:solidFill>
              </a:rPr>
              <a:t>i</a:t>
            </a:r>
            <a:r>
              <a:rPr dirty="0">
                <a:solidFill>
                  <a:srgbClr val="C00000"/>
                </a:solidFill>
              </a:rPr>
              <a:t>d</a:t>
            </a:r>
            <a:r>
              <a:rPr spc="20" dirty="0">
                <a:solidFill>
                  <a:srgbClr val="C00000"/>
                </a:solidFill>
              </a:rPr>
              <a:t>a</a:t>
            </a:r>
            <a:r>
              <a:rPr spc="-20" dirty="0">
                <a:solidFill>
                  <a:srgbClr val="C00000"/>
                </a:solidFill>
              </a:rPr>
              <a:t>n</a:t>
            </a:r>
            <a:r>
              <a:rPr spc="-5" dirty="0">
                <a:solidFill>
                  <a:srgbClr val="C00000"/>
                </a:solidFill>
              </a:rPr>
              <a:t>ce</a:t>
            </a:r>
            <a:r>
              <a:rPr dirty="0">
                <a:solidFill>
                  <a:srgbClr val="C00000"/>
                </a:solidFill>
              </a:rPr>
              <a:t>	</a:t>
            </a:r>
            <a:r>
              <a:rPr spc="-5" dirty="0">
                <a:solidFill>
                  <a:srgbClr val="C00000"/>
                </a:solidFill>
              </a:rPr>
              <a:t>c</a:t>
            </a:r>
            <a:r>
              <a:rPr spc="5" dirty="0">
                <a:solidFill>
                  <a:srgbClr val="C00000"/>
                </a:solidFill>
              </a:rPr>
              <a:t>o</a:t>
            </a:r>
            <a:r>
              <a:rPr spc="-50" dirty="0">
                <a:solidFill>
                  <a:srgbClr val="C00000"/>
                </a:solidFill>
              </a:rPr>
              <a:t>m</a:t>
            </a:r>
            <a:r>
              <a:rPr spc="25" dirty="0">
                <a:solidFill>
                  <a:srgbClr val="C00000"/>
                </a:solidFill>
              </a:rPr>
              <a:t>p</a:t>
            </a:r>
            <a:r>
              <a:rPr spc="-20" dirty="0">
                <a:solidFill>
                  <a:srgbClr val="C00000"/>
                </a:solidFill>
              </a:rPr>
              <a:t>u</a:t>
            </a:r>
            <a:r>
              <a:rPr spc="-5" dirty="0">
                <a:solidFill>
                  <a:srgbClr val="C00000"/>
                </a:solidFill>
              </a:rPr>
              <a:t>te</a:t>
            </a:r>
            <a:r>
              <a:rPr spc="10" dirty="0">
                <a:solidFill>
                  <a:srgbClr val="C00000"/>
                </a:solidFill>
              </a:rPr>
              <a:t>r</a:t>
            </a:r>
            <a:r>
              <a:rPr spc="-5" dirty="0"/>
              <a:t>,</a:t>
            </a:r>
          </a:p>
        </p:txBody>
      </p:sp>
      <p:sp>
        <p:nvSpPr>
          <p:cNvPr id="5" name="object 5"/>
          <p:cNvSpPr txBox="1"/>
          <p:nvPr/>
        </p:nvSpPr>
        <p:spPr>
          <a:xfrm>
            <a:off x="460044" y="1038511"/>
            <a:ext cx="8455025" cy="4455795"/>
          </a:xfrm>
          <a:prstGeom prst="rect">
            <a:avLst/>
          </a:prstGeom>
        </p:spPr>
        <p:txBody>
          <a:bodyPr vert="horz" wrap="square" lIns="0" tIns="165100" rIns="0" bIns="0" rtlCol="0">
            <a:spAutoFit/>
          </a:bodyPr>
          <a:lstStyle/>
          <a:p>
            <a:pPr marL="356870">
              <a:lnSpc>
                <a:spcPct val="100000"/>
              </a:lnSpc>
              <a:spcBef>
                <a:spcPts val="1300"/>
              </a:spcBef>
            </a:pPr>
            <a:r>
              <a:rPr sz="2000" b="1" i="1" spc="-5" dirty="0">
                <a:latin typeface="Times New Roman"/>
                <a:cs typeface="Times New Roman"/>
              </a:rPr>
              <a:t>Autonetics </a:t>
            </a:r>
            <a:r>
              <a:rPr sz="2000" b="1" i="1" dirty="0">
                <a:latin typeface="Times New Roman"/>
                <a:cs typeface="Times New Roman"/>
              </a:rPr>
              <a:t>D-17</a:t>
            </a:r>
            <a:r>
              <a:rPr sz="2000" dirty="0">
                <a:latin typeface="Times New Roman"/>
                <a:cs typeface="Times New Roman"/>
              </a:rPr>
              <a:t>, </a:t>
            </a:r>
            <a:r>
              <a:rPr sz="2000" spc="-10" dirty="0">
                <a:latin typeface="Times New Roman"/>
                <a:cs typeface="Times New Roman"/>
              </a:rPr>
              <a:t>for the </a:t>
            </a:r>
            <a:r>
              <a:rPr sz="2000" spc="-10" dirty="0">
                <a:solidFill>
                  <a:srgbClr val="AC1285"/>
                </a:solidFill>
                <a:latin typeface="Times New Roman"/>
                <a:cs typeface="Times New Roman"/>
              </a:rPr>
              <a:t>Minuteman-I missile </a:t>
            </a:r>
            <a:r>
              <a:rPr sz="2000" spc="-10" dirty="0">
                <a:latin typeface="Times New Roman"/>
                <a:cs typeface="Times New Roman"/>
              </a:rPr>
              <a:t>in </a:t>
            </a:r>
            <a:r>
              <a:rPr sz="2000" dirty="0">
                <a:latin typeface="Times New Roman"/>
                <a:cs typeface="Times New Roman"/>
              </a:rPr>
              <a:t>1961; </a:t>
            </a:r>
            <a:r>
              <a:rPr sz="2000" spc="-5" dirty="0">
                <a:latin typeface="Times New Roman"/>
                <a:cs typeface="Times New Roman"/>
              </a:rPr>
              <a:t>built </a:t>
            </a:r>
            <a:r>
              <a:rPr sz="2000" spc="-10" dirty="0">
                <a:latin typeface="Times New Roman"/>
                <a:cs typeface="Times New Roman"/>
              </a:rPr>
              <a:t>using</a:t>
            </a:r>
            <a:r>
              <a:rPr sz="2000" spc="-220" dirty="0">
                <a:latin typeface="Times New Roman"/>
                <a:cs typeface="Times New Roman"/>
              </a:rPr>
              <a:t> </a:t>
            </a:r>
            <a:r>
              <a:rPr sz="2000" spc="-5" dirty="0">
                <a:latin typeface="Times New Roman"/>
                <a:cs typeface="Times New Roman"/>
              </a:rPr>
              <a:t>discrete</a:t>
            </a:r>
            <a:endParaRPr sz="2000">
              <a:latin typeface="Times New Roman"/>
              <a:cs typeface="Times New Roman"/>
            </a:endParaRPr>
          </a:p>
          <a:p>
            <a:pPr marL="356870">
              <a:lnSpc>
                <a:spcPct val="100000"/>
              </a:lnSpc>
              <a:spcBef>
                <a:spcPts val="1200"/>
              </a:spcBef>
            </a:pPr>
            <a:r>
              <a:rPr sz="2000" spc="-5" dirty="0">
                <a:latin typeface="Times New Roman"/>
                <a:cs typeface="Times New Roman"/>
              </a:rPr>
              <a:t>transistor logic </a:t>
            </a:r>
            <a:r>
              <a:rPr sz="2000" spc="-10" dirty="0">
                <a:latin typeface="Times New Roman"/>
                <a:cs typeface="Times New Roman"/>
              </a:rPr>
              <a:t>and </a:t>
            </a:r>
            <a:r>
              <a:rPr sz="2000" spc="-5" dirty="0">
                <a:latin typeface="Times New Roman"/>
                <a:cs typeface="Times New Roman"/>
              </a:rPr>
              <a:t>a hard-disk </a:t>
            </a:r>
            <a:r>
              <a:rPr sz="2000" spc="-10" dirty="0">
                <a:latin typeface="Times New Roman"/>
                <a:cs typeface="Times New Roman"/>
              </a:rPr>
              <a:t>for </a:t>
            </a:r>
            <a:r>
              <a:rPr sz="2000" spc="-15" dirty="0">
                <a:latin typeface="Times New Roman"/>
                <a:cs typeface="Times New Roman"/>
              </a:rPr>
              <a:t>main</a:t>
            </a:r>
            <a:r>
              <a:rPr sz="2000" spc="95" dirty="0">
                <a:latin typeface="Times New Roman"/>
                <a:cs typeface="Times New Roman"/>
              </a:rPr>
              <a:t> </a:t>
            </a:r>
            <a:r>
              <a:rPr sz="2000" spc="-20" dirty="0">
                <a:latin typeface="Times New Roman"/>
                <a:cs typeface="Times New Roman"/>
              </a:rPr>
              <a:t>memory.</a:t>
            </a:r>
            <a:endParaRPr sz="2000">
              <a:latin typeface="Times New Roman"/>
              <a:cs typeface="Times New Roman"/>
            </a:endParaRPr>
          </a:p>
          <a:p>
            <a:pPr marL="356870" marR="5080" indent="-344805">
              <a:lnSpc>
                <a:spcPct val="150000"/>
              </a:lnSpc>
              <a:spcBef>
                <a:spcPts val="484"/>
              </a:spcBef>
              <a:tabLst>
                <a:tab pos="356870" algn="l"/>
              </a:tabLst>
            </a:pPr>
            <a:r>
              <a:rPr sz="2000" spc="-5" dirty="0">
                <a:solidFill>
                  <a:srgbClr val="C00000"/>
                </a:solidFill>
                <a:latin typeface="Times New Roman"/>
                <a:cs typeface="Times New Roman"/>
              </a:rPr>
              <a:t>»	</a:t>
            </a:r>
            <a:r>
              <a:rPr sz="2000" dirty="0">
                <a:latin typeface="Times New Roman"/>
                <a:cs typeface="Times New Roman"/>
              </a:rPr>
              <a:t>The </a:t>
            </a:r>
            <a:r>
              <a:rPr sz="2000" spc="-10" dirty="0">
                <a:solidFill>
                  <a:srgbClr val="6F2F9F"/>
                </a:solidFill>
                <a:latin typeface="Times New Roman"/>
                <a:cs typeface="Times New Roman"/>
              </a:rPr>
              <a:t>first </a:t>
            </a:r>
            <a:r>
              <a:rPr sz="2000" spc="-5" dirty="0">
                <a:solidFill>
                  <a:srgbClr val="6F2F9F"/>
                </a:solidFill>
                <a:latin typeface="Times New Roman"/>
                <a:cs typeface="Times New Roman"/>
              </a:rPr>
              <a:t>microprocessor</a:t>
            </a:r>
            <a:r>
              <a:rPr sz="2000" spc="-5" dirty="0">
                <a:latin typeface="Times New Roman"/>
                <a:cs typeface="Times New Roman"/>
              </a:rPr>
              <a:t>, </a:t>
            </a:r>
            <a:r>
              <a:rPr sz="2000" spc="-10" dirty="0">
                <a:latin typeface="Times New Roman"/>
                <a:cs typeface="Times New Roman"/>
              </a:rPr>
              <a:t>the </a:t>
            </a:r>
            <a:r>
              <a:rPr sz="2000" spc="-10" dirty="0">
                <a:solidFill>
                  <a:srgbClr val="AC1285"/>
                </a:solidFill>
                <a:latin typeface="Times New Roman"/>
                <a:cs typeface="Times New Roman"/>
              </a:rPr>
              <a:t>Intel </a:t>
            </a:r>
            <a:r>
              <a:rPr sz="2000" dirty="0">
                <a:solidFill>
                  <a:srgbClr val="AC1285"/>
                </a:solidFill>
                <a:latin typeface="Times New Roman"/>
                <a:cs typeface="Times New Roman"/>
              </a:rPr>
              <a:t>4004</a:t>
            </a:r>
            <a:r>
              <a:rPr sz="2000" dirty="0">
                <a:latin typeface="Times New Roman"/>
                <a:cs typeface="Times New Roman"/>
              </a:rPr>
              <a:t>, </a:t>
            </a:r>
            <a:r>
              <a:rPr sz="2000" spc="-15" dirty="0">
                <a:latin typeface="Times New Roman"/>
                <a:cs typeface="Times New Roman"/>
              </a:rPr>
              <a:t>was </a:t>
            </a:r>
            <a:r>
              <a:rPr sz="2000" spc="-5" dirty="0">
                <a:latin typeface="Times New Roman"/>
                <a:cs typeface="Times New Roman"/>
              </a:rPr>
              <a:t>designed </a:t>
            </a:r>
            <a:r>
              <a:rPr sz="2000" spc="-10" dirty="0">
                <a:latin typeface="Times New Roman"/>
                <a:cs typeface="Times New Roman"/>
              </a:rPr>
              <a:t>for </a:t>
            </a:r>
            <a:r>
              <a:rPr sz="2000" spc="-5" dirty="0">
                <a:latin typeface="Times New Roman"/>
                <a:cs typeface="Times New Roman"/>
              </a:rPr>
              <a:t>calculators </a:t>
            </a:r>
            <a:r>
              <a:rPr sz="2000" spc="-10" dirty="0">
                <a:latin typeface="Times New Roman"/>
                <a:cs typeface="Times New Roman"/>
              </a:rPr>
              <a:t>and </a:t>
            </a:r>
            <a:r>
              <a:rPr sz="2000" spc="-5" dirty="0">
                <a:latin typeface="Times New Roman"/>
                <a:cs typeface="Times New Roman"/>
              </a:rPr>
              <a:t>other  </a:t>
            </a:r>
            <a:r>
              <a:rPr sz="2000" spc="-15" dirty="0">
                <a:latin typeface="Times New Roman"/>
                <a:cs typeface="Times New Roman"/>
              </a:rPr>
              <a:t>small </a:t>
            </a:r>
            <a:r>
              <a:rPr sz="2000" spc="-20" dirty="0">
                <a:latin typeface="Times New Roman"/>
                <a:cs typeface="Times New Roman"/>
              </a:rPr>
              <a:t>systems; </a:t>
            </a:r>
            <a:r>
              <a:rPr sz="2000" spc="-10" dirty="0">
                <a:latin typeface="Times New Roman"/>
                <a:cs typeface="Times New Roman"/>
              </a:rPr>
              <a:t>but </a:t>
            </a:r>
            <a:r>
              <a:rPr sz="2000" spc="-5" dirty="0">
                <a:latin typeface="Times New Roman"/>
                <a:cs typeface="Times New Roman"/>
              </a:rPr>
              <a:t>still required </a:t>
            </a:r>
            <a:r>
              <a:rPr sz="2000" spc="-20" dirty="0">
                <a:latin typeface="Times New Roman"/>
                <a:cs typeface="Times New Roman"/>
              </a:rPr>
              <a:t>many </a:t>
            </a:r>
            <a:r>
              <a:rPr sz="2000" spc="-10" dirty="0">
                <a:latin typeface="Times New Roman"/>
                <a:cs typeface="Times New Roman"/>
              </a:rPr>
              <a:t>external </a:t>
            </a:r>
            <a:r>
              <a:rPr sz="2000" spc="-15" dirty="0">
                <a:latin typeface="Times New Roman"/>
                <a:cs typeface="Times New Roman"/>
              </a:rPr>
              <a:t>memory </a:t>
            </a:r>
            <a:r>
              <a:rPr sz="2000" spc="-10" dirty="0">
                <a:latin typeface="Times New Roman"/>
                <a:cs typeface="Times New Roman"/>
              </a:rPr>
              <a:t>and </a:t>
            </a:r>
            <a:r>
              <a:rPr sz="2000" spc="-5" dirty="0">
                <a:latin typeface="Times New Roman"/>
                <a:cs typeface="Times New Roman"/>
              </a:rPr>
              <a:t>support</a:t>
            </a:r>
            <a:r>
              <a:rPr sz="2000" spc="405" dirty="0">
                <a:latin typeface="Times New Roman"/>
                <a:cs typeface="Times New Roman"/>
              </a:rPr>
              <a:t> </a:t>
            </a:r>
            <a:r>
              <a:rPr sz="2000" spc="-10" dirty="0">
                <a:latin typeface="Times New Roman"/>
                <a:cs typeface="Times New Roman"/>
              </a:rPr>
              <a:t>chips.</a:t>
            </a:r>
            <a:endParaRPr sz="2000">
              <a:latin typeface="Times New Roman"/>
              <a:cs typeface="Times New Roman"/>
            </a:endParaRPr>
          </a:p>
          <a:p>
            <a:pPr marL="12700">
              <a:lnSpc>
                <a:spcPct val="100000"/>
              </a:lnSpc>
              <a:spcBef>
                <a:spcPts val="1680"/>
              </a:spcBef>
              <a:tabLst>
                <a:tab pos="356870" algn="l"/>
              </a:tabLst>
            </a:pPr>
            <a:r>
              <a:rPr sz="2000" spc="-5" dirty="0">
                <a:solidFill>
                  <a:srgbClr val="C00000"/>
                </a:solidFill>
                <a:latin typeface="Times New Roman"/>
                <a:cs typeface="Times New Roman"/>
              </a:rPr>
              <a:t>»	</a:t>
            </a:r>
            <a:r>
              <a:rPr sz="2000" spc="-5" dirty="0">
                <a:latin typeface="Times New Roman"/>
                <a:cs typeface="Times New Roman"/>
              </a:rPr>
              <a:t>First </a:t>
            </a:r>
            <a:r>
              <a:rPr sz="2000" spc="-5" dirty="0">
                <a:solidFill>
                  <a:srgbClr val="6F2F9F"/>
                </a:solidFill>
                <a:latin typeface="Times New Roman"/>
                <a:cs typeface="Times New Roman"/>
              </a:rPr>
              <a:t>microcontroller</a:t>
            </a:r>
            <a:r>
              <a:rPr sz="2000" spc="-5" dirty="0">
                <a:latin typeface="Times New Roman"/>
                <a:cs typeface="Times New Roman"/>
              </a:rPr>
              <a:t>, </a:t>
            </a:r>
            <a:r>
              <a:rPr sz="2000" dirty="0">
                <a:solidFill>
                  <a:srgbClr val="AC1285"/>
                </a:solidFill>
                <a:latin typeface="Times New Roman"/>
                <a:cs typeface="Times New Roman"/>
              </a:rPr>
              <a:t>TMS 1000</a:t>
            </a:r>
            <a:r>
              <a:rPr sz="2000" dirty="0">
                <a:latin typeface="Times New Roman"/>
                <a:cs typeface="Times New Roman"/>
              </a:rPr>
              <a:t>, </a:t>
            </a:r>
            <a:r>
              <a:rPr sz="2000" spc="-5" dirty="0">
                <a:latin typeface="Times New Roman"/>
                <a:cs typeface="Times New Roman"/>
              </a:rPr>
              <a:t>developed </a:t>
            </a:r>
            <a:r>
              <a:rPr sz="2000" spc="-10" dirty="0">
                <a:latin typeface="Times New Roman"/>
                <a:cs typeface="Times New Roman"/>
              </a:rPr>
              <a:t>in </a:t>
            </a:r>
            <a:r>
              <a:rPr sz="2000" dirty="0">
                <a:latin typeface="Times New Roman"/>
                <a:cs typeface="Times New Roman"/>
              </a:rPr>
              <a:t>1974 by Texas</a:t>
            </a:r>
            <a:r>
              <a:rPr sz="2000" spc="-25" dirty="0">
                <a:latin typeface="Times New Roman"/>
                <a:cs typeface="Times New Roman"/>
              </a:rPr>
              <a:t> </a:t>
            </a:r>
            <a:r>
              <a:rPr sz="2000" spc="-15" dirty="0">
                <a:latin typeface="Times New Roman"/>
                <a:cs typeface="Times New Roman"/>
              </a:rPr>
              <a:t>Instruments.</a:t>
            </a:r>
            <a:endParaRPr sz="2000">
              <a:latin typeface="Times New Roman"/>
              <a:cs typeface="Times New Roman"/>
            </a:endParaRPr>
          </a:p>
          <a:p>
            <a:pPr marL="356870">
              <a:lnSpc>
                <a:spcPct val="100000"/>
              </a:lnSpc>
              <a:spcBef>
                <a:spcPts val="1545"/>
              </a:spcBef>
              <a:tabLst>
                <a:tab pos="682625" algn="l"/>
              </a:tabLst>
            </a:pPr>
            <a:r>
              <a:rPr sz="1750" spc="10" dirty="0">
                <a:solidFill>
                  <a:srgbClr val="C00000"/>
                </a:solidFill>
                <a:latin typeface="Times New Roman"/>
                <a:cs typeface="Times New Roman"/>
              </a:rPr>
              <a:t>»	</a:t>
            </a:r>
            <a:r>
              <a:rPr sz="1800" spc="-5" dirty="0">
                <a:latin typeface="Times New Roman"/>
                <a:cs typeface="Times New Roman"/>
              </a:rPr>
              <a:t>It had </a:t>
            </a:r>
            <a:r>
              <a:rPr sz="1800" dirty="0">
                <a:solidFill>
                  <a:srgbClr val="C00000"/>
                </a:solidFill>
                <a:latin typeface="Times New Roman"/>
                <a:cs typeface="Times New Roman"/>
              </a:rPr>
              <a:t>ROM</a:t>
            </a:r>
            <a:r>
              <a:rPr sz="1800" dirty="0">
                <a:latin typeface="Times New Roman"/>
                <a:cs typeface="Times New Roman"/>
              </a:rPr>
              <a:t>, </a:t>
            </a:r>
            <a:r>
              <a:rPr sz="1800" spc="-10" dirty="0">
                <a:solidFill>
                  <a:srgbClr val="C00000"/>
                </a:solidFill>
                <a:latin typeface="Times New Roman"/>
                <a:cs typeface="Times New Roman"/>
              </a:rPr>
              <a:t>RAM</a:t>
            </a:r>
            <a:r>
              <a:rPr sz="1800" spc="-10" dirty="0">
                <a:latin typeface="Times New Roman"/>
                <a:cs typeface="Times New Roman"/>
              </a:rPr>
              <a:t>, </a:t>
            </a:r>
            <a:r>
              <a:rPr sz="1800" spc="-5" dirty="0">
                <a:latin typeface="Times New Roman"/>
                <a:cs typeface="Times New Roman"/>
              </a:rPr>
              <a:t>and </a:t>
            </a:r>
            <a:r>
              <a:rPr sz="1800" spc="-5" dirty="0">
                <a:solidFill>
                  <a:srgbClr val="C00000"/>
                </a:solidFill>
                <a:latin typeface="Times New Roman"/>
                <a:cs typeface="Times New Roman"/>
              </a:rPr>
              <a:t>clock circuitry </a:t>
            </a:r>
            <a:r>
              <a:rPr sz="1800" spc="5" dirty="0">
                <a:latin typeface="Times New Roman"/>
                <a:cs typeface="Times New Roman"/>
              </a:rPr>
              <a:t>on </a:t>
            </a:r>
            <a:r>
              <a:rPr sz="1800" dirty="0">
                <a:latin typeface="Times New Roman"/>
                <a:cs typeface="Times New Roman"/>
              </a:rPr>
              <a:t>the </a:t>
            </a:r>
            <a:r>
              <a:rPr sz="1800" spc="-5" dirty="0">
                <a:latin typeface="Times New Roman"/>
                <a:cs typeface="Times New Roman"/>
              </a:rPr>
              <a:t>chip </a:t>
            </a:r>
            <a:r>
              <a:rPr sz="1800" dirty="0">
                <a:latin typeface="Times New Roman"/>
                <a:cs typeface="Times New Roman"/>
              </a:rPr>
              <a:t>along </a:t>
            </a:r>
            <a:r>
              <a:rPr sz="1800" spc="-10" dirty="0">
                <a:latin typeface="Times New Roman"/>
                <a:cs typeface="Times New Roman"/>
              </a:rPr>
              <a:t>with </a:t>
            </a:r>
            <a:r>
              <a:rPr sz="1800" dirty="0">
                <a:latin typeface="Times New Roman"/>
                <a:cs typeface="Times New Roman"/>
              </a:rPr>
              <a:t>the </a:t>
            </a:r>
            <a:r>
              <a:rPr sz="1800" spc="-5" dirty="0">
                <a:solidFill>
                  <a:srgbClr val="C00000"/>
                </a:solidFill>
                <a:latin typeface="Times New Roman"/>
                <a:cs typeface="Times New Roman"/>
              </a:rPr>
              <a:t>processing</a:t>
            </a:r>
            <a:r>
              <a:rPr sz="1800" spc="50" dirty="0">
                <a:solidFill>
                  <a:srgbClr val="C00000"/>
                </a:solidFill>
                <a:latin typeface="Times New Roman"/>
                <a:cs typeface="Times New Roman"/>
              </a:rPr>
              <a:t> </a:t>
            </a:r>
            <a:r>
              <a:rPr sz="1800" dirty="0">
                <a:solidFill>
                  <a:srgbClr val="C00000"/>
                </a:solidFill>
                <a:latin typeface="Times New Roman"/>
                <a:cs typeface="Times New Roman"/>
              </a:rPr>
              <a:t>chip</a:t>
            </a:r>
            <a:r>
              <a:rPr sz="1800" dirty="0">
                <a:latin typeface="Times New Roman"/>
                <a:cs typeface="Times New Roman"/>
              </a:rPr>
              <a:t>.</a:t>
            </a:r>
            <a:endParaRPr sz="1800">
              <a:latin typeface="Times New Roman"/>
              <a:cs typeface="Times New Roman"/>
            </a:endParaRPr>
          </a:p>
          <a:p>
            <a:pPr marL="356870">
              <a:lnSpc>
                <a:spcPct val="100000"/>
              </a:lnSpc>
              <a:spcBef>
                <a:spcPts val="1650"/>
              </a:spcBef>
              <a:tabLst>
                <a:tab pos="682625" algn="l"/>
              </a:tabLst>
            </a:pPr>
            <a:r>
              <a:rPr sz="2000" spc="-5" dirty="0">
                <a:solidFill>
                  <a:srgbClr val="C00000"/>
                </a:solidFill>
                <a:latin typeface="Times New Roman"/>
                <a:cs typeface="Times New Roman"/>
              </a:rPr>
              <a:t>»	</a:t>
            </a:r>
            <a:r>
              <a:rPr sz="2000" spc="-5" dirty="0">
                <a:latin typeface="Times New Roman"/>
                <a:cs typeface="Times New Roman"/>
              </a:rPr>
              <a:t>In </a:t>
            </a:r>
            <a:r>
              <a:rPr sz="2000" dirty="0">
                <a:latin typeface="Times New Roman"/>
                <a:cs typeface="Times New Roman"/>
              </a:rPr>
              <a:t>1980, </a:t>
            </a:r>
            <a:r>
              <a:rPr sz="2000" spc="-5" dirty="0">
                <a:latin typeface="Times New Roman"/>
                <a:cs typeface="Times New Roman"/>
              </a:rPr>
              <a:t>Intel introduced </a:t>
            </a:r>
            <a:r>
              <a:rPr sz="2000" dirty="0">
                <a:solidFill>
                  <a:srgbClr val="AC1285"/>
                </a:solidFill>
                <a:latin typeface="Times New Roman"/>
                <a:cs typeface="Times New Roman"/>
              </a:rPr>
              <a:t>8051 </a:t>
            </a:r>
            <a:r>
              <a:rPr sz="2000" spc="-10" dirty="0">
                <a:solidFill>
                  <a:srgbClr val="AC1285"/>
                </a:solidFill>
                <a:latin typeface="Times New Roman"/>
                <a:cs typeface="Times New Roman"/>
              </a:rPr>
              <a:t>MCU </a:t>
            </a:r>
            <a:r>
              <a:rPr sz="2000" spc="-10" dirty="0">
                <a:latin typeface="Times New Roman"/>
                <a:cs typeface="Times New Roman"/>
              </a:rPr>
              <a:t>and </a:t>
            </a:r>
            <a:r>
              <a:rPr sz="2000" spc="-5" dirty="0">
                <a:latin typeface="Times New Roman"/>
                <a:cs typeface="Times New Roman"/>
              </a:rPr>
              <a:t>called it </a:t>
            </a:r>
            <a:r>
              <a:rPr sz="2000" spc="-10" dirty="0">
                <a:solidFill>
                  <a:srgbClr val="AC1285"/>
                </a:solidFill>
                <a:latin typeface="Times New Roman"/>
                <a:cs typeface="Times New Roman"/>
              </a:rPr>
              <a:t>MCS-51</a:t>
            </a:r>
            <a:r>
              <a:rPr sz="2000" spc="60" dirty="0">
                <a:solidFill>
                  <a:srgbClr val="AC1285"/>
                </a:solidFill>
                <a:latin typeface="Times New Roman"/>
                <a:cs typeface="Times New Roman"/>
              </a:rPr>
              <a:t> </a:t>
            </a:r>
            <a:r>
              <a:rPr sz="2000" spc="-5" dirty="0">
                <a:latin typeface="Times New Roman"/>
                <a:cs typeface="Times New Roman"/>
              </a:rPr>
              <a:t>architecture.</a:t>
            </a:r>
            <a:endParaRPr sz="2000">
              <a:latin typeface="Times New Roman"/>
              <a:cs typeface="Times New Roman"/>
            </a:endParaRPr>
          </a:p>
          <a:p>
            <a:pPr marL="356870">
              <a:lnSpc>
                <a:spcPct val="100000"/>
              </a:lnSpc>
              <a:spcBef>
                <a:spcPts val="1680"/>
              </a:spcBef>
              <a:tabLst>
                <a:tab pos="682625" algn="l"/>
              </a:tabLst>
            </a:pPr>
            <a:r>
              <a:rPr sz="2000" spc="-5" dirty="0">
                <a:solidFill>
                  <a:srgbClr val="C00000"/>
                </a:solidFill>
                <a:latin typeface="Times New Roman"/>
                <a:cs typeface="Times New Roman"/>
              </a:rPr>
              <a:t>»	</a:t>
            </a:r>
            <a:r>
              <a:rPr sz="2000" spc="-10" dirty="0">
                <a:solidFill>
                  <a:srgbClr val="AC1285"/>
                </a:solidFill>
                <a:latin typeface="Times New Roman"/>
                <a:cs typeface="Times New Roman"/>
              </a:rPr>
              <a:t>Laser and </a:t>
            </a:r>
            <a:r>
              <a:rPr sz="2000" spc="-5" dirty="0">
                <a:solidFill>
                  <a:srgbClr val="AC1285"/>
                </a:solidFill>
                <a:latin typeface="Times New Roman"/>
                <a:cs typeface="Times New Roman"/>
              </a:rPr>
              <a:t>Inkjet printers </a:t>
            </a:r>
            <a:r>
              <a:rPr sz="2000" spc="-10" dirty="0">
                <a:latin typeface="Times New Roman"/>
                <a:cs typeface="Times New Roman"/>
              </a:rPr>
              <a:t>emerged during</a:t>
            </a:r>
            <a:r>
              <a:rPr sz="2000" spc="120" dirty="0">
                <a:latin typeface="Times New Roman"/>
                <a:cs typeface="Times New Roman"/>
              </a:rPr>
              <a:t> </a:t>
            </a:r>
            <a:r>
              <a:rPr sz="2000" spc="5" dirty="0">
                <a:latin typeface="Times New Roman"/>
                <a:cs typeface="Times New Roman"/>
              </a:rPr>
              <a:t>1980s</a:t>
            </a:r>
            <a:endParaRPr sz="2000">
              <a:latin typeface="Times New Roman"/>
              <a:cs typeface="Times New Roman"/>
            </a:endParaRPr>
          </a:p>
          <a:p>
            <a:pPr marL="356870">
              <a:lnSpc>
                <a:spcPct val="100000"/>
              </a:lnSpc>
              <a:spcBef>
                <a:spcPts val="1685"/>
              </a:spcBef>
              <a:tabLst>
                <a:tab pos="682625" algn="l"/>
              </a:tabLst>
            </a:pPr>
            <a:r>
              <a:rPr sz="2000" spc="-5" dirty="0">
                <a:solidFill>
                  <a:srgbClr val="C00000"/>
                </a:solidFill>
                <a:latin typeface="Times New Roman"/>
                <a:cs typeface="Times New Roman"/>
              </a:rPr>
              <a:t>»	</a:t>
            </a:r>
            <a:r>
              <a:rPr sz="2000" spc="-5" dirty="0">
                <a:latin typeface="Times New Roman"/>
                <a:cs typeface="Times New Roman"/>
              </a:rPr>
              <a:t>Early </a:t>
            </a:r>
            <a:r>
              <a:rPr sz="2000" dirty="0">
                <a:latin typeface="Times New Roman"/>
                <a:cs typeface="Times New Roman"/>
              </a:rPr>
              <a:t>1990, </a:t>
            </a:r>
            <a:r>
              <a:rPr sz="2000" spc="-5" dirty="0">
                <a:solidFill>
                  <a:srgbClr val="AC1285"/>
                </a:solidFill>
                <a:latin typeface="Times New Roman"/>
                <a:cs typeface="Times New Roman"/>
              </a:rPr>
              <a:t>cell </a:t>
            </a:r>
            <a:r>
              <a:rPr sz="2000" spc="-10" dirty="0">
                <a:solidFill>
                  <a:srgbClr val="AC1285"/>
                </a:solidFill>
                <a:latin typeface="Times New Roman"/>
                <a:cs typeface="Times New Roman"/>
              </a:rPr>
              <a:t>phones </a:t>
            </a:r>
            <a:r>
              <a:rPr sz="2000" spc="-15" dirty="0">
                <a:latin typeface="Times New Roman"/>
                <a:cs typeface="Times New Roman"/>
              </a:rPr>
              <a:t>having five </a:t>
            </a:r>
            <a:r>
              <a:rPr sz="2000" dirty="0">
                <a:latin typeface="Times New Roman"/>
                <a:cs typeface="Times New Roman"/>
              </a:rPr>
              <a:t>or </a:t>
            </a:r>
            <a:r>
              <a:rPr sz="2000" spc="-10" dirty="0">
                <a:latin typeface="Times New Roman"/>
                <a:cs typeface="Times New Roman"/>
              </a:rPr>
              <a:t>six </a:t>
            </a:r>
            <a:r>
              <a:rPr sz="2000" spc="-5" dirty="0">
                <a:latin typeface="Times New Roman"/>
                <a:cs typeface="Times New Roman"/>
              </a:rPr>
              <a:t>DSPs </a:t>
            </a:r>
            <a:r>
              <a:rPr sz="2000" spc="-10" dirty="0">
                <a:latin typeface="Times New Roman"/>
                <a:cs typeface="Times New Roman"/>
              </a:rPr>
              <a:t>and </a:t>
            </a:r>
            <a:r>
              <a:rPr sz="2000" spc="-5" dirty="0">
                <a:latin typeface="Times New Roman"/>
                <a:cs typeface="Times New Roman"/>
              </a:rPr>
              <a:t>CPUs</a:t>
            </a:r>
            <a:r>
              <a:rPr sz="2000" spc="185" dirty="0">
                <a:latin typeface="Times New Roman"/>
                <a:cs typeface="Times New Roman"/>
              </a:rPr>
              <a:t> </a:t>
            </a:r>
            <a:r>
              <a:rPr sz="2000" spc="-10" dirty="0">
                <a:latin typeface="Times New Roman"/>
                <a:cs typeface="Times New Roman"/>
              </a:rPr>
              <a:t>emerged.</a:t>
            </a:r>
            <a:endParaRPr sz="2000">
              <a:latin typeface="Times New Roman"/>
              <a:cs typeface="Times New Roman"/>
            </a:endParaRPr>
          </a:p>
        </p:txBody>
      </p:sp>
      <p:sp>
        <p:nvSpPr>
          <p:cNvPr id="6" name="object 6"/>
          <p:cNvSpPr txBox="1"/>
          <p:nvPr/>
        </p:nvSpPr>
        <p:spPr>
          <a:xfrm>
            <a:off x="4074286" y="6488915"/>
            <a:ext cx="995680" cy="171450"/>
          </a:xfrm>
          <a:prstGeom prst="rect">
            <a:avLst/>
          </a:prstGeom>
        </p:spPr>
        <p:txBody>
          <a:bodyPr vert="horz" wrap="square" lIns="0" tIns="0" rIns="0" bIns="0" rtlCol="0">
            <a:spAutoFit/>
          </a:bodyPr>
          <a:lstStyle/>
          <a:p>
            <a:pPr>
              <a:lnSpc>
                <a:spcPts val="1275"/>
              </a:lnSpc>
            </a:pPr>
            <a:r>
              <a:rPr sz="1200" spc="-85" dirty="0">
                <a:latin typeface="Times New Roman"/>
                <a:cs typeface="Times New Roman"/>
              </a:rPr>
              <a:t>MP, </a:t>
            </a:r>
            <a:r>
              <a:rPr sz="1200" spc="-30" dirty="0">
                <a:latin typeface="Times New Roman"/>
                <a:cs typeface="Times New Roman"/>
              </a:rPr>
              <a:t>CSE,</a:t>
            </a:r>
            <a:r>
              <a:rPr sz="1200" spc="-40" dirty="0">
                <a:latin typeface="Times New Roman"/>
                <a:cs typeface="Times New Roman"/>
              </a:rPr>
              <a:t> </a:t>
            </a:r>
            <a:r>
              <a:rPr sz="1200" spc="-15" dirty="0">
                <a:latin typeface="Times New Roman"/>
                <a:cs typeface="Times New Roman"/>
              </a:rPr>
              <a:t>VCET</a:t>
            </a:r>
            <a:endParaRPr sz="1200">
              <a:latin typeface="Times New Roman"/>
              <a:cs typeface="Times New Roman"/>
            </a:endParaRPr>
          </a:p>
        </p:txBody>
      </p:sp>
      <p:sp>
        <p:nvSpPr>
          <p:cNvPr id="7" name="object 7"/>
          <p:cNvSpPr/>
          <p:nvPr/>
        </p:nvSpPr>
        <p:spPr>
          <a:xfrm>
            <a:off x="3937000" y="6446337"/>
            <a:ext cx="1308735" cy="361315"/>
          </a:xfrm>
          <a:custGeom>
            <a:avLst/>
            <a:gdLst/>
            <a:ahLst/>
            <a:cxnLst/>
            <a:rect l="l" t="t" r="r" b="b"/>
            <a:pathLst>
              <a:path w="1308735" h="361315">
                <a:moveTo>
                  <a:pt x="1308125" y="0"/>
                </a:moveTo>
                <a:lnTo>
                  <a:pt x="0" y="0"/>
                </a:lnTo>
                <a:lnTo>
                  <a:pt x="0" y="360862"/>
                </a:lnTo>
                <a:lnTo>
                  <a:pt x="1308125" y="360862"/>
                </a:lnTo>
                <a:lnTo>
                  <a:pt x="1308125" y="0"/>
                </a:lnTo>
                <a:close/>
              </a:path>
            </a:pathLst>
          </a:custGeom>
          <a:solidFill>
            <a:srgbClr val="FFFFFF"/>
          </a:solidFill>
        </p:spPr>
        <p:txBody>
          <a:bodyPr wrap="square" lIns="0" tIns="0" rIns="0" bIns="0" rtlCol="0"/>
          <a:lstStyle/>
          <a:p>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60044" y="352203"/>
            <a:ext cx="8456930" cy="5300980"/>
          </a:xfrm>
          <a:prstGeom prst="rect">
            <a:avLst/>
          </a:prstGeom>
        </p:spPr>
        <p:txBody>
          <a:bodyPr vert="horz" wrap="square" lIns="0" tIns="165100" rIns="0" bIns="0" rtlCol="0">
            <a:spAutoFit/>
          </a:bodyPr>
          <a:lstStyle/>
          <a:p>
            <a:pPr marL="12700">
              <a:lnSpc>
                <a:spcPct val="100000"/>
              </a:lnSpc>
              <a:spcBef>
                <a:spcPts val="1300"/>
              </a:spcBef>
              <a:tabLst>
                <a:tab pos="356870" algn="l"/>
              </a:tabLst>
            </a:pPr>
            <a:r>
              <a:rPr sz="2000" spc="-5" dirty="0">
                <a:solidFill>
                  <a:srgbClr val="C00000"/>
                </a:solidFill>
                <a:latin typeface="Times New Roman"/>
                <a:cs typeface="Times New Roman"/>
              </a:rPr>
              <a:t>»	</a:t>
            </a:r>
            <a:r>
              <a:rPr sz="2000" dirty="0">
                <a:latin typeface="Times New Roman"/>
                <a:cs typeface="Times New Roman"/>
              </a:rPr>
              <a:t>The </a:t>
            </a:r>
            <a:r>
              <a:rPr sz="2000" spc="-5" dirty="0">
                <a:latin typeface="Times New Roman"/>
                <a:cs typeface="Times New Roman"/>
              </a:rPr>
              <a:t>memory cell </a:t>
            </a:r>
            <a:r>
              <a:rPr sz="2000" spc="-10" dirty="0">
                <a:latin typeface="Times New Roman"/>
                <a:cs typeface="Times New Roman"/>
              </a:rPr>
              <a:t>is </a:t>
            </a:r>
            <a:r>
              <a:rPr sz="2000" spc="-5" dirty="0">
                <a:latin typeface="Times New Roman"/>
                <a:cs typeface="Times New Roman"/>
              </a:rPr>
              <a:t>controlled </a:t>
            </a:r>
            <a:r>
              <a:rPr sz="2000" spc="10" dirty="0">
                <a:latin typeface="Times New Roman"/>
                <a:cs typeface="Times New Roman"/>
              </a:rPr>
              <a:t>by </a:t>
            </a:r>
            <a:r>
              <a:rPr sz="2000" spc="-10" dirty="0">
                <a:latin typeface="Times New Roman"/>
                <a:cs typeface="Times New Roman"/>
              </a:rPr>
              <a:t>the </a:t>
            </a:r>
            <a:r>
              <a:rPr sz="2000" spc="-5" dirty="0">
                <a:latin typeface="Times New Roman"/>
                <a:cs typeface="Times New Roman"/>
              </a:rPr>
              <a:t>line </a:t>
            </a:r>
            <a:r>
              <a:rPr sz="2000" dirty="0">
                <a:solidFill>
                  <a:srgbClr val="C00000"/>
                </a:solidFill>
                <a:latin typeface="Times New Roman"/>
                <a:cs typeface="Times New Roman"/>
              </a:rPr>
              <a:t>Word </a:t>
            </a:r>
            <a:r>
              <a:rPr sz="2000" spc="-10" dirty="0">
                <a:solidFill>
                  <a:srgbClr val="C00000"/>
                </a:solidFill>
                <a:latin typeface="Times New Roman"/>
                <a:cs typeface="Times New Roman"/>
              </a:rPr>
              <a:t>Line</a:t>
            </a:r>
            <a:r>
              <a:rPr sz="2000" spc="-10" dirty="0">
                <a:latin typeface="Times New Roman"/>
                <a:cs typeface="Times New Roman"/>
              </a:rPr>
              <a:t>, which </a:t>
            </a:r>
            <a:r>
              <a:rPr sz="2000" spc="-5" dirty="0">
                <a:latin typeface="Times New Roman"/>
                <a:cs typeface="Times New Roman"/>
              </a:rPr>
              <a:t>controls </a:t>
            </a:r>
            <a:r>
              <a:rPr sz="2000" spc="-10" dirty="0">
                <a:latin typeface="Times New Roman"/>
                <a:cs typeface="Times New Roman"/>
              </a:rPr>
              <a:t>the</a:t>
            </a:r>
            <a:r>
              <a:rPr sz="2000" spc="200" dirty="0">
                <a:latin typeface="Times New Roman"/>
                <a:cs typeface="Times New Roman"/>
              </a:rPr>
              <a:t> </a:t>
            </a:r>
            <a:r>
              <a:rPr sz="2000" spc="-5" dirty="0">
                <a:latin typeface="Times New Roman"/>
                <a:cs typeface="Times New Roman"/>
              </a:rPr>
              <a:t>access</a:t>
            </a:r>
            <a:endParaRPr sz="2000">
              <a:latin typeface="Times New Roman"/>
              <a:cs typeface="Times New Roman"/>
            </a:endParaRPr>
          </a:p>
          <a:p>
            <a:pPr marL="356870" algn="just">
              <a:lnSpc>
                <a:spcPct val="100000"/>
              </a:lnSpc>
              <a:spcBef>
                <a:spcPts val="1200"/>
              </a:spcBef>
            </a:pPr>
            <a:r>
              <a:rPr sz="2000" spc="-5" dirty="0">
                <a:latin typeface="Times New Roman"/>
                <a:cs typeface="Times New Roman"/>
              </a:rPr>
              <a:t>transistors (MOSFETs) Q5 </a:t>
            </a:r>
            <a:r>
              <a:rPr sz="2000" spc="-10" dirty="0">
                <a:latin typeface="Times New Roman"/>
                <a:cs typeface="Times New Roman"/>
              </a:rPr>
              <a:t>and</a:t>
            </a:r>
            <a:r>
              <a:rPr sz="2000" spc="35" dirty="0">
                <a:latin typeface="Times New Roman"/>
                <a:cs typeface="Times New Roman"/>
              </a:rPr>
              <a:t> </a:t>
            </a:r>
            <a:r>
              <a:rPr sz="2000" dirty="0">
                <a:latin typeface="Times New Roman"/>
                <a:cs typeface="Times New Roman"/>
              </a:rPr>
              <a:t>Q6.</a:t>
            </a:r>
            <a:endParaRPr sz="2000">
              <a:latin typeface="Times New Roman"/>
              <a:cs typeface="Times New Roman"/>
            </a:endParaRPr>
          </a:p>
          <a:p>
            <a:pPr marL="683260" marR="8255" indent="-326390" algn="just">
              <a:lnSpc>
                <a:spcPct val="150100"/>
              </a:lnSpc>
              <a:spcBef>
                <a:spcPts val="480"/>
              </a:spcBef>
            </a:pPr>
            <a:r>
              <a:rPr sz="2000" spc="-5" dirty="0">
                <a:solidFill>
                  <a:srgbClr val="C00000"/>
                </a:solidFill>
                <a:latin typeface="Times New Roman"/>
                <a:cs typeface="Times New Roman"/>
              </a:rPr>
              <a:t>» </a:t>
            </a:r>
            <a:r>
              <a:rPr sz="2000" spc="10" dirty="0">
                <a:latin typeface="Times New Roman"/>
                <a:cs typeface="Times New Roman"/>
              </a:rPr>
              <a:t>To </a:t>
            </a:r>
            <a:r>
              <a:rPr sz="2000" spc="-15" dirty="0">
                <a:solidFill>
                  <a:srgbClr val="6F2F9F"/>
                </a:solidFill>
                <a:latin typeface="Times New Roman"/>
                <a:cs typeface="Times New Roman"/>
              </a:rPr>
              <a:t>write </a:t>
            </a:r>
            <a:r>
              <a:rPr sz="2000" spc="-5" dirty="0">
                <a:solidFill>
                  <a:srgbClr val="6F2F9F"/>
                </a:solidFill>
                <a:latin typeface="Times New Roman"/>
                <a:cs typeface="Times New Roman"/>
              </a:rPr>
              <a:t>a value</a:t>
            </a:r>
            <a:r>
              <a:rPr sz="2000" spc="-5" dirty="0">
                <a:latin typeface="Times New Roman"/>
                <a:cs typeface="Times New Roman"/>
              </a:rPr>
              <a:t>, </a:t>
            </a:r>
            <a:r>
              <a:rPr sz="2000" dirty="0">
                <a:latin typeface="Times New Roman"/>
                <a:cs typeface="Times New Roman"/>
              </a:rPr>
              <a:t>apply </a:t>
            </a:r>
            <a:r>
              <a:rPr sz="2000" spc="-5" dirty="0">
                <a:latin typeface="Times New Roman"/>
                <a:cs typeface="Times New Roman"/>
              </a:rPr>
              <a:t>the desired </a:t>
            </a:r>
            <a:r>
              <a:rPr sz="2000" spc="-10" dirty="0">
                <a:latin typeface="Times New Roman"/>
                <a:cs typeface="Times New Roman"/>
              </a:rPr>
              <a:t>value to the </a:t>
            </a:r>
            <a:r>
              <a:rPr sz="2000" dirty="0">
                <a:latin typeface="Times New Roman"/>
                <a:cs typeface="Times New Roman"/>
              </a:rPr>
              <a:t>bit </a:t>
            </a:r>
            <a:r>
              <a:rPr sz="2000" spc="-5" dirty="0">
                <a:latin typeface="Times New Roman"/>
                <a:cs typeface="Times New Roman"/>
              </a:rPr>
              <a:t>control </a:t>
            </a:r>
            <a:r>
              <a:rPr sz="2000" spc="-15" dirty="0">
                <a:latin typeface="Times New Roman"/>
                <a:cs typeface="Times New Roman"/>
              </a:rPr>
              <a:t>lines </a:t>
            </a:r>
            <a:r>
              <a:rPr sz="2000" spc="-5" dirty="0">
                <a:latin typeface="Times New Roman"/>
                <a:cs typeface="Times New Roman"/>
              </a:rPr>
              <a:t>(For </a:t>
            </a:r>
            <a:r>
              <a:rPr sz="2000" spc="-10" dirty="0">
                <a:latin typeface="Times New Roman"/>
                <a:cs typeface="Times New Roman"/>
              </a:rPr>
              <a:t>writing  </a:t>
            </a:r>
            <a:r>
              <a:rPr sz="2000" dirty="0">
                <a:latin typeface="Times New Roman"/>
                <a:cs typeface="Times New Roman"/>
              </a:rPr>
              <a:t>1, </a:t>
            </a:r>
            <a:r>
              <a:rPr sz="2000" spc="-15" dirty="0">
                <a:latin typeface="Times New Roman"/>
                <a:cs typeface="Times New Roman"/>
              </a:rPr>
              <a:t>make </a:t>
            </a:r>
            <a:r>
              <a:rPr sz="2000" spc="-10" dirty="0">
                <a:latin typeface="Times New Roman"/>
                <a:cs typeface="Times New Roman"/>
              </a:rPr>
              <a:t>B </a:t>
            </a:r>
            <a:r>
              <a:rPr sz="2000" spc="-5" dirty="0">
                <a:latin typeface="Times New Roman"/>
                <a:cs typeface="Times New Roman"/>
              </a:rPr>
              <a:t>= 1 and </a:t>
            </a:r>
            <a:r>
              <a:rPr sz="2000" spc="10" dirty="0">
                <a:latin typeface="Times New Roman"/>
                <a:cs typeface="Times New Roman"/>
              </a:rPr>
              <a:t>B\ </a:t>
            </a:r>
            <a:r>
              <a:rPr sz="2000" spc="-5" dirty="0">
                <a:latin typeface="Times New Roman"/>
                <a:cs typeface="Times New Roman"/>
              </a:rPr>
              <a:t>=0; For </a:t>
            </a:r>
            <a:r>
              <a:rPr sz="2000" spc="-10" dirty="0">
                <a:latin typeface="Times New Roman"/>
                <a:cs typeface="Times New Roman"/>
              </a:rPr>
              <a:t>writing </a:t>
            </a:r>
            <a:r>
              <a:rPr sz="2000" dirty="0">
                <a:latin typeface="Times New Roman"/>
                <a:cs typeface="Times New Roman"/>
              </a:rPr>
              <a:t>0, </a:t>
            </a:r>
            <a:r>
              <a:rPr sz="2000" spc="-15" dirty="0">
                <a:latin typeface="Times New Roman"/>
                <a:cs typeface="Times New Roman"/>
              </a:rPr>
              <a:t>make </a:t>
            </a:r>
            <a:r>
              <a:rPr sz="2000" spc="-10" dirty="0">
                <a:latin typeface="Times New Roman"/>
                <a:cs typeface="Times New Roman"/>
              </a:rPr>
              <a:t>B </a:t>
            </a:r>
            <a:r>
              <a:rPr sz="2000" spc="-5" dirty="0">
                <a:latin typeface="Times New Roman"/>
                <a:cs typeface="Times New Roman"/>
              </a:rPr>
              <a:t>= 0 and </a:t>
            </a:r>
            <a:r>
              <a:rPr sz="2000" dirty="0">
                <a:latin typeface="Times New Roman"/>
                <a:cs typeface="Times New Roman"/>
              </a:rPr>
              <a:t>B\ =1) </a:t>
            </a:r>
            <a:r>
              <a:rPr sz="2000" spc="-10" dirty="0">
                <a:latin typeface="Times New Roman"/>
                <a:cs typeface="Times New Roman"/>
              </a:rPr>
              <a:t>and </a:t>
            </a:r>
            <a:r>
              <a:rPr sz="2000" spc="-5" dirty="0">
                <a:latin typeface="Times New Roman"/>
                <a:cs typeface="Times New Roman"/>
              </a:rPr>
              <a:t>assert  </a:t>
            </a:r>
            <a:r>
              <a:rPr sz="2000" spc="-10" dirty="0">
                <a:latin typeface="Times New Roman"/>
                <a:cs typeface="Times New Roman"/>
              </a:rPr>
              <a:t>the </a:t>
            </a:r>
            <a:r>
              <a:rPr sz="2000" dirty="0">
                <a:latin typeface="Times New Roman"/>
                <a:cs typeface="Times New Roman"/>
              </a:rPr>
              <a:t>Word </a:t>
            </a:r>
            <a:r>
              <a:rPr sz="2000" spc="-15" dirty="0">
                <a:latin typeface="Times New Roman"/>
                <a:cs typeface="Times New Roman"/>
              </a:rPr>
              <a:t>Line </a:t>
            </a:r>
            <a:r>
              <a:rPr sz="2000" spc="-10" dirty="0">
                <a:latin typeface="Times New Roman"/>
                <a:cs typeface="Times New Roman"/>
              </a:rPr>
              <a:t>(Make </a:t>
            </a:r>
            <a:r>
              <a:rPr sz="2000" dirty="0">
                <a:latin typeface="Times New Roman"/>
                <a:cs typeface="Times New Roman"/>
              </a:rPr>
              <a:t>Word </a:t>
            </a:r>
            <a:r>
              <a:rPr sz="2000" spc="-10" dirty="0">
                <a:latin typeface="Times New Roman"/>
                <a:cs typeface="Times New Roman"/>
              </a:rPr>
              <a:t>line</a:t>
            </a:r>
            <a:r>
              <a:rPr sz="2000" spc="65" dirty="0">
                <a:latin typeface="Times New Roman"/>
                <a:cs typeface="Times New Roman"/>
              </a:rPr>
              <a:t> </a:t>
            </a:r>
            <a:r>
              <a:rPr sz="2000" spc="-10" dirty="0">
                <a:latin typeface="Times New Roman"/>
                <a:cs typeface="Times New Roman"/>
              </a:rPr>
              <a:t>high).</a:t>
            </a:r>
            <a:endParaRPr sz="2000">
              <a:latin typeface="Times New Roman"/>
              <a:cs typeface="Times New Roman"/>
            </a:endParaRPr>
          </a:p>
          <a:p>
            <a:pPr marL="356870" algn="just">
              <a:lnSpc>
                <a:spcPct val="100000"/>
              </a:lnSpc>
              <a:spcBef>
                <a:spcPts val="1685"/>
              </a:spcBef>
            </a:pPr>
            <a:r>
              <a:rPr sz="2000" spc="-5" dirty="0">
                <a:solidFill>
                  <a:srgbClr val="C00000"/>
                </a:solidFill>
                <a:latin typeface="Times New Roman"/>
                <a:cs typeface="Times New Roman"/>
              </a:rPr>
              <a:t>»</a:t>
            </a:r>
            <a:r>
              <a:rPr sz="2000" spc="85" dirty="0">
                <a:solidFill>
                  <a:srgbClr val="C00000"/>
                </a:solidFill>
                <a:latin typeface="Times New Roman"/>
                <a:cs typeface="Times New Roman"/>
              </a:rPr>
              <a:t> </a:t>
            </a:r>
            <a:r>
              <a:rPr sz="2000" spc="-5" dirty="0">
                <a:solidFill>
                  <a:srgbClr val="6F2F9F"/>
                </a:solidFill>
                <a:latin typeface="Times New Roman"/>
                <a:cs typeface="Times New Roman"/>
              </a:rPr>
              <a:t>For</a:t>
            </a:r>
            <a:r>
              <a:rPr sz="2000" spc="70" dirty="0">
                <a:solidFill>
                  <a:srgbClr val="6F2F9F"/>
                </a:solidFill>
                <a:latin typeface="Times New Roman"/>
                <a:cs typeface="Times New Roman"/>
              </a:rPr>
              <a:t> </a:t>
            </a:r>
            <a:r>
              <a:rPr sz="2000" spc="-5" dirty="0">
                <a:solidFill>
                  <a:srgbClr val="6F2F9F"/>
                </a:solidFill>
                <a:latin typeface="Times New Roman"/>
                <a:cs typeface="Times New Roman"/>
              </a:rPr>
              <a:t>reading</a:t>
            </a:r>
            <a:r>
              <a:rPr sz="2000" spc="45" dirty="0">
                <a:solidFill>
                  <a:srgbClr val="6F2F9F"/>
                </a:solidFill>
                <a:latin typeface="Times New Roman"/>
                <a:cs typeface="Times New Roman"/>
              </a:rPr>
              <a:t> </a:t>
            </a:r>
            <a:r>
              <a:rPr sz="2000" spc="-10" dirty="0">
                <a:solidFill>
                  <a:srgbClr val="6F2F9F"/>
                </a:solidFill>
                <a:latin typeface="Times New Roman"/>
                <a:cs typeface="Times New Roman"/>
              </a:rPr>
              <a:t>the</a:t>
            </a:r>
            <a:r>
              <a:rPr sz="2000" spc="60" dirty="0">
                <a:solidFill>
                  <a:srgbClr val="6F2F9F"/>
                </a:solidFill>
                <a:latin typeface="Times New Roman"/>
                <a:cs typeface="Times New Roman"/>
              </a:rPr>
              <a:t> </a:t>
            </a:r>
            <a:r>
              <a:rPr sz="2000" spc="-10" dirty="0">
                <a:solidFill>
                  <a:srgbClr val="6F2F9F"/>
                </a:solidFill>
                <a:latin typeface="Times New Roman"/>
                <a:cs typeface="Times New Roman"/>
              </a:rPr>
              <a:t>content</a:t>
            </a:r>
            <a:r>
              <a:rPr sz="2000" spc="55" dirty="0">
                <a:solidFill>
                  <a:srgbClr val="6F2F9F"/>
                </a:solidFill>
                <a:latin typeface="Times New Roman"/>
                <a:cs typeface="Times New Roman"/>
              </a:rPr>
              <a:t> </a:t>
            </a:r>
            <a:r>
              <a:rPr sz="2000" dirty="0">
                <a:solidFill>
                  <a:srgbClr val="6F2F9F"/>
                </a:solidFill>
                <a:latin typeface="Times New Roman"/>
                <a:cs typeface="Times New Roman"/>
              </a:rPr>
              <a:t>of</a:t>
            </a:r>
            <a:r>
              <a:rPr sz="2000" spc="40" dirty="0">
                <a:solidFill>
                  <a:srgbClr val="6F2F9F"/>
                </a:solidFill>
                <a:latin typeface="Times New Roman"/>
                <a:cs typeface="Times New Roman"/>
              </a:rPr>
              <a:t> </a:t>
            </a:r>
            <a:r>
              <a:rPr sz="2000" spc="-5" dirty="0">
                <a:solidFill>
                  <a:srgbClr val="6F2F9F"/>
                </a:solidFill>
                <a:latin typeface="Times New Roman"/>
                <a:cs typeface="Times New Roman"/>
              </a:rPr>
              <a:t>the</a:t>
            </a:r>
            <a:r>
              <a:rPr sz="2000" spc="80" dirty="0">
                <a:solidFill>
                  <a:srgbClr val="6F2F9F"/>
                </a:solidFill>
                <a:latin typeface="Times New Roman"/>
                <a:cs typeface="Times New Roman"/>
              </a:rPr>
              <a:t> </a:t>
            </a:r>
            <a:r>
              <a:rPr sz="2000" spc="-5" dirty="0">
                <a:solidFill>
                  <a:srgbClr val="6F2F9F"/>
                </a:solidFill>
                <a:latin typeface="Times New Roman"/>
                <a:cs typeface="Times New Roman"/>
              </a:rPr>
              <a:t>memory</a:t>
            </a:r>
            <a:r>
              <a:rPr sz="2000" spc="30" dirty="0">
                <a:solidFill>
                  <a:srgbClr val="6F2F9F"/>
                </a:solidFill>
                <a:latin typeface="Times New Roman"/>
                <a:cs typeface="Times New Roman"/>
              </a:rPr>
              <a:t> </a:t>
            </a:r>
            <a:r>
              <a:rPr sz="2000" spc="-5" dirty="0">
                <a:solidFill>
                  <a:srgbClr val="6F2F9F"/>
                </a:solidFill>
                <a:latin typeface="Times New Roman"/>
                <a:cs typeface="Times New Roman"/>
              </a:rPr>
              <a:t>cell</a:t>
            </a:r>
            <a:r>
              <a:rPr sz="2000" spc="-5" dirty="0">
                <a:latin typeface="Times New Roman"/>
                <a:cs typeface="Times New Roman"/>
              </a:rPr>
              <a:t>,</a:t>
            </a:r>
            <a:r>
              <a:rPr sz="2000" spc="55" dirty="0">
                <a:latin typeface="Times New Roman"/>
                <a:cs typeface="Times New Roman"/>
              </a:rPr>
              <a:t> </a:t>
            </a:r>
            <a:r>
              <a:rPr sz="2000" spc="-5" dirty="0">
                <a:latin typeface="Times New Roman"/>
                <a:cs typeface="Times New Roman"/>
              </a:rPr>
              <a:t>assert</a:t>
            </a:r>
            <a:r>
              <a:rPr sz="2000" spc="60" dirty="0">
                <a:latin typeface="Times New Roman"/>
                <a:cs typeface="Times New Roman"/>
              </a:rPr>
              <a:t> </a:t>
            </a:r>
            <a:r>
              <a:rPr sz="2000" dirty="0">
                <a:latin typeface="Times New Roman"/>
                <a:cs typeface="Times New Roman"/>
              </a:rPr>
              <a:t>both</a:t>
            </a:r>
            <a:r>
              <a:rPr sz="2000" spc="40" dirty="0">
                <a:latin typeface="Times New Roman"/>
                <a:cs typeface="Times New Roman"/>
              </a:rPr>
              <a:t> </a:t>
            </a:r>
            <a:r>
              <a:rPr sz="2000" spc="-5" dirty="0">
                <a:latin typeface="Times New Roman"/>
                <a:cs typeface="Times New Roman"/>
              </a:rPr>
              <a:t>B</a:t>
            </a:r>
            <a:r>
              <a:rPr sz="2000" spc="70" dirty="0">
                <a:latin typeface="Times New Roman"/>
                <a:cs typeface="Times New Roman"/>
              </a:rPr>
              <a:t> </a:t>
            </a:r>
            <a:r>
              <a:rPr sz="2000" dirty="0">
                <a:latin typeface="Times New Roman"/>
                <a:cs typeface="Times New Roman"/>
              </a:rPr>
              <a:t>and</a:t>
            </a:r>
            <a:r>
              <a:rPr sz="2000" spc="65" dirty="0">
                <a:latin typeface="Times New Roman"/>
                <a:cs typeface="Times New Roman"/>
              </a:rPr>
              <a:t> </a:t>
            </a:r>
            <a:r>
              <a:rPr sz="2000" dirty="0">
                <a:latin typeface="Times New Roman"/>
                <a:cs typeface="Times New Roman"/>
              </a:rPr>
              <a:t>B\</a:t>
            </a:r>
            <a:r>
              <a:rPr sz="2000" spc="30" dirty="0">
                <a:latin typeface="Times New Roman"/>
                <a:cs typeface="Times New Roman"/>
              </a:rPr>
              <a:t> </a:t>
            </a:r>
            <a:r>
              <a:rPr sz="2000" spc="-5" dirty="0">
                <a:latin typeface="Times New Roman"/>
                <a:cs typeface="Times New Roman"/>
              </a:rPr>
              <a:t>bit</a:t>
            </a:r>
            <a:r>
              <a:rPr sz="2000" spc="50" dirty="0">
                <a:latin typeface="Times New Roman"/>
                <a:cs typeface="Times New Roman"/>
              </a:rPr>
              <a:t> </a:t>
            </a:r>
            <a:r>
              <a:rPr sz="2000" spc="-10" dirty="0">
                <a:latin typeface="Times New Roman"/>
                <a:cs typeface="Times New Roman"/>
              </a:rPr>
              <a:t>lines</a:t>
            </a:r>
            <a:r>
              <a:rPr sz="2000" spc="50" dirty="0">
                <a:latin typeface="Times New Roman"/>
                <a:cs typeface="Times New Roman"/>
              </a:rPr>
              <a:t> </a:t>
            </a:r>
            <a:r>
              <a:rPr sz="2000" spc="-10" dirty="0">
                <a:latin typeface="Times New Roman"/>
                <a:cs typeface="Times New Roman"/>
              </a:rPr>
              <a:t>to</a:t>
            </a:r>
            <a:endParaRPr sz="2000">
              <a:latin typeface="Times New Roman"/>
              <a:cs typeface="Times New Roman"/>
            </a:endParaRPr>
          </a:p>
          <a:p>
            <a:pPr marL="683260">
              <a:lnSpc>
                <a:spcPct val="100000"/>
              </a:lnSpc>
              <a:spcBef>
                <a:spcPts val="1200"/>
              </a:spcBef>
            </a:pPr>
            <a:r>
              <a:rPr sz="2000" spc="-5" dirty="0">
                <a:latin typeface="Times New Roman"/>
                <a:cs typeface="Times New Roman"/>
              </a:rPr>
              <a:t>1 </a:t>
            </a:r>
            <a:r>
              <a:rPr sz="2000" spc="-10" dirty="0">
                <a:latin typeface="Times New Roman"/>
                <a:cs typeface="Times New Roman"/>
              </a:rPr>
              <a:t>and set the </a:t>
            </a:r>
            <a:r>
              <a:rPr sz="2000" dirty="0">
                <a:latin typeface="Times New Roman"/>
                <a:cs typeface="Times New Roman"/>
              </a:rPr>
              <a:t>Word </a:t>
            </a:r>
            <a:r>
              <a:rPr sz="2000" spc="-10" dirty="0">
                <a:latin typeface="Times New Roman"/>
                <a:cs typeface="Times New Roman"/>
              </a:rPr>
              <a:t>line to</a:t>
            </a:r>
            <a:r>
              <a:rPr sz="2000" spc="55" dirty="0">
                <a:latin typeface="Times New Roman"/>
                <a:cs typeface="Times New Roman"/>
              </a:rPr>
              <a:t> </a:t>
            </a:r>
            <a:r>
              <a:rPr sz="2000" dirty="0">
                <a:latin typeface="Times New Roman"/>
                <a:cs typeface="Times New Roman"/>
              </a:rPr>
              <a:t>1.</a:t>
            </a:r>
            <a:endParaRPr sz="2000">
              <a:latin typeface="Times New Roman"/>
              <a:cs typeface="Times New Roman"/>
            </a:endParaRPr>
          </a:p>
          <a:p>
            <a:pPr>
              <a:lnSpc>
                <a:spcPct val="100000"/>
              </a:lnSpc>
            </a:pPr>
            <a:endParaRPr sz="2200">
              <a:latin typeface="Times New Roman"/>
              <a:cs typeface="Times New Roman"/>
            </a:endParaRPr>
          </a:p>
          <a:p>
            <a:pPr>
              <a:lnSpc>
                <a:spcPct val="100000"/>
              </a:lnSpc>
              <a:spcBef>
                <a:spcPts val="20"/>
              </a:spcBef>
            </a:pPr>
            <a:endParaRPr sz="1750">
              <a:latin typeface="Times New Roman"/>
              <a:cs typeface="Times New Roman"/>
            </a:endParaRPr>
          </a:p>
          <a:p>
            <a:pPr marL="356870" marR="5080" indent="-344805" algn="just">
              <a:lnSpc>
                <a:spcPct val="150000"/>
              </a:lnSpc>
            </a:pPr>
            <a:r>
              <a:rPr sz="2000" spc="-5" dirty="0">
                <a:solidFill>
                  <a:srgbClr val="C00000"/>
                </a:solidFill>
                <a:latin typeface="Times New Roman"/>
                <a:cs typeface="Times New Roman"/>
              </a:rPr>
              <a:t>» </a:t>
            </a:r>
            <a:r>
              <a:rPr sz="2000" b="1" i="1" spc="-5" dirty="0">
                <a:solidFill>
                  <a:srgbClr val="C00000"/>
                </a:solidFill>
                <a:latin typeface="Times New Roman"/>
                <a:cs typeface="Times New Roman"/>
              </a:rPr>
              <a:t>Limitations: </a:t>
            </a:r>
            <a:r>
              <a:rPr sz="2000" spc="-20" dirty="0">
                <a:latin typeface="Times New Roman"/>
                <a:cs typeface="Times New Roman"/>
              </a:rPr>
              <a:t>SRAM </a:t>
            </a:r>
            <a:r>
              <a:rPr sz="2000" spc="-5" dirty="0">
                <a:latin typeface="Times New Roman"/>
                <a:cs typeface="Times New Roman"/>
              </a:rPr>
              <a:t>are </a:t>
            </a:r>
            <a:r>
              <a:rPr sz="2000" spc="5" dirty="0">
                <a:solidFill>
                  <a:srgbClr val="6F2F9F"/>
                </a:solidFill>
                <a:latin typeface="Times New Roman"/>
                <a:cs typeface="Times New Roman"/>
              </a:rPr>
              <a:t>low </a:t>
            </a:r>
            <a:r>
              <a:rPr sz="2000" spc="-5" dirty="0">
                <a:solidFill>
                  <a:srgbClr val="6F2F9F"/>
                </a:solidFill>
                <a:latin typeface="Times New Roman"/>
                <a:cs typeface="Times New Roman"/>
              </a:rPr>
              <a:t>capacity and high cost</a:t>
            </a:r>
            <a:r>
              <a:rPr sz="2000" spc="-5" dirty="0">
                <a:latin typeface="Times New Roman"/>
                <a:cs typeface="Times New Roman"/>
              </a:rPr>
              <a:t>. </a:t>
            </a:r>
            <a:r>
              <a:rPr sz="2000" spc="-10" dirty="0">
                <a:latin typeface="Times New Roman"/>
                <a:cs typeface="Times New Roman"/>
              </a:rPr>
              <a:t>Since </a:t>
            </a:r>
            <a:r>
              <a:rPr sz="2000" spc="-5" dirty="0">
                <a:latin typeface="Times New Roman"/>
                <a:cs typeface="Times New Roman"/>
              </a:rPr>
              <a:t>a </a:t>
            </a:r>
            <a:r>
              <a:rPr sz="2000" spc="-10" dirty="0">
                <a:latin typeface="Times New Roman"/>
                <a:cs typeface="Times New Roman"/>
              </a:rPr>
              <a:t>minimum </a:t>
            </a:r>
            <a:r>
              <a:rPr sz="2000" dirty="0">
                <a:latin typeface="Times New Roman"/>
                <a:cs typeface="Times New Roman"/>
              </a:rPr>
              <a:t>of six  </a:t>
            </a:r>
            <a:r>
              <a:rPr sz="2000" spc="-5" dirty="0">
                <a:latin typeface="Times New Roman"/>
                <a:cs typeface="Times New Roman"/>
              </a:rPr>
              <a:t>transistors are </a:t>
            </a:r>
            <a:r>
              <a:rPr sz="2000" spc="-10" dirty="0">
                <a:latin typeface="Times New Roman"/>
                <a:cs typeface="Times New Roman"/>
              </a:rPr>
              <a:t>required </a:t>
            </a:r>
            <a:r>
              <a:rPr sz="2000" spc="-20" dirty="0">
                <a:latin typeface="Times New Roman"/>
                <a:cs typeface="Times New Roman"/>
              </a:rPr>
              <a:t>to </a:t>
            </a:r>
            <a:r>
              <a:rPr sz="2000" spc="-10" dirty="0">
                <a:latin typeface="Times New Roman"/>
                <a:cs typeface="Times New Roman"/>
              </a:rPr>
              <a:t>build </a:t>
            </a:r>
            <a:r>
              <a:rPr sz="2000" spc="-5" dirty="0">
                <a:latin typeface="Times New Roman"/>
                <a:cs typeface="Times New Roman"/>
              </a:rPr>
              <a:t>a </a:t>
            </a:r>
            <a:r>
              <a:rPr sz="2000" spc="-10" dirty="0">
                <a:latin typeface="Times New Roman"/>
                <a:cs typeface="Times New Roman"/>
              </a:rPr>
              <a:t>single memory </a:t>
            </a:r>
            <a:r>
              <a:rPr sz="2000" spc="-5" dirty="0">
                <a:latin typeface="Times New Roman"/>
                <a:cs typeface="Times New Roman"/>
              </a:rPr>
              <a:t>cell, imagine </a:t>
            </a:r>
            <a:r>
              <a:rPr sz="2000" dirty="0">
                <a:latin typeface="Times New Roman"/>
                <a:cs typeface="Times New Roman"/>
              </a:rPr>
              <a:t>how </a:t>
            </a:r>
            <a:r>
              <a:rPr sz="2000" spc="-10" dirty="0">
                <a:latin typeface="Times New Roman"/>
                <a:cs typeface="Times New Roman"/>
              </a:rPr>
              <a:t>many  </a:t>
            </a:r>
            <a:r>
              <a:rPr sz="2000" spc="-15" dirty="0">
                <a:latin typeface="Times New Roman"/>
                <a:cs typeface="Times New Roman"/>
              </a:rPr>
              <a:t>memory </a:t>
            </a:r>
            <a:r>
              <a:rPr sz="2000" spc="-5" dirty="0">
                <a:latin typeface="Times New Roman"/>
                <a:cs typeface="Times New Roman"/>
              </a:rPr>
              <a:t>cells </a:t>
            </a:r>
            <a:r>
              <a:rPr sz="2000" spc="-30" dirty="0">
                <a:latin typeface="Times New Roman"/>
                <a:cs typeface="Times New Roman"/>
              </a:rPr>
              <a:t>we </a:t>
            </a:r>
            <a:r>
              <a:rPr sz="2000" spc="-5" dirty="0">
                <a:latin typeface="Times New Roman"/>
                <a:cs typeface="Times New Roman"/>
              </a:rPr>
              <a:t>can fabricate </a:t>
            </a:r>
            <a:r>
              <a:rPr sz="2000" dirty="0">
                <a:latin typeface="Times New Roman"/>
                <a:cs typeface="Times New Roman"/>
              </a:rPr>
              <a:t>on </a:t>
            </a:r>
            <a:r>
              <a:rPr sz="2000" spc="-5" dirty="0">
                <a:latin typeface="Times New Roman"/>
                <a:cs typeface="Times New Roman"/>
              </a:rPr>
              <a:t>a silicon</a:t>
            </a:r>
            <a:r>
              <a:rPr sz="2000" spc="155" dirty="0">
                <a:latin typeface="Times New Roman"/>
                <a:cs typeface="Times New Roman"/>
              </a:rPr>
              <a:t> </a:t>
            </a:r>
            <a:r>
              <a:rPr sz="2000" spc="-15" dirty="0">
                <a:latin typeface="Times New Roman"/>
                <a:cs typeface="Times New Roman"/>
              </a:rPr>
              <a:t>wafer.</a:t>
            </a:r>
            <a:endParaRPr sz="2000">
              <a:latin typeface="Times New Roman"/>
              <a:cs typeface="Times New Roman"/>
            </a:endParaRPr>
          </a:p>
        </p:txBody>
      </p:sp>
      <p:sp>
        <p:nvSpPr>
          <p:cNvPr id="5" name="object 5"/>
          <p:cNvSpPr txBox="1"/>
          <p:nvPr/>
        </p:nvSpPr>
        <p:spPr>
          <a:xfrm>
            <a:off x="8420100" y="6471338"/>
            <a:ext cx="216535" cy="196850"/>
          </a:xfrm>
          <a:prstGeom prst="rect">
            <a:avLst/>
          </a:prstGeom>
        </p:spPr>
        <p:txBody>
          <a:bodyPr vert="horz" wrap="square" lIns="0" tIns="0" rIns="0" bIns="0" rtlCol="0">
            <a:spAutoFit/>
          </a:bodyPr>
          <a:lstStyle/>
          <a:p>
            <a:pPr marL="38100">
              <a:lnSpc>
                <a:spcPts val="1375"/>
              </a:lnSpc>
            </a:pPr>
            <a:fld id="{81D60167-4931-47E6-BA6A-407CBD079E47}" type="slidenum">
              <a:rPr sz="1200" spc="-40" dirty="0">
                <a:latin typeface="Times New Roman"/>
                <a:cs typeface="Times New Roman"/>
              </a:rPr>
              <a:t>80</a:t>
            </a:fld>
            <a:endParaRPr sz="1200">
              <a:latin typeface="Times New Roman"/>
              <a:cs typeface="Times New Roman"/>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60044" y="581913"/>
            <a:ext cx="8454390" cy="3836670"/>
          </a:xfrm>
          <a:prstGeom prst="rect">
            <a:avLst/>
          </a:prstGeom>
        </p:spPr>
        <p:txBody>
          <a:bodyPr vert="horz" wrap="square" lIns="0" tIns="11430" rIns="0" bIns="0" rtlCol="0">
            <a:spAutoFit/>
          </a:bodyPr>
          <a:lstStyle/>
          <a:p>
            <a:pPr marL="12700">
              <a:lnSpc>
                <a:spcPct val="100000"/>
              </a:lnSpc>
              <a:spcBef>
                <a:spcPts val="90"/>
              </a:spcBef>
              <a:tabLst>
                <a:tab pos="469265" algn="l"/>
              </a:tabLst>
            </a:pPr>
            <a:r>
              <a:rPr sz="2000" b="1" dirty="0">
                <a:solidFill>
                  <a:srgbClr val="C00000"/>
                </a:solidFill>
                <a:latin typeface="Times New Roman"/>
                <a:cs typeface="Times New Roman"/>
              </a:rPr>
              <a:t>2.	</a:t>
            </a:r>
            <a:r>
              <a:rPr sz="2000" b="1" spc="-15" dirty="0">
                <a:solidFill>
                  <a:srgbClr val="FF0000"/>
                </a:solidFill>
                <a:latin typeface="Times New Roman"/>
                <a:cs typeface="Times New Roman"/>
              </a:rPr>
              <a:t>Dynamic </a:t>
            </a:r>
            <a:r>
              <a:rPr sz="2000" b="1" spc="-10" dirty="0">
                <a:solidFill>
                  <a:srgbClr val="FF0000"/>
                </a:solidFill>
                <a:latin typeface="Times New Roman"/>
                <a:cs typeface="Times New Roman"/>
              </a:rPr>
              <a:t>RAM </a:t>
            </a:r>
            <a:r>
              <a:rPr sz="2000" b="1" dirty="0">
                <a:solidFill>
                  <a:srgbClr val="FF0000"/>
                </a:solidFill>
                <a:latin typeface="Times New Roman"/>
                <a:cs typeface="Times New Roman"/>
              </a:rPr>
              <a:t>(DRAM): </a:t>
            </a:r>
            <a:r>
              <a:rPr sz="2000" spc="-5" dirty="0">
                <a:solidFill>
                  <a:srgbClr val="6F2F9F"/>
                </a:solidFill>
                <a:latin typeface="Times New Roman"/>
                <a:cs typeface="Times New Roman"/>
              </a:rPr>
              <a:t>Stores data </a:t>
            </a:r>
            <a:r>
              <a:rPr sz="2000" spc="-10" dirty="0">
                <a:solidFill>
                  <a:srgbClr val="6F2F9F"/>
                </a:solidFill>
                <a:latin typeface="Times New Roman"/>
                <a:cs typeface="Times New Roman"/>
              </a:rPr>
              <a:t>in the form </a:t>
            </a:r>
            <a:r>
              <a:rPr sz="2000" dirty="0">
                <a:solidFill>
                  <a:srgbClr val="6F2F9F"/>
                </a:solidFill>
                <a:latin typeface="Times New Roman"/>
                <a:cs typeface="Times New Roman"/>
              </a:rPr>
              <a:t>of</a:t>
            </a:r>
            <a:r>
              <a:rPr sz="2000" spc="105" dirty="0">
                <a:solidFill>
                  <a:srgbClr val="6F2F9F"/>
                </a:solidFill>
                <a:latin typeface="Times New Roman"/>
                <a:cs typeface="Times New Roman"/>
              </a:rPr>
              <a:t> </a:t>
            </a:r>
            <a:r>
              <a:rPr sz="2000" spc="-5" dirty="0">
                <a:solidFill>
                  <a:srgbClr val="6F2F9F"/>
                </a:solidFill>
                <a:latin typeface="Times New Roman"/>
                <a:cs typeface="Times New Roman"/>
              </a:rPr>
              <a:t>charge</a:t>
            </a:r>
            <a:r>
              <a:rPr sz="2000" spc="-5" dirty="0">
                <a:latin typeface="Times New Roman"/>
                <a:cs typeface="Times New Roman"/>
              </a:rPr>
              <a:t>.</a:t>
            </a:r>
            <a:endParaRPr sz="2000">
              <a:latin typeface="Times New Roman"/>
              <a:cs typeface="Times New Roman"/>
            </a:endParaRPr>
          </a:p>
          <a:p>
            <a:pPr marL="12700">
              <a:lnSpc>
                <a:spcPct val="100000"/>
              </a:lnSpc>
              <a:spcBef>
                <a:spcPts val="1685"/>
              </a:spcBef>
              <a:tabLst>
                <a:tab pos="356870" algn="l"/>
              </a:tabLst>
            </a:pPr>
            <a:r>
              <a:rPr sz="2000" spc="-5" dirty="0">
                <a:solidFill>
                  <a:srgbClr val="C00000"/>
                </a:solidFill>
                <a:latin typeface="Times New Roman"/>
                <a:cs typeface="Times New Roman"/>
              </a:rPr>
              <a:t>»	</a:t>
            </a:r>
            <a:r>
              <a:rPr sz="2000" spc="-5" dirty="0">
                <a:latin typeface="Times New Roman"/>
                <a:cs typeface="Times New Roman"/>
              </a:rPr>
              <a:t>They are </a:t>
            </a:r>
            <a:r>
              <a:rPr sz="2000" spc="-15" dirty="0">
                <a:solidFill>
                  <a:srgbClr val="6F2F9F"/>
                </a:solidFill>
                <a:latin typeface="Times New Roman"/>
                <a:cs typeface="Times New Roman"/>
              </a:rPr>
              <a:t>made up </a:t>
            </a:r>
            <a:r>
              <a:rPr sz="2000" dirty="0">
                <a:solidFill>
                  <a:srgbClr val="6F2F9F"/>
                </a:solidFill>
                <a:latin typeface="Times New Roman"/>
                <a:cs typeface="Times New Roman"/>
              </a:rPr>
              <a:t>of </a:t>
            </a:r>
            <a:r>
              <a:rPr sz="2000" spc="-5" dirty="0">
                <a:solidFill>
                  <a:srgbClr val="6F2F9F"/>
                </a:solidFill>
                <a:latin typeface="Times New Roman"/>
                <a:cs typeface="Times New Roman"/>
              </a:rPr>
              <a:t>MOS transistor</a:t>
            </a:r>
            <a:r>
              <a:rPr sz="2000" spc="60" dirty="0">
                <a:solidFill>
                  <a:srgbClr val="6F2F9F"/>
                </a:solidFill>
                <a:latin typeface="Times New Roman"/>
                <a:cs typeface="Times New Roman"/>
              </a:rPr>
              <a:t> </a:t>
            </a:r>
            <a:r>
              <a:rPr sz="2000" spc="-10" dirty="0">
                <a:solidFill>
                  <a:srgbClr val="6F2F9F"/>
                </a:solidFill>
                <a:latin typeface="Times New Roman"/>
                <a:cs typeface="Times New Roman"/>
              </a:rPr>
              <a:t>gates</a:t>
            </a:r>
            <a:r>
              <a:rPr sz="2000" spc="-10" dirty="0">
                <a:latin typeface="Times New Roman"/>
                <a:cs typeface="Times New Roman"/>
              </a:rPr>
              <a:t>.</a:t>
            </a:r>
            <a:endParaRPr sz="2000">
              <a:latin typeface="Times New Roman"/>
              <a:cs typeface="Times New Roman"/>
            </a:endParaRPr>
          </a:p>
          <a:p>
            <a:pPr marL="12700">
              <a:lnSpc>
                <a:spcPct val="100000"/>
              </a:lnSpc>
              <a:spcBef>
                <a:spcPts val="1680"/>
              </a:spcBef>
              <a:tabLst>
                <a:tab pos="356870" algn="l"/>
              </a:tabLst>
            </a:pPr>
            <a:r>
              <a:rPr sz="2000" spc="-5" dirty="0">
                <a:solidFill>
                  <a:srgbClr val="C00000"/>
                </a:solidFill>
                <a:latin typeface="Times New Roman"/>
                <a:cs typeface="Times New Roman"/>
              </a:rPr>
              <a:t>»	</a:t>
            </a:r>
            <a:r>
              <a:rPr sz="2000" b="1" i="1" u="heavy" spc="-5" dirty="0">
                <a:solidFill>
                  <a:srgbClr val="AC1285"/>
                </a:solidFill>
                <a:uFill>
                  <a:solidFill>
                    <a:srgbClr val="AC1285"/>
                  </a:solidFill>
                </a:uFill>
                <a:latin typeface="Times New Roman"/>
                <a:cs typeface="Times New Roman"/>
              </a:rPr>
              <a:t>Advantages:</a:t>
            </a:r>
            <a:r>
              <a:rPr sz="2000" b="1" i="1" spc="-5" dirty="0">
                <a:solidFill>
                  <a:srgbClr val="AC1285"/>
                </a:solidFill>
                <a:latin typeface="Times New Roman"/>
                <a:cs typeface="Times New Roman"/>
              </a:rPr>
              <a:t> </a:t>
            </a:r>
            <a:r>
              <a:rPr sz="2000" dirty="0">
                <a:latin typeface="Times New Roman"/>
                <a:cs typeface="Times New Roman"/>
              </a:rPr>
              <a:t>of </a:t>
            </a:r>
            <a:r>
              <a:rPr sz="2000" spc="-15" dirty="0">
                <a:latin typeface="Times New Roman"/>
                <a:cs typeface="Times New Roman"/>
              </a:rPr>
              <a:t>DRAM </a:t>
            </a:r>
            <a:r>
              <a:rPr sz="2000" spc="-5" dirty="0">
                <a:latin typeface="Times New Roman"/>
                <a:cs typeface="Times New Roman"/>
              </a:rPr>
              <a:t>are </a:t>
            </a:r>
            <a:r>
              <a:rPr sz="2000" spc="-10" dirty="0">
                <a:latin typeface="Times New Roman"/>
                <a:cs typeface="Times New Roman"/>
              </a:rPr>
              <a:t>its </a:t>
            </a:r>
            <a:r>
              <a:rPr sz="2000" spc="-15" dirty="0">
                <a:solidFill>
                  <a:srgbClr val="6F2F9F"/>
                </a:solidFill>
                <a:latin typeface="Times New Roman"/>
                <a:cs typeface="Times New Roman"/>
              </a:rPr>
              <a:t>high </a:t>
            </a:r>
            <a:r>
              <a:rPr sz="2000" spc="-5" dirty="0">
                <a:solidFill>
                  <a:srgbClr val="6F2F9F"/>
                </a:solidFill>
                <a:latin typeface="Times New Roman"/>
                <a:cs typeface="Times New Roman"/>
              </a:rPr>
              <a:t>density </a:t>
            </a:r>
            <a:r>
              <a:rPr sz="2000" spc="-10" dirty="0">
                <a:solidFill>
                  <a:srgbClr val="6F2F9F"/>
                </a:solidFill>
                <a:latin typeface="Times New Roman"/>
                <a:cs typeface="Times New Roman"/>
              </a:rPr>
              <a:t>and </a:t>
            </a:r>
            <a:r>
              <a:rPr sz="2000" spc="-5" dirty="0">
                <a:solidFill>
                  <a:srgbClr val="6F2F9F"/>
                </a:solidFill>
                <a:latin typeface="Times New Roman"/>
                <a:cs typeface="Times New Roman"/>
              </a:rPr>
              <a:t>low cost </a:t>
            </a:r>
            <a:r>
              <a:rPr sz="2000" spc="-10" dirty="0">
                <a:solidFill>
                  <a:srgbClr val="6F2F9F"/>
                </a:solidFill>
                <a:latin typeface="Times New Roman"/>
                <a:cs typeface="Times New Roman"/>
              </a:rPr>
              <a:t>compared </a:t>
            </a:r>
            <a:r>
              <a:rPr sz="2000" spc="-5" dirty="0">
                <a:solidFill>
                  <a:srgbClr val="6F2F9F"/>
                </a:solidFill>
                <a:latin typeface="Times New Roman"/>
                <a:cs typeface="Times New Roman"/>
              </a:rPr>
              <a:t>to</a:t>
            </a:r>
            <a:r>
              <a:rPr sz="2000" spc="240" dirty="0">
                <a:solidFill>
                  <a:srgbClr val="6F2F9F"/>
                </a:solidFill>
                <a:latin typeface="Times New Roman"/>
                <a:cs typeface="Times New Roman"/>
              </a:rPr>
              <a:t> </a:t>
            </a:r>
            <a:r>
              <a:rPr sz="2000" spc="-15" dirty="0">
                <a:solidFill>
                  <a:srgbClr val="6F2F9F"/>
                </a:solidFill>
                <a:latin typeface="Times New Roman"/>
                <a:cs typeface="Times New Roman"/>
              </a:rPr>
              <a:t>SRAM</a:t>
            </a:r>
            <a:r>
              <a:rPr sz="2000" spc="-15" dirty="0">
                <a:latin typeface="Times New Roman"/>
                <a:cs typeface="Times New Roman"/>
              </a:rPr>
              <a:t>.</a:t>
            </a:r>
            <a:endParaRPr sz="2000">
              <a:latin typeface="Times New Roman"/>
              <a:cs typeface="Times New Roman"/>
            </a:endParaRPr>
          </a:p>
          <a:p>
            <a:pPr marL="356870" marR="5080" indent="-344805">
              <a:lnSpc>
                <a:spcPct val="150000"/>
              </a:lnSpc>
              <a:spcBef>
                <a:spcPts val="484"/>
              </a:spcBef>
              <a:tabLst>
                <a:tab pos="356870" algn="l"/>
              </a:tabLst>
            </a:pPr>
            <a:r>
              <a:rPr sz="2000" spc="-5" dirty="0">
                <a:solidFill>
                  <a:srgbClr val="C00000"/>
                </a:solidFill>
                <a:latin typeface="Times New Roman"/>
                <a:cs typeface="Times New Roman"/>
              </a:rPr>
              <a:t>»	</a:t>
            </a:r>
            <a:r>
              <a:rPr sz="2000" b="1" i="1" u="heavy" spc="-5" dirty="0">
                <a:solidFill>
                  <a:srgbClr val="AC1285"/>
                </a:solidFill>
                <a:uFill>
                  <a:solidFill>
                    <a:srgbClr val="AC1285"/>
                  </a:solidFill>
                </a:uFill>
                <a:latin typeface="Times New Roman"/>
                <a:cs typeface="Times New Roman"/>
              </a:rPr>
              <a:t>Disadvantage:</a:t>
            </a:r>
            <a:r>
              <a:rPr sz="2000" b="1" i="1" spc="-5" dirty="0">
                <a:solidFill>
                  <a:srgbClr val="AC1285"/>
                </a:solidFill>
                <a:latin typeface="Times New Roman"/>
                <a:cs typeface="Times New Roman"/>
              </a:rPr>
              <a:t> </a:t>
            </a:r>
            <a:r>
              <a:rPr sz="2000" spc="-10" dirty="0">
                <a:latin typeface="Times New Roman"/>
                <a:cs typeface="Times New Roman"/>
              </a:rPr>
              <a:t>since the </a:t>
            </a:r>
            <a:r>
              <a:rPr sz="2000" spc="-5" dirty="0">
                <a:solidFill>
                  <a:srgbClr val="C00000"/>
                </a:solidFill>
                <a:latin typeface="Times New Roman"/>
                <a:cs typeface="Times New Roman"/>
              </a:rPr>
              <a:t>information </a:t>
            </a:r>
            <a:r>
              <a:rPr sz="2000" spc="-10" dirty="0">
                <a:solidFill>
                  <a:srgbClr val="C00000"/>
                </a:solidFill>
                <a:latin typeface="Times New Roman"/>
                <a:cs typeface="Times New Roman"/>
              </a:rPr>
              <a:t>is </a:t>
            </a:r>
            <a:r>
              <a:rPr sz="2000" spc="-5" dirty="0">
                <a:solidFill>
                  <a:srgbClr val="C00000"/>
                </a:solidFill>
                <a:latin typeface="Times New Roman"/>
                <a:cs typeface="Times New Roman"/>
              </a:rPr>
              <a:t>stored as charge </a:t>
            </a:r>
            <a:r>
              <a:rPr sz="2000" spc="-5" dirty="0">
                <a:latin typeface="Times New Roman"/>
                <a:cs typeface="Times New Roman"/>
              </a:rPr>
              <a:t>it </a:t>
            </a:r>
            <a:r>
              <a:rPr sz="2000" spc="-5" dirty="0">
                <a:solidFill>
                  <a:srgbClr val="6F2F9F"/>
                </a:solidFill>
                <a:latin typeface="Times New Roman"/>
                <a:cs typeface="Times New Roman"/>
              </a:rPr>
              <a:t>gets </a:t>
            </a:r>
            <a:r>
              <a:rPr sz="2000" spc="-10" dirty="0">
                <a:solidFill>
                  <a:srgbClr val="6F2F9F"/>
                </a:solidFill>
                <a:latin typeface="Times New Roman"/>
                <a:cs typeface="Times New Roman"/>
              </a:rPr>
              <a:t>leaked </a:t>
            </a:r>
            <a:r>
              <a:rPr sz="2000" dirty="0">
                <a:solidFill>
                  <a:srgbClr val="6F2F9F"/>
                </a:solidFill>
                <a:latin typeface="Times New Roman"/>
                <a:cs typeface="Times New Roman"/>
              </a:rPr>
              <a:t>off </a:t>
            </a:r>
            <a:r>
              <a:rPr sz="2000" spc="-10" dirty="0">
                <a:solidFill>
                  <a:srgbClr val="6F2F9F"/>
                </a:solidFill>
                <a:latin typeface="Times New Roman"/>
                <a:cs typeface="Times New Roman"/>
              </a:rPr>
              <a:t>with  </a:t>
            </a:r>
            <a:r>
              <a:rPr sz="2000" spc="-15" dirty="0">
                <a:solidFill>
                  <a:srgbClr val="6F2F9F"/>
                </a:solidFill>
                <a:latin typeface="Times New Roman"/>
                <a:cs typeface="Times New Roman"/>
              </a:rPr>
              <a:t>time</a:t>
            </a:r>
            <a:r>
              <a:rPr sz="2000" spc="-15" dirty="0">
                <a:latin typeface="Times New Roman"/>
                <a:cs typeface="Times New Roman"/>
              </a:rPr>
              <a:t>; </a:t>
            </a:r>
            <a:r>
              <a:rPr sz="2000" spc="-10" dirty="0">
                <a:latin typeface="Times New Roman"/>
                <a:cs typeface="Times New Roman"/>
              </a:rPr>
              <a:t>and to </a:t>
            </a:r>
            <a:r>
              <a:rPr sz="2000" u="sng" spc="-5" dirty="0">
                <a:uFill>
                  <a:solidFill>
                    <a:srgbClr val="000000"/>
                  </a:solidFill>
                </a:uFill>
                <a:latin typeface="Times New Roman"/>
                <a:cs typeface="Times New Roman"/>
              </a:rPr>
              <a:t>prevent </a:t>
            </a:r>
            <a:r>
              <a:rPr sz="2000" u="sng" spc="-10" dirty="0">
                <a:uFill>
                  <a:solidFill>
                    <a:srgbClr val="000000"/>
                  </a:solidFill>
                </a:uFill>
                <a:latin typeface="Times New Roman"/>
                <a:cs typeface="Times New Roman"/>
              </a:rPr>
              <a:t>this</a:t>
            </a:r>
            <a:r>
              <a:rPr sz="2000" spc="-10" dirty="0">
                <a:latin typeface="Times New Roman"/>
                <a:cs typeface="Times New Roman"/>
              </a:rPr>
              <a:t>, they </a:t>
            </a:r>
            <a:r>
              <a:rPr sz="2000" spc="-10" dirty="0">
                <a:solidFill>
                  <a:srgbClr val="006FC0"/>
                </a:solidFill>
                <a:latin typeface="Times New Roman"/>
                <a:cs typeface="Times New Roman"/>
              </a:rPr>
              <a:t>need to </a:t>
            </a:r>
            <a:r>
              <a:rPr sz="2000" dirty="0">
                <a:solidFill>
                  <a:srgbClr val="006FC0"/>
                </a:solidFill>
                <a:latin typeface="Times New Roman"/>
                <a:cs typeface="Times New Roman"/>
              </a:rPr>
              <a:t>be </a:t>
            </a:r>
            <a:r>
              <a:rPr sz="2000" spc="-10" dirty="0">
                <a:solidFill>
                  <a:srgbClr val="006FC0"/>
                </a:solidFill>
                <a:latin typeface="Times New Roman"/>
                <a:cs typeface="Times New Roman"/>
              </a:rPr>
              <a:t>refreshed</a:t>
            </a:r>
            <a:r>
              <a:rPr sz="2000" spc="220" dirty="0">
                <a:solidFill>
                  <a:srgbClr val="006FC0"/>
                </a:solidFill>
                <a:latin typeface="Times New Roman"/>
                <a:cs typeface="Times New Roman"/>
              </a:rPr>
              <a:t> </a:t>
            </a:r>
            <a:r>
              <a:rPr sz="2000" spc="-5" dirty="0">
                <a:solidFill>
                  <a:srgbClr val="006FC0"/>
                </a:solidFill>
                <a:latin typeface="Times New Roman"/>
                <a:cs typeface="Times New Roman"/>
              </a:rPr>
              <a:t>periodically</a:t>
            </a:r>
            <a:r>
              <a:rPr sz="2000" spc="-5" dirty="0">
                <a:latin typeface="Times New Roman"/>
                <a:cs typeface="Times New Roman"/>
              </a:rPr>
              <a:t>.</a:t>
            </a:r>
            <a:endParaRPr sz="2000">
              <a:latin typeface="Times New Roman"/>
              <a:cs typeface="Times New Roman"/>
            </a:endParaRPr>
          </a:p>
          <a:p>
            <a:pPr marL="356870">
              <a:lnSpc>
                <a:spcPct val="100000"/>
              </a:lnSpc>
              <a:spcBef>
                <a:spcPts val="1680"/>
              </a:spcBef>
              <a:tabLst>
                <a:tab pos="682625" algn="l"/>
                <a:tab pos="1588770" algn="l"/>
                <a:tab pos="2491105" algn="l"/>
                <a:tab pos="3253104" algn="l"/>
                <a:tab pos="4171315" algn="l"/>
                <a:tab pos="5412105" algn="l"/>
                <a:tab pos="5878830" algn="l"/>
                <a:tab pos="6500495" algn="l"/>
                <a:tab pos="6951980" algn="l"/>
                <a:tab pos="7415530" algn="l"/>
              </a:tabLst>
            </a:pPr>
            <a:r>
              <a:rPr sz="2000" spc="-5" dirty="0">
                <a:solidFill>
                  <a:srgbClr val="C00000"/>
                </a:solidFill>
                <a:latin typeface="Times New Roman"/>
                <a:cs typeface="Times New Roman"/>
              </a:rPr>
              <a:t>»	</a:t>
            </a:r>
            <a:r>
              <a:rPr sz="2000" spc="-5" dirty="0">
                <a:latin typeface="Times New Roman"/>
                <a:cs typeface="Times New Roman"/>
              </a:rPr>
              <a:t>Special	circuits	</a:t>
            </a:r>
            <a:r>
              <a:rPr sz="2000" spc="-10" dirty="0">
                <a:latin typeface="Times New Roman"/>
                <a:cs typeface="Times New Roman"/>
              </a:rPr>
              <a:t>called	DRAM	</a:t>
            </a:r>
            <a:r>
              <a:rPr sz="2000" spc="-5" dirty="0">
                <a:latin typeface="Times New Roman"/>
                <a:cs typeface="Times New Roman"/>
              </a:rPr>
              <a:t>controllers	</a:t>
            </a:r>
            <a:r>
              <a:rPr sz="2000" spc="-10" dirty="0">
                <a:latin typeface="Times New Roman"/>
                <a:cs typeface="Times New Roman"/>
              </a:rPr>
              <a:t>are	used	for	the	refreshing</a:t>
            </a:r>
            <a:endParaRPr sz="2000">
              <a:latin typeface="Times New Roman"/>
              <a:cs typeface="Times New Roman"/>
            </a:endParaRPr>
          </a:p>
          <a:p>
            <a:pPr marL="683260">
              <a:lnSpc>
                <a:spcPct val="100000"/>
              </a:lnSpc>
              <a:spcBef>
                <a:spcPts val="1205"/>
              </a:spcBef>
            </a:pPr>
            <a:r>
              <a:rPr sz="2000" spc="-5" dirty="0">
                <a:latin typeface="Times New Roman"/>
                <a:cs typeface="Times New Roman"/>
              </a:rPr>
              <a:t>operation.</a:t>
            </a:r>
            <a:endParaRPr sz="2000">
              <a:latin typeface="Times New Roman"/>
              <a:cs typeface="Times New Roman"/>
            </a:endParaRPr>
          </a:p>
          <a:p>
            <a:pPr marL="356870">
              <a:lnSpc>
                <a:spcPct val="100000"/>
              </a:lnSpc>
              <a:spcBef>
                <a:spcPts val="1680"/>
              </a:spcBef>
              <a:tabLst>
                <a:tab pos="682625" algn="l"/>
              </a:tabLst>
            </a:pPr>
            <a:r>
              <a:rPr sz="2000" spc="-5" dirty="0">
                <a:solidFill>
                  <a:srgbClr val="C00000"/>
                </a:solidFill>
                <a:latin typeface="Times New Roman"/>
                <a:cs typeface="Times New Roman"/>
              </a:rPr>
              <a:t>»	</a:t>
            </a:r>
            <a:r>
              <a:rPr sz="2000" dirty="0">
                <a:latin typeface="Times New Roman"/>
                <a:cs typeface="Times New Roman"/>
              </a:rPr>
              <a:t>The </a:t>
            </a:r>
            <a:r>
              <a:rPr sz="2000" spc="-5" dirty="0">
                <a:latin typeface="Times New Roman"/>
                <a:cs typeface="Times New Roman"/>
              </a:rPr>
              <a:t>refresh </a:t>
            </a:r>
            <a:r>
              <a:rPr sz="2000" dirty="0">
                <a:latin typeface="Times New Roman"/>
                <a:cs typeface="Times New Roman"/>
              </a:rPr>
              <a:t>operation </a:t>
            </a:r>
            <a:r>
              <a:rPr sz="2000" spc="-10" dirty="0">
                <a:latin typeface="Times New Roman"/>
                <a:cs typeface="Times New Roman"/>
              </a:rPr>
              <a:t>is </a:t>
            </a:r>
            <a:r>
              <a:rPr sz="2000" spc="-5" dirty="0">
                <a:latin typeface="Times New Roman"/>
                <a:cs typeface="Times New Roman"/>
              </a:rPr>
              <a:t>done periodically </a:t>
            </a:r>
            <a:r>
              <a:rPr sz="2000" spc="-10" dirty="0">
                <a:latin typeface="Times New Roman"/>
                <a:cs typeface="Times New Roman"/>
              </a:rPr>
              <a:t>in milliseconds</a:t>
            </a:r>
            <a:r>
              <a:rPr sz="2000" spc="45" dirty="0">
                <a:latin typeface="Times New Roman"/>
                <a:cs typeface="Times New Roman"/>
              </a:rPr>
              <a:t> </a:t>
            </a:r>
            <a:r>
              <a:rPr sz="2000" spc="-10" dirty="0">
                <a:latin typeface="Times New Roman"/>
                <a:cs typeface="Times New Roman"/>
              </a:rPr>
              <a:t>interval.</a:t>
            </a:r>
            <a:endParaRPr sz="2000">
              <a:latin typeface="Times New Roman"/>
              <a:cs typeface="Times New Roman"/>
            </a:endParaRPr>
          </a:p>
        </p:txBody>
      </p:sp>
      <p:sp>
        <p:nvSpPr>
          <p:cNvPr id="5" name="object 5"/>
          <p:cNvSpPr txBox="1"/>
          <p:nvPr/>
        </p:nvSpPr>
        <p:spPr>
          <a:xfrm>
            <a:off x="8420100" y="6471338"/>
            <a:ext cx="216535" cy="196850"/>
          </a:xfrm>
          <a:prstGeom prst="rect">
            <a:avLst/>
          </a:prstGeom>
        </p:spPr>
        <p:txBody>
          <a:bodyPr vert="horz" wrap="square" lIns="0" tIns="0" rIns="0" bIns="0" rtlCol="0">
            <a:spAutoFit/>
          </a:bodyPr>
          <a:lstStyle/>
          <a:p>
            <a:pPr marL="38100">
              <a:lnSpc>
                <a:spcPts val="1375"/>
              </a:lnSpc>
            </a:pPr>
            <a:fld id="{81D60167-4931-47E6-BA6A-407CBD079E47}" type="slidenum">
              <a:rPr sz="1200" spc="-40" dirty="0">
                <a:latin typeface="Times New Roman"/>
                <a:cs typeface="Times New Roman"/>
              </a:rPr>
              <a:t>81</a:t>
            </a:fld>
            <a:endParaRPr sz="1200">
              <a:latin typeface="Times New Roman"/>
              <a:cs typeface="Times New Roman"/>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57200" y="6172200"/>
            <a:ext cx="8229600" cy="0"/>
          </a:xfrm>
          <a:custGeom>
            <a:avLst/>
            <a:gdLst/>
            <a:ahLst/>
            <a:cxnLst/>
            <a:rect l="l" t="t" r="r" b="b"/>
            <a:pathLst>
              <a:path w="8229600">
                <a:moveTo>
                  <a:pt x="0" y="0"/>
                </a:moveTo>
                <a:lnTo>
                  <a:pt x="8229600" y="0"/>
                </a:lnTo>
              </a:path>
            </a:pathLst>
          </a:custGeom>
          <a:ln w="19050">
            <a:solidFill>
              <a:srgbClr val="CC9900"/>
            </a:solidFill>
          </a:ln>
        </p:spPr>
        <p:txBody>
          <a:bodyPr wrap="square" lIns="0" tIns="0" rIns="0" bIns="0" rtlCol="0"/>
          <a:lstStyle/>
          <a:p>
            <a:endParaRPr/>
          </a:p>
        </p:txBody>
      </p:sp>
      <p:sp>
        <p:nvSpPr>
          <p:cNvPr id="3" name="object 3"/>
          <p:cNvSpPr txBox="1">
            <a:spLocks noGrp="1"/>
          </p:cNvSpPr>
          <p:nvPr>
            <p:ph type="title"/>
          </p:nvPr>
        </p:nvSpPr>
        <p:spPr>
          <a:xfrm>
            <a:off x="804468" y="199374"/>
            <a:ext cx="8107680" cy="941069"/>
          </a:xfrm>
          <a:prstGeom prst="rect">
            <a:avLst/>
          </a:prstGeom>
        </p:spPr>
        <p:txBody>
          <a:bodyPr vert="horz" wrap="square" lIns="0" tIns="12700" rIns="0" bIns="0" rtlCol="0">
            <a:spAutoFit/>
          </a:bodyPr>
          <a:lstStyle/>
          <a:p>
            <a:pPr marL="338455" marR="5080" indent="-326390">
              <a:lnSpc>
                <a:spcPct val="150100"/>
              </a:lnSpc>
              <a:spcBef>
                <a:spcPts val="100"/>
              </a:spcBef>
              <a:tabLst>
                <a:tab pos="338455" algn="l"/>
              </a:tabLst>
            </a:pPr>
            <a:r>
              <a:rPr spc="-5" dirty="0">
                <a:solidFill>
                  <a:srgbClr val="C00000"/>
                </a:solidFill>
              </a:rPr>
              <a:t>»	</a:t>
            </a:r>
            <a:r>
              <a:rPr dirty="0"/>
              <a:t>The </a:t>
            </a:r>
            <a:r>
              <a:rPr spc="-10" dirty="0"/>
              <a:t>following </a:t>
            </a:r>
            <a:r>
              <a:rPr spc="-5" dirty="0"/>
              <a:t>Figure illustrates </a:t>
            </a:r>
            <a:r>
              <a:rPr spc="-10" dirty="0"/>
              <a:t>the </a:t>
            </a:r>
            <a:r>
              <a:rPr spc="-10" dirty="0">
                <a:solidFill>
                  <a:srgbClr val="FF0000"/>
                </a:solidFill>
              </a:rPr>
              <a:t>typical </a:t>
            </a:r>
            <a:r>
              <a:rPr spc="-5" dirty="0">
                <a:solidFill>
                  <a:srgbClr val="FF0000"/>
                </a:solidFill>
              </a:rPr>
              <a:t>implementation </a:t>
            </a:r>
            <a:r>
              <a:rPr dirty="0">
                <a:solidFill>
                  <a:srgbClr val="FF0000"/>
                </a:solidFill>
              </a:rPr>
              <a:t>of </a:t>
            </a:r>
            <a:r>
              <a:rPr spc="-5" dirty="0">
                <a:solidFill>
                  <a:srgbClr val="FF0000"/>
                </a:solidFill>
              </a:rPr>
              <a:t>a </a:t>
            </a:r>
            <a:r>
              <a:rPr spc="-10" dirty="0">
                <a:solidFill>
                  <a:srgbClr val="FF0000"/>
                </a:solidFill>
              </a:rPr>
              <a:t>DRAM  </a:t>
            </a:r>
            <a:r>
              <a:rPr spc="-5" dirty="0"/>
              <a:t>cell.</a:t>
            </a:r>
          </a:p>
        </p:txBody>
      </p:sp>
      <p:sp>
        <p:nvSpPr>
          <p:cNvPr id="5" name="object 5"/>
          <p:cNvSpPr/>
          <p:nvPr/>
        </p:nvSpPr>
        <p:spPr>
          <a:xfrm>
            <a:off x="4419600" y="914400"/>
            <a:ext cx="3419475" cy="3581400"/>
          </a:xfrm>
          <a:prstGeom prst="rect">
            <a:avLst/>
          </a:prstGeom>
          <a:blipFill>
            <a:blip r:embed="rId2" cstate="print"/>
            <a:stretch>
              <a:fillRect/>
            </a:stretch>
          </a:blipFill>
        </p:spPr>
        <p:txBody>
          <a:bodyPr wrap="square" lIns="0" tIns="0" rIns="0" bIns="0" rtlCol="0"/>
          <a:lstStyle/>
          <a:p>
            <a:endParaRPr/>
          </a:p>
        </p:txBody>
      </p:sp>
      <p:sp>
        <p:nvSpPr>
          <p:cNvPr id="6" name="object 6"/>
          <p:cNvSpPr txBox="1"/>
          <p:nvPr/>
        </p:nvSpPr>
        <p:spPr>
          <a:xfrm>
            <a:off x="804468" y="4697224"/>
            <a:ext cx="8108315" cy="940435"/>
          </a:xfrm>
          <a:prstGeom prst="rect">
            <a:avLst/>
          </a:prstGeom>
        </p:spPr>
        <p:txBody>
          <a:bodyPr vert="horz" wrap="square" lIns="0" tIns="165735" rIns="0" bIns="0" rtlCol="0">
            <a:spAutoFit/>
          </a:bodyPr>
          <a:lstStyle/>
          <a:p>
            <a:pPr marL="12700">
              <a:lnSpc>
                <a:spcPct val="100000"/>
              </a:lnSpc>
              <a:spcBef>
                <a:spcPts val="1305"/>
              </a:spcBef>
              <a:tabLst>
                <a:tab pos="338455" algn="l"/>
              </a:tabLst>
            </a:pPr>
            <a:r>
              <a:rPr sz="2000" spc="-5" dirty="0">
                <a:solidFill>
                  <a:srgbClr val="C00000"/>
                </a:solidFill>
                <a:latin typeface="Times New Roman"/>
                <a:cs typeface="Times New Roman"/>
              </a:rPr>
              <a:t>»	</a:t>
            </a:r>
            <a:r>
              <a:rPr sz="2000" dirty="0">
                <a:latin typeface="Times New Roman"/>
                <a:cs typeface="Times New Roman"/>
              </a:rPr>
              <a:t>The</a:t>
            </a:r>
            <a:r>
              <a:rPr sz="2000" spc="85" dirty="0">
                <a:latin typeface="Times New Roman"/>
                <a:cs typeface="Times New Roman"/>
              </a:rPr>
              <a:t> </a:t>
            </a:r>
            <a:r>
              <a:rPr sz="2000" spc="-10" dirty="0">
                <a:solidFill>
                  <a:srgbClr val="FF0000"/>
                </a:solidFill>
                <a:latin typeface="Times New Roman"/>
                <a:cs typeface="Times New Roman"/>
              </a:rPr>
              <a:t>MOSFET</a:t>
            </a:r>
            <a:r>
              <a:rPr sz="2000" spc="65" dirty="0">
                <a:solidFill>
                  <a:srgbClr val="FF0000"/>
                </a:solidFill>
                <a:latin typeface="Times New Roman"/>
                <a:cs typeface="Times New Roman"/>
              </a:rPr>
              <a:t> </a:t>
            </a:r>
            <a:r>
              <a:rPr sz="2000" spc="-5" dirty="0">
                <a:latin typeface="Times New Roman"/>
                <a:cs typeface="Times New Roman"/>
              </a:rPr>
              <a:t>acts</a:t>
            </a:r>
            <a:r>
              <a:rPr sz="2000" spc="75" dirty="0">
                <a:latin typeface="Times New Roman"/>
                <a:cs typeface="Times New Roman"/>
              </a:rPr>
              <a:t> </a:t>
            </a:r>
            <a:r>
              <a:rPr sz="2000" spc="-5" dirty="0">
                <a:latin typeface="Times New Roman"/>
                <a:cs typeface="Times New Roman"/>
              </a:rPr>
              <a:t>as</a:t>
            </a:r>
            <a:r>
              <a:rPr sz="2000" spc="70" dirty="0">
                <a:latin typeface="Times New Roman"/>
                <a:cs typeface="Times New Roman"/>
              </a:rPr>
              <a:t> </a:t>
            </a:r>
            <a:r>
              <a:rPr sz="2000" spc="-10" dirty="0">
                <a:latin typeface="Times New Roman"/>
                <a:cs typeface="Times New Roman"/>
              </a:rPr>
              <a:t>the</a:t>
            </a:r>
            <a:r>
              <a:rPr sz="2000" spc="105" dirty="0">
                <a:latin typeface="Times New Roman"/>
                <a:cs typeface="Times New Roman"/>
              </a:rPr>
              <a:t> </a:t>
            </a:r>
            <a:r>
              <a:rPr sz="2000" spc="-10" dirty="0">
                <a:solidFill>
                  <a:srgbClr val="6F2F9F"/>
                </a:solidFill>
                <a:latin typeface="Times New Roman"/>
                <a:cs typeface="Times New Roman"/>
              </a:rPr>
              <a:t>gate</a:t>
            </a:r>
            <a:r>
              <a:rPr sz="2000" spc="110" dirty="0">
                <a:solidFill>
                  <a:srgbClr val="6F2F9F"/>
                </a:solidFill>
                <a:latin typeface="Times New Roman"/>
                <a:cs typeface="Times New Roman"/>
              </a:rPr>
              <a:t> </a:t>
            </a:r>
            <a:r>
              <a:rPr sz="2000" spc="-10" dirty="0">
                <a:solidFill>
                  <a:srgbClr val="6F2F9F"/>
                </a:solidFill>
                <a:latin typeface="Times New Roman"/>
                <a:cs typeface="Times New Roman"/>
              </a:rPr>
              <a:t>for</a:t>
            </a:r>
            <a:r>
              <a:rPr sz="2000" spc="95" dirty="0">
                <a:solidFill>
                  <a:srgbClr val="6F2F9F"/>
                </a:solidFill>
                <a:latin typeface="Times New Roman"/>
                <a:cs typeface="Times New Roman"/>
              </a:rPr>
              <a:t> </a:t>
            </a:r>
            <a:r>
              <a:rPr sz="2000" spc="-10" dirty="0">
                <a:solidFill>
                  <a:srgbClr val="6F2F9F"/>
                </a:solidFill>
                <a:latin typeface="Times New Roman"/>
                <a:cs typeface="Times New Roman"/>
              </a:rPr>
              <a:t>the</a:t>
            </a:r>
            <a:r>
              <a:rPr sz="2000" spc="85" dirty="0">
                <a:solidFill>
                  <a:srgbClr val="6F2F9F"/>
                </a:solidFill>
                <a:latin typeface="Times New Roman"/>
                <a:cs typeface="Times New Roman"/>
              </a:rPr>
              <a:t> </a:t>
            </a:r>
            <a:r>
              <a:rPr sz="2000" spc="-5" dirty="0">
                <a:solidFill>
                  <a:srgbClr val="6F2F9F"/>
                </a:solidFill>
                <a:latin typeface="Times New Roman"/>
                <a:cs typeface="Times New Roman"/>
              </a:rPr>
              <a:t>incoming</a:t>
            </a:r>
            <a:r>
              <a:rPr sz="2000" spc="75" dirty="0">
                <a:solidFill>
                  <a:srgbClr val="6F2F9F"/>
                </a:solidFill>
                <a:latin typeface="Times New Roman"/>
                <a:cs typeface="Times New Roman"/>
              </a:rPr>
              <a:t> </a:t>
            </a:r>
            <a:r>
              <a:rPr sz="2000" spc="-10" dirty="0">
                <a:solidFill>
                  <a:srgbClr val="6F2F9F"/>
                </a:solidFill>
                <a:latin typeface="Times New Roman"/>
                <a:cs typeface="Times New Roman"/>
              </a:rPr>
              <a:t>and</a:t>
            </a:r>
            <a:r>
              <a:rPr sz="2000" spc="90" dirty="0">
                <a:solidFill>
                  <a:srgbClr val="6F2F9F"/>
                </a:solidFill>
                <a:latin typeface="Times New Roman"/>
                <a:cs typeface="Times New Roman"/>
              </a:rPr>
              <a:t> </a:t>
            </a:r>
            <a:r>
              <a:rPr sz="2000" spc="-5" dirty="0">
                <a:solidFill>
                  <a:srgbClr val="6F2F9F"/>
                </a:solidFill>
                <a:latin typeface="Times New Roman"/>
                <a:cs typeface="Times New Roman"/>
              </a:rPr>
              <a:t>outgoing</a:t>
            </a:r>
            <a:r>
              <a:rPr sz="2000" spc="80" dirty="0">
                <a:solidFill>
                  <a:srgbClr val="6F2F9F"/>
                </a:solidFill>
                <a:latin typeface="Times New Roman"/>
                <a:cs typeface="Times New Roman"/>
              </a:rPr>
              <a:t> </a:t>
            </a:r>
            <a:r>
              <a:rPr sz="2000" spc="-5" dirty="0">
                <a:solidFill>
                  <a:srgbClr val="6F2F9F"/>
                </a:solidFill>
                <a:latin typeface="Times New Roman"/>
                <a:cs typeface="Times New Roman"/>
              </a:rPr>
              <a:t>data</a:t>
            </a:r>
            <a:r>
              <a:rPr sz="2000" spc="-5" dirty="0">
                <a:latin typeface="Times New Roman"/>
                <a:cs typeface="Times New Roman"/>
              </a:rPr>
              <a:t>,</a:t>
            </a:r>
            <a:r>
              <a:rPr sz="2000" spc="110" dirty="0">
                <a:latin typeface="Times New Roman"/>
                <a:cs typeface="Times New Roman"/>
              </a:rPr>
              <a:t> </a:t>
            </a:r>
            <a:r>
              <a:rPr sz="2000" spc="-10" dirty="0">
                <a:latin typeface="Times New Roman"/>
                <a:cs typeface="Times New Roman"/>
              </a:rPr>
              <a:t>whereas</a:t>
            </a:r>
            <a:endParaRPr sz="2000">
              <a:latin typeface="Times New Roman"/>
              <a:cs typeface="Times New Roman"/>
            </a:endParaRPr>
          </a:p>
          <a:p>
            <a:pPr marL="338455">
              <a:lnSpc>
                <a:spcPct val="100000"/>
              </a:lnSpc>
              <a:spcBef>
                <a:spcPts val="1200"/>
              </a:spcBef>
            </a:pPr>
            <a:r>
              <a:rPr sz="2000" spc="-10" dirty="0">
                <a:latin typeface="Times New Roman"/>
                <a:cs typeface="Times New Roman"/>
              </a:rPr>
              <a:t>the </a:t>
            </a:r>
            <a:r>
              <a:rPr sz="2000" spc="-5" dirty="0">
                <a:solidFill>
                  <a:srgbClr val="FF0000"/>
                </a:solidFill>
                <a:latin typeface="Times New Roman"/>
                <a:cs typeface="Times New Roman"/>
              </a:rPr>
              <a:t>capacitor </a:t>
            </a:r>
            <a:r>
              <a:rPr sz="2000" spc="-5" dirty="0">
                <a:latin typeface="Times New Roman"/>
                <a:cs typeface="Times New Roman"/>
              </a:rPr>
              <a:t>acts as </a:t>
            </a:r>
            <a:r>
              <a:rPr sz="2000" spc="-10" dirty="0">
                <a:latin typeface="Times New Roman"/>
                <a:cs typeface="Times New Roman"/>
              </a:rPr>
              <a:t>the </a:t>
            </a:r>
            <a:r>
              <a:rPr sz="2000" dirty="0">
                <a:solidFill>
                  <a:srgbClr val="6F2F9F"/>
                </a:solidFill>
                <a:latin typeface="Times New Roman"/>
                <a:cs typeface="Times New Roman"/>
              </a:rPr>
              <a:t>bit </a:t>
            </a:r>
            <a:r>
              <a:rPr sz="2000" spc="-5" dirty="0">
                <a:solidFill>
                  <a:srgbClr val="6F2F9F"/>
                </a:solidFill>
                <a:latin typeface="Times New Roman"/>
                <a:cs typeface="Times New Roman"/>
              </a:rPr>
              <a:t>storage</a:t>
            </a:r>
            <a:r>
              <a:rPr sz="2000" spc="20" dirty="0">
                <a:solidFill>
                  <a:srgbClr val="6F2F9F"/>
                </a:solidFill>
                <a:latin typeface="Times New Roman"/>
                <a:cs typeface="Times New Roman"/>
              </a:rPr>
              <a:t> </a:t>
            </a:r>
            <a:r>
              <a:rPr sz="2000" spc="-10" dirty="0">
                <a:solidFill>
                  <a:srgbClr val="6F2F9F"/>
                </a:solidFill>
                <a:latin typeface="Times New Roman"/>
                <a:cs typeface="Times New Roman"/>
              </a:rPr>
              <a:t>unit</a:t>
            </a:r>
            <a:r>
              <a:rPr sz="2000" spc="-10" dirty="0">
                <a:latin typeface="Times New Roman"/>
                <a:cs typeface="Times New Roman"/>
              </a:rPr>
              <a:t>.</a:t>
            </a:r>
            <a:endParaRPr sz="2000">
              <a:latin typeface="Times New Roman"/>
              <a:cs typeface="Times New Roman"/>
            </a:endParaRPr>
          </a:p>
        </p:txBody>
      </p:sp>
      <p:sp>
        <p:nvSpPr>
          <p:cNvPr id="8" name="object 8"/>
          <p:cNvSpPr txBox="1"/>
          <p:nvPr/>
        </p:nvSpPr>
        <p:spPr>
          <a:xfrm>
            <a:off x="8420100" y="6471338"/>
            <a:ext cx="216535" cy="196850"/>
          </a:xfrm>
          <a:prstGeom prst="rect">
            <a:avLst/>
          </a:prstGeom>
        </p:spPr>
        <p:txBody>
          <a:bodyPr vert="horz" wrap="square" lIns="0" tIns="0" rIns="0" bIns="0" rtlCol="0">
            <a:spAutoFit/>
          </a:bodyPr>
          <a:lstStyle/>
          <a:p>
            <a:pPr marL="38100">
              <a:lnSpc>
                <a:spcPts val="1375"/>
              </a:lnSpc>
            </a:pPr>
            <a:fld id="{81D60167-4931-47E6-BA6A-407CBD079E47}" type="slidenum">
              <a:rPr sz="1200" spc="-40" dirty="0">
                <a:latin typeface="Times New Roman"/>
                <a:cs typeface="Times New Roman"/>
              </a:rPr>
              <a:t>82</a:t>
            </a:fld>
            <a:endParaRPr sz="1200">
              <a:latin typeface="Times New Roman"/>
              <a:cs typeface="Times New Roman"/>
            </a:endParaRP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3"/>
          <p:cNvGraphicFramePr>
            <a:graphicFrameLocks noGrp="1"/>
          </p:cNvGraphicFramePr>
          <p:nvPr/>
        </p:nvGraphicFramePr>
        <p:xfrm>
          <a:off x="679450" y="1136650"/>
          <a:ext cx="7848600" cy="4114800"/>
        </p:xfrm>
        <a:graphic>
          <a:graphicData uri="http://schemas.openxmlformats.org/drawingml/2006/table">
            <a:tbl>
              <a:tblPr firstRow="1" bandRow="1">
                <a:tableStyleId>{2D5ABB26-0587-4C30-8999-92F81FD0307C}</a:tableStyleId>
              </a:tblPr>
              <a:tblGrid>
                <a:gridCol w="3924300">
                  <a:extLst>
                    <a:ext uri="{9D8B030D-6E8A-4147-A177-3AD203B41FA5}">
                      <a16:colId xmlns:a16="http://schemas.microsoft.com/office/drawing/2014/main" xmlns="" val="20000"/>
                    </a:ext>
                  </a:extLst>
                </a:gridCol>
                <a:gridCol w="3924300">
                  <a:extLst>
                    <a:ext uri="{9D8B030D-6E8A-4147-A177-3AD203B41FA5}">
                      <a16:colId xmlns:a16="http://schemas.microsoft.com/office/drawing/2014/main" xmlns="" val="20001"/>
                    </a:ext>
                  </a:extLst>
                </a:gridCol>
              </a:tblGrid>
              <a:tr h="457200">
                <a:tc>
                  <a:txBody>
                    <a:bodyPr/>
                    <a:lstStyle/>
                    <a:p>
                      <a:pPr algn="ctr">
                        <a:lnSpc>
                          <a:spcPct val="100000"/>
                        </a:lnSpc>
                        <a:spcBef>
                          <a:spcPts val="715"/>
                        </a:spcBef>
                      </a:pPr>
                      <a:r>
                        <a:rPr sz="2000" b="1" spc="-10" dirty="0">
                          <a:latin typeface="Times New Roman"/>
                          <a:cs typeface="Times New Roman"/>
                        </a:rPr>
                        <a:t>SRAM</a:t>
                      </a:r>
                      <a:r>
                        <a:rPr sz="2000" b="1" spc="10" dirty="0">
                          <a:latin typeface="Times New Roman"/>
                          <a:cs typeface="Times New Roman"/>
                        </a:rPr>
                        <a:t> </a:t>
                      </a:r>
                      <a:r>
                        <a:rPr sz="2000" b="1" spc="-5" dirty="0">
                          <a:latin typeface="Times New Roman"/>
                          <a:cs typeface="Times New Roman"/>
                        </a:rPr>
                        <a:t>Cell</a:t>
                      </a:r>
                      <a:endParaRPr sz="2000">
                        <a:latin typeface="Times New Roman"/>
                        <a:cs typeface="Times New Roman"/>
                      </a:endParaRPr>
                    </a:p>
                  </a:txBody>
                  <a:tcPr marL="0" marR="0" marT="9080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1270" algn="ctr">
                        <a:lnSpc>
                          <a:spcPct val="100000"/>
                        </a:lnSpc>
                        <a:spcBef>
                          <a:spcPts val="715"/>
                        </a:spcBef>
                      </a:pPr>
                      <a:r>
                        <a:rPr sz="2000" b="1" spc="-10" dirty="0">
                          <a:latin typeface="Times New Roman"/>
                          <a:cs typeface="Times New Roman"/>
                        </a:rPr>
                        <a:t>DRAM</a:t>
                      </a:r>
                      <a:r>
                        <a:rPr sz="2000" b="1" spc="15" dirty="0">
                          <a:latin typeface="Times New Roman"/>
                          <a:cs typeface="Times New Roman"/>
                        </a:rPr>
                        <a:t> </a:t>
                      </a:r>
                      <a:r>
                        <a:rPr sz="2000" b="1" spc="-5" dirty="0">
                          <a:latin typeface="Times New Roman"/>
                          <a:cs typeface="Times New Roman"/>
                        </a:rPr>
                        <a:t>Cell</a:t>
                      </a:r>
                      <a:endParaRPr sz="2000">
                        <a:latin typeface="Times New Roman"/>
                        <a:cs typeface="Times New Roman"/>
                      </a:endParaRPr>
                    </a:p>
                  </a:txBody>
                  <a:tcPr marL="0" marR="0" marT="9080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xmlns="" val="10000"/>
                  </a:ext>
                </a:extLst>
              </a:tr>
              <a:tr h="914400">
                <a:tc>
                  <a:txBody>
                    <a:bodyPr/>
                    <a:lstStyle/>
                    <a:p>
                      <a:pPr marL="68580">
                        <a:lnSpc>
                          <a:spcPct val="100000"/>
                        </a:lnSpc>
                        <a:spcBef>
                          <a:spcPts val="720"/>
                        </a:spcBef>
                        <a:tabLst>
                          <a:tab pos="412750" algn="l"/>
                        </a:tabLst>
                      </a:pPr>
                      <a:r>
                        <a:rPr sz="2000" dirty="0">
                          <a:latin typeface="Times New Roman"/>
                          <a:cs typeface="Times New Roman"/>
                        </a:rPr>
                        <a:t>1.	</a:t>
                      </a:r>
                      <a:r>
                        <a:rPr sz="2000" spc="-5" dirty="0">
                          <a:latin typeface="Times New Roman"/>
                          <a:cs typeface="Times New Roman"/>
                        </a:rPr>
                        <a:t>Made </a:t>
                      </a:r>
                      <a:r>
                        <a:rPr sz="2000" spc="-15" dirty="0">
                          <a:latin typeface="Times New Roman"/>
                          <a:cs typeface="Times New Roman"/>
                        </a:rPr>
                        <a:t>up </a:t>
                      </a:r>
                      <a:r>
                        <a:rPr sz="2000" dirty="0">
                          <a:latin typeface="Times New Roman"/>
                          <a:cs typeface="Times New Roman"/>
                        </a:rPr>
                        <a:t>of </a:t>
                      </a:r>
                      <a:r>
                        <a:rPr sz="2000" spc="-5" dirty="0">
                          <a:latin typeface="Times New Roman"/>
                          <a:cs typeface="Times New Roman"/>
                        </a:rPr>
                        <a:t>6 </a:t>
                      </a:r>
                      <a:r>
                        <a:rPr sz="2000" spc="-10" dirty="0">
                          <a:latin typeface="Times New Roman"/>
                          <a:cs typeface="Times New Roman"/>
                        </a:rPr>
                        <a:t>CMOS</a:t>
                      </a:r>
                      <a:r>
                        <a:rPr sz="2000" spc="95" dirty="0">
                          <a:latin typeface="Times New Roman"/>
                          <a:cs typeface="Times New Roman"/>
                        </a:rPr>
                        <a:t> </a:t>
                      </a:r>
                      <a:r>
                        <a:rPr sz="2000" spc="-5" dirty="0">
                          <a:latin typeface="Times New Roman"/>
                          <a:cs typeface="Times New Roman"/>
                        </a:rPr>
                        <a:t>transistors</a:t>
                      </a:r>
                      <a:endParaRPr sz="2000">
                        <a:latin typeface="Times New Roman"/>
                        <a:cs typeface="Times New Roman"/>
                      </a:endParaRPr>
                    </a:p>
                    <a:p>
                      <a:pPr marL="412750">
                        <a:lnSpc>
                          <a:spcPct val="100000"/>
                        </a:lnSpc>
                        <a:spcBef>
                          <a:spcPts val="1200"/>
                        </a:spcBef>
                      </a:pPr>
                      <a:r>
                        <a:rPr sz="2000" spc="-5" dirty="0">
                          <a:latin typeface="Times New Roman"/>
                          <a:cs typeface="Times New Roman"/>
                        </a:rPr>
                        <a:t>(MOSFET)</a:t>
                      </a:r>
                      <a:endParaRPr sz="2000">
                        <a:latin typeface="Times New Roman"/>
                        <a:cs typeface="Times New Roman"/>
                      </a:endParaRPr>
                    </a:p>
                  </a:txBody>
                  <a:tcPr marL="0" marR="0" marT="9144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9850">
                        <a:lnSpc>
                          <a:spcPct val="100000"/>
                        </a:lnSpc>
                        <a:spcBef>
                          <a:spcPts val="720"/>
                        </a:spcBef>
                        <a:tabLst>
                          <a:tab pos="414655" algn="l"/>
                          <a:tab pos="1127760" algn="l"/>
                          <a:tab pos="1515110" algn="l"/>
                          <a:tab pos="1859280" algn="l"/>
                          <a:tab pos="2106930" algn="l"/>
                          <a:tab pos="3241040" algn="l"/>
                          <a:tab pos="3747135" algn="l"/>
                        </a:tabLst>
                      </a:pPr>
                      <a:r>
                        <a:rPr sz="2000" dirty="0">
                          <a:latin typeface="Times New Roman"/>
                          <a:cs typeface="Times New Roman"/>
                        </a:rPr>
                        <a:t>1.	</a:t>
                      </a:r>
                      <a:r>
                        <a:rPr sz="2000" spc="-5" dirty="0">
                          <a:latin typeface="Times New Roman"/>
                          <a:cs typeface="Times New Roman"/>
                        </a:rPr>
                        <a:t>Made	</a:t>
                      </a:r>
                      <a:r>
                        <a:rPr sz="2000" spc="-15" dirty="0">
                          <a:latin typeface="Times New Roman"/>
                          <a:cs typeface="Times New Roman"/>
                        </a:rPr>
                        <a:t>up	</a:t>
                      </a:r>
                      <a:r>
                        <a:rPr sz="2000" dirty="0">
                          <a:latin typeface="Times New Roman"/>
                          <a:cs typeface="Times New Roman"/>
                        </a:rPr>
                        <a:t>of	</a:t>
                      </a:r>
                      <a:r>
                        <a:rPr sz="2000" spc="-5" dirty="0">
                          <a:latin typeface="Times New Roman"/>
                          <a:cs typeface="Times New Roman"/>
                        </a:rPr>
                        <a:t>a	MOSFET	</a:t>
                      </a:r>
                      <a:r>
                        <a:rPr sz="2000" spc="5" dirty="0">
                          <a:latin typeface="Times New Roman"/>
                          <a:cs typeface="Times New Roman"/>
                        </a:rPr>
                        <a:t>and	</a:t>
                      </a:r>
                      <a:r>
                        <a:rPr sz="2000" spc="-5" dirty="0">
                          <a:latin typeface="Times New Roman"/>
                          <a:cs typeface="Times New Roman"/>
                        </a:rPr>
                        <a:t>a</a:t>
                      </a:r>
                      <a:endParaRPr sz="2000">
                        <a:latin typeface="Times New Roman"/>
                        <a:cs typeface="Times New Roman"/>
                      </a:endParaRPr>
                    </a:p>
                    <a:p>
                      <a:pPr marL="414655">
                        <a:lnSpc>
                          <a:spcPct val="100000"/>
                        </a:lnSpc>
                        <a:spcBef>
                          <a:spcPts val="1200"/>
                        </a:spcBef>
                      </a:pPr>
                      <a:r>
                        <a:rPr sz="2000" spc="-5" dirty="0">
                          <a:latin typeface="Times New Roman"/>
                          <a:cs typeface="Times New Roman"/>
                        </a:rPr>
                        <a:t>Capacitor</a:t>
                      </a:r>
                      <a:endParaRPr sz="2000">
                        <a:latin typeface="Times New Roman"/>
                        <a:cs typeface="Times New Roman"/>
                      </a:endParaRPr>
                    </a:p>
                  </a:txBody>
                  <a:tcPr marL="0" marR="0" marT="9144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xmlns="" val="10001"/>
                  </a:ext>
                </a:extLst>
              </a:tr>
              <a:tr h="457200">
                <a:tc>
                  <a:txBody>
                    <a:bodyPr/>
                    <a:lstStyle/>
                    <a:p>
                      <a:pPr marL="68580">
                        <a:lnSpc>
                          <a:spcPct val="100000"/>
                        </a:lnSpc>
                        <a:spcBef>
                          <a:spcPts val="720"/>
                        </a:spcBef>
                        <a:tabLst>
                          <a:tab pos="412750" algn="l"/>
                        </a:tabLst>
                      </a:pPr>
                      <a:r>
                        <a:rPr sz="2000" dirty="0">
                          <a:latin typeface="Times New Roman"/>
                          <a:cs typeface="Times New Roman"/>
                        </a:rPr>
                        <a:t>1.	</a:t>
                      </a:r>
                      <a:r>
                        <a:rPr sz="2000" spc="-15" dirty="0">
                          <a:latin typeface="Times New Roman"/>
                          <a:cs typeface="Times New Roman"/>
                        </a:rPr>
                        <a:t>Doesn’t </a:t>
                      </a:r>
                      <a:r>
                        <a:rPr sz="2000" spc="-5" dirty="0">
                          <a:latin typeface="Times New Roman"/>
                          <a:cs typeface="Times New Roman"/>
                        </a:rPr>
                        <a:t>require</a:t>
                      </a:r>
                      <a:r>
                        <a:rPr sz="2000" spc="25" dirty="0">
                          <a:latin typeface="Times New Roman"/>
                          <a:cs typeface="Times New Roman"/>
                        </a:rPr>
                        <a:t> </a:t>
                      </a:r>
                      <a:r>
                        <a:rPr sz="2000" spc="-10" dirty="0">
                          <a:latin typeface="Times New Roman"/>
                          <a:cs typeface="Times New Roman"/>
                        </a:rPr>
                        <a:t>refreshing</a:t>
                      </a:r>
                      <a:endParaRPr sz="2000">
                        <a:latin typeface="Times New Roman"/>
                        <a:cs typeface="Times New Roman"/>
                      </a:endParaRPr>
                    </a:p>
                  </a:txBody>
                  <a:tcPr marL="0" marR="0" marT="9144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9850">
                        <a:lnSpc>
                          <a:spcPct val="100000"/>
                        </a:lnSpc>
                        <a:spcBef>
                          <a:spcPts val="720"/>
                        </a:spcBef>
                        <a:tabLst>
                          <a:tab pos="414655" algn="l"/>
                        </a:tabLst>
                      </a:pPr>
                      <a:r>
                        <a:rPr sz="2000" dirty="0">
                          <a:latin typeface="Times New Roman"/>
                          <a:cs typeface="Times New Roman"/>
                        </a:rPr>
                        <a:t>1.	</a:t>
                      </a:r>
                      <a:r>
                        <a:rPr sz="2000" spc="-10" dirty="0">
                          <a:latin typeface="Times New Roman"/>
                          <a:cs typeface="Times New Roman"/>
                        </a:rPr>
                        <a:t>Requires</a:t>
                      </a:r>
                      <a:r>
                        <a:rPr sz="2000" dirty="0">
                          <a:latin typeface="Times New Roman"/>
                          <a:cs typeface="Times New Roman"/>
                        </a:rPr>
                        <a:t> </a:t>
                      </a:r>
                      <a:r>
                        <a:rPr sz="2000" spc="-10" dirty="0">
                          <a:latin typeface="Times New Roman"/>
                          <a:cs typeface="Times New Roman"/>
                        </a:rPr>
                        <a:t>refreshing</a:t>
                      </a:r>
                      <a:endParaRPr sz="2000">
                        <a:latin typeface="Times New Roman"/>
                        <a:cs typeface="Times New Roman"/>
                      </a:endParaRPr>
                    </a:p>
                  </a:txBody>
                  <a:tcPr marL="0" marR="0" marT="9144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xmlns="" val="10002"/>
                  </a:ext>
                </a:extLst>
              </a:tr>
              <a:tr h="457200">
                <a:tc>
                  <a:txBody>
                    <a:bodyPr/>
                    <a:lstStyle/>
                    <a:p>
                      <a:pPr marL="68580">
                        <a:lnSpc>
                          <a:spcPct val="100000"/>
                        </a:lnSpc>
                        <a:spcBef>
                          <a:spcPts val="720"/>
                        </a:spcBef>
                        <a:tabLst>
                          <a:tab pos="412750" algn="l"/>
                        </a:tabLst>
                      </a:pPr>
                      <a:r>
                        <a:rPr sz="2000" dirty="0">
                          <a:latin typeface="Times New Roman"/>
                          <a:cs typeface="Times New Roman"/>
                        </a:rPr>
                        <a:t>1.	More</a:t>
                      </a:r>
                      <a:r>
                        <a:rPr sz="2000" spc="-40" dirty="0">
                          <a:latin typeface="Times New Roman"/>
                          <a:cs typeface="Times New Roman"/>
                        </a:rPr>
                        <a:t> </a:t>
                      </a:r>
                      <a:r>
                        <a:rPr sz="2000" spc="-10" dirty="0">
                          <a:latin typeface="Times New Roman"/>
                          <a:cs typeface="Times New Roman"/>
                        </a:rPr>
                        <a:t>expensive</a:t>
                      </a:r>
                      <a:endParaRPr sz="2000">
                        <a:latin typeface="Times New Roman"/>
                        <a:cs typeface="Times New Roman"/>
                      </a:endParaRPr>
                    </a:p>
                  </a:txBody>
                  <a:tcPr marL="0" marR="0" marT="9144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9850">
                        <a:lnSpc>
                          <a:spcPct val="100000"/>
                        </a:lnSpc>
                        <a:spcBef>
                          <a:spcPts val="720"/>
                        </a:spcBef>
                        <a:tabLst>
                          <a:tab pos="414655" algn="l"/>
                        </a:tabLst>
                      </a:pPr>
                      <a:r>
                        <a:rPr sz="2000" dirty="0">
                          <a:latin typeface="Times New Roman"/>
                          <a:cs typeface="Times New Roman"/>
                        </a:rPr>
                        <a:t>1.	</a:t>
                      </a:r>
                      <a:r>
                        <a:rPr sz="2000" spc="-10" dirty="0">
                          <a:latin typeface="Times New Roman"/>
                          <a:cs typeface="Times New Roman"/>
                        </a:rPr>
                        <a:t>Less</a:t>
                      </a:r>
                      <a:r>
                        <a:rPr sz="2000" spc="-15" dirty="0">
                          <a:latin typeface="Times New Roman"/>
                          <a:cs typeface="Times New Roman"/>
                        </a:rPr>
                        <a:t> </a:t>
                      </a:r>
                      <a:r>
                        <a:rPr sz="2000" spc="-10" dirty="0">
                          <a:latin typeface="Times New Roman"/>
                          <a:cs typeface="Times New Roman"/>
                        </a:rPr>
                        <a:t>expensive</a:t>
                      </a:r>
                      <a:endParaRPr sz="2000">
                        <a:latin typeface="Times New Roman"/>
                        <a:cs typeface="Times New Roman"/>
                      </a:endParaRPr>
                    </a:p>
                  </a:txBody>
                  <a:tcPr marL="0" marR="0" marT="9144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xmlns="" val="10003"/>
                  </a:ext>
                </a:extLst>
              </a:tr>
              <a:tr h="1828800">
                <a:tc>
                  <a:txBody>
                    <a:bodyPr/>
                    <a:lstStyle/>
                    <a:p>
                      <a:pPr>
                        <a:lnSpc>
                          <a:spcPct val="100000"/>
                        </a:lnSpc>
                        <a:spcBef>
                          <a:spcPts val="15"/>
                        </a:spcBef>
                      </a:pPr>
                      <a:endParaRPr sz="2700">
                        <a:latin typeface="Times New Roman"/>
                        <a:cs typeface="Times New Roman"/>
                      </a:endParaRPr>
                    </a:p>
                    <a:p>
                      <a:pPr marL="412750" marR="60325" indent="-344805">
                        <a:lnSpc>
                          <a:spcPct val="150100"/>
                        </a:lnSpc>
                        <a:tabLst>
                          <a:tab pos="412750" algn="l"/>
                        </a:tabLst>
                      </a:pPr>
                      <a:r>
                        <a:rPr sz="2000" dirty="0">
                          <a:latin typeface="Times New Roman"/>
                          <a:cs typeface="Times New Roman"/>
                        </a:rPr>
                        <a:t>1.	</a:t>
                      </a:r>
                      <a:r>
                        <a:rPr sz="2000" spc="-10" dirty="0">
                          <a:latin typeface="Times New Roman"/>
                          <a:cs typeface="Times New Roman"/>
                        </a:rPr>
                        <a:t>Fast in </a:t>
                      </a:r>
                      <a:r>
                        <a:rPr sz="2000" spc="-5" dirty="0">
                          <a:latin typeface="Times New Roman"/>
                          <a:cs typeface="Times New Roman"/>
                        </a:rPr>
                        <a:t>operation, typical access  </a:t>
                      </a:r>
                      <a:r>
                        <a:rPr sz="2000" spc="-15" dirty="0">
                          <a:latin typeface="Times New Roman"/>
                          <a:cs typeface="Times New Roman"/>
                        </a:rPr>
                        <a:t>time </a:t>
                      </a:r>
                      <a:r>
                        <a:rPr sz="2000" spc="-10" dirty="0">
                          <a:latin typeface="Times New Roman"/>
                          <a:cs typeface="Times New Roman"/>
                        </a:rPr>
                        <a:t>is </a:t>
                      </a:r>
                      <a:r>
                        <a:rPr sz="2000" dirty="0">
                          <a:latin typeface="Times New Roman"/>
                          <a:cs typeface="Times New Roman"/>
                        </a:rPr>
                        <a:t>10</a:t>
                      </a:r>
                      <a:r>
                        <a:rPr sz="2000" spc="10" dirty="0">
                          <a:latin typeface="Times New Roman"/>
                          <a:cs typeface="Times New Roman"/>
                        </a:rPr>
                        <a:t> </a:t>
                      </a:r>
                      <a:r>
                        <a:rPr sz="2000" spc="-20" dirty="0">
                          <a:latin typeface="Times New Roman"/>
                          <a:cs typeface="Times New Roman"/>
                        </a:rPr>
                        <a:t>ns</a:t>
                      </a:r>
                      <a:endParaRPr sz="2000">
                        <a:latin typeface="Times New Roman"/>
                        <a:cs typeface="Times New Roman"/>
                      </a:endParaRPr>
                    </a:p>
                  </a:txBody>
                  <a:tcPr marL="0" marR="0" marT="190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9850" algn="just">
                        <a:lnSpc>
                          <a:spcPct val="100000"/>
                        </a:lnSpc>
                        <a:spcBef>
                          <a:spcPts val="725"/>
                        </a:spcBef>
                      </a:pPr>
                      <a:r>
                        <a:rPr sz="2000" dirty="0">
                          <a:latin typeface="Times New Roman"/>
                          <a:cs typeface="Times New Roman"/>
                        </a:rPr>
                        <a:t>1. Slow </a:t>
                      </a:r>
                      <a:r>
                        <a:rPr sz="2000" spc="5" dirty="0">
                          <a:latin typeface="Times New Roman"/>
                          <a:cs typeface="Times New Roman"/>
                        </a:rPr>
                        <a:t>in </a:t>
                      </a:r>
                      <a:r>
                        <a:rPr sz="2000" spc="-5" dirty="0">
                          <a:latin typeface="Times New Roman"/>
                          <a:cs typeface="Times New Roman"/>
                        </a:rPr>
                        <a:t>operation </a:t>
                      </a:r>
                      <a:r>
                        <a:rPr sz="2000" spc="-10" dirty="0">
                          <a:latin typeface="Times New Roman"/>
                          <a:cs typeface="Times New Roman"/>
                        </a:rPr>
                        <a:t>due </a:t>
                      </a:r>
                      <a:r>
                        <a:rPr sz="2000" spc="-5" dirty="0">
                          <a:latin typeface="Times New Roman"/>
                          <a:cs typeface="Times New Roman"/>
                        </a:rPr>
                        <a:t>to</a:t>
                      </a:r>
                      <a:r>
                        <a:rPr sz="2000" spc="150" dirty="0">
                          <a:latin typeface="Times New Roman"/>
                          <a:cs typeface="Times New Roman"/>
                        </a:rPr>
                        <a:t> </a:t>
                      </a:r>
                      <a:r>
                        <a:rPr sz="2000" spc="-10" dirty="0">
                          <a:latin typeface="Times New Roman"/>
                          <a:cs typeface="Times New Roman"/>
                        </a:rPr>
                        <a:t>refresh</a:t>
                      </a:r>
                      <a:endParaRPr sz="2000">
                        <a:latin typeface="Times New Roman"/>
                        <a:cs typeface="Times New Roman"/>
                      </a:endParaRPr>
                    </a:p>
                    <a:p>
                      <a:pPr marL="414655" marR="57150" algn="just">
                        <a:lnSpc>
                          <a:spcPts val="3600"/>
                        </a:lnSpc>
                        <a:spcBef>
                          <a:spcPts val="320"/>
                        </a:spcBef>
                      </a:pPr>
                      <a:r>
                        <a:rPr sz="2000" spc="-10" dirty="0">
                          <a:latin typeface="Times New Roman"/>
                          <a:cs typeface="Times New Roman"/>
                        </a:rPr>
                        <a:t>requirement, typical </a:t>
                      </a:r>
                      <a:r>
                        <a:rPr sz="2000" spc="-5" dirty="0">
                          <a:latin typeface="Times New Roman"/>
                          <a:cs typeface="Times New Roman"/>
                        </a:rPr>
                        <a:t>access </a:t>
                      </a:r>
                      <a:r>
                        <a:rPr sz="2000" spc="-10" dirty="0">
                          <a:latin typeface="Times New Roman"/>
                          <a:cs typeface="Times New Roman"/>
                        </a:rPr>
                        <a:t>time  is </a:t>
                      </a:r>
                      <a:r>
                        <a:rPr sz="2000" dirty="0">
                          <a:latin typeface="Times New Roman"/>
                          <a:cs typeface="Times New Roman"/>
                        </a:rPr>
                        <a:t>60 </a:t>
                      </a:r>
                      <a:r>
                        <a:rPr sz="2000" spc="-10" dirty="0">
                          <a:latin typeface="Times New Roman"/>
                          <a:cs typeface="Times New Roman"/>
                        </a:rPr>
                        <a:t>ns; </a:t>
                      </a:r>
                      <a:r>
                        <a:rPr sz="2000" spc="-15" dirty="0">
                          <a:latin typeface="Times New Roman"/>
                          <a:cs typeface="Times New Roman"/>
                        </a:rPr>
                        <a:t>write </a:t>
                      </a:r>
                      <a:r>
                        <a:rPr sz="2000" dirty="0">
                          <a:latin typeface="Times New Roman"/>
                          <a:cs typeface="Times New Roman"/>
                        </a:rPr>
                        <a:t>operation </a:t>
                      </a:r>
                      <a:r>
                        <a:rPr sz="2000" spc="-10" dirty="0">
                          <a:latin typeface="Times New Roman"/>
                          <a:cs typeface="Times New Roman"/>
                        </a:rPr>
                        <a:t>is faster  than </a:t>
                      </a:r>
                      <a:r>
                        <a:rPr sz="2000" spc="-5" dirty="0">
                          <a:latin typeface="Times New Roman"/>
                          <a:cs typeface="Times New Roman"/>
                        </a:rPr>
                        <a:t>read operation</a:t>
                      </a:r>
                      <a:endParaRPr sz="2000">
                        <a:latin typeface="Times New Roman"/>
                        <a:cs typeface="Times New Roman"/>
                      </a:endParaRPr>
                    </a:p>
                  </a:txBody>
                  <a:tcPr marL="0" marR="0" marT="9207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xmlns="" val="10004"/>
                  </a:ext>
                </a:extLst>
              </a:tr>
            </a:tbl>
          </a:graphicData>
        </a:graphic>
      </p:graphicFrame>
      <p:sp>
        <p:nvSpPr>
          <p:cNvPr id="5" name="object 5"/>
          <p:cNvSpPr txBox="1"/>
          <p:nvPr/>
        </p:nvSpPr>
        <p:spPr>
          <a:xfrm>
            <a:off x="8420100" y="6471338"/>
            <a:ext cx="216535" cy="196850"/>
          </a:xfrm>
          <a:prstGeom prst="rect">
            <a:avLst/>
          </a:prstGeom>
        </p:spPr>
        <p:txBody>
          <a:bodyPr vert="horz" wrap="square" lIns="0" tIns="0" rIns="0" bIns="0" rtlCol="0">
            <a:spAutoFit/>
          </a:bodyPr>
          <a:lstStyle/>
          <a:p>
            <a:pPr marL="38100">
              <a:lnSpc>
                <a:spcPts val="1375"/>
              </a:lnSpc>
            </a:pPr>
            <a:fld id="{81D60167-4931-47E6-BA6A-407CBD079E47}" type="slidenum">
              <a:rPr sz="1200" spc="-40" dirty="0">
                <a:latin typeface="Times New Roman"/>
                <a:cs typeface="Times New Roman"/>
              </a:rPr>
              <a:t>83</a:t>
            </a:fld>
            <a:endParaRPr sz="1200">
              <a:latin typeface="Times New Roman"/>
              <a:cs typeface="Times New Roman"/>
            </a:endParaRP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57200" y="6172200"/>
            <a:ext cx="8229600" cy="0"/>
          </a:xfrm>
          <a:custGeom>
            <a:avLst/>
            <a:gdLst/>
            <a:ahLst/>
            <a:cxnLst/>
            <a:rect l="l" t="t" r="r" b="b"/>
            <a:pathLst>
              <a:path w="8229600">
                <a:moveTo>
                  <a:pt x="0" y="0"/>
                </a:moveTo>
                <a:lnTo>
                  <a:pt x="8229600" y="0"/>
                </a:lnTo>
              </a:path>
            </a:pathLst>
          </a:custGeom>
          <a:ln w="19050">
            <a:solidFill>
              <a:srgbClr val="CC9900"/>
            </a:solidFill>
          </a:ln>
        </p:spPr>
        <p:txBody>
          <a:bodyPr wrap="square" lIns="0" tIns="0" rIns="0" bIns="0" rtlCol="0"/>
          <a:lstStyle/>
          <a:p>
            <a:endParaRPr/>
          </a:p>
        </p:txBody>
      </p:sp>
      <p:sp>
        <p:nvSpPr>
          <p:cNvPr id="3" name="object 3"/>
          <p:cNvSpPr txBox="1">
            <a:spLocks noGrp="1"/>
          </p:cNvSpPr>
          <p:nvPr>
            <p:ph type="title"/>
          </p:nvPr>
        </p:nvSpPr>
        <p:spPr>
          <a:xfrm>
            <a:off x="2249804" y="505713"/>
            <a:ext cx="6666865" cy="329565"/>
          </a:xfrm>
          <a:prstGeom prst="rect">
            <a:avLst/>
          </a:prstGeom>
        </p:spPr>
        <p:txBody>
          <a:bodyPr vert="horz" wrap="square" lIns="0" tIns="11430" rIns="0" bIns="0" rtlCol="0">
            <a:spAutoFit/>
          </a:bodyPr>
          <a:lstStyle/>
          <a:p>
            <a:pPr marL="12700">
              <a:lnSpc>
                <a:spcPct val="100000"/>
              </a:lnSpc>
              <a:spcBef>
                <a:spcPts val="90"/>
              </a:spcBef>
              <a:tabLst>
                <a:tab pos="1423670" algn="l"/>
                <a:tab pos="2140585" algn="l"/>
                <a:tab pos="2442210" algn="l"/>
                <a:tab pos="2689225" algn="l"/>
                <a:tab pos="3597910" algn="l"/>
                <a:tab pos="4384675" algn="l"/>
                <a:tab pos="5366385" algn="l"/>
                <a:tab pos="5945505" algn="l"/>
              </a:tabLst>
            </a:pPr>
            <a:r>
              <a:rPr spc="-10" dirty="0"/>
              <a:t>N</a:t>
            </a:r>
            <a:r>
              <a:rPr spc="5" dirty="0"/>
              <a:t>o</a:t>
            </a:r>
            <a:r>
              <a:rPr spc="-20" dirty="0"/>
              <a:t>n</a:t>
            </a:r>
            <a:r>
              <a:rPr spc="-25" dirty="0"/>
              <a:t>-</a:t>
            </a:r>
            <a:r>
              <a:rPr spc="-20" dirty="0"/>
              <a:t>v</a:t>
            </a:r>
            <a:r>
              <a:rPr spc="5" dirty="0"/>
              <a:t>o</a:t>
            </a:r>
            <a:r>
              <a:rPr spc="-5" dirty="0"/>
              <a:t>latile</a:t>
            </a:r>
            <a:r>
              <a:rPr dirty="0"/>
              <a:t>	R</a:t>
            </a:r>
            <a:r>
              <a:rPr spc="10" dirty="0"/>
              <a:t>A</a:t>
            </a:r>
            <a:r>
              <a:rPr spc="-10" dirty="0"/>
              <a:t>M</a:t>
            </a:r>
            <a:r>
              <a:rPr dirty="0"/>
              <a:t>	</a:t>
            </a:r>
            <a:r>
              <a:rPr spc="-10" dirty="0"/>
              <a:t>i</a:t>
            </a:r>
            <a:r>
              <a:rPr spc="-5" dirty="0"/>
              <a:t>s</a:t>
            </a:r>
            <a:r>
              <a:rPr dirty="0"/>
              <a:t>	</a:t>
            </a:r>
            <a:r>
              <a:rPr spc="-5" dirty="0">
                <a:solidFill>
                  <a:srgbClr val="6F2F9F"/>
                </a:solidFill>
              </a:rPr>
              <a:t>a</a:t>
            </a:r>
            <a:r>
              <a:rPr dirty="0">
                <a:solidFill>
                  <a:srgbClr val="6F2F9F"/>
                </a:solidFill>
              </a:rPr>
              <a:t>	r</a:t>
            </a:r>
            <a:r>
              <a:rPr spc="-5" dirty="0">
                <a:solidFill>
                  <a:srgbClr val="6F2F9F"/>
                </a:solidFill>
              </a:rPr>
              <a:t>a</a:t>
            </a:r>
            <a:r>
              <a:rPr spc="-15" dirty="0">
                <a:solidFill>
                  <a:srgbClr val="6F2F9F"/>
                </a:solidFill>
              </a:rPr>
              <a:t>n</a:t>
            </a:r>
            <a:r>
              <a:rPr spc="5" dirty="0">
                <a:solidFill>
                  <a:srgbClr val="6F2F9F"/>
                </a:solidFill>
              </a:rPr>
              <a:t>d</a:t>
            </a:r>
            <a:r>
              <a:rPr spc="25" dirty="0">
                <a:solidFill>
                  <a:srgbClr val="6F2F9F"/>
                </a:solidFill>
              </a:rPr>
              <a:t>o</a:t>
            </a:r>
            <a:r>
              <a:rPr spc="-10" dirty="0">
                <a:solidFill>
                  <a:srgbClr val="6F2F9F"/>
                </a:solidFill>
              </a:rPr>
              <a:t>m</a:t>
            </a:r>
            <a:r>
              <a:rPr dirty="0">
                <a:solidFill>
                  <a:srgbClr val="6F2F9F"/>
                </a:solidFill>
              </a:rPr>
              <a:t>	</a:t>
            </a:r>
            <a:r>
              <a:rPr spc="-5" dirty="0">
                <a:solidFill>
                  <a:srgbClr val="6F2F9F"/>
                </a:solidFill>
              </a:rPr>
              <a:t>a</a:t>
            </a:r>
            <a:r>
              <a:rPr dirty="0">
                <a:solidFill>
                  <a:srgbClr val="6F2F9F"/>
                </a:solidFill>
              </a:rPr>
              <a:t>c</a:t>
            </a:r>
            <a:r>
              <a:rPr spc="-5" dirty="0">
                <a:solidFill>
                  <a:srgbClr val="6F2F9F"/>
                </a:solidFill>
              </a:rPr>
              <a:t>c</a:t>
            </a:r>
            <a:r>
              <a:rPr dirty="0">
                <a:solidFill>
                  <a:srgbClr val="6F2F9F"/>
                </a:solidFill>
              </a:rPr>
              <a:t>e</a:t>
            </a:r>
            <a:r>
              <a:rPr spc="-15" dirty="0">
                <a:solidFill>
                  <a:srgbClr val="6F2F9F"/>
                </a:solidFill>
              </a:rPr>
              <a:t>s</a:t>
            </a:r>
            <a:r>
              <a:rPr spc="-5" dirty="0">
                <a:solidFill>
                  <a:srgbClr val="6F2F9F"/>
                </a:solidFill>
              </a:rPr>
              <a:t>s</a:t>
            </a:r>
            <a:r>
              <a:rPr dirty="0">
                <a:solidFill>
                  <a:srgbClr val="6F2F9F"/>
                </a:solidFill>
              </a:rPr>
              <a:t>	</a:t>
            </a:r>
            <a:r>
              <a:rPr spc="-50" dirty="0">
                <a:solidFill>
                  <a:srgbClr val="6F2F9F"/>
                </a:solidFill>
              </a:rPr>
              <a:t>m</a:t>
            </a:r>
            <a:r>
              <a:rPr spc="20" dirty="0">
                <a:solidFill>
                  <a:srgbClr val="6F2F9F"/>
                </a:solidFill>
              </a:rPr>
              <a:t>e</a:t>
            </a:r>
            <a:r>
              <a:rPr spc="-5" dirty="0">
                <a:solidFill>
                  <a:srgbClr val="6F2F9F"/>
                </a:solidFill>
              </a:rPr>
              <a:t>m</a:t>
            </a:r>
            <a:r>
              <a:rPr spc="5" dirty="0">
                <a:solidFill>
                  <a:srgbClr val="6F2F9F"/>
                </a:solidFill>
              </a:rPr>
              <a:t>o</a:t>
            </a:r>
            <a:r>
              <a:rPr dirty="0">
                <a:solidFill>
                  <a:srgbClr val="6F2F9F"/>
                </a:solidFill>
              </a:rPr>
              <a:t>r</a:t>
            </a:r>
            <a:r>
              <a:rPr spc="-5" dirty="0">
                <a:solidFill>
                  <a:srgbClr val="6F2F9F"/>
                </a:solidFill>
              </a:rPr>
              <a:t>y</a:t>
            </a:r>
            <a:r>
              <a:rPr dirty="0">
                <a:solidFill>
                  <a:srgbClr val="6F2F9F"/>
                </a:solidFill>
              </a:rPr>
              <a:t>	</a:t>
            </a:r>
            <a:r>
              <a:rPr spc="-60" dirty="0">
                <a:solidFill>
                  <a:srgbClr val="6F2F9F"/>
                </a:solidFill>
              </a:rPr>
              <a:t>w</a:t>
            </a:r>
            <a:r>
              <a:rPr spc="-5" dirty="0">
                <a:solidFill>
                  <a:srgbClr val="6F2F9F"/>
                </a:solidFill>
              </a:rPr>
              <a:t>i</a:t>
            </a:r>
            <a:r>
              <a:rPr spc="10" dirty="0">
                <a:solidFill>
                  <a:srgbClr val="6F2F9F"/>
                </a:solidFill>
              </a:rPr>
              <a:t>t</a:t>
            </a:r>
            <a:r>
              <a:rPr spc="-5" dirty="0">
                <a:solidFill>
                  <a:srgbClr val="6F2F9F"/>
                </a:solidFill>
              </a:rPr>
              <a:t>h</a:t>
            </a:r>
            <a:r>
              <a:rPr dirty="0">
                <a:solidFill>
                  <a:srgbClr val="6F2F9F"/>
                </a:solidFill>
              </a:rPr>
              <a:t>	</a:t>
            </a:r>
            <a:r>
              <a:rPr spc="5" dirty="0">
                <a:solidFill>
                  <a:srgbClr val="6F2F9F"/>
                </a:solidFill>
              </a:rPr>
              <a:t>b</a:t>
            </a:r>
            <a:r>
              <a:rPr spc="-5" dirty="0">
                <a:solidFill>
                  <a:srgbClr val="6F2F9F"/>
                </a:solidFill>
              </a:rPr>
              <a:t>atte</a:t>
            </a:r>
            <a:r>
              <a:rPr spc="25" dirty="0">
                <a:solidFill>
                  <a:srgbClr val="6F2F9F"/>
                </a:solidFill>
              </a:rPr>
              <a:t>r</a:t>
            </a:r>
            <a:r>
              <a:rPr spc="-5" dirty="0">
                <a:solidFill>
                  <a:srgbClr val="6F2F9F"/>
                </a:solidFill>
              </a:rPr>
              <a:t>y</a:t>
            </a:r>
          </a:p>
        </p:txBody>
      </p:sp>
      <p:sp>
        <p:nvSpPr>
          <p:cNvPr id="4" name="object 4"/>
          <p:cNvSpPr txBox="1"/>
          <p:nvPr/>
        </p:nvSpPr>
        <p:spPr>
          <a:xfrm>
            <a:off x="460044" y="352203"/>
            <a:ext cx="1545590" cy="940435"/>
          </a:xfrm>
          <a:prstGeom prst="rect">
            <a:avLst/>
          </a:prstGeom>
        </p:spPr>
        <p:txBody>
          <a:bodyPr vert="horz" wrap="square" lIns="0" tIns="165100" rIns="0" bIns="0" rtlCol="0">
            <a:spAutoFit/>
          </a:bodyPr>
          <a:lstStyle/>
          <a:p>
            <a:pPr marL="12700">
              <a:lnSpc>
                <a:spcPct val="100000"/>
              </a:lnSpc>
              <a:spcBef>
                <a:spcPts val="1300"/>
              </a:spcBef>
              <a:tabLst>
                <a:tab pos="469265" algn="l"/>
              </a:tabLst>
            </a:pPr>
            <a:r>
              <a:rPr sz="2000" b="1" spc="5" dirty="0">
                <a:solidFill>
                  <a:srgbClr val="C00000"/>
                </a:solidFill>
                <a:latin typeface="Times New Roman"/>
                <a:cs typeface="Times New Roman"/>
              </a:rPr>
              <a:t>3</a:t>
            </a:r>
            <a:r>
              <a:rPr sz="2000" b="1" spc="-5" dirty="0">
                <a:solidFill>
                  <a:srgbClr val="C00000"/>
                </a:solidFill>
                <a:latin typeface="Times New Roman"/>
                <a:cs typeface="Times New Roman"/>
              </a:rPr>
              <a:t>.</a:t>
            </a:r>
            <a:r>
              <a:rPr sz="2000" b="1" dirty="0">
                <a:solidFill>
                  <a:srgbClr val="C00000"/>
                </a:solidFill>
                <a:latin typeface="Times New Roman"/>
                <a:cs typeface="Times New Roman"/>
              </a:rPr>
              <a:t>	</a:t>
            </a:r>
            <a:r>
              <a:rPr sz="2000" b="1" spc="-10" dirty="0">
                <a:solidFill>
                  <a:srgbClr val="FF0000"/>
                </a:solidFill>
                <a:latin typeface="Times New Roman"/>
                <a:cs typeface="Times New Roman"/>
              </a:rPr>
              <a:t>NV</a:t>
            </a:r>
            <a:r>
              <a:rPr sz="2000" b="1" spc="15" dirty="0">
                <a:solidFill>
                  <a:srgbClr val="FF0000"/>
                </a:solidFill>
                <a:latin typeface="Times New Roman"/>
                <a:cs typeface="Times New Roman"/>
              </a:rPr>
              <a:t>R</a:t>
            </a:r>
            <a:r>
              <a:rPr sz="2000" b="1" spc="-10" dirty="0">
                <a:solidFill>
                  <a:srgbClr val="FF0000"/>
                </a:solidFill>
                <a:latin typeface="Times New Roman"/>
                <a:cs typeface="Times New Roman"/>
              </a:rPr>
              <a:t>A</a:t>
            </a:r>
            <a:r>
              <a:rPr sz="2000" b="1" spc="35" dirty="0">
                <a:solidFill>
                  <a:srgbClr val="FF0000"/>
                </a:solidFill>
                <a:latin typeface="Times New Roman"/>
                <a:cs typeface="Times New Roman"/>
              </a:rPr>
              <a:t>M</a:t>
            </a:r>
            <a:r>
              <a:rPr sz="2000" b="1" spc="-5" dirty="0">
                <a:solidFill>
                  <a:srgbClr val="FF0000"/>
                </a:solidFill>
                <a:latin typeface="Times New Roman"/>
                <a:cs typeface="Times New Roman"/>
              </a:rPr>
              <a:t>:</a:t>
            </a:r>
            <a:endParaRPr sz="2000">
              <a:latin typeface="Times New Roman"/>
              <a:cs typeface="Times New Roman"/>
            </a:endParaRPr>
          </a:p>
          <a:p>
            <a:pPr marL="469900">
              <a:lnSpc>
                <a:spcPct val="100000"/>
              </a:lnSpc>
              <a:spcBef>
                <a:spcPts val="1200"/>
              </a:spcBef>
            </a:pPr>
            <a:r>
              <a:rPr sz="2000" spc="-5" dirty="0">
                <a:solidFill>
                  <a:srgbClr val="6F2F9F"/>
                </a:solidFill>
                <a:latin typeface="Times New Roman"/>
                <a:cs typeface="Times New Roman"/>
              </a:rPr>
              <a:t>backup</a:t>
            </a:r>
            <a:r>
              <a:rPr sz="2000" spc="-5" dirty="0">
                <a:latin typeface="Times New Roman"/>
                <a:cs typeface="Times New Roman"/>
              </a:rPr>
              <a:t>.</a:t>
            </a:r>
            <a:endParaRPr sz="2000">
              <a:latin typeface="Times New Roman"/>
              <a:cs typeface="Times New Roman"/>
            </a:endParaRPr>
          </a:p>
        </p:txBody>
      </p:sp>
      <p:sp>
        <p:nvSpPr>
          <p:cNvPr id="5" name="object 5"/>
          <p:cNvSpPr txBox="1">
            <a:spLocks noGrp="1"/>
          </p:cNvSpPr>
          <p:nvPr>
            <p:ph type="body" idx="1"/>
          </p:nvPr>
        </p:nvSpPr>
        <p:spPr>
          <a:prstGeom prst="rect">
            <a:avLst/>
          </a:prstGeom>
        </p:spPr>
        <p:txBody>
          <a:bodyPr vert="horz" wrap="square" lIns="0" tIns="12700" rIns="0" bIns="0" rtlCol="0">
            <a:spAutoFit/>
          </a:bodyPr>
          <a:lstStyle/>
          <a:p>
            <a:pPr marL="588645" marR="5080" indent="-344805">
              <a:lnSpc>
                <a:spcPct val="150000"/>
              </a:lnSpc>
              <a:spcBef>
                <a:spcPts val="100"/>
              </a:spcBef>
              <a:tabLst>
                <a:tab pos="589280" algn="l"/>
                <a:tab pos="2498090" algn="l"/>
                <a:tab pos="3202305" algn="l"/>
                <a:tab pos="3909695" algn="l"/>
                <a:tab pos="5610860" algn="l"/>
              </a:tabLst>
            </a:pPr>
            <a:r>
              <a:rPr spc="-5" dirty="0">
                <a:solidFill>
                  <a:srgbClr val="C00000"/>
                </a:solidFill>
              </a:rPr>
              <a:t>»	</a:t>
            </a:r>
            <a:r>
              <a:rPr dirty="0"/>
              <a:t>It</a:t>
            </a:r>
            <a:r>
              <a:rPr spc="490" dirty="0"/>
              <a:t> </a:t>
            </a:r>
            <a:r>
              <a:rPr spc="-10" dirty="0">
                <a:solidFill>
                  <a:srgbClr val="6F2F9F"/>
                </a:solidFill>
              </a:rPr>
              <a:t>contains </a:t>
            </a:r>
            <a:r>
              <a:rPr dirty="0">
                <a:solidFill>
                  <a:srgbClr val="6F2F9F"/>
                </a:solidFill>
              </a:rPr>
              <a:t> </a:t>
            </a:r>
            <a:r>
              <a:rPr spc="-5" dirty="0">
                <a:solidFill>
                  <a:srgbClr val="6F2F9F"/>
                </a:solidFill>
              </a:rPr>
              <a:t>static	</a:t>
            </a:r>
            <a:r>
              <a:rPr spc="-15" dirty="0">
                <a:solidFill>
                  <a:srgbClr val="6F2F9F"/>
                </a:solidFill>
              </a:rPr>
              <a:t>RAM	</a:t>
            </a:r>
            <a:r>
              <a:rPr dirty="0">
                <a:solidFill>
                  <a:srgbClr val="6F2F9F"/>
                </a:solidFill>
              </a:rPr>
              <a:t>based	</a:t>
            </a:r>
            <a:r>
              <a:rPr spc="-5" dirty="0">
                <a:solidFill>
                  <a:srgbClr val="6F2F9F"/>
                </a:solidFill>
              </a:rPr>
              <a:t>memory</a:t>
            </a:r>
            <a:r>
              <a:rPr spc="465" dirty="0">
                <a:solidFill>
                  <a:srgbClr val="6F2F9F"/>
                </a:solidFill>
              </a:rPr>
              <a:t> </a:t>
            </a:r>
            <a:r>
              <a:rPr spc="-5" dirty="0"/>
              <a:t>and </a:t>
            </a:r>
            <a:r>
              <a:rPr spc="5" dirty="0"/>
              <a:t> </a:t>
            </a:r>
            <a:r>
              <a:rPr spc="-5" dirty="0">
                <a:solidFill>
                  <a:srgbClr val="6F2F9F"/>
                </a:solidFill>
              </a:rPr>
              <a:t>a	</a:t>
            </a:r>
            <a:r>
              <a:rPr spc="-10" dirty="0">
                <a:solidFill>
                  <a:srgbClr val="6F2F9F"/>
                </a:solidFill>
              </a:rPr>
              <a:t>minute </a:t>
            </a:r>
            <a:r>
              <a:rPr dirty="0">
                <a:solidFill>
                  <a:srgbClr val="6F2F9F"/>
                </a:solidFill>
              </a:rPr>
              <a:t>battery </a:t>
            </a:r>
            <a:r>
              <a:rPr spc="-10" dirty="0"/>
              <a:t>for </a:t>
            </a:r>
            <a:r>
              <a:rPr spc="-5" dirty="0"/>
              <a:t>providing  supply </a:t>
            </a:r>
            <a:r>
              <a:rPr spc="-10" dirty="0"/>
              <a:t>to the </a:t>
            </a:r>
            <a:r>
              <a:rPr spc="-15" dirty="0"/>
              <a:t>memory </a:t>
            </a:r>
            <a:r>
              <a:rPr spc="-10" dirty="0"/>
              <a:t>in the absence </a:t>
            </a:r>
            <a:r>
              <a:rPr dirty="0"/>
              <a:t>of </a:t>
            </a:r>
            <a:r>
              <a:rPr spc="-10" dirty="0"/>
              <a:t>external </a:t>
            </a:r>
            <a:r>
              <a:rPr spc="-15" dirty="0"/>
              <a:t>power</a:t>
            </a:r>
            <a:r>
              <a:rPr spc="245" dirty="0"/>
              <a:t> </a:t>
            </a:r>
            <a:r>
              <a:rPr spc="-10" dirty="0"/>
              <a:t>supply.</a:t>
            </a:r>
          </a:p>
          <a:p>
            <a:pPr marL="244475">
              <a:lnSpc>
                <a:spcPct val="100000"/>
              </a:lnSpc>
              <a:spcBef>
                <a:spcPts val="1685"/>
              </a:spcBef>
              <a:tabLst>
                <a:tab pos="589280" algn="l"/>
              </a:tabLst>
            </a:pPr>
            <a:r>
              <a:rPr spc="-5" dirty="0">
                <a:solidFill>
                  <a:srgbClr val="C00000"/>
                </a:solidFill>
              </a:rPr>
              <a:t>»	</a:t>
            </a:r>
            <a:r>
              <a:rPr dirty="0"/>
              <a:t>The </a:t>
            </a:r>
            <a:r>
              <a:rPr spc="-15" dirty="0"/>
              <a:t>memory </a:t>
            </a:r>
            <a:r>
              <a:rPr spc="-10" dirty="0"/>
              <a:t>and </a:t>
            </a:r>
            <a:r>
              <a:rPr spc="-5" dirty="0"/>
              <a:t>battery </a:t>
            </a:r>
            <a:r>
              <a:rPr dirty="0"/>
              <a:t>are </a:t>
            </a:r>
            <a:r>
              <a:rPr spc="-5" dirty="0"/>
              <a:t>packed </a:t>
            </a:r>
            <a:r>
              <a:rPr spc="-10" dirty="0"/>
              <a:t>together in </a:t>
            </a:r>
            <a:r>
              <a:rPr spc="-5" dirty="0"/>
              <a:t>a </a:t>
            </a:r>
            <a:r>
              <a:rPr spc="-10" dirty="0"/>
              <a:t>single</a:t>
            </a:r>
            <a:r>
              <a:rPr spc="175" dirty="0"/>
              <a:t> </a:t>
            </a:r>
            <a:r>
              <a:rPr spc="-5" dirty="0"/>
              <a:t>package.</a:t>
            </a:r>
          </a:p>
          <a:p>
            <a:pPr marL="244475">
              <a:lnSpc>
                <a:spcPct val="100000"/>
              </a:lnSpc>
              <a:spcBef>
                <a:spcPts val="1680"/>
              </a:spcBef>
              <a:tabLst>
                <a:tab pos="589280" algn="l"/>
              </a:tabLst>
            </a:pPr>
            <a:r>
              <a:rPr spc="-5" dirty="0">
                <a:solidFill>
                  <a:srgbClr val="C00000"/>
                </a:solidFill>
              </a:rPr>
              <a:t>»	</a:t>
            </a:r>
            <a:r>
              <a:rPr dirty="0"/>
              <a:t>The </a:t>
            </a:r>
            <a:r>
              <a:rPr spc="-10" dirty="0">
                <a:solidFill>
                  <a:srgbClr val="006FC0"/>
                </a:solidFill>
              </a:rPr>
              <a:t>life </a:t>
            </a:r>
            <a:r>
              <a:rPr spc="-5" dirty="0">
                <a:solidFill>
                  <a:srgbClr val="006FC0"/>
                </a:solidFill>
              </a:rPr>
              <a:t>span </a:t>
            </a:r>
            <a:r>
              <a:rPr dirty="0">
                <a:solidFill>
                  <a:srgbClr val="006FC0"/>
                </a:solidFill>
              </a:rPr>
              <a:t>of </a:t>
            </a:r>
            <a:r>
              <a:rPr spc="-15" dirty="0">
                <a:solidFill>
                  <a:srgbClr val="006FC0"/>
                </a:solidFill>
              </a:rPr>
              <a:t>NVRAM </a:t>
            </a:r>
            <a:r>
              <a:rPr spc="-5" dirty="0">
                <a:solidFill>
                  <a:srgbClr val="006FC0"/>
                </a:solidFill>
              </a:rPr>
              <a:t>is expected to </a:t>
            </a:r>
            <a:r>
              <a:rPr dirty="0">
                <a:solidFill>
                  <a:srgbClr val="006FC0"/>
                </a:solidFill>
              </a:rPr>
              <a:t>be </a:t>
            </a:r>
            <a:r>
              <a:rPr spc="-10" dirty="0">
                <a:solidFill>
                  <a:srgbClr val="006FC0"/>
                </a:solidFill>
              </a:rPr>
              <a:t>around </a:t>
            </a:r>
            <a:r>
              <a:rPr dirty="0">
                <a:solidFill>
                  <a:srgbClr val="006FC0"/>
                </a:solidFill>
              </a:rPr>
              <a:t>10</a:t>
            </a:r>
            <a:r>
              <a:rPr spc="120" dirty="0">
                <a:solidFill>
                  <a:srgbClr val="006FC0"/>
                </a:solidFill>
              </a:rPr>
              <a:t> </a:t>
            </a:r>
            <a:r>
              <a:rPr spc="-10" dirty="0">
                <a:solidFill>
                  <a:srgbClr val="006FC0"/>
                </a:solidFill>
              </a:rPr>
              <a:t>years</a:t>
            </a:r>
            <a:r>
              <a:rPr spc="-10" dirty="0"/>
              <a:t>.</a:t>
            </a:r>
          </a:p>
          <a:p>
            <a:pPr marL="244475">
              <a:lnSpc>
                <a:spcPct val="100000"/>
              </a:lnSpc>
              <a:spcBef>
                <a:spcPts val="1680"/>
              </a:spcBef>
              <a:tabLst>
                <a:tab pos="589280" algn="l"/>
              </a:tabLst>
            </a:pPr>
            <a:r>
              <a:rPr spc="-5" dirty="0">
                <a:solidFill>
                  <a:srgbClr val="C00000"/>
                </a:solidFill>
              </a:rPr>
              <a:t>»	</a:t>
            </a:r>
            <a:r>
              <a:rPr dirty="0"/>
              <a:t>DSJ644 </a:t>
            </a:r>
            <a:r>
              <a:rPr spc="-10" dirty="0"/>
              <a:t>from </a:t>
            </a:r>
            <a:r>
              <a:rPr spc="-15" dirty="0"/>
              <a:t>Maxim/ </a:t>
            </a:r>
            <a:r>
              <a:rPr spc="-5" dirty="0"/>
              <a:t>Dallas </a:t>
            </a:r>
            <a:r>
              <a:rPr spc="-10" dirty="0"/>
              <a:t>is </a:t>
            </a:r>
            <a:r>
              <a:rPr spc="-5" dirty="0"/>
              <a:t>an </a:t>
            </a:r>
            <a:r>
              <a:rPr spc="-10" dirty="0"/>
              <a:t>example </a:t>
            </a:r>
            <a:r>
              <a:rPr dirty="0"/>
              <a:t>of 32KB</a:t>
            </a:r>
            <a:r>
              <a:rPr spc="114" dirty="0"/>
              <a:t> </a:t>
            </a:r>
            <a:r>
              <a:rPr spc="-10" dirty="0"/>
              <a:t>NVRAM.</a:t>
            </a:r>
          </a:p>
        </p:txBody>
      </p:sp>
      <p:sp>
        <p:nvSpPr>
          <p:cNvPr id="8" name="object 8"/>
          <p:cNvSpPr txBox="1"/>
          <p:nvPr/>
        </p:nvSpPr>
        <p:spPr>
          <a:xfrm>
            <a:off x="8420100" y="6471338"/>
            <a:ext cx="216535" cy="196850"/>
          </a:xfrm>
          <a:prstGeom prst="rect">
            <a:avLst/>
          </a:prstGeom>
        </p:spPr>
        <p:txBody>
          <a:bodyPr vert="horz" wrap="square" lIns="0" tIns="0" rIns="0" bIns="0" rtlCol="0">
            <a:spAutoFit/>
          </a:bodyPr>
          <a:lstStyle/>
          <a:p>
            <a:pPr marL="38100">
              <a:lnSpc>
                <a:spcPts val="1375"/>
              </a:lnSpc>
            </a:pPr>
            <a:fld id="{81D60167-4931-47E6-BA6A-407CBD079E47}" type="slidenum">
              <a:rPr sz="1200" spc="-40" dirty="0">
                <a:latin typeface="Times New Roman"/>
                <a:cs typeface="Times New Roman"/>
              </a:rPr>
              <a:t>84</a:t>
            </a:fld>
            <a:endParaRPr sz="1200">
              <a:latin typeface="Times New Roman"/>
              <a:cs typeface="Times New Roman"/>
            </a:endParaRP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60044" y="353009"/>
            <a:ext cx="8459470" cy="6123305"/>
          </a:xfrm>
          <a:prstGeom prst="rect">
            <a:avLst/>
          </a:prstGeom>
        </p:spPr>
        <p:txBody>
          <a:bodyPr vert="horz" wrap="square" lIns="0" tIns="12065" rIns="0" bIns="0" rtlCol="0">
            <a:spAutoFit/>
          </a:bodyPr>
          <a:lstStyle/>
          <a:p>
            <a:pPr marL="12700" algn="just">
              <a:lnSpc>
                <a:spcPct val="100000"/>
              </a:lnSpc>
              <a:spcBef>
                <a:spcPts val="95"/>
              </a:spcBef>
            </a:pPr>
            <a:r>
              <a:rPr sz="2000" spc="-5" dirty="0">
                <a:solidFill>
                  <a:srgbClr val="C00000"/>
                </a:solidFill>
                <a:latin typeface="Times New Roman"/>
                <a:cs typeface="Times New Roman"/>
              </a:rPr>
              <a:t>» </a:t>
            </a:r>
            <a:r>
              <a:rPr sz="2000" b="1" i="1" u="heavy" dirty="0">
                <a:solidFill>
                  <a:srgbClr val="FF0000"/>
                </a:solidFill>
                <a:uFill>
                  <a:solidFill>
                    <a:srgbClr val="FF0000"/>
                  </a:solidFill>
                </a:uFill>
                <a:latin typeface="Times New Roman"/>
                <a:cs typeface="Times New Roman"/>
              </a:rPr>
              <a:t>Memory </a:t>
            </a:r>
            <a:r>
              <a:rPr sz="2000" b="1" i="1" u="heavy" spc="-5" dirty="0">
                <a:solidFill>
                  <a:srgbClr val="FF0000"/>
                </a:solidFill>
                <a:uFill>
                  <a:solidFill>
                    <a:srgbClr val="FF0000"/>
                  </a:solidFill>
                </a:uFill>
                <a:latin typeface="Times New Roman"/>
                <a:cs typeface="Times New Roman"/>
              </a:rPr>
              <a:t>According to </a:t>
            </a:r>
            <a:r>
              <a:rPr sz="2000" b="1" i="1" u="heavy" spc="-10" dirty="0">
                <a:solidFill>
                  <a:srgbClr val="FF0000"/>
                </a:solidFill>
                <a:uFill>
                  <a:solidFill>
                    <a:srgbClr val="FF0000"/>
                  </a:solidFill>
                </a:uFill>
                <a:latin typeface="Times New Roman"/>
                <a:cs typeface="Times New Roman"/>
              </a:rPr>
              <a:t>the </a:t>
            </a:r>
            <a:r>
              <a:rPr sz="2000" b="1" i="1" u="heavy" spc="-5" dirty="0">
                <a:solidFill>
                  <a:srgbClr val="FF0000"/>
                </a:solidFill>
                <a:uFill>
                  <a:solidFill>
                    <a:srgbClr val="FF0000"/>
                  </a:solidFill>
                </a:uFill>
                <a:latin typeface="Times New Roman"/>
                <a:cs typeface="Times New Roman"/>
              </a:rPr>
              <a:t>Type </a:t>
            </a:r>
            <a:r>
              <a:rPr sz="2000" b="1" i="1" u="heavy" dirty="0">
                <a:solidFill>
                  <a:srgbClr val="FF0000"/>
                </a:solidFill>
                <a:uFill>
                  <a:solidFill>
                    <a:srgbClr val="FF0000"/>
                  </a:solidFill>
                </a:uFill>
                <a:latin typeface="Times New Roman"/>
                <a:cs typeface="Times New Roman"/>
              </a:rPr>
              <a:t>of</a:t>
            </a:r>
            <a:r>
              <a:rPr sz="2000" b="1" i="1" u="heavy" spc="-300" dirty="0">
                <a:solidFill>
                  <a:srgbClr val="FF0000"/>
                </a:solidFill>
                <a:uFill>
                  <a:solidFill>
                    <a:srgbClr val="FF0000"/>
                  </a:solidFill>
                </a:uFill>
                <a:latin typeface="Times New Roman"/>
                <a:cs typeface="Times New Roman"/>
              </a:rPr>
              <a:t> </a:t>
            </a:r>
            <a:r>
              <a:rPr sz="2000" b="1" i="1" u="heavy" spc="-5" dirty="0">
                <a:solidFill>
                  <a:srgbClr val="FF0000"/>
                </a:solidFill>
                <a:uFill>
                  <a:solidFill>
                    <a:srgbClr val="FF0000"/>
                  </a:solidFill>
                </a:uFill>
                <a:latin typeface="Times New Roman"/>
                <a:cs typeface="Times New Roman"/>
              </a:rPr>
              <a:t>Interface:</a:t>
            </a:r>
            <a:endParaRPr sz="2000" dirty="0">
              <a:latin typeface="Times New Roman"/>
              <a:cs typeface="Times New Roman"/>
            </a:endParaRPr>
          </a:p>
          <a:p>
            <a:pPr marL="12700" algn="just">
              <a:lnSpc>
                <a:spcPct val="100000"/>
              </a:lnSpc>
              <a:spcBef>
                <a:spcPts val="1680"/>
              </a:spcBef>
            </a:pPr>
            <a:r>
              <a:rPr sz="2000" spc="-5" dirty="0">
                <a:solidFill>
                  <a:srgbClr val="C00000"/>
                </a:solidFill>
                <a:latin typeface="Times New Roman"/>
                <a:cs typeface="Times New Roman"/>
              </a:rPr>
              <a:t>»</a:t>
            </a:r>
            <a:r>
              <a:rPr sz="2000" spc="229" dirty="0">
                <a:solidFill>
                  <a:srgbClr val="C00000"/>
                </a:solidFill>
                <a:latin typeface="Times New Roman"/>
                <a:cs typeface="Times New Roman"/>
              </a:rPr>
              <a:t> </a:t>
            </a:r>
            <a:r>
              <a:rPr sz="2000" dirty="0">
                <a:latin typeface="Times New Roman"/>
                <a:cs typeface="Times New Roman"/>
              </a:rPr>
              <a:t>The</a:t>
            </a:r>
            <a:r>
              <a:rPr sz="2000" spc="130" dirty="0">
                <a:latin typeface="Times New Roman"/>
                <a:cs typeface="Times New Roman"/>
              </a:rPr>
              <a:t> </a:t>
            </a:r>
            <a:r>
              <a:rPr sz="2000" spc="-10" dirty="0">
                <a:latin typeface="Times New Roman"/>
                <a:cs typeface="Times New Roman"/>
              </a:rPr>
              <a:t>interface</a:t>
            </a:r>
            <a:r>
              <a:rPr sz="2000" spc="140" dirty="0">
                <a:latin typeface="Times New Roman"/>
                <a:cs typeface="Times New Roman"/>
              </a:rPr>
              <a:t> </a:t>
            </a:r>
            <a:r>
              <a:rPr sz="2000" spc="-5" dirty="0">
                <a:latin typeface="Times New Roman"/>
                <a:cs typeface="Times New Roman"/>
              </a:rPr>
              <a:t>(connection)</a:t>
            </a:r>
            <a:r>
              <a:rPr sz="2000" spc="145" dirty="0">
                <a:latin typeface="Times New Roman"/>
                <a:cs typeface="Times New Roman"/>
              </a:rPr>
              <a:t> </a:t>
            </a:r>
            <a:r>
              <a:rPr sz="2000" dirty="0">
                <a:latin typeface="Times New Roman"/>
                <a:cs typeface="Times New Roman"/>
              </a:rPr>
              <a:t>of</a:t>
            </a:r>
            <a:r>
              <a:rPr sz="2000" spc="130" dirty="0">
                <a:latin typeface="Times New Roman"/>
                <a:cs typeface="Times New Roman"/>
              </a:rPr>
              <a:t> </a:t>
            </a:r>
            <a:r>
              <a:rPr sz="2000" spc="-5" dirty="0">
                <a:latin typeface="Times New Roman"/>
                <a:cs typeface="Times New Roman"/>
              </a:rPr>
              <a:t>memory</a:t>
            </a:r>
            <a:r>
              <a:rPr sz="2000" spc="150" dirty="0">
                <a:latin typeface="Times New Roman"/>
                <a:cs typeface="Times New Roman"/>
              </a:rPr>
              <a:t> </a:t>
            </a:r>
            <a:r>
              <a:rPr sz="2000" spc="-10" dirty="0">
                <a:latin typeface="Times New Roman"/>
                <a:cs typeface="Times New Roman"/>
              </a:rPr>
              <a:t>with</a:t>
            </a:r>
            <a:r>
              <a:rPr sz="2000" spc="110" dirty="0">
                <a:latin typeface="Times New Roman"/>
                <a:cs typeface="Times New Roman"/>
              </a:rPr>
              <a:t> </a:t>
            </a:r>
            <a:r>
              <a:rPr sz="2000" spc="-5" dirty="0">
                <a:latin typeface="Times New Roman"/>
                <a:cs typeface="Times New Roman"/>
              </a:rPr>
              <a:t>the</a:t>
            </a:r>
            <a:r>
              <a:rPr sz="2000" spc="135" dirty="0">
                <a:latin typeface="Times New Roman"/>
                <a:cs typeface="Times New Roman"/>
              </a:rPr>
              <a:t> </a:t>
            </a:r>
            <a:r>
              <a:rPr sz="2000" spc="-5" dirty="0">
                <a:latin typeface="Times New Roman"/>
                <a:cs typeface="Times New Roman"/>
              </a:rPr>
              <a:t>processor/</a:t>
            </a:r>
            <a:r>
              <a:rPr sz="2000" spc="140" dirty="0">
                <a:latin typeface="Times New Roman"/>
                <a:cs typeface="Times New Roman"/>
              </a:rPr>
              <a:t> </a:t>
            </a:r>
            <a:r>
              <a:rPr sz="2000" spc="-5" dirty="0">
                <a:latin typeface="Times New Roman"/>
                <a:cs typeface="Times New Roman"/>
              </a:rPr>
              <a:t>controller</a:t>
            </a:r>
            <a:r>
              <a:rPr sz="2000" spc="140" dirty="0">
                <a:latin typeface="Times New Roman"/>
                <a:cs typeface="Times New Roman"/>
              </a:rPr>
              <a:t> </a:t>
            </a:r>
            <a:r>
              <a:rPr sz="2000" spc="-5" dirty="0">
                <a:latin typeface="Times New Roman"/>
                <a:cs typeface="Times New Roman"/>
              </a:rPr>
              <a:t>can</a:t>
            </a:r>
            <a:r>
              <a:rPr sz="2000" spc="114" dirty="0">
                <a:latin typeface="Times New Roman"/>
                <a:cs typeface="Times New Roman"/>
              </a:rPr>
              <a:t> </a:t>
            </a:r>
            <a:r>
              <a:rPr sz="2000" dirty="0">
                <a:latin typeface="Times New Roman"/>
                <a:cs typeface="Times New Roman"/>
              </a:rPr>
              <a:t>be</a:t>
            </a:r>
            <a:r>
              <a:rPr sz="2000" spc="130" dirty="0">
                <a:latin typeface="Times New Roman"/>
                <a:cs typeface="Times New Roman"/>
              </a:rPr>
              <a:t> </a:t>
            </a:r>
            <a:r>
              <a:rPr sz="2000" spc="5" dirty="0">
                <a:latin typeface="Times New Roman"/>
                <a:cs typeface="Times New Roman"/>
              </a:rPr>
              <a:t>of</a:t>
            </a:r>
            <a:endParaRPr sz="2000" dirty="0">
              <a:latin typeface="Times New Roman"/>
              <a:cs typeface="Times New Roman"/>
            </a:endParaRPr>
          </a:p>
          <a:p>
            <a:pPr marL="356870" algn="just">
              <a:lnSpc>
                <a:spcPct val="100000"/>
              </a:lnSpc>
              <a:spcBef>
                <a:spcPts val="1200"/>
              </a:spcBef>
            </a:pPr>
            <a:r>
              <a:rPr sz="2000" spc="-10" dirty="0">
                <a:latin typeface="Times New Roman"/>
                <a:cs typeface="Times New Roman"/>
              </a:rPr>
              <a:t>various types. </a:t>
            </a:r>
            <a:r>
              <a:rPr sz="2000" dirty="0">
                <a:latin typeface="Times New Roman"/>
                <a:cs typeface="Times New Roman"/>
              </a:rPr>
              <a:t>It </a:t>
            </a:r>
            <a:r>
              <a:rPr sz="2000" spc="-20" dirty="0">
                <a:latin typeface="Times New Roman"/>
                <a:cs typeface="Times New Roman"/>
              </a:rPr>
              <a:t>may </a:t>
            </a:r>
            <a:r>
              <a:rPr sz="2000" dirty="0">
                <a:latin typeface="Times New Roman"/>
                <a:cs typeface="Times New Roman"/>
              </a:rPr>
              <a:t>be</a:t>
            </a:r>
            <a:r>
              <a:rPr sz="2000" spc="95" dirty="0">
                <a:latin typeface="Times New Roman"/>
                <a:cs typeface="Times New Roman"/>
              </a:rPr>
              <a:t> </a:t>
            </a:r>
            <a:r>
              <a:rPr sz="2000" spc="-5" dirty="0">
                <a:latin typeface="Times New Roman"/>
                <a:cs typeface="Times New Roman"/>
              </a:rPr>
              <a:t>–</a:t>
            </a:r>
            <a:endParaRPr sz="2000" dirty="0">
              <a:latin typeface="Times New Roman"/>
              <a:cs typeface="Times New Roman"/>
            </a:endParaRPr>
          </a:p>
          <a:p>
            <a:pPr marL="356870" marR="6350" indent="-344805" algn="just">
              <a:lnSpc>
                <a:spcPct val="150100"/>
              </a:lnSpc>
              <a:spcBef>
                <a:spcPts val="480"/>
              </a:spcBef>
            </a:pPr>
            <a:r>
              <a:rPr sz="2000" spc="-5" dirty="0">
                <a:solidFill>
                  <a:srgbClr val="C00000"/>
                </a:solidFill>
                <a:latin typeface="Times New Roman"/>
                <a:cs typeface="Times New Roman"/>
              </a:rPr>
              <a:t>» </a:t>
            </a:r>
            <a:r>
              <a:rPr sz="2000" spc="-5" dirty="0">
                <a:latin typeface="Times New Roman"/>
                <a:cs typeface="Times New Roman"/>
              </a:rPr>
              <a:t>a </a:t>
            </a:r>
            <a:r>
              <a:rPr sz="2000" b="1" spc="-5" dirty="0">
                <a:solidFill>
                  <a:srgbClr val="FF0000"/>
                </a:solidFill>
                <a:latin typeface="Times New Roman"/>
                <a:cs typeface="Times New Roman"/>
              </a:rPr>
              <a:t>parallel interface </a:t>
            </a:r>
            <a:r>
              <a:rPr sz="2000" spc="-10" dirty="0">
                <a:latin typeface="Times New Roman"/>
                <a:cs typeface="Times New Roman"/>
              </a:rPr>
              <a:t>(the parallel </a:t>
            </a:r>
            <a:r>
              <a:rPr sz="2000" spc="-5" dirty="0">
                <a:latin typeface="Times New Roman"/>
                <a:cs typeface="Times New Roman"/>
              </a:rPr>
              <a:t>data </a:t>
            </a:r>
            <a:r>
              <a:rPr sz="2000" spc="-10" dirty="0">
                <a:latin typeface="Times New Roman"/>
                <a:cs typeface="Times New Roman"/>
              </a:rPr>
              <a:t>lines </a:t>
            </a:r>
            <a:r>
              <a:rPr sz="2000" spc="-5" dirty="0">
                <a:latin typeface="Times New Roman"/>
                <a:cs typeface="Times New Roman"/>
              </a:rPr>
              <a:t>(DO-D7) </a:t>
            </a:r>
            <a:r>
              <a:rPr sz="2000" spc="-10" dirty="0">
                <a:latin typeface="Times New Roman"/>
                <a:cs typeface="Times New Roman"/>
              </a:rPr>
              <a:t>for </a:t>
            </a:r>
            <a:r>
              <a:rPr sz="2000" spc="-5" dirty="0">
                <a:latin typeface="Times New Roman"/>
                <a:cs typeface="Times New Roman"/>
              </a:rPr>
              <a:t>an 8 </a:t>
            </a:r>
            <a:r>
              <a:rPr sz="2000" dirty="0">
                <a:latin typeface="Times New Roman"/>
                <a:cs typeface="Times New Roman"/>
              </a:rPr>
              <a:t>bit </a:t>
            </a:r>
            <a:r>
              <a:rPr sz="2000" spc="-5" dirty="0">
                <a:latin typeface="Times New Roman"/>
                <a:cs typeface="Times New Roman"/>
              </a:rPr>
              <a:t>processor/   controller </a:t>
            </a:r>
            <a:r>
              <a:rPr sz="2000" spc="-15" dirty="0">
                <a:latin typeface="Times New Roman"/>
                <a:cs typeface="Times New Roman"/>
              </a:rPr>
              <a:t>will </a:t>
            </a:r>
            <a:r>
              <a:rPr sz="2000" dirty="0">
                <a:latin typeface="Times New Roman"/>
                <a:cs typeface="Times New Roman"/>
              </a:rPr>
              <a:t>be </a:t>
            </a:r>
            <a:r>
              <a:rPr sz="2000" spc="-5" dirty="0">
                <a:latin typeface="Times New Roman"/>
                <a:cs typeface="Times New Roman"/>
              </a:rPr>
              <a:t>connected to </a:t>
            </a:r>
            <a:r>
              <a:rPr sz="2000" spc="-10" dirty="0">
                <a:latin typeface="Times New Roman"/>
                <a:cs typeface="Times New Roman"/>
              </a:rPr>
              <a:t>DO-D7 </a:t>
            </a:r>
            <a:r>
              <a:rPr sz="2000" dirty="0">
                <a:latin typeface="Times New Roman"/>
                <a:cs typeface="Times New Roman"/>
              </a:rPr>
              <a:t>of </a:t>
            </a:r>
            <a:r>
              <a:rPr sz="2000" spc="-10" dirty="0">
                <a:latin typeface="Times New Roman"/>
                <a:cs typeface="Times New Roman"/>
              </a:rPr>
              <a:t>the </a:t>
            </a:r>
            <a:r>
              <a:rPr sz="2000" spc="-15" dirty="0">
                <a:latin typeface="Times New Roman"/>
                <a:cs typeface="Times New Roman"/>
              </a:rPr>
              <a:t>memory) </a:t>
            </a:r>
            <a:r>
              <a:rPr sz="2000" spc="-5" dirty="0">
                <a:latin typeface="Times New Roman"/>
                <a:cs typeface="Times New Roman"/>
              </a:rPr>
              <a:t>[</a:t>
            </a:r>
            <a:r>
              <a:rPr sz="2000" spc="-5" dirty="0">
                <a:solidFill>
                  <a:srgbClr val="006FC0"/>
                </a:solidFill>
                <a:latin typeface="Times New Roman"/>
                <a:cs typeface="Times New Roman"/>
              </a:rPr>
              <a:t>memory density </a:t>
            </a:r>
            <a:r>
              <a:rPr sz="2000" spc="-10" dirty="0">
                <a:solidFill>
                  <a:srgbClr val="006FC0"/>
                </a:solidFill>
                <a:latin typeface="Times New Roman"/>
                <a:cs typeface="Times New Roman"/>
              </a:rPr>
              <a:t>is  </a:t>
            </a:r>
            <a:r>
              <a:rPr sz="2000" spc="-5" dirty="0">
                <a:solidFill>
                  <a:srgbClr val="006FC0"/>
                </a:solidFill>
                <a:latin typeface="Times New Roman"/>
                <a:cs typeface="Times New Roman"/>
              </a:rPr>
              <a:t>expressed </a:t>
            </a:r>
            <a:r>
              <a:rPr sz="2000" spc="-10" dirty="0">
                <a:solidFill>
                  <a:srgbClr val="006FC0"/>
                </a:solidFill>
                <a:latin typeface="Times New Roman"/>
                <a:cs typeface="Times New Roman"/>
              </a:rPr>
              <a:t>in </a:t>
            </a:r>
            <a:r>
              <a:rPr sz="2000" spc="-15" dirty="0">
                <a:solidFill>
                  <a:srgbClr val="006FC0"/>
                </a:solidFill>
                <a:latin typeface="Times New Roman"/>
                <a:cs typeface="Times New Roman"/>
              </a:rPr>
              <a:t>terms </a:t>
            </a:r>
            <a:r>
              <a:rPr sz="2000" dirty="0">
                <a:solidFill>
                  <a:srgbClr val="006FC0"/>
                </a:solidFill>
                <a:latin typeface="Times New Roman"/>
                <a:cs typeface="Times New Roman"/>
              </a:rPr>
              <a:t>of </a:t>
            </a:r>
            <a:r>
              <a:rPr sz="2000" spc="-10" dirty="0">
                <a:solidFill>
                  <a:srgbClr val="006FC0"/>
                </a:solidFill>
                <a:latin typeface="Times New Roman"/>
                <a:cs typeface="Times New Roman"/>
              </a:rPr>
              <a:t>kilobytes</a:t>
            </a:r>
            <a:r>
              <a:rPr sz="2000" spc="-10" dirty="0">
                <a:latin typeface="Times New Roman"/>
                <a:cs typeface="Times New Roman"/>
              </a:rPr>
              <a:t>]</a:t>
            </a:r>
            <a:r>
              <a:rPr sz="2000" spc="85" dirty="0">
                <a:latin typeface="Times New Roman"/>
                <a:cs typeface="Times New Roman"/>
              </a:rPr>
              <a:t> </a:t>
            </a:r>
            <a:r>
              <a:rPr sz="2000" spc="5" dirty="0">
                <a:latin typeface="Times New Roman"/>
                <a:cs typeface="Times New Roman"/>
              </a:rPr>
              <a:t>or</a:t>
            </a:r>
            <a:endParaRPr sz="2000" dirty="0">
              <a:latin typeface="Times New Roman"/>
              <a:cs typeface="Times New Roman"/>
            </a:endParaRPr>
          </a:p>
          <a:p>
            <a:pPr marL="356870" marR="6350" indent="-344805" algn="just">
              <a:lnSpc>
                <a:spcPct val="150100"/>
              </a:lnSpc>
              <a:spcBef>
                <a:spcPts val="480"/>
              </a:spcBef>
            </a:pPr>
            <a:r>
              <a:rPr sz="2000" spc="-5" dirty="0">
                <a:solidFill>
                  <a:srgbClr val="C00000"/>
                </a:solidFill>
                <a:latin typeface="Times New Roman"/>
                <a:cs typeface="Times New Roman"/>
              </a:rPr>
              <a:t>» </a:t>
            </a:r>
            <a:r>
              <a:rPr sz="2000" spc="-5" dirty="0">
                <a:latin typeface="Times New Roman"/>
                <a:cs typeface="Times New Roman"/>
              </a:rPr>
              <a:t>a </a:t>
            </a:r>
            <a:r>
              <a:rPr sz="2000" b="1" spc="-5" dirty="0">
                <a:solidFill>
                  <a:srgbClr val="FF0000"/>
                </a:solidFill>
                <a:latin typeface="Times New Roman"/>
                <a:cs typeface="Times New Roman"/>
              </a:rPr>
              <a:t>serial interface </a:t>
            </a:r>
            <a:r>
              <a:rPr sz="2000" spc="-10" dirty="0">
                <a:latin typeface="Times New Roman"/>
                <a:cs typeface="Times New Roman"/>
              </a:rPr>
              <a:t>like </a:t>
            </a:r>
            <a:r>
              <a:rPr sz="2000" i="1" dirty="0">
                <a:latin typeface="Times New Roman"/>
                <a:cs typeface="Times New Roman"/>
              </a:rPr>
              <a:t>I2C </a:t>
            </a:r>
            <a:r>
              <a:rPr sz="2000" spc="-5" dirty="0">
                <a:latin typeface="Times New Roman"/>
                <a:cs typeface="Times New Roman"/>
              </a:rPr>
              <a:t>(Pronounced as I Square </a:t>
            </a:r>
            <a:r>
              <a:rPr sz="2000" spc="-10" dirty="0">
                <a:latin typeface="Times New Roman"/>
                <a:cs typeface="Times New Roman"/>
              </a:rPr>
              <a:t>C </a:t>
            </a:r>
            <a:r>
              <a:rPr sz="2000" spc="-5" dirty="0">
                <a:latin typeface="Times New Roman"/>
                <a:cs typeface="Times New Roman"/>
              </a:rPr>
              <a:t>- </a:t>
            </a:r>
            <a:r>
              <a:rPr sz="2000" dirty="0">
                <a:latin typeface="Times New Roman"/>
                <a:cs typeface="Times New Roman"/>
              </a:rPr>
              <a:t>It </a:t>
            </a:r>
            <a:r>
              <a:rPr sz="2000" spc="-10" dirty="0">
                <a:latin typeface="Times New Roman"/>
                <a:cs typeface="Times New Roman"/>
              </a:rPr>
              <a:t>is </a:t>
            </a:r>
            <a:r>
              <a:rPr sz="2000" spc="-5" dirty="0">
                <a:latin typeface="Times New Roman"/>
                <a:cs typeface="Times New Roman"/>
              </a:rPr>
              <a:t>a 2 </a:t>
            </a:r>
            <a:r>
              <a:rPr sz="2000" spc="-10" dirty="0">
                <a:latin typeface="Times New Roman"/>
                <a:cs typeface="Times New Roman"/>
              </a:rPr>
              <a:t>line </a:t>
            </a:r>
            <a:r>
              <a:rPr sz="2000" spc="-5" dirty="0">
                <a:latin typeface="Times New Roman"/>
                <a:cs typeface="Times New Roman"/>
              </a:rPr>
              <a:t>serial  </a:t>
            </a:r>
            <a:r>
              <a:rPr sz="2000" spc="-10" dirty="0">
                <a:latin typeface="Times New Roman"/>
                <a:cs typeface="Times New Roman"/>
              </a:rPr>
              <a:t>interface) [</a:t>
            </a:r>
            <a:r>
              <a:rPr sz="2000" spc="-10" dirty="0">
                <a:solidFill>
                  <a:srgbClr val="6F2F9F"/>
                </a:solidFill>
                <a:latin typeface="Times New Roman"/>
                <a:cs typeface="Times New Roman"/>
              </a:rPr>
              <a:t>used for </a:t>
            </a:r>
            <a:r>
              <a:rPr sz="2000" spc="-5" dirty="0">
                <a:solidFill>
                  <a:srgbClr val="6F2F9F"/>
                </a:solidFill>
                <a:latin typeface="Times New Roman"/>
                <a:cs typeface="Times New Roman"/>
              </a:rPr>
              <a:t>data </a:t>
            </a:r>
            <a:r>
              <a:rPr sz="2000" spc="-10" dirty="0">
                <a:solidFill>
                  <a:srgbClr val="6F2F9F"/>
                </a:solidFill>
                <a:latin typeface="Times New Roman"/>
                <a:cs typeface="Times New Roman"/>
              </a:rPr>
              <a:t>storage memory like </a:t>
            </a:r>
            <a:r>
              <a:rPr sz="2000" dirty="0">
                <a:solidFill>
                  <a:srgbClr val="6F2F9F"/>
                </a:solidFill>
                <a:latin typeface="Times New Roman"/>
                <a:cs typeface="Times New Roman"/>
              </a:rPr>
              <a:t>EEPROM</a:t>
            </a:r>
            <a:r>
              <a:rPr sz="2000" dirty="0">
                <a:latin typeface="Times New Roman"/>
                <a:cs typeface="Times New Roman"/>
              </a:rPr>
              <a:t>] </a:t>
            </a:r>
            <a:r>
              <a:rPr sz="2000" spc="-10" dirty="0">
                <a:latin typeface="Times New Roman"/>
                <a:cs typeface="Times New Roman"/>
              </a:rPr>
              <a:t>[</a:t>
            </a:r>
            <a:r>
              <a:rPr sz="2000" spc="-10" dirty="0">
                <a:solidFill>
                  <a:srgbClr val="006FC0"/>
                </a:solidFill>
                <a:latin typeface="Times New Roman"/>
                <a:cs typeface="Times New Roman"/>
              </a:rPr>
              <a:t>memory </a:t>
            </a:r>
            <a:r>
              <a:rPr sz="2000" spc="-5" dirty="0">
                <a:solidFill>
                  <a:srgbClr val="006FC0"/>
                </a:solidFill>
                <a:latin typeface="Times New Roman"/>
                <a:cs typeface="Times New Roman"/>
              </a:rPr>
              <a:t>density </a:t>
            </a:r>
            <a:r>
              <a:rPr sz="2000" spc="10" dirty="0">
                <a:solidFill>
                  <a:srgbClr val="006FC0"/>
                </a:solidFill>
                <a:latin typeface="Times New Roman"/>
                <a:cs typeface="Times New Roman"/>
              </a:rPr>
              <a:t>of </a:t>
            </a:r>
            <a:r>
              <a:rPr sz="2000" spc="-5" dirty="0">
                <a:solidFill>
                  <a:srgbClr val="006FC0"/>
                </a:solidFill>
                <a:latin typeface="Times New Roman"/>
                <a:cs typeface="Times New Roman"/>
              </a:rPr>
              <a:t>a  serial </a:t>
            </a:r>
            <a:r>
              <a:rPr sz="2000" spc="-10" dirty="0">
                <a:solidFill>
                  <a:srgbClr val="006FC0"/>
                </a:solidFill>
                <a:latin typeface="Times New Roman"/>
                <a:cs typeface="Times New Roman"/>
              </a:rPr>
              <a:t>memory </a:t>
            </a:r>
            <a:r>
              <a:rPr sz="2000" spc="-5" dirty="0">
                <a:solidFill>
                  <a:srgbClr val="006FC0"/>
                </a:solidFill>
                <a:latin typeface="Times New Roman"/>
                <a:cs typeface="Times New Roman"/>
              </a:rPr>
              <a:t>is usually expressed in </a:t>
            </a:r>
            <a:r>
              <a:rPr sz="2000" spc="-10" dirty="0">
                <a:solidFill>
                  <a:srgbClr val="006FC0"/>
                </a:solidFill>
                <a:latin typeface="Times New Roman"/>
                <a:cs typeface="Times New Roman"/>
              </a:rPr>
              <a:t>terms </a:t>
            </a:r>
            <a:r>
              <a:rPr sz="2000" dirty="0">
                <a:solidFill>
                  <a:srgbClr val="006FC0"/>
                </a:solidFill>
                <a:latin typeface="Times New Roman"/>
                <a:cs typeface="Times New Roman"/>
              </a:rPr>
              <a:t>of </a:t>
            </a:r>
            <a:r>
              <a:rPr sz="2000" spc="-5" dirty="0">
                <a:solidFill>
                  <a:srgbClr val="006FC0"/>
                </a:solidFill>
                <a:latin typeface="Times New Roman"/>
                <a:cs typeface="Times New Roman"/>
              </a:rPr>
              <a:t>kilobits</a:t>
            </a:r>
            <a:r>
              <a:rPr sz="2000" spc="-5" dirty="0">
                <a:latin typeface="Times New Roman"/>
                <a:cs typeface="Times New Roman"/>
              </a:rPr>
              <a:t>] – </a:t>
            </a:r>
            <a:r>
              <a:rPr sz="2000" b="1" spc="-5" dirty="0">
                <a:latin typeface="Times New Roman"/>
                <a:cs typeface="Times New Roman"/>
              </a:rPr>
              <a:t>AT24C512 </a:t>
            </a:r>
            <a:r>
              <a:rPr sz="2000" spc="-5" dirty="0">
                <a:latin typeface="Times New Roman"/>
                <a:cs typeface="Times New Roman"/>
              </a:rPr>
              <a:t>is an  </a:t>
            </a:r>
            <a:r>
              <a:rPr sz="2000" spc="-10" dirty="0">
                <a:latin typeface="Times New Roman"/>
                <a:cs typeface="Times New Roman"/>
              </a:rPr>
              <a:t>example for </a:t>
            </a:r>
            <a:r>
              <a:rPr sz="2000" spc="-5" dirty="0">
                <a:latin typeface="Times New Roman"/>
                <a:cs typeface="Times New Roman"/>
              </a:rPr>
              <a:t>serial </a:t>
            </a:r>
            <a:r>
              <a:rPr sz="2000" spc="-15" dirty="0">
                <a:latin typeface="Times New Roman"/>
                <a:cs typeface="Times New Roman"/>
              </a:rPr>
              <a:t>memory </a:t>
            </a:r>
            <a:r>
              <a:rPr sz="2000" spc="-20" dirty="0">
                <a:latin typeface="Times New Roman"/>
                <a:cs typeface="Times New Roman"/>
              </a:rPr>
              <a:t>with </a:t>
            </a:r>
            <a:r>
              <a:rPr sz="2000" spc="-5" dirty="0">
                <a:latin typeface="Times New Roman"/>
                <a:cs typeface="Times New Roman"/>
              </a:rPr>
              <a:t>capacity </a:t>
            </a:r>
            <a:r>
              <a:rPr sz="2000" dirty="0">
                <a:latin typeface="Times New Roman"/>
                <a:cs typeface="Times New Roman"/>
              </a:rPr>
              <a:t>512 </a:t>
            </a:r>
            <a:r>
              <a:rPr sz="2000" spc="-5" dirty="0">
                <a:latin typeface="Times New Roman"/>
                <a:cs typeface="Times New Roman"/>
              </a:rPr>
              <a:t>kilobits </a:t>
            </a:r>
            <a:r>
              <a:rPr sz="2000" spc="-10" dirty="0">
                <a:latin typeface="Times New Roman"/>
                <a:cs typeface="Times New Roman"/>
              </a:rPr>
              <a:t>and </a:t>
            </a:r>
            <a:r>
              <a:rPr sz="2000" spc="-15" dirty="0">
                <a:latin typeface="Times New Roman"/>
                <a:cs typeface="Times New Roman"/>
              </a:rPr>
              <a:t>2-wire </a:t>
            </a:r>
            <a:r>
              <a:rPr sz="2000" spc="-5" dirty="0">
                <a:latin typeface="Times New Roman"/>
                <a:cs typeface="Times New Roman"/>
              </a:rPr>
              <a:t>interface;</a:t>
            </a:r>
            <a:r>
              <a:rPr sz="2000" spc="325" dirty="0">
                <a:latin typeface="Times New Roman"/>
                <a:cs typeface="Times New Roman"/>
              </a:rPr>
              <a:t> </a:t>
            </a:r>
            <a:r>
              <a:rPr sz="2000" spc="5" dirty="0">
                <a:latin typeface="Times New Roman"/>
                <a:cs typeface="Times New Roman"/>
              </a:rPr>
              <a:t>or</a:t>
            </a:r>
            <a:endParaRPr sz="2000" dirty="0">
              <a:latin typeface="Times New Roman"/>
              <a:cs typeface="Times New Roman"/>
            </a:endParaRPr>
          </a:p>
          <a:p>
            <a:pPr marL="12700" algn="just">
              <a:lnSpc>
                <a:spcPct val="100000"/>
              </a:lnSpc>
              <a:spcBef>
                <a:spcPts val="1680"/>
              </a:spcBef>
            </a:pPr>
            <a:r>
              <a:rPr sz="2000" spc="-5" dirty="0">
                <a:solidFill>
                  <a:srgbClr val="C00000"/>
                </a:solidFill>
                <a:latin typeface="Times New Roman"/>
                <a:cs typeface="Times New Roman"/>
              </a:rPr>
              <a:t>» </a:t>
            </a:r>
            <a:r>
              <a:rPr sz="2000" spc="-5" dirty="0">
                <a:latin typeface="Times New Roman"/>
                <a:cs typeface="Times New Roman"/>
              </a:rPr>
              <a:t>a </a:t>
            </a:r>
            <a:r>
              <a:rPr sz="2000" b="1" spc="-5" dirty="0">
                <a:solidFill>
                  <a:srgbClr val="FF0000"/>
                </a:solidFill>
                <a:latin typeface="Times New Roman"/>
                <a:cs typeface="Times New Roman"/>
              </a:rPr>
              <a:t>SPI </a:t>
            </a:r>
            <a:r>
              <a:rPr sz="2000" spc="-5" dirty="0">
                <a:latin typeface="Times New Roman"/>
                <a:cs typeface="Times New Roman"/>
              </a:rPr>
              <a:t>(</a:t>
            </a:r>
            <a:r>
              <a:rPr sz="2000" b="1" spc="-5" dirty="0">
                <a:solidFill>
                  <a:srgbClr val="FF0000"/>
                </a:solidFill>
                <a:latin typeface="Times New Roman"/>
                <a:cs typeface="Times New Roman"/>
              </a:rPr>
              <a:t>Serial Peripheral Interface</a:t>
            </a:r>
            <a:r>
              <a:rPr sz="2000" spc="-5" dirty="0">
                <a:solidFill>
                  <a:srgbClr val="FF0000"/>
                </a:solidFill>
                <a:latin typeface="Times New Roman"/>
                <a:cs typeface="Times New Roman"/>
              </a:rPr>
              <a:t>, </a:t>
            </a:r>
            <a:r>
              <a:rPr sz="2000" i="1" spc="-5" dirty="0">
                <a:solidFill>
                  <a:srgbClr val="FF0000"/>
                </a:solidFill>
                <a:latin typeface="Times New Roman"/>
                <a:cs typeface="Times New Roman"/>
              </a:rPr>
              <a:t>2+n </a:t>
            </a:r>
            <a:r>
              <a:rPr sz="2000" spc="-10" dirty="0">
                <a:latin typeface="Times New Roman"/>
                <a:cs typeface="Times New Roman"/>
              </a:rPr>
              <a:t>line interface </a:t>
            </a:r>
            <a:r>
              <a:rPr sz="2000" spc="-5" dirty="0">
                <a:latin typeface="Times New Roman"/>
                <a:cs typeface="Times New Roman"/>
              </a:rPr>
              <a:t>where </a:t>
            </a:r>
            <a:r>
              <a:rPr sz="2000" i="1" spc="-5" dirty="0">
                <a:solidFill>
                  <a:srgbClr val="FF0000"/>
                </a:solidFill>
                <a:latin typeface="Times New Roman"/>
                <a:cs typeface="Times New Roman"/>
              </a:rPr>
              <a:t>n </a:t>
            </a:r>
            <a:r>
              <a:rPr sz="2000" spc="-10" dirty="0">
                <a:latin typeface="Times New Roman"/>
                <a:cs typeface="Times New Roman"/>
              </a:rPr>
              <a:t>stands</a:t>
            </a:r>
            <a:r>
              <a:rPr sz="2000" spc="235" dirty="0">
                <a:latin typeface="Times New Roman"/>
                <a:cs typeface="Times New Roman"/>
              </a:rPr>
              <a:t> </a:t>
            </a:r>
            <a:r>
              <a:rPr sz="2000" spc="-10" dirty="0">
                <a:latin typeface="Times New Roman"/>
                <a:cs typeface="Times New Roman"/>
              </a:rPr>
              <a:t>for the</a:t>
            </a:r>
            <a:endParaRPr sz="2000" dirty="0">
              <a:latin typeface="Times New Roman"/>
              <a:cs typeface="Times New Roman"/>
            </a:endParaRPr>
          </a:p>
          <a:p>
            <a:pPr marL="356870" algn="just">
              <a:lnSpc>
                <a:spcPct val="100000"/>
              </a:lnSpc>
              <a:spcBef>
                <a:spcPts val="1205"/>
              </a:spcBef>
            </a:pPr>
            <a:r>
              <a:rPr sz="2000" spc="-5" dirty="0">
                <a:latin typeface="Times New Roman"/>
                <a:cs typeface="Times New Roman"/>
              </a:rPr>
              <a:t>total </a:t>
            </a:r>
            <a:r>
              <a:rPr sz="2000" spc="-15" dirty="0">
                <a:latin typeface="Times New Roman"/>
                <a:cs typeface="Times New Roman"/>
              </a:rPr>
              <a:t>number </a:t>
            </a:r>
            <a:r>
              <a:rPr sz="2000" dirty="0">
                <a:latin typeface="Times New Roman"/>
                <a:cs typeface="Times New Roman"/>
              </a:rPr>
              <a:t>of SPI </a:t>
            </a:r>
            <a:r>
              <a:rPr sz="2000" spc="-10" dirty="0">
                <a:latin typeface="Times New Roman"/>
                <a:cs typeface="Times New Roman"/>
              </a:rPr>
              <a:t>bus </a:t>
            </a:r>
            <a:r>
              <a:rPr sz="2000" spc="-5" dirty="0">
                <a:latin typeface="Times New Roman"/>
                <a:cs typeface="Times New Roman"/>
              </a:rPr>
              <a:t>devices in </a:t>
            </a:r>
            <a:r>
              <a:rPr sz="2000" spc="-10" dirty="0">
                <a:latin typeface="Times New Roman"/>
                <a:cs typeface="Times New Roman"/>
              </a:rPr>
              <a:t>the</a:t>
            </a:r>
            <a:r>
              <a:rPr sz="2000" spc="75" dirty="0">
                <a:latin typeface="Times New Roman"/>
                <a:cs typeface="Times New Roman"/>
              </a:rPr>
              <a:t> </a:t>
            </a:r>
            <a:r>
              <a:rPr sz="2000" spc="-20" dirty="0">
                <a:latin typeface="Times New Roman"/>
                <a:cs typeface="Times New Roman"/>
              </a:rPr>
              <a:t>system)</a:t>
            </a:r>
            <a:endParaRPr sz="2000" dirty="0">
              <a:latin typeface="Times New Roman"/>
              <a:cs typeface="Times New Roman"/>
            </a:endParaRPr>
          </a:p>
          <a:p>
            <a:pPr marL="12700" algn="just">
              <a:lnSpc>
                <a:spcPct val="100000"/>
              </a:lnSpc>
              <a:spcBef>
                <a:spcPts val="1680"/>
              </a:spcBef>
            </a:pPr>
            <a:r>
              <a:rPr sz="2000" spc="-5" dirty="0">
                <a:solidFill>
                  <a:srgbClr val="C00000"/>
                </a:solidFill>
                <a:latin typeface="Times New Roman"/>
                <a:cs typeface="Times New Roman"/>
              </a:rPr>
              <a:t>» </a:t>
            </a:r>
            <a:r>
              <a:rPr sz="2000" spc="-5" dirty="0">
                <a:latin typeface="Times New Roman"/>
                <a:cs typeface="Times New Roman"/>
              </a:rPr>
              <a:t>a </a:t>
            </a:r>
            <a:r>
              <a:rPr sz="2000" b="1" spc="-5" dirty="0">
                <a:solidFill>
                  <a:srgbClr val="FF0000"/>
                </a:solidFill>
                <a:latin typeface="Times New Roman"/>
                <a:cs typeface="Times New Roman"/>
              </a:rPr>
              <a:t>single </a:t>
            </a:r>
            <a:r>
              <a:rPr sz="2000" b="1" dirty="0">
                <a:solidFill>
                  <a:srgbClr val="FF0000"/>
                </a:solidFill>
                <a:latin typeface="Times New Roman"/>
                <a:cs typeface="Times New Roman"/>
              </a:rPr>
              <a:t>wire </a:t>
            </a:r>
            <a:r>
              <a:rPr sz="2000" spc="-5" dirty="0">
                <a:latin typeface="Times New Roman"/>
                <a:cs typeface="Times New Roman"/>
              </a:rPr>
              <a:t>interconnection </a:t>
            </a:r>
            <a:r>
              <a:rPr sz="2000" spc="-10" dirty="0">
                <a:latin typeface="Times New Roman"/>
                <a:cs typeface="Times New Roman"/>
              </a:rPr>
              <a:t>(like </a:t>
            </a:r>
            <a:r>
              <a:rPr sz="2000" spc="-5" dirty="0">
                <a:latin typeface="Times New Roman"/>
                <a:cs typeface="Times New Roman"/>
              </a:rPr>
              <a:t>Dallas 1-Wire</a:t>
            </a:r>
            <a:r>
              <a:rPr sz="2000" spc="-240" dirty="0">
                <a:latin typeface="Times New Roman"/>
                <a:cs typeface="Times New Roman"/>
              </a:rPr>
              <a:t> </a:t>
            </a:r>
            <a:r>
              <a:rPr sz="2000" spc="-5" dirty="0">
                <a:latin typeface="Times New Roman"/>
                <a:cs typeface="Times New Roman"/>
              </a:rPr>
              <a:t>interface).</a:t>
            </a:r>
            <a:endParaRPr sz="2000" dirty="0">
              <a:latin typeface="Times New Roman"/>
              <a:cs typeface="Times New Roman"/>
            </a:endParaRPr>
          </a:p>
        </p:txBody>
      </p:sp>
      <p:sp>
        <p:nvSpPr>
          <p:cNvPr id="5" name="object 5"/>
          <p:cNvSpPr txBox="1"/>
          <p:nvPr/>
        </p:nvSpPr>
        <p:spPr>
          <a:xfrm>
            <a:off x="8420100" y="6471338"/>
            <a:ext cx="216535" cy="196850"/>
          </a:xfrm>
          <a:prstGeom prst="rect">
            <a:avLst/>
          </a:prstGeom>
        </p:spPr>
        <p:txBody>
          <a:bodyPr vert="horz" wrap="square" lIns="0" tIns="0" rIns="0" bIns="0" rtlCol="0">
            <a:spAutoFit/>
          </a:bodyPr>
          <a:lstStyle/>
          <a:p>
            <a:pPr marL="38100">
              <a:lnSpc>
                <a:spcPts val="1375"/>
              </a:lnSpc>
            </a:pPr>
            <a:fld id="{81D60167-4931-47E6-BA6A-407CBD079E47}" type="slidenum">
              <a:rPr sz="1200" spc="-40" dirty="0">
                <a:latin typeface="Times New Roman"/>
                <a:cs typeface="Times New Roman"/>
              </a:rPr>
              <a:t>85</a:t>
            </a:fld>
            <a:endParaRPr sz="1200">
              <a:latin typeface="Times New Roman"/>
              <a:cs typeface="Times New Roman"/>
            </a:endParaRP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60044" y="353009"/>
            <a:ext cx="8457565" cy="5666105"/>
          </a:xfrm>
          <a:prstGeom prst="rect">
            <a:avLst/>
          </a:prstGeom>
        </p:spPr>
        <p:txBody>
          <a:bodyPr vert="horz" wrap="square" lIns="0" tIns="12065" rIns="0" bIns="0" rtlCol="0">
            <a:spAutoFit/>
          </a:bodyPr>
          <a:lstStyle/>
          <a:p>
            <a:pPr marL="12700" algn="just">
              <a:lnSpc>
                <a:spcPct val="100000"/>
              </a:lnSpc>
              <a:spcBef>
                <a:spcPts val="95"/>
              </a:spcBef>
            </a:pPr>
            <a:r>
              <a:rPr sz="2000" spc="-5" dirty="0">
                <a:solidFill>
                  <a:srgbClr val="C00000"/>
                </a:solidFill>
                <a:latin typeface="Times New Roman"/>
                <a:cs typeface="Times New Roman"/>
              </a:rPr>
              <a:t>» </a:t>
            </a:r>
            <a:r>
              <a:rPr sz="2000" b="1" i="1" u="heavy" dirty="0">
                <a:solidFill>
                  <a:srgbClr val="FF0000"/>
                </a:solidFill>
                <a:uFill>
                  <a:solidFill>
                    <a:srgbClr val="FF0000"/>
                  </a:solidFill>
                </a:uFill>
                <a:latin typeface="Times New Roman"/>
                <a:cs typeface="Times New Roman"/>
              </a:rPr>
              <a:t>Memory</a:t>
            </a:r>
            <a:r>
              <a:rPr sz="2000" b="1" i="1" u="heavy" spc="-335" dirty="0">
                <a:solidFill>
                  <a:srgbClr val="FF0000"/>
                </a:solidFill>
                <a:uFill>
                  <a:solidFill>
                    <a:srgbClr val="FF0000"/>
                  </a:solidFill>
                </a:uFill>
                <a:latin typeface="Times New Roman"/>
                <a:cs typeface="Times New Roman"/>
              </a:rPr>
              <a:t> </a:t>
            </a:r>
            <a:r>
              <a:rPr sz="2000" b="1" i="1" u="heavy" spc="-5" dirty="0">
                <a:solidFill>
                  <a:srgbClr val="FF0000"/>
                </a:solidFill>
                <a:uFill>
                  <a:solidFill>
                    <a:srgbClr val="FF0000"/>
                  </a:solidFill>
                </a:uFill>
                <a:latin typeface="Times New Roman"/>
                <a:cs typeface="Times New Roman"/>
              </a:rPr>
              <a:t>Shadowing:</a:t>
            </a:r>
            <a:endParaRPr sz="2000">
              <a:latin typeface="Times New Roman"/>
              <a:cs typeface="Times New Roman"/>
            </a:endParaRPr>
          </a:p>
          <a:p>
            <a:pPr marL="356870" marR="6985" indent="-344805" algn="just">
              <a:lnSpc>
                <a:spcPct val="150000"/>
              </a:lnSpc>
              <a:spcBef>
                <a:spcPts val="480"/>
              </a:spcBef>
            </a:pPr>
            <a:r>
              <a:rPr sz="2000" spc="-5" dirty="0">
                <a:solidFill>
                  <a:srgbClr val="C00000"/>
                </a:solidFill>
                <a:latin typeface="Times New Roman"/>
                <a:cs typeface="Times New Roman"/>
              </a:rPr>
              <a:t>» </a:t>
            </a:r>
            <a:r>
              <a:rPr sz="2000" spc="-10" dirty="0">
                <a:solidFill>
                  <a:srgbClr val="AC1285"/>
                </a:solidFill>
                <a:latin typeface="Times New Roman"/>
                <a:cs typeface="Times New Roman"/>
              </a:rPr>
              <a:t>RAM </a:t>
            </a:r>
            <a:r>
              <a:rPr sz="2000" dirty="0">
                <a:solidFill>
                  <a:srgbClr val="AC1285"/>
                </a:solidFill>
                <a:latin typeface="Times New Roman"/>
                <a:cs typeface="Times New Roman"/>
              </a:rPr>
              <a:t>access </a:t>
            </a:r>
            <a:r>
              <a:rPr sz="2000" spc="-5" dirty="0">
                <a:solidFill>
                  <a:srgbClr val="AC1285"/>
                </a:solidFill>
                <a:latin typeface="Times New Roman"/>
                <a:cs typeface="Times New Roman"/>
              </a:rPr>
              <a:t>is about </a:t>
            </a:r>
            <a:r>
              <a:rPr sz="2000" spc="-10" dirty="0">
                <a:solidFill>
                  <a:srgbClr val="AC1285"/>
                </a:solidFill>
                <a:latin typeface="Times New Roman"/>
                <a:cs typeface="Times New Roman"/>
              </a:rPr>
              <a:t>three times </a:t>
            </a:r>
            <a:r>
              <a:rPr sz="2000" spc="-5" dirty="0">
                <a:solidFill>
                  <a:srgbClr val="AC1285"/>
                </a:solidFill>
                <a:latin typeface="Times New Roman"/>
                <a:cs typeface="Times New Roman"/>
              </a:rPr>
              <a:t>as </a:t>
            </a:r>
            <a:r>
              <a:rPr sz="2000" spc="-10" dirty="0">
                <a:solidFill>
                  <a:srgbClr val="AC1285"/>
                </a:solidFill>
                <a:latin typeface="Times New Roman"/>
                <a:cs typeface="Times New Roman"/>
              </a:rPr>
              <a:t>fast </a:t>
            </a:r>
            <a:r>
              <a:rPr sz="2000" spc="-5" dirty="0">
                <a:solidFill>
                  <a:srgbClr val="AC1285"/>
                </a:solidFill>
                <a:latin typeface="Times New Roman"/>
                <a:cs typeface="Times New Roman"/>
              </a:rPr>
              <a:t>as </a:t>
            </a:r>
            <a:r>
              <a:rPr sz="2000" spc="-10" dirty="0">
                <a:solidFill>
                  <a:srgbClr val="AC1285"/>
                </a:solidFill>
                <a:latin typeface="Times New Roman"/>
                <a:cs typeface="Times New Roman"/>
              </a:rPr>
              <a:t>ROM </a:t>
            </a:r>
            <a:r>
              <a:rPr sz="2000" spc="-5" dirty="0">
                <a:solidFill>
                  <a:srgbClr val="AC1285"/>
                </a:solidFill>
                <a:latin typeface="Times New Roman"/>
                <a:cs typeface="Times New Roman"/>
              </a:rPr>
              <a:t>access </a:t>
            </a:r>
            <a:r>
              <a:rPr sz="2000" spc="-5" dirty="0">
                <a:latin typeface="Times New Roman"/>
                <a:cs typeface="Times New Roman"/>
              </a:rPr>
              <a:t>– Execution </a:t>
            </a:r>
            <a:r>
              <a:rPr sz="2000" dirty="0">
                <a:latin typeface="Times New Roman"/>
                <a:cs typeface="Times New Roman"/>
              </a:rPr>
              <a:t>of </a:t>
            </a:r>
            <a:r>
              <a:rPr sz="2000" spc="-5" dirty="0">
                <a:latin typeface="Times New Roman"/>
                <a:cs typeface="Times New Roman"/>
              </a:rPr>
              <a:t>a  program from a </a:t>
            </a:r>
            <a:r>
              <a:rPr sz="2000" spc="-10" dirty="0">
                <a:latin typeface="Times New Roman"/>
                <a:cs typeface="Times New Roman"/>
              </a:rPr>
              <a:t>Read </a:t>
            </a:r>
            <a:r>
              <a:rPr sz="2000" dirty="0">
                <a:latin typeface="Times New Roman"/>
                <a:cs typeface="Times New Roman"/>
              </a:rPr>
              <a:t>Only </a:t>
            </a:r>
            <a:r>
              <a:rPr sz="2000" spc="-5" dirty="0">
                <a:latin typeface="Times New Roman"/>
                <a:cs typeface="Times New Roman"/>
              </a:rPr>
              <a:t>Memory (ROM) </a:t>
            </a:r>
            <a:r>
              <a:rPr sz="2000" spc="-10" dirty="0">
                <a:latin typeface="Times New Roman"/>
                <a:cs typeface="Times New Roman"/>
              </a:rPr>
              <a:t>is </a:t>
            </a:r>
            <a:r>
              <a:rPr sz="2000" dirty="0">
                <a:latin typeface="Times New Roman"/>
                <a:cs typeface="Times New Roman"/>
              </a:rPr>
              <a:t>very slow (120 </a:t>
            </a:r>
            <a:r>
              <a:rPr sz="2000" spc="-10" dirty="0">
                <a:latin typeface="Times New Roman"/>
                <a:cs typeface="Times New Roman"/>
              </a:rPr>
              <a:t>to </a:t>
            </a:r>
            <a:r>
              <a:rPr sz="2000" dirty="0">
                <a:latin typeface="Times New Roman"/>
                <a:cs typeface="Times New Roman"/>
              </a:rPr>
              <a:t>200 </a:t>
            </a:r>
            <a:r>
              <a:rPr sz="2000" spc="-15" dirty="0">
                <a:latin typeface="Times New Roman"/>
                <a:cs typeface="Times New Roman"/>
              </a:rPr>
              <a:t>ns)  </a:t>
            </a:r>
            <a:r>
              <a:rPr sz="2000" spc="-10" dirty="0">
                <a:latin typeface="Times New Roman"/>
                <a:cs typeface="Times New Roman"/>
              </a:rPr>
              <a:t>compared to the execution from </a:t>
            </a:r>
            <a:r>
              <a:rPr sz="2000" spc="-5" dirty="0">
                <a:latin typeface="Times New Roman"/>
                <a:cs typeface="Times New Roman"/>
              </a:rPr>
              <a:t>a random access </a:t>
            </a:r>
            <a:r>
              <a:rPr sz="2000" spc="-15" dirty="0">
                <a:latin typeface="Times New Roman"/>
                <a:cs typeface="Times New Roman"/>
              </a:rPr>
              <a:t>memory </a:t>
            </a:r>
            <a:r>
              <a:rPr sz="2000" dirty="0">
                <a:latin typeface="Times New Roman"/>
                <a:cs typeface="Times New Roman"/>
              </a:rPr>
              <a:t>(40 </a:t>
            </a:r>
            <a:r>
              <a:rPr sz="2000" spc="-10" dirty="0">
                <a:latin typeface="Times New Roman"/>
                <a:cs typeface="Times New Roman"/>
              </a:rPr>
              <a:t>to </a:t>
            </a:r>
            <a:r>
              <a:rPr sz="2000" dirty="0">
                <a:latin typeface="Times New Roman"/>
                <a:cs typeface="Times New Roman"/>
              </a:rPr>
              <a:t>70</a:t>
            </a:r>
            <a:r>
              <a:rPr sz="2000" spc="215" dirty="0">
                <a:latin typeface="Times New Roman"/>
                <a:cs typeface="Times New Roman"/>
              </a:rPr>
              <a:t> </a:t>
            </a:r>
            <a:r>
              <a:rPr sz="2000" spc="-10" dirty="0">
                <a:latin typeface="Times New Roman"/>
                <a:cs typeface="Times New Roman"/>
              </a:rPr>
              <a:t>ns).</a:t>
            </a:r>
            <a:endParaRPr sz="2000">
              <a:latin typeface="Times New Roman"/>
              <a:cs typeface="Times New Roman"/>
            </a:endParaRPr>
          </a:p>
          <a:p>
            <a:pPr marL="12700" algn="just">
              <a:lnSpc>
                <a:spcPct val="100000"/>
              </a:lnSpc>
              <a:spcBef>
                <a:spcPts val="1685"/>
              </a:spcBef>
            </a:pPr>
            <a:r>
              <a:rPr sz="2000" spc="-5" dirty="0">
                <a:solidFill>
                  <a:srgbClr val="C00000"/>
                </a:solidFill>
                <a:latin typeface="Times New Roman"/>
                <a:cs typeface="Times New Roman"/>
              </a:rPr>
              <a:t>» </a:t>
            </a:r>
            <a:r>
              <a:rPr sz="2000" b="1" i="1" spc="-5" dirty="0">
                <a:solidFill>
                  <a:srgbClr val="AC1285"/>
                </a:solidFill>
                <a:latin typeface="Times New Roman"/>
                <a:cs typeface="Times New Roman"/>
              </a:rPr>
              <a:t>Shadowing </a:t>
            </a:r>
            <a:r>
              <a:rPr sz="2000" b="1" i="1" dirty="0">
                <a:solidFill>
                  <a:srgbClr val="AC1285"/>
                </a:solidFill>
                <a:latin typeface="Times New Roman"/>
                <a:cs typeface="Times New Roman"/>
              </a:rPr>
              <a:t>of </a:t>
            </a:r>
            <a:r>
              <a:rPr sz="2000" b="1" i="1" spc="-5" dirty="0">
                <a:solidFill>
                  <a:srgbClr val="AC1285"/>
                </a:solidFill>
                <a:latin typeface="Times New Roman"/>
                <a:cs typeface="Times New Roman"/>
              </a:rPr>
              <a:t>memory </a:t>
            </a:r>
            <a:r>
              <a:rPr sz="2000" spc="-5" dirty="0">
                <a:latin typeface="Times New Roman"/>
                <a:cs typeface="Times New Roman"/>
              </a:rPr>
              <a:t>is </a:t>
            </a:r>
            <a:r>
              <a:rPr sz="2000" spc="-5" dirty="0">
                <a:solidFill>
                  <a:srgbClr val="6F2F9F"/>
                </a:solidFill>
                <a:latin typeface="Times New Roman"/>
                <a:cs typeface="Times New Roman"/>
              </a:rPr>
              <a:t>a technique </a:t>
            </a:r>
            <a:r>
              <a:rPr sz="2000" dirty="0">
                <a:solidFill>
                  <a:srgbClr val="6F2F9F"/>
                </a:solidFill>
                <a:latin typeface="Times New Roman"/>
                <a:cs typeface="Times New Roman"/>
              </a:rPr>
              <a:t>adopted </a:t>
            </a:r>
            <a:r>
              <a:rPr sz="2000" spc="-5" dirty="0">
                <a:solidFill>
                  <a:srgbClr val="6F2F9F"/>
                </a:solidFill>
                <a:latin typeface="Times New Roman"/>
                <a:cs typeface="Times New Roman"/>
              </a:rPr>
              <a:t>to </a:t>
            </a:r>
            <a:r>
              <a:rPr sz="2000" spc="-10" dirty="0">
                <a:solidFill>
                  <a:srgbClr val="6F2F9F"/>
                </a:solidFill>
                <a:latin typeface="Times New Roman"/>
                <a:cs typeface="Times New Roman"/>
              </a:rPr>
              <a:t>solve </a:t>
            </a:r>
            <a:r>
              <a:rPr sz="2000" spc="-5" dirty="0">
                <a:solidFill>
                  <a:srgbClr val="6F2F9F"/>
                </a:solidFill>
                <a:latin typeface="Times New Roman"/>
                <a:cs typeface="Times New Roman"/>
              </a:rPr>
              <a:t>the execution</a:t>
            </a:r>
            <a:r>
              <a:rPr sz="2000" spc="120" dirty="0">
                <a:solidFill>
                  <a:srgbClr val="6F2F9F"/>
                </a:solidFill>
                <a:latin typeface="Times New Roman"/>
                <a:cs typeface="Times New Roman"/>
              </a:rPr>
              <a:t> </a:t>
            </a:r>
            <a:r>
              <a:rPr sz="2000" spc="-5" dirty="0">
                <a:solidFill>
                  <a:srgbClr val="6F2F9F"/>
                </a:solidFill>
                <a:latin typeface="Times New Roman"/>
                <a:cs typeface="Times New Roman"/>
              </a:rPr>
              <a:t>speed</a:t>
            </a:r>
            <a:endParaRPr sz="2000">
              <a:latin typeface="Times New Roman"/>
              <a:cs typeface="Times New Roman"/>
            </a:endParaRPr>
          </a:p>
          <a:p>
            <a:pPr marL="356870">
              <a:lnSpc>
                <a:spcPct val="100000"/>
              </a:lnSpc>
              <a:spcBef>
                <a:spcPts val="1200"/>
              </a:spcBef>
            </a:pPr>
            <a:r>
              <a:rPr sz="2000" dirty="0">
                <a:solidFill>
                  <a:srgbClr val="6F2F9F"/>
                </a:solidFill>
                <a:latin typeface="Times New Roman"/>
                <a:cs typeface="Times New Roman"/>
              </a:rPr>
              <a:t>problem </a:t>
            </a:r>
            <a:r>
              <a:rPr sz="2000" spc="-10" dirty="0">
                <a:solidFill>
                  <a:srgbClr val="6F2F9F"/>
                </a:solidFill>
                <a:latin typeface="Times New Roman"/>
                <a:cs typeface="Times New Roman"/>
              </a:rPr>
              <a:t>in </a:t>
            </a:r>
            <a:r>
              <a:rPr sz="2000" spc="-5" dirty="0">
                <a:solidFill>
                  <a:srgbClr val="6F2F9F"/>
                </a:solidFill>
                <a:latin typeface="Times New Roman"/>
                <a:cs typeface="Times New Roman"/>
              </a:rPr>
              <a:t>processor-based</a:t>
            </a:r>
            <a:r>
              <a:rPr sz="2000" spc="-55" dirty="0">
                <a:solidFill>
                  <a:srgbClr val="6F2F9F"/>
                </a:solidFill>
                <a:latin typeface="Times New Roman"/>
                <a:cs typeface="Times New Roman"/>
              </a:rPr>
              <a:t> </a:t>
            </a:r>
            <a:r>
              <a:rPr sz="2000" spc="-20" dirty="0">
                <a:solidFill>
                  <a:srgbClr val="6F2F9F"/>
                </a:solidFill>
                <a:latin typeface="Times New Roman"/>
                <a:cs typeface="Times New Roman"/>
              </a:rPr>
              <a:t>systems</a:t>
            </a:r>
            <a:r>
              <a:rPr sz="2000" spc="-20" dirty="0">
                <a:latin typeface="Times New Roman"/>
                <a:cs typeface="Times New Roman"/>
              </a:rPr>
              <a:t>.</a:t>
            </a:r>
            <a:endParaRPr sz="2000">
              <a:latin typeface="Times New Roman"/>
              <a:cs typeface="Times New Roman"/>
            </a:endParaRPr>
          </a:p>
          <a:p>
            <a:pPr marL="356870" marR="8255" indent="-344805">
              <a:lnSpc>
                <a:spcPct val="150100"/>
              </a:lnSpc>
              <a:spcBef>
                <a:spcPts val="480"/>
              </a:spcBef>
              <a:tabLst>
                <a:tab pos="356870" algn="l"/>
              </a:tabLst>
            </a:pPr>
            <a:r>
              <a:rPr sz="2000" spc="-5" dirty="0">
                <a:solidFill>
                  <a:srgbClr val="C00000"/>
                </a:solidFill>
                <a:latin typeface="Times New Roman"/>
                <a:cs typeface="Times New Roman"/>
              </a:rPr>
              <a:t>»	</a:t>
            </a:r>
            <a:r>
              <a:rPr sz="2000" spc="-5" dirty="0">
                <a:latin typeface="Times New Roman"/>
                <a:cs typeface="Times New Roman"/>
              </a:rPr>
              <a:t>In </a:t>
            </a:r>
            <a:r>
              <a:rPr sz="2000" spc="-10" dirty="0">
                <a:latin typeface="Times New Roman"/>
                <a:cs typeface="Times New Roman"/>
              </a:rPr>
              <a:t>computer </a:t>
            </a:r>
            <a:r>
              <a:rPr sz="2000" spc="-5" dirty="0">
                <a:latin typeface="Times New Roman"/>
                <a:cs typeface="Times New Roman"/>
              </a:rPr>
              <a:t>systems </a:t>
            </a:r>
            <a:r>
              <a:rPr sz="2000" spc="-10" dirty="0">
                <a:latin typeface="Times New Roman"/>
                <a:cs typeface="Times New Roman"/>
              </a:rPr>
              <a:t>and video </a:t>
            </a:r>
            <a:r>
              <a:rPr sz="2000" spc="-15" dirty="0">
                <a:latin typeface="Times New Roman"/>
                <a:cs typeface="Times New Roman"/>
              </a:rPr>
              <a:t>systems, </a:t>
            </a:r>
            <a:r>
              <a:rPr sz="2000" spc="-5" dirty="0">
                <a:latin typeface="Times New Roman"/>
                <a:cs typeface="Times New Roman"/>
              </a:rPr>
              <a:t>there </a:t>
            </a:r>
            <a:r>
              <a:rPr sz="2000" spc="-10" dirty="0">
                <a:latin typeface="Times New Roman"/>
                <a:cs typeface="Times New Roman"/>
              </a:rPr>
              <a:t>will </a:t>
            </a:r>
            <a:r>
              <a:rPr sz="2000" dirty="0">
                <a:latin typeface="Times New Roman"/>
                <a:cs typeface="Times New Roman"/>
              </a:rPr>
              <a:t>be </a:t>
            </a:r>
            <a:r>
              <a:rPr sz="2000" spc="-5" dirty="0">
                <a:latin typeface="Times New Roman"/>
                <a:cs typeface="Times New Roman"/>
              </a:rPr>
              <a:t>a </a:t>
            </a:r>
            <a:r>
              <a:rPr sz="2000" spc="-10" dirty="0">
                <a:latin typeface="Times New Roman"/>
                <a:cs typeface="Times New Roman"/>
              </a:rPr>
              <a:t>configuration </a:t>
            </a:r>
            <a:r>
              <a:rPr sz="2000" spc="-5" dirty="0">
                <a:latin typeface="Times New Roman"/>
                <a:cs typeface="Times New Roman"/>
              </a:rPr>
              <a:t>holding  </a:t>
            </a:r>
            <a:r>
              <a:rPr sz="2000" spc="-10" dirty="0">
                <a:latin typeface="Times New Roman"/>
                <a:cs typeface="Times New Roman"/>
              </a:rPr>
              <a:t>ROM </a:t>
            </a:r>
            <a:r>
              <a:rPr sz="2000" spc="-5" dirty="0">
                <a:latin typeface="Times New Roman"/>
                <a:cs typeface="Times New Roman"/>
              </a:rPr>
              <a:t>called </a:t>
            </a:r>
            <a:r>
              <a:rPr sz="2000" i="1" spc="-5" dirty="0">
                <a:solidFill>
                  <a:srgbClr val="6F2F9F"/>
                </a:solidFill>
                <a:latin typeface="Times New Roman"/>
                <a:cs typeface="Times New Roman"/>
              </a:rPr>
              <a:t>Basic </a:t>
            </a:r>
            <a:r>
              <a:rPr sz="2000" i="1" dirty="0">
                <a:solidFill>
                  <a:srgbClr val="6F2F9F"/>
                </a:solidFill>
                <a:latin typeface="Times New Roman"/>
                <a:cs typeface="Times New Roman"/>
              </a:rPr>
              <a:t>Input Output </a:t>
            </a:r>
            <a:r>
              <a:rPr sz="2000" i="1" spc="-5" dirty="0">
                <a:solidFill>
                  <a:srgbClr val="6F2F9F"/>
                </a:solidFill>
                <a:latin typeface="Times New Roman"/>
                <a:cs typeface="Times New Roman"/>
              </a:rPr>
              <a:t>Configuration </a:t>
            </a:r>
            <a:r>
              <a:rPr sz="2000" i="1" spc="-10" dirty="0">
                <a:solidFill>
                  <a:srgbClr val="6F2F9F"/>
                </a:solidFill>
                <a:latin typeface="Times New Roman"/>
                <a:cs typeface="Times New Roman"/>
              </a:rPr>
              <a:t>ROM </a:t>
            </a:r>
            <a:r>
              <a:rPr sz="2000" dirty="0">
                <a:latin typeface="Times New Roman"/>
                <a:cs typeface="Times New Roman"/>
              </a:rPr>
              <a:t>or </a:t>
            </a:r>
            <a:r>
              <a:rPr sz="2000" spc="-15" dirty="0">
                <a:latin typeface="Times New Roman"/>
                <a:cs typeface="Times New Roman"/>
              </a:rPr>
              <a:t>simply</a:t>
            </a:r>
            <a:r>
              <a:rPr sz="2000" spc="40" dirty="0">
                <a:latin typeface="Times New Roman"/>
                <a:cs typeface="Times New Roman"/>
              </a:rPr>
              <a:t> </a:t>
            </a:r>
            <a:r>
              <a:rPr sz="2000" b="1" i="1" spc="-10" dirty="0">
                <a:solidFill>
                  <a:srgbClr val="6F2F9F"/>
                </a:solidFill>
                <a:latin typeface="Times New Roman"/>
                <a:cs typeface="Times New Roman"/>
              </a:rPr>
              <a:t>BIOS</a:t>
            </a:r>
            <a:r>
              <a:rPr sz="2000" spc="-10" dirty="0">
                <a:latin typeface="Times New Roman"/>
                <a:cs typeface="Times New Roman"/>
              </a:rPr>
              <a:t>.</a:t>
            </a:r>
            <a:endParaRPr sz="2000">
              <a:latin typeface="Times New Roman"/>
              <a:cs typeface="Times New Roman"/>
            </a:endParaRPr>
          </a:p>
          <a:p>
            <a:pPr marL="12700">
              <a:lnSpc>
                <a:spcPct val="100000"/>
              </a:lnSpc>
              <a:spcBef>
                <a:spcPts val="1680"/>
              </a:spcBef>
              <a:tabLst>
                <a:tab pos="356870" algn="l"/>
              </a:tabLst>
            </a:pPr>
            <a:r>
              <a:rPr sz="2000" spc="-5" dirty="0">
                <a:solidFill>
                  <a:srgbClr val="C00000"/>
                </a:solidFill>
                <a:latin typeface="Times New Roman"/>
                <a:cs typeface="Times New Roman"/>
              </a:rPr>
              <a:t>»	</a:t>
            </a:r>
            <a:r>
              <a:rPr sz="2000" b="1" i="1" spc="-5" dirty="0">
                <a:solidFill>
                  <a:srgbClr val="AC1285"/>
                </a:solidFill>
                <a:latin typeface="Times New Roman"/>
                <a:cs typeface="Times New Roman"/>
              </a:rPr>
              <a:t>BIOS</a:t>
            </a:r>
            <a:r>
              <a:rPr sz="2000" b="1" i="1" spc="175" dirty="0">
                <a:solidFill>
                  <a:srgbClr val="AC1285"/>
                </a:solidFill>
                <a:latin typeface="Times New Roman"/>
                <a:cs typeface="Times New Roman"/>
              </a:rPr>
              <a:t> </a:t>
            </a:r>
            <a:r>
              <a:rPr sz="2000" spc="-5" dirty="0">
                <a:solidFill>
                  <a:srgbClr val="6F2F9F"/>
                </a:solidFill>
                <a:latin typeface="Times New Roman"/>
                <a:cs typeface="Times New Roman"/>
              </a:rPr>
              <a:t>stores</a:t>
            </a:r>
            <a:r>
              <a:rPr sz="2000" spc="175" dirty="0">
                <a:solidFill>
                  <a:srgbClr val="6F2F9F"/>
                </a:solidFill>
                <a:latin typeface="Times New Roman"/>
                <a:cs typeface="Times New Roman"/>
              </a:rPr>
              <a:t> </a:t>
            </a:r>
            <a:r>
              <a:rPr sz="2000" spc="-10" dirty="0">
                <a:solidFill>
                  <a:srgbClr val="6F2F9F"/>
                </a:solidFill>
                <a:latin typeface="Times New Roman"/>
                <a:cs typeface="Times New Roman"/>
              </a:rPr>
              <a:t>the</a:t>
            </a:r>
            <a:r>
              <a:rPr sz="2000" spc="185" dirty="0">
                <a:solidFill>
                  <a:srgbClr val="6F2F9F"/>
                </a:solidFill>
                <a:latin typeface="Times New Roman"/>
                <a:cs typeface="Times New Roman"/>
              </a:rPr>
              <a:t> </a:t>
            </a:r>
            <a:r>
              <a:rPr sz="2000" spc="-5" dirty="0">
                <a:solidFill>
                  <a:srgbClr val="6F2F9F"/>
                </a:solidFill>
                <a:latin typeface="Times New Roman"/>
                <a:cs typeface="Times New Roman"/>
              </a:rPr>
              <a:t>hardware</a:t>
            </a:r>
            <a:r>
              <a:rPr sz="2000" spc="190" dirty="0">
                <a:solidFill>
                  <a:srgbClr val="6F2F9F"/>
                </a:solidFill>
                <a:latin typeface="Times New Roman"/>
                <a:cs typeface="Times New Roman"/>
              </a:rPr>
              <a:t> </a:t>
            </a:r>
            <a:r>
              <a:rPr sz="2000" spc="-5" dirty="0">
                <a:solidFill>
                  <a:srgbClr val="6F2F9F"/>
                </a:solidFill>
                <a:latin typeface="Times New Roman"/>
                <a:cs typeface="Times New Roman"/>
              </a:rPr>
              <a:t>configuration</a:t>
            </a:r>
            <a:r>
              <a:rPr sz="2000" spc="175" dirty="0">
                <a:solidFill>
                  <a:srgbClr val="6F2F9F"/>
                </a:solidFill>
                <a:latin typeface="Times New Roman"/>
                <a:cs typeface="Times New Roman"/>
              </a:rPr>
              <a:t> </a:t>
            </a:r>
            <a:r>
              <a:rPr sz="2000" spc="-10" dirty="0">
                <a:solidFill>
                  <a:srgbClr val="6F2F9F"/>
                </a:solidFill>
                <a:latin typeface="Times New Roman"/>
                <a:cs typeface="Times New Roman"/>
              </a:rPr>
              <a:t>information</a:t>
            </a:r>
            <a:r>
              <a:rPr sz="2000" spc="175" dirty="0">
                <a:solidFill>
                  <a:srgbClr val="6F2F9F"/>
                </a:solidFill>
                <a:latin typeface="Times New Roman"/>
                <a:cs typeface="Times New Roman"/>
              </a:rPr>
              <a:t> </a:t>
            </a:r>
            <a:r>
              <a:rPr sz="2000" spc="-5" dirty="0">
                <a:latin typeface="Times New Roman"/>
                <a:cs typeface="Times New Roman"/>
              </a:rPr>
              <a:t>like</a:t>
            </a:r>
            <a:r>
              <a:rPr sz="2000" spc="180" dirty="0">
                <a:latin typeface="Times New Roman"/>
                <a:cs typeface="Times New Roman"/>
              </a:rPr>
              <a:t> </a:t>
            </a:r>
            <a:r>
              <a:rPr sz="2000" spc="-10" dirty="0">
                <a:latin typeface="Times New Roman"/>
                <a:cs typeface="Times New Roman"/>
              </a:rPr>
              <a:t>the</a:t>
            </a:r>
            <a:r>
              <a:rPr sz="2000" spc="185" dirty="0">
                <a:latin typeface="Times New Roman"/>
                <a:cs typeface="Times New Roman"/>
              </a:rPr>
              <a:t> </a:t>
            </a:r>
            <a:r>
              <a:rPr sz="2000" dirty="0">
                <a:latin typeface="Times New Roman"/>
                <a:cs typeface="Times New Roman"/>
              </a:rPr>
              <a:t>address</a:t>
            </a:r>
            <a:r>
              <a:rPr sz="2000" spc="170" dirty="0">
                <a:latin typeface="Times New Roman"/>
                <a:cs typeface="Times New Roman"/>
              </a:rPr>
              <a:t> </a:t>
            </a:r>
            <a:r>
              <a:rPr sz="2000" spc="-10" dirty="0">
                <a:latin typeface="Times New Roman"/>
                <a:cs typeface="Times New Roman"/>
              </a:rPr>
              <a:t>assigned</a:t>
            </a:r>
            <a:endParaRPr sz="2000">
              <a:latin typeface="Times New Roman"/>
              <a:cs typeface="Times New Roman"/>
            </a:endParaRPr>
          </a:p>
          <a:p>
            <a:pPr marL="356870">
              <a:lnSpc>
                <a:spcPct val="100000"/>
              </a:lnSpc>
              <a:spcBef>
                <a:spcPts val="1205"/>
              </a:spcBef>
            </a:pPr>
            <a:r>
              <a:rPr sz="2000" spc="-10" dirty="0">
                <a:latin typeface="Times New Roman"/>
                <a:cs typeface="Times New Roman"/>
              </a:rPr>
              <a:t>for various </a:t>
            </a:r>
            <a:r>
              <a:rPr sz="2000" spc="-5" dirty="0">
                <a:latin typeface="Times New Roman"/>
                <a:cs typeface="Times New Roman"/>
              </a:rPr>
              <a:t>serial </a:t>
            </a:r>
            <a:r>
              <a:rPr sz="2000" dirty="0">
                <a:latin typeface="Times New Roman"/>
                <a:cs typeface="Times New Roman"/>
              </a:rPr>
              <a:t>ports </a:t>
            </a:r>
            <a:r>
              <a:rPr sz="2000" spc="-10" dirty="0">
                <a:latin typeface="Times New Roman"/>
                <a:cs typeface="Times New Roman"/>
              </a:rPr>
              <a:t>and </a:t>
            </a:r>
            <a:r>
              <a:rPr sz="2000" spc="-5" dirty="0">
                <a:latin typeface="Times New Roman"/>
                <a:cs typeface="Times New Roman"/>
              </a:rPr>
              <a:t>other </a:t>
            </a:r>
            <a:r>
              <a:rPr sz="2000" spc="-10" dirty="0">
                <a:latin typeface="Times New Roman"/>
                <a:cs typeface="Times New Roman"/>
              </a:rPr>
              <a:t>non-plug </a:t>
            </a:r>
            <a:r>
              <a:rPr sz="2000" spc="-20" dirty="0">
                <a:latin typeface="Times New Roman"/>
                <a:cs typeface="Times New Roman"/>
              </a:rPr>
              <a:t>'n' </a:t>
            </a:r>
            <a:r>
              <a:rPr sz="2000" spc="-5" dirty="0">
                <a:latin typeface="Times New Roman"/>
                <a:cs typeface="Times New Roman"/>
              </a:rPr>
              <a:t>play devices,</a:t>
            </a:r>
            <a:r>
              <a:rPr sz="2000" spc="190" dirty="0">
                <a:latin typeface="Times New Roman"/>
                <a:cs typeface="Times New Roman"/>
              </a:rPr>
              <a:t> </a:t>
            </a:r>
            <a:r>
              <a:rPr sz="2000" spc="-5" dirty="0">
                <a:latin typeface="Times New Roman"/>
                <a:cs typeface="Times New Roman"/>
              </a:rPr>
              <a:t>etc.</a:t>
            </a:r>
            <a:endParaRPr sz="2000">
              <a:latin typeface="Times New Roman"/>
              <a:cs typeface="Times New Roman"/>
            </a:endParaRPr>
          </a:p>
          <a:p>
            <a:pPr marL="12700">
              <a:lnSpc>
                <a:spcPct val="100000"/>
              </a:lnSpc>
              <a:spcBef>
                <a:spcPts val="1680"/>
              </a:spcBef>
              <a:tabLst>
                <a:tab pos="356870" algn="l"/>
              </a:tabLst>
            </a:pPr>
            <a:r>
              <a:rPr sz="2000" spc="-5" dirty="0">
                <a:solidFill>
                  <a:srgbClr val="C00000"/>
                </a:solidFill>
                <a:latin typeface="Times New Roman"/>
                <a:cs typeface="Times New Roman"/>
              </a:rPr>
              <a:t>»	</a:t>
            </a:r>
            <a:r>
              <a:rPr sz="2000" spc="-5" dirty="0">
                <a:latin typeface="Times New Roman"/>
                <a:cs typeface="Times New Roman"/>
              </a:rPr>
              <a:t>Usually</a:t>
            </a:r>
            <a:r>
              <a:rPr sz="2000" spc="95" dirty="0">
                <a:latin typeface="Times New Roman"/>
                <a:cs typeface="Times New Roman"/>
              </a:rPr>
              <a:t> </a:t>
            </a:r>
            <a:r>
              <a:rPr sz="2000" spc="-5" dirty="0">
                <a:latin typeface="Times New Roman"/>
                <a:cs typeface="Times New Roman"/>
              </a:rPr>
              <a:t>it</a:t>
            </a:r>
            <a:r>
              <a:rPr sz="2000" spc="125" dirty="0">
                <a:latin typeface="Times New Roman"/>
                <a:cs typeface="Times New Roman"/>
              </a:rPr>
              <a:t> </a:t>
            </a:r>
            <a:r>
              <a:rPr sz="2000" spc="-10" dirty="0">
                <a:latin typeface="Times New Roman"/>
                <a:cs typeface="Times New Roman"/>
              </a:rPr>
              <a:t>is</a:t>
            </a:r>
            <a:r>
              <a:rPr sz="2000" spc="120" dirty="0">
                <a:latin typeface="Times New Roman"/>
                <a:cs typeface="Times New Roman"/>
              </a:rPr>
              <a:t> </a:t>
            </a:r>
            <a:r>
              <a:rPr sz="2000" spc="-5" dirty="0">
                <a:latin typeface="Times New Roman"/>
                <a:cs typeface="Times New Roman"/>
              </a:rPr>
              <a:t>read</a:t>
            </a:r>
            <a:r>
              <a:rPr sz="2000" spc="150" dirty="0">
                <a:latin typeface="Times New Roman"/>
                <a:cs typeface="Times New Roman"/>
              </a:rPr>
              <a:t> </a:t>
            </a:r>
            <a:r>
              <a:rPr sz="2000" spc="-10" dirty="0">
                <a:latin typeface="Times New Roman"/>
                <a:cs typeface="Times New Roman"/>
              </a:rPr>
              <a:t>and</a:t>
            </a:r>
            <a:r>
              <a:rPr sz="2000" spc="114" dirty="0">
                <a:latin typeface="Times New Roman"/>
                <a:cs typeface="Times New Roman"/>
              </a:rPr>
              <a:t> </a:t>
            </a:r>
            <a:r>
              <a:rPr sz="2000" spc="-10" dirty="0">
                <a:latin typeface="Times New Roman"/>
                <a:cs typeface="Times New Roman"/>
              </a:rPr>
              <a:t>the</a:t>
            </a:r>
            <a:r>
              <a:rPr sz="2000" spc="130" dirty="0">
                <a:latin typeface="Times New Roman"/>
                <a:cs typeface="Times New Roman"/>
              </a:rPr>
              <a:t> </a:t>
            </a:r>
            <a:r>
              <a:rPr sz="2000" spc="-10" dirty="0">
                <a:solidFill>
                  <a:srgbClr val="6F2F9F"/>
                </a:solidFill>
                <a:latin typeface="Times New Roman"/>
                <a:cs typeface="Times New Roman"/>
              </a:rPr>
              <a:t>system</a:t>
            </a:r>
            <a:r>
              <a:rPr sz="2000" spc="95" dirty="0">
                <a:solidFill>
                  <a:srgbClr val="6F2F9F"/>
                </a:solidFill>
                <a:latin typeface="Times New Roman"/>
                <a:cs typeface="Times New Roman"/>
              </a:rPr>
              <a:t> </a:t>
            </a:r>
            <a:r>
              <a:rPr sz="2000" spc="-10" dirty="0">
                <a:solidFill>
                  <a:srgbClr val="6F2F9F"/>
                </a:solidFill>
                <a:latin typeface="Times New Roman"/>
                <a:cs typeface="Times New Roman"/>
              </a:rPr>
              <a:t>is</a:t>
            </a:r>
            <a:r>
              <a:rPr sz="2000" spc="125" dirty="0">
                <a:solidFill>
                  <a:srgbClr val="6F2F9F"/>
                </a:solidFill>
                <a:latin typeface="Times New Roman"/>
                <a:cs typeface="Times New Roman"/>
              </a:rPr>
              <a:t> </a:t>
            </a:r>
            <a:r>
              <a:rPr sz="2000" spc="-10" dirty="0">
                <a:solidFill>
                  <a:srgbClr val="6F2F9F"/>
                </a:solidFill>
                <a:latin typeface="Times New Roman"/>
                <a:cs typeface="Times New Roman"/>
              </a:rPr>
              <a:t>configured</a:t>
            </a:r>
            <a:r>
              <a:rPr sz="2000" spc="150" dirty="0">
                <a:solidFill>
                  <a:srgbClr val="6F2F9F"/>
                </a:solidFill>
                <a:latin typeface="Times New Roman"/>
                <a:cs typeface="Times New Roman"/>
              </a:rPr>
              <a:t> </a:t>
            </a:r>
            <a:r>
              <a:rPr sz="2000" spc="-5" dirty="0">
                <a:solidFill>
                  <a:srgbClr val="6F2F9F"/>
                </a:solidFill>
                <a:latin typeface="Times New Roman"/>
                <a:cs typeface="Times New Roman"/>
              </a:rPr>
              <a:t>accordingly</a:t>
            </a:r>
            <a:r>
              <a:rPr sz="2000" spc="105" dirty="0">
                <a:solidFill>
                  <a:srgbClr val="6F2F9F"/>
                </a:solidFill>
                <a:latin typeface="Times New Roman"/>
                <a:cs typeface="Times New Roman"/>
              </a:rPr>
              <a:t> </a:t>
            </a:r>
            <a:r>
              <a:rPr sz="2000" spc="-10" dirty="0">
                <a:solidFill>
                  <a:srgbClr val="6F2F9F"/>
                </a:solidFill>
                <a:latin typeface="Times New Roman"/>
                <a:cs typeface="Times New Roman"/>
              </a:rPr>
              <a:t>to</a:t>
            </a:r>
            <a:r>
              <a:rPr sz="2000" spc="140" dirty="0">
                <a:solidFill>
                  <a:srgbClr val="6F2F9F"/>
                </a:solidFill>
                <a:latin typeface="Times New Roman"/>
                <a:cs typeface="Times New Roman"/>
              </a:rPr>
              <a:t> </a:t>
            </a:r>
            <a:r>
              <a:rPr sz="2000" spc="-5" dirty="0">
                <a:solidFill>
                  <a:srgbClr val="6F2F9F"/>
                </a:solidFill>
                <a:latin typeface="Times New Roman"/>
                <a:cs typeface="Times New Roman"/>
              </a:rPr>
              <a:t>it</a:t>
            </a:r>
            <a:r>
              <a:rPr sz="2000" spc="105" dirty="0">
                <a:solidFill>
                  <a:srgbClr val="6F2F9F"/>
                </a:solidFill>
                <a:latin typeface="Times New Roman"/>
                <a:cs typeface="Times New Roman"/>
              </a:rPr>
              <a:t> </a:t>
            </a:r>
            <a:r>
              <a:rPr sz="2000" spc="-10" dirty="0">
                <a:solidFill>
                  <a:srgbClr val="6F2F9F"/>
                </a:solidFill>
                <a:latin typeface="Times New Roman"/>
                <a:cs typeface="Times New Roman"/>
              </a:rPr>
              <a:t>during</a:t>
            </a:r>
            <a:r>
              <a:rPr sz="2000" spc="120" dirty="0">
                <a:solidFill>
                  <a:srgbClr val="6F2F9F"/>
                </a:solidFill>
                <a:latin typeface="Times New Roman"/>
                <a:cs typeface="Times New Roman"/>
              </a:rPr>
              <a:t> </a:t>
            </a:r>
            <a:r>
              <a:rPr sz="2000" spc="-5" dirty="0">
                <a:solidFill>
                  <a:srgbClr val="6F2F9F"/>
                </a:solidFill>
                <a:latin typeface="Times New Roman"/>
                <a:cs typeface="Times New Roman"/>
              </a:rPr>
              <a:t>system</a:t>
            </a:r>
            <a:endParaRPr sz="2000">
              <a:latin typeface="Times New Roman"/>
              <a:cs typeface="Times New Roman"/>
            </a:endParaRPr>
          </a:p>
          <a:p>
            <a:pPr marL="356870">
              <a:lnSpc>
                <a:spcPct val="100000"/>
              </a:lnSpc>
              <a:spcBef>
                <a:spcPts val="1200"/>
              </a:spcBef>
            </a:pPr>
            <a:r>
              <a:rPr sz="2000" spc="5" dirty="0">
                <a:solidFill>
                  <a:srgbClr val="6F2F9F"/>
                </a:solidFill>
                <a:latin typeface="Times New Roman"/>
                <a:cs typeface="Times New Roman"/>
              </a:rPr>
              <a:t>boot </a:t>
            </a:r>
            <a:r>
              <a:rPr sz="2000" spc="-15" dirty="0">
                <a:solidFill>
                  <a:srgbClr val="6F2F9F"/>
                </a:solidFill>
                <a:latin typeface="Times New Roman"/>
                <a:cs typeface="Times New Roman"/>
              </a:rPr>
              <a:t>up </a:t>
            </a:r>
            <a:r>
              <a:rPr sz="2000" spc="-10" dirty="0">
                <a:latin typeface="Times New Roman"/>
                <a:cs typeface="Times New Roman"/>
              </a:rPr>
              <a:t>and </a:t>
            </a:r>
            <a:r>
              <a:rPr sz="2000" spc="-5" dirty="0">
                <a:solidFill>
                  <a:srgbClr val="006FC0"/>
                </a:solidFill>
                <a:latin typeface="Times New Roman"/>
                <a:cs typeface="Times New Roman"/>
              </a:rPr>
              <a:t>it is </a:t>
            </a:r>
            <a:r>
              <a:rPr sz="2000" spc="-15" dirty="0">
                <a:solidFill>
                  <a:srgbClr val="006FC0"/>
                </a:solidFill>
                <a:latin typeface="Times New Roman"/>
                <a:cs typeface="Times New Roman"/>
              </a:rPr>
              <a:t>time</a:t>
            </a:r>
            <a:r>
              <a:rPr sz="2000" spc="25" dirty="0">
                <a:solidFill>
                  <a:srgbClr val="006FC0"/>
                </a:solidFill>
                <a:latin typeface="Times New Roman"/>
                <a:cs typeface="Times New Roman"/>
              </a:rPr>
              <a:t> </a:t>
            </a:r>
            <a:r>
              <a:rPr sz="2000" spc="-15" dirty="0">
                <a:solidFill>
                  <a:srgbClr val="006FC0"/>
                </a:solidFill>
                <a:latin typeface="Times New Roman"/>
                <a:cs typeface="Times New Roman"/>
              </a:rPr>
              <a:t>consuming</a:t>
            </a:r>
            <a:r>
              <a:rPr sz="2000" spc="-15" dirty="0">
                <a:latin typeface="Times New Roman"/>
                <a:cs typeface="Times New Roman"/>
              </a:rPr>
              <a:t>.</a:t>
            </a:r>
            <a:endParaRPr sz="2000">
              <a:latin typeface="Times New Roman"/>
              <a:cs typeface="Times New Roman"/>
            </a:endParaRPr>
          </a:p>
        </p:txBody>
      </p:sp>
      <p:sp>
        <p:nvSpPr>
          <p:cNvPr id="5" name="object 5"/>
          <p:cNvSpPr txBox="1"/>
          <p:nvPr/>
        </p:nvSpPr>
        <p:spPr>
          <a:xfrm>
            <a:off x="8420100" y="6471338"/>
            <a:ext cx="216535" cy="196850"/>
          </a:xfrm>
          <a:prstGeom prst="rect">
            <a:avLst/>
          </a:prstGeom>
        </p:spPr>
        <p:txBody>
          <a:bodyPr vert="horz" wrap="square" lIns="0" tIns="0" rIns="0" bIns="0" rtlCol="0">
            <a:spAutoFit/>
          </a:bodyPr>
          <a:lstStyle/>
          <a:p>
            <a:pPr marL="38100">
              <a:lnSpc>
                <a:spcPts val="1375"/>
              </a:lnSpc>
            </a:pPr>
            <a:fld id="{81D60167-4931-47E6-BA6A-407CBD079E47}" type="slidenum">
              <a:rPr sz="1200" spc="-40" dirty="0">
                <a:latin typeface="Times New Roman"/>
                <a:cs typeface="Times New Roman"/>
              </a:rPr>
              <a:t>86</a:t>
            </a:fld>
            <a:endParaRPr sz="1200">
              <a:latin typeface="Times New Roman"/>
              <a:cs typeface="Times New Roman"/>
            </a:endParaRP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60044" y="352203"/>
            <a:ext cx="8456295" cy="5483860"/>
          </a:xfrm>
          <a:prstGeom prst="rect">
            <a:avLst/>
          </a:prstGeom>
        </p:spPr>
        <p:txBody>
          <a:bodyPr vert="horz" wrap="square" lIns="0" tIns="165100" rIns="0" bIns="0" rtlCol="0">
            <a:spAutoFit/>
          </a:bodyPr>
          <a:lstStyle/>
          <a:p>
            <a:pPr marL="12700">
              <a:lnSpc>
                <a:spcPct val="100000"/>
              </a:lnSpc>
              <a:spcBef>
                <a:spcPts val="1300"/>
              </a:spcBef>
              <a:tabLst>
                <a:tab pos="356870" algn="l"/>
              </a:tabLst>
            </a:pPr>
            <a:r>
              <a:rPr sz="2000" spc="-5" dirty="0">
                <a:solidFill>
                  <a:srgbClr val="C00000"/>
                </a:solidFill>
                <a:latin typeface="Times New Roman"/>
                <a:cs typeface="Times New Roman"/>
              </a:rPr>
              <a:t>»	</a:t>
            </a:r>
            <a:r>
              <a:rPr sz="2000" spc="-10" dirty="0">
                <a:latin typeface="Times New Roman"/>
                <a:cs typeface="Times New Roman"/>
              </a:rPr>
              <a:t>Now,</a:t>
            </a:r>
            <a:r>
              <a:rPr sz="2000" spc="40" dirty="0">
                <a:latin typeface="Times New Roman"/>
                <a:cs typeface="Times New Roman"/>
              </a:rPr>
              <a:t> </a:t>
            </a:r>
            <a:r>
              <a:rPr sz="2000" spc="-5" dirty="0">
                <a:latin typeface="Times New Roman"/>
                <a:cs typeface="Times New Roman"/>
              </a:rPr>
              <a:t>the</a:t>
            </a:r>
            <a:r>
              <a:rPr sz="2000" spc="60" dirty="0">
                <a:latin typeface="Times New Roman"/>
                <a:cs typeface="Times New Roman"/>
              </a:rPr>
              <a:t> </a:t>
            </a:r>
            <a:r>
              <a:rPr sz="2000" spc="-10" dirty="0">
                <a:latin typeface="Times New Roman"/>
                <a:cs typeface="Times New Roman"/>
              </a:rPr>
              <a:t>manufactures</a:t>
            </a:r>
            <a:r>
              <a:rPr sz="2000" spc="45" dirty="0">
                <a:latin typeface="Times New Roman"/>
                <a:cs typeface="Times New Roman"/>
              </a:rPr>
              <a:t> </a:t>
            </a:r>
            <a:r>
              <a:rPr sz="2000" spc="-5" dirty="0">
                <a:solidFill>
                  <a:srgbClr val="AC1285"/>
                </a:solidFill>
                <a:latin typeface="Times New Roman"/>
                <a:cs typeface="Times New Roman"/>
              </a:rPr>
              <a:t>included</a:t>
            </a:r>
            <a:r>
              <a:rPr sz="2000" spc="55" dirty="0">
                <a:solidFill>
                  <a:srgbClr val="AC1285"/>
                </a:solidFill>
                <a:latin typeface="Times New Roman"/>
                <a:cs typeface="Times New Roman"/>
              </a:rPr>
              <a:t> </a:t>
            </a:r>
            <a:r>
              <a:rPr sz="2000" spc="-5" dirty="0">
                <a:solidFill>
                  <a:srgbClr val="AC1285"/>
                </a:solidFill>
                <a:latin typeface="Times New Roman"/>
                <a:cs typeface="Times New Roman"/>
              </a:rPr>
              <a:t>a</a:t>
            </a:r>
            <a:r>
              <a:rPr sz="2000" spc="35" dirty="0">
                <a:solidFill>
                  <a:srgbClr val="AC1285"/>
                </a:solidFill>
                <a:latin typeface="Times New Roman"/>
                <a:cs typeface="Times New Roman"/>
              </a:rPr>
              <a:t> </a:t>
            </a:r>
            <a:r>
              <a:rPr sz="2000" spc="-15" dirty="0">
                <a:solidFill>
                  <a:srgbClr val="AC1285"/>
                </a:solidFill>
                <a:latin typeface="Times New Roman"/>
                <a:cs typeface="Times New Roman"/>
              </a:rPr>
              <a:t>RAM</a:t>
            </a:r>
            <a:r>
              <a:rPr sz="2000" spc="45" dirty="0">
                <a:solidFill>
                  <a:srgbClr val="AC1285"/>
                </a:solidFill>
                <a:latin typeface="Times New Roman"/>
                <a:cs typeface="Times New Roman"/>
              </a:rPr>
              <a:t> </a:t>
            </a:r>
            <a:r>
              <a:rPr sz="2000" spc="-5" dirty="0">
                <a:solidFill>
                  <a:srgbClr val="AC1285"/>
                </a:solidFill>
                <a:latin typeface="Times New Roman"/>
                <a:cs typeface="Times New Roman"/>
              </a:rPr>
              <a:t>behind</a:t>
            </a:r>
            <a:r>
              <a:rPr sz="2000" spc="50" dirty="0">
                <a:solidFill>
                  <a:srgbClr val="AC1285"/>
                </a:solidFill>
                <a:latin typeface="Times New Roman"/>
                <a:cs typeface="Times New Roman"/>
              </a:rPr>
              <a:t> </a:t>
            </a:r>
            <a:r>
              <a:rPr sz="2000" spc="-10" dirty="0">
                <a:solidFill>
                  <a:srgbClr val="AC1285"/>
                </a:solidFill>
                <a:latin typeface="Times New Roman"/>
                <a:cs typeface="Times New Roman"/>
              </a:rPr>
              <a:t>the</a:t>
            </a:r>
            <a:r>
              <a:rPr sz="2000" spc="60" dirty="0">
                <a:solidFill>
                  <a:srgbClr val="AC1285"/>
                </a:solidFill>
                <a:latin typeface="Times New Roman"/>
                <a:cs typeface="Times New Roman"/>
              </a:rPr>
              <a:t> </a:t>
            </a:r>
            <a:r>
              <a:rPr sz="2000" spc="-5" dirty="0">
                <a:solidFill>
                  <a:srgbClr val="AC1285"/>
                </a:solidFill>
                <a:latin typeface="Times New Roman"/>
                <a:cs typeface="Times New Roman"/>
              </a:rPr>
              <a:t>logical</a:t>
            </a:r>
            <a:r>
              <a:rPr sz="2000" spc="45" dirty="0">
                <a:solidFill>
                  <a:srgbClr val="AC1285"/>
                </a:solidFill>
                <a:latin typeface="Times New Roman"/>
                <a:cs typeface="Times New Roman"/>
              </a:rPr>
              <a:t> </a:t>
            </a:r>
            <a:r>
              <a:rPr sz="2000" spc="-5" dirty="0">
                <a:solidFill>
                  <a:srgbClr val="AC1285"/>
                </a:solidFill>
                <a:latin typeface="Times New Roman"/>
                <a:cs typeface="Times New Roman"/>
              </a:rPr>
              <a:t>layer</a:t>
            </a:r>
            <a:r>
              <a:rPr sz="2000" spc="50" dirty="0">
                <a:solidFill>
                  <a:srgbClr val="AC1285"/>
                </a:solidFill>
                <a:latin typeface="Times New Roman"/>
                <a:cs typeface="Times New Roman"/>
              </a:rPr>
              <a:t> </a:t>
            </a:r>
            <a:r>
              <a:rPr sz="2000" dirty="0">
                <a:solidFill>
                  <a:srgbClr val="AC1285"/>
                </a:solidFill>
                <a:latin typeface="Times New Roman"/>
                <a:cs typeface="Times New Roman"/>
              </a:rPr>
              <a:t>of</a:t>
            </a:r>
            <a:r>
              <a:rPr sz="2000" spc="15" dirty="0">
                <a:solidFill>
                  <a:srgbClr val="AC1285"/>
                </a:solidFill>
                <a:latin typeface="Times New Roman"/>
                <a:cs typeface="Times New Roman"/>
              </a:rPr>
              <a:t> </a:t>
            </a:r>
            <a:r>
              <a:rPr sz="2000" spc="-5" dirty="0">
                <a:solidFill>
                  <a:srgbClr val="AC1285"/>
                </a:solidFill>
                <a:latin typeface="Times New Roman"/>
                <a:cs typeface="Times New Roman"/>
              </a:rPr>
              <a:t>BIOS</a:t>
            </a:r>
            <a:r>
              <a:rPr sz="2000" spc="40" dirty="0">
                <a:solidFill>
                  <a:srgbClr val="AC1285"/>
                </a:solidFill>
                <a:latin typeface="Times New Roman"/>
                <a:cs typeface="Times New Roman"/>
              </a:rPr>
              <a:t> </a:t>
            </a:r>
            <a:r>
              <a:rPr sz="2000" spc="-5" dirty="0">
                <a:solidFill>
                  <a:srgbClr val="AC1285"/>
                </a:solidFill>
                <a:latin typeface="Times New Roman"/>
                <a:cs typeface="Times New Roman"/>
              </a:rPr>
              <a:t>at</a:t>
            </a:r>
            <a:r>
              <a:rPr sz="2000" spc="30" dirty="0">
                <a:solidFill>
                  <a:srgbClr val="AC1285"/>
                </a:solidFill>
                <a:latin typeface="Times New Roman"/>
                <a:cs typeface="Times New Roman"/>
              </a:rPr>
              <a:t> </a:t>
            </a:r>
            <a:r>
              <a:rPr sz="2000" spc="-10" dirty="0">
                <a:solidFill>
                  <a:srgbClr val="AC1285"/>
                </a:solidFill>
                <a:latin typeface="Times New Roman"/>
                <a:cs typeface="Times New Roman"/>
              </a:rPr>
              <a:t>its</a:t>
            </a:r>
            <a:endParaRPr sz="2000">
              <a:latin typeface="Times New Roman"/>
              <a:cs typeface="Times New Roman"/>
            </a:endParaRPr>
          </a:p>
          <a:p>
            <a:pPr marL="356870">
              <a:lnSpc>
                <a:spcPct val="100000"/>
              </a:lnSpc>
              <a:spcBef>
                <a:spcPts val="1200"/>
              </a:spcBef>
            </a:pPr>
            <a:r>
              <a:rPr sz="2000" spc="-20" dirty="0">
                <a:solidFill>
                  <a:srgbClr val="AC1285"/>
                </a:solidFill>
                <a:latin typeface="Times New Roman"/>
                <a:cs typeface="Times New Roman"/>
              </a:rPr>
              <a:t>same </a:t>
            </a:r>
            <a:r>
              <a:rPr sz="2000" dirty="0">
                <a:solidFill>
                  <a:srgbClr val="AC1285"/>
                </a:solidFill>
                <a:latin typeface="Times New Roman"/>
                <a:cs typeface="Times New Roman"/>
              </a:rPr>
              <a:t>address </a:t>
            </a:r>
            <a:r>
              <a:rPr sz="2000" spc="-5" dirty="0">
                <a:solidFill>
                  <a:srgbClr val="AC1285"/>
                </a:solidFill>
                <a:latin typeface="Times New Roman"/>
                <a:cs typeface="Times New Roman"/>
              </a:rPr>
              <a:t>as a shadow to </a:t>
            </a:r>
            <a:r>
              <a:rPr sz="2000" spc="-10" dirty="0">
                <a:solidFill>
                  <a:srgbClr val="AC1285"/>
                </a:solidFill>
                <a:latin typeface="Times New Roman"/>
                <a:cs typeface="Times New Roman"/>
              </a:rPr>
              <a:t>the </a:t>
            </a:r>
            <a:r>
              <a:rPr sz="2000" spc="-5" dirty="0">
                <a:solidFill>
                  <a:srgbClr val="AC1285"/>
                </a:solidFill>
                <a:latin typeface="Times New Roman"/>
                <a:cs typeface="Times New Roman"/>
              </a:rPr>
              <a:t>BIOS</a:t>
            </a:r>
            <a:r>
              <a:rPr sz="2000" spc="-5" dirty="0">
                <a:latin typeface="Times New Roman"/>
                <a:cs typeface="Times New Roman"/>
              </a:rPr>
              <a:t>; </a:t>
            </a:r>
            <a:r>
              <a:rPr sz="2000" spc="-10" dirty="0">
                <a:latin typeface="Times New Roman"/>
                <a:cs typeface="Times New Roman"/>
              </a:rPr>
              <a:t>and the </a:t>
            </a:r>
            <a:r>
              <a:rPr sz="2000" spc="-15" dirty="0">
                <a:latin typeface="Times New Roman"/>
                <a:cs typeface="Times New Roman"/>
              </a:rPr>
              <a:t>following </a:t>
            </a:r>
            <a:r>
              <a:rPr sz="2000" spc="-5" dirty="0">
                <a:latin typeface="Times New Roman"/>
                <a:cs typeface="Times New Roman"/>
              </a:rPr>
              <a:t>steps</a:t>
            </a:r>
            <a:r>
              <a:rPr sz="2000" spc="229" dirty="0">
                <a:latin typeface="Times New Roman"/>
                <a:cs typeface="Times New Roman"/>
              </a:rPr>
              <a:t> </a:t>
            </a:r>
            <a:r>
              <a:rPr sz="2000" spc="-5" dirty="0">
                <a:latin typeface="Times New Roman"/>
                <a:cs typeface="Times New Roman"/>
              </a:rPr>
              <a:t>happens:</a:t>
            </a:r>
            <a:endParaRPr sz="2000">
              <a:latin typeface="Times New Roman"/>
              <a:cs typeface="Times New Roman"/>
            </a:endParaRPr>
          </a:p>
          <a:p>
            <a:pPr marL="683260" indent="-326390">
              <a:lnSpc>
                <a:spcPct val="100000"/>
              </a:lnSpc>
              <a:spcBef>
                <a:spcPts val="1685"/>
              </a:spcBef>
              <a:buClr>
                <a:srgbClr val="3A812E"/>
              </a:buClr>
              <a:buSzPct val="60000"/>
              <a:buFont typeface="Wingdings"/>
              <a:buChar char=""/>
              <a:tabLst>
                <a:tab pos="682625" algn="l"/>
                <a:tab pos="683260" algn="l"/>
              </a:tabLst>
            </a:pPr>
            <a:r>
              <a:rPr sz="2000" spc="-10" dirty="0">
                <a:latin typeface="Times New Roman"/>
                <a:cs typeface="Times New Roman"/>
              </a:rPr>
              <a:t>During the </a:t>
            </a:r>
            <a:r>
              <a:rPr sz="2000" dirty="0">
                <a:latin typeface="Times New Roman"/>
                <a:cs typeface="Times New Roman"/>
              </a:rPr>
              <a:t>boot </a:t>
            </a:r>
            <a:r>
              <a:rPr sz="2000" spc="-5" dirty="0">
                <a:latin typeface="Times New Roman"/>
                <a:cs typeface="Times New Roman"/>
              </a:rPr>
              <a:t>up, </a:t>
            </a:r>
            <a:r>
              <a:rPr sz="2000" spc="-5" dirty="0">
                <a:solidFill>
                  <a:srgbClr val="6F2F9F"/>
                </a:solidFill>
                <a:latin typeface="Times New Roman"/>
                <a:cs typeface="Times New Roman"/>
              </a:rPr>
              <a:t>BIOS </a:t>
            </a:r>
            <a:r>
              <a:rPr sz="2000" spc="-10" dirty="0">
                <a:solidFill>
                  <a:srgbClr val="6F2F9F"/>
                </a:solidFill>
                <a:latin typeface="Times New Roman"/>
                <a:cs typeface="Times New Roman"/>
              </a:rPr>
              <a:t>is </a:t>
            </a:r>
            <a:r>
              <a:rPr sz="2000" spc="-5" dirty="0">
                <a:solidFill>
                  <a:srgbClr val="6F2F9F"/>
                </a:solidFill>
                <a:latin typeface="Times New Roman"/>
                <a:cs typeface="Times New Roman"/>
              </a:rPr>
              <a:t>copied </a:t>
            </a:r>
            <a:r>
              <a:rPr sz="2000" spc="-10" dirty="0">
                <a:solidFill>
                  <a:srgbClr val="6F2F9F"/>
                </a:solidFill>
                <a:latin typeface="Times New Roman"/>
                <a:cs typeface="Times New Roman"/>
              </a:rPr>
              <a:t>to the </a:t>
            </a:r>
            <a:r>
              <a:rPr sz="2000" spc="-15" dirty="0">
                <a:solidFill>
                  <a:srgbClr val="6F2F9F"/>
                </a:solidFill>
                <a:latin typeface="Times New Roman"/>
                <a:cs typeface="Times New Roman"/>
              </a:rPr>
              <a:t>shadowed</a:t>
            </a:r>
            <a:r>
              <a:rPr sz="2000" spc="180" dirty="0">
                <a:solidFill>
                  <a:srgbClr val="6F2F9F"/>
                </a:solidFill>
                <a:latin typeface="Times New Roman"/>
                <a:cs typeface="Times New Roman"/>
              </a:rPr>
              <a:t> </a:t>
            </a:r>
            <a:r>
              <a:rPr sz="2000" spc="-20" dirty="0">
                <a:solidFill>
                  <a:srgbClr val="6F2F9F"/>
                </a:solidFill>
                <a:latin typeface="Times New Roman"/>
                <a:cs typeface="Times New Roman"/>
              </a:rPr>
              <a:t>RAM</a:t>
            </a:r>
            <a:endParaRPr sz="2000">
              <a:latin typeface="Times New Roman"/>
              <a:cs typeface="Times New Roman"/>
            </a:endParaRPr>
          </a:p>
          <a:p>
            <a:pPr marL="683260" indent="-326390">
              <a:lnSpc>
                <a:spcPct val="100000"/>
              </a:lnSpc>
              <a:spcBef>
                <a:spcPts val="1680"/>
              </a:spcBef>
              <a:buClr>
                <a:srgbClr val="3A812E"/>
              </a:buClr>
              <a:buSzPct val="60000"/>
              <a:buFont typeface="Wingdings"/>
              <a:buChar char=""/>
              <a:tabLst>
                <a:tab pos="682625" algn="l"/>
                <a:tab pos="683260" algn="l"/>
              </a:tabLst>
            </a:pPr>
            <a:r>
              <a:rPr sz="2000" spc="-20" dirty="0">
                <a:solidFill>
                  <a:srgbClr val="001F5F"/>
                </a:solidFill>
                <a:latin typeface="Times New Roman"/>
                <a:cs typeface="Times New Roman"/>
              </a:rPr>
              <a:t>RAM </a:t>
            </a:r>
            <a:r>
              <a:rPr sz="2000" spc="-10" dirty="0">
                <a:solidFill>
                  <a:srgbClr val="001F5F"/>
                </a:solidFill>
                <a:latin typeface="Times New Roman"/>
                <a:cs typeface="Times New Roman"/>
              </a:rPr>
              <a:t>is </a:t>
            </a:r>
            <a:r>
              <a:rPr sz="2000" spc="-15" dirty="0">
                <a:solidFill>
                  <a:srgbClr val="001F5F"/>
                </a:solidFill>
                <a:latin typeface="Times New Roman"/>
                <a:cs typeface="Times New Roman"/>
              </a:rPr>
              <a:t>write</a:t>
            </a:r>
            <a:r>
              <a:rPr sz="2000" spc="105" dirty="0">
                <a:solidFill>
                  <a:srgbClr val="001F5F"/>
                </a:solidFill>
                <a:latin typeface="Times New Roman"/>
                <a:cs typeface="Times New Roman"/>
              </a:rPr>
              <a:t> </a:t>
            </a:r>
            <a:r>
              <a:rPr sz="2000" dirty="0">
                <a:solidFill>
                  <a:srgbClr val="001F5F"/>
                </a:solidFill>
                <a:latin typeface="Times New Roman"/>
                <a:cs typeface="Times New Roman"/>
              </a:rPr>
              <a:t>protected</a:t>
            </a:r>
            <a:endParaRPr sz="2000">
              <a:latin typeface="Times New Roman"/>
              <a:cs typeface="Times New Roman"/>
            </a:endParaRPr>
          </a:p>
          <a:p>
            <a:pPr marL="683260" indent="-326390">
              <a:lnSpc>
                <a:spcPct val="100000"/>
              </a:lnSpc>
              <a:spcBef>
                <a:spcPts val="1680"/>
              </a:spcBef>
              <a:buClr>
                <a:srgbClr val="3A812E"/>
              </a:buClr>
              <a:buSzPct val="60000"/>
              <a:buFont typeface="Wingdings"/>
              <a:buChar char=""/>
              <a:tabLst>
                <a:tab pos="682625" algn="l"/>
                <a:tab pos="683260" algn="l"/>
              </a:tabLst>
            </a:pPr>
            <a:r>
              <a:rPr sz="2000" spc="-5" dirty="0">
                <a:solidFill>
                  <a:srgbClr val="006FC0"/>
                </a:solidFill>
                <a:latin typeface="Times New Roman"/>
                <a:cs typeface="Times New Roman"/>
              </a:rPr>
              <a:t>BIOS reading </a:t>
            </a:r>
            <a:r>
              <a:rPr sz="2000" spc="-10" dirty="0">
                <a:solidFill>
                  <a:srgbClr val="006FC0"/>
                </a:solidFill>
                <a:latin typeface="Times New Roman"/>
                <a:cs typeface="Times New Roman"/>
              </a:rPr>
              <a:t>is</a:t>
            </a:r>
            <a:r>
              <a:rPr sz="2000" spc="-20" dirty="0">
                <a:solidFill>
                  <a:srgbClr val="006FC0"/>
                </a:solidFill>
                <a:latin typeface="Times New Roman"/>
                <a:cs typeface="Times New Roman"/>
              </a:rPr>
              <a:t> </a:t>
            </a:r>
            <a:r>
              <a:rPr sz="2000" dirty="0">
                <a:solidFill>
                  <a:srgbClr val="006FC0"/>
                </a:solidFill>
                <a:latin typeface="Times New Roman"/>
                <a:cs typeface="Times New Roman"/>
              </a:rPr>
              <a:t>disabled</a:t>
            </a:r>
            <a:r>
              <a:rPr sz="2000" dirty="0">
                <a:latin typeface="Times New Roman"/>
                <a:cs typeface="Times New Roman"/>
              </a:rPr>
              <a:t>.</a:t>
            </a:r>
            <a:endParaRPr sz="2000">
              <a:latin typeface="Times New Roman"/>
              <a:cs typeface="Times New Roman"/>
            </a:endParaRPr>
          </a:p>
          <a:p>
            <a:pPr marL="12700">
              <a:lnSpc>
                <a:spcPct val="100000"/>
              </a:lnSpc>
              <a:spcBef>
                <a:spcPts val="1685"/>
              </a:spcBef>
              <a:tabLst>
                <a:tab pos="356870" algn="l"/>
              </a:tabLst>
            </a:pPr>
            <a:r>
              <a:rPr sz="2000" spc="-5" dirty="0">
                <a:solidFill>
                  <a:srgbClr val="C00000"/>
                </a:solidFill>
                <a:latin typeface="Times New Roman"/>
                <a:cs typeface="Times New Roman"/>
              </a:rPr>
              <a:t>»	</a:t>
            </a:r>
            <a:r>
              <a:rPr sz="2000" spc="-10" dirty="0">
                <a:solidFill>
                  <a:srgbClr val="AC1285"/>
                </a:solidFill>
                <a:latin typeface="Times New Roman"/>
                <a:cs typeface="Times New Roman"/>
              </a:rPr>
              <a:t>Why </a:t>
            </a:r>
            <a:r>
              <a:rPr sz="2000" dirty="0">
                <a:solidFill>
                  <a:srgbClr val="AC1285"/>
                </a:solidFill>
                <a:latin typeface="Times New Roman"/>
                <a:cs typeface="Times New Roman"/>
              </a:rPr>
              <a:t>both </a:t>
            </a:r>
            <a:r>
              <a:rPr sz="2000" spc="-20" dirty="0">
                <a:solidFill>
                  <a:srgbClr val="AC1285"/>
                </a:solidFill>
                <a:latin typeface="Times New Roman"/>
                <a:cs typeface="Times New Roman"/>
              </a:rPr>
              <a:t>RAM </a:t>
            </a:r>
            <a:r>
              <a:rPr sz="2000" spc="-10" dirty="0">
                <a:solidFill>
                  <a:srgbClr val="AC1285"/>
                </a:solidFill>
                <a:latin typeface="Times New Roman"/>
                <a:cs typeface="Times New Roman"/>
              </a:rPr>
              <a:t>and ROM </a:t>
            </a:r>
            <a:r>
              <a:rPr sz="2000" spc="-5" dirty="0">
                <a:solidFill>
                  <a:srgbClr val="AC1285"/>
                </a:solidFill>
                <a:latin typeface="Times New Roman"/>
                <a:cs typeface="Times New Roman"/>
              </a:rPr>
              <a:t>are needed </a:t>
            </a:r>
            <a:r>
              <a:rPr sz="2000" spc="-10" dirty="0">
                <a:solidFill>
                  <a:srgbClr val="AC1285"/>
                </a:solidFill>
                <a:latin typeface="Times New Roman"/>
                <a:cs typeface="Times New Roman"/>
              </a:rPr>
              <a:t>for holding the </a:t>
            </a:r>
            <a:r>
              <a:rPr sz="2000" spc="-20" dirty="0">
                <a:solidFill>
                  <a:srgbClr val="AC1285"/>
                </a:solidFill>
                <a:latin typeface="Times New Roman"/>
                <a:cs typeface="Times New Roman"/>
              </a:rPr>
              <a:t>same</a:t>
            </a:r>
            <a:r>
              <a:rPr sz="2000" spc="280" dirty="0">
                <a:solidFill>
                  <a:srgbClr val="AC1285"/>
                </a:solidFill>
                <a:latin typeface="Times New Roman"/>
                <a:cs typeface="Times New Roman"/>
              </a:rPr>
              <a:t> </a:t>
            </a:r>
            <a:r>
              <a:rPr sz="2000" spc="-5" dirty="0">
                <a:solidFill>
                  <a:srgbClr val="AC1285"/>
                </a:solidFill>
                <a:latin typeface="Times New Roman"/>
                <a:cs typeface="Times New Roman"/>
              </a:rPr>
              <a:t>data?</a:t>
            </a:r>
            <a:endParaRPr sz="2000">
              <a:latin typeface="Times New Roman"/>
              <a:cs typeface="Times New Roman"/>
            </a:endParaRPr>
          </a:p>
          <a:p>
            <a:pPr marL="12700">
              <a:lnSpc>
                <a:spcPct val="100000"/>
              </a:lnSpc>
              <a:spcBef>
                <a:spcPts val="1680"/>
              </a:spcBef>
              <a:tabLst>
                <a:tab pos="356870" algn="l"/>
              </a:tabLst>
            </a:pPr>
            <a:r>
              <a:rPr sz="2000" spc="-5" dirty="0">
                <a:solidFill>
                  <a:srgbClr val="C00000"/>
                </a:solidFill>
                <a:latin typeface="Times New Roman"/>
                <a:cs typeface="Times New Roman"/>
              </a:rPr>
              <a:t>»	</a:t>
            </a:r>
            <a:r>
              <a:rPr sz="2000" dirty="0">
                <a:latin typeface="Times New Roman"/>
                <a:cs typeface="Times New Roman"/>
              </a:rPr>
              <a:t>The </a:t>
            </a:r>
            <a:r>
              <a:rPr sz="2000" spc="-10" dirty="0">
                <a:latin typeface="Times New Roman"/>
                <a:cs typeface="Times New Roman"/>
              </a:rPr>
              <a:t>answer is: </a:t>
            </a:r>
            <a:r>
              <a:rPr sz="2000" spc="-10" dirty="0">
                <a:solidFill>
                  <a:srgbClr val="6F2F9F"/>
                </a:solidFill>
                <a:latin typeface="Times New Roman"/>
                <a:cs typeface="Times New Roman"/>
              </a:rPr>
              <a:t>RAM </a:t>
            </a:r>
            <a:r>
              <a:rPr sz="2000" spc="-5" dirty="0">
                <a:solidFill>
                  <a:srgbClr val="6F2F9F"/>
                </a:solidFill>
                <a:latin typeface="Times New Roman"/>
                <a:cs typeface="Times New Roman"/>
              </a:rPr>
              <a:t>is volatile </a:t>
            </a:r>
            <a:r>
              <a:rPr sz="2000" spc="-10" dirty="0">
                <a:solidFill>
                  <a:srgbClr val="6F2F9F"/>
                </a:solidFill>
                <a:latin typeface="Times New Roman"/>
                <a:cs typeface="Times New Roman"/>
              </a:rPr>
              <a:t>and </a:t>
            </a:r>
            <a:r>
              <a:rPr sz="2000" spc="-5" dirty="0">
                <a:solidFill>
                  <a:srgbClr val="6F2F9F"/>
                </a:solidFill>
                <a:latin typeface="Times New Roman"/>
                <a:cs typeface="Times New Roman"/>
              </a:rPr>
              <a:t>it cannot hold </a:t>
            </a:r>
            <a:r>
              <a:rPr sz="2000" spc="-10" dirty="0">
                <a:solidFill>
                  <a:srgbClr val="6F2F9F"/>
                </a:solidFill>
                <a:latin typeface="Times New Roman"/>
                <a:cs typeface="Times New Roman"/>
              </a:rPr>
              <a:t>the </a:t>
            </a:r>
            <a:r>
              <a:rPr sz="2000" spc="-5" dirty="0">
                <a:solidFill>
                  <a:srgbClr val="6F2F9F"/>
                </a:solidFill>
                <a:latin typeface="Times New Roman"/>
                <a:cs typeface="Times New Roman"/>
              </a:rPr>
              <a:t>configuration data</a:t>
            </a:r>
            <a:r>
              <a:rPr sz="2000" spc="80" dirty="0">
                <a:solidFill>
                  <a:srgbClr val="6F2F9F"/>
                </a:solidFill>
                <a:latin typeface="Times New Roman"/>
                <a:cs typeface="Times New Roman"/>
              </a:rPr>
              <a:t> </a:t>
            </a:r>
            <a:r>
              <a:rPr sz="2000" spc="-10" dirty="0">
                <a:solidFill>
                  <a:srgbClr val="6F2F9F"/>
                </a:solidFill>
                <a:latin typeface="Times New Roman"/>
                <a:cs typeface="Times New Roman"/>
              </a:rPr>
              <a:t>which</a:t>
            </a:r>
            <a:endParaRPr sz="2000">
              <a:latin typeface="Times New Roman"/>
              <a:cs typeface="Times New Roman"/>
            </a:endParaRPr>
          </a:p>
          <a:p>
            <a:pPr marL="356870">
              <a:lnSpc>
                <a:spcPct val="100000"/>
              </a:lnSpc>
              <a:spcBef>
                <a:spcPts val="1200"/>
              </a:spcBef>
            </a:pPr>
            <a:r>
              <a:rPr sz="2000" spc="-10" dirty="0">
                <a:solidFill>
                  <a:srgbClr val="6F2F9F"/>
                </a:solidFill>
                <a:latin typeface="Times New Roman"/>
                <a:cs typeface="Times New Roman"/>
              </a:rPr>
              <a:t>is </a:t>
            </a:r>
            <a:r>
              <a:rPr sz="2000" spc="-5" dirty="0">
                <a:solidFill>
                  <a:srgbClr val="6F2F9F"/>
                </a:solidFill>
                <a:latin typeface="Times New Roman"/>
                <a:cs typeface="Times New Roman"/>
              </a:rPr>
              <a:t>copied </a:t>
            </a:r>
            <a:r>
              <a:rPr sz="2000" spc="-10" dirty="0">
                <a:solidFill>
                  <a:srgbClr val="6F2F9F"/>
                </a:solidFill>
                <a:latin typeface="Times New Roman"/>
                <a:cs typeface="Times New Roman"/>
              </a:rPr>
              <a:t>from the </a:t>
            </a:r>
            <a:r>
              <a:rPr sz="2000" spc="-5" dirty="0">
                <a:solidFill>
                  <a:srgbClr val="6F2F9F"/>
                </a:solidFill>
                <a:latin typeface="Times New Roman"/>
                <a:cs typeface="Times New Roman"/>
              </a:rPr>
              <a:t>BIOS </a:t>
            </a:r>
            <a:r>
              <a:rPr sz="2000" spc="-25" dirty="0">
                <a:solidFill>
                  <a:srgbClr val="6F2F9F"/>
                </a:solidFill>
                <a:latin typeface="Times New Roman"/>
                <a:cs typeface="Times New Roman"/>
              </a:rPr>
              <a:t>when </a:t>
            </a:r>
            <a:r>
              <a:rPr sz="2000" spc="-10" dirty="0">
                <a:solidFill>
                  <a:srgbClr val="6F2F9F"/>
                </a:solidFill>
                <a:latin typeface="Times New Roman"/>
                <a:cs typeface="Times New Roman"/>
              </a:rPr>
              <a:t>the </a:t>
            </a:r>
            <a:r>
              <a:rPr sz="2000" spc="-15" dirty="0">
                <a:solidFill>
                  <a:srgbClr val="6F2F9F"/>
                </a:solidFill>
                <a:latin typeface="Times New Roman"/>
                <a:cs typeface="Times New Roman"/>
              </a:rPr>
              <a:t>power </a:t>
            </a:r>
            <a:r>
              <a:rPr sz="2000" spc="-5" dirty="0">
                <a:solidFill>
                  <a:srgbClr val="6F2F9F"/>
                </a:solidFill>
                <a:latin typeface="Times New Roman"/>
                <a:cs typeface="Times New Roman"/>
              </a:rPr>
              <a:t>supply </a:t>
            </a:r>
            <a:r>
              <a:rPr sz="2000" spc="-10" dirty="0">
                <a:solidFill>
                  <a:srgbClr val="6F2F9F"/>
                </a:solidFill>
                <a:latin typeface="Times New Roman"/>
                <a:cs typeface="Times New Roman"/>
              </a:rPr>
              <a:t>is </a:t>
            </a:r>
            <a:r>
              <a:rPr sz="2000" spc="-15" dirty="0">
                <a:solidFill>
                  <a:srgbClr val="6F2F9F"/>
                </a:solidFill>
                <a:latin typeface="Times New Roman"/>
                <a:cs typeface="Times New Roman"/>
              </a:rPr>
              <a:t>switched</a:t>
            </a:r>
            <a:r>
              <a:rPr sz="2000" spc="340" dirty="0">
                <a:solidFill>
                  <a:srgbClr val="6F2F9F"/>
                </a:solidFill>
                <a:latin typeface="Times New Roman"/>
                <a:cs typeface="Times New Roman"/>
              </a:rPr>
              <a:t> </a:t>
            </a:r>
            <a:r>
              <a:rPr sz="2000" spc="-10" dirty="0">
                <a:solidFill>
                  <a:srgbClr val="6F2F9F"/>
                </a:solidFill>
                <a:latin typeface="Times New Roman"/>
                <a:cs typeface="Times New Roman"/>
              </a:rPr>
              <a:t>off</a:t>
            </a:r>
            <a:r>
              <a:rPr sz="2000" spc="-10" dirty="0">
                <a:latin typeface="Times New Roman"/>
                <a:cs typeface="Times New Roman"/>
              </a:rPr>
              <a:t>.</a:t>
            </a:r>
            <a:endParaRPr sz="2000">
              <a:latin typeface="Times New Roman"/>
              <a:cs typeface="Times New Roman"/>
            </a:endParaRPr>
          </a:p>
          <a:p>
            <a:pPr marL="12700">
              <a:lnSpc>
                <a:spcPct val="100000"/>
              </a:lnSpc>
              <a:spcBef>
                <a:spcPts val="1685"/>
              </a:spcBef>
              <a:tabLst>
                <a:tab pos="356870" algn="l"/>
              </a:tabLst>
            </a:pPr>
            <a:r>
              <a:rPr sz="2000" spc="-5" dirty="0">
                <a:solidFill>
                  <a:srgbClr val="C00000"/>
                </a:solidFill>
                <a:latin typeface="Times New Roman"/>
                <a:cs typeface="Times New Roman"/>
              </a:rPr>
              <a:t>»	</a:t>
            </a:r>
            <a:r>
              <a:rPr sz="2000" spc="-10" dirty="0">
                <a:latin typeface="Times New Roman"/>
                <a:cs typeface="Times New Roman"/>
              </a:rPr>
              <a:t>Only </a:t>
            </a:r>
            <a:r>
              <a:rPr sz="2000" spc="-5" dirty="0">
                <a:latin typeface="Times New Roman"/>
                <a:cs typeface="Times New Roman"/>
              </a:rPr>
              <a:t>a </a:t>
            </a:r>
            <a:r>
              <a:rPr sz="2000" spc="-10" dirty="0">
                <a:solidFill>
                  <a:srgbClr val="6F2F9F"/>
                </a:solidFill>
                <a:latin typeface="Times New Roman"/>
                <a:cs typeface="Times New Roman"/>
              </a:rPr>
              <a:t>ROM </a:t>
            </a:r>
            <a:r>
              <a:rPr sz="2000" spc="-5" dirty="0">
                <a:solidFill>
                  <a:srgbClr val="6F2F9F"/>
                </a:solidFill>
                <a:latin typeface="Times New Roman"/>
                <a:cs typeface="Times New Roman"/>
              </a:rPr>
              <a:t>can hold it</a:t>
            </a:r>
            <a:r>
              <a:rPr sz="2000" spc="65" dirty="0">
                <a:solidFill>
                  <a:srgbClr val="6F2F9F"/>
                </a:solidFill>
                <a:latin typeface="Times New Roman"/>
                <a:cs typeface="Times New Roman"/>
              </a:rPr>
              <a:t> </a:t>
            </a:r>
            <a:r>
              <a:rPr sz="2000" spc="-10" dirty="0">
                <a:solidFill>
                  <a:srgbClr val="6F2F9F"/>
                </a:solidFill>
                <a:latin typeface="Times New Roman"/>
                <a:cs typeface="Times New Roman"/>
              </a:rPr>
              <a:t>permanently</a:t>
            </a:r>
            <a:r>
              <a:rPr sz="2000" spc="-10" dirty="0">
                <a:latin typeface="Times New Roman"/>
                <a:cs typeface="Times New Roman"/>
              </a:rPr>
              <a:t>.</a:t>
            </a:r>
            <a:endParaRPr sz="2000">
              <a:latin typeface="Times New Roman"/>
              <a:cs typeface="Times New Roman"/>
            </a:endParaRPr>
          </a:p>
          <a:p>
            <a:pPr marL="356870" marR="5080" indent="-344805">
              <a:lnSpc>
                <a:spcPct val="150100"/>
              </a:lnSpc>
              <a:spcBef>
                <a:spcPts val="480"/>
              </a:spcBef>
              <a:tabLst>
                <a:tab pos="356870" algn="l"/>
              </a:tabLst>
            </a:pPr>
            <a:r>
              <a:rPr sz="2000" spc="-5" dirty="0">
                <a:solidFill>
                  <a:srgbClr val="C00000"/>
                </a:solidFill>
                <a:latin typeface="Times New Roman"/>
                <a:cs typeface="Times New Roman"/>
              </a:rPr>
              <a:t>»	</a:t>
            </a:r>
            <a:r>
              <a:rPr sz="2000" spc="-5" dirty="0">
                <a:latin typeface="Times New Roman"/>
                <a:cs typeface="Times New Roman"/>
              </a:rPr>
              <a:t>But </a:t>
            </a:r>
            <a:r>
              <a:rPr sz="2000" spc="-10" dirty="0">
                <a:solidFill>
                  <a:srgbClr val="006FC0"/>
                </a:solidFill>
                <a:latin typeface="Times New Roman"/>
                <a:cs typeface="Times New Roman"/>
              </a:rPr>
              <a:t>for </a:t>
            </a:r>
            <a:r>
              <a:rPr sz="2000" spc="-5" dirty="0">
                <a:solidFill>
                  <a:srgbClr val="006FC0"/>
                </a:solidFill>
                <a:latin typeface="Times New Roman"/>
                <a:cs typeface="Times New Roman"/>
              </a:rPr>
              <a:t>high system performance</a:t>
            </a:r>
            <a:r>
              <a:rPr sz="2000" spc="-5" dirty="0">
                <a:latin typeface="Times New Roman"/>
                <a:cs typeface="Times New Roman"/>
              </a:rPr>
              <a:t>, it </a:t>
            </a:r>
            <a:r>
              <a:rPr sz="2000" spc="-10" dirty="0">
                <a:latin typeface="Times New Roman"/>
                <a:cs typeface="Times New Roman"/>
              </a:rPr>
              <a:t>should </a:t>
            </a:r>
            <a:r>
              <a:rPr sz="2000" dirty="0">
                <a:latin typeface="Times New Roman"/>
                <a:cs typeface="Times New Roman"/>
              </a:rPr>
              <a:t>be </a:t>
            </a:r>
            <a:r>
              <a:rPr sz="2000" spc="-5" dirty="0">
                <a:solidFill>
                  <a:srgbClr val="6F2F9F"/>
                </a:solidFill>
                <a:latin typeface="Times New Roman"/>
                <a:cs typeface="Times New Roman"/>
              </a:rPr>
              <a:t>accessed </a:t>
            </a:r>
            <a:r>
              <a:rPr sz="2000" spc="-10" dirty="0">
                <a:solidFill>
                  <a:srgbClr val="6F2F9F"/>
                </a:solidFill>
                <a:latin typeface="Times New Roman"/>
                <a:cs typeface="Times New Roman"/>
              </a:rPr>
              <a:t>from </a:t>
            </a:r>
            <a:r>
              <a:rPr sz="2000" spc="-5" dirty="0">
                <a:solidFill>
                  <a:srgbClr val="6F2F9F"/>
                </a:solidFill>
                <a:latin typeface="Times New Roman"/>
                <a:cs typeface="Times New Roman"/>
              </a:rPr>
              <a:t>a </a:t>
            </a:r>
            <a:r>
              <a:rPr sz="2000" spc="-10" dirty="0">
                <a:solidFill>
                  <a:srgbClr val="6F2F9F"/>
                </a:solidFill>
                <a:latin typeface="Times New Roman"/>
                <a:cs typeface="Times New Roman"/>
              </a:rPr>
              <a:t>RAM </a:t>
            </a:r>
            <a:r>
              <a:rPr sz="2000" spc="-5" dirty="0">
                <a:solidFill>
                  <a:srgbClr val="6F2F9F"/>
                </a:solidFill>
                <a:latin typeface="Times New Roman"/>
                <a:cs typeface="Times New Roman"/>
              </a:rPr>
              <a:t>instead </a:t>
            </a:r>
            <a:r>
              <a:rPr sz="2000" spc="5" dirty="0">
                <a:solidFill>
                  <a:srgbClr val="6F2F9F"/>
                </a:solidFill>
                <a:latin typeface="Times New Roman"/>
                <a:cs typeface="Times New Roman"/>
              </a:rPr>
              <a:t>of  </a:t>
            </a:r>
            <a:r>
              <a:rPr sz="2000" spc="-10" dirty="0">
                <a:solidFill>
                  <a:srgbClr val="6F2F9F"/>
                </a:solidFill>
                <a:latin typeface="Times New Roman"/>
                <a:cs typeface="Times New Roman"/>
              </a:rPr>
              <a:t>accessing from </a:t>
            </a:r>
            <a:r>
              <a:rPr sz="2000" spc="-5" dirty="0">
                <a:solidFill>
                  <a:srgbClr val="6F2F9F"/>
                </a:solidFill>
                <a:latin typeface="Times New Roman"/>
                <a:cs typeface="Times New Roman"/>
              </a:rPr>
              <a:t>a</a:t>
            </a:r>
            <a:r>
              <a:rPr sz="2000" spc="35" dirty="0">
                <a:solidFill>
                  <a:srgbClr val="6F2F9F"/>
                </a:solidFill>
                <a:latin typeface="Times New Roman"/>
                <a:cs typeface="Times New Roman"/>
              </a:rPr>
              <a:t> </a:t>
            </a:r>
            <a:r>
              <a:rPr sz="2000" spc="-5" dirty="0">
                <a:solidFill>
                  <a:srgbClr val="6F2F9F"/>
                </a:solidFill>
                <a:latin typeface="Times New Roman"/>
                <a:cs typeface="Times New Roman"/>
              </a:rPr>
              <a:t>ROM</a:t>
            </a:r>
            <a:r>
              <a:rPr sz="2000" spc="-5" dirty="0">
                <a:latin typeface="Times New Roman"/>
                <a:cs typeface="Times New Roman"/>
              </a:rPr>
              <a:t>.</a:t>
            </a:r>
            <a:endParaRPr sz="2000">
              <a:latin typeface="Times New Roman"/>
              <a:cs typeface="Times New Roman"/>
            </a:endParaRPr>
          </a:p>
        </p:txBody>
      </p:sp>
      <p:sp>
        <p:nvSpPr>
          <p:cNvPr id="5" name="object 5"/>
          <p:cNvSpPr txBox="1"/>
          <p:nvPr/>
        </p:nvSpPr>
        <p:spPr>
          <a:xfrm>
            <a:off x="8420100" y="6471338"/>
            <a:ext cx="216535" cy="196850"/>
          </a:xfrm>
          <a:prstGeom prst="rect">
            <a:avLst/>
          </a:prstGeom>
        </p:spPr>
        <p:txBody>
          <a:bodyPr vert="horz" wrap="square" lIns="0" tIns="0" rIns="0" bIns="0" rtlCol="0">
            <a:spAutoFit/>
          </a:bodyPr>
          <a:lstStyle/>
          <a:p>
            <a:pPr marL="38100">
              <a:lnSpc>
                <a:spcPts val="1375"/>
              </a:lnSpc>
            </a:pPr>
            <a:fld id="{81D60167-4931-47E6-BA6A-407CBD079E47}" type="slidenum">
              <a:rPr sz="1200" spc="-40" dirty="0">
                <a:latin typeface="Times New Roman"/>
                <a:cs typeface="Times New Roman"/>
              </a:rPr>
              <a:t>87</a:t>
            </a:fld>
            <a:endParaRPr sz="1200">
              <a:latin typeface="Times New Roman"/>
              <a:cs typeface="Times New Roman"/>
            </a:endParaRP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381000" y="228600"/>
            <a:ext cx="8229600" cy="609600"/>
          </a:xfrm>
          <a:custGeom>
            <a:avLst/>
            <a:gdLst/>
            <a:ahLst/>
            <a:cxnLst/>
            <a:rect l="l" t="t" r="r" b="b"/>
            <a:pathLst>
              <a:path w="8229600" h="609600">
                <a:moveTo>
                  <a:pt x="0" y="609600"/>
                </a:moveTo>
                <a:lnTo>
                  <a:pt x="0" y="0"/>
                </a:lnTo>
                <a:lnTo>
                  <a:pt x="8229600" y="0"/>
                </a:lnTo>
              </a:path>
            </a:pathLst>
          </a:custGeom>
          <a:ln w="19050">
            <a:solidFill>
              <a:srgbClr val="CC9900"/>
            </a:solidFill>
          </a:ln>
        </p:spPr>
        <p:txBody>
          <a:bodyPr wrap="square" lIns="0" tIns="0" rIns="0" bIns="0" rtlCol="0"/>
          <a:lstStyle/>
          <a:p>
            <a:endParaRPr/>
          </a:p>
        </p:txBody>
      </p:sp>
      <p:sp>
        <p:nvSpPr>
          <p:cNvPr id="3" name="object 3"/>
          <p:cNvSpPr txBox="1"/>
          <p:nvPr/>
        </p:nvSpPr>
        <p:spPr>
          <a:xfrm>
            <a:off x="444500" y="505713"/>
            <a:ext cx="8473440" cy="5726430"/>
          </a:xfrm>
          <a:prstGeom prst="rect">
            <a:avLst/>
          </a:prstGeom>
        </p:spPr>
        <p:txBody>
          <a:bodyPr vert="horz" wrap="square" lIns="0" tIns="11430" rIns="0" bIns="0" rtlCol="0">
            <a:spAutoFit/>
          </a:bodyPr>
          <a:lstStyle/>
          <a:p>
            <a:pPr marL="27940">
              <a:lnSpc>
                <a:spcPct val="100000"/>
              </a:lnSpc>
              <a:spcBef>
                <a:spcPts val="90"/>
              </a:spcBef>
              <a:tabLst>
                <a:tab pos="372110" algn="l"/>
              </a:tabLst>
            </a:pPr>
            <a:r>
              <a:rPr sz="2000" spc="-5" dirty="0">
                <a:solidFill>
                  <a:srgbClr val="C00000"/>
                </a:solidFill>
                <a:latin typeface="Times New Roman"/>
                <a:cs typeface="Times New Roman"/>
              </a:rPr>
              <a:t>»	</a:t>
            </a:r>
            <a:r>
              <a:rPr sz="2000" b="1" i="1" u="heavy" dirty="0">
                <a:solidFill>
                  <a:srgbClr val="AC1285"/>
                </a:solidFill>
                <a:uFill>
                  <a:solidFill>
                    <a:srgbClr val="AC1285"/>
                  </a:solidFill>
                </a:uFill>
                <a:latin typeface="Times New Roman"/>
                <a:cs typeface="Times New Roman"/>
              </a:rPr>
              <a:t>Memory </a:t>
            </a:r>
            <a:r>
              <a:rPr sz="2000" b="1" i="1" u="heavy" spc="-5" dirty="0">
                <a:solidFill>
                  <a:srgbClr val="AC1285"/>
                </a:solidFill>
                <a:uFill>
                  <a:solidFill>
                    <a:srgbClr val="AC1285"/>
                  </a:solidFill>
                </a:uFill>
                <a:latin typeface="Times New Roman"/>
                <a:cs typeface="Times New Roman"/>
              </a:rPr>
              <a:t>Selection </a:t>
            </a:r>
            <a:r>
              <a:rPr sz="2000" b="1" i="1" u="heavy" dirty="0">
                <a:solidFill>
                  <a:srgbClr val="AC1285"/>
                </a:solidFill>
                <a:uFill>
                  <a:solidFill>
                    <a:srgbClr val="AC1285"/>
                  </a:solidFill>
                </a:uFill>
                <a:latin typeface="Times New Roman"/>
                <a:cs typeface="Times New Roman"/>
              </a:rPr>
              <a:t>for Embedded</a:t>
            </a:r>
            <a:r>
              <a:rPr sz="2000" b="1" i="1" u="heavy" spc="-95" dirty="0">
                <a:solidFill>
                  <a:srgbClr val="AC1285"/>
                </a:solidFill>
                <a:uFill>
                  <a:solidFill>
                    <a:srgbClr val="AC1285"/>
                  </a:solidFill>
                </a:uFill>
                <a:latin typeface="Times New Roman"/>
                <a:cs typeface="Times New Roman"/>
              </a:rPr>
              <a:t> </a:t>
            </a:r>
            <a:r>
              <a:rPr sz="2000" b="1" i="1" u="heavy" spc="-5" dirty="0">
                <a:solidFill>
                  <a:srgbClr val="AC1285"/>
                </a:solidFill>
                <a:uFill>
                  <a:solidFill>
                    <a:srgbClr val="AC1285"/>
                  </a:solidFill>
                </a:uFill>
                <a:latin typeface="Times New Roman"/>
                <a:cs typeface="Times New Roman"/>
              </a:rPr>
              <a:t>Systems:</a:t>
            </a:r>
            <a:endParaRPr sz="2000">
              <a:latin typeface="Times New Roman"/>
              <a:cs typeface="Times New Roman"/>
            </a:endParaRPr>
          </a:p>
          <a:p>
            <a:pPr marL="27940">
              <a:lnSpc>
                <a:spcPct val="100000"/>
              </a:lnSpc>
              <a:spcBef>
                <a:spcPts val="1685"/>
              </a:spcBef>
              <a:tabLst>
                <a:tab pos="372110" algn="l"/>
              </a:tabLst>
            </a:pPr>
            <a:r>
              <a:rPr sz="2000" spc="-5" dirty="0">
                <a:solidFill>
                  <a:srgbClr val="C00000"/>
                </a:solidFill>
                <a:latin typeface="Times New Roman"/>
                <a:cs typeface="Times New Roman"/>
              </a:rPr>
              <a:t>»	</a:t>
            </a:r>
            <a:r>
              <a:rPr sz="2000" spc="-5" dirty="0">
                <a:latin typeface="Times New Roman"/>
                <a:cs typeface="Times New Roman"/>
              </a:rPr>
              <a:t>Embedded </a:t>
            </a:r>
            <a:r>
              <a:rPr sz="2000" spc="-20" dirty="0">
                <a:latin typeface="Times New Roman"/>
                <a:cs typeface="Times New Roman"/>
              </a:rPr>
              <a:t>systems</a:t>
            </a:r>
            <a:r>
              <a:rPr sz="2000" spc="95" dirty="0">
                <a:latin typeface="Times New Roman"/>
                <a:cs typeface="Times New Roman"/>
              </a:rPr>
              <a:t> </a:t>
            </a:r>
            <a:r>
              <a:rPr sz="2000" spc="-5" dirty="0">
                <a:latin typeface="Times New Roman"/>
                <a:cs typeface="Times New Roman"/>
              </a:rPr>
              <a:t>require</a:t>
            </a:r>
            <a:endParaRPr sz="2000">
              <a:latin typeface="Times New Roman"/>
              <a:cs typeface="Times New Roman"/>
            </a:endParaRPr>
          </a:p>
          <a:p>
            <a:pPr marL="27940">
              <a:lnSpc>
                <a:spcPct val="100000"/>
              </a:lnSpc>
              <a:spcBef>
                <a:spcPts val="1680"/>
              </a:spcBef>
              <a:tabLst>
                <a:tab pos="372110" algn="l"/>
              </a:tabLst>
            </a:pPr>
            <a:r>
              <a:rPr sz="2000" spc="-5" dirty="0">
                <a:solidFill>
                  <a:srgbClr val="C00000"/>
                </a:solidFill>
                <a:latin typeface="Times New Roman"/>
                <a:cs typeface="Times New Roman"/>
              </a:rPr>
              <a:t>»	</a:t>
            </a:r>
            <a:r>
              <a:rPr sz="2000" spc="-5" dirty="0">
                <a:latin typeface="Times New Roman"/>
                <a:cs typeface="Times New Roman"/>
              </a:rPr>
              <a:t>a </a:t>
            </a:r>
            <a:r>
              <a:rPr sz="2000" i="1" spc="-5" dirty="0">
                <a:solidFill>
                  <a:srgbClr val="AC1285"/>
                </a:solidFill>
                <a:latin typeface="Times New Roman"/>
                <a:cs typeface="Times New Roman"/>
              </a:rPr>
              <a:t>program memory </a:t>
            </a:r>
            <a:r>
              <a:rPr sz="2000" spc="-10" dirty="0">
                <a:latin typeface="Times New Roman"/>
                <a:cs typeface="Times New Roman"/>
              </a:rPr>
              <a:t>for holding </a:t>
            </a:r>
            <a:r>
              <a:rPr sz="2000" spc="-5" dirty="0">
                <a:latin typeface="Times New Roman"/>
                <a:cs typeface="Times New Roman"/>
              </a:rPr>
              <a:t>the control algorithm </a:t>
            </a:r>
            <a:r>
              <a:rPr sz="2000" dirty="0">
                <a:latin typeface="Times New Roman"/>
                <a:cs typeface="Times New Roman"/>
              </a:rPr>
              <a:t>or </a:t>
            </a:r>
            <a:r>
              <a:rPr sz="2000" spc="-5" dirty="0">
                <a:latin typeface="Times New Roman"/>
                <a:cs typeface="Times New Roman"/>
              </a:rPr>
              <a:t>embedded OS</a:t>
            </a:r>
            <a:r>
              <a:rPr sz="2000" spc="-70" dirty="0">
                <a:latin typeface="Times New Roman"/>
                <a:cs typeface="Times New Roman"/>
              </a:rPr>
              <a:t> </a:t>
            </a:r>
            <a:r>
              <a:rPr sz="2000" spc="-10" dirty="0">
                <a:latin typeface="Times New Roman"/>
                <a:cs typeface="Times New Roman"/>
              </a:rPr>
              <a:t>and</a:t>
            </a:r>
            <a:endParaRPr sz="2000">
              <a:latin typeface="Times New Roman"/>
              <a:cs typeface="Times New Roman"/>
            </a:endParaRPr>
          </a:p>
          <a:p>
            <a:pPr marL="372110">
              <a:lnSpc>
                <a:spcPct val="100000"/>
              </a:lnSpc>
              <a:spcBef>
                <a:spcPts val="1200"/>
              </a:spcBef>
            </a:pPr>
            <a:r>
              <a:rPr sz="2000" spc="-5" dirty="0">
                <a:latin typeface="Times New Roman"/>
                <a:cs typeface="Times New Roman"/>
              </a:rPr>
              <a:t>applications,</a:t>
            </a:r>
            <a:endParaRPr sz="2000">
              <a:latin typeface="Times New Roman"/>
              <a:cs typeface="Times New Roman"/>
            </a:endParaRPr>
          </a:p>
          <a:p>
            <a:pPr marL="27940">
              <a:lnSpc>
                <a:spcPct val="100000"/>
              </a:lnSpc>
              <a:spcBef>
                <a:spcPts val="1685"/>
              </a:spcBef>
              <a:tabLst>
                <a:tab pos="372110" algn="l"/>
              </a:tabLst>
            </a:pPr>
            <a:r>
              <a:rPr sz="2000" spc="-5" dirty="0">
                <a:solidFill>
                  <a:srgbClr val="C00000"/>
                </a:solidFill>
                <a:latin typeface="Times New Roman"/>
                <a:cs typeface="Times New Roman"/>
              </a:rPr>
              <a:t>»	</a:t>
            </a:r>
            <a:r>
              <a:rPr sz="2000" i="1" dirty="0">
                <a:solidFill>
                  <a:srgbClr val="AC1285"/>
                </a:solidFill>
                <a:latin typeface="Times New Roman"/>
                <a:cs typeface="Times New Roman"/>
              </a:rPr>
              <a:t>data</a:t>
            </a:r>
            <a:r>
              <a:rPr sz="2000" i="1" spc="215" dirty="0">
                <a:solidFill>
                  <a:srgbClr val="AC1285"/>
                </a:solidFill>
                <a:latin typeface="Times New Roman"/>
                <a:cs typeface="Times New Roman"/>
              </a:rPr>
              <a:t> </a:t>
            </a:r>
            <a:r>
              <a:rPr sz="2000" i="1" spc="-5" dirty="0">
                <a:solidFill>
                  <a:srgbClr val="AC1285"/>
                </a:solidFill>
                <a:latin typeface="Times New Roman"/>
                <a:cs typeface="Times New Roman"/>
              </a:rPr>
              <a:t>memory</a:t>
            </a:r>
            <a:r>
              <a:rPr sz="2000" i="1" spc="204" dirty="0">
                <a:solidFill>
                  <a:srgbClr val="AC1285"/>
                </a:solidFill>
                <a:latin typeface="Times New Roman"/>
                <a:cs typeface="Times New Roman"/>
              </a:rPr>
              <a:t> </a:t>
            </a:r>
            <a:r>
              <a:rPr sz="2000" spc="-10" dirty="0">
                <a:latin typeface="Times New Roman"/>
                <a:cs typeface="Times New Roman"/>
              </a:rPr>
              <a:t>for</a:t>
            </a:r>
            <a:r>
              <a:rPr sz="2000" spc="210" dirty="0">
                <a:latin typeface="Times New Roman"/>
                <a:cs typeface="Times New Roman"/>
              </a:rPr>
              <a:t> </a:t>
            </a:r>
            <a:r>
              <a:rPr sz="2000" spc="-10" dirty="0">
                <a:latin typeface="Times New Roman"/>
                <a:cs typeface="Times New Roman"/>
              </a:rPr>
              <a:t>holding</a:t>
            </a:r>
            <a:r>
              <a:rPr sz="2000" spc="195" dirty="0">
                <a:latin typeface="Times New Roman"/>
                <a:cs typeface="Times New Roman"/>
              </a:rPr>
              <a:t> </a:t>
            </a:r>
            <a:r>
              <a:rPr sz="2000" spc="-5" dirty="0">
                <a:latin typeface="Times New Roman"/>
                <a:cs typeface="Times New Roman"/>
              </a:rPr>
              <a:t>variables</a:t>
            </a:r>
            <a:r>
              <a:rPr sz="2000" spc="200" dirty="0">
                <a:latin typeface="Times New Roman"/>
                <a:cs typeface="Times New Roman"/>
              </a:rPr>
              <a:t> </a:t>
            </a:r>
            <a:r>
              <a:rPr sz="2000" spc="-10" dirty="0">
                <a:latin typeface="Times New Roman"/>
                <a:cs typeface="Times New Roman"/>
              </a:rPr>
              <a:t>and</a:t>
            </a:r>
            <a:r>
              <a:rPr sz="2000" spc="215" dirty="0">
                <a:latin typeface="Times New Roman"/>
                <a:cs typeface="Times New Roman"/>
              </a:rPr>
              <a:t> </a:t>
            </a:r>
            <a:r>
              <a:rPr sz="2000" spc="-5" dirty="0">
                <a:latin typeface="Times New Roman"/>
                <a:cs typeface="Times New Roman"/>
              </a:rPr>
              <a:t>temporary</a:t>
            </a:r>
            <a:r>
              <a:rPr sz="2000" spc="175" dirty="0">
                <a:latin typeface="Times New Roman"/>
                <a:cs typeface="Times New Roman"/>
              </a:rPr>
              <a:t> </a:t>
            </a:r>
            <a:r>
              <a:rPr sz="2000" spc="-5" dirty="0">
                <a:latin typeface="Times New Roman"/>
                <a:cs typeface="Times New Roman"/>
              </a:rPr>
              <a:t>data</a:t>
            </a:r>
            <a:r>
              <a:rPr sz="2000" spc="210" dirty="0">
                <a:latin typeface="Times New Roman"/>
                <a:cs typeface="Times New Roman"/>
              </a:rPr>
              <a:t> </a:t>
            </a:r>
            <a:r>
              <a:rPr sz="2000" spc="-10" dirty="0">
                <a:latin typeface="Times New Roman"/>
                <a:cs typeface="Times New Roman"/>
              </a:rPr>
              <a:t>during</a:t>
            </a:r>
            <a:r>
              <a:rPr sz="2000" spc="190" dirty="0">
                <a:latin typeface="Times New Roman"/>
                <a:cs typeface="Times New Roman"/>
              </a:rPr>
              <a:t> </a:t>
            </a:r>
            <a:r>
              <a:rPr sz="2000" dirty="0">
                <a:latin typeface="Times New Roman"/>
                <a:cs typeface="Times New Roman"/>
              </a:rPr>
              <a:t>task</a:t>
            </a:r>
            <a:r>
              <a:rPr sz="2000" spc="195" dirty="0">
                <a:latin typeface="Times New Roman"/>
                <a:cs typeface="Times New Roman"/>
              </a:rPr>
              <a:t> </a:t>
            </a:r>
            <a:r>
              <a:rPr sz="2000" spc="-5" dirty="0">
                <a:latin typeface="Times New Roman"/>
                <a:cs typeface="Times New Roman"/>
              </a:rPr>
              <a:t>execution,</a:t>
            </a:r>
            <a:endParaRPr sz="2000">
              <a:latin typeface="Times New Roman"/>
              <a:cs typeface="Times New Roman"/>
            </a:endParaRPr>
          </a:p>
          <a:p>
            <a:pPr marL="372110">
              <a:lnSpc>
                <a:spcPct val="100000"/>
              </a:lnSpc>
              <a:spcBef>
                <a:spcPts val="1200"/>
              </a:spcBef>
            </a:pPr>
            <a:r>
              <a:rPr sz="2000" spc="-10" dirty="0">
                <a:latin typeface="Times New Roman"/>
                <a:cs typeface="Times New Roman"/>
              </a:rPr>
              <a:t>and</a:t>
            </a:r>
            <a:endParaRPr sz="2000">
              <a:latin typeface="Times New Roman"/>
              <a:cs typeface="Times New Roman"/>
            </a:endParaRPr>
          </a:p>
          <a:p>
            <a:pPr marL="372110" marR="5080" indent="-344805">
              <a:lnSpc>
                <a:spcPct val="150000"/>
              </a:lnSpc>
              <a:spcBef>
                <a:spcPts val="484"/>
              </a:spcBef>
              <a:tabLst>
                <a:tab pos="372110" algn="l"/>
              </a:tabLst>
            </a:pPr>
            <a:r>
              <a:rPr sz="2000" spc="-5" dirty="0">
                <a:solidFill>
                  <a:srgbClr val="C00000"/>
                </a:solidFill>
                <a:latin typeface="Times New Roman"/>
                <a:cs typeface="Times New Roman"/>
              </a:rPr>
              <a:t>»	</a:t>
            </a:r>
            <a:r>
              <a:rPr sz="2000" i="1" spc="-5" dirty="0">
                <a:solidFill>
                  <a:srgbClr val="AC1285"/>
                </a:solidFill>
                <a:latin typeface="Times New Roman"/>
                <a:cs typeface="Times New Roman"/>
              </a:rPr>
              <a:t>memory </a:t>
            </a:r>
            <a:r>
              <a:rPr sz="2000" spc="-10" dirty="0">
                <a:latin typeface="Times New Roman"/>
                <a:cs typeface="Times New Roman"/>
              </a:rPr>
              <a:t>for </a:t>
            </a:r>
            <a:r>
              <a:rPr sz="2000" spc="-5" dirty="0">
                <a:latin typeface="Times New Roman"/>
                <a:cs typeface="Times New Roman"/>
              </a:rPr>
              <a:t>holding </a:t>
            </a:r>
            <a:r>
              <a:rPr sz="2000" spc="-10" dirty="0">
                <a:latin typeface="Times New Roman"/>
                <a:cs typeface="Times New Roman"/>
              </a:rPr>
              <a:t>non•volatile </a:t>
            </a:r>
            <a:r>
              <a:rPr sz="2000" spc="-5" dirty="0">
                <a:latin typeface="Times New Roman"/>
                <a:cs typeface="Times New Roman"/>
              </a:rPr>
              <a:t>data </a:t>
            </a:r>
            <a:r>
              <a:rPr sz="2000" spc="-10" dirty="0">
                <a:latin typeface="Times New Roman"/>
                <a:cs typeface="Times New Roman"/>
              </a:rPr>
              <a:t>(like configuration </a:t>
            </a:r>
            <a:r>
              <a:rPr sz="2000" dirty="0">
                <a:latin typeface="Times New Roman"/>
                <a:cs typeface="Times New Roman"/>
              </a:rPr>
              <a:t>data, look </a:t>
            </a:r>
            <a:r>
              <a:rPr sz="2000" spc="-15" dirty="0">
                <a:latin typeface="Times New Roman"/>
                <a:cs typeface="Times New Roman"/>
              </a:rPr>
              <a:t>up </a:t>
            </a:r>
            <a:r>
              <a:rPr sz="2000" spc="-5" dirty="0">
                <a:latin typeface="Times New Roman"/>
                <a:cs typeface="Times New Roman"/>
              </a:rPr>
              <a:t>table,  etc.) </a:t>
            </a:r>
            <a:r>
              <a:rPr sz="2000" spc="-20" dirty="0">
                <a:latin typeface="Times New Roman"/>
                <a:cs typeface="Times New Roman"/>
              </a:rPr>
              <a:t>which </a:t>
            </a:r>
            <a:r>
              <a:rPr sz="2000" dirty="0">
                <a:latin typeface="Times New Roman"/>
                <a:cs typeface="Times New Roman"/>
              </a:rPr>
              <a:t>are </a:t>
            </a:r>
            <a:r>
              <a:rPr sz="2000" spc="-10" dirty="0">
                <a:latin typeface="Times New Roman"/>
                <a:cs typeface="Times New Roman"/>
              </a:rPr>
              <a:t>modifiable </a:t>
            </a:r>
            <a:r>
              <a:rPr sz="2000" dirty="0">
                <a:latin typeface="Times New Roman"/>
                <a:cs typeface="Times New Roman"/>
              </a:rPr>
              <a:t>by </a:t>
            </a:r>
            <a:r>
              <a:rPr sz="2000" spc="-10" dirty="0">
                <a:latin typeface="Times New Roman"/>
                <a:cs typeface="Times New Roman"/>
              </a:rPr>
              <a:t>the</a:t>
            </a:r>
            <a:r>
              <a:rPr sz="2000" spc="110" dirty="0">
                <a:latin typeface="Times New Roman"/>
                <a:cs typeface="Times New Roman"/>
              </a:rPr>
              <a:t> </a:t>
            </a:r>
            <a:r>
              <a:rPr sz="2000" spc="-5" dirty="0">
                <a:latin typeface="Times New Roman"/>
                <a:cs typeface="Times New Roman"/>
              </a:rPr>
              <a:t>application.</a:t>
            </a:r>
            <a:endParaRPr sz="2000">
              <a:latin typeface="Times New Roman"/>
              <a:cs typeface="Times New Roman"/>
            </a:endParaRPr>
          </a:p>
          <a:p>
            <a:pPr>
              <a:lnSpc>
                <a:spcPct val="100000"/>
              </a:lnSpc>
            </a:pPr>
            <a:endParaRPr sz="2200">
              <a:latin typeface="Times New Roman"/>
              <a:cs typeface="Times New Roman"/>
            </a:endParaRPr>
          </a:p>
          <a:p>
            <a:pPr>
              <a:lnSpc>
                <a:spcPct val="100000"/>
              </a:lnSpc>
              <a:spcBef>
                <a:spcPts val="10"/>
              </a:spcBef>
            </a:pPr>
            <a:endParaRPr sz="2800">
              <a:latin typeface="Times New Roman"/>
              <a:cs typeface="Times New Roman"/>
            </a:endParaRPr>
          </a:p>
          <a:p>
            <a:pPr marL="27940">
              <a:lnSpc>
                <a:spcPct val="100000"/>
              </a:lnSpc>
              <a:spcBef>
                <a:spcPts val="5"/>
              </a:spcBef>
              <a:tabLst>
                <a:tab pos="372110" algn="l"/>
              </a:tabLst>
            </a:pPr>
            <a:r>
              <a:rPr sz="2000" spc="-5" dirty="0">
                <a:solidFill>
                  <a:srgbClr val="C00000"/>
                </a:solidFill>
                <a:latin typeface="Times New Roman"/>
                <a:cs typeface="Times New Roman"/>
              </a:rPr>
              <a:t>»	</a:t>
            </a:r>
            <a:r>
              <a:rPr sz="2000" dirty="0">
                <a:latin typeface="Times New Roman"/>
                <a:cs typeface="Times New Roman"/>
              </a:rPr>
              <a:t>The</a:t>
            </a:r>
            <a:r>
              <a:rPr sz="2000" spc="55" dirty="0">
                <a:latin typeface="Times New Roman"/>
                <a:cs typeface="Times New Roman"/>
              </a:rPr>
              <a:t> </a:t>
            </a:r>
            <a:r>
              <a:rPr sz="2000" spc="-5" dirty="0">
                <a:solidFill>
                  <a:srgbClr val="AC1285"/>
                </a:solidFill>
                <a:latin typeface="Times New Roman"/>
                <a:cs typeface="Times New Roman"/>
              </a:rPr>
              <a:t>memory</a:t>
            </a:r>
            <a:r>
              <a:rPr sz="2000" spc="25" dirty="0">
                <a:solidFill>
                  <a:srgbClr val="AC1285"/>
                </a:solidFill>
                <a:latin typeface="Times New Roman"/>
                <a:cs typeface="Times New Roman"/>
              </a:rPr>
              <a:t> </a:t>
            </a:r>
            <a:r>
              <a:rPr sz="2000" spc="-5" dirty="0">
                <a:solidFill>
                  <a:srgbClr val="AC1285"/>
                </a:solidFill>
                <a:latin typeface="Times New Roman"/>
                <a:cs typeface="Times New Roman"/>
              </a:rPr>
              <a:t>requirement</a:t>
            </a:r>
            <a:r>
              <a:rPr sz="2000" spc="65" dirty="0">
                <a:solidFill>
                  <a:srgbClr val="AC1285"/>
                </a:solidFill>
                <a:latin typeface="Times New Roman"/>
                <a:cs typeface="Times New Roman"/>
              </a:rPr>
              <a:t> </a:t>
            </a:r>
            <a:r>
              <a:rPr sz="2000" spc="-10" dirty="0">
                <a:solidFill>
                  <a:srgbClr val="AC1285"/>
                </a:solidFill>
                <a:latin typeface="Times New Roman"/>
                <a:cs typeface="Times New Roman"/>
              </a:rPr>
              <a:t>for</a:t>
            </a:r>
            <a:r>
              <a:rPr sz="2000" spc="60" dirty="0">
                <a:solidFill>
                  <a:srgbClr val="AC1285"/>
                </a:solidFill>
                <a:latin typeface="Times New Roman"/>
                <a:cs typeface="Times New Roman"/>
              </a:rPr>
              <a:t> </a:t>
            </a:r>
            <a:r>
              <a:rPr sz="2000" spc="-5" dirty="0">
                <a:solidFill>
                  <a:srgbClr val="AC1285"/>
                </a:solidFill>
                <a:latin typeface="Times New Roman"/>
                <a:cs typeface="Times New Roman"/>
              </a:rPr>
              <a:t>an</a:t>
            </a:r>
            <a:r>
              <a:rPr sz="2000" spc="45" dirty="0">
                <a:solidFill>
                  <a:srgbClr val="AC1285"/>
                </a:solidFill>
                <a:latin typeface="Times New Roman"/>
                <a:cs typeface="Times New Roman"/>
              </a:rPr>
              <a:t> </a:t>
            </a:r>
            <a:r>
              <a:rPr sz="2000" spc="-5" dirty="0">
                <a:solidFill>
                  <a:srgbClr val="AC1285"/>
                </a:solidFill>
                <a:latin typeface="Times New Roman"/>
                <a:cs typeface="Times New Roman"/>
              </a:rPr>
              <a:t>embedded</a:t>
            </a:r>
            <a:r>
              <a:rPr sz="2000" spc="75" dirty="0">
                <a:solidFill>
                  <a:srgbClr val="AC1285"/>
                </a:solidFill>
                <a:latin typeface="Times New Roman"/>
                <a:cs typeface="Times New Roman"/>
              </a:rPr>
              <a:t> </a:t>
            </a:r>
            <a:r>
              <a:rPr sz="2000" spc="-10" dirty="0">
                <a:solidFill>
                  <a:srgbClr val="AC1285"/>
                </a:solidFill>
                <a:latin typeface="Times New Roman"/>
                <a:cs typeface="Times New Roman"/>
              </a:rPr>
              <a:t>system</a:t>
            </a:r>
            <a:r>
              <a:rPr sz="2000" spc="50" dirty="0">
                <a:solidFill>
                  <a:srgbClr val="AC1285"/>
                </a:solidFill>
                <a:latin typeface="Times New Roman"/>
                <a:cs typeface="Times New Roman"/>
              </a:rPr>
              <a:t> </a:t>
            </a:r>
            <a:r>
              <a:rPr sz="2000" spc="-5" dirty="0">
                <a:latin typeface="Times New Roman"/>
                <a:cs typeface="Times New Roman"/>
              </a:rPr>
              <a:t>in</a:t>
            </a:r>
            <a:r>
              <a:rPr sz="2000" spc="35" dirty="0">
                <a:latin typeface="Times New Roman"/>
                <a:cs typeface="Times New Roman"/>
              </a:rPr>
              <a:t> </a:t>
            </a:r>
            <a:r>
              <a:rPr sz="2000" spc="-5" dirty="0">
                <a:latin typeface="Times New Roman"/>
                <a:cs typeface="Times New Roman"/>
              </a:rPr>
              <a:t>terms</a:t>
            </a:r>
            <a:r>
              <a:rPr sz="2000" spc="75" dirty="0">
                <a:latin typeface="Times New Roman"/>
                <a:cs typeface="Times New Roman"/>
              </a:rPr>
              <a:t> </a:t>
            </a:r>
            <a:r>
              <a:rPr sz="2000" dirty="0">
                <a:latin typeface="Times New Roman"/>
                <a:cs typeface="Times New Roman"/>
              </a:rPr>
              <a:t>of</a:t>
            </a:r>
            <a:r>
              <a:rPr sz="2000" spc="35" dirty="0">
                <a:latin typeface="Times New Roman"/>
                <a:cs typeface="Times New Roman"/>
              </a:rPr>
              <a:t> </a:t>
            </a:r>
            <a:r>
              <a:rPr sz="2000" spc="-10" dirty="0">
                <a:latin typeface="Times New Roman"/>
                <a:cs typeface="Times New Roman"/>
              </a:rPr>
              <a:t>RAM</a:t>
            </a:r>
            <a:r>
              <a:rPr sz="2000" spc="85" dirty="0">
                <a:latin typeface="Times New Roman"/>
                <a:cs typeface="Times New Roman"/>
              </a:rPr>
              <a:t> </a:t>
            </a:r>
            <a:r>
              <a:rPr sz="2000" spc="-10" dirty="0">
                <a:latin typeface="Times New Roman"/>
                <a:cs typeface="Times New Roman"/>
              </a:rPr>
              <a:t>and</a:t>
            </a:r>
            <a:r>
              <a:rPr sz="2000" spc="85" dirty="0">
                <a:latin typeface="Times New Roman"/>
                <a:cs typeface="Times New Roman"/>
              </a:rPr>
              <a:t> </a:t>
            </a:r>
            <a:r>
              <a:rPr sz="2000" spc="-10" dirty="0">
                <a:latin typeface="Times New Roman"/>
                <a:cs typeface="Times New Roman"/>
              </a:rPr>
              <a:t>ROM</a:t>
            </a:r>
            <a:endParaRPr sz="2000">
              <a:latin typeface="Times New Roman"/>
              <a:cs typeface="Times New Roman"/>
            </a:endParaRPr>
          </a:p>
          <a:p>
            <a:pPr marL="372110">
              <a:lnSpc>
                <a:spcPct val="100000"/>
              </a:lnSpc>
              <a:spcBef>
                <a:spcPts val="1200"/>
              </a:spcBef>
            </a:pPr>
            <a:r>
              <a:rPr sz="2000" spc="-5" dirty="0">
                <a:latin typeface="Times New Roman"/>
                <a:cs typeface="Times New Roman"/>
              </a:rPr>
              <a:t>(EEPROM/FLASH/NVRAM) </a:t>
            </a:r>
            <a:r>
              <a:rPr sz="2000" spc="-10" dirty="0">
                <a:solidFill>
                  <a:srgbClr val="6F2F9F"/>
                </a:solidFill>
                <a:latin typeface="Times New Roman"/>
                <a:cs typeface="Times New Roman"/>
              </a:rPr>
              <a:t>is </a:t>
            </a:r>
            <a:r>
              <a:rPr sz="2000" dirty="0">
                <a:solidFill>
                  <a:srgbClr val="6F2F9F"/>
                </a:solidFill>
                <a:latin typeface="Times New Roman"/>
                <a:cs typeface="Times New Roman"/>
              </a:rPr>
              <a:t>solely </a:t>
            </a:r>
            <a:r>
              <a:rPr sz="2000" spc="-5" dirty="0">
                <a:solidFill>
                  <a:srgbClr val="6F2F9F"/>
                </a:solidFill>
                <a:latin typeface="Times New Roman"/>
                <a:cs typeface="Times New Roman"/>
              </a:rPr>
              <a:t>dependent </a:t>
            </a:r>
            <a:r>
              <a:rPr sz="2000" dirty="0">
                <a:solidFill>
                  <a:srgbClr val="6F2F9F"/>
                </a:solidFill>
                <a:latin typeface="Times New Roman"/>
                <a:cs typeface="Times New Roman"/>
              </a:rPr>
              <a:t>on </a:t>
            </a:r>
            <a:r>
              <a:rPr sz="2000" spc="-5" dirty="0">
                <a:solidFill>
                  <a:srgbClr val="6F2F9F"/>
                </a:solidFill>
                <a:latin typeface="Times New Roman"/>
                <a:cs typeface="Times New Roman"/>
              </a:rPr>
              <a:t>the type </a:t>
            </a:r>
            <a:r>
              <a:rPr sz="2000" dirty="0">
                <a:solidFill>
                  <a:srgbClr val="6F2F9F"/>
                </a:solidFill>
                <a:latin typeface="Times New Roman"/>
                <a:cs typeface="Times New Roman"/>
              </a:rPr>
              <a:t>of </a:t>
            </a:r>
            <a:r>
              <a:rPr sz="2000" spc="-10" dirty="0">
                <a:solidFill>
                  <a:srgbClr val="6F2F9F"/>
                </a:solidFill>
                <a:latin typeface="Times New Roman"/>
                <a:cs typeface="Times New Roman"/>
              </a:rPr>
              <a:t>the</a:t>
            </a:r>
            <a:r>
              <a:rPr sz="2000" spc="370" dirty="0">
                <a:solidFill>
                  <a:srgbClr val="6F2F9F"/>
                </a:solidFill>
                <a:latin typeface="Times New Roman"/>
                <a:cs typeface="Times New Roman"/>
              </a:rPr>
              <a:t> </a:t>
            </a:r>
            <a:r>
              <a:rPr sz="2000" spc="-5" dirty="0">
                <a:solidFill>
                  <a:srgbClr val="6F2F9F"/>
                </a:solidFill>
                <a:latin typeface="Times New Roman"/>
                <a:cs typeface="Times New Roman"/>
              </a:rPr>
              <a:t>embedded</a:t>
            </a:r>
            <a:endParaRPr sz="2000">
              <a:latin typeface="Times New Roman"/>
              <a:cs typeface="Times New Roman"/>
            </a:endParaRPr>
          </a:p>
          <a:p>
            <a:pPr marL="12700">
              <a:lnSpc>
                <a:spcPct val="100000"/>
              </a:lnSpc>
              <a:spcBef>
                <a:spcPts val="1200"/>
              </a:spcBef>
              <a:tabLst>
                <a:tab pos="372110" algn="l"/>
                <a:tab pos="8241665" algn="l"/>
              </a:tabLst>
            </a:pPr>
            <a:r>
              <a:rPr sz="2000" u="heavy" spc="-5" dirty="0">
                <a:solidFill>
                  <a:srgbClr val="6F2F9F"/>
                </a:solidFill>
                <a:uFill>
                  <a:solidFill>
                    <a:srgbClr val="CC9900"/>
                  </a:solidFill>
                </a:uFill>
                <a:latin typeface="Times New Roman"/>
                <a:cs typeface="Times New Roman"/>
              </a:rPr>
              <a:t> 	</a:t>
            </a:r>
            <a:r>
              <a:rPr sz="2000" u="heavy" spc="-15" dirty="0">
                <a:solidFill>
                  <a:srgbClr val="6F2F9F"/>
                </a:solidFill>
                <a:uFill>
                  <a:solidFill>
                    <a:srgbClr val="CC9900"/>
                  </a:solidFill>
                </a:uFill>
                <a:latin typeface="Times New Roman"/>
                <a:cs typeface="Times New Roman"/>
              </a:rPr>
              <a:t>system </a:t>
            </a:r>
            <a:r>
              <a:rPr sz="2000" u="heavy" spc="-10" dirty="0">
                <a:uFill>
                  <a:solidFill>
                    <a:srgbClr val="CC9900"/>
                  </a:solidFill>
                </a:uFill>
                <a:latin typeface="Times New Roman"/>
                <a:cs typeface="Times New Roman"/>
              </a:rPr>
              <a:t>and </a:t>
            </a:r>
            <a:r>
              <a:rPr sz="2000" u="heavy" spc="-10" dirty="0">
                <a:solidFill>
                  <a:srgbClr val="006FC0"/>
                </a:solidFill>
                <a:uFill>
                  <a:solidFill>
                    <a:srgbClr val="CC9900"/>
                  </a:solidFill>
                </a:uFill>
                <a:latin typeface="Times New Roman"/>
                <a:cs typeface="Times New Roman"/>
              </a:rPr>
              <a:t>the </a:t>
            </a:r>
            <a:r>
              <a:rPr sz="2000" u="heavy" spc="-5" dirty="0">
                <a:solidFill>
                  <a:srgbClr val="006FC0"/>
                </a:solidFill>
                <a:uFill>
                  <a:solidFill>
                    <a:srgbClr val="CC9900"/>
                  </a:solidFill>
                </a:uFill>
                <a:latin typeface="Times New Roman"/>
                <a:cs typeface="Times New Roman"/>
              </a:rPr>
              <a:t>applications </a:t>
            </a:r>
            <a:r>
              <a:rPr sz="2000" u="heavy" spc="-10" dirty="0">
                <a:solidFill>
                  <a:srgbClr val="006FC0"/>
                </a:solidFill>
                <a:uFill>
                  <a:solidFill>
                    <a:srgbClr val="CC9900"/>
                  </a:solidFill>
                </a:uFill>
                <a:latin typeface="Times New Roman"/>
                <a:cs typeface="Times New Roman"/>
              </a:rPr>
              <a:t>for </a:t>
            </a:r>
            <a:r>
              <a:rPr sz="2000" u="heavy" spc="-20" dirty="0">
                <a:solidFill>
                  <a:srgbClr val="006FC0"/>
                </a:solidFill>
                <a:uFill>
                  <a:solidFill>
                    <a:srgbClr val="CC9900"/>
                  </a:solidFill>
                </a:uFill>
                <a:latin typeface="Times New Roman"/>
                <a:cs typeface="Times New Roman"/>
              </a:rPr>
              <a:t>which </a:t>
            </a:r>
            <a:r>
              <a:rPr sz="2000" u="heavy" spc="-5" dirty="0">
                <a:solidFill>
                  <a:srgbClr val="006FC0"/>
                </a:solidFill>
                <a:uFill>
                  <a:solidFill>
                    <a:srgbClr val="CC9900"/>
                  </a:solidFill>
                </a:uFill>
                <a:latin typeface="Times New Roman"/>
                <a:cs typeface="Times New Roman"/>
              </a:rPr>
              <a:t>it </a:t>
            </a:r>
            <a:r>
              <a:rPr sz="2000" u="heavy" spc="-10" dirty="0">
                <a:solidFill>
                  <a:srgbClr val="006FC0"/>
                </a:solidFill>
                <a:uFill>
                  <a:solidFill>
                    <a:srgbClr val="CC9900"/>
                  </a:solidFill>
                </a:uFill>
                <a:latin typeface="Times New Roman"/>
                <a:cs typeface="Times New Roman"/>
              </a:rPr>
              <a:t>is</a:t>
            </a:r>
            <a:r>
              <a:rPr sz="2000" u="heavy" spc="195" dirty="0">
                <a:solidFill>
                  <a:srgbClr val="006FC0"/>
                </a:solidFill>
                <a:uFill>
                  <a:solidFill>
                    <a:srgbClr val="CC9900"/>
                  </a:solidFill>
                </a:uFill>
                <a:latin typeface="Times New Roman"/>
                <a:cs typeface="Times New Roman"/>
              </a:rPr>
              <a:t> </a:t>
            </a:r>
            <a:r>
              <a:rPr sz="2000" u="heavy" spc="-5" dirty="0">
                <a:solidFill>
                  <a:srgbClr val="006FC0"/>
                </a:solidFill>
                <a:uFill>
                  <a:solidFill>
                    <a:srgbClr val="CC9900"/>
                  </a:solidFill>
                </a:uFill>
                <a:latin typeface="Times New Roman"/>
                <a:cs typeface="Times New Roman"/>
              </a:rPr>
              <a:t>designed</a:t>
            </a:r>
            <a:r>
              <a:rPr sz="2000" u="heavy" spc="-5" dirty="0">
                <a:uFill>
                  <a:solidFill>
                    <a:srgbClr val="CC9900"/>
                  </a:solidFill>
                </a:uFill>
                <a:latin typeface="Times New Roman"/>
                <a:cs typeface="Times New Roman"/>
              </a:rPr>
              <a:t>.	</a:t>
            </a:r>
            <a:endParaRPr sz="2000">
              <a:latin typeface="Times New Roman"/>
              <a:cs typeface="Times New Roman"/>
            </a:endParaRPr>
          </a:p>
        </p:txBody>
      </p:sp>
      <p:sp>
        <p:nvSpPr>
          <p:cNvPr id="6" name="object 6"/>
          <p:cNvSpPr txBox="1"/>
          <p:nvPr/>
        </p:nvSpPr>
        <p:spPr>
          <a:xfrm>
            <a:off x="8420100" y="6471338"/>
            <a:ext cx="216535" cy="196850"/>
          </a:xfrm>
          <a:prstGeom prst="rect">
            <a:avLst/>
          </a:prstGeom>
        </p:spPr>
        <p:txBody>
          <a:bodyPr vert="horz" wrap="square" lIns="0" tIns="0" rIns="0" bIns="0" rtlCol="0">
            <a:spAutoFit/>
          </a:bodyPr>
          <a:lstStyle/>
          <a:p>
            <a:pPr marL="38100">
              <a:lnSpc>
                <a:spcPts val="1375"/>
              </a:lnSpc>
            </a:pPr>
            <a:fld id="{81D60167-4931-47E6-BA6A-407CBD079E47}" type="slidenum">
              <a:rPr sz="1200" spc="-40" dirty="0">
                <a:latin typeface="Times New Roman"/>
                <a:cs typeface="Times New Roman"/>
              </a:rPr>
              <a:t>88</a:t>
            </a:fld>
            <a:endParaRPr sz="1200">
              <a:latin typeface="Times New Roman"/>
              <a:cs typeface="Times New Roman"/>
            </a:endParaRP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57200" y="6172200"/>
            <a:ext cx="8229600" cy="0"/>
          </a:xfrm>
          <a:custGeom>
            <a:avLst/>
            <a:gdLst/>
            <a:ahLst/>
            <a:cxnLst/>
            <a:rect l="l" t="t" r="r" b="b"/>
            <a:pathLst>
              <a:path w="8229600">
                <a:moveTo>
                  <a:pt x="0" y="0"/>
                </a:moveTo>
                <a:lnTo>
                  <a:pt x="8229600" y="0"/>
                </a:lnTo>
              </a:path>
            </a:pathLst>
          </a:custGeom>
          <a:ln w="19050">
            <a:solidFill>
              <a:srgbClr val="CC9900"/>
            </a:solidFill>
          </a:ln>
        </p:spPr>
        <p:txBody>
          <a:bodyPr wrap="square" lIns="0" tIns="0" rIns="0" bIns="0" rtlCol="0"/>
          <a:lstStyle/>
          <a:p>
            <a:endParaRPr/>
          </a:p>
        </p:txBody>
      </p:sp>
      <p:sp>
        <p:nvSpPr>
          <p:cNvPr id="3" name="object 3"/>
          <p:cNvSpPr txBox="1">
            <a:spLocks noGrp="1"/>
          </p:cNvSpPr>
          <p:nvPr>
            <p:ph type="title"/>
          </p:nvPr>
        </p:nvSpPr>
        <p:spPr>
          <a:xfrm>
            <a:off x="460044" y="658113"/>
            <a:ext cx="7598409" cy="329565"/>
          </a:xfrm>
          <a:prstGeom prst="rect">
            <a:avLst/>
          </a:prstGeom>
        </p:spPr>
        <p:txBody>
          <a:bodyPr vert="horz" wrap="square" lIns="0" tIns="11430" rIns="0" bIns="0" rtlCol="0">
            <a:spAutoFit/>
          </a:bodyPr>
          <a:lstStyle/>
          <a:p>
            <a:pPr marL="12700">
              <a:lnSpc>
                <a:spcPct val="100000"/>
              </a:lnSpc>
              <a:spcBef>
                <a:spcPts val="90"/>
              </a:spcBef>
              <a:tabLst>
                <a:tab pos="356870" algn="l"/>
              </a:tabLst>
            </a:pPr>
            <a:r>
              <a:rPr spc="-5" dirty="0">
                <a:solidFill>
                  <a:srgbClr val="C00000"/>
                </a:solidFill>
              </a:rPr>
              <a:t>»	</a:t>
            </a:r>
            <a:r>
              <a:rPr dirty="0"/>
              <a:t>There </a:t>
            </a:r>
            <a:r>
              <a:rPr spc="-10" dirty="0"/>
              <a:t>is </a:t>
            </a:r>
            <a:r>
              <a:rPr spc="-15" dirty="0">
                <a:solidFill>
                  <a:srgbClr val="C00000"/>
                </a:solidFill>
              </a:rPr>
              <a:t>no </a:t>
            </a:r>
            <a:r>
              <a:rPr spc="-5" dirty="0">
                <a:solidFill>
                  <a:srgbClr val="C00000"/>
                </a:solidFill>
              </a:rPr>
              <a:t>hard </a:t>
            </a:r>
            <a:r>
              <a:rPr spc="-10" dirty="0">
                <a:solidFill>
                  <a:srgbClr val="C00000"/>
                </a:solidFill>
              </a:rPr>
              <a:t>and fast rule for </a:t>
            </a:r>
            <a:r>
              <a:rPr spc="-5" dirty="0">
                <a:solidFill>
                  <a:srgbClr val="C00000"/>
                </a:solidFill>
              </a:rPr>
              <a:t>calculating </a:t>
            </a:r>
            <a:r>
              <a:rPr spc="-10" dirty="0">
                <a:solidFill>
                  <a:srgbClr val="C00000"/>
                </a:solidFill>
              </a:rPr>
              <a:t>the </a:t>
            </a:r>
            <a:r>
              <a:rPr spc="-15" dirty="0">
                <a:solidFill>
                  <a:srgbClr val="C00000"/>
                </a:solidFill>
              </a:rPr>
              <a:t>memory</a:t>
            </a:r>
            <a:r>
              <a:rPr spc="250" dirty="0">
                <a:solidFill>
                  <a:srgbClr val="C00000"/>
                </a:solidFill>
              </a:rPr>
              <a:t> </a:t>
            </a:r>
            <a:r>
              <a:rPr spc="-10" dirty="0">
                <a:solidFill>
                  <a:srgbClr val="C00000"/>
                </a:solidFill>
              </a:rPr>
              <a:t>requirements</a:t>
            </a:r>
            <a:r>
              <a:rPr spc="-10" dirty="0"/>
              <a:t>.</a:t>
            </a:r>
          </a:p>
        </p:txBody>
      </p:sp>
      <p:sp>
        <p:nvSpPr>
          <p:cNvPr id="4" name="object 4"/>
          <p:cNvSpPr txBox="1"/>
          <p:nvPr/>
        </p:nvSpPr>
        <p:spPr>
          <a:xfrm>
            <a:off x="460044" y="1023271"/>
            <a:ext cx="8459470" cy="4617720"/>
          </a:xfrm>
          <a:prstGeom prst="rect">
            <a:avLst/>
          </a:prstGeom>
        </p:spPr>
        <p:txBody>
          <a:bodyPr vert="horz" wrap="square" lIns="0" tIns="165100" rIns="0" bIns="0" rtlCol="0">
            <a:spAutoFit/>
          </a:bodyPr>
          <a:lstStyle/>
          <a:p>
            <a:pPr marL="12700">
              <a:lnSpc>
                <a:spcPct val="100000"/>
              </a:lnSpc>
              <a:spcBef>
                <a:spcPts val="1300"/>
              </a:spcBef>
              <a:tabLst>
                <a:tab pos="356870" algn="l"/>
                <a:tab pos="4479290" algn="l"/>
              </a:tabLst>
            </a:pPr>
            <a:r>
              <a:rPr sz="2000" spc="-5" dirty="0">
                <a:solidFill>
                  <a:srgbClr val="C00000"/>
                </a:solidFill>
                <a:latin typeface="Times New Roman"/>
                <a:cs typeface="Times New Roman"/>
              </a:rPr>
              <a:t>»	</a:t>
            </a:r>
            <a:r>
              <a:rPr sz="2000" spc="-10" dirty="0">
                <a:latin typeface="Times New Roman"/>
                <a:cs typeface="Times New Roman"/>
              </a:rPr>
              <a:t>Lot  </a:t>
            </a:r>
            <a:r>
              <a:rPr sz="2000" dirty="0">
                <a:latin typeface="Times New Roman"/>
                <a:cs typeface="Times New Roman"/>
              </a:rPr>
              <a:t>of  </a:t>
            </a:r>
            <a:r>
              <a:rPr sz="2000" spc="-5" dirty="0">
                <a:solidFill>
                  <a:srgbClr val="AC1285"/>
                </a:solidFill>
                <a:latin typeface="Times New Roman"/>
                <a:cs typeface="Times New Roman"/>
              </a:rPr>
              <a:t>factors  </a:t>
            </a:r>
            <a:r>
              <a:rPr sz="2000" spc="-10" dirty="0">
                <a:solidFill>
                  <a:srgbClr val="AC1285"/>
                </a:solidFill>
                <a:latin typeface="Times New Roman"/>
                <a:cs typeface="Times New Roman"/>
              </a:rPr>
              <a:t>need  to</a:t>
            </a:r>
            <a:r>
              <a:rPr sz="2000" spc="420" dirty="0">
                <a:solidFill>
                  <a:srgbClr val="AC1285"/>
                </a:solidFill>
                <a:latin typeface="Times New Roman"/>
                <a:cs typeface="Times New Roman"/>
              </a:rPr>
              <a:t> </a:t>
            </a:r>
            <a:r>
              <a:rPr sz="2000" dirty="0">
                <a:solidFill>
                  <a:srgbClr val="AC1285"/>
                </a:solidFill>
                <a:latin typeface="Times New Roman"/>
                <a:cs typeface="Times New Roman"/>
              </a:rPr>
              <a:t>be</a:t>
            </a:r>
            <a:r>
              <a:rPr sz="2000" spc="475" dirty="0">
                <a:solidFill>
                  <a:srgbClr val="AC1285"/>
                </a:solidFill>
                <a:latin typeface="Times New Roman"/>
                <a:cs typeface="Times New Roman"/>
              </a:rPr>
              <a:t> </a:t>
            </a:r>
            <a:r>
              <a:rPr sz="2000" spc="-10" dirty="0">
                <a:solidFill>
                  <a:srgbClr val="AC1285"/>
                </a:solidFill>
                <a:latin typeface="Times New Roman"/>
                <a:cs typeface="Times New Roman"/>
              </a:rPr>
              <a:t>considered	</a:t>
            </a:r>
            <a:r>
              <a:rPr sz="2000" spc="-15" dirty="0">
                <a:latin typeface="Times New Roman"/>
                <a:cs typeface="Times New Roman"/>
              </a:rPr>
              <a:t>when </a:t>
            </a:r>
            <a:r>
              <a:rPr sz="2000" spc="-5" dirty="0">
                <a:latin typeface="Times New Roman"/>
                <a:cs typeface="Times New Roman"/>
              </a:rPr>
              <a:t>selecting </a:t>
            </a:r>
            <a:r>
              <a:rPr sz="2000" spc="-10" dirty="0">
                <a:latin typeface="Times New Roman"/>
                <a:cs typeface="Times New Roman"/>
              </a:rPr>
              <a:t>the </a:t>
            </a:r>
            <a:r>
              <a:rPr sz="2000" b="1" dirty="0">
                <a:solidFill>
                  <a:srgbClr val="AC1285"/>
                </a:solidFill>
                <a:latin typeface="Times New Roman"/>
                <a:cs typeface="Times New Roman"/>
              </a:rPr>
              <a:t>type </a:t>
            </a:r>
            <a:r>
              <a:rPr sz="2000" b="1" spc="-5" dirty="0">
                <a:solidFill>
                  <a:srgbClr val="AC1285"/>
                </a:solidFill>
                <a:latin typeface="Times New Roman"/>
                <a:cs typeface="Times New Roman"/>
              </a:rPr>
              <a:t>and </a:t>
            </a:r>
            <a:r>
              <a:rPr sz="2000" b="1" spc="-10" dirty="0">
                <a:solidFill>
                  <a:srgbClr val="AC1285"/>
                </a:solidFill>
                <a:latin typeface="Times New Roman"/>
                <a:cs typeface="Times New Roman"/>
              </a:rPr>
              <a:t>size</a:t>
            </a:r>
            <a:r>
              <a:rPr sz="2000" b="1" spc="290" dirty="0">
                <a:solidFill>
                  <a:srgbClr val="AC1285"/>
                </a:solidFill>
                <a:latin typeface="Times New Roman"/>
                <a:cs typeface="Times New Roman"/>
              </a:rPr>
              <a:t> </a:t>
            </a:r>
            <a:r>
              <a:rPr sz="2000" b="1" spc="5" dirty="0">
                <a:solidFill>
                  <a:srgbClr val="AC1285"/>
                </a:solidFill>
                <a:latin typeface="Times New Roman"/>
                <a:cs typeface="Times New Roman"/>
              </a:rPr>
              <a:t>of</a:t>
            </a:r>
            <a:endParaRPr sz="2000">
              <a:latin typeface="Times New Roman"/>
              <a:cs typeface="Times New Roman"/>
            </a:endParaRPr>
          </a:p>
          <a:p>
            <a:pPr marL="356870">
              <a:lnSpc>
                <a:spcPct val="100000"/>
              </a:lnSpc>
              <a:spcBef>
                <a:spcPts val="1200"/>
              </a:spcBef>
            </a:pPr>
            <a:r>
              <a:rPr sz="2000" b="1" spc="-20" dirty="0">
                <a:solidFill>
                  <a:srgbClr val="AC1285"/>
                </a:solidFill>
                <a:latin typeface="Times New Roman"/>
                <a:cs typeface="Times New Roman"/>
              </a:rPr>
              <a:t>memory </a:t>
            </a:r>
            <a:r>
              <a:rPr sz="2000" spc="-10" dirty="0">
                <a:latin typeface="Times New Roman"/>
                <a:cs typeface="Times New Roman"/>
              </a:rPr>
              <a:t>for embedded</a:t>
            </a:r>
            <a:r>
              <a:rPr sz="2000" spc="135" dirty="0">
                <a:latin typeface="Times New Roman"/>
                <a:cs typeface="Times New Roman"/>
              </a:rPr>
              <a:t> </a:t>
            </a:r>
            <a:r>
              <a:rPr sz="2000" spc="-20" dirty="0">
                <a:latin typeface="Times New Roman"/>
                <a:cs typeface="Times New Roman"/>
              </a:rPr>
              <a:t>system.</a:t>
            </a:r>
            <a:endParaRPr sz="2000">
              <a:latin typeface="Times New Roman"/>
              <a:cs typeface="Times New Roman"/>
            </a:endParaRPr>
          </a:p>
          <a:p>
            <a:pPr marL="683260" marR="6985" indent="-326390" algn="just">
              <a:lnSpc>
                <a:spcPct val="150100"/>
              </a:lnSpc>
              <a:spcBef>
                <a:spcPts val="470"/>
              </a:spcBef>
            </a:pPr>
            <a:r>
              <a:rPr sz="1550" spc="15" dirty="0">
                <a:solidFill>
                  <a:srgbClr val="C00000"/>
                </a:solidFill>
                <a:latin typeface="Times New Roman"/>
                <a:cs typeface="Times New Roman"/>
              </a:rPr>
              <a:t>» </a:t>
            </a:r>
            <a:r>
              <a:rPr sz="1600" spc="-10" dirty="0">
                <a:latin typeface="Times New Roman"/>
                <a:cs typeface="Times New Roman"/>
              </a:rPr>
              <a:t>For </a:t>
            </a:r>
            <a:r>
              <a:rPr sz="1600" spc="-5" dirty="0">
                <a:latin typeface="Times New Roman"/>
                <a:cs typeface="Times New Roman"/>
              </a:rPr>
              <a:t>example, </a:t>
            </a:r>
            <a:r>
              <a:rPr sz="1600" dirty="0">
                <a:latin typeface="Times New Roman"/>
                <a:cs typeface="Times New Roman"/>
              </a:rPr>
              <a:t>if </a:t>
            </a:r>
            <a:r>
              <a:rPr sz="1600" spc="5" dirty="0">
                <a:latin typeface="Times New Roman"/>
                <a:cs typeface="Times New Roman"/>
              </a:rPr>
              <a:t>the </a:t>
            </a:r>
            <a:r>
              <a:rPr sz="1600" spc="-5" dirty="0">
                <a:latin typeface="Times New Roman"/>
                <a:cs typeface="Times New Roman"/>
              </a:rPr>
              <a:t>embedded </a:t>
            </a:r>
            <a:r>
              <a:rPr sz="1600" spc="-10" dirty="0">
                <a:latin typeface="Times New Roman"/>
                <a:cs typeface="Times New Roman"/>
              </a:rPr>
              <a:t>system </a:t>
            </a:r>
            <a:r>
              <a:rPr sz="1600" spc="5" dirty="0">
                <a:latin typeface="Times New Roman"/>
                <a:cs typeface="Times New Roman"/>
              </a:rPr>
              <a:t>is </a:t>
            </a:r>
            <a:r>
              <a:rPr sz="1600" spc="-5" dirty="0">
                <a:latin typeface="Times New Roman"/>
                <a:cs typeface="Times New Roman"/>
              </a:rPr>
              <a:t>designed </a:t>
            </a:r>
            <a:r>
              <a:rPr sz="1600" dirty="0">
                <a:latin typeface="Times New Roman"/>
                <a:cs typeface="Times New Roman"/>
              </a:rPr>
              <a:t>using </a:t>
            </a:r>
            <a:r>
              <a:rPr sz="1600" spc="-5" dirty="0">
                <a:latin typeface="Times New Roman"/>
                <a:cs typeface="Times New Roman"/>
              </a:rPr>
              <a:t>SoC or </a:t>
            </a:r>
            <a:r>
              <a:rPr sz="1600" dirty="0">
                <a:latin typeface="Times New Roman"/>
                <a:cs typeface="Times New Roman"/>
              </a:rPr>
              <a:t>a </a:t>
            </a:r>
            <a:r>
              <a:rPr sz="1600" spc="-5" dirty="0">
                <a:latin typeface="Times New Roman"/>
                <a:cs typeface="Times New Roman"/>
              </a:rPr>
              <a:t>microcontroller with on-chip  RAM </a:t>
            </a:r>
            <a:r>
              <a:rPr sz="1600" spc="-10" dirty="0">
                <a:latin typeface="Times New Roman"/>
                <a:cs typeface="Times New Roman"/>
              </a:rPr>
              <a:t>and </a:t>
            </a:r>
            <a:r>
              <a:rPr sz="1600" dirty="0">
                <a:latin typeface="Times New Roman"/>
                <a:cs typeface="Times New Roman"/>
              </a:rPr>
              <a:t>ROM </a:t>
            </a:r>
            <a:r>
              <a:rPr sz="1600" spc="-5" dirty="0">
                <a:latin typeface="Times New Roman"/>
                <a:cs typeface="Times New Roman"/>
              </a:rPr>
              <a:t>(FLASH/EEPROM), depending on </a:t>
            </a:r>
            <a:r>
              <a:rPr sz="1600" spc="5" dirty="0">
                <a:latin typeface="Times New Roman"/>
                <a:cs typeface="Times New Roman"/>
              </a:rPr>
              <a:t>the </a:t>
            </a:r>
            <a:r>
              <a:rPr sz="1600" spc="-5" dirty="0">
                <a:latin typeface="Times New Roman"/>
                <a:cs typeface="Times New Roman"/>
              </a:rPr>
              <a:t>application need the on-chip memory  </a:t>
            </a:r>
            <a:r>
              <a:rPr sz="1600" dirty="0">
                <a:latin typeface="Times New Roman"/>
                <a:cs typeface="Times New Roman"/>
              </a:rPr>
              <a:t>may </a:t>
            </a:r>
            <a:r>
              <a:rPr sz="1600" spc="5" dirty="0">
                <a:latin typeface="Times New Roman"/>
                <a:cs typeface="Times New Roman"/>
              </a:rPr>
              <a:t>be </a:t>
            </a:r>
            <a:r>
              <a:rPr sz="1600" dirty="0">
                <a:latin typeface="Times New Roman"/>
                <a:cs typeface="Times New Roman"/>
              </a:rPr>
              <a:t>sufficient </a:t>
            </a:r>
            <a:r>
              <a:rPr sz="1600" spc="-10" dirty="0">
                <a:latin typeface="Times New Roman"/>
                <a:cs typeface="Times New Roman"/>
              </a:rPr>
              <a:t>for </a:t>
            </a:r>
            <a:r>
              <a:rPr sz="1600" dirty="0">
                <a:latin typeface="Times New Roman"/>
                <a:cs typeface="Times New Roman"/>
              </a:rPr>
              <a:t>designing </a:t>
            </a:r>
            <a:r>
              <a:rPr sz="1600" spc="5" dirty="0">
                <a:latin typeface="Times New Roman"/>
                <a:cs typeface="Times New Roman"/>
              </a:rPr>
              <a:t>the </a:t>
            </a:r>
            <a:r>
              <a:rPr sz="1600" dirty="0">
                <a:latin typeface="Times New Roman"/>
                <a:cs typeface="Times New Roman"/>
              </a:rPr>
              <a:t>total</a:t>
            </a:r>
            <a:r>
              <a:rPr sz="1600" spc="-95" dirty="0">
                <a:latin typeface="Times New Roman"/>
                <a:cs typeface="Times New Roman"/>
              </a:rPr>
              <a:t> </a:t>
            </a:r>
            <a:r>
              <a:rPr sz="1600" spc="-10" dirty="0">
                <a:latin typeface="Times New Roman"/>
                <a:cs typeface="Times New Roman"/>
              </a:rPr>
              <a:t>system.</a:t>
            </a:r>
            <a:endParaRPr sz="1600">
              <a:latin typeface="Times New Roman"/>
              <a:cs typeface="Times New Roman"/>
            </a:endParaRPr>
          </a:p>
          <a:p>
            <a:pPr marL="12700">
              <a:lnSpc>
                <a:spcPct val="100000"/>
              </a:lnSpc>
              <a:spcBef>
                <a:spcPts val="1590"/>
              </a:spcBef>
              <a:tabLst>
                <a:tab pos="356870" algn="l"/>
              </a:tabLst>
            </a:pPr>
            <a:r>
              <a:rPr sz="2000" spc="-5" dirty="0">
                <a:solidFill>
                  <a:srgbClr val="C00000"/>
                </a:solidFill>
                <a:latin typeface="Times New Roman"/>
                <a:cs typeface="Times New Roman"/>
              </a:rPr>
              <a:t>»	</a:t>
            </a:r>
            <a:r>
              <a:rPr sz="2000" spc="-20" dirty="0">
                <a:latin typeface="Times New Roman"/>
                <a:cs typeface="Times New Roman"/>
              </a:rPr>
              <a:t>As </a:t>
            </a:r>
            <a:r>
              <a:rPr sz="2000" spc="-5" dirty="0">
                <a:latin typeface="Times New Roman"/>
                <a:cs typeface="Times New Roman"/>
              </a:rPr>
              <a:t>a </a:t>
            </a:r>
            <a:r>
              <a:rPr sz="2000" spc="-10" dirty="0">
                <a:latin typeface="Times New Roman"/>
                <a:cs typeface="Times New Roman"/>
              </a:rPr>
              <a:t>rule </a:t>
            </a:r>
            <a:r>
              <a:rPr sz="2000" dirty="0">
                <a:latin typeface="Times New Roman"/>
                <a:cs typeface="Times New Roman"/>
              </a:rPr>
              <a:t>of</a:t>
            </a:r>
            <a:r>
              <a:rPr sz="2000" spc="25" dirty="0">
                <a:latin typeface="Times New Roman"/>
                <a:cs typeface="Times New Roman"/>
              </a:rPr>
              <a:t> </a:t>
            </a:r>
            <a:r>
              <a:rPr sz="2000" spc="-15" dirty="0">
                <a:latin typeface="Times New Roman"/>
                <a:cs typeface="Times New Roman"/>
              </a:rPr>
              <a:t>thumb,</a:t>
            </a:r>
            <a:endParaRPr sz="2000">
              <a:latin typeface="Times New Roman"/>
              <a:cs typeface="Times New Roman"/>
            </a:endParaRPr>
          </a:p>
          <a:p>
            <a:pPr marL="356870">
              <a:lnSpc>
                <a:spcPct val="100000"/>
              </a:lnSpc>
              <a:spcBef>
                <a:spcPts val="1685"/>
              </a:spcBef>
              <a:tabLst>
                <a:tab pos="682625" algn="l"/>
              </a:tabLst>
            </a:pPr>
            <a:r>
              <a:rPr sz="2000" spc="-5" dirty="0">
                <a:solidFill>
                  <a:srgbClr val="C00000"/>
                </a:solidFill>
                <a:latin typeface="Times New Roman"/>
                <a:cs typeface="Times New Roman"/>
              </a:rPr>
              <a:t>»	</a:t>
            </a:r>
            <a:r>
              <a:rPr sz="2000" spc="-10" dirty="0">
                <a:solidFill>
                  <a:srgbClr val="6F2F9F"/>
                </a:solidFill>
                <a:latin typeface="Times New Roman"/>
                <a:cs typeface="Times New Roman"/>
              </a:rPr>
              <a:t>identify </a:t>
            </a:r>
            <a:r>
              <a:rPr sz="2000" spc="-15" dirty="0">
                <a:solidFill>
                  <a:srgbClr val="6F2F9F"/>
                </a:solidFill>
                <a:latin typeface="Times New Roman"/>
                <a:cs typeface="Times New Roman"/>
              </a:rPr>
              <a:t>your system </a:t>
            </a:r>
            <a:r>
              <a:rPr sz="2000" spc="-10" dirty="0">
                <a:solidFill>
                  <a:srgbClr val="6F2F9F"/>
                </a:solidFill>
                <a:latin typeface="Times New Roman"/>
                <a:cs typeface="Times New Roman"/>
              </a:rPr>
              <a:t>requirement</a:t>
            </a:r>
            <a:r>
              <a:rPr sz="2000" spc="185" dirty="0">
                <a:solidFill>
                  <a:srgbClr val="6F2F9F"/>
                </a:solidFill>
                <a:latin typeface="Times New Roman"/>
                <a:cs typeface="Times New Roman"/>
              </a:rPr>
              <a:t> </a:t>
            </a:r>
            <a:r>
              <a:rPr sz="2000" spc="-10" dirty="0">
                <a:latin typeface="Times New Roman"/>
                <a:cs typeface="Times New Roman"/>
              </a:rPr>
              <a:t>and</a:t>
            </a:r>
            <a:endParaRPr sz="2000">
              <a:latin typeface="Times New Roman"/>
              <a:cs typeface="Times New Roman"/>
            </a:endParaRPr>
          </a:p>
          <a:p>
            <a:pPr marL="356870">
              <a:lnSpc>
                <a:spcPct val="100000"/>
              </a:lnSpc>
              <a:spcBef>
                <a:spcPts val="1680"/>
              </a:spcBef>
              <a:tabLst>
                <a:tab pos="682625" algn="l"/>
              </a:tabLst>
            </a:pPr>
            <a:r>
              <a:rPr sz="2000" spc="-5" dirty="0">
                <a:solidFill>
                  <a:srgbClr val="C00000"/>
                </a:solidFill>
                <a:latin typeface="Times New Roman"/>
                <a:cs typeface="Times New Roman"/>
              </a:rPr>
              <a:t>»	</a:t>
            </a:r>
            <a:r>
              <a:rPr sz="2000" spc="-15" dirty="0">
                <a:solidFill>
                  <a:srgbClr val="6F2F9F"/>
                </a:solidFill>
                <a:latin typeface="Times New Roman"/>
                <a:cs typeface="Times New Roman"/>
              </a:rPr>
              <a:t>type </a:t>
            </a:r>
            <a:r>
              <a:rPr sz="2000" dirty="0">
                <a:solidFill>
                  <a:srgbClr val="6F2F9F"/>
                </a:solidFill>
                <a:latin typeface="Times New Roman"/>
                <a:cs typeface="Times New Roman"/>
              </a:rPr>
              <a:t>of </a:t>
            </a:r>
            <a:r>
              <a:rPr sz="2000" spc="-10" dirty="0">
                <a:solidFill>
                  <a:srgbClr val="6F2F9F"/>
                </a:solidFill>
                <a:latin typeface="Times New Roman"/>
                <a:cs typeface="Times New Roman"/>
              </a:rPr>
              <a:t>the </a:t>
            </a:r>
            <a:r>
              <a:rPr sz="2000" spc="-5" dirty="0">
                <a:solidFill>
                  <a:srgbClr val="6F2F9F"/>
                </a:solidFill>
                <a:latin typeface="Times New Roman"/>
                <a:cs typeface="Times New Roman"/>
              </a:rPr>
              <a:t>processor </a:t>
            </a:r>
            <a:r>
              <a:rPr sz="2000" spc="-5" dirty="0">
                <a:latin typeface="Times New Roman"/>
                <a:cs typeface="Times New Roman"/>
              </a:rPr>
              <a:t>(SoC </a:t>
            </a:r>
            <a:r>
              <a:rPr sz="2000" dirty="0">
                <a:latin typeface="Times New Roman"/>
                <a:cs typeface="Times New Roman"/>
              </a:rPr>
              <a:t>or </a:t>
            </a:r>
            <a:r>
              <a:rPr sz="2000" spc="-5" dirty="0">
                <a:latin typeface="Times New Roman"/>
                <a:cs typeface="Times New Roman"/>
              </a:rPr>
              <a:t>microcontroller </a:t>
            </a:r>
            <a:r>
              <a:rPr sz="2000" spc="-20" dirty="0">
                <a:latin typeface="Times New Roman"/>
                <a:cs typeface="Times New Roman"/>
              </a:rPr>
              <a:t>with </a:t>
            </a:r>
            <a:r>
              <a:rPr sz="2000" spc="-15" dirty="0">
                <a:latin typeface="Times New Roman"/>
                <a:cs typeface="Times New Roman"/>
              </a:rPr>
              <a:t>on•chip</a:t>
            </a:r>
            <a:r>
              <a:rPr sz="2000" spc="170" dirty="0">
                <a:latin typeface="Times New Roman"/>
                <a:cs typeface="Times New Roman"/>
              </a:rPr>
              <a:t> </a:t>
            </a:r>
            <a:r>
              <a:rPr sz="2000" spc="-20" dirty="0">
                <a:latin typeface="Times New Roman"/>
                <a:cs typeface="Times New Roman"/>
              </a:rPr>
              <a:t>memory)</a:t>
            </a:r>
            <a:endParaRPr sz="2000">
              <a:latin typeface="Times New Roman"/>
              <a:cs typeface="Times New Roman"/>
            </a:endParaRPr>
          </a:p>
          <a:p>
            <a:pPr marL="12700">
              <a:lnSpc>
                <a:spcPct val="100000"/>
              </a:lnSpc>
              <a:spcBef>
                <a:spcPts val="1685"/>
              </a:spcBef>
              <a:tabLst>
                <a:tab pos="356870" algn="l"/>
                <a:tab pos="918210" algn="l"/>
                <a:tab pos="1170940" algn="l"/>
                <a:tab pos="2159000" algn="l"/>
                <a:tab pos="2557780" algn="l"/>
                <a:tab pos="3512820" algn="l"/>
                <a:tab pos="3960495" algn="l"/>
                <a:tab pos="4881245" algn="l"/>
                <a:tab pos="5861050" algn="l"/>
                <a:tab pos="6174740" algn="l"/>
                <a:tab pos="7268845" algn="l"/>
                <a:tab pos="7622540" algn="l"/>
              </a:tabLst>
            </a:pPr>
            <a:r>
              <a:rPr sz="2000" spc="-5" dirty="0">
                <a:solidFill>
                  <a:srgbClr val="C00000"/>
                </a:solidFill>
                <a:latin typeface="Times New Roman"/>
                <a:cs typeface="Times New Roman"/>
              </a:rPr>
              <a:t>»	</a:t>
            </a:r>
            <a:r>
              <a:rPr sz="2000" spc="-10" dirty="0">
                <a:latin typeface="Times New Roman"/>
                <a:cs typeface="Times New Roman"/>
              </a:rPr>
              <a:t>take	</a:t>
            </a:r>
            <a:r>
              <a:rPr sz="2000" spc="-5" dirty="0">
                <a:latin typeface="Times New Roman"/>
                <a:cs typeface="Times New Roman"/>
              </a:rPr>
              <a:t>a	decision	</a:t>
            </a:r>
            <a:r>
              <a:rPr sz="2000" dirty="0">
                <a:latin typeface="Times New Roman"/>
                <a:cs typeface="Times New Roman"/>
              </a:rPr>
              <a:t>on	</a:t>
            </a:r>
            <a:r>
              <a:rPr sz="2000" spc="-10" dirty="0">
                <a:latin typeface="Times New Roman"/>
                <a:cs typeface="Times New Roman"/>
              </a:rPr>
              <a:t>whether	the	</a:t>
            </a:r>
            <a:r>
              <a:rPr sz="2000" u="sng" spc="-5" dirty="0">
                <a:uFill>
                  <a:solidFill>
                    <a:srgbClr val="000000"/>
                  </a:solidFill>
                </a:uFill>
                <a:latin typeface="Times New Roman"/>
                <a:cs typeface="Times New Roman"/>
              </a:rPr>
              <a:t>on-chip	</a:t>
            </a:r>
            <a:r>
              <a:rPr sz="2000" u="sng" spc="-10" dirty="0">
                <a:uFill>
                  <a:solidFill>
                    <a:srgbClr val="000000"/>
                  </a:solidFill>
                </a:uFill>
                <a:latin typeface="Times New Roman"/>
                <a:cs typeface="Times New Roman"/>
              </a:rPr>
              <a:t>memory	</a:t>
            </a:r>
            <a:r>
              <a:rPr sz="2000" spc="-5" dirty="0">
                <a:latin typeface="Times New Roman"/>
                <a:cs typeface="Times New Roman"/>
              </a:rPr>
              <a:t>is	</a:t>
            </a:r>
            <a:r>
              <a:rPr sz="2000" spc="-10" dirty="0">
                <a:latin typeface="Times New Roman"/>
                <a:cs typeface="Times New Roman"/>
              </a:rPr>
              <a:t>sufficient	</a:t>
            </a:r>
            <a:r>
              <a:rPr sz="2000" dirty="0">
                <a:latin typeface="Times New Roman"/>
                <a:cs typeface="Times New Roman"/>
              </a:rPr>
              <a:t>or	</a:t>
            </a:r>
            <a:r>
              <a:rPr sz="2000" u="sng" spc="-5" dirty="0">
                <a:uFill>
                  <a:solidFill>
                    <a:srgbClr val="000000"/>
                  </a:solidFill>
                </a:uFill>
                <a:latin typeface="Times New Roman"/>
                <a:cs typeface="Times New Roman"/>
              </a:rPr>
              <a:t>external</a:t>
            </a:r>
            <a:endParaRPr sz="2000">
              <a:latin typeface="Times New Roman"/>
              <a:cs typeface="Times New Roman"/>
            </a:endParaRPr>
          </a:p>
          <a:p>
            <a:pPr marL="356870">
              <a:lnSpc>
                <a:spcPct val="100000"/>
              </a:lnSpc>
              <a:spcBef>
                <a:spcPts val="1200"/>
              </a:spcBef>
            </a:pPr>
            <a:r>
              <a:rPr sz="2000" u="sng" spc="-15" dirty="0">
                <a:uFill>
                  <a:solidFill>
                    <a:srgbClr val="000000"/>
                  </a:solidFill>
                </a:uFill>
                <a:latin typeface="Times New Roman"/>
                <a:cs typeface="Times New Roman"/>
              </a:rPr>
              <a:t>memory</a:t>
            </a:r>
            <a:r>
              <a:rPr sz="2000" spc="-15" dirty="0">
                <a:latin typeface="Times New Roman"/>
                <a:cs typeface="Times New Roman"/>
              </a:rPr>
              <a:t> </a:t>
            </a:r>
            <a:r>
              <a:rPr sz="2000" spc="-10" dirty="0">
                <a:latin typeface="Times New Roman"/>
                <a:cs typeface="Times New Roman"/>
              </a:rPr>
              <a:t>is</a:t>
            </a:r>
            <a:r>
              <a:rPr sz="2000" spc="50" dirty="0">
                <a:latin typeface="Times New Roman"/>
                <a:cs typeface="Times New Roman"/>
              </a:rPr>
              <a:t> </a:t>
            </a:r>
            <a:r>
              <a:rPr sz="2000" spc="-5" dirty="0">
                <a:latin typeface="Times New Roman"/>
                <a:cs typeface="Times New Roman"/>
              </a:rPr>
              <a:t>required.</a:t>
            </a:r>
            <a:endParaRPr sz="2000">
              <a:latin typeface="Times New Roman"/>
              <a:cs typeface="Times New Roman"/>
            </a:endParaRPr>
          </a:p>
        </p:txBody>
      </p:sp>
      <p:sp>
        <p:nvSpPr>
          <p:cNvPr id="7" name="object 7"/>
          <p:cNvSpPr txBox="1"/>
          <p:nvPr/>
        </p:nvSpPr>
        <p:spPr>
          <a:xfrm>
            <a:off x="8420100" y="6471338"/>
            <a:ext cx="216535" cy="196850"/>
          </a:xfrm>
          <a:prstGeom prst="rect">
            <a:avLst/>
          </a:prstGeom>
        </p:spPr>
        <p:txBody>
          <a:bodyPr vert="horz" wrap="square" lIns="0" tIns="0" rIns="0" bIns="0" rtlCol="0">
            <a:spAutoFit/>
          </a:bodyPr>
          <a:lstStyle/>
          <a:p>
            <a:pPr marL="38100">
              <a:lnSpc>
                <a:spcPts val="1375"/>
              </a:lnSpc>
            </a:pPr>
            <a:fld id="{81D60167-4931-47E6-BA6A-407CBD079E47}" type="slidenum">
              <a:rPr sz="1200" spc="-40" dirty="0">
                <a:latin typeface="Times New Roman"/>
                <a:cs typeface="Times New Roman"/>
              </a:rPr>
              <a:t>89</a:t>
            </a:fld>
            <a:endParaRPr sz="1200">
              <a:latin typeface="Times New Roman"/>
              <a:cs typeface="Times New Roman"/>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8515604" y="6450279"/>
            <a:ext cx="97155" cy="208279"/>
          </a:xfrm>
          <a:prstGeom prst="rect">
            <a:avLst/>
          </a:prstGeom>
        </p:spPr>
        <p:txBody>
          <a:bodyPr vert="horz" wrap="square" lIns="0" tIns="12700" rIns="0" bIns="0" rtlCol="0">
            <a:spAutoFit/>
          </a:bodyPr>
          <a:lstStyle/>
          <a:p>
            <a:pPr marL="12700">
              <a:lnSpc>
                <a:spcPct val="100000"/>
              </a:lnSpc>
              <a:spcBef>
                <a:spcPts val="100"/>
              </a:spcBef>
            </a:pPr>
            <a:r>
              <a:rPr sz="1200" spc="-40" dirty="0">
                <a:latin typeface="Times New Roman"/>
                <a:cs typeface="Times New Roman"/>
              </a:rPr>
              <a:t>9</a:t>
            </a:r>
            <a:endParaRPr sz="1200">
              <a:latin typeface="Times New Roman"/>
              <a:cs typeface="Times New Roman"/>
            </a:endParaRPr>
          </a:p>
        </p:txBody>
      </p:sp>
      <p:sp>
        <p:nvSpPr>
          <p:cNvPr id="3" name="object 3"/>
          <p:cNvSpPr txBox="1">
            <a:spLocks noGrp="1"/>
          </p:cNvSpPr>
          <p:nvPr>
            <p:ph type="title"/>
          </p:nvPr>
        </p:nvSpPr>
        <p:spPr>
          <a:xfrm>
            <a:off x="460044" y="246329"/>
            <a:ext cx="6645275" cy="1503680"/>
          </a:xfrm>
          <a:prstGeom prst="rect">
            <a:avLst/>
          </a:prstGeom>
        </p:spPr>
        <p:txBody>
          <a:bodyPr vert="horz" wrap="square" lIns="0" tIns="12700" rIns="0" bIns="0" rtlCol="0">
            <a:spAutoFit/>
          </a:bodyPr>
          <a:lstStyle/>
          <a:p>
            <a:pPr marL="1748155" marR="5080" indent="97155">
              <a:lnSpc>
                <a:spcPct val="100000"/>
              </a:lnSpc>
              <a:spcBef>
                <a:spcPts val="100"/>
              </a:spcBef>
            </a:pPr>
            <a:r>
              <a:rPr sz="3600" b="1" spc="-10" dirty="0">
                <a:solidFill>
                  <a:srgbClr val="FF0000"/>
                </a:solidFill>
                <a:latin typeface="Times New Roman"/>
                <a:cs typeface="Times New Roman"/>
              </a:rPr>
              <a:t>CLASSIFICATION </a:t>
            </a:r>
            <a:r>
              <a:rPr sz="3600" b="1" dirty="0">
                <a:solidFill>
                  <a:srgbClr val="FF0000"/>
                </a:solidFill>
                <a:latin typeface="Times New Roman"/>
                <a:cs typeface="Times New Roman"/>
              </a:rPr>
              <a:t>OF  </a:t>
            </a:r>
            <a:r>
              <a:rPr sz="3600" b="1" spc="-5" dirty="0">
                <a:solidFill>
                  <a:srgbClr val="FF0000"/>
                </a:solidFill>
                <a:latin typeface="Times New Roman"/>
                <a:cs typeface="Times New Roman"/>
              </a:rPr>
              <a:t>EMBEDDED</a:t>
            </a:r>
            <a:r>
              <a:rPr sz="3600" b="1" spc="-90" dirty="0">
                <a:solidFill>
                  <a:srgbClr val="FF0000"/>
                </a:solidFill>
                <a:latin typeface="Times New Roman"/>
                <a:cs typeface="Times New Roman"/>
              </a:rPr>
              <a:t> </a:t>
            </a:r>
            <a:r>
              <a:rPr sz="3600" b="1" spc="-5" dirty="0">
                <a:solidFill>
                  <a:srgbClr val="FF0000"/>
                </a:solidFill>
                <a:latin typeface="Times New Roman"/>
                <a:cs typeface="Times New Roman"/>
              </a:rPr>
              <a:t>SYSTEMS</a:t>
            </a:r>
            <a:endParaRPr sz="3600">
              <a:latin typeface="Times New Roman"/>
              <a:cs typeface="Times New Roman"/>
            </a:endParaRPr>
          </a:p>
          <a:p>
            <a:pPr marL="12700">
              <a:lnSpc>
                <a:spcPct val="100000"/>
              </a:lnSpc>
              <a:spcBef>
                <a:spcPts val="600"/>
              </a:spcBef>
              <a:tabLst>
                <a:tab pos="356870" algn="l"/>
              </a:tabLst>
            </a:pPr>
            <a:r>
              <a:rPr spc="-5" dirty="0">
                <a:solidFill>
                  <a:srgbClr val="C00000"/>
                </a:solidFill>
              </a:rPr>
              <a:t>»	</a:t>
            </a:r>
            <a:r>
              <a:rPr b="1" spc="-5" dirty="0">
                <a:solidFill>
                  <a:srgbClr val="FF0000"/>
                </a:solidFill>
                <a:latin typeface="Times New Roman"/>
                <a:cs typeface="Times New Roman"/>
              </a:rPr>
              <a:t>Classification </a:t>
            </a:r>
            <a:r>
              <a:rPr b="1" spc="-10" dirty="0">
                <a:solidFill>
                  <a:srgbClr val="FF0000"/>
                </a:solidFill>
                <a:latin typeface="Times New Roman"/>
                <a:cs typeface="Times New Roman"/>
              </a:rPr>
              <a:t>based </a:t>
            </a:r>
            <a:r>
              <a:rPr b="1" dirty="0">
                <a:solidFill>
                  <a:srgbClr val="FF0000"/>
                </a:solidFill>
                <a:latin typeface="Times New Roman"/>
                <a:cs typeface="Times New Roman"/>
              </a:rPr>
              <a:t>on</a:t>
            </a:r>
            <a:r>
              <a:rPr b="1" spc="-25" dirty="0">
                <a:solidFill>
                  <a:srgbClr val="FF0000"/>
                </a:solidFill>
                <a:latin typeface="Times New Roman"/>
                <a:cs typeface="Times New Roman"/>
              </a:rPr>
              <a:t> </a:t>
            </a:r>
            <a:r>
              <a:rPr b="1" spc="-5" dirty="0">
                <a:solidFill>
                  <a:srgbClr val="FF0000"/>
                </a:solidFill>
                <a:latin typeface="Times New Roman"/>
                <a:cs typeface="Times New Roman"/>
              </a:rPr>
              <a:t>Generation:</a:t>
            </a:r>
          </a:p>
        </p:txBody>
      </p:sp>
      <p:graphicFrame>
        <p:nvGraphicFramePr>
          <p:cNvPr id="5" name="object 5"/>
          <p:cNvGraphicFramePr>
            <a:graphicFrameLocks noGrp="1"/>
          </p:cNvGraphicFramePr>
          <p:nvPr>
            <p:extLst>
              <p:ext uri="{D42A27DB-BD31-4B8C-83A1-F6EECF244321}">
                <p14:modId xmlns:p14="http://schemas.microsoft.com/office/powerpoint/2010/main" val="3390115877"/>
              </p:ext>
            </p:extLst>
          </p:nvPr>
        </p:nvGraphicFramePr>
        <p:xfrm>
          <a:off x="450850" y="1958975"/>
          <a:ext cx="8305800" cy="4329782"/>
        </p:xfrm>
        <a:graphic>
          <a:graphicData uri="http://schemas.openxmlformats.org/drawingml/2006/table">
            <a:tbl>
              <a:tblPr firstRow="1" bandRow="1">
                <a:tableStyleId>{2D5ABB26-0587-4C30-8999-92F81FD0307C}</a:tableStyleId>
              </a:tblPr>
              <a:tblGrid>
                <a:gridCol w="152400">
                  <a:extLst>
                    <a:ext uri="{9D8B030D-6E8A-4147-A177-3AD203B41FA5}">
                      <a16:colId xmlns:a16="http://schemas.microsoft.com/office/drawing/2014/main" xmlns="" val="20000"/>
                    </a:ext>
                  </a:extLst>
                </a:gridCol>
                <a:gridCol w="2620645">
                  <a:extLst>
                    <a:ext uri="{9D8B030D-6E8A-4147-A177-3AD203B41FA5}">
                      <a16:colId xmlns:a16="http://schemas.microsoft.com/office/drawing/2014/main" xmlns="" val="20001"/>
                    </a:ext>
                  </a:extLst>
                </a:gridCol>
                <a:gridCol w="5532755">
                  <a:extLst>
                    <a:ext uri="{9D8B030D-6E8A-4147-A177-3AD203B41FA5}">
                      <a16:colId xmlns:a16="http://schemas.microsoft.com/office/drawing/2014/main" xmlns="" val="20002"/>
                    </a:ext>
                  </a:extLst>
                </a:gridCol>
              </a:tblGrid>
              <a:tr h="333979">
                <a:tc rowSpan="5">
                  <a:txBody>
                    <a:bodyPr/>
                    <a:lstStyle/>
                    <a:p>
                      <a:pPr>
                        <a:lnSpc>
                          <a:spcPct val="100000"/>
                        </a:lnSpc>
                      </a:pPr>
                      <a:endParaRPr sz="1600">
                        <a:latin typeface="Times New Roman"/>
                        <a:cs typeface="Times New Roman"/>
                      </a:endParaRPr>
                    </a:p>
                  </a:txBody>
                  <a:tcPr marL="0" marR="0" marT="0" marB="0">
                    <a:lnR w="12700">
                      <a:solidFill>
                        <a:srgbClr val="000000"/>
                      </a:solidFill>
                      <a:prstDash val="solid"/>
                    </a:lnR>
                    <a:lnB w="19050">
                      <a:solidFill>
                        <a:srgbClr val="CC9900"/>
                      </a:solidFill>
                      <a:prstDash val="solid"/>
                    </a:lnB>
                  </a:tcPr>
                </a:tc>
                <a:tc>
                  <a:txBody>
                    <a:bodyPr/>
                    <a:lstStyle/>
                    <a:p>
                      <a:pPr marL="260985">
                        <a:lnSpc>
                          <a:spcPct val="100000"/>
                        </a:lnSpc>
                        <a:spcBef>
                          <a:spcPts val="520"/>
                        </a:spcBef>
                      </a:pPr>
                      <a:r>
                        <a:rPr sz="1500" b="1" dirty="0">
                          <a:latin typeface="Times New Roman"/>
                          <a:cs typeface="Times New Roman"/>
                        </a:rPr>
                        <a:t>Generation </a:t>
                      </a:r>
                      <a:r>
                        <a:rPr sz="1500" b="1" spc="15" dirty="0">
                          <a:latin typeface="Times New Roman"/>
                          <a:cs typeface="Times New Roman"/>
                        </a:rPr>
                        <a:t>with</a:t>
                      </a:r>
                      <a:r>
                        <a:rPr sz="1500" b="1" spc="-165" dirty="0">
                          <a:latin typeface="Times New Roman"/>
                          <a:cs typeface="Times New Roman"/>
                        </a:rPr>
                        <a:t> </a:t>
                      </a:r>
                      <a:r>
                        <a:rPr sz="1500" b="1" dirty="0">
                          <a:latin typeface="Times New Roman"/>
                          <a:cs typeface="Times New Roman"/>
                        </a:rPr>
                        <a:t>Example</a:t>
                      </a:r>
                      <a:endParaRPr sz="1500">
                        <a:latin typeface="Times New Roman"/>
                        <a:cs typeface="Times New Roman"/>
                      </a:endParaRPr>
                    </a:p>
                  </a:txBody>
                  <a:tcPr marL="0" marR="0" marT="6604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3810" algn="ctr">
                        <a:lnSpc>
                          <a:spcPct val="100000"/>
                        </a:lnSpc>
                        <a:spcBef>
                          <a:spcPts val="520"/>
                        </a:spcBef>
                      </a:pPr>
                      <a:r>
                        <a:rPr sz="1500" b="1" spc="5" dirty="0">
                          <a:latin typeface="Times New Roman"/>
                          <a:cs typeface="Times New Roman"/>
                        </a:rPr>
                        <a:t>Description</a:t>
                      </a:r>
                      <a:endParaRPr sz="1500">
                        <a:latin typeface="Times New Roman"/>
                        <a:cs typeface="Times New Roman"/>
                      </a:endParaRPr>
                    </a:p>
                  </a:txBody>
                  <a:tcPr marL="0" marR="0" marT="6604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xmlns="" val="10000"/>
                  </a:ext>
                </a:extLst>
              </a:tr>
              <a:tr h="1283618">
                <a:tc vMerge="1">
                  <a:txBody>
                    <a:bodyPr/>
                    <a:lstStyle/>
                    <a:p>
                      <a:endParaRPr/>
                    </a:p>
                  </a:txBody>
                  <a:tcPr marL="0" marR="0" marT="0" marB="0">
                    <a:lnR w="12700">
                      <a:solidFill>
                        <a:srgbClr val="000000"/>
                      </a:solidFill>
                      <a:prstDash val="solid"/>
                    </a:lnR>
                    <a:lnB w="19050">
                      <a:solidFill>
                        <a:srgbClr val="CC9900"/>
                      </a:solidFill>
                      <a:prstDash val="solid"/>
                    </a:lnB>
                  </a:tcPr>
                </a:tc>
                <a:tc>
                  <a:txBody>
                    <a:bodyPr/>
                    <a:lstStyle/>
                    <a:p>
                      <a:pPr marL="68580">
                        <a:lnSpc>
                          <a:spcPct val="100000"/>
                        </a:lnSpc>
                        <a:spcBef>
                          <a:spcPts val="525"/>
                        </a:spcBef>
                      </a:pPr>
                      <a:r>
                        <a:rPr sz="1500" dirty="0">
                          <a:latin typeface="Times New Roman"/>
                          <a:cs typeface="Times New Roman"/>
                        </a:rPr>
                        <a:t>First </a:t>
                      </a:r>
                      <a:r>
                        <a:rPr sz="1500" spc="5" dirty="0">
                          <a:latin typeface="Times New Roman"/>
                          <a:cs typeface="Times New Roman"/>
                        </a:rPr>
                        <a:t>Generation</a:t>
                      </a:r>
                      <a:r>
                        <a:rPr sz="1500" spc="-150" dirty="0">
                          <a:latin typeface="Times New Roman"/>
                          <a:cs typeface="Times New Roman"/>
                        </a:rPr>
                        <a:t> </a:t>
                      </a:r>
                      <a:r>
                        <a:rPr sz="1500" spc="10" dirty="0">
                          <a:latin typeface="Times New Roman"/>
                          <a:cs typeface="Times New Roman"/>
                        </a:rPr>
                        <a:t>(1G)</a:t>
                      </a:r>
                      <a:endParaRPr sz="1500">
                        <a:latin typeface="Times New Roman"/>
                        <a:cs typeface="Times New Roman"/>
                      </a:endParaRPr>
                    </a:p>
                    <a:p>
                      <a:pPr marL="412750" indent="-344805">
                        <a:lnSpc>
                          <a:spcPct val="100000"/>
                        </a:lnSpc>
                        <a:spcBef>
                          <a:spcPts val="910"/>
                        </a:spcBef>
                        <a:buChar char="-"/>
                        <a:tabLst>
                          <a:tab pos="412750" algn="l"/>
                          <a:tab pos="413384" algn="l"/>
                        </a:tabLst>
                      </a:pPr>
                      <a:r>
                        <a:rPr sz="1500" dirty="0">
                          <a:latin typeface="Times New Roman"/>
                          <a:cs typeface="Times New Roman"/>
                        </a:rPr>
                        <a:t>Digital </a:t>
                      </a:r>
                      <a:r>
                        <a:rPr sz="1500" spc="5" dirty="0">
                          <a:latin typeface="Times New Roman"/>
                          <a:cs typeface="Times New Roman"/>
                        </a:rPr>
                        <a:t>telephone</a:t>
                      </a:r>
                      <a:r>
                        <a:rPr sz="1500" spc="-190" dirty="0">
                          <a:latin typeface="Times New Roman"/>
                          <a:cs typeface="Times New Roman"/>
                        </a:rPr>
                        <a:t> </a:t>
                      </a:r>
                      <a:r>
                        <a:rPr sz="1500" dirty="0">
                          <a:latin typeface="Times New Roman"/>
                          <a:cs typeface="Times New Roman"/>
                        </a:rPr>
                        <a:t>keypads</a:t>
                      </a:r>
                      <a:endParaRPr sz="1500">
                        <a:latin typeface="Times New Roman"/>
                        <a:cs typeface="Times New Roman"/>
                      </a:endParaRPr>
                    </a:p>
                    <a:p>
                      <a:pPr marL="412750" indent="-344805">
                        <a:lnSpc>
                          <a:spcPct val="100000"/>
                        </a:lnSpc>
                        <a:spcBef>
                          <a:spcPts val="895"/>
                        </a:spcBef>
                        <a:buChar char="-"/>
                        <a:tabLst>
                          <a:tab pos="412750" algn="l"/>
                          <a:tab pos="413384" algn="l"/>
                        </a:tabLst>
                      </a:pPr>
                      <a:r>
                        <a:rPr sz="1500" spc="5" dirty="0">
                          <a:latin typeface="Times New Roman"/>
                          <a:cs typeface="Times New Roman"/>
                        </a:rPr>
                        <a:t>Stepper</a:t>
                      </a:r>
                      <a:r>
                        <a:rPr sz="1500" spc="-110" dirty="0">
                          <a:latin typeface="Times New Roman"/>
                          <a:cs typeface="Times New Roman"/>
                        </a:rPr>
                        <a:t> </a:t>
                      </a:r>
                      <a:r>
                        <a:rPr sz="1500" dirty="0">
                          <a:latin typeface="Times New Roman"/>
                          <a:cs typeface="Times New Roman"/>
                        </a:rPr>
                        <a:t>motor</a:t>
                      </a:r>
                      <a:endParaRPr sz="1500">
                        <a:latin typeface="Times New Roman"/>
                        <a:cs typeface="Times New Roman"/>
                      </a:endParaRPr>
                    </a:p>
                  </a:txBody>
                  <a:tcPr marL="0" marR="0" marT="6667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414020" indent="-345440">
                        <a:lnSpc>
                          <a:spcPct val="100000"/>
                        </a:lnSpc>
                        <a:spcBef>
                          <a:spcPts val="525"/>
                        </a:spcBef>
                        <a:buFont typeface="Wingdings"/>
                        <a:buChar char=""/>
                        <a:tabLst>
                          <a:tab pos="414020" algn="l"/>
                          <a:tab pos="414655" algn="l"/>
                        </a:tabLst>
                      </a:pPr>
                      <a:r>
                        <a:rPr sz="1500" dirty="0">
                          <a:latin typeface="Times New Roman"/>
                          <a:cs typeface="Times New Roman"/>
                        </a:rPr>
                        <a:t>8-bit</a:t>
                      </a:r>
                      <a:r>
                        <a:rPr sz="1500" spc="70" dirty="0">
                          <a:latin typeface="Times New Roman"/>
                          <a:cs typeface="Times New Roman"/>
                        </a:rPr>
                        <a:t> </a:t>
                      </a:r>
                      <a:r>
                        <a:rPr sz="1500" spc="-5" dirty="0">
                          <a:latin typeface="Times New Roman"/>
                          <a:cs typeface="Times New Roman"/>
                        </a:rPr>
                        <a:t>microprocessor</a:t>
                      </a:r>
                      <a:r>
                        <a:rPr sz="1500" spc="85" dirty="0">
                          <a:latin typeface="Times New Roman"/>
                          <a:cs typeface="Times New Roman"/>
                        </a:rPr>
                        <a:t> </a:t>
                      </a:r>
                      <a:r>
                        <a:rPr sz="1500" spc="-10" dirty="0">
                          <a:latin typeface="Times New Roman"/>
                          <a:cs typeface="Times New Roman"/>
                        </a:rPr>
                        <a:t>and</a:t>
                      </a:r>
                      <a:r>
                        <a:rPr sz="1500" spc="70" dirty="0">
                          <a:latin typeface="Times New Roman"/>
                          <a:cs typeface="Times New Roman"/>
                        </a:rPr>
                        <a:t> </a:t>
                      </a:r>
                      <a:r>
                        <a:rPr sz="1500" dirty="0">
                          <a:latin typeface="Times New Roman"/>
                          <a:cs typeface="Times New Roman"/>
                        </a:rPr>
                        <a:t>4-bit</a:t>
                      </a:r>
                      <a:r>
                        <a:rPr sz="1500" spc="75" dirty="0">
                          <a:latin typeface="Times New Roman"/>
                          <a:cs typeface="Times New Roman"/>
                        </a:rPr>
                        <a:t> </a:t>
                      </a:r>
                      <a:r>
                        <a:rPr sz="1500" spc="-5" dirty="0">
                          <a:latin typeface="Times New Roman"/>
                          <a:cs typeface="Times New Roman"/>
                        </a:rPr>
                        <a:t>microcontroller</a:t>
                      </a:r>
                      <a:r>
                        <a:rPr sz="1500" spc="85" dirty="0">
                          <a:latin typeface="Times New Roman"/>
                          <a:cs typeface="Times New Roman"/>
                        </a:rPr>
                        <a:t> </a:t>
                      </a:r>
                      <a:r>
                        <a:rPr sz="1500" spc="-10" dirty="0">
                          <a:latin typeface="Times New Roman"/>
                          <a:cs typeface="Times New Roman"/>
                        </a:rPr>
                        <a:t>like</a:t>
                      </a:r>
                      <a:r>
                        <a:rPr sz="1500" spc="60" dirty="0">
                          <a:latin typeface="Times New Roman"/>
                          <a:cs typeface="Times New Roman"/>
                        </a:rPr>
                        <a:t> </a:t>
                      </a:r>
                      <a:r>
                        <a:rPr sz="1500" dirty="0">
                          <a:latin typeface="Times New Roman"/>
                          <a:cs typeface="Times New Roman"/>
                        </a:rPr>
                        <a:t>8085</a:t>
                      </a:r>
                      <a:r>
                        <a:rPr sz="1500" spc="70" dirty="0">
                          <a:latin typeface="Times New Roman"/>
                          <a:cs typeface="Times New Roman"/>
                        </a:rPr>
                        <a:t> </a:t>
                      </a:r>
                      <a:r>
                        <a:rPr sz="1500" dirty="0">
                          <a:latin typeface="Times New Roman"/>
                          <a:cs typeface="Times New Roman"/>
                        </a:rPr>
                        <a:t>and</a:t>
                      </a:r>
                      <a:r>
                        <a:rPr sz="1500" spc="95" dirty="0">
                          <a:latin typeface="Times New Roman"/>
                          <a:cs typeface="Times New Roman"/>
                        </a:rPr>
                        <a:t> </a:t>
                      </a:r>
                      <a:r>
                        <a:rPr sz="1500" spc="-20" dirty="0">
                          <a:latin typeface="Times New Roman"/>
                          <a:cs typeface="Times New Roman"/>
                        </a:rPr>
                        <a:t>Z80</a:t>
                      </a:r>
                      <a:endParaRPr sz="1500">
                        <a:latin typeface="Times New Roman"/>
                        <a:cs typeface="Times New Roman"/>
                      </a:endParaRPr>
                    </a:p>
                    <a:p>
                      <a:pPr marL="414020">
                        <a:lnSpc>
                          <a:spcPct val="100000"/>
                        </a:lnSpc>
                        <a:spcBef>
                          <a:spcPts val="910"/>
                        </a:spcBef>
                      </a:pPr>
                      <a:r>
                        <a:rPr sz="1500" dirty="0">
                          <a:latin typeface="Times New Roman"/>
                          <a:cs typeface="Times New Roman"/>
                        </a:rPr>
                        <a:t>was </a:t>
                      </a:r>
                      <a:r>
                        <a:rPr sz="1500" spc="10" dirty="0">
                          <a:latin typeface="Times New Roman"/>
                          <a:cs typeface="Times New Roman"/>
                        </a:rPr>
                        <a:t>used </a:t>
                      </a:r>
                      <a:r>
                        <a:rPr sz="1500" spc="5" dirty="0">
                          <a:latin typeface="Times New Roman"/>
                          <a:cs typeface="Times New Roman"/>
                        </a:rPr>
                        <a:t>in</a:t>
                      </a:r>
                      <a:r>
                        <a:rPr sz="1500" spc="-120" dirty="0">
                          <a:latin typeface="Times New Roman"/>
                          <a:cs typeface="Times New Roman"/>
                        </a:rPr>
                        <a:t> </a:t>
                      </a:r>
                      <a:r>
                        <a:rPr sz="1500" spc="10" dirty="0">
                          <a:latin typeface="Times New Roman"/>
                          <a:cs typeface="Times New Roman"/>
                        </a:rPr>
                        <a:t>1G.</a:t>
                      </a:r>
                      <a:endParaRPr sz="1500">
                        <a:latin typeface="Times New Roman"/>
                        <a:cs typeface="Times New Roman"/>
                      </a:endParaRPr>
                    </a:p>
                    <a:p>
                      <a:pPr marL="414020" indent="-345440">
                        <a:lnSpc>
                          <a:spcPct val="100000"/>
                        </a:lnSpc>
                        <a:spcBef>
                          <a:spcPts val="895"/>
                        </a:spcBef>
                        <a:buFont typeface="Wingdings"/>
                        <a:buChar char=""/>
                        <a:tabLst>
                          <a:tab pos="414020" algn="l"/>
                          <a:tab pos="414655" algn="l"/>
                        </a:tabLst>
                      </a:pPr>
                      <a:r>
                        <a:rPr sz="1500" dirty="0">
                          <a:latin typeface="Times New Roman"/>
                          <a:cs typeface="Times New Roman"/>
                        </a:rPr>
                        <a:t>Hardware </a:t>
                      </a:r>
                      <a:r>
                        <a:rPr sz="1500" spc="5" dirty="0">
                          <a:latin typeface="Times New Roman"/>
                          <a:cs typeface="Times New Roman"/>
                        </a:rPr>
                        <a:t>circuit </a:t>
                      </a:r>
                      <a:r>
                        <a:rPr sz="1500" dirty="0">
                          <a:latin typeface="Times New Roman"/>
                          <a:cs typeface="Times New Roman"/>
                        </a:rPr>
                        <a:t>was</a:t>
                      </a:r>
                      <a:r>
                        <a:rPr sz="1500" spc="-175" dirty="0">
                          <a:latin typeface="Times New Roman"/>
                          <a:cs typeface="Times New Roman"/>
                        </a:rPr>
                        <a:t> </a:t>
                      </a:r>
                      <a:r>
                        <a:rPr sz="1500" spc="5" dirty="0">
                          <a:latin typeface="Times New Roman"/>
                          <a:cs typeface="Times New Roman"/>
                        </a:rPr>
                        <a:t>simple.</a:t>
                      </a:r>
                      <a:endParaRPr sz="1500">
                        <a:latin typeface="Times New Roman"/>
                        <a:cs typeface="Times New Roman"/>
                      </a:endParaRPr>
                    </a:p>
                    <a:p>
                      <a:pPr marL="414020" indent="-345440">
                        <a:lnSpc>
                          <a:spcPct val="100000"/>
                        </a:lnSpc>
                        <a:spcBef>
                          <a:spcPts val="910"/>
                        </a:spcBef>
                        <a:buFont typeface="Wingdings"/>
                        <a:buChar char=""/>
                        <a:tabLst>
                          <a:tab pos="414020" algn="l"/>
                          <a:tab pos="414655" algn="l"/>
                        </a:tabLst>
                      </a:pPr>
                      <a:r>
                        <a:rPr sz="1500" spc="5" dirty="0">
                          <a:latin typeface="Times New Roman"/>
                          <a:cs typeface="Times New Roman"/>
                        </a:rPr>
                        <a:t>Assembly </a:t>
                      </a:r>
                      <a:r>
                        <a:rPr sz="1500" dirty="0">
                          <a:latin typeface="Times New Roman"/>
                          <a:cs typeface="Times New Roman"/>
                        </a:rPr>
                        <a:t>code </a:t>
                      </a:r>
                      <a:r>
                        <a:rPr sz="1500" spc="5" dirty="0">
                          <a:latin typeface="Times New Roman"/>
                          <a:cs typeface="Times New Roman"/>
                        </a:rPr>
                        <a:t>is </a:t>
                      </a:r>
                      <a:r>
                        <a:rPr sz="1500" spc="10" dirty="0">
                          <a:latin typeface="Times New Roman"/>
                          <a:cs typeface="Times New Roman"/>
                        </a:rPr>
                        <a:t>used </a:t>
                      </a:r>
                      <a:r>
                        <a:rPr sz="1500" spc="-10" dirty="0">
                          <a:latin typeface="Times New Roman"/>
                          <a:cs typeface="Times New Roman"/>
                        </a:rPr>
                        <a:t>for </a:t>
                      </a:r>
                      <a:r>
                        <a:rPr sz="1500" dirty="0">
                          <a:latin typeface="Times New Roman"/>
                          <a:cs typeface="Times New Roman"/>
                        </a:rPr>
                        <a:t>developing</a:t>
                      </a:r>
                      <a:r>
                        <a:rPr sz="1500" spc="-229" dirty="0">
                          <a:latin typeface="Times New Roman"/>
                          <a:cs typeface="Times New Roman"/>
                        </a:rPr>
                        <a:t> </a:t>
                      </a:r>
                      <a:r>
                        <a:rPr sz="1500" dirty="0">
                          <a:latin typeface="Times New Roman"/>
                          <a:cs typeface="Times New Roman"/>
                        </a:rPr>
                        <a:t>firmware.</a:t>
                      </a:r>
                      <a:endParaRPr sz="1500">
                        <a:latin typeface="Times New Roman"/>
                        <a:cs typeface="Times New Roman"/>
                      </a:endParaRPr>
                    </a:p>
                  </a:txBody>
                  <a:tcPr marL="0" marR="0" marT="6667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xmlns="" val="10001"/>
                  </a:ext>
                </a:extLst>
              </a:tr>
              <a:tr h="1001936">
                <a:tc vMerge="1">
                  <a:txBody>
                    <a:bodyPr/>
                    <a:lstStyle/>
                    <a:p>
                      <a:endParaRPr/>
                    </a:p>
                  </a:txBody>
                  <a:tcPr marL="0" marR="0" marT="0" marB="0">
                    <a:lnR w="12700">
                      <a:solidFill>
                        <a:srgbClr val="000000"/>
                      </a:solidFill>
                      <a:prstDash val="solid"/>
                    </a:lnR>
                    <a:lnB w="19050">
                      <a:solidFill>
                        <a:srgbClr val="CC9900"/>
                      </a:solidFill>
                      <a:prstDash val="solid"/>
                    </a:lnB>
                  </a:tcPr>
                </a:tc>
                <a:tc>
                  <a:txBody>
                    <a:bodyPr/>
                    <a:lstStyle/>
                    <a:p>
                      <a:pPr marL="68580">
                        <a:lnSpc>
                          <a:spcPct val="100000"/>
                        </a:lnSpc>
                        <a:spcBef>
                          <a:spcPts val="530"/>
                        </a:spcBef>
                      </a:pPr>
                      <a:r>
                        <a:rPr sz="1500" dirty="0">
                          <a:latin typeface="Times New Roman"/>
                          <a:cs typeface="Times New Roman"/>
                        </a:rPr>
                        <a:t>Second </a:t>
                      </a:r>
                      <a:r>
                        <a:rPr sz="1500" spc="5" dirty="0">
                          <a:latin typeface="Times New Roman"/>
                          <a:cs typeface="Times New Roman"/>
                        </a:rPr>
                        <a:t>Generation</a:t>
                      </a:r>
                      <a:r>
                        <a:rPr sz="1500" spc="-175" dirty="0">
                          <a:latin typeface="Times New Roman"/>
                          <a:cs typeface="Times New Roman"/>
                        </a:rPr>
                        <a:t> </a:t>
                      </a:r>
                      <a:r>
                        <a:rPr sz="1500" spc="10" dirty="0">
                          <a:latin typeface="Times New Roman"/>
                          <a:cs typeface="Times New Roman"/>
                        </a:rPr>
                        <a:t>(2G)</a:t>
                      </a:r>
                      <a:endParaRPr sz="1500">
                        <a:latin typeface="Times New Roman"/>
                        <a:cs typeface="Times New Roman"/>
                      </a:endParaRPr>
                    </a:p>
                    <a:p>
                      <a:pPr marL="68580">
                        <a:lnSpc>
                          <a:spcPct val="100000"/>
                        </a:lnSpc>
                        <a:spcBef>
                          <a:spcPts val="910"/>
                        </a:spcBef>
                        <a:tabLst>
                          <a:tab pos="412750" algn="l"/>
                          <a:tab pos="946785" algn="l"/>
                          <a:tab pos="1952625" algn="l"/>
                        </a:tabLst>
                      </a:pPr>
                      <a:r>
                        <a:rPr sz="1500" dirty="0">
                          <a:latin typeface="Times New Roman"/>
                          <a:cs typeface="Times New Roman"/>
                        </a:rPr>
                        <a:t>-	Data	</a:t>
                      </a:r>
                      <a:r>
                        <a:rPr sz="1500" spc="-5" dirty="0">
                          <a:latin typeface="Times New Roman"/>
                          <a:cs typeface="Times New Roman"/>
                        </a:rPr>
                        <a:t>acquisition	systems</a:t>
                      </a:r>
                      <a:endParaRPr sz="1500">
                        <a:latin typeface="Times New Roman"/>
                        <a:cs typeface="Times New Roman"/>
                      </a:endParaRPr>
                    </a:p>
                    <a:p>
                      <a:pPr marL="412750">
                        <a:lnSpc>
                          <a:spcPct val="100000"/>
                        </a:lnSpc>
                        <a:spcBef>
                          <a:spcPts val="890"/>
                        </a:spcBef>
                      </a:pPr>
                      <a:r>
                        <a:rPr sz="1500" spc="-5" dirty="0">
                          <a:latin typeface="Times New Roman"/>
                          <a:cs typeface="Times New Roman"/>
                        </a:rPr>
                        <a:t>like </a:t>
                      </a:r>
                      <a:r>
                        <a:rPr sz="1500" dirty="0">
                          <a:latin typeface="Times New Roman"/>
                          <a:cs typeface="Times New Roman"/>
                        </a:rPr>
                        <a:t>ADC, SCADA</a:t>
                      </a:r>
                      <a:r>
                        <a:rPr sz="1500" spc="-215" dirty="0">
                          <a:latin typeface="Times New Roman"/>
                          <a:cs typeface="Times New Roman"/>
                        </a:rPr>
                        <a:t> </a:t>
                      </a:r>
                      <a:r>
                        <a:rPr sz="1500" dirty="0">
                          <a:latin typeface="Times New Roman"/>
                          <a:cs typeface="Times New Roman"/>
                        </a:rPr>
                        <a:t>system</a:t>
                      </a:r>
                      <a:endParaRPr sz="1500">
                        <a:latin typeface="Times New Roman"/>
                        <a:cs typeface="Times New Roman"/>
                      </a:endParaRPr>
                    </a:p>
                  </a:txBody>
                  <a:tcPr marL="0" marR="0" marT="6731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414020" indent="-345440">
                        <a:lnSpc>
                          <a:spcPct val="100000"/>
                        </a:lnSpc>
                        <a:spcBef>
                          <a:spcPts val="530"/>
                        </a:spcBef>
                        <a:buFont typeface="Wingdings"/>
                        <a:buChar char=""/>
                        <a:tabLst>
                          <a:tab pos="414020" algn="l"/>
                          <a:tab pos="414655" algn="l"/>
                        </a:tabLst>
                      </a:pPr>
                      <a:r>
                        <a:rPr sz="1500" dirty="0">
                          <a:latin typeface="Times New Roman"/>
                          <a:cs typeface="Times New Roman"/>
                        </a:rPr>
                        <a:t>Uses </a:t>
                      </a:r>
                      <a:r>
                        <a:rPr sz="1500" spc="5" dirty="0">
                          <a:latin typeface="Times New Roman"/>
                          <a:cs typeface="Times New Roman"/>
                        </a:rPr>
                        <a:t>16-bit </a:t>
                      </a:r>
                      <a:r>
                        <a:rPr sz="1500" dirty="0">
                          <a:latin typeface="Times New Roman"/>
                          <a:cs typeface="Times New Roman"/>
                        </a:rPr>
                        <a:t>microprocessor </a:t>
                      </a:r>
                      <a:r>
                        <a:rPr sz="1500" spc="5" dirty="0">
                          <a:latin typeface="Times New Roman"/>
                          <a:cs typeface="Times New Roman"/>
                        </a:rPr>
                        <a:t>and 8-bit</a:t>
                      </a:r>
                      <a:r>
                        <a:rPr sz="1500" spc="-270" dirty="0">
                          <a:latin typeface="Times New Roman"/>
                          <a:cs typeface="Times New Roman"/>
                        </a:rPr>
                        <a:t> </a:t>
                      </a:r>
                      <a:r>
                        <a:rPr sz="1500" spc="-5" dirty="0">
                          <a:latin typeface="Times New Roman"/>
                          <a:cs typeface="Times New Roman"/>
                        </a:rPr>
                        <a:t>microcontroller.</a:t>
                      </a:r>
                      <a:endParaRPr sz="1500">
                        <a:latin typeface="Times New Roman"/>
                        <a:cs typeface="Times New Roman"/>
                      </a:endParaRPr>
                    </a:p>
                    <a:p>
                      <a:pPr marL="414020" indent="-345440">
                        <a:lnSpc>
                          <a:spcPct val="100000"/>
                        </a:lnSpc>
                        <a:spcBef>
                          <a:spcPts val="910"/>
                        </a:spcBef>
                        <a:buFont typeface="Wingdings"/>
                        <a:buChar char=""/>
                        <a:tabLst>
                          <a:tab pos="414020" algn="l"/>
                          <a:tab pos="414655" algn="l"/>
                        </a:tabLst>
                      </a:pPr>
                      <a:r>
                        <a:rPr sz="1500" dirty="0">
                          <a:latin typeface="Times New Roman"/>
                          <a:cs typeface="Times New Roman"/>
                        </a:rPr>
                        <a:t>They </a:t>
                      </a:r>
                      <a:r>
                        <a:rPr sz="1500" spc="-5" dirty="0">
                          <a:latin typeface="Times New Roman"/>
                          <a:cs typeface="Times New Roman"/>
                        </a:rPr>
                        <a:t>are </a:t>
                      </a:r>
                      <a:r>
                        <a:rPr sz="1500" dirty="0">
                          <a:latin typeface="Times New Roman"/>
                          <a:cs typeface="Times New Roman"/>
                        </a:rPr>
                        <a:t>more </a:t>
                      </a:r>
                      <a:r>
                        <a:rPr sz="1500" spc="-5" dirty="0">
                          <a:latin typeface="Times New Roman"/>
                          <a:cs typeface="Times New Roman"/>
                        </a:rPr>
                        <a:t>complex </a:t>
                      </a:r>
                      <a:r>
                        <a:rPr sz="1500" dirty="0">
                          <a:latin typeface="Times New Roman"/>
                          <a:cs typeface="Times New Roman"/>
                        </a:rPr>
                        <a:t>and powerful than </a:t>
                      </a:r>
                      <a:r>
                        <a:rPr sz="1500" spc="-5" dirty="0">
                          <a:latin typeface="Times New Roman"/>
                          <a:cs typeface="Times New Roman"/>
                        </a:rPr>
                        <a:t>1G</a:t>
                      </a:r>
                      <a:r>
                        <a:rPr sz="1500" spc="120" dirty="0">
                          <a:latin typeface="Times New Roman"/>
                          <a:cs typeface="Times New Roman"/>
                        </a:rPr>
                        <a:t> </a:t>
                      </a:r>
                      <a:r>
                        <a:rPr sz="1500" spc="-5" dirty="0">
                          <a:latin typeface="Times New Roman"/>
                          <a:cs typeface="Times New Roman"/>
                        </a:rPr>
                        <a:t>microprocessor</a:t>
                      </a:r>
                      <a:endParaRPr sz="1500">
                        <a:latin typeface="Times New Roman"/>
                        <a:cs typeface="Times New Roman"/>
                      </a:endParaRPr>
                    </a:p>
                    <a:p>
                      <a:pPr marL="414020">
                        <a:lnSpc>
                          <a:spcPct val="100000"/>
                        </a:lnSpc>
                        <a:spcBef>
                          <a:spcPts val="890"/>
                        </a:spcBef>
                      </a:pPr>
                      <a:r>
                        <a:rPr sz="1500" spc="5" dirty="0">
                          <a:latin typeface="Times New Roman"/>
                          <a:cs typeface="Times New Roman"/>
                        </a:rPr>
                        <a:t>and</a:t>
                      </a:r>
                      <a:r>
                        <a:rPr sz="1500" spc="-55" dirty="0">
                          <a:latin typeface="Times New Roman"/>
                          <a:cs typeface="Times New Roman"/>
                        </a:rPr>
                        <a:t> </a:t>
                      </a:r>
                      <a:r>
                        <a:rPr sz="1500" spc="-5" dirty="0">
                          <a:latin typeface="Times New Roman"/>
                          <a:cs typeface="Times New Roman"/>
                        </a:rPr>
                        <a:t>microcontroller.</a:t>
                      </a:r>
                      <a:endParaRPr sz="1500">
                        <a:latin typeface="Times New Roman"/>
                        <a:cs typeface="Times New Roman"/>
                      </a:endParaRPr>
                    </a:p>
                  </a:txBody>
                  <a:tcPr marL="0" marR="0" marT="6731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xmlns="" val="10002"/>
                  </a:ext>
                </a:extLst>
              </a:tr>
              <a:tr h="667956">
                <a:tc vMerge="1">
                  <a:txBody>
                    <a:bodyPr/>
                    <a:lstStyle/>
                    <a:p>
                      <a:endParaRPr/>
                    </a:p>
                  </a:txBody>
                  <a:tcPr marL="0" marR="0" marT="0" marB="0">
                    <a:lnR w="12700">
                      <a:solidFill>
                        <a:srgbClr val="000000"/>
                      </a:solidFill>
                      <a:prstDash val="solid"/>
                    </a:lnR>
                    <a:lnB w="19050">
                      <a:solidFill>
                        <a:srgbClr val="CC9900"/>
                      </a:solidFill>
                      <a:prstDash val="solid"/>
                    </a:lnB>
                  </a:tcPr>
                </a:tc>
                <a:tc>
                  <a:txBody>
                    <a:bodyPr/>
                    <a:lstStyle/>
                    <a:p>
                      <a:pPr marL="68580">
                        <a:lnSpc>
                          <a:spcPct val="100000"/>
                        </a:lnSpc>
                        <a:spcBef>
                          <a:spcPts val="535"/>
                        </a:spcBef>
                      </a:pPr>
                      <a:r>
                        <a:rPr sz="1500" spc="5" dirty="0">
                          <a:latin typeface="Times New Roman"/>
                          <a:cs typeface="Times New Roman"/>
                        </a:rPr>
                        <a:t>Third Generation</a:t>
                      </a:r>
                      <a:r>
                        <a:rPr sz="1500" spc="-185" dirty="0">
                          <a:latin typeface="Times New Roman"/>
                          <a:cs typeface="Times New Roman"/>
                        </a:rPr>
                        <a:t> </a:t>
                      </a:r>
                      <a:r>
                        <a:rPr sz="1500" spc="10" dirty="0">
                          <a:latin typeface="Times New Roman"/>
                          <a:cs typeface="Times New Roman"/>
                        </a:rPr>
                        <a:t>(3G)</a:t>
                      </a:r>
                      <a:endParaRPr sz="1500">
                        <a:latin typeface="Times New Roman"/>
                        <a:cs typeface="Times New Roman"/>
                      </a:endParaRPr>
                    </a:p>
                    <a:p>
                      <a:pPr marL="68580">
                        <a:lnSpc>
                          <a:spcPct val="100000"/>
                        </a:lnSpc>
                        <a:spcBef>
                          <a:spcPts val="910"/>
                        </a:spcBef>
                        <a:tabLst>
                          <a:tab pos="412750" algn="l"/>
                        </a:tabLst>
                      </a:pPr>
                      <a:r>
                        <a:rPr sz="1500" dirty="0">
                          <a:latin typeface="Times New Roman"/>
                          <a:cs typeface="Times New Roman"/>
                        </a:rPr>
                        <a:t>-	</a:t>
                      </a:r>
                      <a:r>
                        <a:rPr sz="1500" spc="5" dirty="0">
                          <a:latin typeface="Times New Roman"/>
                          <a:cs typeface="Times New Roman"/>
                        </a:rPr>
                        <a:t>Robotics</a:t>
                      </a:r>
                      <a:endParaRPr sz="1500">
                        <a:latin typeface="Times New Roman"/>
                        <a:cs typeface="Times New Roman"/>
                      </a:endParaRPr>
                    </a:p>
                  </a:txBody>
                  <a:tcPr marL="0" marR="0" marT="6794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414020" indent="-345440">
                        <a:lnSpc>
                          <a:spcPct val="100000"/>
                        </a:lnSpc>
                        <a:spcBef>
                          <a:spcPts val="535"/>
                        </a:spcBef>
                        <a:buFont typeface="Wingdings"/>
                        <a:buChar char=""/>
                        <a:tabLst>
                          <a:tab pos="414020" algn="l"/>
                          <a:tab pos="414655" algn="l"/>
                        </a:tabLst>
                      </a:pPr>
                      <a:r>
                        <a:rPr sz="1500" dirty="0">
                          <a:latin typeface="Times New Roman"/>
                          <a:cs typeface="Times New Roman"/>
                        </a:rPr>
                        <a:t>Uses</a:t>
                      </a:r>
                      <a:r>
                        <a:rPr sz="1500" spc="-25" dirty="0">
                          <a:latin typeface="Times New Roman"/>
                          <a:cs typeface="Times New Roman"/>
                        </a:rPr>
                        <a:t> </a:t>
                      </a:r>
                      <a:r>
                        <a:rPr sz="1500" spc="5" dirty="0">
                          <a:latin typeface="Times New Roman"/>
                          <a:cs typeface="Times New Roman"/>
                        </a:rPr>
                        <a:t>32-bit</a:t>
                      </a:r>
                      <a:r>
                        <a:rPr sz="1500" spc="-75" dirty="0">
                          <a:latin typeface="Times New Roman"/>
                          <a:cs typeface="Times New Roman"/>
                        </a:rPr>
                        <a:t> </a:t>
                      </a:r>
                      <a:r>
                        <a:rPr sz="1500" dirty="0">
                          <a:latin typeface="Times New Roman"/>
                          <a:cs typeface="Times New Roman"/>
                        </a:rPr>
                        <a:t>microprocessor</a:t>
                      </a:r>
                      <a:r>
                        <a:rPr sz="1500" spc="-80" dirty="0">
                          <a:latin typeface="Times New Roman"/>
                          <a:cs typeface="Times New Roman"/>
                        </a:rPr>
                        <a:t> </a:t>
                      </a:r>
                      <a:r>
                        <a:rPr sz="1500" spc="5" dirty="0">
                          <a:latin typeface="Times New Roman"/>
                          <a:cs typeface="Times New Roman"/>
                        </a:rPr>
                        <a:t>and</a:t>
                      </a:r>
                      <a:r>
                        <a:rPr sz="1500" spc="-50" dirty="0">
                          <a:latin typeface="Times New Roman"/>
                          <a:cs typeface="Times New Roman"/>
                        </a:rPr>
                        <a:t> </a:t>
                      </a:r>
                      <a:r>
                        <a:rPr sz="1500" spc="5" dirty="0">
                          <a:latin typeface="Times New Roman"/>
                          <a:cs typeface="Times New Roman"/>
                        </a:rPr>
                        <a:t>16-bit</a:t>
                      </a:r>
                      <a:r>
                        <a:rPr sz="1500" spc="-50" dirty="0">
                          <a:latin typeface="Times New Roman"/>
                          <a:cs typeface="Times New Roman"/>
                        </a:rPr>
                        <a:t> </a:t>
                      </a:r>
                      <a:r>
                        <a:rPr sz="1500" spc="-5" dirty="0">
                          <a:latin typeface="Times New Roman"/>
                          <a:cs typeface="Times New Roman"/>
                        </a:rPr>
                        <a:t>microcontroller.</a:t>
                      </a:r>
                      <a:endParaRPr sz="1500">
                        <a:latin typeface="Times New Roman"/>
                        <a:cs typeface="Times New Roman"/>
                      </a:endParaRPr>
                    </a:p>
                    <a:p>
                      <a:pPr marL="414020" indent="-345440">
                        <a:lnSpc>
                          <a:spcPct val="100000"/>
                        </a:lnSpc>
                        <a:spcBef>
                          <a:spcPts val="910"/>
                        </a:spcBef>
                        <a:buFont typeface="Wingdings"/>
                        <a:buChar char=""/>
                        <a:tabLst>
                          <a:tab pos="414020" algn="l"/>
                          <a:tab pos="414655" algn="l"/>
                        </a:tabLst>
                      </a:pPr>
                      <a:r>
                        <a:rPr sz="1500" dirty="0">
                          <a:latin typeface="Times New Roman"/>
                          <a:cs typeface="Times New Roman"/>
                        </a:rPr>
                        <a:t>Domain</a:t>
                      </a:r>
                      <a:r>
                        <a:rPr sz="1500" spc="-55" dirty="0">
                          <a:latin typeface="Times New Roman"/>
                          <a:cs typeface="Times New Roman"/>
                        </a:rPr>
                        <a:t> </a:t>
                      </a:r>
                      <a:r>
                        <a:rPr sz="1500" spc="5" dirty="0">
                          <a:latin typeface="Times New Roman"/>
                          <a:cs typeface="Times New Roman"/>
                        </a:rPr>
                        <a:t>specific</a:t>
                      </a:r>
                      <a:r>
                        <a:rPr sz="1500" spc="-80" dirty="0">
                          <a:latin typeface="Times New Roman"/>
                          <a:cs typeface="Times New Roman"/>
                        </a:rPr>
                        <a:t> </a:t>
                      </a:r>
                      <a:r>
                        <a:rPr sz="1500" spc="5" dirty="0">
                          <a:latin typeface="Times New Roman"/>
                          <a:cs typeface="Times New Roman"/>
                        </a:rPr>
                        <a:t>processor</a:t>
                      </a:r>
                      <a:r>
                        <a:rPr sz="1500" spc="-60" dirty="0">
                          <a:latin typeface="Times New Roman"/>
                          <a:cs typeface="Times New Roman"/>
                        </a:rPr>
                        <a:t> </a:t>
                      </a:r>
                      <a:r>
                        <a:rPr sz="1500" spc="5" dirty="0">
                          <a:latin typeface="Times New Roman"/>
                          <a:cs typeface="Times New Roman"/>
                        </a:rPr>
                        <a:t>and</a:t>
                      </a:r>
                      <a:r>
                        <a:rPr sz="1500" spc="-25" dirty="0">
                          <a:latin typeface="Times New Roman"/>
                          <a:cs typeface="Times New Roman"/>
                        </a:rPr>
                        <a:t> </a:t>
                      </a:r>
                      <a:r>
                        <a:rPr sz="1500" dirty="0">
                          <a:latin typeface="Times New Roman"/>
                          <a:cs typeface="Times New Roman"/>
                        </a:rPr>
                        <a:t>controllers</a:t>
                      </a:r>
                      <a:r>
                        <a:rPr sz="1500" spc="-50" dirty="0">
                          <a:latin typeface="Times New Roman"/>
                          <a:cs typeface="Times New Roman"/>
                        </a:rPr>
                        <a:t> </a:t>
                      </a:r>
                      <a:r>
                        <a:rPr sz="1500" dirty="0">
                          <a:latin typeface="Times New Roman"/>
                          <a:cs typeface="Times New Roman"/>
                        </a:rPr>
                        <a:t>are</a:t>
                      </a:r>
                      <a:r>
                        <a:rPr sz="1500" spc="-15" dirty="0">
                          <a:latin typeface="Times New Roman"/>
                          <a:cs typeface="Times New Roman"/>
                        </a:rPr>
                        <a:t> </a:t>
                      </a:r>
                      <a:r>
                        <a:rPr sz="1500" spc="10" dirty="0">
                          <a:latin typeface="Times New Roman"/>
                          <a:cs typeface="Times New Roman"/>
                        </a:rPr>
                        <a:t>used.</a:t>
                      </a:r>
                      <a:endParaRPr sz="1500">
                        <a:latin typeface="Times New Roman"/>
                        <a:cs typeface="Times New Roman"/>
                      </a:endParaRPr>
                    </a:p>
                  </a:txBody>
                  <a:tcPr marL="0" marR="0" marT="6794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xmlns="" val="10003"/>
                  </a:ext>
                </a:extLst>
              </a:tr>
              <a:tr h="649535">
                <a:tc vMerge="1">
                  <a:txBody>
                    <a:bodyPr/>
                    <a:lstStyle/>
                    <a:p>
                      <a:endParaRPr/>
                    </a:p>
                  </a:txBody>
                  <a:tcPr marL="0" marR="0" marT="0" marB="0">
                    <a:lnR w="12700">
                      <a:solidFill>
                        <a:srgbClr val="000000"/>
                      </a:solidFill>
                      <a:prstDash val="solid"/>
                    </a:lnR>
                    <a:lnB w="19050">
                      <a:solidFill>
                        <a:srgbClr val="CC9900"/>
                      </a:solidFill>
                      <a:prstDash val="solid"/>
                    </a:lnB>
                  </a:tcPr>
                </a:tc>
                <a:tc>
                  <a:txBody>
                    <a:bodyPr/>
                    <a:lstStyle/>
                    <a:p>
                      <a:pPr marL="68580">
                        <a:lnSpc>
                          <a:spcPct val="100000"/>
                        </a:lnSpc>
                        <a:spcBef>
                          <a:spcPts val="535"/>
                        </a:spcBef>
                      </a:pPr>
                      <a:r>
                        <a:rPr sz="1500" dirty="0">
                          <a:latin typeface="Times New Roman"/>
                          <a:cs typeface="Times New Roman"/>
                        </a:rPr>
                        <a:t>Fourth </a:t>
                      </a:r>
                      <a:r>
                        <a:rPr sz="1500" spc="5" dirty="0">
                          <a:latin typeface="Times New Roman"/>
                          <a:cs typeface="Times New Roman"/>
                        </a:rPr>
                        <a:t>Generation</a:t>
                      </a:r>
                      <a:r>
                        <a:rPr sz="1500" spc="-145" dirty="0">
                          <a:latin typeface="Times New Roman"/>
                          <a:cs typeface="Times New Roman"/>
                        </a:rPr>
                        <a:t> </a:t>
                      </a:r>
                      <a:r>
                        <a:rPr sz="1500" spc="10" dirty="0">
                          <a:latin typeface="Times New Roman"/>
                          <a:cs typeface="Times New Roman"/>
                        </a:rPr>
                        <a:t>(4G)</a:t>
                      </a:r>
                      <a:endParaRPr sz="1500">
                        <a:latin typeface="Times New Roman"/>
                        <a:cs typeface="Times New Roman"/>
                      </a:endParaRPr>
                    </a:p>
                    <a:p>
                      <a:pPr marL="68580">
                        <a:lnSpc>
                          <a:spcPct val="100000"/>
                        </a:lnSpc>
                        <a:spcBef>
                          <a:spcPts val="915"/>
                        </a:spcBef>
                        <a:tabLst>
                          <a:tab pos="412750" algn="l"/>
                        </a:tabLst>
                      </a:pPr>
                      <a:r>
                        <a:rPr sz="1500" dirty="0">
                          <a:latin typeface="Times New Roman"/>
                          <a:cs typeface="Times New Roman"/>
                        </a:rPr>
                        <a:t>-	</a:t>
                      </a:r>
                      <a:r>
                        <a:rPr sz="1500" spc="5" dirty="0">
                          <a:latin typeface="Times New Roman"/>
                          <a:cs typeface="Times New Roman"/>
                        </a:rPr>
                        <a:t>Smart</a:t>
                      </a:r>
                      <a:r>
                        <a:rPr sz="1500" spc="-55" dirty="0">
                          <a:latin typeface="Times New Roman"/>
                          <a:cs typeface="Times New Roman"/>
                        </a:rPr>
                        <a:t> </a:t>
                      </a:r>
                      <a:r>
                        <a:rPr sz="1500" spc="5" dirty="0">
                          <a:latin typeface="Times New Roman"/>
                          <a:cs typeface="Times New Roman"/>
                        </a:rPr>
                        <a:t>phones</a:t>
                      </a:r>
                      <a:endParaRPr sz="1500">
                        <a:latin typeface="Times New Roman"/>
                        <a:cs typeface="Times New Roman"/>
                      </a:endParaRPr>
                    </a:p>
                  </a:txBody>
                  <a:tcPr marL="0" marR="0" marT="67945" marB="0">
                    <a:lnL w="12700">
                      <a:solidFill>
                        <a:srgbClr val="000000"/>
                      </a:solidFill>
                      <a:prstDash val="solid"/>
                    </a:lnL>
                    <a:lnR w="12700">
                      <a:solidFill>
                        <a:srgbClr val="000000"/>
                      </a:solidFill>
                      <a:prstDash val="solid"/>
                    </a:lnR>
                    <a:lnT w="12700">
                      <a:solidFill>
                        <a:srgbClr val="000000"/>
                      </a:solidFill>
                      <a:prstDash val="solid"/>
                    </a:lnT>
                    <a:lnB w="19050">
                      <a:solidFill>
                        <a:srgbClr val="CC9900"/>
                      </a:solidFill>
                      <a:prstDash val="solid"/>
                    </a:lnB>
                  </a:tcPr>
                </a:tc>
                <a:tc>
                  <a:txBody>
                    <a:bodyPr/>
                    <a:lstStyle/>
                    <a:p>
                      <a:pPr marL="414020" indent="-345440">
                        <a:lnSpc>
                          <a:spcPct val="100000"/>
                        </a:lnSpc>
                        <a:spcBef>
                          <a:spcPts val="535"/>
                        </a:spcBef>
                        <a:buFont typeface="Wingdings"/>
                        <a:buChar char=""/>
                        <a:tabLst>
                          <a:tab pos="414020" algn="l"/>
                          <a:tab pos="414655" algn="l"/>
                        </a:tabLst>
                      </a:pPr>
                      <a:r>
                        <a:rPr sz="1500" dirty="0">
                          <a:latin typeface="Times New Roman"/>
                          <a:cs typeface="Times New Roman"/>
                        </a:rPr>
                        <a:t>Uses </a:t>
                      </a:r>
                      <a:r>
                        <a:rPr sz="1500" spc="5" dirty="0">
                          <a:latin typeface="Times New Roman"/>
                          <a:cs typeface="Times New Roman"/>
                        </a:rPr>
                        <a:t>64-bit </a:t>
                      </a:r>
                      <a:r>
                        <a:rPr sz="1500" dirty="0">
                          <a:latin typeface="Times New Roman"/>
                          <a:cs typeface="Times New Roman"/>
                        </a:rPr>
                        <a:t>microprocessor</a:t>
                      </a:r>
                      <a:r>
                        <a:rPr sz="1500" spc="-285" dirty="0">
                          <a:latin typeface="Times New Roman"/>
                          <a:cs typeface="Times New Roman"/>
                        </a:rPr>
                        <a:t> </a:t>
                      </a:r>
                      <a:r>
                        <a:rPr sz="1500" spc="5" dirty="0">
                          <a:latin typeface="Times New Roman"/>
                          <a:cs typeface="Times New Roman"/>
                        </a:rPr>
                        <a:t>and 32-bit </a:t>
                      </a:r>
                      <a:r>
                        <a:rPr sz="1500" spc="-5" dirty="0">
                          <a:latin typeface="Times New Roman"/>
                          <a:cs typeface="Times New Roman"/>
                        </a:rPr>
                        <a:t>microcontroller.</a:t>
                      </a:r>
                      <a:endParaRPr sz="1500">
                        <a:latin typeface="Times New Roman"/>
                        <a:cs typeface="Times New Roman"/>
                      </a:endParaRPr>
                    </a:p>
                    <a:p>
                      <a:pPr marL="414020" indent="-345440">
                        <a:lnSpc>
                          <a:spcPct val="100000"/>
                        </a:lnSpc>
                        <a:spcBef>
                          <a:spcPts val="915"/>
                        </a:spcBef>
                        <a:buFont typeface="Wingdings"/>
                        <a:buChar char=""/>
                        <a:tabLst>
                          <a:tab pos="414020" algn="l"/>
                          <a:tab pos="414655" algn="l"/>
                        </a:tabLst>
                      </a:pPr>
                      <a:r>
                        <a:rPr sz="1500" dirty="0">
                          <a:latin typeface="Times New Roman"/>
                          <a:cs typeface="Times New Roman"/>
                        </a:rPr>
                        <a:t>The</a:t>
                      </a:r>
                      <a:r>
                        <a:rPr sz="1500" spc="-35" dirty="0">
                          <a:latin typeface="Times New Roman"/>
                          <a:cs typeface="Times New Roman"/>
                        </a:rPr>
                        <a:t> </a:t>
                      </a:r>
                      <a:r>
                        <a:rPr sz="1500" spc="5" dirty="0">
                          <a:latin typeface="Times New Roman"/>
                          <a:cs typeface="Times New Roman"/>
                        </a:rPr>
                        <a:t>concept</a:t>
                      </a:r>
                      <a:r>
                        <a:rPr sz="1500" spc="-75" dirty="0">
                          <a:latin typeface="Times New Roman"/>
                          <a:cs typeface="Times New Roman"/>
                        </a:rPr>
                        <a:t> </a:t>
                      </a:r>
                      <a:r>
                        <a:rPr sz="1500" spc="-5" dirty="0">
                          <a:latin typeface="Times New Roman"/>
                          <a:cs typeface="Times New Roman"/>
                        </a:rPr>
                        <a:t>of</a:t>
                      </a:r>
                      <a:r>
                        <a:rPr sz="1500" spc="15" dirty="0">
                          <a:latin typeface="Times New Roman"/>
                          <a:cs typeface="Times New Roman"/>
                        </a:rPr>
                        <a:t> </a:t>
                      </a:r>
                      <a:r>
                        <a:rPr sz="1500" dirty="0">
                          <a:latin typeface="Times New Roman"/>
                          <a:cs typeface="Times New Roman"/>
                        </a:rPr>
                        <a:t>system</a:t>
                      </a:r>
                      <a:r>
                        <a:rPr sz="1500" spc="-35" dirty="0">
                          <a:latin typeface="Times New Roman"/>
                          <a:cs typeface="Times New Roman"/>
                        </a:rPr>
                        <a:t> </a:t>
                      </a:r>
                      <a:r>
                        <a:rPr sz="1500" spc="-5" dirty="0">
                          <a:latin typeface="Times New Roman"/>
                          <a:cs typeface="Times New Roman"/>
                        </a:rPr>
                        <a:t>on </a:t>
                      </a:r>
                      <a:r>
                        <a:rPr sz="1500" spc="10" dirty="0">
                          <a:latin typeface="Times New Roman"/>
                          <a:cs typeface="Times New Roman"/>
                        </a:rPr>
                        <a:t>chips,</a:t>
                      </a:r>
                      <a:r>
                        <a:rPr sz="1500" spc="-70" dirty="0">
                          <a:latin typeface="Times New Roman"/>
                          <a:cs typeface="Times New Roman"/>
                        </a:rPr>
                        <a:t> </a:t>
                      </a:r>
                      <a:r>
                        <a:rPr sz="1500" dirty="0">
                          <a:latin typeface="Times New Roman"/>
                          <a:cs typeface="Times New Roman"/>
                        </a:rPr>
                        <a:t>multi-core</a:t>
                      </a:r>
                      <a:r>
                        <a:rPr sz="1500" spc="-65" dirty="0">
                          <a:latin typeface="Times New Roman"/>
                          <a:cs typeface="Times New Roman"/>
                        </a:rPr>
                        <a:t> </a:t>
                      </a:r>
                      <a:r>
                        <a:rPr sz="1500" spc="5" dirty="0">
                          <a:latin typeface="Times New Roman"/>
                          <a:cs typeface="Times New Roman"/>
                        </a:rPr>
                        <a:t>processors</a:t>
                      </a:r>
                      <a:r>
                        <a:rPr sz="1500" spc="-70" dirty="0">
                          <a:latin typeface="Times New Roman"/>
                          <a:cs typeface="Times New Roman"/>
                        </a:rPr>
                        <a:t> </a:t>
                      </a:r>
                      <a:r>
                        <a:rPr sz="1500" spc="-5" dirty="0">
                          <a:latin typeface="Times New Roman"/>
                          <a:cs typeface="Times New Roman"/>
                        </a:rPr>
                        <a:t>evolved.</a:t>
                      </a:r>
                      <a:endParaRPr sz="1500">
                        <a:latin typeface="Times New Roman"/>
                        <a:cs typeface="Times New Roman"/>
                      </a:endParaRPr>
                    </a:p>
                  </a:txBody>
                  <a:tcPr marL="0" marR="0" marT="67945" marB="0">
                    <a:lnL w="12700">
                      <a:solidFill>
                        <a:srgbClr val="000000"/>
                      </a:solidFill>
                      <a:prstDash val="solid"/>
                    </a:lnL>
                    <a:lnR w="12700">
                      <a:solidFill>
                        <a:srgbClr val="000000"/>
                      </a:solidFill>
                      <a:prstDash val="solid"/>
                    </a:lnR>
                    <a:lnT w="12700">
                      <a:solidFill>
                        <a:srgbClr val="000000"/>
                      </a:solidFill>
                      <a:prstDash val="solid"/>
                    </a:lnT>
                    <a:lnB w="19050">
                      <a:solidFill>
                        <a:srgbClr val="CC9900"/>
                      </a:solidFill>
                      <a:prstDash val="solid"/>
                    </a:lnB>
                  </a:tcPr>
                </a:tc>
                <a:extLst>
                  <a:ext uri="{0D108BD9-81ED-4DB2-BD59-A6C34878D82A}">
                    <a16:rowId xmlns:a16="http://schemas.microsoft.com/office/drawing/2014/main" xmlns="" val="10004"/>
                  </a:ext>
                </a:extLst>
              </a:tr>
              <a:tr h="352401">
                <a:tc>
                  <a:txBody>
                    <a:bodyPr/>
                    <a:lstStyle/>
                    <a:p>
                      <a:pPr>
                        <a:lnSpc>
                          <a:spcPct val="100000"/>
                        </a:lnSpc>
                      </a:pPr>
                      <a:endParaRPr sz="1600">
                        <a:latin typeface="Times New Roman"/>
                        <a:cs typeface="Times New Roman"/>
                      </a:endParaRPr>
                    </a:p>
                  </a:txBody>
                  <a:tcPr marL="0" marR="0" marT="0" marB="0">
                    <a:lnR w="12700">
                      <a:solidFill>
                        <a:srgbClr val="000000"/>
                      </a:solidFill>
                      <a:prstDash val="solid"/>
                    </a:lnR>
                    <a:lnT w="19050">
                      <a:solidFill>
                        <a:srgbClr val="CC9900"/>
                      </a:solidFill>
                      <a:prstDash val="solid"/>
                    </a:lnT>
                  </a:tcPr>
                </a:tc>
                <a:tc>
                  <a:txBody>
                    <a:bodyPr/>
                    <a:lstStyle/>
                    <a:p>
                      <a:pPr>
                        <a:lnSpc>
                          <a:spcPct val="100000"/>
                        </a:lnSpc>
                      </a:pPr>
                      <a:endParaRPr sz="1600">
                        <a:latin typeface="Times New Roman"/>
                        <a:cs typeface="Times New Roman"/>
                      </a:endParaRPr>
                    </a:p>
                  </a:txBody>
                  <a:tcPr marL="0" marR="0" marT="0" marB="0">
                    <a:lnL w="12700">
                      <a:solidFill>
                        <a:srgbClr val="000000"/>
                      </a:solidFill>
                      <a:prstDash val="solid"/>
                    </a:lnL>
                    <a:lnR w="12700">
                      <a:solidFill>
                        <a:srgbClr val="000000"/>
                      </a:solidFill>
                      <a:prstDash val="solid"/>
                    </a:lnR>
                    <a:lnT w="19050">
                      <a:solidFill>
                        <a:srgbClr val="CC9900"/>
                      </a:solidFill>
                      <a:prstDash val="solid"/>
                    </a:lnT>
                    <a:lnB w="12700">
                      <a:solidFill>
                        <a:srgbClr val="000000"/>
                      </a:solidFill>
                      <a:prstDash val="solid"/>
                    </a:lnB>
                  </a:tcPr>
                </a:tc>
                <a:tc>
                  <a:txBody>
                    <a:bodyPr/>
                    <a:lstStyle/>
                    <a:p>
                      <a:pPr marL="414020" indent="-345440">
                        <a:lnSpc>
                          <a:spcPct val="100000"/>
                        </a:lnSpc>
                        <a:spcBef>
                          <a:spcPts val="475"/>
                        </a:spcBef>
                        <a:buFont typeface="Wingdings"/>
                        <a:buChar char=""/>
                        <a:tabLst>
                          <a:tab pos="414020" algn="l"/>
                          <a:tab pos="414655" algn="l"/>
                        </a:tabLst>
                      </a:pPr>
                      <a:r>
                        <a:rPr sz="1500" dirty="0">
                          <a:latin typeface="Times New Roman"/>
                          <a:cs typeface="Times New Roman"/>
                        </a:rPr>
                        <a:t>Highly complex </a:t>
                      </a:r>
                      <a:r>
                        <a:rPr sz="1500" spc="5" dirty="0">
                          <a:latin typeface="Times New Roman"/>
                          <a:cs typeface="Times New Roman"/>
                        </a:rPr>
                        <a:t>and </a:t>
                      </a:r>
                      <a:r>
                        <a:rPr sz="1500" dirty="0">
                          <a:latin typeface="Times New Roman"/>
                          <a:cs typeface="Times New Roman"/>
                        </a:rPr>
                        <a:t>very</a:t>
                      </a:r>
                      <a:r>
                        <a:rPr sz="1500" spc="-135" dirty="0">
                          <a:latin typeface="Times New Roman"/>
                          <a:cs typeface="Times New Roman"/>
                        </a:rPr>
                        <a:t> </a:t>
                      </a:r>
                      <a:r>
                        <a:rPr sz="1500" dirty="0">
                          <a:latin typeface="Times New Roman"/>
                          <a:cs typeface="Times New Roman"/>
                        </a:rPr>
                        <a:t>powerful.</a:t>
                      </a:r>
                    </a:p>
                  </a:txBody>
                  <a:tcPr marL="0" marR="0" marT="60325" marB="0">
                    <a:lnL w="12700">
                      <a:solidFill>
                        <a:srgbClr val="000000"/>
                      </a:solidFill>
                      <a:prstDash val="solid"/>
                    </a:lnL>
                    <a:lnR w="12700">
                      <a:solidFill>
                        <a:srgbClr val="000000"/>
                      </a:solidFill>
                      <a:prstDash val="solid"/>
                    </a:lnR>
                    <a:lnT w="19050">
                      <a:solidFill>
                        <a:srgbClr val="CC9900"/>
                      </a:solidFill>
                      <a:prstDash val="solid"/>
                    </a:lnT>
                    <a:lnB w="12700">
                      <a:solidFill>
                        <a:srgbClr val="000000"/>
                      </a:solidFill>
                      <a:prstDash val="solid"/>
                    </a:lnB>
                  </a:tcPr>
                </a:tc>
                <a:extLst>
                  <a:ext uri="{0D108BD9-81ED-4DB2-BD59-A6C34878D82A}">
                    <a16:rowId xmlns:a16="http://schemas.microsoft.com/office/drawing/2014/main" xmlns="" val="10005"/>
                  </a:ext>
                </a:extLst>
              </a:tr>
            </a:tbl>
          </a:graphicData>
        </a:graphic>
      </p:graphicFrame>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60044" y="581913"/>
            <a:ext cx="8455660" cy="3317875"/>
          </a:xfrm>
          <a:prstGeom prst="rect">
            <a:avLst/>
          </a:prstGeom>
        </p:spPr>
        <p:txBody>
          <a:bodyPr vert="horz" wrap="square" lIns="0" tIns="11430" rIns="0" bIns="0" rtlCol="0">
            <a:spAutoFit/>
          </a:bodyPr>
          <a:lstStyle/>
          <a:p>
            <a:pPr marL="12700">
              <a:lnSpc>
                <a:spcPct val="100000"/>
              </a:lnSpc>
              <a:spcBef>
                <a:spcPts val="90"/>
              </a:spcBef>
              <a:tabLst>
                <a:tab pos="356870" algn="l"/>
              </a:tabLst>
            </a:pPr>
            <a:r>
              <a:rPr sz="2000" spc="-5" dirty="0">
                <a:solidFill>
                  <a:srgbClr val="C00000"/>
                </a:solidFill>
                <a:latin typeface="Times New Roman"/>
                <a:cs typeface="Times New Roman"/>
              </a:rPr>
              <a:t>»	</a:t>
            </a:r>
            <a:r>
              <a:rPr sz="2000" b="1" i="1" dirty="0">
                <a:solidFill>
                  <a:srgbClr val="AC1285"/>
                </a:solidFill>
                <a:latin typeface="Times New Roman"/>
                <a:cs typeface="Times New Roman"/>
              </a:rPr>
              <a:t>Example: </a:t>
            </a:r>
            <a:r>
              <a:rPr sz="2000" spc="-10" dirty="0">
                <a:latin typeface="Times New Roman"/>
                <a:cs typeface="Times New Roman"/>
              </a:rPr>
              <a:t>A </a:t>
            </a:r>
            <a:r>
              <a:rPr sz="2000" spc="-15" dirty="0">
                <a:latin typeface="Times New Roman"/>
                <a:cs typeface="Times New Roman"/>
              </a:rPr>
              <a:t>simple </a:t>
            </a:r>
            <a:r>
              <a:rPr sz="2000" b="1" spc="-5" dirty="0">
                <a:solidFill>
                  <a:srgbClr val="AC1285"/>
                </a:solidFill>
                <a:latin typeface="Times New Roman"/>
                <a:cs typeface="Times New Roman"/>
              </a:rPr>
              <a:t>electronic </a:t>
            </a:r>
            <a:r>
              <a:rPr sz="2000" b="1" dirty="0">
                <a:solidFill>
                  <a:srgbClr val="AC1285"/>
                </a:solidFill>
                <a:latin typeface="Times New Roman"/>
                <a:cs typeface="Times New Roman"/>
              </a:rPr>
              <a:t>toy</a:t>
            </a:r>
            <a:r>
              <a:rPr sz="2000" b="1" spc="-10" dirty="0">
                <a:solidFill>
                  <a:srgbClr val="AC1285"/>
                </a:solidFill>
                <a:latin typeface="Times New Roman"/>
                <a:cs typeface="Times New Roman"/>
              </a:rPr>
              <a:t> </a:t>
            </a:r>
            <a:r>
              <a:rPr sz="2000" spc="-10" dirty="0">
                <a:latin typeface="Times New Roman"/>
                <a:cs typeface="Times New Roman"/>
              </a:rPr>
              <a:t>design:</a:t>
            </a:r>
            <a:endParaRPr sz="2000">
              <a:latin typeface="Times New Roman"/>
              <a:cs typeface="Times New Roman"/>
            </a:endParaRPr>
          </a:p>
          <a:p>
            <a:pPr marL="356870" marR="5080" indent="-344805">
              <a:lnSpc>
                <a:spcPct val="150100"/>
              </a:lnSpc>
              <a:spcBef>
                <a:spcPts val="480"/>
              </a:spcBef>
              <a:tabLst>
                <a:tab pos="356870" algn="l"/>
              </a:tabLst>
            </a:pPr>
            <a:r>
              <a:rPr sz="2000" spc="-5" dirty="0">
                <a:solidFill>
                  <a:srgbClr val="C00000"/>
                </a:solidFill>
                <a:latin typeface="Times New Roman"/>
                <a:cs typeface="Times New Roman"/>
              </a:rPr>
              <a:t>»	</a:t>
            </a:r>
            <a:r>
              <a:rPr sz="2000" spc="-5" dirty="0">
                <a:latin typeface="Times New Roman"/>
                <a:cs typeface="Times New Roman"/>
              </a:rPr>
              <a:t>As </a:t>
            </a:r>
            <a:r>
              <a:rPr sz="2000" spc="-10" dirty="0">
                <a:latin typeface="Times New Roman"/>
                <a:cs typeface="Times New Roman"/>
              </a:rPr>
              <a:t>the </a:t>
            </a:r>
            <a:r>
              <a:rPr sz="2000" spc="-5" dirty="0">
                <a:solidFill>
                  <a:srgbClr val="6F2F9F"/>
                </a:solidFill>
                <a:latin typeface="Times New Roman"/>
                <a:cs typeface="Times New Roman"/>
              </a:rPr>
              <a:t>complexity </a:t>
            </a:r>
            <a:r>
              <a:rPr sz="2000" spc="10" dirty="0">
                <a:solidFill>
                  <a:srgbClr val="6F2F9F"/>
                </a:solidFill>
                <a:latin typeface="Times New Roman"/>
                <a:cs typeface="Times New Roman"/>
              </a:rPr>
              <a:t>of </a:t>
            </a:r>
            <a:r>
              <a:rPr sz="2000" spc="-5" dirty="0">
                <a:solidFill>
                  <a:srgbClr val="6F2F9F"/>
                </a:solidFill>
                <a:latin typeface="Times New Roman"/>
                <a:cs typeface="Times New Roman"/>
              </a:rPr>
              <a:t>requirements are less </a:t>
            </a:r>
            <a:r>
              <a:rPr sz="2000" spc="-10" dirty="0">
                <a:latin typeface="Times New Roman"/>
                <a:cs typeface="Times New Roman"/>
              </a:rPr>
              <a:t>and </a:t>
            </a:r>
            <a:r>
              <a:rPr sz="2000" spc="-5" dirty="0">
                <a:solidFill>
                  <a:srgbClr val="6F2F9F"/>
                </a:solidFill>
                <a:latin typeface="Times New Roman"/>
                <a:cs typeface="Times New Roman"/>
              </a:rPr>
              <a:t>data memory requirement are  </a:t>
            </a:r>
            <a:r>
              <a:rPr sz="2000" spc="-20" dirty="0">
                <a:solidFill>
                  <a:srgbClr val="6F2F9F"/>
                </a:solidFill>
                <a:latin typeface="Times New Roman"/>
                <a:cs typeface="Times New Roman"/>
              </a:rPr>
              <a:t>minimal</a:t>
            </a:r>
            <a:endParaRPr sz="2000">
              <a:latin typeface="Times New Roman"/>
              <a:cs typeface="Times New Roman"/>
            </a:endParaRPr>
          </a:p>
          <a:p>
            <a:pPr marL="356870">
              <a:lnSpc>
                <a:spcPct val="100000"/>
              </a:lnSpc>
              <a:spcBef>
                <a:spcPts val="1685"/>
              </a:spcBef>
              <a:tabLst>
                <a:tab pos="682625" algn="l"/>
              </a:tabLst>
            </a:pPr>
            <a:r>
              <a:rPr sz="2000" spc="-5" dirty="0">
                <a:solidFill>
                  <a:srgbClr val="C00000"/>
                </a:solidFill>
                <a:latin typeface="Times New Roman"/>
                <a:cs typeface="Times New Roman"/>
              </a:rPr>
              <a:t>»	</a:t>
            </a:r>
            <a:r>
              <a:rPr sz="2000" spc="-10" dirty="0">
                <a:latin typeface="Times New Roman"/>
                <a:cs typeface="Times New Roman"/>
              </a:rPr>
              <a:t>think </a:t>
            </a:r>
            <a:r>
              <a:rPr sz="2000" dirty="0">
                <a:latin typeface="Times New Roman"/>
                <a:cs typeface="Times New Roman"/>
              </a:rPr>
              <a:t>of </a:t>
            </a:r>
            <a:r>
              <a:rPr sz="2000" spc="-5" dirty="0">
                <a:solidFill>
                  <a:srgbClr val="006FC0"/>
                </a:solidFill>
                <a:latin typeface="Times New Roman"/>
                <a:cs typeface="Times New Roman"/>
              </a:rPr>
              <a:t>a microcontroller </a:t>
            </a:r>
            <a:r>
              <a:rPr sz="2000" spc="-20" dirty="0">
                <a:solidFill>
                  <a:srgbClr val="006FC0"/>
                </a:solidFill>
                <a:latin typeface="Times New Roman"/>
                <a:cs typeface="Times New Roman"/>
              </a:rPr>
              <a:t>with </a:t>
            </a:r>
            <a:r>
              <a:rPr sz="2000" spc="-5" dirty="0">
                <a:solidFill>
                  <a:srgbClr val="006FC0"/>
                </a:solidFill>
                <a:latin typeface="Times New Roman"/>
                <a:cs typeface="Times New Roman"/>
              </a:rPr>
              <a:t>a </a:t>
            </a:r>
            <a:r>
              <a:rPr sz="2000" spc="-15" dirty="0">
                <a:solidFill>
                  <a:srgbClr val="006FC0"/>
                </a:solidFill>
                <a:latin typeface="Times New Roman"/>
                <a:cs typeface="Times New Roman"/>
              </a:rPr>
              <a:t>few </a:t>
            </a:r>
            <a:r>
              <a:rPr sz="2000" spc="-10" dirty="0">
                <a:solidFill>
                  <a:srgbClr val="006FC0"/>
                </a:solidFill>
                <a:latin typeface="Times New Roman"/>
                <a:cs typeface="Times New Roman"/>
              </a:rPr>
              <a:t>bytes </a:t>
            </a:r>
            <a:r>
              <a:rPr sz="2000" dirty="0">
                <a:solidFill>
                  <a:srgbClr val="006FC0"/>
                </a:solidFill>
                <a:latin typeface="Times New Roman"/>
                <a:cs typeface="Times New Roman"/>
              </a:rPr>
              <a:t>of </a:t>
            </a:r>
            <a:r>
              <a:rPr sz="2000" spc="-10" dirty="0">
                <a:solidFill>
                  <a:srgbClr val="006FC0"/>
                </a:solidFill>
                <a:latin typeface="Times New Roman"/>
                <a:cs typeface="Times New Roman"/>
              </a:rPr>
              <a:t>internal</a:t>
            </a:r>
            <a:r>
              <a:rPr sz="2000" spc="195" dirty="0">
                <a:solidFill>
                  <a:srgbClr val="006FC0"/>
                </a:solidFill>
                <a:latin typeface="Times New Roman"/>
                <a:cs typeface="Times New Roman"/>
              </a:rPr>
              <a:t> </a:t>
            </a:r>
            <a:r>
              <a:rPr sz="2000" spc="-15" dirty="0">
                <a:solidFill>
                  <a:srgbClr val="006FC0"/>
                </a:solidFill>
                <a:latin typeface="Times New Roman"/>
                <a:cs typeface="Times New Roman"/>
              </a:rPr>
              <a:t>RAM</a:t>
            </a:r>
            <a:r>
              <a:rPr sz="2000" spc="-15" dirty="0">
                <a:latin typeface="Times New Roman"/>
                <a:cs typeface="Times New Roman"/>
              </a:rPr>
              <a:t>,</a:t>
            </a:r>
            <a:endParaRPr sz="2000">
              <a:latin typeface="Times New Roman"/>
              <a:cs typeface="Times New Roman"/>
            </a:endParaRPr>
          </a:p>
          <a:p>
            <a:pPr marL="683260" marR="7620" indent="-326390">
              <a:lnSpc>
                <a:spcPct val="150100"/>
              </a:lnSpc>
              <a:spcBef>
                <a:spcPts val="475"/>
              </a:spcBef>
              <a:tabLst>
                <a:tab pos="682625" algn="l"/>
                <a:tab pos="939165" algn="l"/>
                <a:tab pos="1460500" algn="l"/>
                <a:tab pos="2137410" algn="l"/>
                <a:tab pos="2494280" algn="l"/>
                <a:tab pos="3564254" algn="l"/>
                <a:tab pos="4848225" algn="l"/>
                <a:tab pos="5244465" algn="l"/>
                <a:tab pos="5698490" algn="l"/>
                <a:tab pos="6616700" algn="l"/>
                <a:tab pos="6972934" algn="l"/>
                <a:tab pos="7619365" algn="l"/>
                <a:tab pos="8131809" algn="l"/>
              </a:tabLst>
            </a:pPr>
            <a:r>
              <a:rPr sz="2000" spc="-5" dirty="0">
                <a:solidFill>
                  <a:srgbClr val="C00000"/>
                </a:solidFill>
                <a:latin typeface="Times New Roman"/>
                <a:cs typeface="Times New Roman"/>
              </a:rPr>
              <a:t>»	</a:t>
            </a:r>
            <a:r>
              <a:rPr sz="2000" spc="-5" dirty="0">
                <a:latin typeface="Times New Roman"/>
                <a:cs typeface="Times New Roman"/>
              </a:rPr>
              <a:t>a	</a:t>
            </a:r>
            <a:r>
              <a:rPr sz="2000" spc="-25" dirty="0">
                <a:solidFill>
                  <a:srgbClr val="006FC0"/>
                </a:solidFill>
                <a:latin typeface="Times New Roman"/>
                <a:cs typeface="Times New Roman"/>
              </a:rPr>
              <a:t>f</a:t>
            </a:r>
            <a:r>
              <a:rPr sz="2000" spc="20" dirty="0">
                <a:solidFill>
                  <a:srgbClr val="006FC0"/>
                </a:solidFill>
                <a:latin typeface="Times New Roman"/>
                <a:cs typeface="Times New Roman"/>
              </a:rPr>
              <a:t>e</a:t>
            </a:r>
            <a:r>
              <a:rPr sz="2000" spc="-10" dirty="0">
                <a:solidFill>
                  <a:srgbClr val="006FC0"/>
                </a:solidFill>
                <a:latin typeface="Times New Roman"/>
                <a:cs typeface="Times New Roman"/>
              </a:rPr>
              <a:t>w</a:t>
            </a:r>
            <a:r>
              <a:rPr sz="2000" dirty="0">
                <a:solidFill>
                  <a:srgbClr val="006FC0"/>
                </a:solidFill>
                <a:latin typeface="Times New Roman"/>
                <a:cs typeface="Times New Roman"/>
              </a:rPr>
              <a:t>	</a:t>
            </a:r>
            <a:r>
              <a:rPr sz="2000" spc="25" dirty="0">
                <a:solidFill>
                  <a:srgbClr val="006FC0"/>
                </a:solidFill>
                <a:latin typeface="Times New Roman"/>
                <a:cs typeface="Times New Roman"/>
              </a:rPr>
              <a:t>b</a:t>
            </a:r>
            <a:r>
              <a:rPr sz="2000" spc="-45" dirty="0">
                <a:solidFill>
                  <a:srgbClr val="006FC0"/>
                </a:solidFill>
                <a:latin typeface="Times New Roman"/>
                <a:cs typeface="Times New Roman"/>
              </a:rPr>
              <a:t>y</a:t>
            </a:r>
            <a:r>
              <a:rPr sz="2000" spc="-5" dirty="0">
                <a:solidFill>
                  <a:srgbClr val="006FC0"/>
                </a:solidFill>
                <a:latin typeface="Times New Roman"/>
                <a:cs typeface="Times New Roman"/>
              </a:rPr>
              <a:t>tes</a:t>
            </a:r>
            <a:r>
              <a:rPr sz="2000" dirty="0">
                <a:solidFill>
                  <a:srgbClr val="006FC0"/>
                </a:solidFill>
                <a:latin typeface="Times New Roman"/>
                <a:cs typeface="Times New Roman"/>
              </a:rPr>
              <a:t>	</a:t>
            </a:r>
            <a:r>
              <a:rPr sz="2000" spc="5" dirty="0">
                <a:solidFill>
                  <a:srgbClr val="006FC0"/>
                </a:solidFill>
                <a:latin typeface="Times New Roman"/>
                <a:cs typeface="Times New Roman"/>
              </a:rPr>
              <a:t>o</a:t>
            </a:r>
            <a:r>
              <a:rPr sz="2000" spc="-5" dirty="0">
                <a:solidFill>
                  <a:srgbClr val="006FC0"/>
                </a:solidFill>
                <a:latin typeface="Times New Roman"/>
                <a:cs typeface="Times New Roman"/>
              </a:rPr>
              <a:t>r</a:t>
            </a:r>
            <a:r>
              <a:rPr sz="2000" dirty="0">
                <a:solidFill>
                  <a:srgbClr val="006FC0"/>
                </a:solidFill>
                <a:latin typeface="Times New Roman"/>
                <a:cs typeface="Times New Roman"/>
              </a:rPr>
              <a:t>	</a:t>
            </a:r>
            <a:r>
              <a:rPr sz="2000" spc="-20" dirty="0">
                <a:solidFill>
                  <a:srgbClr val="006FC0"/>
                </a:solidFill>
                <a:latin typeface="Times New Roman"/>
                <a:cs typeface="Times New Roman"/>
              </a:rPr>
              <a:t>k</a:t>
            </a:r>
            <a:r>
              <a:rPr sz="2000" spc="-5" dirty="0">
                <a:solidFill>
                  <a:srgbClr val="006FC0"/>
                </a:solidFill>
                <a:latin typeface="Times New Roman"/>
                <a:cs typeface="Times New Roman"/>
              </a:rPr>
              <a:t>il</a:t>
            </a:r>
            <a:r>
              <a:rPr sz="2000" dirty="0">
                <a:solidFill>
                  <a:srgbClr val="006FC0"/>
                </a:solidFill>
                <a:latin typeface="Times New Roman"/>
                <a:cs typeface="Times New Roman"/>
              </a:rPr>
              <a:t>o</a:t>
            </a:r>
            <a:r>
              <a:rPr sz="2000" spc="25" dirty="0">
                <a:solidFill>
                  <a:srgbClr val="006FC0"/>
                </a:solidFill>
                <a:latin typeface="Times New Roman"/>
                <a:cs typeface="Times New Roman"/>
              </a:rPr>
              <a:t>b</a:t>
            </a:r>
            <a:r>
              <a:rPr sz="2000" spc="-45" dirty="0">
                <a:solidFill>
                  <a:srgbClr val="006FC0"/>
                </a:solidFill>
                <a:latin typeface="Times New Roman"/>
                <a:cs typeface="Times New Roman"/>
              </a:rPr>
              <a:t>y</a:t>
            </a:r>
            <a:r>
              <a:rPr sz="2000" spc="-5" dirty="0">
                <a:solidFill>
                  <a:srgbClr val="006FC0"/>
                </a:solidFill>
                <a:latin typeface="Times New Roman"/>
                <a:cs typeface="Times New Roman"/>
              </a:rPr>
              <a:t>tes</a:t>
            </a:r>
            <a:r>
              <a:rPr sz="2000" dirty="0">
                <a:solidFill>
                  <a:srgbClr val="006FC0"/>
                </a:solidFill>
                <a:latin typeface="Times New Roman"/>
                <a:cs typeface="Times New Roman"/>
              </a:rPr>
              <a:t>	</a:t>
            </a:r>
            <a:r>
              <a:rPr sz="2000" dirty="0">
                <a:latin typeface="Times New Roman"/>
                <a:cs typeface="Times New Roman"/>
              </a:rPr>
              <a:t>(</a:t>
            </a:r>
            <a:r>
              <a:rPr sz="2000" spc="5" dirty="0">
                <a:latin typeface="Times New Roman"/>
                <a:cs typeface="Times New Roman"/>
              </a:rPr>
              <a:t>d</a:t>
            </a:r>
            <a:r>
              <a:rPr sz="2000" spc="-5" dirty="0">
                <a:latin typeface="Times New Roman"/>
                <a:cs typeface="Times New Roman"/>
              </a:rPr>
              <a:t>e</a:t>
            </a:r>
            <a:r>
              <a:rPr sz="2000" spc="5" dirty="0">
                <a:latin typeface="Times New Roman"/>
                <a:cs typeface="Times New Roman"/>
              </a:rPr>
              <a:t>p</a:t>
            </a:r>
            <a:r>
              <a:rPr sz="2000" spc="-5" dirty="0">
                <a:latin typeface="Times New Roman"/>
                <a:cs typeface="Times New Roman"/>
              </a:rPr>
              <a:t>e</a:t>
            </a:r>
            <a:r>
              <a:rPr sz="2000" spc="-15" dirty="0">
                <a:latin typeface="Times New Roman"/>
                <a:cs typeface="Times New Roman"/>
              </a:rPr>
              <a:t>n</a:t>
            </a:r>
            <a:r>
              <a:rPr sz="2000" spc="5" dirty="0">
                <a:latin typeface="Times New Roman"/>
                <a:cs typeface="Times New Roman"/>
              </a:rPr>
              <a:t>d</a:t>
            </a:r>
            <a:r>
              <a:rPr sz="2000" spc="-5" dirty="0">
                <a:latin typeface="Times New Roman"/>
                <a:cs typeface="Times New Roman"/>
              </a:rPr>
              <a:t>i</a:t>
            </a:r>
            <a:r>
              <a:rPr sz="2000" spc="-20" dirty="0">
                <a:latin typeface="Times New Roman"/>
                <a:cs typeface="Times New Roman"/>
              </a:rPr>
              <a:t>n</a:t>
            </a:r>
            <a:r>
              <a:rPr sz="2000" spc="-5" dirty="0">
                <a:latin typeface="Times New Roman"/>
                <a:cs typeface="Times New Roman"/>
              </a:rPr>
              <a:t>g</a:t>
            </a:r>
            <a:r>
              <a:rPr sz="2000" dirty="0">
                <a:latin typeface="Times New Roman"/>
                <a:cs typeface="Times New Roman"/>
              </a:rPr>
              <a:t>	</a:t>
            </a:r>
            <a:r>
              <a:rPr sz="2000" spc="5" dirty="0">
                <a:latin typeface="Times New Roman"/>
                <a:cs typeface="Times New Roman"/>
              </a:rPr>
              <a:t>o</a:t>
            </a:r>
            <a:r>
              <a:rPr sz="2000" spc="-5" dirty="0">
                <a:latin typeface="Times New Roman"/>
                <a:cs typeface="Times New Roman"/>
              </a:rPr>
              <a:t>n</a:t>
            </a:r>
            <a:r>
              <a:rPr sz="2000" dirty="0">
                <a:latin typeface="Times New Roman"/>
                <a:cs typeface="Times New Roman"/>
              </a:rPr>
              <a:t>	</a:t>
            </a:r>
            <a:r>
              <a:rPr sz="2000" spc="15" dirty="0">
                <a:latin typeface="Times New Roman"/>
                <a:cs typeface="Times New Roman"/>
              </a:rPr>
              <a:t>t</a:t>
            </a:r>
            <a:r>
              <a:rPr sz="2000" spc="-20" dirty="0">
                <a:latin typeface="Times New Roman"/>
                <a:cs typeface="Times New Roman"/>
              </a:rPr>
              <a:t>h</a:t>
            </a:r>
            <a:r>
              <a:rPr sz="2000" spc="-5" dirty="0">
                <a:latin typeface="Times New Roman"/>
                <a:cs typeface="Times New Roman"/>
              </a:rPr>
              <a:t>e</a:t>
            </a:r>
            <a:r>
              <a:rPr sz="2000" dirty="0">
                <a:latin typeface="Times New Roman"/>
                <a:cs typeface="Times New Roman"/>
              </a:rPr>
              <a:t>	</a:t>
            </a:r>
            <a:r>
              <a:rPr sz="2000" spc="5" dirty="0">
                <a:latin typeface="Times New Roman"/>
                <a:cs typeface="Times New Roman"/>
              </a:rPr>
              <a:t>nu</a:t>
            </a:r>
            <a:r>
              <a:rPr sz="2000" spc="-50" dirty="0">
                <a:latin typeface="Times New Roman"/>
                <a:cs typeface="Times New Roman"/>
              </a:rPr>
              <a:t>m</a:t>
            </a:r>
            <a:r>
              <a:rPr sz="2000" spc="5" dirty="0">
                <a:latin typeface="Times New Roman"/>
                <a:cs typeface="Times New Roman"/>
              </a:rPr>
              <a:t>b</a:t>
            </a:r>
            <a:r>
              <a:rPr sz="2000" spc="-5" dirty="0">
                <a:latin typeface="Times New Roman"/>
                <a:cs typeface="Times New Roman"/>
              </a:rPr>
              <a:t>er</a:t>
            </a:r>
            <a:r>
              <a:rPr sz="2000" dirty="0">
                <a:latin typeface="Times New Roman"/>
                <a:cs typeface="Times New Roman"/>
              </a:rPr>
              <a:t>	</a:t>
            </a:r>
            <a:r>
              <a:rPr sz="2000" spc="5" dirty="0">
                <a:latin typeface="Times New Roman"/>
                <a:cs typeface="Times New Roman"/>
              </a:rPr>
              <a:t>o</a:t>
            </a:r>
            <a:r>
              <a:rPr sz="2000" spc="-5" dirty="0">
                <a:latin typeface="Times New Roman"/>
                <a:cs typeface="Times New Roman"/>
              </a:rPr>
              <a:t>f</a:t>
            </a:r>
            <a:r>
              <a:rPr sz="2000" dirty="0">
                <a:latin typeface="Times New Roman"/>
                <a:cs typeface="Times New Roman"/>
              </a:rPr>
              <a:t>	</a:t>
            </a:r>
            <a:r>
              <a:rPr sz="2000" spc="-5" dirty="0">
                <a:latin typeface="Times New Roman"/>
                <a:cs typeface="Times New Roman"/>
              </a:rPr>
              <a:t>tas</a:t>
            </a:r>
            <a:r>
              <a:rPr sz="2000" spc="-25" dirty="0">
                <a:latin typeface="Times New Roman"/>
                <a:cs typeface="Times New Roman"/>
              </a:rPr>
              <a:t>k</a:t>
            </a:r>
            <a:r>
              <a:rPr sz="2000" spc="-5" dirty="0">
                <a:latin typeface="Times New Roman"/>
                <a:cs typeface="Times New Roman"/>
              </a:rPr>
              <a:t>s</a:t>
            </a:r>
            <a:r>
              <a:rPr sz="2000" dirty="0">
                <a:latin typeface="Times New Roman"/>
                <a:cs typeface="Times New Roman"/>
              </a:rPr>
              <a:t>	</a:t>
            </a:r>
            <a:r>
              <a:rPr sz="2000" spc="20" dirty="0">
                <a:latin typeface="Times New Roman"/>
                <a:cs typeface="Times New Roman"/>
              </a:rPr>
              <a:t>a</a:t>
            </a:r>
            <a:r>
              <a:rPr sz="2000" spc="-20" dirty="0">
                <a:latin typeface="Times New Roman"/>
                <a:cs typeface="Times New Roman"/>
              </a:rPr>
              <a:t>n</a:t>
            </a:r>
            <a:r>
              <a:rPr sz="2000" spc="-5" dirty="0">
                <a:latin typeface="Times New Roman"/>
                <a:cs typeface="Times New Roman"/>
              </a:rPr>
              <a:t>d</a:t>
            </a:r>
            <a:r>
              <a:rPr sz="2000" dirty="0">
                <a:latin typeface="Times New Roman"/>
                <a:cs typeface="Times New Roman"/>
              </a:rPr>
              <a:t>	</a:t>
            </a:r>
            <a:r>
              <a:rPr sz="2000" spc="-5" dirty="0">
                <a:latin typeface="Times New Roman"/>
                <a:cs typeface="Times New Roman"/>
              </a:rPr>
              <a:t>t</a:t>
            </a:r>
            <a:r>
              <a:rPr sz="2000" spc="-20" dirty="0">
                <a:latin typeface="Times New Roman"/>
                <a:cs typeface="Times New Roman"/>
              </a:rPr>
              <a:t>h</a:t>
            </a:r>
            <a:r>
              <a:rPr sz="2000" spc="-5" dirty="0">
                <a:latin typeface="Times New Roman"/>
                <a:cs typeface="Times New Roman"/>
              </a:rPr>
              <a:t>e  </a:t>
            </a:r>
            <a:r>
              <a:rPr sz="2000" spc="-10" dirty="0">
                <a:latin typeface="Times New Roman"/>
                <a:cs typeface="Times New Roman"/>
              </a:rPr>
              <a:t>complexity </a:t>
            </a:r>
            <a:r>
              <a:rPr sz="2000" dirty="0">
                <a:latin typeface="Times New Roman"/>
                <a:cs typeface="Times New Roman"/>
              </a:rPr>
              <a:t>of </a:t>
            </a:r>
            <a:r>
              <a:rPr sz="2000" spc="-10" dirty="0">
                <a:latin typeface="Times New Roman"/>
                <a:cs typeface="Times New Roman"/>
              </a:rPr>
              <a:t>tasks) </a:t>
            </a:r>
            <a:r>
              <a:rPr sz="2000" dirty="0">
                <a:solidFill>
                  <a:srgbClr val="006FC0"/>
                </a:solidFill>
                <a:latin typeface="Times New Roman"/>
                <a:cs typeface="Times New Roman"/>
              </a:rPr>
              <a:t>of </a:t>
            </a:r>
            <a:r>
              <a:rPr sz="2000" spc="-15" dirty="0">
                <a:solidFill>
                  <a:srgbClr val="006FC0"/>
                </a:solidFill>
                <a:latin typeface="Times New Roman"/>
                <a:cs typeface="Times New Roman"/>
              </a:rPr>
              <a:t>FLASH memory</a:t>
            </a:r>
            <a:r>
              <a:rPr sz="2000" spc="204" dirty="0">
                <a:solidFill>
                  <a:srgbClr val="006FC0"/>
                </a:solidFill>
                <a:latin typeface="Times New Roman"/>
                <a:cs typeface="Times New Roman"/>
              </a:rPr>
              <a:t> </a:t>
            </a:r>
            <a:r>
              <a:rPr sz="2000" spc="-10" dirty="0">
                <a:latin typeface="Times New Roman"/>
                <a:cs typeface="Times New Roman"/>
              </a:rPr>
              <a:t>and</a:t>
            </a:r>
            <a:endParaRPr sz="2000">
              <a:latin typeface="Times New Roman"/>
              <a:cs typeface="Times New Roman"/>
            </a:endParaRPr>
          </a:p>
          <a:p>
            <a:pPr marL="356870">
              <a:lnSpc>
                <a:spcPct val="100000"/>
              </a:lnSpc>
              <a:spcBef>
                <a:spcPts val="1685"/>
              </a:spcBef>
              <a:tabLst>
                <a:tab pos="682625" algn="l"/>
              </a:tabLst>
            </a:pPr>
            <a:r>
              <a:rPr sz="2000" spc="-5" dirty="0">
                <a:solidFill>
                  <a:srgbClr val="C00000"/>
                </a:solidFill>
                <a:latin typeface="Times New Roman"/>
                <a:cs typeface="Times New Roman"/>
              </a:rPr>
              <a:t>»	</a:t>
            </a:r>
            <a:r>
              <a:rPr sz="2000" spc="-5" dirty="0">
                <a:latin typeface="Times New Roman"/>
                <a:cs typeface="Times New Roman"/>
              </a:rPr>
              <a:t>a </a:t>
            </a:r>
            <a:r>
              <a:rPr sz="2000" spc="-10" dirty="0">
                <a:solidFill>
                  <a:srgbClr val="006FC0"/>
                </a:solidFill>
                <a:latin typeface="Times New Roman"/>
                <a:cs typeface="Times New Roman"/>
              </a:rPr>
              <a:t>few bytes </a:t>
            </a:r>
            <a:r>
              <a:rPr sz="2000" dirty="0">
                <a:solidFill>
                  <a:srgbClr val="006FC0"/>
                </a:solidFill>
                <a:latin typeface="Times New Roman"/>
                <a:cs typeface="Times New Roman"/>
              </a:rPr>
              <a:t>of </a:t>
            </a:r>
            <a:r>
              <a:rPr sz="2000" spc="-5" dirty="0">
                <a:solidFill>
                  <a:srgbClr val="006FC0"/>
                </a:solidFill>
                <a:latin typeface="Times New Roman"/>
                <a:cs typeface="Times New Roman"/>
              </a:rPr>
              <a:t>EEPROM </a:t>
            </a:r>
            <a:r>
              <a:rPr sz="2000" spc="-5" dirty="0">
                <a:latin typeface="Times New Roman"/>
                <a:cs typeface="Times New Roman"/>
              </a:rPr>
              <a:t>(if required) </a:t>
            </a:r>
            <a:r>
              <a:rPr sz="2000" spc="-10" dirty="0">
                <a:latin typeface="Times New Roman"/>
                <a:cs typeface="Times New Roman"/>
              </a:rPr>
              <a:t>for designing the</a:t>
            </a:r>
            <a:r>
              <a:rPr sz="2000" spc="140" dirty="0">
                <a:latin typeface="Times New Roman"/>
                <a:cs typeface="Times New Roman"/>
              </a:rPr>
              <a:t> </a:t>
            </a:r>
            <a:r>
              <a:rPr sz="2000" spc="-20" dirty="0">
                <a:latin typeface="Times New Roman"/>
                <a:cs typeface="Times New Roman"/>
              </a:rPr>
              <a:t>system.</a:t>
            </a:r>
            <a:endParaRPr sz="2000">
              <a:latin typeface="Times New Roman"/>
              <a:cs typeface="Times New Roman"/>
            </a:endParaRPr>
          </a:p>
        </p:txBody>
      </p:sp>
      <p:sp>
        <p:nvSpPr>
          <p:cNvPr id="3" name="object 3"/>
          <p:cNvSpPr txBox="1"/>
          <p:nvPr/>
        </p:nvSpPr>
        <p:spPr>
          <a:xfrm>
            <a:off x="804468" y="4089019"/>
            <a:ext cx="5516880" cy="1304925"/>
          </a:xfrm>
          <a:prstGeom prst="rect">
            <a:avLst/>
          </a:prstGeom>
        </p:spPr>
        <p:txBody>
          <a:bodyPr vert="horz" wrap="square" lIns="0" tIns="11430" rIns="0" bIns="0" rtlCol="0">
            <a:spAutoFit/>
          </a:bodyPr>
          <a:lstStyle/>
          <a:p>
            <a:pPr marL="12700">
              <a:lnSpc>
                <a:spcPct val="100000"/>
              </a:lnSpc>
              <a:spcBef>
                <a:spcPts val="90"/>
              </a:spcBef>
              <a:tabLst>
                <a:tab pos="338455" algn="l"/>
              </a:tabLst>
            </a:pPr>
            <a:r>
              <a:rPr sz="2000" spc="-5" dirty="0">
                <a:solidFill>
                  <a:srgbClr val="C00000"/>
                </a:solidFill>
                <a:latin typeface="Times New Roman"/>
                <a:cs typeface="Times New Roman"/>
              </a:rPr>
              <a:t>»	</a:t>
            </a:r>
            <a:r>
              <a:rPr sz="2000" dirty="0">
                <a:latin typeface="Times New Roman"/>
                <a:cs typeface="Times New Roman"/>
              </a:rPr>
              <a:t>There </a:t>
            </a:r>
            <a:r>
              <a:rPr sz="2000" spc="-10" dirty="0">
                <a:latin typeface="Times New Roman"/>
                <a:cs typeface="Times New Roman"/>
              </a:rPr>
              <a:t>is </a:t>
            </a:r>
            <a:r>
              <a:rPr sz="2000" spc="-15" dirty="0">
                <a:solidFill>
                  <a:srgbClr val="6F2F9F"/>
                </a:solidFill>
                <a:latin typeface="Times New Roman"/>
                <a:cs typeface="Times New Roman"/>
              </a:rPr>
              <a:t>no </a:t>
            </a:r>
            <a:r>
              <a:rPr sz="2000" spc="-10" dirty="0">
                <a:solidFill>
                  <a:srgbClr val="6F2F9F"/>
                </a:solidFill>
                <a:latin typeface="Times New Roman"/>
                <a:cs typeface="Times New Roman"/>
              </a:rPr>
              <a:t>need for externa1 </a:t>
            </a:r>
            <a:r>
              <a:rPr sz="2000" spc="-15" dirty="0">
                <a:solidFill>
                  <a:srgbClr val="6F2F9F"/>
                </a:solidFill>
                <a:latin typeface="Times New Roman"/>
                <a:cs typeface="Times New Roman"/>
              </a:rPr>
              <a:t>memory </a:t>
            </a:r>
            <a:r>
              <a:rPr sz="2000" spc="-5" dirty="0">
                <a:latin typeface="Times New Roman"/>
                <a:cs typeface="Times New Roman"/>
              </a:rPr>
              <a:t>at</a:t>
            </a:r>
            <a:r>
              <a:rPr sz="2000" spc="145" dirty="0">
                <a:latin typeface="Times New Roman"/>
                <a:cs typeface="Times New Roman"/>
              </a:rPr>
              <a:t> </a:t>
            </a:r>
            <a:r>
              <a:rPr sz="2000" spc="-5" dirty="0">
                <a:latin typeface="Times New Roman"/>
                <a:cs typeface="Times New Roman"/>
              </a:rPr>
              <a:t>all.</a:t>
            </a:r>
            <a:endParaRPr sz="2000">
              <a:latin typeface="Times New Roman"/>
              <a:cs typeface="Times New Roman"/>
            </a:endParaRPr>
          </a:p>
          <a:p>
            <a:pPr marL="338455" marR="5080" indent="-326390">
              <a:lnSpc>
                <a:spcPct val="150100"/>
              </a:lnSpc>
              <a:spcBef>
                <a:spcPts val="480"/>
              </a:spcBef>
              <a:tabLst>
                <a:tab pos="338455" algn="l"/>
                <a:tab pos="701675" algn="l"/>
                <a:tab pos="1283970" algn="l"/>
                <a:tab pos="3046095" algn="l"/>
                <a:tab pos="3890645" algn="l"/>
                <a:tab pos="4689475" algn="l"/>
              </a:tabLst>
            </a:pPr>
            <a:r>
              <a:rPr sz="2000" spc="-5" dirty="0">
                <a:solidFill>
                  <a:srgbClr val="C00000"/>
                </a:solidFill>
                <a:latin typeface="Times New Roman"/>
                <a:cs typeface="Times New Roman"/>
              </a:rPr>
              <a:t>»	</a:t>
            </a:r>
            <a:r>
              <a:rPr sz="2000" spc="-10" dirty="0">
                <a:latin typeface="Times New Roman"/>
                <a:cs typeface="Times New Roman"/>
              </a:rPr>
              <a:t>A	</a:t>
            </a:r>
            <a:r>
              <a:rPr sz="2000" spc="10" dirty="0">
                <a:latin typeface="Times New Roman"/>
                <a:cs typeface="Times New Roman"/>
              </a:rPr>
              <a:t>P</a:t>
            </a:r>
            <a:r>
              <a:rPr sz="2000" dirty="0">
                <a:latin typeface="Times New Roman"/>
                <a:cs typeface="Times New Roman"/>
              </a:rPr>
              <a:t>I</a:t>
            </a:r>
            <a:r>
              <a:rPr sz="2000" spc="-10" dirty="0">
                <a:latin typeface="Times New Roman"/>
                <a:cs typeface="Times New Roman"/>
              </a:rPr>
              <a:t>C</a:t>
            </a:r>
            <a:r>
              <a:rPr sz="2000" dirty="0">
                <a:latin typeface="Times New Roman"/>
                <a:cs typeface="Times New Roman"/>
              </a:rPr>
              <a:t>	</a:t>
            </a:r>
            <a:r>
              <a:rPr sz="2000" spc="-25" dirty="0">
                <a:latin typeface="Times New Roman"/>
                <a:cs typeface="Times New Roman"/>
              </a:rPr>
              <a:t>m</a:t>
            </a:r>
            <a:r>
              <a:rPr sz="2000" spc="-5" dirty="0">
                <a:latin typeface="Times New Roman"/>
                <a:cs typeface="Times New Roman"/>
              </a:rPr>
              <a:t>ic</a:t>
            </a:r>
            <a:r>
              <a:rPr sz="2000" dirty="0">
                <a:latin typeface="Times New Roman"/>
                <a:cs typeface="Times New Roman"/>
              </a:rPr>
              <a:t>r</a:t>
            </a:r>
            <a:r>
              <a:rPr sz="2000" spc="5" dirty="0">
                <a:latin typeface="Times New Roman"/>
                <a:cs typeface="Times New Roman"/>
              </a:rPr>
              <a:t>o</a:t>
            </a:r>
            <a:r>
              <a:rPr sz="2000" spc="-5" dirty="0">
                <a:latin typeface="Times New Roman"/>
                <a:cs typeface="Times New Roman"/>
              </a:rPr>
              <a:t>c</a:t>
            </a:r>
            <a:r>
              <a:rPr sz="2000" spc="5" dirty="0">
                <a:latin typeface="Times New Roman"/>
                <a:cs typeface="Times New Roman"/>
              </a:rPr>
              <a:t>o</a:t>
            </a:r>
            <a:r>
              <a:rPr sz="2000" spc="-20" dirty="0">
                <a:latin typeface="Times New Roman"/>
                <a:cs typeface="Times New Roman"/>
              </a:rPr>
              <a:t>n</a:t>
            </a:r>
            <a:r>
              <a:rPr sz="2000" spc="-5" dirty="0">
                <a:latin typeface="Times New Roman"/>
                <a:cs typeface="Times New Roman"/>
              </a:rPr>
              <a:t>tr</a:t>
            </a:r>
            <a:r>
              <a:rPr sz="2000" spc="5" dirty="0">
                <a:latin typeface="Times New Roman"/>
                <a:cs typeface="Times New Roman"/>
              </a:rPr>
              <a:t>o</a:t>
            </a:r>
            <a:r>
              <a:rPr sz="2000" spc="-5" dirty="0">
                <a:latin typeface="Times New Roman"/>
                <a:cs typeface="Times New Roman"/>
              </a:rPr>
              <a:t>ller</a:t>
            </a:r>
            <a:r>
              <a:rPr sz="2000" dirty="0">
                <a:latin typeface="Times New Roman"/>
                <a:cs typeface="Times New Roman"/>
              </a:rPr>
              <a:t>	</a:t>
            </a:r>
            <a:r>
              <a:rPr sz="2000" spc="-20" dirty="0">
                <a:latin typeface="Times New Roman"/>
                <a:cs typeface="Times New Roman"/>
              </a:rPr>
              <a:t>d</a:t>
            </a:r>
            <a:r>
              <a:rPr sz="2000" spc="-5" dirty="0">
                <a:latin typeface="Times New Roman"/>
                <a:cs typeface="Times New Roman"/>
              </a:rPr>
              <a:t>e</a:t>
            </a:r>
            <a:r>
              <a:rPr sz="2000" spc="-15" dirty="0">
                <a:latin typeface="Times New Roman"/>
                <a:cs typeface="Times New Roman"/>
              </a:rPr>
              <a:t>v</a:t>
            </a:r>
            <a:r>
              <a:rPr sz="2000" spc="-5" dirty="0">
                <a:latin typeface="Times New Roman"/>
                <a:cs typeface="Times New Roman"/>
              </a:rPr>
              <a:t>ice</a:t>
            </a:r>
            <a:r>
              <a:rPr sz="2000" dirty="0">
                <a:latin typeface="Times New Roman"/>
                <a:cs typeface="Times New Roman"/>
              </a:rPr>
              <a:t>	</a:t>
            </a:r>
            <a:r>
              <a:rPr sz="2000" spc="-35" dirty="0">
                <a:latin typeface="Times New Roman"/>
                <a:cs typeface="Times New Roman"/>
              </a:rPr>
              <a:t>w</a:t>
            </a:r>
            <a:r>
              <a:rPr sz="2000" spc="-20" dirty="0">
                <a:latin typeface="Times New Roman"/>
                <a:cs typeface="Times New Roman"/>
              </a:rPr>
              <a:t>h</a:t>
            </a:r>
            <a:r>
              <a:rPr sz="2000" spc="-5" dirty="0">
                <a:latin typeface="Times New Roman"/>
                <a:cs typeface="Times New Roman"/>
              </a:rPr>
              <a:t>i</a:t>
            </a:r>
            <a:r>
              <a:rPr sz="2000" spc="15" dirty="0">
                <a:latin typeface="Times New Roman"/>
                <a:cs typeface="Times New Roman"/>
              </a:rPr>
              <a:t>c</a:t>
            </a:r>
            <a:r>
              <a:rPr sz="2000" spc="-5" dirty="0">
                <a:latin typeface="Times New Roman"/>
                <a:cs typeface="Times New Roman"/>
              </a:rPr>
              <a:t>h</a:t>
            </a:r>
            <a:r>
              <a:rPr sz="2000" dirty="0">
                <a:latin typeface="Times New Roman"/>
                <a:cs typeface="Times New Roman"/>
              </a:rPr>
              <a:t>	</a:t>
            </a:r>
            <a:r>
              <a:rPr sz="2000" spc="-15" dirty="0">
                <a:latin typeface="Times New Roman"/>
                <a:cs typeface="Times New Roman"/>
              </a:rPr>
              <a:t>s</a:t>
            </a:r>
            <a:r>
              <a:rPr sz="2000" spc="-5" dirty="0">
                <a:latin typeface="Times New Roman"/>
                <a:cs typeface="Times New Roman"/>
              </a:rPr>
              <a:t>ati</a:t>
            </a:r>
            <a:r>
              <a:rPr sz="2000" spc="10" dirty="0">
                <a:latin typeface="Times New Roman"/>
                <a:cs typeface="Times New Roman"/>
              </a:rPr>
              <a:t>s</a:t>
            </a:r>
            <a:r>
              <a:rPr sz="2000" spc="-25" dirty="0">
                <a:latin typeface="Times New Roman"/>
                <a:cs typeface="Times New Roman"/>
              </a:rPr>
              <a:t>f</a:t>
            </a:r>
            <a:r>
              <a:rPr sz="2000" spc="-5" dirty="0">
                <a:latin typeface="Times New Roman"/>
                <a:cs typeface="Times New Roman"/>
              </a:rPr>
              <a:t>ies  </a:t>
            </a:r>
            <a:r>
              <a:rPr sz="2000" spc="-10" dirty="0">
                <a:latin typeface="Times New Roman"/>
                <a:cs typeface="Times New Roman"/>
              </a:rPr>
              <a:t>requirements </a:t>
            </a:r>
            <a:r>
              <a:rPr sz="2000" spc="-5" dirty="0">
                <a:latin typeface="Times New Roman"/>
                <a:cs typeface="Times New Roman"/>
              </a:rPr>
              <a:t>can </a:t>
            </a:r>
            <a:r>
              <a:rPr sz="2000" dirty="0">
                <a:latin typeface="Times New Roman"/>
                <a:cs typeface="Times New Roman"/>
              </a:rPr>
              <a:t>be </a:t>
            </a:r>
            <a:r>
              <a:rPr sz="2000" spc="-10" dirty="0">
                <a:latin typeface="Times New Roman"/>
                <a:cs typeface="Times New Roman"/>
              </a:rPr>
              <a:t>used in this</a:t>
            </a:r>
            <a:r>
              <a:rPr sz="2000" spc="75" dirty="0">
                <a:latin typeface="Times New Roman"/>
                <a:cs typeface="Times New Roman"/>
              </a:rPr>
              <a:t> </a:t>
            </a:r>
            <a:r>
              <a:rPr sz="2000" spc="-5" dirty="0">
                <a:latin typeface="Times New Roman"/>
                <a:cs typeface="Times New Roman"/>
              </a:rPr>
              <a:t>case.</a:t>
            </a:r>
            <a:endParaRPr sz="2000">
              <a:latin typeface="Times New Roman"/>
              <a:cs typeface="Times New Roman"/>
            </a:endParaRPr>
          </a:p>
        </p:txBody>
      </p:sp>
      <p:sp>
        <p:nvSpPr>
          <p:cNvPr id="4" name="object 4"/>
          <p:cNvSpPr txBox="1"/>
          <p:nvPr/>
        </p:nvSpPr>
        <p:spPr>
          <a:xfrm>
            <a:off x="6478651" y="4607178"/>
            <a:ext cx="2437765" cy="329565"/>
          </a:xfrm>
          <a:prstGeom prst="rect">
            <a:avLst/>
          </a:prstGeom>
        </p:spPr>
        <p:txBody>
          <a:bodyPr vert="horz" wrap="square" lIns="0" tIns="11430" rIns="0" bIns="0" rtlCol="0">
            <a:spAutoFit/>
          </a:bodyPr>
          <a:lstStyle/>
          <a:p>
            <a:pPr marL="12700">
              <a:lnSpc>
                <a:spcPct val="100000"/>
              </a:lnSpc>
              <a:spcBef>
                <a:spcPts val="90"/>
              </a:spcBef>
              <a:tabLst>
                <a:tab pos="503555" algn="l"/>
                <a:tab pos="1028065" algn="l"/>
                <a:tab pos="1579880" algn="l"/>
              </a:tabLst>
            </a:pPr>
            <a:r>
              <a:rPr sz="2000" spc="-5" dirty="0">
                <a:latin typeface="Times New Roman"/>
                <a:cs typeface="Times New Roman"/>
              </a:rPr>
              <a:t>t</a:t>
            </a:r>
            <a:r>
              <a:rPr sz="2000" spc="-20" dirty="0">
                <a:latin typeface="Times New Roman"/>
                <a:cs typeface="Times New Roman"/>
              </a:rPr>
              <a:t>h</a:t>
            </a:r>
            <a:r>
              <a:rPr sz="2000" spc="-5" dirty="0">
                <a:latin typeface="Times New Roman"/>
                <a:cs typeface="Times New Roman"/>
              </a:rPr>
              <a:t>e</a:t>
            </a:r>
            <a:r>
              <a:rPr sz="2000" dirty="0">
                <a:latin typeface="Times New Roman"/>
                <a:cs typeface="Times New Roman"/>
              </a:rPr>
              <a:t>	I</a:t>
            </a:r>
            <a:r>
              <a:rPr sz="2000" spc="-5" dirty="0">
                <a:latin typeface="Times New Roman"/>
                <a:cs typeface="Times New Roman"/>
              </a:rPr>
              <a:t>/O</a:t>
            </a:r>
            <a:r>
              <a:rPr sz="2000" dirty="0">
                <a:latin typeface="Times New Roman"/>
                <a:cs typeface="Times New Roman"/>
              </a:rPr>
              <a:t>	</a:t>
            </a:r>
            <a:r>
              <a:rPr sz="2000" spc="-5" dirty="0">
                <a:latin typeface="Times New Roman"/>
                <a:cs typeface="Times New Roman"/>
              </a:rPr>
              <a:t>a</a:t>
            </a:r>
            <a:r>
              <a:rPr sz="2000" spc="-15" dirty="0">
                <a:latin typeface="Times New Roman"/>
                <a:cs typeface="Times New Roman"/>
              </a:rPr>
              <a:t>n</a:t>
            </a:r>
            <a:r>
              <a:rPr sz="2000" spc="-5" dirty="0">
                <a:latin typeface="Times New Roman"/>
                <a:cs typeface="Times New Roman"/>
              </a:rPr>
              <a:t>d</a:t>
            </a:r>
            <a:r>
              <a:rPr sz="2000" dirty="0">
                <a:latin typeface="Times New Roman"/>
                <a:cs typeface="Times New Roman"/>
              </a:rPr>
              <a:t>	</a:t>
            </a:r>
            <a:r>
              <a:rPr sz="2000" spc="-50" dirty="0">
                <a:latin typeface="Times New Roman"/>
                <a:cs typeface="Times New Roman"/>
              </a:rPr>
              <a:t>m</a:t>
            </a:r>
            <a:r>
              <a:rPr sz="2000" spc="20" dirty="0">
                <a:latin typeface="Times New Roman"/>
                <a:cs typeface="Times New Roman"/>
              </a:rPr>
              <a:t>e</a:t>
            </a:r>
            <a:r>
              <a:rPr sz="2000" spc="-50" dirty="0">
                <a:latin typeface="Times New Roman"/>
                <a:cs typeface="Times New Roman"/>
              </a:rPr>
              <a:t>m</a:t>
            </a:r>
            <a:r>
              <a:rPr sz="2000" spc="5" dirty="0">
                <a:latin typeface="Times New Roman"/>
                <a:cs typeface="Times New Roman"/>
              </a:rPr>
              <a:t>o</a:t>
            </a:r>
            <a:r>
              <a:rPr sz="2000" spc="45" dirty="0">
                <a:latin typeface="Times New Roman"/>
                <a:cs typeface="Times New Roman"/>
              </a:rPr>
              <a:t>r</a:t>
            </a:r>
            <a:r>
              <a:rPr sz="2000" spc="-5" dirty="0">
                <a:latin typeface="Times New Roman"/>
                <a:cs typeface="Times New Roman"/>
              </a:rPr>
              <a:t>y</a:t>
            </a:r>
            <a:endParaRPr sz="2000">
              <a:latin typeface="Times New Roman"/>
              <a:cs typeface="Times New Roman"/>
            </a:endParaRPr>
          </a:p>
        </p:txBody>
      </p:sp>
      <p:sp>
        <p:nvSpPr>
          <p:cNvPr id="7" name="object 7"/>
          <p:cNvSpPr txBox="1"/>
          <p:nvPr/>
        </p:nvSpPr>
        <p:spPr>
          <a:xfrm>
            <a:off x="8420100" y="6471338"/>
            <a:ext cx="216535" cy="196850"/>
          </a:xfrm>
          <a:prstGeom prst="rect">
            <a:avLst/>
          </a:prstGeom>
        </p:spPr>
        <p:txBody>
          <a:bodyPr vert="horz" wrap="square" lIns="0" tIns="0" rIns="0" bIns="0" rtlCol="0">
            <a:spAutoFit/>
          </a:bodyPr>
          <a:lstStyle/>
          <a:p>
            <a:pPr marL="38100">
              <a:lnSpc>
                <a:spcPts val="1375"/>
              </a:lnSpc>
            </a:pPr>
            <a:fld id="{81D60167-4931-47E6-BA6A-407CBD079E47}" type="slidenum">
              <a:rPr sz="1200" spc="-40" dirty="0">
                <a:latin typeface="Times New Roman"/>
                <a:cs typeface="Times New Roman"/>
              </a:rPr>
              <a:t>90</a:t>
            </a:fld>
            <a:endParaRPr sz="1200">
              <a:latin typeface="Times New Roman"/>
              <a:cs typeface="Times New Roman"/>
            </a:endParaRP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60044" y="505713"/>
            <a:ext cx="8456295" cy="5147310"/>
          </a:xfrm>
          <a:prstGeom prst="rect">
            <a:avLst/>
          </a:prstGeom>
        </p:spPr>
        <p:txBody>
          <a:bodyPr vert="horz" wrap="square" lIns="0" tIns="11430" rIns="0" bIns="0" rtlCol="0">
            <a:spAutoFit/>
          </a:bodyPr>
          <a:lstStyle/>
          <a:p>
            <a:pPr marL="12700">
              <a:lnSpc>
                <a:spcPct val="100000"/>
              </a:lnSpc>
              <a:spcBef>
                <a:spcPts val="90"/>
              </a:spcBef>
              <a:tabLst>
                <a:tab pos="356870" algn="l"/>
              </a:tabLst>
            </a:pPr>
            <a:r>
              <a:rPr sz="2000" spc="-5" dirty="0">
                <a:solidFill>
                  <a:srgbClr val="C00000"/>
                </a:solidFill>
                <a:latin typeface="Times New Roman"/>
                <a:cs typeface="Times New Roman"/>
              </a:rPr>
              <a:t>»	</a:t>
            </a:r>
            <a:r>
              <a:rPr sz="2000" b="1" i="1" dirty="0">
                <a:solidFill>
                  <a:srgbClr val="AC1285"/>
                </a:solidFill>
                <a:latin typeface="Times New Roman"/>
                <a:cs typeface="Times New Roman"/>
              </a:rPr>
              <a:t>Example: </a:t>
            </a:r>
            <a:r>
              <a:rPr sz="2000" spc="-10" dirty="0">
                <a:latin typeface="Times New Roman"/>
                <a:cs typeface="Times New Roman"/>
              </a:rPr>
              <a:t>Embedded </a:t>
            </a:r>
            <a:r>
              <a:rPr sz="2000" b="1" spc="-5" dirty="0">
                <a:solidFill>
                  <a:srgbClr val="AC1285"/>
                </a:solidFill>
                <a:latin typeface="Times New Roman"/>
                <a:cs typeface="Times New Roman"/>
              </a:rPr>
              <a:t>design </a:t>
            </a:r>
            <a:r>
              <a:rPr sz="2000" b="1" spc="-10" dirty="0">
                <a:solidFill>
                  <a:srgbClr val="AC1285"/>
                </a:solidFill>
                <a:latin typeface="Times New Roman"/>
                <a:cs typeface="Times New Roman"/>
              </a:rPr>
              <a:t>based </a:t>
            </a:r>
            <a:r>
              <a:rPr sz="2000" b="1" dirty="0">
                <a:solidFill>
                  <a:srgbClr val="AC1285"/>
                </a:solidFill>
                <a:latin typeface="Times New Roman"/>
                <a:cs typeface="Times New Roman"/>
              </a:rPr>
              <a:t>on an</a:t>
            </a:r>
            <a:r>
              <a:rPr sz="2000" b="1" spc="5" dirty="0">
                <a:solidFill>
                  <a:srgbClr val="AC1285"/>
                </a:solidFill>
                <a:latin typeface="Times New Roman"/>
                <a:cs typeface="Times New Roman"/>
              </a:rPr>
              <a:t> </a:t>
            </a:r>
            <a:r>
              <a:rPr sz="2000" b="1" spc="-10" dirty="0">
                <a:solidFill>
                  <a:srgbClr val="AC1285"/>
                </a:solidFill>
                <a:latin typeface="Times New Roman"/>
                <a:cs typeface="Times New Roman"/>
              </a:rPr>
              <a:t>RTOS</a:t>
            </a:r>
            <a:endParaRPr sz="2000">
              <a:latin typeface="Times New Roman"/>
              <a:cs typeface="Times New Roman"/>
            </a:endParaRPr>
          </a:p>
          <a:p>
            <a:pPr marL="356870" marR="6985" indent="-344805">
              <a:lnSpc>
                <a:spcPct val="150100"/>
              </a:lnSpc>
              <a:spcBef>
                <a:spcPts val="480"/>
              </a:spcBef>
              <a:tabLst>
                <a:tab pos="356870" algn="l"/>
              </a:tabLst>
            </a:pPr>
            <a:r>
              <a:rPr sz="2000" spc="-5" dirty="0">
                <a:solidFill>
                  <a:srgbClr val="C00000"/>
                </a:solidFill>
                <a:latin typeface="Times New Roman"/>
                <a:cs typeface="Times New Roman"/>
              </a:rPr>
              <a:t>»	</a:t>
            </a:r>
            <a:r>
              <a:rPr sz="2000" dirty="0">
                <a:latin typeface="Times New Roman"/>
                <a:cs typeface="Times New Roman"/>
              </a:rPr>
              <a:t>RTOS </a:t>
            </a:r>
            <a:r>
              <a:rPr sz="2000" spc="-5" dirty="0">
                <a:solidFill>
                  <a:srgbClr val="6F2F9F"/>
                </a:solidFill>
                <a:latin typeface="Times New Roman"/>
                <a:cs typeface="Times New Roman"/>
              </a:rPr>
              <a:t>requires certain amount </a:t>
            </a:r>
            <a:r>
              <a:rPr sz="2000" dirty="0">
                <a:solidFill>
                  <a:srgbClr val="6F2F9F"/>
                </a:solidFill>
                <a:latin typeface="Times New Roman"/>
                <a:cs typeface="Times New Roman"/>
              </a:rPr>
              <a:t>of </a:t>
            </a:r>
            <a:r>
              <a:rPr sz="2000" spc="-10" dirty="0">
                <a:solidFill>
                  <a:srgbClr val="6F2F9F"/>
                </a:solidFill>
                <a:latin typeface="Times New Roman"/>
                <a:cs typeface="Times New Roman"/>
              </a:rPr>
              <a:t>RAM </a:t>
            </a:r>
            <a:r>
              <a:rPr sz="2000" spc="-10" dirty="0">
                <a:latin typeface="Times New Roman"/>
                <a:cs typeface="Times New Roman"/>
              </a:rPr>
              <a:t>for its </a:t>
            </a:r>
            <a:r>
              <a:rPr sz="2000" spc="-5" dirty="0">
                <a:latin typeface="Times New Roman"/>
                <a:cs typeface="Times New Roman"/>
              </a:rPr>
              <a:t>execution </a:t>
            </a:r>
            <a:r>
              <a:rPr sz="2000" dirty="0">
                <a:latin typeface="Times New Roman"/>
                <a:cs typeface="Times New Roman"/>
              </a:rPr>
              <a:t>and </a:t>
            </a:r>
            <a:r>
              <a:rPr sz="2000" spc="-10" dirty="0">
                <a:solidFill>
                  <a:srgbClr val="6F2F9F"/>
                </a:solidFill>
                <a:latin typeface="Times New Roman"/>
                <a:cs typeface="Times New Roman"/>
              </a:rPr>
              <a:t>ROM for storing  the </a:t>
            </a:r>
            <a:r>
              <a:rPr sz="2000" dirty="0">
                <a:solidFill>
                  <a:srgbClr val="6F2F9F"/>
                </a:solidFill>
                <a:latin typeface="Times New Roman"/>
                <a:cs typeface="Times New Roman"/>
              </a:rPr>
              <a:t>RTOS</a:t>
            </a:r>
            <a:r>
              <a:rPr sz="2000" spc="10" dirty="0">
                <a:solidFill>
                  <a:srgbClr val="6F2F9F"/>
                </a:solidFill>
                <a:latin typeface="Times New Roman"/>
                <a:cs typeface="Times New Roman"/>
              </a:rPr>
              <a:t> </a:t>
            </a:r>
            <a:r>
              <a:rPr sz="2000" spc="-15" dirty="0">
                <a:solidFill>
                  <a:srgbClr val="6F2F9F"/>
                </a:solidFill>
                <a:latin typeface="Times New Roman"/>
                <a:cs typeface="Times New Roman"/>
              </a:rPr>
              <a:t>image</a:t>
            </a:r>
            <a:r>
              <a:rPr sz="2000" spc="-15" dirty="0">
                <a:latin typeface="Times New Roman"/>
                <a:cs typeface="Times New Roman"/>
              </a:rPr>
              <a:t>.</a:t>
            </a:r>
            <a:endParaRPr sz="2000">
              <a:latin typeface="Times New Roman"/>
              <a:cs typeface="Times New Roman"/>
            </a:endParaRPr>
          </a:p>
          <a:p>
            <a:pPr marL="683260" marR="5715" indent="-326390" algn="just">
              <a:lnSpc>
                <a:spcPct val="150100"/>
              </a:lnSpc>
              <a:spcBef>
                <a:spcPts val="480"/>
              </a:spcBef>
            </a:pPr>
            <a:r>
              <a:rPr sz="2000" spc="-5" dirty="0">
                <a:solidFill>
                  <a:srgbClr val="C00000"/>
                </a:solidFill>
                <a:latin typeface="Times New Roman"/>
                <a:cs typeface="Times New Roman"/>
              </a:rPr>
              <a:t>» </a:t>
            </a:r>
            <a:r>
              <a:rPr sz="2000" dirty="0">
                <a:latin typeface="Times New Roman"/>
                <a:cs typeface="Times New Roman"/>
              </a:rPr>
              <a:t>Binary code </a:t>
            </a:r>
            <a:r>
              <a:rPr sz="2000" spc="-10" dirty="0">
                <a:latin typeface="Times New Roman"/>
                <a:cs typeface="Times New Roman"/>
              </a:rPr>
              <a:t>for </a:t>
            </a:r>
            <a:r>
              <a:rPr sz="2000" spc="-5" dirty="0">
                <a:latin typeface="Times New Roman"/>
                <a:cs typeface="Times New Roman"/>
              </a:rPr>
              <a:t>RTOS </a:t>
            </a:r>
            <a:r>
              <a:rPr sz="2000" spc="-10" dirty="0">
                <a:latin typeface="Times New Roman"/>
                <a:cs typeface="Times New Roman"/>
              </a:rPr>
              <a:t>kernel </a:t>
            </a:r>
            <a:r>
              <a:rPr sz="2000" spc="-5" dirty="0">
                <a:latin typeface="Times New Roman"/>
                <a:cs typeface="Times New Roman"/>
              </a:rPr>
              <a:t>containing all the services </a:t>
            </a:r>
            <a:r>
              <a:rPr sz="2000" spc="-10" dirty="0">
                <a:latin typeface="Times New Roman"/>
                <a:cs typeface="Times New Roman"/>
              </a:rPr>
              <a:t>is </a:t>
            </a:r>
            <a:r>
              <a:rPr sz="2000" spc="-5" dirty="0">
                <a:latin typeface="Times New Roman"/>
                <a:cs typeface="Times New Roman"/>
              </a:rPr>
              <a:t>stored </a:t>
            </a:r>
            <a:r>
              <a:rPr sz="2000" spc="-10" dirty="0">
                <a:latin typeface="Times New Roman"/>
                <a:cs typeface="Times New Roman"/>
              </a:rPr>
              <a:t>in </a:t>
            </a:r>
            <a:r>
              <a:rPr sz="2000" spc="-5" dirty="0">
                <a:latin typeface="Times New Roman"/>
                <a:cs typeface="Times New Roman"/>
              </a:rPr>
              <a:t>a non-  volatile </a:t>
            </a:r>
            <a:r>
              <a:rPr sz="2000" spc="-10" dirty="0">
                <a:latin typeface="Times New Roman"/>
                <a:cs typeface="Times New Roman"/>
              </a:rPr>
              <a:t>memory (like </a:t>
            </a:r>
            <a:r>
              <a:rPr sz="2000" dirty="0">
                <a:latin typeface="Times New Roman"/>
                <a:cs typeface="Times New Roman"/>
              </a:rPr>
              <a:t>FLASH) </a:t>
            </a:r>
            <a:r>
              <a:rPr sz="2000" spc="-5" dirty="0">
                <a:latin typeface="Times New Roman"/>
                <a:cs typeface="Times New Roman"/>
              </a:rPr>
              <a:t>as </a:t>
            </a:r>
            <a:r>
              <a:rPr sz="2000" spc="-10" dirty="0">
                <a:latin typeface="Times New Roman"/>
                <a:cs typeface="Times New Roman"/>
              </a:rPr>
              <a:t>either compressed </a:t>
            </a:r>
            <a:r>
              <a:rPr sz="2000" dirty="0">
                <a:latin typeface="Times New Roman"/>
                <a:cs typeface="Times New Roman"/>
              </a:rPr>
              <a:t>or </a:t>
            </a:r>
            <a:r>
              <a:rPr sz="2000" spc="-5" dirty="0">
                <a:latin typeface="Times New Roman"/>
                <a:cs typeface="Times New Roman"/>
              </a:rPr>
              <a:t>non-compressed  data.</a:t>
            </a:r>
            <a:endParaRPr sz="2000">
              <a:latin typeface="Times New Roman"/>
              <a:cs typeface="Times New Roman"/>
            </a:endParaRPr>
          </a:p>
          <a:p>
            <a:pPr marL="683260" marR="5080" indent="-326390" algn="just">
              <a:lnSpc>
                <a:spcPct val="150100"/>
              </a:lnSpc>
              <a:spcBef>
                <a:spcPts val="480"/>
              </a:spcBef>
            </a:pPr>
            <a:r>
              <a:rPr sz="2000" spc="-5" dirty="0">
                <a:solidFill>
                  <a:srgbClr val="C00000"/>
                </a:solidFill>
                <a:latin typeface="Times New Roman"/>
                <a:cs typeface="Times New Roman"/>
              </a:rPr>
              <a:t>» </a:t>
            </a:r>
            <a:r>
              <a:rPr sz="2000" spc="-5" dirty="0">
                <a:latin typeface="Times New Roman"/>
                <a:cs typeface="Times New Roman"/>
              </a:rPr>
              <a:t>During boot-up </a:t>
            </a:r>
            <a:r>
              <a:rPr sz="2000" spc="10" dirty="0">
                <a:latin typeface="Times New Roman"/>
                <a:cs typeface="Times New Roman"/>
              </a:rPr>
              <a:t>of </a:t>
            </a:r>
            <a:r>
              <a:rPr sz="2000" spc="-10" dirty="0">
                <a:latin typeface="Times New Roman"/>
                <a:cs typeface="Times New Roman"/>
              </a:rPr>
              <a:t>the </a:t>
            </a:r>
            <a:r>
              <a:rPr sz="2000" spc="-5" dirty="0">
                <a:latin typeface="Times New Roman"/>
                <a:cs typeface="Times New Roman"/>
              </a:rPr>
              <a:t>device, </a:t>
            </a:r>
            <a:r>
              <a:rPr sz="2000" spc="-10" dirty="0">
                <a:latin typeface="Times New Roman"/>
                <a:cs typeface="Times New Roman"/>
              </a:rPr>
              <a:t>the </a:t>
            </a:r>
            <a:r>
              <a:rPr sz="2000" spc="-5" dirty="0">
                <a:latin typeface="Times New Roman"/>
                <a:cs typeface="Times New Roman"/>
              </a:rPr>
              <a:t>RTOS files </a:t>
            </a:r>
            <a:r>
              <a:rPr sz="2000" dirty="0">
                <a:latin typeface="Times New Roman"/>
                <a:cs typeface="Times New Roman"/>
              </a:rPr>
              <a:t>are </a:t>
            </a:r>
            <a:r>
              <a:rPr sz="2000" spc="-5" dirty="0">
                <a:latin typeface="Times New Roman"/>
                <a:cs typeface="Times New Roman"/>
              </a:rPr>
              <a:t>copied </a:t>
            </a:r>
            <a:r>
              <a:rPr sz="2000" spc="-10" dirty="0">
                <a:latin typeface="Times New Roman"/>
                <a:cs typeface="Times New Roman"/>
              </a:rPr>
              <a:t>from the </a:t>
            </a:r>
            <a:r>
              <a:rPr sz="2000" dirty="0">
                <a:latin typeface="Times New Roman"/>
                <a:cs typeface="Times New Roman"/>
              </a:rPr>
              <a:t>program  </a:t>
            </a:r>
            <a:r>
              <a:rPr sz="2000" spc="-5" dirty="0">
                <a:latin typeface="Times New Roman"/>
                <a:cs typeface="Times New Roman"/>
              </a:rPr>
              <a:t>storage </a:t>
            </a:r>
            <a:r>
              <a:rPr sz="2000" spc="-10" dirty="0">
                <a:latin typeface="Times New Roman"/>
                <a:cs typeface="Times New Roman"/>
              </a:rPr>
              <a:t>memory, </a:t>
            </a:r>
            <a:r>
              <a:rPr sz="2000" spc="-5" dirty="0">
                <a:latin typeface="Times New Roman"/>
                <a:cs typeface="Times New Roman"/>
              </a:rPr>
              <a:t>decompressed if </a:t>
            </a:r>
            <a:r>
              <a:rPr sz="2000" spc="-10" dirty="0">
                <a:latin typeface="Times New Roman"/>
                <a:cs typeface="Times New Roman"/>
              </a:rPr>
              <a:t>required and then </a:t>
            </a:r>
            <a:r>
              <a:rPr sz="2000" spc="-5" dirty="0">
                <a:latin typeface="Times New Roman"/>
                <a:cs typeface="Times New Roman"/>
              </a:rPr>
              <a:t>loaded </a:t>
            </a:r>
            <a:r>
              <a:rPr sz="2000" spc="-10" dirty="0">
                <a:latin typeface="Times New Roman"/>
                <a:cs typeface="Times New Roman"/>
              </a:rPr>
              <a:t>to the </a:t>
            </a:r>
            <a:r>
              <a:rPr sz="2000" spc="-20" dirty="0">
                <a:latin typeface="Times New Roman"/>
                <a:cs typeface="Times New Roman"/>
              </a:rPr>
              <a:t>RAM </a:t>
            </a:r>
            <a:r>
              <a:rPr sz="2000" spc="-10" dirty="0">
                <a:latin typeface="Times New Roman"/>
                <a:cs typeface="Times New Roman"/>
              </a:rPr>
              <a:t>for  execution.</a:t>
            </a:r>
            <a:endParaRPr sz="2000">
              <a:latin typeface="Times New Roman"/>
              <a:cs typeface="Times New Roman"/>
            </a:endParaRPr>
          </a:p>
          <a:p>
            <a:pPr marL="356870" algn="just">
              <a:lnSpc>
                <a:spcPct val="100000"/>
              </a:lnSpc>
              <a:spcBef>
                <a:spcPts val="1680"/>
              </a:spcBef>
            </a:pPr>
            <a:r>
              <a:rPr sz="2000" spc="-5" dirty="0">
                <a:solidFill>
                  <a:srgbClr val="C00000"/>
                </a:solidFill>
                <a:latin typeface="Times New Roman"/>
                <a:cs typeface="Times New Roman"/>
              </a:rPr>
              <a:t>» </a:t>
            </a:r>
            <a:r>
              <a:rPr sz="2000" dirty="0">
                <a:latin typeface="Times New Roman"/>
                <a:cs typeface="Times New Roman"/>
              </a:rPr>
              <a:t>The </a:t>
            </a:r>
            <a:r>
              <a:rPr sz="2000" spc="-5" dirty="0">
                <a:latin typeface="Times New Roman"/>
                <a:cs typeface="Times New Roman"/>
              </a:rPr>
              <a:t>supplier </a:t>
            </a:r>
            <a:r>
              <a:rPr sz="2000" dirty="0">
                <a:latin typeface="Times New Roman"/>
                <a:cs typeface="Times New Roman"/>
              </a:rPr>
              <a:t>of </a:t>
            </a:r>
            <a:r>
              <a:rPr sz="2000" spc="-10" dirty="0">
                <a:latin typeface="Times New Roman"/>
                <a:cs typeface="Times New Roman"/>
              </a:rPr>
              <a:t>the </a:t>
            </a:r>
            <a:r>
              <a:rPr sz="2000" dirty="0">
                <a:latin typeface="Times New Roman"/>
                <a:cs typeface="Times New Roman"/>
              </a:rPr>
              <a:t>RTOS </a:t>
            </a:r>
            <a:r>
              <a:rPr sz="2000" spc="-10" dirty="0">
                <a:latin typeface="Times New Roman"/>
                <a:cs typeface="Times New Roman"/>
              </a:rPr>
              <a:t>usually </a:t>
            </a:r>
            <a:r>
              <a:rPr sz="2000" spc="-5" dirty="0">
                <a:latin typeface="Times New Roman"/>
                <a:cs typeface="Times New Roman"/>
              </a:rPr>
              <a:t>gives a </a:t>
            </a:r>
            <a:r>
              <a:rPr sz="2000" spc="-10" dirty="0">
                <a:latin typeface="Times New Roman"/>
                <a:cs typeface="Times New Roman"/>
              </a:rPr>
              <a:t>rough </a:t>
            </a:r>
            <a:r>
              <a:rPr sz="2000" spc="-5" dirty="0">
                <a:latin typeface="Times New Roman"/>
                <a:cs typeface="Times New Roman"/>
              </a:rPr>
              <a:t>estimate </a:t>
            </a:r>
            <a:r>
              <a:rPr sz="2000" dirty="0">
                <a:latin typeface="Times New Roman"/>
                <a:cs typeface="Times New Roman"/>
              </a:rPr>
              <a:t>on </a:t>
            </a:r>
            <a:r>
              <a:rPr sz="2000" spc="-10" dirty="0">
                <a:latin typeface="Times New Roman"/>
                <a:cs typeface="Times New Roman"/>
              </a:rPr>
              <a:t>the run</a:t>
            </a:r>
            <a:r>
              <a:rPr sz="2000" spc="-210" dirty="0">
                <a:latin typeface="Times New Roman"/>
                <a:cs typeface="Times New Roman"/>
              </a:rPr>
              <a:t> </a:t>
            </a:r>
            <a:r>
              <a:rPr sz="2000" spc="-10" dirty="0">
                <a:latin typeface="Times New Roman"/>
                <a:cs typeface="Times New Roman"/>
              </a:rPr>
              <a:t>time</a:t>
            </a:r>
            <a:endParaRPr sz="2000">
              <a:latin typeface="Times New Roman"/>
              <a:cs typeface="Times New Roman"/>
            </a:endParaRPr>
          </a:p>
          <a:p>
            <a:pPr marL="683260">
              <a:lnSpc>
                <a:spcPct val="100000"/>
              </a:lnSpc>
              <a:spcBef>
                <a:spcPts val="1200"/>
              </a:spcBef>
            </a:pPr>
            <a:r>
              <a:rPr sz="2000" spc="-20" dirty="0">
                <a:latin typeface="Times New Roman"/>
                <a:cs typeface="Times New Roman"/>
              </a:rPr>
              <a:t>RAM </a:t>
            </a:r>
            <a:r>
              <a:rPr sz="2000" spc="-10" dirty="0">
                <a:latin typeface="Times New Roman"/>
                <a:cs typeface="Times New Roman"/>
              </a:rPr>
              <a:t>requirements and </a:t>
            </a:r>
            <a:r>
              <a:rPr sz="2000" spc="-5" dirty="0">
                <a:latin typeface="Times New Roman"/>
                <a:cs typeface="Times New Roman"/>
              </a:rPr>
              <a:t>program </a:t>
            </a:r>
            <a:r>
              <a:rPr sz="2000" spc="-15" dirty="0">
                <a:latin typeface="Times New Roman"/>
                <a:cs typeface="Times New Roman"/>
              </a:rPr>
              <a:t>memory </a:t>
            </a:r>
            <a:r>
              <a:rPr sz="2000" spc="-10" dirty="0">
                <a:latin typeface="Times New Roman"/>
                <a:cs typeface="Times New Roman"/>
              </a:rPr>
              <a:t>requirements for the</a:t>
            </a:r>
            <a:r>
              <a:rPr sz="2000" spc="325" dirty="0">
                <a:latin typeface="Times New Roman"/>
                <a:cs typeface="Times New Roman"/>
              </a:rPr>
              <a:t> </a:t>
            </a:r>
            <a:r>
              <a:rPr sz="2000" spc="-5" dirty="0">
                <a:latin typeface="Times New Roman"/>
                <a:cs typeface="Times New Roman"/>
              </a:rPr>
              <a:t>RTOS.</a:t>
            </a:r>
            <a:endParaRPr sz="2000">
              <a:latin typeface="Times New Roman"/>
              <a:cs typeface="Times New Roman"/>
            </a:endParaRPr>
          </a:p>
        </p:txBody>
      </p:sp>
      <p:sp>
        <p:nvSpPr>
          <p:cNvPr id="5" name="object 5"/>
          <p:cNvSpPr txBox="1"/>
          <p:nvPr/>
        </p:nvSpPr>
        <p:spPr>
          <a:xfrm>
            <a:off x="8420100" y="6471338"/>
            <a:ext cx="216535" cy="196850"/>
          </a:xfrm>
          <a:prstGeom prst="rect">
            <a:avLst/>
          </a:prstGeom>
        </p:spPr>
        <p:txBody>
          <a:bodyPr vert="horz" wrap="square" lIns="0" tIns="0" rIns="0" bIns="0" rtlCol="0">
            <a:spAutoFit/>
          </a:bodyPr>
          <a:lstStyle/>
          <a:p>
            <a:pPr marL="38100">
              <a:lnSpc>
                <a:spcPts val="1375"/>
              </a:lnSpc>
            </a:pPr>
            <a:fld id="{81D60167-4931-47E6-BA6A-407CBD079E47}" type="slidenum">
              <a:rPr sz="1200" spc="-40" dirty="0">
                <a:latin typeface="Times New Roman"/>
                <a:cs typeface="Times New Roman"/>
              </a:rPr>
              <a:t>91</a:t>
            </a:fld>
            <a:endParaRPr sz="1200">
              <a:latin typeface="Times New Roman"/>
              <a:cs typeface="Times New Roman"/>
            </a:endParaRP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60044" y="428403"/>
            <a:ext cx="8460105" cy="4385945"/>
          </a:xfrm>
          <a:prstGeom prst="rect">
            <a:avLst/>
          </a:prstGeom>
        </p:spPr>
        <p:txBody>
          <a:bodyPr vert="horz" wrap="square" lIns="0" tIns="165100" rIns="0" bIns="0" rtlCol="0">
            <a:spAutoFit/>
          </a:bodyPr>
          <a:lstStyle/>
          <a:p>
            <a:pPr marL="12700" algn="just">
              <a:lnSpc>
                <a:spcPct val="100000"/>
              </a:lnSpc>
              <a:spcBef>
                <a:spcPts val="1300"/>
              </a:spcBef>
            </a:pPr>
            <a:r>
              <a:rPr sz="2000" spc="-5" dirty="0">
                <a:solidFill>
                  <a:srgbClr val="C00000"/>
                </a:solidFill>
                <a:latin typeface="Times New Roman"/>
                <a:cs typeface="Times New Roman"/>
              </a:rPr>
              <a:t>»</a:t>
            </a:r>
            <a:r>
              <a:rPr sz="2000" spc="229" dirty="0">
                <a:solidFill>
                  <a:srgbClr val="C00000"/>
                </a:solidFill>
                <a:latin typeface="Times New Roman"/>
                <a:cs typeface="Times New Roman"/>
              </a:rPr>
              <a:t> </a:t>
            </a:r>
            <a:r>
              <a:rPr sz="2000" spc="-10" dirty="0">
                <a:latin typeface="Times New Roman"/>
                <a:cs typeface="Times New Roman"/>
              </a:rPr>
              <a:t>On</a:t>
            </a:r>
            <a:r>
              <a:rPr sz="2000" spc="85" dirty="0">
                <a:latin typeface="Times New Roman"/>
                <a:cs typeface="Times New Roman"/>
              </a:rPr>
              <a:t> </a:t>
            </a:r>
            <a:r>
              <a:rPr sz="2000" spc="-5" dirty="0">
                <a:latin typeface="Times New Roman"/>
                <a:cs typeface="Times New Roman"/>
              </a:rPr>
              <a:t>a</a:t>
            </a:r>
            <a:r>
              <a:rPr sz="2000" spc="130" dirty="0">
                <a:latin typeface="Times New Roman"/>
                <a:cs typeface="Times New Roman"/>
              </a:rPr>
              <a:t> </a:t>
            </a:r>
            <a:r>
              <a:rPr sz="2000" spc="-10" dirty="0">
                <a:latin typeface="Times New Roman"/>
                <a:cs typeface="Times New Roman"/>
              </a:rPr>
              <a:t>safer</a:t>
            </a:r>
            <a:r>
              <a:rPr sz="2000" spc="114" dirty="0">
                <a:latin typeface="Times New Roman"/>
                <a:cs typeface="Times New Roman"/>
              </a:rPr>
              <a:t> </a:t>
            </a:r>
            <a:r>
              <a:rPr sz="2000" spc="-5" dirty="0">
                <a:latin typeface="Times New Roman"/>
                <a:cs typeface="Times New Roman"/>
              </a:rPr>
              <a:t>side,</a:t>
            </a:r>
            <a:r>
              <a:rPr sz="2000" spc="110" dirty="0">
                <a:latin typeface="Times New Roman"/>
                <a:cs typeface="Times New Roman"/>
              </a:rPr>
              <a:t> </a:t>
            </a:r>
            <a:r>
              <a:rPr sz="2000" b="1" dirty="0">
                <a:solidFill>
                  <a:srgbClr val="AC1285"/>
                </a:solidFill>
                <a:latin typeface="Times New Roman"/>
                <a:cs typeface="Times New Roman"/>
              </a:rPr>
              <a:t>always</a:t>
            </a:r>
            <a:r>
              <a:rPr sz="2000" b="1" spc="105" dirty="0">
                <a:solidFill>
                  <a:srgbClr val="AC1285"/>
                </a:solidFill>
                <a:latin typeface="Times New Roman"/>
                <a:cs typeface="Times New Roman"/>
              </a:rPr>
              <a:t> </a:t>
            </a:r>
            <a:r>
              <a:rPr sz="2000" b="1" spc="-5" dirty="0">
                <a:solidFill>
                  <a:srgbClr val="AC1285"/>
                </a:solidFill>
                <a:latin typeface="Times New Roman"/>
                <a:cs typeface="Times New Roman"/>
              </a:rPr>
              <a:t>add</a:t>
            </a:r>
            <a:r>
              <a:rPr sz="2000" b="1" spc="90" dirty="0">
                <a:solidFill>
                  <a:srgbClr val="AC1285"/>
                </a:solidFill>
                <a:latin typeface="Times New Roman"/>
                <a:cs typeface="Times New Roman"/>
              </a:rPr>
              <a:t> </a:t>
            </a:r>
            <a:r>
              <a:rPr sz="2000" b="1" spc="-5" dirty="0">
                <a:solidFill>
                  <a:srgbClr val="AC1285"/>
                </a:solidFill>
                <a:latin typeface="Times New Roman"/>
                <a:cs typeface="Times New Roman"/>
              </a:rPr>
              <a:t>a</a:t>
            </a:r>
            <a:r>
              <a:rPr sz="2000" b="1" spc="110" dirty="0">
                <a:solidFill>
                  <a:srgbClr val="AC1285"/>
                </a:solidFill>
                <a:latin typeface="Times New Roman"/>
                <a:cs typeface="Times New Roman"/>
              </a:rPr>
              <a:t> </a:t>
            </a:r>
            <a:r>
              <a:rPr sz="2000" b="1" spc="-5" dirty="0">
                <a:solidFill>
                  <a:srgbClr val="AC1285"/>
                </a:solidFill>
                <a:latin typeface="Times New Roman"/>
                <a:cs typeface="Times New Roman"/>
              </a:rPr>
              <a:t>buffer</a:t>
            </a:r>
            <a:r>
              <a:rPr sz="2000" b="1" spc="114" dirty="0">
                <a:solidFill>
                  <a:srgbClr val="AC1285"/>
                </a:solidFill>
                <a:latin typeface="Times New Roman"/>
                <a:cs typeface="Times New Roman"/>
              </a:rPr>
              <a:t> </a:t>
            </a:r>
            <a:r>
              <a:rPr sz="2000" b="1" dirty="0">
                <a:solidFill>
                  <a:srgbClr val="AC1285"/>
                </a:solidFill>
                <a:latin typeface="Times New Roman"/>
                <a:cs typeface="Times New Roman"/>
              </a:rPr>
              <a:t>value</a:t>
            </a:r>
            <a:r>
              <a:rPr sz="2000" b="1" spc="100" dirty="0">
                <a:solidFill>
                  <a:srgbClr val="AC1285"/>
                </a:solidFill>
                <a:latin typeface="Times New Roman"/>
                <a:cs typeface="Times New Roman"/>
              </a:rPr>
              <a:t> </a:t>
            </a:r>
            <a:r>
              <a:rPr sz="2000" b="1" spc="-5" dirty="0">
                <a:solidFill>
                  <a:srgbClr val="AC1285"/>
                </a:solidFill>
                <a:latin typeface="Times New Roman"/>
                <a:cs typeface="Times New Roman"/>
              </a:rPr>
              <a:t>to</a:t>
            </a:r>
            <a:r>
              <a:rPr sz="2000" b="1" spc="114" dirty="0">
                <a:solidFill>
                  <a:srgbClr val="AC1285"/>
                </a:solidFill>
                <a:latin typeface="Times New Roman"/>
                <a:cs typeface="Times New Roman"/>
              </a:rPr>
              <a:t> </a:t>
            </a:r>
            <a:r>
              <a:rPr sz="2000" b="1" spc="-5" dirty="0">
                <a:solidFill>
                  <a:srgbClr val="AC1285"/>
                </a:solidFill>
                <a:latin typeface="Times New Roman"/>
                <a:cs typeface="Times New Roman"/>
              </a:rPr>
              <a:t>the</a:t>
            </a:r>
            <a:r>
              <a:rPr sz="2000" b="1" spc="105" dirty="0">
                <a:solidFill>
                  <a:srgbClr val="AC1285"/>
                </a:solidFill>
                <a:latin typeface="Times New Roman"/>
                <a:cs typeface="Times New Roman"/>
              </a:rPr>
              <a:t> </a:t>
            </a:r>
            <a:r>
              <a:rPr sz="2000" b="1" spc="-5" dirty="0">
                <a:solidFill>
                  <a:srgbClr val="AC1285"/>
                </a:solidFill>
                <a:latin typeface="Times New Roman"/>
                <a:cs typeface="Times New Roman"/>
              </a:rPr>
              <a:t>total</a:t>
            </a:r>
            <a:r>
              <a:rPr sz="2000" b="1" spc="105" dirty="0">
                <a:solidFill>
                  <a:srgbClr val="AC1285"/>
                </a:solidFill>
                <a:latin typeface="Times New Roman"/>
                <a:cs typeface="Times New Roman"/>
              </a:rPr>
              <a:t> </a:t>
            </a:r>
            <a:r>
              <a:rPr sz="2000" b="1" spc="-10" dirty="0">
                <a:solidFill>
                  <a:srgbClr val="AC1285"/>
                </a:solidFill>
                <a:latin typeface="Times New Roman"/>
                <a:cs typeface="Times New Roman"/>
              </a:rPr>
              <a:t>estimated</a:t>
            </a:r>
            <a:r>
              <a:rPr sz="2000" b="1" spc="110" dirty="0">
                <a:solidFill>
                  <a:srgbClr val="AC1285"/>
                </a:solidFill>
                <a:latin typeface="Times New Roman"/>
                <a:cs typeface="Times New Roman"/>
              </a:rPr>
              <a:t> </a:t>
            </a:r>
            <a:r>
              <a:rPr sz="2000" b="1" dirty="0">
                <a:solidFill>
                  <a:srgbClr val="AC1285"/>
                </a:solidFill>
                <a:latin typeface="Times New Roman"/>
                <a:cs typeface="Times New Roman"/>
              </a:rPr>
              <a:t>RAM</a:t>
            </a:r>
            <a:r>
              <a:rPr sz="2000" b="1" spc="145" dirty="0">
                <a:solidFill>
                  <a:srgbClr val="AC1285"/>
                </a:solidFill>
                <a:latin typeface="Times New Roman"/>
                <a:cs typeface="Times New Roman"/>
              </a:rPr>
              <a:t> </a:t>
            </a:r>
            <a:r>
              <a:rPr sz="2000" b="1" spc="-5" dirty="0">
                <a:solidFill>
                  <a:srgbClr val="AC1285"/>
                </a:solidFill>
                <a:latin typeface="Times New Roman"/>
                <a:cs typeface="Times New Roman"/>
              </a:rPr>
              <a:t>and</a:t>
            </a:r>
            <a:endParaRPr sz="2000">
              <a:latin typeface="Times New Roman"/>
              <a:cs typeface="Times New Roman"/>
            </a:endParaRPr>
          </a:p>
          <a:p>
            <a:pPr marL="356870">
              <a:lnSpc>
                <a:spcPct val="100000"/>
              </a:lnSpc>
              <a:spcBef>
                <a:spcPts val="1200"/>
              </a:spcBef>
            </a:pPr>
            <a:r>
              <a:rPr sz="2000" b="1" spc="-5" dirty="0">
                <a:solidFill>
                  <a:srgbClr val="AC1285"/>
                </a:solidFill>
                <a:latin typeface="Times New Roman"/>
                <a:cs typeface="Times New Roman"/>
              </a:rPr>
              <a:t>ROM size</a:t>
            </a:r>
            <a:r>
              <a:rPr sz="2000" b="1" spc="-25" dirty="0">
                <a:solidFill>
                  <a:srgbClr val="AC1285"/>
                </a:solidFill>
                <a:latin typeface="Times New Roman"/>
                <a:cs typeface="Times New Roman"/>
              </a:rPr>
              <a:t> </a:t>
            </a:r>
            <a:r>
              <a:rPr sz="2000" b="1" spc="-10" dirty="0">
                <a:solidFill>
                  <a:srgbClr val="AC1285"/>
                </a:solidFill>
                <a:latin typeface="Times New Roman"/>
                <a:cs typeface="Times New Roman"/>
              </a:rPr>
              <a:t>requirements</a:t>
            </a:r>
            <a:r>
              <a:rPr sz="2000" spc="-10" dirty="0">
                <a:latin typeface="Times New Roman"/>
                <a:cs typeface="Times New Roman"/>
              </a:rPr>
              <a:t>.</a:t>
            </a:r>
            <a:endParaRPr sz="2000">
              <a:latin typeface="Times New Roman"/>
              <a:cs typeface="Times New Roman"/>
            </a:endParaRPr>
          </a:p>
          <a:p>
            <a:pPr marL="12700" algn="just">
              <a:lnSpc>
                <a:spcPct val="100000"/>
              </a:lnSpc>
              <a:spcBef>
                <a:spcPts val="1685"/>
              </a:spcBef>
            </a:pPr>
            <a:r>
              <a:rPr sz="2000" spc="-5" dirty="0">
                <a:solidFill>
                  <a:srgbClr val="C00000"/>
                </a:solidFill>
                <a:latin typeface="Times New Roman"/>
                <a:cs typeface="Times New Roman"/>
              </a:rPr>
              <a:t>» </a:t>
            </a:r>
            <a:r>
              <a:rPr sz="2000" b="1" i="1" dirty="0">
                <a:solidFill>
                  <a:srgbClr val="AC1285"/>
                </a:solidFill>
                <a:latin typeface="Times New Roman"/>
                <a:cs typeface="Times New Roman"/>
              </a:rPr>
              <a:t>Example: </a:t>
            </a:r>
            <a:r>
              <a:rPr sz="2000" spc="-5" dirty="0">
                <a:latin typeface="Times New Roman"/>
                <a:cs typeface="Times New Roman"/>
              </a:rPr>
              <a:t>A </a:t>
            </a:r>
            <a:r>
              <a:rPr sz="2000" spc="-15" dirty="0">
                <a:solidFill>
                  <a:srgbClr val="AC1285"/>
                </a:solidFill>
                <a:latin typeface="Times New Roman"/>
                <a:cs typeface="Times New Roman"/>
              </a:rPr>
              <a:t>smart </a:t>
            </a:r>
            <a:r>
              <a:rPr sz="2000" spc="-10" dirty="0">
                <a:solidFill>
                  <a:srgbClr val="AC1285"/>
                </a:solidFill>
                <a:latin typeface="Times New Roman"/>
                <a:cs typeface="Times New Roman"/>
              </a:rPr>
              <a:t>phone </a:t>
            </a:r>
            <a:r>
              <a:rPr sz="2000" spc="-5" dirty="0">
                <a:solidFill>
                  <a:srgbClr val="AC1285"/>
                </a:solidFill>
                <a:latin typeface="Times New Roman"/>
                <a:cs typeface="Times New Roman"/>
              </a:rPr>
              <a:t>device </a:t>
            </a:r>
            <a:r>
              <a:rPr sz="2000" spc="-20" dirty="0">
                <a:solidFill>
                  <a:srgbClr val="AC1285"/>
                </a:solidFill>
                <a:latin typeface="Times New Roman"/>
                <a:cs typeface="Times New Roman"/>
              </a:rPr>
              <a:t>with </a:t>
            </a:r>
            <a:r>
              <a:rPr sz="2000" spc="-15" dirty="0">
                <a:solidFill>
                  <a:srgbClr val="AC1285"/>
                </a:solidFill>
                <a:latin typeface="Times New Roman"/>
                <a:cs typeface="Times New Roman"/>
              </a:rPr>
              <a:t>Windows </a:t>
            </a:r>
            <a:r>
              <a:rPr sz="2000" spc="-10" dirty="0">
                <a:solidFill>
                  <a:srgbClr val="AC1285"/>
                </a:solidFill>
                <a:latin typeface="Times New Roman"/>
                <a:cs typeface="Times New Roman"/>
              </a:rPr>
              <a:t>mobile </a:t>
            </a:r>
            <a:r>
              <a:rPr sz="2000" spc="-5" dirty="0">
                <a:solidFill>
                  <a:srgbClr val="AC1285"/>
                </a:solidFill>
                <a:latin typeface="Times New Roman"/>
                <a:cs typeface="Times New Roman"/>
              </a:rPr>
              <a:t>operating</a:t>
            </a:r>
            <a:r>
              <a:rPr sz="2000" spc="-20" dirty="0">
                <a:solidFill>
                  <a:srgbClr val="AC1285"/>
                </a:solidFill>
                <a:latin typeface="Times New Roman"/>
                <a:cs typeface="Times New Roman"/>
              </a:rPr>
              <a:t> system</a:t>
            </a:r>
            <a:r>
              <a:rPr sz="2000" spc="-20" dirty="0">
                <a:latin typeface="Times New Roman"/>
                <a:cs typeface="Times New Roman"/>
              </a:rPr>
              <a:t>.</a:t>
            </a:r>
            <a:endParaRPr sz="2000">
              <a:latin typeface="Times New Roman"/>
              <a:cs typeface="Times New Roman"/>
            </a:endParaRPr>
          </a:p>
          <a:p>
            <a:pPr marL="356870" marR="10160" indent="-344805" algn="just">
              <a:lnSpc>
                <a:spcPct val="150000"/>
              </a:lnSpc>
              <a:spcBef>
                <a:spcPts val="480"/>
              </a:spcBef>
            </a:pPr>
            <a:r>
              <a:rPr sz="2000" spc="-5" dirty="0">
                <a:solidFill>
                  <a:srgbClr val="C00000"/>
                </a:solidFill>
                <a:latin typeface="Times New Roman"/>
                <a:cs typeface="Times New Roman"/>
              </a:rPr>
              <a:t>» </a:t>
            </a:r>
            <a:r>
              <a:rPr sz="2000" spc="-5" dirty="0">
                <a:latin typeface="Times New Roman"/>
                <a:cs typeface="Times New Roman"/>
              </a:rPr>
              <a:t>Suppose </a:t>
            </a:r>
            <a:r>
              <a:rPr sz="2000" dirty="0">
                <a:solidFill>
                  <a:srgbClr val="6F2F9F"/>
                </a:solidFill>
                <a:latin typeface="Times New Roman"/>
                <a:cs typeface="Times New Roman"/>
              </a:rPr>
              <a:t>64MB </a:t>
            </a:r>
            <a:r>
              <a:rPr sz="2000" spc="-20" dirty="0">
                <a:solidFill>
                  <a:srgbClr val="6F2F9F"/>
                </a:solidFill>
                <a:latin typeface="Times New Roman"/>
                <a:cs typeface="Times New Roman"/>
              </a:rPr>
              <a:t>RAM </a:t>
            </a:r>
            <a:r>
              <a:rPr sz="2000" spc="-5" dirty="0">
                <a:solidFill>
                  <a:srgbClr val="6F2F9F"/>
                </a:solidFill>
                <a:latin typeface="Times New Roman"/>
                <a:cs typeface="Times New Roman"/>
              </a:rPr>
              <a:t>and 128MB </a:t>
            </a:r>
            <a:r>
              <a:rPr sz="2000" spc="-10" dirty="0">
                <a:solidFill>
                  <a:srgbClr val="6F2F9F"/>
                </a:solidFill>
                <a:latin typeface="Times New Roman"/>
                <a:cs typeface="Times New Roman"/>
              </a:rPr>
              <a:t>ROM </a:t>
            </a:r>
            <a:r>
              <a:rPr sz="2000" dirty="0">
                <a:solidFill>
                  <a:srgbClr val="6F2F9F"/>
                </a:solidFill>
                <a:latin typeface="Times New Roman"/>
                <a:cs typeface="Times New Roman"/>
              </a:rPr>
              <a:t>are </a:t>
            </a:r>
            <a:r>
              <a:rPr sz="2000" spc="-10" dirty="0">
                <a:solidFill>
                  <a:srgbClr val="6F2F9F"/>
                </a:solidFill>
                <a:latin typeface="Times New Roman"/>
                <a:cs typeface="Times New Roman"/>
              </a:rPr>
              <a:t>the minimum </a:t>
            </a:r>
            <a:r>
              <a:rPr sz="2000" spc="-5" dirty="0">
                <a:solidFill>
                  <a:srgbClr val="6F2F9F"/>
                </a:solidFill>
                <a:latin typeface="Times New Roman"/>
                <a:cs typeface="Times New Roman"/>
              </a:rPr>
              <a:t>requirements </a:t>
            </a:r>
            <a:r>
              <a:rPr sz="2000" spc="-10" dirty="0">
                <a:latin typeface="Times New Roman"/>
                <a:cs typeface="Times New Roman"/>
              </a:rPr>
              <a:t>for  </a:t>
            </a:r>
            <a:r>
              <a:rPr sz="2000" spc="-15" dirty="0">
                <a:latin typeface="Times New Roman"/>
                <a:cs typeface="Times New Roman"/>
              </a:rPr>
              <a:t>running </a:t>
            </a:r>
            <a:r>
              <a:rPr sz="2000" spc="-10" dirty="0">
                <a:latin typeface="Times New Roman"/>
                <a:cs typeface="Times New Roman"/>
              </a:rPr>
              <a:t>the Windows mobile</a:t>
            </a:r>
            <a:r>
              <a:rPr sz="2000" spc="165" dirty="0">
                <a:latin typeface="Times New Roman"/>
                <a:cs typeface="Times New Roman"/>
              </a:rPr>
              <a:t> </a:t>
            </a:r>
            <a:r>
              <a:rPr sz="2000" spc="-5" dirty="0">
                <a:latin typeface="Times New Roman"/>
                <a:cs typeface="Times New Roman"/>
              </a:rPr>
              <a:t>device;</a:t>
            </a:r>
            <a:endParaRPr sz="2000">
              <a:latin typeface="Times New Roman"/>
              <a:cs typeface="Times New Roman"/>
            </a:endParaRPr>
          </a:p>
          <a:p>
            <a:pPr marL="12700" algn="just">
              <a:lnSpc>
                <a:spcPct val="100000"/>
              </a:lnSpc>
              <a:spcBef>
                <a:spcPts val="1685"/>
              </a:spcBef>
            </a:pPr>
            <a:r>
              <a:rPr sz="2000" spc="-5" dirty="0">
                <a:solidFill>
                  <a:srgbClr val="C00000"/>
                </a:solidFill>
                <a:latin typeface="Times New Roman"/>
                <a:cs typeface="Times New Roman"/>
              </a:rPr>
              <a:t>» </a:t>
            </a:r>
            <a:r>
              <a:rPr sz="2000" spc="-5" dirty="0">
                <a:latin typeface="Times New Roman"/>
                <a:cs typeface="Times New Roman"/>
              </a:rPr>
              <a:t>indeed </a:t>
            </a:r>
            <a:r>
              <a:rPr sz="2000" spc="-15" dirty="0">
                <a:latin typeface="Times New Roman"/>
                <a:cs typeface="Times New Roman"/>
              </a:rPr>
              <a:t>you </a:t>
            </a:r>
            <a:r>
              <a:rPr sz="2000" spc="-10" dirty="0">
                <a:latin typeface="Times New Roman"/>
                <a:cs typeface="Times New Roman"/>
              </a:rPr>
              <a:t>need </a:t>
            </a:r>
            <a:r>
              <a:rPr sz="2000" spc="-5" dirty="0">
                <a:solidFill>
                  <a:srgbClr val="006FC0"/>
                </a:solidFill>
                <a:latin typeface="Times New Roman"/>
                <a:cs typeface="Times New Roman"/>
              </a:rPr>
              <a:t>extra </a:t>
            </a:r>
            <a:r>
              <a:rPr sz="2000" spc="-20" dirty="0">
                <a:solidFill>
                  <a:srgbClr val="006FC0"/>
                </a:solidFill>
                <a:latin typeface="Times New Roman"/>
                <a:cs typeface="Times New Roman"/>
              </a:rPr>
              <a:t>RAM </a:t>
            </a:r>
            <a:r>
              <a:rPr sz="2000" spc="-10" dirty="0">
                <a:solidFill>
                  <a:srgbClr val="006FC0"/>
                </a:solidFill>
                <a:latin typeface="Times New Roman"/>
                <a:cs typeface="Times New Roman"/>
              </a:rPr>
              <a:t>and ROM for </a:t>
            </a:r>
            <a:r>
              <a:rPr sz="2000" spc="-15" dirty="0">
                <a:solidFill>
                  <a:srgbClr val="006FC0"/>
                </a:solidFill>
                <a:latin typeface="Times New Roman"/>
                <a:cs typeface="Times New Roman"/>
              </a:rPr>
              <a:t>running </a:t>
            </a:r>
            <a:r>
              <a:rPr sz="2000" spc="-10" dirty="0">
                <a:solidFill>
                  <a:srgbClr val="006FC0"/>
                </a:solidFill>
                <a:latin typeface="Times New Roman"/>
                <a:cs typeface="Times New Roman"/>
              </a:rPr>
              <a:t>user</a:t>
            </a:r>
            <a:r>
              <a:rPr sz="2000" spc="80" dirty="0">
                <a:solidFill>
                  <a:srgbClr val="006FC0"/>
                </a:solidFill>
                <a:latin typeface="Times New Roman"/>
                <a:cs typeface="Times New Roman"/>
              </a:rPr>
              <a:t> </a:t>
            </a:r>
            <a:r>
              <a:rPr sz="2000" spc="-5" dirty="0">
                <a:solidFill>
                  <a:srgbClr val="006FC0"/>
                </a:solidFill>
                <a:latin typeface="Times New Roman"/>
                <a:cs typeface="Times New Roman"/>
              </a:rPr>
              <a:t>applications</a:t>
            </a:r>
            <a:r>
              <a:rPr sz="2000" spc="-5" dirty="0">
                <a:latin typeface="Times New Roman"/>
                <a:cs typeface="Times New Roman"/>
              </a:rPr>
              <a:t>.</a:t>
            </a:r>
            <a:endParaRPr sz="2000">
              <a:latin typeface="Times New Roman"/>
              <a:cs typeface="Times New Roman"/>
            </a:endParaRPr>
          </a:p>
          <a:p>
            <a:pPr marL="356870" marR="5080" indent="-344805" algn="just">
              <a:lnSpc>
                <a:spcPct val="150100"/>
              </a:lnSpc>
              <a:spcBef>
                <a:spcPts val="480"/>
              </a:spcBef>
            </a:pPr>
            <a:r>
              <a:rPr sz="2000" spc="-5" dirty="0">
                <a:solidFill>
                  <a:srgbClr val="C00000"/>
                </a:solidFill>
                <a:latin typeface="Times New Roman"/>
                <a:cs typeface="Times New Roman"/>
              </a:rPr>
              <a:t>» </a:t>
            </a:r>
            <a:r>
              <a:rPr sz="2000" spc="-10" dirty="0">
                <a:latin typeface="Times New Roman"/>
                <a:cs typeface="Times New Roman"/>
              </a:rPr>
              <a:t>So </a:t>
            </a:r>
            <a:r>
              <a:rPr sz="2000" spc="-15" dirty="0">
                <a:latin typeface="Times New Roman"/>
                <a:cs typeface="Times New Roman"/>
              </a:rPr>
              <a:t>while </a:t>
            </a:r>
            <a:r>
              <a:rPr sz="2000" spc="-5" dirty="0">
                <a:latin typeface="Times New Roman"/>
                <a:cs typeface="Times New Roman"/>
              </a:rPr>
              <a:t>building </a:t>
            </a:r>
            <a:r>
              <a:rPr sz="2000" spc="-10" dirty="0">
                <a:latin typeface="Times New Roman"/>
                <a:cs typeface="Times New Roman"/>
              </a:rPr>
              <a:t>the system, </a:t>
            </a:r>
            <a:r>
              <a:rPr sz="2000" spc="-5" dirty="0">
                <a:latin typeface="Times New Roman"/>
                <a:cs typeface="Times New Roman"/>
              </a:rPr>
              <a:t>count </a:t>
            </a:r>
            <a:r>
              <a:rPr sz="2000" spc="-10" dirty="0">
                <a:latin typeface="Times New Roman"/>
                <a:cs typeface="Times New Roman"/>
              </a:rPr>
              <a:t>the memory for that </a:t>
            </a:r>
            <a:r>
              <a:rPr sz="2000" spc="-5" dirty="0">
                <a:latin typeface="Times New Roman"/>
                <a:cs typeface="Times New Roman"/>
              </a:rPr>
              <a:t>also </a:t>
            </a:r>
            <a:r>
              <a:rPr sz="2000" spc="-10" dirty="0">
                <a:latin typeface="Times New Roman"/>
                <a:cs typeface="Times New Roman"/>
              </a:rPr>
              <a:t>and arrive </a:t>
            </a:r>
            <a:r>
              <a:rPr sz="2000" spc="-5" dirty="0">
                <a:latin typeface="Times New Roman"/>
                <a:cs typeface="Times New Roman"/>
              </a:rPr>
              <a:t>at a  </a:t>
            </a:r>
            <a:r>
              <a:rPr sz="2000" spc="-10" dirty="0">
                <a:latin typeface="Times New Roman"/>
                <a:cs typeface="Times New Roman"/>
              </a:rPr>
              <a:t>value which is </a:t>
            </a:r>
            <a:r>
              <a:rPr sz="2000" spc="-5" dirty="0">
                <a:latin typeface="Times New Roman"/>
                <a:cs typeface="Times New Roman"/>
              </a:rPr>
              <a:t>always at </a:t>
            </a:r>
            <a:r>
              <a:rPr sz="2000" spc="-10" dirty="0">
                <a:latin typeface="Times New Roman"/>
                <a:cs typeface="Times New Roman"/>
              </a:rPr>
              <a:t>the safer </a:t>
            </a:r>
            <a:r>
              <a:rPr sz="2000" spc="-5" dirty="0">
                <a:latin typeface="Times New Roman"/>
                <a:cs typeface="Times New Roman"/>
              </a:rPr>
              <a:t>side, </a:t>
            </a:r>
            <a:r>
              <a:rPr sz="2000" spc="-10" dirty="0">
                <a:latin typeface="Times New Roman"/>
                <a:cs typeface="Times New Roman"/>
              </a:rPr>
              <a:t>so that </a:t>
            </a:r>
            <a:r>
              <a:rPr sz="2000" spc="-15" dirty="0">
                <a:latin typeface="Times New Roman"/>
                <a:cs typeface="Times New Roman"/>
              </a:rPr>
              <a:t>you </a:t>
            </a:r>
            <a:r>
              <a:rPr sz="2000" spc="-5" dirty="0">
                <a:latin typeface="Times New Roman"/>
                <a:cs typeface="Times New Roman"/>
              </a:rPr>
              <a:t>won't end </a:t>
            </a:r>
            <a:r>
              <a:rPr sz="2000" spc="-15" dirty="0">
                <a:latin typeface="Times New Roman"/>
                <a:cs typeface="Times New Roman"/>
              </a:rPr>
              <a:t>up </a:t>
            </a:r>
            <a:r>
              <a:rPr sz="2000" spc="-10" dirty="0">
                <a:latin typeface="Times New Roman"/>
                <a:cs typeface="Times New Roman"/>
              </a:rPr>
              <a:t>in </a:t>
            </a:r>
            <a:r>
              <a:rPr sz="2000" spc="-5" dirty="0">
                <a:latin typeface="Times New Roman"/>
                <a:cs typeface="Times New Roman"/>
              </a:rPr>
              <a:t>a </a:t>
            </a:r>
            <a:r>
              <a:rPr sz="2000" spc="-10" dirty="0">
                <a:latin typeface="Times New Roman"/>
                <a:cs typeface="Times New Roman"/>
              </a:rPr>
              <a:t>situation  </a:t>
            </a:r>
            <a:r>
              <a:rPr sz="2000" spc="-15" dirty="0">
                <a:latin typeface="Times New Roman"/>
                <a:cs typeface="Times New Roman"/>
              </a:rPr>
              <a:t>where you </a:t>
            </a:r>
            <a:r>
              <a:rPr sz="2000" spc="-10" dirty="0">
                <a:latin typeface="Times New Roman"/>
                <a:cs typeface="Times New Roman"/>
              </a:rPr>
              <a:t>don't have </a:t>
            </a:r>
            <a:r>
              <a:rPr sz="2000" spc="-15" dirty="0">
                <a:latin typeface="Times New Roman"/>
                <a:cs typeface="Times New Roman"/>
              </a:rPr>
              <a:t>sufficient memory </a:t>
            </a:r>
            <a:r>
              <a:rPr sz="2000" spc="-10" dirty="0">
                <a:latin typeface="Times New Roman"/>
                <a:cs typeface="Times New Roman"/>
              </a:rPr>
              <a:t>to install and run user</a:t>
            </a:r>
            <a:r>
              <a:rPr sz="2000" spc="5" dirty="0">
                <a:latin typeface="Times New Roman"/>
                <a:cs typeface="Times New Roman"/>
              </a:rPr>
              <a:t> </a:t>
            </a:r>
            <a:r>
              <a:rPr sz="2000" spc="-5" dirty="0">
                <a:latin typeface="Times New Roman"/>
                <a:cs typeface="Times New Roman"/>
              </a:rPr>
              <a:t>applications.</a:t>
            </a:r>
            <a:endParaRPr sz="2000">
              <a:latin typeface="Times New Roman"/>
              <a:cs typeface="Times New Roman"/>
            </a:endParaRPr>
          </a:p>
        </p:txBody>
      </p:sp>
      <p:sp>
        <p:nvSpPr>
          <p:cNvPr id="5" name="object 5"/>
          <p:cNvSpPr txBox="1"/>
          <p:nvPr/>
        </p:nvSpPr>
        <p:spPr>
          <a:xfrm>
            <a:off x="8420100" y="6471338"/>
            <a:ext cx="216535" cy="196850"/>
          </a:xfrm>
          <a:prstGeom prst="rect">
            <a:avLst/>
          </a:prstGeom>
        </p:spPr>
        <p:txBody>
          <a:bodyPr vert="horz" wrap="square" lIns="0" tIns="0" rIns="0" bIns="0" rtlCol="0">
            <a:spAutoFit/>
          </a:bodyPr>
          <a:lstStyle/>
          <a:p>
            <a:pPr marL="38100">
              <a:lnSpc>
                <a:spcPts val="1375"/>
              </a:lnSpc>
            </a:pPr>
            <a:fld id="{81D60167-4931-47E6-BA6A-407CBD079E47}" type="slidenum">
              <a:rPr sz="1200" spc="-40" dirty="0">
                <a:latin typeface="Times New Roman"/>
                <a:cs typeface="Times New Roman"/>
              </a:rPr>
              <a:t>92</a:t>
            </a:fld>
            <a:endParaRPr sz="1200">
              <a:latin typeface="Times New Roman"/>
              <a:cs typeface="Times New Roman"/>
            </a:endParaRP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7344" y="276003"/>
            <a:ext cx="8519795" cy="5697220"/>
          </a:xfrm>
          <a:prstGeom prst="rect">
            <a:avLst/>
          </a:prstGeom>
        </p:spPr>
        <p:txBody>
          <a:bodyPr vert="horz" wrap="square" lIns="0" tIns="165100" rIns="0" bIns="0" rtlCol="0">
            <a:spAutoFit/>
          </a:bodyPr>
          <a:lstStyle/>
          <a:p>
            <a:pPr marL="25400">
              <a:lnSpc>
                <a:spcPct val="100000"/>
              </a:lnSpc>
              <a:spcBef>
                <a:spcPts val="1300"/>
              </a:spcBef>
              <a:tabLst>
                <a:tab pos="369570" algn="l"/>
              </a:tabLst>
            </a:pPr>
            <a:r>
              <a:rPr sz="2000" spc="-5" dirty="0">
                <a:solidFill>
                  <a:srgbClr val="C00000"/>
                </a:solidFill>
                <a:latin typeface="Times New Roman"/>
                <a:cs typeface="Times New Roman"/>
              </a:rPr>
              <a:t>»	</a:t>
            </a:r>
            <a:r>
              <a:rPr sz="2000" dirty="0">
                <a:latin typeface="Times New Roman"/>
                <a:cs typeface="Times New Roman"/>
              </a:rPr>
              <a:t>There</a:t>
            </a:r>
            <a:r>
              <a:rPr sz="2000" spc="85" dirty="0">
                <a:latin typeface="Times New Roman"/>
                <a:cs typeface="Times New Roman"/>
              </a:rPr>
              <a:t> </a:t>
            </a:r>
            <a:r>
              <a:rPr sz="2000" spc="-10" dirty="0">
                <a:latin typeface="Times New Roman"/>
                <a:cs typeface="Times New Roman"/>
              </a:rPr>
              <a:t>are</a:t>
            </a:r>
            <a:r>
              <a:rPr sz="2000" spc="80" dirty="0">
                <a:latin typeface="Times New Roman"/>
                <a:cs typeface="Times New Roman"/>
              </a:rPr>
              <a:t> </a:t>
            </a:r>
            <a:r>
              <a:rPr sz="2000" u="sng" spc="-25" dirty="0">
                <a:solidFill>
                  <a:srgbClr val="AC1285"/>
                </a:solidFill>
                <a:uFill>
                  <a:solidFill>
                    <a:srgbClr val="AC1285"/>
                  </a:solidFill>
                </a:uFill>
                <a:latin typeface="Times New Roman"/>
                <a:cs typeface="Times New Roman"/>
              </a:rPr>
              <a:t>two</a:t>
            </a:r>
            <a:r>
              <a:rPr sz="2000" u="sng" spc="85" dirty="0">
                <a:solidFill>
                  <a:srgbClr val="AC1285"/>
                </a:solidFill>
                <a:uFill>
                  <a:solidFill>
                    <a:srgbClr val="AC1285"/>
                  </a:solidFill>
                </a:uFill>
                <a:latin typeface="Times New Roman"/>
                <a:cs typeface="Times New Roman"/>
              </a:rPr>
              <a:t> </a:t>
            </a:r>
            <a:r>
              <a:rPr sz="2000" u="sng" spc="-5" dirty="0">
                <a:solidFill>
                  <a:srgbClr val="AC1285"/>
                </a:solidFill>
                <a:uFill>
                  <a:solidFill>
                    <a:srgbClr val="AC1285"/>
                  </a:solidFill>
                </a:uFill>
                <a:latin typeface="Times New Roman"/>
                <a:cs typeface="Times New Roman"/>
              </a:rPr>
              <a:t>parameters</a:t>
            </a:r>
            <a:r>
              <a:rPr sz="2000" u="sng" spc="80" dirty="0">
                <a:solidFill>
                  <a:srgbClr val="AC1285"/>
                </a:solidFill>
                <a:uFill>
                  <a:solidFill>
                    <a:srgbClr val="AC1285"/>
                  </a:solidFill>
                </a:uFill>
                <a:latin typeface="Times New Roman"/>
                <a:cs typeface="Times New Roman"/>
              </a:rPr>
              <a:t> </a:t>
            </a:r>
            <a:r>
              <a:rPr sz="2000" u="sng" spc="-10" dirty="0">
                <a:solidFill>
                  <a:srgbClr val="AC1285"/>
                </a:solidFill>
                <a:uFill>
                  <a:solidFill>
                    <a:srgbClr val="AC1285"/>
                  </a:solidFill>
                </a:uFill>
                <a:latin typeface="Times New Roman"/>
                <a:cs typeface="Times New Roman"/>
              </a:rPr>
              <a:t>for</a:t>
            </a:r>
            <a:r>
              <a:rPr sz="2000" u="sng" spc="85" dirty="0">
                <a:solidFill>
                  <a:srgbClr val="AC1285"/>
                </a:solidFill>
                <a:uFill>
                  <a:solidFill>
                    <a:srgbClr val="AC1285"/>
                  </a:solidFill>
                </a:uFill>
                <a:latin typeface="Times New Roman"/>
                <a:cs typeface="Times New Roman"/>
              </a:rPr>
              <a:t> </a:t>
            </a:r>
            <a:r>
              <a:rPr sz="2000" u="sng" spc="-5" dirty="0">
                <a:solidFill>
                  <a:srgbClr val="AC1285"/>
                </a:solidFill>
                <a:uFill>
                  <a:solidFill>
                    <a:srgbClr val="AC1285"/>
                  </a:solidFill>
                </a:uFill>
                <a:latin typeface="Times New Roman"/>
                <a:cs typeface="Times New Roman"/>
              </a:rPr>
              <a:t>representing</a:t>
            </a:r>
            <a:r>
              <a:rPr sz="2000" u="sng" spc="75" dirty="0">
                <a:solidFill>
                  <a:srgbClr val="AC1285"/>
                </a:solidFill>
                <a:uFill>
                  <a:solidFill>
                    <a:srgbClr val="AC1285"/>
                  </a:solidFill>
                </a:uFill>
                <a:latin typeface="Times New Roman"/>
                <a:cs typeface="Times New Roman"/>
              </a:rPr>
              <a:t> </a:t>
            </a:r>
            <a:r>
              <a:rPr sz="2000" u="sng" spc="-5" dirty="0">
                <a:solidFill>
                  <a:srgbClr val="AC1285"/>
                </a:solidFill>
                <a:uFill>
                  <a:solidFill>
                    <a:srgbClr val="AC1285"/>
                  </a:solidFill>
                </a:uFill>
                <a:latin typeface="Times New Roman"/>
                <a:cs typeface="Times New Roman"/>
              </a:rPr>
              <a:t>a</a:t>
            </a:r>
            <a:r>
              <a:rPr sz="2000" u="sng" spc="100" dirty="0">
                <a:solidFill>
                  <a:srgbClr val="AC1285"/>
                </a:solidFill>
                <a:uFill>
                  <a:solidFill>
                    <a:srgbClr val="AC1285"/>
                  </a:solidFill>
                </a:uFill>
                <a:latin typeface="Times New Roman"/>
                <a:cs typeface="Times New Roman"/>
              </a:rPr>
              <a:t> </a:t>
            </a:r>
            <a:r>
              <a:rPr sz="2000" u="sng" spc="-10" dirty="0">
                <a:solidFill>
                  <a:srgbClr val="AC1285"/>
                </a:solidFill>
                <a:uFill>
                  <a:solidFill>
                    <a:srgbClr val="AC1285"/>
                  </a:solidFill>
                </a:uFill>
                <a:latin typeface="Times New Roman"/>
                <a:cs typeface="Times New Roman"/>
              </a:rPr>
              <a:t>memory</a:t>
            </a:r>
            <a:r>
              <a:rPr sz="2000" spc="50" dirty="0">
                <a:solidFill>
                  <a:srgbClr val="AC1285"/>
                </a:solidFill>
                <a:latin typeface="Times New Roman"/>
                <a:cs typeface="Times New Roman"/>
              </a:rPr>
              <a:t> </a:t>
            </a:r>
            <a:r>
              <a:rPr sz="2000" spc="-5" dirty="0">
                <a:solidFill>
                  <a:srgbClr val="AC1285"/>
                </a:solidFill>
                <a:latin typeface="Times New Roman"/>
                <a:cs typeface="Times New Roman"/>
              </a:rPr>
              <a:t>(Size</a:t>
            </a:r>
            <a:r>
              <a:rPr sz="2000" spc="85" dirty="0">
                <a:solidFill>
                  <a:srgbClr val="AC1285"/>
                </a:solidFill>
                <a:latin typeface="Times New Roman"/>
                <a:cs typeface="Times New Roman"/>
              </a:rPr>
              <a:t> </a:t>
            </a:r>
            <a:r>
              <a:rPr sz="2000" dirty="0">
                <a:solidFill>
                  <a:srgbClr val="AC1285"/>
                </a:solidFill>
                <a:latin typeface="Times New Roman"/>
                <a:cs typeface="Times New Roman"/>
              </a:rPr>
              <a:t>of</a:t>
            </a:r>
            <a:r>
              <a:rPr sz="2000" spc="60" dirty="0">
                <a:solidFill>
                  <a:srgbClr val="AC1285"/>
                </a:solidFill>
                <a:latin typeface="Times New Roman"/>
                <a:cs typeface="Times New Roman"/>
              </a:rPr>
              <a:t> </a:t>
            </a:r>
            <a:r>
              <a:rPr sz="2000" spc="-10" dirty="0">
                <a:solidFill>
                  <a:srgbClr val="AC1285"/>
                </a:solidFill>
                <a:latin typeface="Times New Roman"/>
                <a:cs typeface="Times New Roman"/>
              </a:rPr>
              <a:t>the</a:t>
            </a:r>
            <a:r>
              <a:rPr sz="2000" spc="105" dirty="0">
                <a:solidFill>
                  <a:srgbClr val="AC1285"/>
                </a:solidFill>
                <a:latin typeface="Times New Roman"/>
                <a:cs typeface="Times New Roman"/>
              </a:rPr>
              <a:t> </a:t>
            </a:r>
            <a:r>
              <a:rPr sz="2000" spc="-10" dirty="0">
                <a:solidFill>
                  <a:srgbClr val="AC1285"/>
                </a:solidFill>
                <a:latin typeface="Times New Roman"/>
                <a:cs typeface="Times New Roman"/>
              </a:rPr>
              <a:t>memory</a:t>
            </a:r>
            <a:r>
              <a:rPr sz="2000" spc="45" dirty="0">
                <a:solidFill>
                  <a:srgbClr val="AC1285"/>
                </a:solidFill>
                <a:latin typeface="Times New Roman"/>
                <a:cs typeface="Times New Roman"/>
              </a:rPr>
              <a:t> </a:t>
            </a:r>
            <a:r>
              <a:rPr sz="2000" spc="-10" dirty="0">
                <a:solidFill>
                  <a:srgbClr val="AC1285"/>
                </a:solidFill>
                <a:latin typeface="Times New Roman"/>
                <a:cs typeface="Times New Roman"/>
              </a:rPr>
              <a:t>chip</a:t>
            </a:r>
            <a:endParaRPr sz="2000">
              <a:latin typeface="Times New Roman"/>
              <a:cs typeface="Times New Roman"/>
            </a:endParaRPr>
          </a:p>
          <a:p>
            <a:pPr marL="369570" algn="just">
              <a:lnSpc>
                <a:spcPct val="100000"/>
              </a:lnSpc>
              <a:spcBef>
                <a:spcPts val="1200"/>
              </a:spcBef>
            </a:pPr>
            <a:r>
              <a:rPr sz="2000" spc="-5" dirty="0">
                <a:solidFill>
                  <a:srgbClr val="AC1285"/>
                </a:solidFill>
                <a:latin typeface="Times New Roman"/>
                <a:cs typeface="Times New Roman"/>
              </a:rPr>
              <a:t>&amp; </a:t>
            </a:r>
            <a:r>
              <a:rPr sz="2000" dirty="0">
                <a:solidFill>
                  <a:srgbClr val="AC1285"/>
                </a:solidFill>
                <a:latin typeface="Times New Roman"/>
                <a:cs typeface="Times New Roman"/>
              </a:rPr>
              <a:t>Word </a:t>
            </a:r>
            <a:r>
              <a:rPr sz="2000" spc="-5" dirty="0">
                <a:solidFill>
                  <a:srgbClr val="AC1285"/>
                </a:solidFill>
                <a:latin typeface="Times New Roman"/>
                <a:cs typeface="Times New Roman"/>
              </a:rPr>
              <a:t>size </a:t>
            </a:r>
            <a:r>
              <a:rPr sz="2000" dirty="0">
                <a:solidFill>
                  <a:srgbClr val="AC1285"/>
                </a:solidFill>
                <a:latin typeface="Times New Roman"/>
                <a:cs typeface="Times New Roman"/>
              </a:rPr>
              <a:t>of </a:t>
            </a:r>
            <a:r>
              <a:rPr sz="2000" spc="-10" dirty="0">
                <a:solidFill>
                  <a:srgbClr val="AC1285"/>
                </a:solidFill>
                <a:latin typeface="Times New Roman"/>
                <a:cs typeface="Times New Roman"/>
              </a:rPr>
              <a:t>the </a:t>
            </a:r>
            <a:r>
              <a:rPr sz="2000" spc="-20" dirty="0">
                <a:solidFill>
                  <a:srgbClr val="AC1285"/>
                </a:solidFill>
                <a:latin typeface="Times New Roman"/>
                <a:cs typeface="Times New Roman"/>
              </a:rPr>
              <a:t>memory)</a:t>
            </a:r>
            <a:r>
              <a:rPr sz="2000" spc="75" dirty="0">
                <a:solidFill>
                  <a:srgbClr val="AC1285"/>
                </a:solidFill>
                <a:latin typeface="Times New Roman"/>
                <a:cs typeface="Times New Roman"/>
              </a:rPr>
              <a:t> </a:t>
            </a:r>
            <a:r>
              <a:rPr sz="2000" spc="-5" dirty="0">
                <a:latin typeface="Times New Roman"/>
                <a:cs typeface="Times New Roman"/>
              </a:rPr>
              <a:t>–</a:t>
            </a:r>
            <a:endParaRPr sz="2000">
              <a:latin typeface="Times New Roman"/>
              <a:cs typeface="Times New Roman"/>
            </a:endParaRPr>
          </a:p>
          <a:p>
            <a:pPr marL="695960" marR="53975" indent="-326390" algn="just">
              <a:lnSpc>
                <a:spcPct val="150100"/>
              </a:lnSpc>
              <a:spcBef>
                <a:spcPts val="480"/>
              </a:spcBef>
              <a:buClr>
                <a:srgbClr val="3A812E"/>
              </a:buClr>
              <a:buSzPct val="60000"/>
              <a:buFont typeface="Wingdings"/>
              <a:buChar char=""/>
              <a:tabLst>
                <a:tab pos="695960" algn="l"/>
              </a:tabLst>
            </a:pPr>
            <a:r>
              <a:rPr sz="2000" b="1" i="1" spc="-10" dirty="0">
                <a:solidFill>
                  <a:srgbClr val="AC1285"/>
                </a:solidFill>
                <a:latin typeface="Times New Roman"/>
                <a:cs typeface="Times New Roman"/>
              </a:rPr>
              <a:t>Size </a:t>
            </a:r>
            <a:r>
              <a:rPr sz="2000" b="1" i="1" dirty="0">
                <a:solidFill>
                  <a:srgbClr val="AC1285"/>
                </a:solidFill>
                <a:latin typeface="Times New Roman"/>
                <a:cs typeface="Times New Roman"/>
              </a:rPr>
              <a:t>of </a:t>
            </a:r>
            <a:r>
              <a:rPr sz="2000" b="1" i="1" spc="-5" dirty="0">
                <a:solidFill>
                  <a:srgbClr val="AC1285"/>
                </a:solidFill>
                <a:latin typeface="Times New Roman"/>
                <a:cs typeface="Times New Roman"/>
              </a:rPr>
              <a:t>the </a:t>
            </a:r>
            <a:r>
              <a:rPr sz="2000" b="1" i="1" dirty="0">
                <a:solidFill>
                  <a:srgbClr val="AC1285"/>
                </a:solidFill>
                <a:latin typeface="Times New Roman"/>
                <a:cs typeface="Times New Roman"/>
              </a:rPr>
              <a:t>memory </a:t>
            </a:r>
            <a:r>
              <a:rPr sz="2000" b="1" i="1" spc="-10" dirty="0">
                <a:solidFill>
                  <a:srgbClr val="AC1285"/>
                </a:solidFill>
                <a:latin typeface="Times New Roman"/>
                <a:cs typeface="Times New Roman"/>
              </a:rPr>
              <a:t>chip: </a:t>
            </a:r>
            <a:r>
              <a:rPr sz="2000" spc="-5" dirty="0">
                <a:solidFill>
                  <a:srgbClr val="6F2F9F"/>
                </a:solidFill>
                <a:latin typeface="Times New Roman"/>
                <a:cs typeface="Times New Roman"/>
              </a:rPr>
              <a:t>Memory chips </a:t>
            </a:r>
            <a:r>
              <a:rPr sz="2000" spc="-10" dirty="0">
                <a:solidFill>
                  <a:srgbClr val="6F2F9F"/>
                </a:solidFill>
                <a:latin typeface="Times New Roman"/>
                <a:cs typeface="Times New Roman"/>
              </a:rPr>
              <a:t>come in </a:t>
            </a:r>
            <a:r>
              <a:rPr sz="2000" spc="-5" dirty="0">
                <a:solidFill>
                  <a:srgbClr val="6F2F9F"/>
                </a:solidFill>
                <a:latin typeface="Times New Roman"/>
                <a:cs typeface="Times New Roman"/>
              </a:rPr>
              <a:t>standard </a:t>
            </a:r>
            <a:r>
              <a:rPr sz="2000" spc="-10" dirty="0">
                <a:solidFill>
                  <a:srgbClr val="6F2F9F"/>
                </a:solidFill>
                <a:latin typeface="Times New Roman"/>
                <a:cs typeface="Times New Roman"/>
              </a:rPr>
              <a:t>sizes</a:t>
            </a:r>
            <a:r>
              <a:rPr sz="2000" spc="-10" dirty="0">
                <a:latin typeface="Times New Roman"/>
                <a:cs typeface="Times New Roman"/>
              </a:rPr>
              <a:t>, like  </a:t>
            </a:r>
            <a:r>
              <a:rPr sz="2000" spc="-5" dirty="0">
                <a:latin typeface="Times New Roman"/>
                <a:cs typeface="Times New Roman"/>
              </a:rPr>
              <a:t>512bytes, 1024bytes (1 kilobyte), 2048bytes (2 kilobytes), </a:t>
            </a:r>
            <a:r>
              <a:rPr sz="2000" spc="5" dirty="0">
                <a:latin typeface="Times New Roman"/>
                <a:cs typeface="Times New Roman"/>
              </a:rPr>
              <a:t>4Kb, </a:t>
            </a:r>
            <a:r>
              <a:rPr sz="2000" dirty="0">
                <a:latin typeface="Times New Roman"/>
                <a:cs typeface="Times New Roman"/>
              </a:rPr>
              <a:t>8Kb, 16Kb,  32Kb, 64Kb, 128Kb, 256Kb, 512Kb, 1024Kb (1 </a:t>
            </a:r>
            <a:r>
              <a:rPr sz="2000" spc="-15" dirty="0">
                <a:latin typeface="Times New Roman"/>
                <a:cs typeface="Times New Roman"/>
              </a:rPr>
              <a:t>megabytes),</a:t>
            </a:r>
            <a:r>
              <a:rPr sz="2000" spc="-20" dirty="0">
                <a:latin typeface="Times New Roman"/>
                <a:cs typeface="Times New Roman"/>
              </a:rPr>
              <a:t> </a:t>
            </a:r>
            <a:r>
              <a:rPr sz="2000" spc="-5" dirty="0">
                <a:latin typeface="Times New Roman"/>
                <a:cs typeface="Times New Roman"/>
              </a:rPr>
              <a:t>etc.</a:t>
            </a:r>
            <a:endParaRPr sz="2000">
              <a:latin typeface="Times New Roman"/>
              <a:cs typeface="Times New Roman"/>
            </a:endParaRPr>
          </a:p>
          <a:p>
            <a:pPr marL="1046480" marR="52705" lvl="1" indent="-351155" algn="just">
              <a:lnSpc>
                <a:spcPct val="150100"/>
              </a:lnSpc>
              <a:spcBef>
                <a:spcPts val="480"/>
              </a:spcBef>
              <a:buClr>
                <a:srgbClr val="CC9900"/>
              </a:buClr>
              <a:buSzPct val="65000"/>
              <a:buFont typeface="Wingdings"/>
              <a:buChar char=""/>
              <a:tabLst>
                <a:tab pos="1047115" algn="l"/>
              </a:tabLst>
            </a:pPr>
            <a:r>
              <a:rPr sz="2000" spc="-5" dirty="0">
                <a:latin typeface="Times New Roman"/>
                <a:cs typeface="Times New Roman"/>
              </a:rPr>
              <a:t>Suppose </a:t>
            </a:r>
            <a:r>
              <a:rPr sz="2000" spc="-10" dirty="0">
                <a:latin typeface="Times New Roman"/>
                <a:cs typeface="Times New Roman"/>
              </a:rPr>
              <a:t>your </a:t>
            </a:r>
            <a:r>
              <a:rPr sz="2000" spc="-5" dirty="0">
                <a:solidFill>
                  <a:srgbClr val="006FC0"/>
                </a:solidFill>
                <a:latin typeface="Times New Roman"/>
                <a:cs typeface="Times New Roman"/>
              </a:rPr>
              <a:t>embedded application requires </a:t>
            </a:r>
            <a:r>
              <a:rPr sz="2000" dirty="0">
                <a:solidFill>
                  <a:srgbClr val="006FC0"/>
                </a:solidFill>
                <a:latin typeface="Times New Roman"/>
                <a:cs typeface="Times New Roman"/>
              </a:rPr>
              <a:t>only </a:t>
            </a:r>
            <a:r>
              <a:rPr sz="2000" spc="5" dirty="0">
                <a:solidFill>
                  <a:srgbClr val="006FC0"/>
                </a:solidFill>
                <a:latin typeface="Times New Roman"/>
                <a:cs typeface="Times New Roman"/>
              </a:rPr>
              <a:t>750 </a:t>
            </a:r>
            <a:r>
              <a:rPr sz="2000" spc="-10" dirty="0">
                <a:solidFill>
                  <a:srgbClr val="006FC0"/>
                </a:solidFill>
                <a:latin typeface="Times New Roman"/>
                <a:cs typeface="Times New Roman"/>
              </a:rPr>
              <a:t>bytes </a:t>
            </a:r>
            <a:r>
              <a:rPr sz="2000" spc="30" dirty="0">
                <a:solidFill>
                  <a:srgbClr val="006FC0"/>
                </a:solidFill>
                <a:latin typeface="Times New Roman"/>
                <a:cs typeface="Times New Roman"/>
              </a:rPr>
              <a:t>of  </a:t>
            </a:r>
            <a:r>
              <a:rPr sz="2000" spc="-10" dirty="0">
                <a:solidFill>
                  <a:srgbClr val="006FC0"/>
                </a:solidFill>
                <a:latin typeface="Times New Roman"/>
                <a:cs typeface="Times New Roman"/>
              </a:rPr>
              <a:t>RAM</a:t>
            </a:r>
            <a:r>
              <a:rPr sz="2000" spc="-10" dirty="0">
                <a:latin typeface="Times New Roman"/>
                <a:cs typeface="Times New Roman"/>
              </a:rPr>
              <a:t>, </a:t>
            </a:r>
            <a:r>
              <a:rPr sz="2000" spc="-15" dirty="0">
                <a:latin typeface="Times New Roman"/>
                <a:cs typeface="Times New Roman"/>
              </a:rPr>
              <a:t>you </a:t>
            </a:r>
            <a:r>
              <a:rPr sz="2000" spc="-10" dirty="0">
                <a:latin typeface="Times New Roman"/>
                <a:cs typeface="Times New Roman"/>
              </a:rPr>
              <a:t>don't </a:t>
            </a:r>
            <a:r>
              <a:rPr sz="2000" spc="-5" dirty="0">
                <a:latin typeface="Times New Roman"/>
                <a:cs typeface="Times New Roman"/>
              </a:rPr>
              <a:t>have </a:t>
            </a:r>
            <a:r>
              <a:rPr sz="2000" spc="-10" dirty="0">
                <a:latin typeface="Times New Roman"/>
                <a:cs typeface="Times New Roman"/>
              </a:rPr>
              <a:t>the </a:t>
            </a:r>
            <a:r>
              <a:rPr sz="2000" spc="-5" dirty="0">
                <a:latin typeface="Times New Roman"/>
                <a:cs typeface="Times New Roman"/>
              </a:rPr>
              <a:t>option </a:t>
            </a:r>
            <a:r>
              <a:rPr sz="2000" dirty="0">
                <a:latin typeface="Times New Roman"/>
                <a:cs typeface="Times New Roman"/>
              </a:rPr>
              <a:t>of </a:t>
            </a:r>
            <a:r>
              <a:rPr sz="2000" spc="-10" dirty="0">
                <a:latin typeface="Times New Roman"/>
                <a:cs typeface="Times New Roman"/>
              </a:rPr>
              <a:t>getting </a:t>
            </a:r>
            <a:r>
              <a:rPr sz="2000" spc="-5" dirty="0">
                <a:latin typeface="Times New Roman"/>
                <a:cs typeface="Times New Roman"/>
              </a:rPr>
              <a:t>a memory </a:t>
            </a:r>
            <a:r>
              <a:rPr sz="2000" spc="-10" dirty="0">
                <a:latin typeface="Times New Roman"/>
                <a:cs typeface="Times New Roman"/>
              </a:rPr>
              <a:t>chip with size </a:t>
            </a:r>
            <a:r>
              <a:rPr sz="2000" spc="5" dirty="0">
                <a:latin typeface="Times New Roman"/>
                <a:cs typeface="Times New Roman"/>
              </a:rPr>
              <a:t>750  </a:t>
            </a:r>
            <a:r>
              <a:rPr sz="2000" spc="-10" dirty="0">
                <a:latin typeface="Times New Roman"/>
                <a:cs typeface="Times New Roman"/>
              </a:rPr>
              <a:t>bytes; the </a:t>
            </a:r>
            <a:r>
              <a:rPr sz="2000" spc="5" dirty="0">
                <a:latin typeface="Times New Roman"/>
                <a:cs typeface="Times New Roman"/>
              </a:rPr>
              <a:t>only </a:t>
            </a:r>
            <a:r>
              <a:rPr sz="2000" dirty="0">
                <a:latin typeface="Times New Roman"/>
                <a:cs typeface="Times New Roman"/>
              </a:rPr>
              <a:t>option </a:t>
            </a:r>
            <a:r>
              <a:rPr sz="2000" spc="-10" dirty="0">
                <a:latin typeface="Times New Roman"/>
                <a:cs typeface="Times New Roman"/>
              </a:rPr>
              <a:t>left with is to </a:t>
            </a:r>
            <a:r>
              <a:rPr sz="2000" spc="-5" dirty="0">
                <a:latin typeface="Times New Roman"/>
                <a:cs typeface="Times New Roman"/>
              </a:rPr>
              <a:t>choose the memory </a:t>
            </a:r>
            <a:r>
              <a:rPr sz="2000" dirty="0">
                <a:latin typeface="Times New Roman"/>
                <a:cs typeface="Times New Roman"/>
              </a:rPr>
              <a:t>chip </a:t>
            </a:r>
            <a:r>
              <a:rPr sz="2000" spc="-15" dirty="0">
                <a:latin typeface="Times New Roman"/>
                <a:cs typeface="Times New Roman"/>
              </a:rPr>
              <a:t>with </a:t>
            </a:r>
            <a:r>
              <a:rPr sz="2000" spc="-5" dirty="0">
                <a:latin typeface="Times New Roman"/>
                <a:cs typeface="Times New Roman"/>
              </a:rPr>
              <a:t>a </a:t>
            </a:r>
            <a:r>
              <a:rPr sz="2000" spc="-10" dirty="0">
                <a:latin typeface="Times New Roman"/>
                <a:cs typeface="Times New Roman"/>
              </a:rPr>
              <a:t>size  </a:t>
            </a:r>
            <a:r>
              <a:rPr sz="2000" spc="-5" dirty="0">
                <a:latin typeface="Times New Roman"/>
                <a:cs typeface="Times New Roman"/>
              </a:rPr>
              <a:t>closer to </a:t>
            </a:r>
            <a:r>
              <a:rPr sz="2000" spc="-10" dirty="0">
                <a:latin typeface="Times New Roman"/>
                <a:cs typeface="Times New Roman"/>
              </a:rPr>
              <a:t>the </a:t>
            </a:r>
            <a:r>
              <a:rPr sz="2000" spc="-5" dirty="0">
                <a:latin typeface="Times New Roman"/>
                <a:cs typeface="Times New Roman"/>
              </a:rPr>
              <a:t>size needed. Hence, </a:t>
            </a:r>
            <a:r>
              <a:rPr sz="2000" dirty="0">
                <a:solidFill>
                  <a:srgbClr val="006FC0"/>
                </a:solidFill>
                <a:latin typeface="Times New Roman"/>
                <a:cs typeface="Times New Roman"/>
              </a:rPr>
              <a:t>1024 </a:t>
            </a:r>
            <a:r>
              <a:rPr sz="2000" spc="-10" dirty="0">
                <a:solidFill>
                  <a:srgbClr val="006FC0"/>
                </a:solidFill>
                <a:latin typeface="Times New Roman"/>
                <a:cs typeface="Times New Roman"/>
              </a:rPr>
              <a:t>bytes </a:t>
            </a:r>
            <a:r>
              <a:rPr sz="2000" spc="-5" dirty="0">
                <a:solidFill>
                  <a:srgbClr val="006FC0"/>
                </a:solidFill>
                <a:latin typeface="Times New Roman"/>
                <a:cs typeface="Times New Roman"/>
              </a:rPr>
              <a:t>is </a:t>
            </a:r>
            <a:r>
              <a:rPr sz="2000" spc="-10" dirty="0">
                <a:solidFill>
                  <a:srgbClr val="006FC0"/>
                </a:solidFill>
                <a:latin typeface="Times New Roman"/>
                <a:cs typeface="Times New Roman"/>
              </a:rPr>
              <a:t>the </a:t>
            </a:r>
            <a:r>
              <a:rPr sz="2000" spc="-5" dirty="0">
                <a:solidFill>
                  <a:srgbClr val="006FC0"/>
                </a:solidFill>
                <a:latin typeface="Times New Roman"/>
                <a:cs typeface="Times New Roman"/>
              </a:rPr>
              <a:t>least possible</a:t>
            </a:r>
            <a:r>
              <a:rPr sz="2000" spc="130" dirty="0">
                <a:solidFill>
                  <a:srgbClr val="006FC0"/>
                </a:solidFill>
                <a:latin typeface="Times New Roman"/>
                <a:cs typeface="Times New Roman"/>
              </a:rPr>
              <a:t> </a:t>
            </a:r>
            <a:r>
              <a:rPr sz="2000" spc="-5" dirty="0">
                <a:solidFill>
                  <a:srgbClr val="006FC0"/>
                </a:solidFill>
                <a:latin typeface="Times New Roman"/>
                <a:cs typeface="Times New Roman"/>
              </a:rPr>
              <a:t>option</a:t>
            </a:r>
            <a:r>
              <a:rPr sz="2000" spc="-5" dirty="0">
                <a:latin typeface="Times New Roman"/>
                <a:cs typeface="Times New Roman"/>
              </a:rPr>
              <a:t>.</a:t>
            </a:r>
            <a:endParaRPr sz="2000">
              <a:latin typeface="Times New Roman"/>
              <a:cs typeface="Times New Roman"/>
            </a:endParaRPr>
          </a:p>
          <a:p>
            <a:pPr marL="1046480" marR="55880" lvl="1" indent="-351155" algn="just">
              <a:lnSpc>
                <a:spcPct val="150100"/>
              </a:lnSpc>
              <a:spcBef>
                <a:spcPts val="480"/>
              </a:spcBef>
              <a:buClr>
                <a:srgbClr val="CC9900"/>
              </a:buClr>
              <a:buSzPct val="65000"/>
              <a:buFont typeface="Wingdings"/>
              <a:buChar char=""/>
              <a:tabLst>
                <a:tab pos="1047115" algn="l"/>
              </a:tabLst>
            </a:pPr>
            <a:r>
              <a:rPr sz="2000" spc="-10" dirty="0">
                <a:latin typeface="Times New Roman"/>
                <a:cs typeface="Times New Roman"/>
              </a:rPr>
              <a:t>A </a:t>
            </a:r>
            <a:r>
              <a:rPr sz="2000" spc="-5" dirty="0">
                <a:latin typeface="Times New Roman"/>
                <a:cs typeface="Times New Roman"/>
              </a:rPr>
              <a:t>processor/ </a:t>
            </a:r>
            <a:r>
              <a:rPr sz="2000" spc="-10" dirty="0">
                <a:latin typeface="Times New Roman"/>
                <a:cs typeface="Times New Roman"/>
              </a:rPr>
              <a:t>controller </a:t>
            </a:r>
            <a:r>
              <a:rPr sz="2000" spc="-20" dirty="0">
                <a:latin typeface="Times New Roman"/>
                <a:cs typeface="Times New Roman"/>
              </a:rPr>
              <a:t>with </a:t>
            </a:r>
            <a:r>
              <a:rPr sz="2000" spc="-5" dirty="0">
                <a:latin typeface="Times New Roman"/>
                <a:cs typeface="Times New Roman"/>
              </a:rPr>
              <a:t>16-bit address </a:t>
            </a:r>
            <a:r>
              <a:rPr sz="2000" spc="-10" dirty="0">
                <a:latin typeface="Times New Roman"/>
                <a:cs typeface="Times New Roman"/>
              </a:rPr>
              <a:t>bus </a:t>
            </a:r>
            <a:r>
              <a:rPr sz="2000" spc="-5" dirty="0">
                <a:latin typeface="Times New Roman"/>
                <a:cs typeface="Times New Roman"/>
              </a:rPr>
              <a:t>can addressed </a:t>
            </a:r>
            <a:r>
              <a:rPr sz="2000" spc="-10" dirty="0">
                <a:solidFill>
                  <a:srgbClr val="006FC0"/>
                </a:solidFill>
                <a:latin typeface="Times New Roman"/>
                <a:cs typeface="Times New Roman"/>
              </a:rPr>
              <a:t>2</a:t>
            </a:r>
            <a:r>
              <a:rPr sz="2025" spc="-15" baseline="24691" dirty="0">
                <a:solidFill>
                  <a:srgbClr val="006FC0"/>
                </a:solidFill>
                <a:latin typeface="Times New Roman"/>
                <a:cs typeface="Times New Roman"/>
              </a:rPr>
              <a:t>16 </a:t>
            </a:r>
            <a:r>
              <a:rPr sz="2000" spc="-5" dirty="0">
                <a:solidFill>
                  <a:srgbClr val="006FC0"/>
                </a:solidFill>
                <a:latin typeface="Times New Roman"/>
                <a:cs typeface="Times New Roman"/>
              </a:rPr>
              <a:t>=  65536 </a:t>
            </a:r>
            <a:r>
              <a:rPr sz="2000" spc="-10" dirty="0">
                <a:solidFill>
                  <a:srgbClr val="006FC0"/>
                </a:solidFill>
                <a:latin typeface="Times New Roman"/>
                <a:cs typeface="Times New Roman"/>
              </a:rPr>
              <a:t>bytes </a:t>
            </a:r>
            <a:r>
              <a:rPr sz="2000" spc="-5" dirty="0">
                <a:solidFill>
                  <a:srgbClr val="006FC0"/>
                </a:solidFill>
                <a:latin typeface="Times New Roman"/>
                <a:cs typeface="Times New Roman"/>
              </a:rPr>
              <a:t>= </a:t>
            </a:r>
            <a:r>
              <a:rPr sz="2000" dirty="0">
                <a:solidFill>
                  <a:srgbClr val="006FC0"/>
                </a:solidFill>
                <a:latin typeface="Times New Roman"/>
                <a:cs typeface="Times New Roman"/>
              </a:rPr>
              <a:t>64Kb</a:t>
            </a:r>
            <a:r>
              <a:rPr sz="2000" dirty="0">
                <a:latin typeface="Times New Roman"/>
                <a:cs typeface="Times New Roman"/>
              </a:rPr>
              <a:t>. </a:t>
            </a:r>
            <a:r>
              <a:rPr sz="2000" spc="-5" dirty="0">
                <a:latin typeface="Times New Roman"/>
                <a:cs typeface="Times New Roman"/>
              </a:rPr>
              <a:t>Hence, it </a:t>
            </a:r>
            <a:r>
              <a:rPr sz="2000" spc="-10" dirty="0">
                <a:latin typeface="Times New Roman"/>
                <a:cs typeface="Times New Roman"/>
              </a:rPr>
              <a:t>is meaningless to </a:t>
            </a:r>
            <a:r>
              <a:rPr sz="2000" spc="-5" dirty="0">
                <a:latin typeface="Times New Roman"/>
                <a:cs typeface="Times New Roman"/>
              </a:rPr>
              <a:t>select a </a:t>
            </a:r>
            <a:r>
              <a:rPr sz="2000" dirty="0">
                <a:latin typeface="Times New Roman"/>
                <a:cs typeface="Times New Roman"/>
              </a:rPr>
              <a:t>128Kb </a:t>
            </a:r>
            <a:r>
              <a:rPr sz="2000" spc="-5" dirty="0">
                <a:latin typeface="Times New Roman"/>
                <a:cs typeface="Times New Roman"/>
              </a:rPr>
              <a:t>memory  chip </a:t>
            </a:r>
            <a:r>
              <a:rPr sz="2000" spc="-10" dirty="0">
                <a:latin typeface="Times New Roman"/>
                <a:cs typeface="Times New Roman"/>
              </a:rPr>
              <a:t>for </a:t>
            </a:r>
            <a:r>
              <a:rPr sz="2000" spc="-5" dirty="0">
                <a:latin typeface="Times New Roman"/>
                <a:cs typeface="Times New Roman"/>
              </a:rPr>
              <a:t>a processor </a:t>
            </a:r>
            <a:r>
              <a:rPr sz="2000" spc="-20" dirty="0">
                <a:latin typeface="Times New Roman"/>
                <a:cs typeface="Times New Roman"/>
              </a:rPr>
              <a:t>with </a:t>
            </a:r>
            <a:r>
              <a:rPr sz="2000" spc="-5" dirty="0">
                <a:latin typeface="Times New Roman"/>
                <a:cs typeface="Times New Roman"/>
              </a:rPr>
              <a:t>16-bit </a:t>
            </a:r>
            <a:r>
              <a:rPr sz="2000" spc="-15" dirty="0">
                <a:latin typeface="Times New Roman"/>
                <a:cs typeface="Times New Roman"/>
              </a:rPr>
              <a:t>wide </a:t>
            </a:r>
            <a:r>
              <a:rPr sz="2000" dirty="0">
                <a:latin typeface="Times New Roman"/>
                <a:cs typeface="Times New Roman"/>
              </a:rPr>
              <a:t>address</a:t>
            </a:r>
            <a:r>
              <a:rPr sz="2000" spc="110" dirty="0">
                <a:latin typeface="Times New Roman"/>
                <a:cs typeface="Times New Roman"/>
              </a:rPr>
              <a:t> </a:t>
            </a:r>
            <a:r>
              <a:rPr sz="2000" spc="-10" dirty="0">
                <a:latin typeface="Times New Roman"/>
                <a:cs typeface="Times New Roman"/>
              </a:rPr>
              <a:t>bus.</a:t>
            </a:r>
            <a:endParaRPr sz="2000">
              <a:latin typeface="Times New Roman"/>
              <a:cs typeface="Times New Roman"/>
            </a:endParaRPr>
          </a:p>
        </p:txBody>
      </p:sp>
      <p:sp>
        <p:nvSpPr>
          <p:cNvPr id="5" name="object 5"/>
          <p:cNvSpPr txBox="1"/>
          <p:nvPr/>
        </p:nvSpPr>
        <p:spPr>
          <a:xfrm>
            <a:off x="8420100" y="6471338"/>
            <a:ext cx="216535" cy="196850"/>
          </a:xfrm>
          <a:prstGeom prst="rect">
            <a:avLst/>
          </a:prstGeom>
        </p:spPr>
        <p:txBody>
          <a:bodyPr vert="horz" wrap="square" lIns="0" tIns="0" rIns="0" bIns="0" rtlCol="0">
            <a:spAutoFit/>
          </a:bodyPr>
          <a:lstStyle/>
          <a:p>
            <a:pPr marL="38100">
              <a:lnSpc>
                <a:spcPts val="1375"/>
              </a:lnSpc>
            </a:pPr>
            <a:fld id="{81D60167-4931-47E6-BA6A-407CBD079E47}" type="slidenum">
              <a:rPr sz="1200" spc="-40" dirty="0">
                <a:latin typeface="Times New Roman"/>
                <a:cs typeface="Times New Roman"/>
              </a:rPr>
              <a:t>93</a:t>
            </a:fld>
            <a:endParaRPr sz="1200">
              <a:latin typeface="Times New Roman"/>
              <a:cs typeface="Times New Roman"/>
            </a:endParaRP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8445500" y="6450279"/>
            <a:ext cx="165735" cy="208279"/>
          </a:xfrm>
          <a:prstGeom prst="rect">
            <a:avLst/>
          </a:prstGeom>
        </p:spPr>
        <p:txBody>
          <a:bodyPr vert="horz" wrap="square" lIns="0" tIns="12700" rIns="0" bIns="0" rtlCol="0">
            <a:spAutoFit/>
          </a:bodyPr>
          <a:lstStyle/>
          <a:p>
            <a:pPr marL="12700">
              <a:lnSpc>
                <a:spcPct val="100000"/>
              </a:lnSpc>
              <a:spcBef>
                <a:spcPts val="100"/>
              </a:spcBef>
            </a:pPr>
            <a:r>
              <a:rPr sz="1200" spc="-55" dirty="0">
                <a:latin typeface="Times New Roman"/>
                <a:cs typeface="Times New Roman"/>
              </a:rPr>
              <a:t>89</a:t>
            </a:r>
            <a:endParaRPr sz="1200">
              <a:latin typeface="Times New Roman"/>
              <a:cs typeface="Times New Roman"/>
            </a:endParaRPr>
          </a:p>
        </p:txBody>
      </p:sp>
      <p:sp>
        <p:nvSpPr>
          <p:cNvPr id="3" name="object 3"/>
          <p:cNvSpPr txBox="1">
            <a:spLocks noGrp="1"/>
          </p:cNvSpPr>
          <p:nvPr>
            <p:ph type="title"/>
          </p:nvPr>
        </p:nvSpPr>
        <p:spPr>
          <a:xfrm>
            <a:off x="460044" y="199374"/>
            <a:ext cx="8451850" cy="941069"/>
          </a:xfrm>
          <a:prstGeom prst="rect">
            <a:avLst/>
          </a:prstGeom>
        </p:spPr>
        <p:txBody>
          <a:bodyPr vert="horz" wrap="square" lIns="0" tIns="12700" rIns="0" bIns="0" rtlCol="0">
            <a:spAutoFit/>
          </a:bodyPr>
          <a:lstStyle/>
          <a:p>
            <a:pPr marL="356870" marR="5080" indent="-344805">
              <a:lnSpc>
                <a:spcPct val="150100"/>
              </a:lnSpc>
              <a:spcBef>
                <a:spcPts val="100"/>
              </a:spcBef>
              <a:tabLst>
                <a:tab pos="356870" algn="l"/>
              </a:tabLst>
            </a:pPr>
            <a:r>
              <a:rPr spc="-5" dirty="0">
                <a:solidFill>
                  <a:srgbClr val="C00000"/>
                </a:solidFill>
              </a:rPr>
              <a:t>»	</a:t>
            </a:r>
            <a:r>
              <a:rPr dirty="0"/>
              <a:t>There </a:t>
            </a:r>
            <a:r>
              <a:rPr spc="-10" dirty="0"/>
              <a:t>are </a:t>
            </a:r>
            <a:r>
              <a:rPr u="sng" spc="-20" dirty="0">
                <a:solidFill>
                  <a:srgbClr val="AC1285"/>
                </a:solidFill>
                <a:uFill>
                  <a:solidFill>
                    <a:srgbClr val="AC1285"/>
                  </a:solidFill>
                </a:uFill>
              </a:rPr>
              <a:t>two </a:t>
            </a:r>
            <a:r>
              <a:rPr u="sng" spc="-5" dirty="0">
                <a:solidFill>
                  <a:srgbClr val="AC1285"/>
                </a:solidFill>
                <a:uFill>
                  <a:solidFill>
                    <a:srgbClr val="AC1285"/>
                  </a:solidFill>
                </a:uFill>
              </a:rPr>
              <a:t>parameters </a:t>
            </a:r>
            <a:r>
              <a:rPr u="sng" spc="-10" dirty="0">
                <a:solidFill>
                  <a:srgbClr val="AC1285"/>
                </a:solidFill>
                <a:uFill>
                  <a:solidFill>
                    <a:srgbClr val="AC1285"/>
                  </a:solidFill>
                </a:uFill>
              </a:rPr>
              <a:t>for </a:t>
            </a:r>
            <a:r>
              <a:rPr u="sng" spc="-5" dirty="0">
                <a:solidFill>
                  <a:srgbClr val="AC1285"/>
                </a:solidFill>
                <a:uFill>
                  <a:solidFill>
                    <a:srgbClr val="AC1285"/>
                  </a:solidFill>
                </a:uFill>
              </a:rPr>
              <a:t>representing a </a:t>
            </a:r>
            <a:r>
              <a:rPr u="sng" spc="-10" dirty="0">
                <a:solidFill>
                  <a:srgbClr val="AC1285"/>
                </a:solidFill>
                <a:uFill>
                  <a:solidFill>
                    <a:srgbClr val="AC1285"/>
                  </a:solidFill>
                </a:uFill>
              </a:rPr>
              <a:t>memory</a:t>
            </a:r>
            <a:r>
              <a:rPr spc="-10" dirty="0">
                <a:solidFill>
                  <a:srgbClr val="AC1285"/>
                </a:solidFill>
              </a:rPr>
              <a:t> </a:t>
            </a:r>
            <a:r>
              <a:rPr spc="-5" dirty="0">
                <a:solidFill>
                  <a:srgbClr val="AC1285"/>
                </a:solidFill>
              </a:rPr>
              <a:t>(Size </a:t>
            </a:r>
            <a:r>
              <a:rPr dirty="0">
                <a:solidFill>
                  <a:srgbClr val="AC1285"/>
                </a:solidFill>
              </a:rPr>
              <a:t>of </a:t>
            </a:r>
            <a:r>
              <a:rPr spc="-10" dirty="0">
                <a:solidFill>
                  <a:srgbClr val="AC1285"/>
                </a:solidFill>
              </a:rPr>
              <a:t>the memory </a:t>
            </a:r>
            <a:r>
              <a:rPr spc="-5" dirty="0">
                <a:solidFill>
                  <a:srgbClr val="AC1285"/>
                </a:solidFill>
              </a:rPr>
              <a:t>chip  &amp; </a:t>
            </a:r>
            <a:r>
              <a:rPr dirty="0">
                <a:solidFill>
                  <a:srgbClr val="AC1285"/>
                </a:solidFill>
              </a:rPr>
              <a:t>Word </a:t>
            </a:r>
            <a:r>
              <a:rPr spc="-5" dirty="0">
                <a:solidFill>
                  <a:srgbClr val="AC1285"/>
                </a:solidFill>
              </a:rPr>
              <a:t>size </a:t>
            </a:r>
            <a:r>
              <a:rPr dirty="0">
                <a:solidFill>
                  <a:srgbClr val="AC1285"/>
                </a:solidFill>
              </a:rPr>
              <a:t>of </a:t>
            </a:r>
            <a:r>
              <a:rPr spc="-10" dirty="0">
                <a:solidFill>
                  <a:srgbClr val="AC1285"/>
                </a:solidFill>
              </a:rPr>
              <a:t>the </a:t>
            </a:r>
            <a:r>
              <a:rPr spc="-20" dirty="0">
                <a:solidFill>
                  <a:srgbClr val="AC1285"/>
                </a:solidFill>
              </a:rPr>
              <a:t>memory)</a:t>
            </a:r>
            <a:r>
              <a:rPr spc="75" dirty="0">
                <a:solidFill>
                  <a:srgbClr val="AC1285"/>
                </a:solidFill>
              </a:rPr>
              <a:t> </a:t>
            </a:r>
            <a:r>
              <a:rPr spc="-5" dirty="0"/>
              <a:t>–</a:t>
            </a:r>
          </a:p>
        </p:txBody>
      </p:sp>
      <p:sp>
        <p:nvSpPr>
          <p:cNvPr id="4" name="object 4"/>
          <p:cNvSpPr txBox="1"/>
          <p:nvPr/>
        </p:nvSpPr>
        <p:spPr>
          <a:xfrm>
            <a:off x="444500" y="1175182"/>
            <a:ext cx="8475980" cy="5039995"/>
          </a:xfrm>
          <a:prstGeom prst="rect">
            <a:avLst/>
          </a:prstGeom>
        </p:spPr>
        <p:txBody>
          <a:bodyPr vert="horz" wrap="square" lIns="0" tIns="12700" rIns="0" bIns="0" rtlCol="0">
            <a:spAutoFit/>
          </a:bodyPr>
          <a:lstStyle/>
          <a:p>
            <a:pPr marL="698500" marR="7620" indent="-326390" algn="just">
              <a:lnSpc>
                <a:spcPct val="150100"/>
              </a:lnSpc>
              <a:spcBef>
                <a:spcPts val="100"/>
              </a:spcBef>
              <a:buClr>
                <a:srgbClr val="3A812E"/>
              </a:buClr>
              <a:buSzPct val="60000"/>
              <a:buFont typeface="Wingdings"/>
              <a:buChar char=""/>
              <a:tabLst>
                <a:tab pos="699135" algn="l"/>
              </a:tabLst>
            </a:pPr>
            <a:r>
              <a:rPr sz="2000" b="1" i="1" spc="-5" dirty="0">
                <a:solidFill>
                  <a:srgbClr val="AC1285"/>
                </a:solidFill>
                <a:latin typeface="Times New Roman"/>
                <a:cs typeface="Times New Roman"/>
              </a:rPr>
              <a:t>Word </a:t>
            </a:r>
            <a:r>
              <a:rPr sz="2000" b="1" i="1" spc="-10" dirty="0">
                <a:solidFill>
                  <a:srgbClr val="AC1285"/>
                </a:solidFill>
                <a:latin typeface="Times New Roman"/>
                <a:cs typeface="Times New Roman"/>
              </a:rPr>
              <a:t>size </a:t>
            </a:r>
            <a:r>
              <a:rPr sz="2000" b="1" i="1" spc="-15" dirty="0">
                <a:solidFill>
                  <a:srgbClr val="AC1285"/>
                </a:solidFill>
                <a:latin typeface="Times New Roman"/>
                <a:cs typeface="Times New Roman"/>
              </a:rPr>
              <a:t>of </a:t>
            </a:r>
            <a:r>
              <a:rPr sz="2000" b="1" i="1" spc="-5" dirty="0">
                <a:solidFill>
                  <a:srgbClr val="AC1285"/>
                </a:solidFill>
                <a:latin typeface="Times New Roman"/>
                <a:cs typeface="Times New Roman"/>
              </a:rPr>
              <a:t>the memory: </a:t>
            </a:r>
            <a:r>
              <a:rPr sz="2000" spc="-10" dirty="0">
                <a:latin typeface="Times New Roman"/>
                <a:cs typeface="Times New Roman"/>
              </a:rPr>
              <a:t>The </a:t>
            </a:r>
            <a:r>
              <a:rPr sz="2000" i="1" spc="-10" dirty="0">
                <a:solidFill>
                  <a:srgbClr val="AC1285"/>
                </a:solidFill>
                <a:latin typeface="Times New Roman"/>
                <a:cs typeface="Times New Roman"/>
              </a:rPr>
              <a:t>word </a:t>
            </a:r>
            <a:r>
              <a:rPr sz="2000" i="1" spc="-10" dirty="0">
                <a:solidFill>
                  <a:srgbClr val="6F2F9F"/>
                </a:solidFill>
                <a:latin typeface="Times New Roman"/>
                <a:cs typeface="Times New Roman"/>
              </a:rPr>
              <a:t>size </a:t>
            </a:r>
            <a:r>
              <a:rPr sz="2000" spc="-5" dirty="0">
                <a:solidFill>
                  <a:srgbClr val="6F2F9F"/>
                </a:solidFill>
                <a:latin typeface="Times New Roman"/>
                <a:cs typeface="Times New Roman"/>
              </a:rPr>
              <a:t>refers </a:t>
            </a:r>
            <a:r>
              <a:rPr sz="2000" spc="-10" dirty="0">
                <a:solidFill>
                  <a:srgbClr val="6F2F9F"/>
                </a:solidFill>
                <a:latin typeface="Times New Roman"/>
                <a:cs typeface="Times New Roman"/>
              </a:rPr>
              <a:t>to the </a:t>
            </a:r>
            <a:r>
              <a:rPr sz="2000" spc="-15" dirty="0">
                <a:solidFill>
                  <a:srgbClr val="6F2F9F"/>
                </a:solidFill>
                <a:latin typeface="Times New Roman"/>
                <a:cs typeface="Times New Roman"/>
              </a:rPr>
              <a:t>number </a:t>
            </a:r>
            <a:r>
              <a:rPr sz="2000" dirty="0">
                <a:solidFill>
                  <a:srgbClr val="6F2F9F"/>
                </a:solidFill>
                <a:latin typeface="Times New Roman"/>
                <a:cs typeface="Times New Roman"/>
              </a:rPr>
              <a:t>of </a:t>
            </a:r>
            <a:r>
              <a:rPr sz="2000" spc="-5" dirty="0">
                <a:solidFill>
                  <a:srgbClr val="6F2F9F"/>
                </a:solidFill>
                <a:latin typeface="Times New Roman"/>
                <a:cs typeface="Times New Roman"/>
              </a:rPr>
              <a:t>memory  bits </a:t>
            </a:r>
            <a:r>
              <a:rPr sz="2000" spc="-10" dirty="0">
                <a:solidFill>
                  <a:srgbClr val="6F2F9F"/>
                </a:solidFill>
                <a:latin typeface="Times New Roman"/>
                <a:cs typeface="Times New Roman"/>
              </a:rPr>
              <a:t>that </a:t>
            </a:r>
            <a:r>
              <a:rPr sz="2000" spc="-5" dirty="0">
                <a:solidFill>
                  <a:srgbClr val="6F2F9F"/>
                </a:solidFill>
                <a:latin typeface="Times New Roman"/>
                <a:cs typeface="Times New Roman"/>
              </a:rPr>
              <a:t>can </a:t>
            </a:r>
            <a:r>
              <a:rPr sz="2000" dirty="0">
                <a:solidFill>
                  <a:srgbClr val="6F2F9F"/>
                </a:solidFill>
                <a:latin typeface="Times New Roman"/>
                <a:cs typeface="Times New Roman"/>
              </a:rPr>
              <a:t>be </a:t>
            </a:r>
            <a:r>
              <a:rPr sz="2000" spc="-10" dirty="0">
                <a:solidFill>
                  <a:srgbClr val="6F2F9F"/>
                </a:solidFill>
                <a:latin typeface="Times New Roman"/>
                <a:cs typeface="Times New Roman"/>
              </a:rPr>
              <a:t>read/write together </a:t>
            </a:r>
            <a:r>
              <a:rPr sz="2000" spc="-5" dirty="0">
                <a:solidFill>
                  <a:srgbClr val="6F2F9F"/>
                </a:solidFill>
                <a:latin typeface="Times New Roman"/>
                <a:cs typeface="Times New Roman"/>
              </a:rPr>
              <a:t>at a </a:t>
            </a:r>
            <a:r>
              <a:rPr sz="2000" spc="-15" dirty="0">
                <a:solidFill>
                  <a:srgbClr val="6F2F9F"/>
                </a:solidFill>
                <a:latin typeface="Times New Roman"/>
                <a:cs typeface="Times New Roman"/>
              </a:rPr>
              <a:t>time</a:t>
            </a:r>
            <a:r>
              <a:rPr sz="2000" spc="-15" dirty="0">
                <a:latin typeface="Times New Roman"/>
                <a:cs typeface="Times New Roman"/>
              </a:rPr>
              <a:t>. </a:t>
            </a:r>
            <a:r>
              <a:rPr sz="2000" dirty="0">
                <a:latin typeface="Times New Roman"/>
                <a:cs typeface="Times New Roman"/>
              </a:rPr>
              <a:t>4, 8, 12, 16, </a:t>
            </a:r>
            <a:r>
              <a:rPr sz="2000" spc="-5" dirty="0">
                <a:latin typeface="Times New Roman"/>
                <a:cs typeface="Times New Roman"/>
              </a:rPr>
              <a:t>24, </a:t>
            </a:r>
            <a:r>
              <a:rPr sz="2000" dirty="0">
                <a:latin typeface="Times New Roman"/>
                <a:cs typeface="Times New Roman"/>
              </a:rPr>
              <a:t>32 </a:t>
            </a:r>
            <a:r>
              <a:rPr sz="2000" spc="-10" dirty="0">
                <a:latin typeface="Times New Roman"/>
                <a:cs typeface="Times New Roman"/>
              </a:rPr>
              <a:t>etc., are the  word </a:t>
            </a:r>
            <a:r>
              <a:rPr sz="2000" spc="-5" dirty="0">
                <a:latin typeface="Times New Roman"/>
                <a:cs typeface="Times New Roman"/>
              </a:rPr>
              <a:t>sizes supported </a:t>
            </a:r>
            <a:r>
              <a:rPr sz="2000" dirty="0">
                <a:latin typeface="Times New Roman"/>
                <a:cs typeface="Times New Roman"/>
              </a:rPr>
              <a:t>by </a:t>
            </a:r>
            <a:r>
              <a:rPr sz="2000" spc="-5" dirty="0">
                <a:latin typeface="Times New Roman"/>
                <a:cs typeface="Times New Roman"/>
              </a:rPr>
              <a:t>memory chips. </a:t>
            </a:r>
            <a:r>
              <a:rPr sz="2000" spc="-5" dirty="0">
                <a:solidFill>
                  <a:srgbClr val="006FC0"/>
                </a:solidFill>
                <a:latin typeface="Times New Roman"/>
                <a:cs typeface="Times New Roman"/>
              </a:rPr>
              <a:t>Ensure </a:t>
            </a:r>
            <a:r>
              <a:rPr sz="2000" spc="-10" dirty="0">
                <a:solidFill>
                  <a:srgbClr val="006FC0"/>
                </a:solidFill>
                <a:latin typeface="Times New Roman"/>
                <a:cs typeface="Times New Roman"/>
              </a:rPr>
              <a:t>that the word </a:t>
            </a:r>
            <a:r>
              <a:rPr sz="2000" spc="-5" dirty="0">
                <a:solidFill>
                  <a:srgbClr val="006FC0"/>
                </a:solidFill>
                <a:latin typeface="Times New Roman"/>
                <a:cs typeface="Times New Roman"/>
              </a:rPr>
              <a:t>size supported  </a:t>
            </a:r>
            <a:r>
              <a:rPr sz="2000" dirty="0">
                <a:solidFill>
                  <a:srgbClr val="006FC0"/>
                </a:solidFill>
                <a:latin typeface="Times New Roman"/>
                <a:cs typeface="Times New Roman"/>
              </a:rPr>
              <a:t>by </a:t>
            </a:r>
            <a:r>
              <a:rPr sz="2000" spc="-10" dirty="0">
                <a:solidFill>
                  <a:srgbClr val="006FC0"/>
                </a:solidFill>
                <a:latin typeface="Times New Roman"/>
                <a:cs typeface="Times New Roman"/>
              </a:rPr>
              <a:t>the </a:t>
            </a:r>
            <a:r>
              <a:rPr sz="2000" spc="-5" dirty="0">
                <a:solidFill>
                  <a:srgbClr val="006FC0"/>
                </a:solidFill>
                <a:latin typeface="Times New Roman"/>
                <a:cs typeface="Times New Roman"/>
              </a:rPr>
              <a:t>memory </a:t>
            </a:r>
            <a:r>
              <a:rPr sz="2000" spc="-10" dirty="0">
                <a:solidFill>
                  <a:srgbClr val="006FC0"/>
                </a:solidFill>
                <a:latin typeface="Times New Roman"/>
                <a:cs typeface="Times New Roman"/>
              </a:rPr>
              <a:t>chip matches </a:t>
            </a:r>
            <a:r>
              <a:rPr sz="2000" spc="-15" dirty="0">
                <a:solidFill>
                  <a:srgbClr val="006FC0"/>
                </a:solidFill>
                <a:latin typeface="Times New Roman"/>
                <a:cs typeface="Times New Roman"/>
              </a:rPr>
              <a:t>with </a:t>
            </a:r>
            <a:r>
              <a:rPr sz="2000" spc="-10" dirty="0">
                <a:solidFill>
                  <a:srgbClr val="006FC0"/>
                </a:solidFill>
                <a:latin typeface="Times New Roman"/>
                <a:cs typeface="Times New Roman"/>
              </a:rPr>
              <a:t>the </a:t>
            </a:r>
            <a:r>
              <a:rPr sz="2000" spc="-5" dirty="0">
                <a:solidFill>
                  <a:srgbClr val="006FC0"/>
                </a:solidFill>
                <a:latin typeface="Times New Roman"/>
                <a:cs typeface="Times New Roman"/>
              </a:rPr>
              <a:t>data </a:t>
            </a:r>
            <a:r>
              <a:rPr sz="2000" spc="-10" dirty="0">
                <a:solidFill>
                  <a:srgbClr val="006FC0"/>
                </a:solidFill>
                <a:latin typeface="Times New Roman"/>
                <a:cs typeface="Times New Roman"/>
              </a:rPr>
              <a:t>bus </a:t>
            </a:r>
            <a:r>
              <a:rPr sz="2000" spc="-15" dirty="0">
                <a:latin typeface="Times New Roman"/>
                <a:cs typeface="Times New Roman"/>
              </a:rPr>
              <a:t>width </a:t>
            </a:r>
            <a:r>
              <a:rPr sz="2000" dirty="0">
                <a:latin typeface="Times New Roman"/>
                <a:cs typeface="Times New Roman"/>
              </a:rPr>
              <a:t>of </a:t>
            </a:r>
            <a:r>
              <a:rPr sz="2000" spc="-10" dirty="0">
                <a:latin typeface="Times New Roman"/>
                <a:cs typeface="Times New Roman"/>
              </a:rPr>
              <a:t>the </a:t>
            </a:r>
            <a:r>
              <a:rPr sz="2000" spc="-5" dirty="0">
                <a:latin typeface="Times New Roman"/>
                <a:cs typeface="Times New Roman"/>
              </a:rPr>
              <a:t>processor/  controller.</a:t>
            </a:r>
            <a:endParaRPr sz="2000">
              <a:latin typeface="Times New Roman"/>
              <a:cs typeface="Times New Roman"/>
            </a:endParaRPr>
          </a:p>
          <a:p>
            <a:pPr marL="372110" marR="5080" indent="-344805" algn="just">
              <a:lnSpc>
                <a:spcPct val="150100"/>
              </a:lnSpc>
              <a:spcBef>
                <a:spcPts val="480"/>
              </a:spcBef>
            </a:pPr>
            <a:r>
              <a:rPr sz="2000" spc="-5" dirty="0">
                <a:solidFill>
                  <a:srgbClr val="C00000"/>
                </a:solidFill>
                <a:latin typeface="Times New Roman"/>
                <a:cs typeface="Times New Roman"/>
              </a:rPr>
              <a:t>» </a:t>
            </a:r>
            <a:r>
              <a:rPr sz="2000" spc="-5" dirty="0">
                <a:solidFill>
                  <a:srgbClr val="AC1285"/>
                </a:solidFill>
                <a:latin typeface="Times New Roman"/>
                <a:cs typeface="Times New Roman"/>
              </a:rPr>
              <a:t>FLASH memory is the </a:t>
            </a:r>
            <a:r>
              <a:rPr sz="2000" dirty="0">
                <a:solidFill>
                  <a:srgbClr val="AC1285"/>
                </a:solidFill>
                <a:latin typeface="Times New Roman"/>
                <a:cs typeface="Times New Roman"/>
              </a:rPr>
              <a:t>popular </a:t>
            </a:r>
            <a:r>
              <a:rPr sz="2000" spc="-5" dirty="0">
                <a:solidFill>
                  <a:srgbClr val="AC1285"/>
                </a:solidFill>
                <a:latin typeface="Times New Roman"/>
                <a:cs typeface="Times New Roman"/>
              </a:rPr>
              <a:t>choice </a:t>
            </a:r>
            <a:r>
              <a:rPr sz="2000" spc="-10" dirty="0">
                <a:solidFill>
                  <a:srgbClr val="AC1285"/>
                </a:solidFill>
                <a:latin typeface="Times New Roman"/>
                <a:cs typeface="Times New Roman"/>
              </a:rPr>
              <a:t>for ROM </a:t>
            </a:r>
            <a:r>
              <a:rPr sz="2000" dirty="0">
                <a:latin typeface="Times New Roman"/>
                <a:cs typeface="Times New Roman"/>
              </a:rPr>
              <a:t>(program </a:t>
            </a:r>
            <a:r>
              <a:rPr sz="2000" spc="-5" dirty="0">
                <a:latin typeface="Times New Roman"/>
                <a:cs typeface="Times New Roman"/>
              </a:rPr>
              <a:t>storage </a:t>
            </a:r>
            <a:r>
              <a:rPr sz="2000" spc="-15" dirty="0">
                <a:latin typeface="Times New Roman"/>
                <a:cs typeface="Times New Roman"/>
              </a:rPr>
              <a:t>memory) </a:t>
            </a:r>
            <a:r>
              <a:rPr sz="2000" spc="15" dirty="0">
                <a:latin typeface="Times New Roman"/>
                <a:cs typeface="Times New Roman"/>
              </a:rPr>
              <a:t>in  </a:t>
            </a:r>
            <a:r>
              <a:rPr sz="2000" spc="-5" dirty="0">
                <a:latin typeface="Times New Roman"/>
                <a:cs typeface="Times New Roman"/>
              </a:rPr>
              <a:t>embedded applications. </a:t>
            </a:r>
            <a:r>
              <a:rPr sz="2000" dirty="0">
                <a:latin typeface="Times New Roman"/>
                <a:cs typeface="Times New Roman"/>
              </a:rPr>
              <a:t>It </a:t>
            </a:r>
            <a:r>
              <a:rPr sz="2000" spc="-5" dirty="0">
                <a:latin typeface="Times New Roman"/>
                <a:cs typeface="Times New Roman"/>
              </a:rPr>
              <a:t>is a </a:t>
            </a:r>
            <a:r>
              <a:rPr sz="2000" spc="-10" dirty="0">
                <a:latin typeface="Times New Roman"/>
                <a:cs typeface="Times New Roman"/>
              </a:rPr>
              <a:t>powerful </a:t>
            </a:r>
            <a:r>
              <a:rPr sz="2000" spc="-5" dirty="0">
                <a:latin typeface="Times New Roman"/>
                <a:cs typeface="Times New Roman"/>
              </a:rPr>
              <a:t>and cost-effective solid-state storage  </a:t>
            </a:r>
            <a:r>
              <a:rPr sz="2000" spc="-10" dirty="0">
                <a:latin typeface="Times New Roman"/>
                <a:cs typeface="Times New Roman"/>
              </a:rPr>
              <a:t>technology for mobile </a:t>
            </a:r>
            <a:r>
              <a:rPr sz="2000" spc="-5" dirty="0">
                <a:latin typeface="Times New Roman"/>
                <a:cs typeface="Times New Roman"/>
              </a:rPr>
              <a:t>electronics devices </a:t>
            </a:r>
            <a:r>
              <a:rPr sz="2000" spc="-10" dirty="0">
                <a:latin typeface="Times New Roman"/>
                <a:cs typeface="Times New Roman"/>
              </a:rPr>
              <a:t>and </a:t>
            </a:r>
            <a:r>
              <a:rPr sz="2000" spc="-5" dirty="0">
                <a:latin typeface="Times New Roman"/>
                <a:cs typeface="Times New Roman"/>
              </a:rPr>
              <a:t>other </a:t>
            </a:r>
            <a:r>
              <a:rPr sz="2000" spc="-15" dirty="0">
                <a:latin typeface="Times New Roman"/>
                <a:cs typeface="Times New Roman"/>
              </a:rPr>
              <a:t>consumer</a:t>
            </a:r>
            <a:r>
              <a:rPr sz="2000" spc="245" dirty="0">
                <a:latin typeface="Times New Roman"/>
                <a:cs typeface="Times New Roman"/>
              </a:rPr>
              <a:t> </a:t>
            </a:r>
            <a:r>
              <a:rPr sz="2000" spc="-5" dirty="0">
                <a:latin typeface="Times New Roman"/>
                <a:cs typeface="Times New Roman"/>
              </a:rPr>
              <a:t>applications.</a:t>
            </a:r>
            <a:endParaRPr sz="2000">
              <a:latin typeface="Times New Roman"/>
              <a:cs typeface="Times New Roman"/>
            </a:endParaRPr>
          </a:p>
          <a:p>
            <a:pPr marL="27940" algn="just">
              <a:lnSpc>
                <a:spcPct val="100000"/>
              </a:lnSpc>
              <a:spcBef>
                <a:spcPts val="1545"/>
              </a:spcBef>
            </a:pPr>
            <a:r>
              <a:rPr sz="1750" spc="10" dirty="0">
                <a:solidFill>
                  <a:srgbClr val="C00000"/>
                </a:solidFill>
                <a:latin typeface="Times New Roman"/>
                <a:cs typeface="Times New Roman"/>
              </a:rPr>
              <a:t>»</a:t>
            </a:r>
            <a:r>
              <a:rPr sz="1750" spc="120" dirty="0">
                <a:solidFill>
                  <a:srgbClr val="C00000"/>
                </a:solidFill>
                <a:latin typeface="Times New Roman"/>
                <a:cs typeface="Times New Roman"/>
              </a:rPr>
              <a:t> </a:t>
            </a:r>
            <a:r>
              <a:rPr sz="1800" spc="-5" dirty="0">
                <a:latin typeface="Times New Roman"/>
                <a:cs typeface="Times New Roman"/>
              </a:rPr>
              <a:t>The  </a:t>
            </a:r>
            <a:r>
              <a:rPr sz="1800" dirty="0">
                <a:latin typeface="Times New Roman"/>
                <a:cs typeface="Times New Roman"/>
              </a:rPr>
              <a:t>EEPROM  data  </a:t>
            </a:r>
            <a:r>
              <a:rPr sz="1800" spc="-5" dirty="0">
                <a:latin typeface="Times New Roman"/>
                <a:cs typeface="Times New Roman"/>
              </a:rPr>
              <a:t>storage  memory is  available  </a:t>
            </a:r>
            <a:r>
              <a:rPr sz="1800" spc="-10" dirty="0">
                <a:latin typeface="Times New Roman"/>
                <a:cs typeface="Times New Roman"/>
              </a:rPr>
              <a:t>as  </a:t>
            </a:r>
            <a:r>
              <a:rPr sz="1800" spc="-5" dirty="0">
                <a:latin typeface="Times New Roman"/>
                <a:cs typeface="Times New Roman"/>
              </a:rPr>
              <a:t>either  </a:t>
            </a:r>
            <a:r>
              <a:rPr sz="1800" dirty="0">
                <a:latin typeface="Times New Roman"/>
                <a:cs typeface="Times New Roman"/>
              </a:rPr>
              <a:t>serial  </a:t>
            </a:r>
            <a:r>
              <a:rPr sz="1800" spc="-5" dirty="0">
                <a:latin typeface="Times New Roman"/>
                <a:cs typeface="Times New Roman"/>
              </a:rPr>
              <a:t>interface  </a:t>
            </a:r>
            <a:r>
              <a:rPr sz="1800" spc="5" dirty="0">
                <a:latin typeface="Times New Roman"/>
                <a:cs typeface="Times New Roman"/>
              </a:rPr>
              <a:t>or  </a:t>
            </a:r>
            <a:r>
              <a:rPr sz="1800" spc="-5" dirty="0">
                <a:latin typeface="Times New Roman"/>
                <a:cs typeface="Times New Roman"/>
              </a:rPr>
              <a:t>parallel</a:t>
            </a:r>
            <a:endParaRPr sz="1800">
              <a:latin typeface="Times New Roman"/>
              <a:cs typeface="Times New Roman"/>
            </a:endParaRPr>
          </a:p>
          <a:p>
            <a:pPr marR="5080" algn="r">
              <a:lnSpc>
                <a:spcPct val="100000"/>
              </a:lnSpc>
              <a:spcBef>
                <a:spcPts val="1085"/>
              </a:spcBef>
            </a:pPr>
            <a:r>
              <a:rPr sz="1800" spc="-5" dirty="0">
                <a:latin typeface="Times New Roman"/>
                <a:cs typeface="Times New Roman"/>
              </a:rPr>
              <a:t>interface</a:t>
            </a:r>
            <a:r>
              <a:rPr sz="1800" spc="55" dirty="0">
                <a:latin typeface="Times New Roman"/>
                <a:cs typeface="Times New Roman"/>
              </a:rPr>
              <a:t> </a:t>
            </a:r>
            <a:r>
              <a:rPr sz="1800" dirty="0">
                <a:latin typeface="Times New Roman"/>
                <a:cs typeface="Times New Roman"/>
              </a:rPr>
              <a:t>chip.</a:t>
            </a:r>
            <a:r>
              <a:rPr sz="1800" spc="70" dirty="0">
                <a:latin typeface="Times New Roman"/>
                <a:cs typeface="Times New Roman"/>
              </a:rPr>
              <a:t> </a:t>
            </a:r>
            <a:r>
              <a:rPr sz="1800" spc="-5" dirty="0">
                <a:latin typeface="Times New Roman"/>
                <a:cs typeface="Times New Roman"/>
              </a:rPr>
              <a:t>If</a:t>
            </a:r>
            <a:r>
              <a:rPr sz="1800" spc="35" dirty="0">
                <a:latin typeface="Times New Roman"/>
                <a:cs typeface="Times New Roman"/>
              </a:rPr>
              <a:t> </a:t>
            </a:r>
            <a:r>
              <a:rPr sz="1800" dirty="0">
                <a:latin typeface="Times New Roman"/>
                <a:cs typeface="Times New Roman"/>
              </a:rPr>
              <a:t>the</a:t>
            </a:r>
            <a:r>
              <a:rPr sz="1800" spc="50" dirty="0">
                <a:latin typeface="Times New Roman"/>
                <a:cs typeface="Times New Roman"/>
              </a:rPr>
              <a:t> </a:t>
            </a:r>
            <a:r>
              <a:rPr sz="1800" spc="-5" dirty="0">
                <a:latin typeface="Times New Roman"/>
                <a:cs typeface="Times New Roman"/>
              </a:rPr>
              <a:t>processor/</a:t>
            </a:r>
            <a:r>
              <a:rPr sz="1800" spc="75" dirty="0">
                <a:latin typeface="Times New Roman"/>
                <a:cs typeface="Times New Roman"/>
              </a:rPr>
              <a:t> </a:t>
            </a:r>
            <a:r>
              <a:rPr sz="1800" spc="-5" dirty="0">
                <a:latin typeface="Times New Roman"/>
                <a:cs typeface="Times New Roman"/>
              </a:rPr>
              <a:t>controller</a:t>
            </a:r>
            <a:r>
              <a:rPr sz="1800" spc="75" dirty="0">
                <a:latin typeface="Times New Roman"/>
                <a:cs typeface="Times New Roman"/>
              </a:rPr>
              <a:t> </a:t>
            </a:r>
            <a:r>
              <a:rPr sz="1800" spc="5" dirty="0">
                <a:latin typeface="Times New Roman"/>
                <a:cs typeface="Times New Roman"/>
              </a:rPr>
              <a:t>of</a:t>
            </a:r>
            <a:r>
              <a:rPr sz="1800" spc="35" dirty="0">
                <a:latin typeface="Times New Roman"/>
                <a:cs typeface="Times New Roman"/>
              </a:rPr>
              <a:t> </a:t>
            </a:r>
            <a:r>
              <a:rPr sz="1800" dirty="0">
                <a:latin typeface="Times New Roman"/>
                <a:cs typeface="Times New Roman"/>
              </a:rPr>
              <a:t>the</a:t>
            </a:r>
            <a:r>
              <a:rPr sz="1800" spc="55" dirty="0">
                <a:latin typeface="Times New Roman"/>
                <a:cs typeface="Times New Roman"/>
              </a:rPr>
              <a:t> </a:t>
            </a:r>
            <a:r>
              <a:rPr sz="1800" spc="-5" dirty="0">
                <a:latin typeface="Times New Roman"/>
                <a:cs typeface="Times New Roman"/>
              </a:rPr>
              <a:t>device</a:t>
            </a:r>
            <a:r>
              <a:rPr sz="1800" spc="55" dirty="0">
                <a:latin typeface="Times New Roman"/>
                <a:cs typeface="Times New Roman"/>
              </a:rPr>
              <a:t> </a:t>
            </a:r>
            <a:r>
              <a:rPr sz="1800" dirty="0">
                <a:latin typeface="Times New Roman"/>
                <a:cs typeface="Times New Roman"/>
              </a:rPr>
              <a:t>supports</a:t>
            </a:r>
            <a:r>
              <a:rPr sz="1800" spc="60" dirty="0">
                <a:latin typeface="Times New Roman"/>
                <a:cs typeface="Times New Roman"/>
              </a:rPr>
              <a:t> </a:t>
            </a:r>
            <a:r>
              <a:rPr sz="1800" spc="-10" dirty="0">
                <a:latin typeface="Times New Roman"/>
                <a:cs typeface="Times New Roman"/>
              </a:rPr>
              <a:t>serial</a:t>
            </a:r>
            <a:r>
              <a:rPr sz="1800" spc="65" dirty="0">
                <a:latin typeface="Times New Roman"/>
                <a:cs typeface="Times New Roman"/>
              </a:rPr>
              <a:t> </a:t>
            </a:r>
            <a:r>
              <a:rPr sz="1800" spc="-5" dirty="0">
                <a:latin typeface="Times New Roman"/>
                <a:cs typeface="Times New Roman"/>
              </a:rPr>
              <a:t>interface</a:t>
            </a:r>
            <a:r>
              <a:rPr sz="1800" spc="60" dirty="0">
                <a:latin typeface="Times New Roman"/>
                <a:cs typeface="Times New Roman"/>
              </a:rPr>
              <a:t> </a:t>
            </a:r>
            <a:r>
              <a:rPr sz="1800" spc="-5" dirty="0">
                <a:latin typeface="Times New Roman"/>
                <a:cs typeface="Times New Roman"/>
              </a:rPr>
              <a:t>and</a:t>
            </a:r>
            <a:r>
              <a:rPr sz="1800" spc="70" dirty="0">
                <a:latin typeface="Times New Roman"/>
                <a:cs typeface="Times New Roman"/>
              </a:rPr>
              <a:t> </a:t>
            </a:r>
            <a:r>
              <a:rPr sz="1800" dirty="0">
                <a:latin typeface="Times New Roman"/>
                <a:cs typeface="Times New Roman"/>
              </a:rPr>
              <a:t>the</a:t>
            </a:r>
            <a:endParaRPr sz="1800">
              <a:latin typeface="Times New Roman"/>
              <a:cs typeface="Times New Roman"/>
            </a:endParaRPr>
          </a:p>
          <a:p>
            <a:pPr marR="8255" algn="r">
              <a:lnSpc>
                <a:spcPct val="100000"/>
              </a:lnSpc>
              <a:spcBef>
                <a:spcPts val="1080"/>
              </a:spcBef>
              <a:tabLst>
                <a:tab pos="359410" algn="l"/>
              </a:tabLst>
            </a:pPr>
            <a:r>
              <a:rPr sz="1800" u="heavy" dirty="0">
                <a:uFill>
                  <a:solidFill>
                    <a:srgbClr val="CC9900"/>
                  </a:solidFill>
                </a:uFill>
                <a:latin typeface="Times New Roman"/>
                <a:cs typeface="Times New Roman"/>
              </a:rPr>
              <a:t> 	amount</a:t>
            </a:r>
            <a:r>
              <a:rPr sz="1800" u="heavy" spc="185" dirty="0">
                <a:uFill>
                  <a:solidFill>
                    <a:srgbClr val="CC9900"/>
                  </a:solidFill>
                </a:uFill>
                <a:latin typeface="Times New Roman"/>
                <a:cs typeface="Times New Roman"/>
              </a:rPr>
              <a:t> </a:t>
            </a:r>
            <a:r>
              <a:rPr sz="1800" u="heavy" spc="5" dirty="0">
                <a:uFill>
                  <a:solidFill>
                    <a:srgbClr val="CC9900"/>
                  </a:solidFill>
                </a:uFill>
                <a:latin typeface="Times New Roman"/>
                <a:cs typeface="Times New Roman"/>
              </a:rPr>
              <a:t>of</a:t>
            </a:r>
            <a:r>
              <a:rPr sz="1800" u="heavy" spc="170" dirty="0">
                <a:uFill>
                  <a:solidFill>
                    <a:srgbClr val="CC9900"/>
                  </a:solidFill>
                </a:uFill>
                <a:latin typeface="Times New Roman"/>
                <a:cs typeface="Times New Roman"/>
              </a:rPr>
              <a:t> </a:t>
            </a:r>
            <a:r>
              <a:rPr sz="1800" u="heavy" dirty="0">
                <a:uFill>
                  <a:solidFill>
                    <a:srgbClr val="CC9900"/>
                  </a:solidFill>
                </a:uFill>
                <a:latin typeface="Times New Roman"/>
                <a:cs typeface="Times New Roman"/>
              </a:rPr>
              <a:t>data</a:t>
            </a:r>
            <a:r>
              <a:rPr sz="1800" u="heavy" spc="195" dirty="0">
                <a:uFill>
                  <a:solidFill>
                    <a:srgbClr val="CC9900"/>
                  </a:solidFill>
                </a:uFill>
                <a:latin typeface="Times New Roman"/>
                <a:cs typeface="Times New Roman"/>
              </a:rPr>
              <a:t> </a:t>
            </a:r>
            <a:r>
              <a:rPr sz="1800" u="heavy" dirty="0">
                <a:uFill>
                  <a:solidFill>
                    <a:srgbClr val="CC9900"/>
                  </a:solidFill>
                </a:uFill>
                <a:latin typeface="Times New Roman"/>
                <a:cs typeface="Times New Roman"/>
              </a:rPr>
              <a:t>to</a:t>
            </a:r>
            <a:r>
              <a:rPr sz="1800" u="heavy" spc="210" dirty="0">
                <a:uFill>
                  <a:solidFill>
                    <a:srgbClr val="CC9900"/>
                  </a:solidFill>
                </a:uFill>
                <a:latin typeface="Times New Roman"/>
                <a:cs typeface="Times New Roman"/>
              </a:rPr>
              <a:t> </a:t>
            </a:r>
            <a:r>
              <a:rPr sz="1800" u="heavy" spc="-10" dirty="0">
                <a:uFill>
                  <a:solidFill>
                    <a:srgbClr val="CC9900"/>
                  </a:solidFill>
                </a:uFill>
                <a:latin typeface="Times New Roman"/>
                <a:cs typeface="Times New Roman"/>
              </a:rPr>
              <a:t>write</a:t>
            </a:r>
            <a:r>
              <a:rPr sz="1800" u="heavy" spc="195" dirty="0">
                <a:uFill>
                  <a:solidFill>
                    <a:srgbClr val="CC9900"/>
                  </a:solidFill>
                </a:uFill>
                <a:latin typeface="Times New Roman"/>
                <a:cs typeface="Times New Roman"/>
              </a:rPr>
              <a:t> </a:t>
            </a:r>
            <a:r>
              <a:rPr sz="1800" u="heavy" dirty="0">
                <a:uFill>
                  <a:solidFill>
                    <a:srgbClr val="CC9900"/>
                  </a:solidFill>
                </a:uFill>
                <a:latin typeface="Times New Roman"/>
                <a:cs typeface="Times New Roman"/>
              </a:rPr>
              <a:t>and</a:t>
            </a:r>
            <a:r>
              <a:rPr sz="1800" u="heavy" spc="215" dirty="0">
                <a:uFill>
                  <a:solidFill>
                    <a:srgbClr val="CC9900"/>
                  </a:solidFill>
                </a:uFill>
                <a:latin typeface="Times New Roman"/>
                <a:cs typeface="Times New Roman"/>
              </a:rPr>
              <a:t> </a:t>
            </a:r>
            <a:r>
              <a:rPr sz="1800" u="heavy" dirty="0">
                <a:uFill>
                  <a:solidFill>
                    <a:srgbClr val="CC9900"/>
                  </a:solidFill>
                </a:uFill>
                <a:latin typeface="Times New Roman"/>
                <a:cs typeface="Times New Roman"/>
              </a:rPr>
              <a:t>read</a:t>
            </a:r>
            <a:r>
              <a:rPr sz="1800" u="heavy" spc="215" dirty="0">
                <a:uFill>
                  <a:solidFill>
                    <a:srgbClr val="CC9900"/>
                  </a:solidFill>
                </a:uFill>
                <a:latin typeface="Times New Roman"/>
                <a:cs typeface="Times New Roman"/>
              </a:rPr>
              <a:t> </a:t>
            </a:r>
            <a:r>
              <a:rPr sz="1800" u="heavy" dirty="0">
                <a:uFill>
                  <a:solidFill>
                    <a:srgbClr val="CC9900"/>
                  </a:solidFill>
                </a:uFill>
                <a:latin typeface="Times New Roman"/>
                <a:cs typeface="Times New Roman"/>
              </a:rPr>
              <a:t>to</a:t>
            </a:r>
            <a:r>
              <a:rPr sz="1800" u="heavy" spc="210" dirty="0">
                <a:uFill>
                  <a:solidFill>
                    <a:srgbClr val="CC9900"/>
                  </a:solidFill>
                </a:uFill>
                <a:latin typeface="Times New Roman"/>
                <a:cs typeface="Times New Roman"/>
              </a:rPr>
              <a:t> </a:t>
            </a:r>
            <a:r>
              <a:rPr sz="1800" u="heavy" spc="-10" dirty="0">
                <a:uFill>
                  <a:solidFill>
                    <a:srgbClr val="CC9900"/>
                  </a:solidFill>
                </a:uFill>
                <a:latin typeface="Times New Roman"/>
                <a:cs typeface="Times New Roman"/>
              </a:rPr>
              <a:t>and</a:t>
            </a:r>
            <a:r>
              <a:rPr sz="1800" u="heavy" spc="210" dirty="0">
                <a:uFill>
                  <a:solidFill>
                    <a:srgbClr val="CC9900"/>
                  </a:solidFill>
                </a:uFill>
                <a:latin typeface="Times New Roman"/>
                <a:cs typeface="Times New Roman"/>
              </a:rPr>
              <a:t> </a:t>
            </a:r>
            <a:r>
              <a:rPr sz="1800" u="heavy" spc="-5" dirty="0">
                <a:uFill>
                  <a:solidFill>
                    <a:srgbClr val="CC9900"/>
                  </a:solidFill>
                </a:uFill>
                <a:latin typeface="Times New Roman"/>
                <a:cs typeface="Times New Roman"/>
              </a:rPr>
              <a:t>from</a:t>
            </a:r>
            <a:r>
              <a:rPr sz="1800" u="heavy" spc="165" dirty="0">
                <a:uFill>
                  <a:solidFill>
                    <a:srgbClr val="CC9900"/>
                  </a:solidFill>
                </a:uFill>
                <a:latin typeface="Times New Roman"/>
                <a:cs typeface="Times New Roman"/>
              </a:rPr>
              <a:t> </a:t>
            </a:r>
            <a:r>
              <a:rPr sz="1800" u="heavy" dirty="0">
                <a:uFill>
                  <a:solidFill>
                    <a:srgbClr val="CC9900"/>
                  </a:solidFill>
                </a:uFill>
                <a:latin typeface="Times New Roman"/>
                <a:cs typeface="Times New Roman"/>
              </a:rPr>
              <a:t>the</a:t>
            </a:r>
            <a:r>
              <a:rPr sz="1800" u="heavy" spc="195" dirty="0">
                <a:uFill>
                  <a:solidFill>
                    <a:srgbClr val="CC9900"/>
                  </a:solidFill>
                </a:uFill>
                <a:latin typeface="Times New Roman"/>
                <a:cs typeface="Times New Roman"/>
              </a:rPr>
              <a:t> </a:t>
            </a:r>
            <a:r>
              <a:rPr sz="1800" u="heavy" spc="-5" dirty="0">
                <a:uFill>
                  <a:solidFill>
                    <a:srgbClr val="CC9900"/>
                  </a:solidFill>
                </a:uFill>
                <a:latin typeface="Times New Roman"/>
                <a:cs typeface="Times New Roman"/>
              </a:rPr>
              <a:t>device</a:t>
            </a:r>
            <a:r>
              <a:rPr sz="1800" u="heavy" spc="190" dirty="0">
                <a:uFill>
                  <a:solidFill>
                    <a:srgbClr val="CC9900"/>
                  </a:solidFill>
                </a:uFill>
                <a:latin typeface="Times New Roman"/>
                <a:cs typeface="Times New Roman"/>
              </a:rPr>
              <a:t> </a:t>
            </a:r>
            <a:r>
              <a:rPr sz="1800" u="heavy" spc="-5" dirty="0">
                <a:uFill>
                  <a:solidFill>
                    <a:srgbClr val="CC9900"/>
                  </a:solidFill>
                </a:uFill>
                <a:latin typeface="Times New Roman"/>
                <a:cs typeface="Times New Roman"/>
              </a:rPr>
              <a:t>is</a:t>
            </a:r>
            <a:r>
              <a:rPr sz="1800" u="heavy" spc="190" dirty="0">
                <a:uFill>
                  <a:solidFill>
                    <a:srgbClr val="CC9900"/>
                  </a:solidFill>
                </a:uFill>
                <a:latin typeface="Times New Roman"/>
                <a:cs typeface="Times New Roman"/>
              </a:rPr>
              <a:t> </a:t>
            </a:r>
            <a:r>
              <a:rPr sz="1800" u="heavy" dirty="0">
                <a:uFill>
                  <a:solidFill>
                    <a:srgbClr val="CC9900"/>
                  </a:solidFill>
                </a:uFill>
                <a:latin typeface="Times New Roman"/>
                <a:cs typeface="Times New Roman"/>
              </a:rPr>
              <a:t>less,</a:t>
            </a:r>
            <a:r>
              <a:rPr sz="1800" u="heavy" spc="229" dirty="0">
                <a:uFill>
                  <a:solidFill>
                    <a:srgbClr val="CC9900"/>
                  </a:solidFill>
                </a:uFill>
                <a:latin typeface="Times New Roman"/>
                <a:cs typeface="Times New Roman"/>
              </a:rPr>
              <a:t> </a:t>
            </a:r>
            <a:r>
              <a:rPr sz="1800" u="heavy" dirty="0">
                <a:uFill>
                  <a:solidFill>
                    <a:srgbClr val="CC9900"/>
                  </a:solidFill>
                </a:uFill>
                <a:latin typeface="Times New Roman"/>
                <a:cs typeface="Times New Roman"/>
              </a:rPr>
              <a:t>it</a:t>
            </a:r>
            <a:r>
              <a:rPr sz="1800" u="heavy" spc="200" dirty="0">
                <a:uFill>
                  <a:solidFill>
                    <a:srgbClr val="CC9900"/>
                  </a:solidFill>
                </a:uFill>
                <a:latin typeface="Times New Roman"/>
                <a:cs typeface="Times New Roman"/>
              </a:rPr>
              <a:t> </a:t>
            </a:r>
            <a:r>
              <a:rPr sz="1800" u="heavy" spc="-5" dirty="0">
                <a:uFill>
                  <a:solidFill>
                    <a:srgbClr val="CC9900"/>
                  </a:solidFill>
                </a:uFill>
                <a:latin typeface="Times New Roman"/>
                <a:cs typeface="Times New Roman"/>
              </a:rPr>
              <a:t>is</a:t>
            </a:r>
            <a:r>
              <a:rPr sz="1800" u="heavy" spc="195" dirty="0">
                <a:uFill>
                  <a:solidFill>
                    <a:srgbClr val="CC9900"/>
                  </a:solidFill>
                </a:uFill>
                <a:latin typeface="Times New Roman"/>
                <a:cs typeface="Times New Roman"/>
              </a:rPr>
              <a:t> </a:t>
            </a:r>
            <a:r>
              <a:rPr sz="1800" u="heavy" spc="-5" dirty="0">
                <a:uFill>
                  <a:solidFill>
                    <a:srgbClr val="CC9900"/>
                  </a:solidFill>
                </a:uFill>
                <a:latin typeface="Times New Roman"/>
                <a:cs typeface="Times New Roman"/>
              </a:rPr>
              <a:t>better</a:t>
            </a:r>
            <a:r>
              <a:rPr sz="1800" u="heavy" spc="204" dirty="0">
                <a:uFill>
                  <a:solidFill>
                    <a:srgbClr val="CC9900"/>
                  </a:solidFill>
                </a:uFill>
                <a:latin typeface="Times New Roman"/>
                <a:cs typeface="Times New Roman"/>
              </a:rPr>
              <a:t> </a:t>
            </a:r>
            <a:r>
              <a:rPr sz="1800" u="heavy" dirty="0">
                <a:uFill>
                  <a:solidFill>
                    <a:srgbClr val="CC9900"/>
                  </a:solidFill>
                </a:uFill>
                <a:latin typeface="Times New Roman"/>
                <a:cs typeface="Times New Roman"/>
              </a:rPr>
              <a:t>to</a:t>
            </a:r>
            <a:r>
              <a:rPr sz="1800" u="heavy" spc="185" dirty="0">
                <a:uFill>
                  <a:solidFill>
                    <a:srgbClr val="CC9900"/>
                  </a:solidFill>
                </a:uFill>
                <a:latin typeface="Times New Roman"/>
                <a:cs typeface="Times New Roman"/>
              </a:rPr>
              <a:t> </a:t>
            </a:r>
            <a:r>
              <a:rPr sz="1800" u="heavy" spc="-5" dirty="0">
                <a:uFill>
                  <a:solidFill>
                    <a:srgbClr val="CC9900"/>
                  </a:solidFill>
                </a:uFill>
                <a:latin typeface="Times New Roman"/>
                <a:cs typeface="Times New Roman"/>
              </a:rPr>
              <a:t>have</a:t>
            </a:r>
            <a:r>
              <a:rPr sz="1800" spc="195" dirty="0">
                <a:latin typeface="Times New Roman"/>
                <a:cs typeface="Times New Roman"/>
              </a:rPr>
              <a:t> </a:t>
            </a:r>
            <a:r>
              <a:rPr sz="1800" dirty="0">
                <a:latin typeface="Times New Roman"/>
                <a:cs typeface="Times New Roman"/>
              </a:rPr>
              <a:t>a</a:t>
            </a:r>
            <a:endParaRPr sz="1800">
              <a:latin typeface="Times New Roman"/>
              <a:cs typeface="Times New Roman"/>
            </a:endParaRPr>
          </a:p>
        </p:txBody>
      </p:sp>
      <p:sp>
        <p:nvSpPr>
          <p:cNvPr id="5" name="object 5"/>
          <p:cNvSpPr txBox="1"/>
          <p:nvPr/>
        </p:nvSpPr>
        <p:spPr>
          <a:xfrm>
            <a:off x="804468" y="6326835"/>
            <a:ext cx="1964055" cy="300355"/>
          </a:xfrm>
          <a:prstGeom prst="rect">
            <a:avLst/>
          </a:prstGeom>
        </p:spPr>
        <p:txBody>
          <a:bodyPr vert="horz" wrap="square" lIns="0" tIns="12700" rIns="0" bIns="0" rtlCol="0">
            <a:spAutoFit/>
          </a:bodyPr>
          <a:lstStyle/>
          <a:p>
            <a:pPr marL="12700">
              <a:lnSpc>
                <a:spcPct val="100000"/>
              </a:lnSpc>
              <a:spcBef>
                <a:spcPts val="100"/>
              </a:spcBef>
            </a:pPr>
            <a:r>
              <a:rPr sz="1800" spc="-5" dirty="0">
                <a:latin typeface="Times New Roman"/>
                <a:cs typeface="Times New Roman"/>
              </a:rPr>
              <a:t>serial </a:t>
            </a:r>
            <a:r>
              <a:rPr sz="1800" spc="5" dirty="0">
                <a:latin typeface="Times New Roman"/>
                <a:cs typeface="Times New Roman"/>
              </a:rPr>
              <a:t>EEPR0M</a:t>
            </a:r>
            <a:r>
              <a:rPr sz="1800" spc="-100" dirty="0">
                <a:latin typeface="Times New Roman"/>
                <a:cs typeface="Times New Roman"/>
              </a:rPr>
              <a:t> </a:t>
            </a:r>
            <a:r>
              <a:rPr sz="1800" dirty="0">
                <a:latin typeface="Times New Roman"/>
                <a:cs typeface="Times New Roman"/>
              </a:rPr>
              <a:t>chip.</a:t>
            </a:r>
            <a:endParaRPr sz="1800">
              <a:latin typeface="Times New Roman"/>
              <a:cs typeface="Times New Roman"/>
            </a:endParaRP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57200" y="6172200"/>
            <a:ext cx="8229600" cy="0"/>
          </a:xfrm>
          <a:custGeom>
            <a:avLst/>
            <a:gdLst/>
            <a:ahLst/>
            <a:cxnLst/>
            <a:rect l="l" t="t" r="r" b="b"/>
            <a:pathLst>
              <a:path w="8229600">
                <a:moveTo>
                  <a:pt x="0" y="0"/>
                </a:moveTo>
                <a:lnTo>
                  <a:pt x="8229600" y="0"/>
                </a:lnTo>
              </a:path>
            </a:pathLst>
          </a:custGeom>
          <a:ln w="19050">
            <a:solidFill>
              <a:srgbClr val="CC9900"/>
            </a:solidFill>
          </a:ln>
        </p:spPr>
        <p:txBody>
          <a:bodyPr wrap="square" lIns="0" tIns="0" rIns="0" bIns="0" rtlCol="0"/>
          <a:lstStyle/>
          <a:p>
            <a:endParaRPr/>
          </a:p>
        </p:txBody>
      </p:sp>
      <p:sp>
        <p:nvSpPr>
          <p:cNvPr id="3" name="object 3"/>
          <p:cNvSpPr txBox="1"/>
          <p:nvPr/>
        </p:nvSpPr>
        <p:spPr>
          <a:xfrm>
            <a:off x="8445500" y="6450279"/>
            <a:ext cx="165735" cy="208279"/>
          </a:xfrm>
          <a:prstGeom prst="rect">
            <a:avLst/>
          </a:prstGeom>
        </p:spPr>
        <p:txBody>
          <a:bodyPr vert="horz" wrap="square" lIns="0" tIns="12700" rIns="0" bIns="0" rtlCol="0">
            <a:spAutoFit/>
          </a:bodyPr>
          <a:lstStyle/>
          <a:p>
            <a:pPr marL="12700">
              <a:lnSpc>
                <a:spcPct val="100000"/>
              </a:lnSpc>
              <a:spcBef>
                <a:spcPts val="100"/>
              </a:spcBef>
            </a:pPr>
            <a:r>
              <a:rPr sz="1200" spc="-55" dirty="0">
                <a:latin typeface="Times New Roman"/>
                <a:cs typeface="Times New Roman"/>
              </a:rPr>
              <a:t>90</a:t>
            </a:r>
            <a:endParaRPr sz="1200">
              <a:latin typeface="Times New Roman"/>
              <a:cs typeface="Times New Roman"/>
            </a:endParaRPr>
          </a:p>
        </p:txBody>
      </p:sp>
      <p:sp>
        <p:nvSpPr>
          <p:cNvPr id="4" name="object 4"/>
          <p:cNvSpPr txBox="1"/>
          <p:nvPr/>
        </p:nvSpPr>
        <p:spPr>
          <a:xfrm>
            <a:off x="460044" y="885682"/>
            <a:ext cx="8305800" cy="5240020"/>
          </a:xfrm>
          <a:prstGeom prst="rect">
            <a:avLst/>
          </a:prstGeom>
        </p:spPr>
        <p:txBody>
          <a:bodyPr vert="horz" wrap="square" lIns="0" tIns="12700" rIns="0" bIns="0" rtlCol="0">
            <a:spAutoFit/>
          </a:bodyPr>
          <a:lstStyle/>
          <a:p>
            <a:pPr marL="356870" marR="6350" indent="-344805" algn="just">
              <a:lnSpc>
                <a:spcPct val="150100"/>
              </a:lnSpc>
              <a:spcBef>
                <a:spcPts val="100"/>
              </a:spcBef>
            </a:pPr>
            <a:r>
              <a:rPr sz="2000" spc="-5" dirty="0">
                <a:solidFill>
                  <a:srgbClr val="C00000"/>
                </a:solidFill>
                <a:latin typeface="Times New Roman"/>
                <a:cs typeface="Times New Roman"/>
              </a:rPr>
              <a:t>» </a:t>
            </a:r>
            <a:r>
              <a:rPr sz="2000" spc="-5" dirty="0">
                <a:latin typeface="Times New Roman"/>
                <a:cs typeface="Times New Roman"/>
              </a:rPr>
              <a:t>An embedded </a:t>
            </a:r>
            <a:r>
              <a:rPr sz="2000" spc="-10" dirty="0">
                <a:latin typeface="Times New Roman"/>
                <a:cs typeface="Times New Roman"/>
              </a:rPr>
              <a:t>system </a:t>
            </a:r>
            <a:r>
              <a:rPr sz="2000" spc="-5" dirty="0">
                <a:latin typeface="Times New Roman"/>
                <a:cs typeface="Times New Roman"/>
              </a:rPr>
              <a:t>is </a:t>
            </a:r>
            <a:r>
              <a:rPr sz="2000" spc="5" dirty="0">
                <a:latin typeface="Times New Roman"/>
                <a:cs typeface="Times New Roman"/>
              </a:rPr>
              <a:t>in </a:t>
            </a:r>
            <a:r>
              <a:rPr sz="2000" spc="-5" dirty="0">
                <a:latin typeface="Times New Roman"/>
                <a:cs typeface="Times New Roman"/>
              </a:rPr>
              <a:t>constant interaction </a:t>
            </a:r>
            <a:r>
              <a:rPr sz="2000" spc="-10" dirty="0">
                <a:latin typeface="Times New Roman"/>
                <a:cs typeface="Times New Roman"/>
              </a:rPr>
              <a:t>with the </a:t>
            </a:r>
            <a:r>
              <a:rPr sz="2000" spc="-5" dirty="0">
                <a:latin typeface="Times New Roman"/>
                <a:cs typeface="Times New Roman"/>
              </a:rPr>
              <a:t>Real </a:t>
            </a:r>
            <a:r>
              <a:rPr sz="2000" spc="-10" dirty="0">
                <a:latin typeface="Times New Roman"/>
                <a:cs typeface="Times New Roman"/>
              </a:rPr>
              <a:t>world, and the  controlling/ monitoring </a:t>
            </a:r>
            <a:r>
              <a:rPr sz="2000" spc="-5" dirty="0">
                <a:latin typeface="Times New Roman"/>
                <a:cs typeface="Times New Roman"/>
              </a:rPr>
              <a:t>functions, executed </a:t>
            </a:r>
            <a:r>
              <a:rPr sz="2000" spc="10" dirty="0">
                <a:latin typeface="Times New Roman"/>
                <a:cs typeface="Times New Roman"/>
              </a:rPr>
              <a:t>by </a:t>
            </a:r>
            <a:r>
              <a:rPr sz="2000" spc="-10" dirty="0">
                <a:latin typeface="Times New Roman"/>
                <a:cs typeface="Times New Roman"/>
              </a:rPr>
              <a:t>the </a:t>
            </a:r>
            <a:r>
              <a:rPr sz="2000" dirty="0">
                <a:latin typeface="Times New Roman"/>
                <a:cs typeface="Times New Roman"/>
              </a:rPr>
              <a:t>embedded </a:t>
            </a:r>
            <a:r>
              <a:rPr sz="2000" spc="-10" dirty="0">
                <a:latin typeface="Times New Roman"/>
                <a:cs typeface="Times New Roman"/>
              </a:rPr>
              <a:t>system </a:t>
            </a:r>
            <a:r>
              <a:rPr sz="2000" spc="15" dirty="0">
                <a:latin typeface="Times New Roman"/>
                <a:cs typeface="Times New Roman"/>
              </a:rPr>
              <a:t>is  </a:t>
            </a:r>
            <a:r>
              <a:rPr sz="2000" spc="-10" dirty="0">
                <a:latin typeface="Times New Roman"/>
                <a:cs typeface="Times New Roman"/>
              </a:rPr>
              <a:t>achieved in </a:t>
            </a:r>
            <a:r>
              <a:rPr sz="2000" spc="-5" dirty="0">
                <a:latin typeface="Times New Roman"/>
                <a:cs typeface="Times New Roman"/>
              </a:rPr>
              <a:t>accordance </a:t>
            </a:r>
            <a:r>
              <a:rPr sz="2000" spc="-10" dirty="0">
                <a:latin typeface="Times New Roman"/>
                <a:cs typeface="Times New Roman"/>
              </a:rPr>
              <a:t>with the </a:t>
            </a:r>
            <a:r>
              <a:rPr sz="2000" spc="-5" dirty="0">
                <a:latin typeface="Times New Roman"/>
                <a:cs typeface="Times New Roman"/>
              </a:rPr>
              <a:t>changes happening </a:t>
            </a:r>
            <a:r>
              <a:rPr sz="2000" spc="-10" dirty="0">
                <a:latin typeface="Times New Roman"/>
                <a:cs typeface="Times New Roman"/>
              </a:rPr>
              <a:t>to the </a:t>
            </a:r>
            <a:r>
              <a:rPr sz="2000" spc="-5" dirty="0">
                <a:latin typeface="Times New Roman"/>
                <a:cs typeface="Times New Roman"/>
              </a:rPr>
              <a:t>Real </a:t>
            </a:r>
            <a:r>
              <a:rPr sz="2000" spc="-10" dirty="0">
                <a:latin typeface="Times New Roman"/>
                <a:cs typeface="Times New Roman"/>
              </a:rPr>
              <a:t>world. </a:t>
            </a:r>
            <a:r>
              <a:rPr sz="2000" dirty="0">
                <a:latin typeface="Times New Roman"/>
                <a:cs typeface="Times New Roman"/>
              </a:rPr>
              <a:t>The  </a:t>
            </a:r>
            <a:r>
              <a:rPr sz="2000" spc="-10" dirty="0">
                <a:solidFill>
                  <a:srgbClr val="6F2F9F"/>
                </a:solidFill>
                <a:latin typeface="Times New Roman"/>
                <a:cs typeface="Times New Roman"/>
              </a:rPr>
              <a:t>changes in </a:t>
            </a:r>
            <a:r>
              <a:rPr sz="2000" spc="-5" dirty="0">
                <a:solidFill>
                  <a:srgbClr val="6F2F9F"/>
                </a:solidFill>
                <a:latin typeface="Times New Roman"/>
                <a:cs typeface="Times New Roman"/>
              </a:rPr>
              <a:t>system environment </a:t>
            </a:r>
            <a:r>
              <a:rPr sz="2000" dirty="0">
                <a:solidFill>
                  <a:srgbClr val="6F2F9F"/>
                </a:solidFill>
                <a:latin typeface="Times New Roman"/>
                <a:cs typeface="Times New Roman"/>
              </a:rPr>
              <a:t>or </a:t>
            </a:r>
            <a:r>
              <a:rPr sz="2000" spc="-5" dirty="0">
                <a:solidFill>
                  <a:srgbClr val="6F2F9F"/>
                </a:solidFill>
                <a:latin typeface="Times New Roman"/>
                <a:cs typeface="Times New Roman"/>
              </a:rPr>
              <a:t>variables </a:t>
            </a:r>
            <a:r>
              <a:rPr sz="2000" spc="-10" dirty="0">
                <a:solidFill>
                  <a:srgbClr val="6F2F9F"/>
                </a:solidFill>
                <a:latin typeface="Times New Roman"/>
                <a:cs typeface="Times New Roman"/>
              </a:rPr>
              <a:t>are </a:t>
            </a:r>
            <a:r>
              <a:rPr sz="2000" spc="-5" dirty="0">
                <a:solidFill>
                  <a:srgbClr val="6F2F9F"/>
                </a:solidFill>
                <a:latin typeface="Times New Roman"/>
                <a:cs typeface="Times New Roman"/>
              </a:rPr>
              <a:t>detected </a:t>
            </a:r>
            <a:r>
              <a:rPr sz="2000" dirty="0">
                <a:solidFill>
                  <a:srgbClr val="6F2F9F"/>
                </a:solidFill>
                <a:latin typeface="Times New Roman"/>
                <a:cs typeface="Times New Roman"/>
              </a:rPr>
              <a:t>by </a:t>
            </a:r>
            <a:r>
              <a:rPr sz="2000" spc="-10" dirty="0">
                <a:latin typeface="Times New Roman"/>
                <a:cs typeface="Times New Roman"/>
              </a:rPr>
              <a:t>the </a:t>
            </a:r>
            <a:r>
              <a:rPr sz="2000" i="1" spc="-5" dirty="0">
                <a:solidFill>
                  <a:srgbClr val="AC1285"/>
                </a:solidFill>
                <a:latin typeface="Times New Roman"/>
                <a:cs typeface="Times New Roman"/>
              </a:rPr>
              <a:t>sensors  </a:t>
            </a:r>
            <a:r>
              <a:rPr sz="2000" spc="-5" dirty="0">
                <a:latin typeface="Times New Roman"/>
                <a:cs typeface="Times New Roman"/>
              </a:rPr>
              <a:t>connected to </a:t>
            </a:r>
            <a:r>
              <a:rPr sz="2000" spc="-10" dirty="0">
                <a:latin typeface="Times New Roman"/>
                <a:cs typeface="Times New Roman"/>
              </a:rPr>
              <a:t>the input </a:t>
            </a:r>
            <a:r>
              <a:rPr sz="2000" dirty="0">
                <a:latin typeface="Times New Roman"/>
                <a:cs typeface="Times New Roman"/>
              </a:rPr>
              <a:t>port of </a:t>
            </a:r>
            <a:r>
              <a:rPr sz="2000" spc="-10" dirty="0">
                <a:latin typeface="Times New Roman"/>
                <a:cs typeface="Times New Roman"/>
              </a:rPr>
              <a:t>the embedded</a:t>
            </a:r>
            <a:r>
              <a:rPr sz="2000" spc="114" dirty="0">
                <a:latin typeface="Times New Roman"/>
                <a:cs typeface="Times New Roman"/>
              </a:rPr>
              <a:t> </a:t>
            </a:r>
            <a:r>
              <a:rPr sz="2000" spc="-20" dirty="0">
                <a:latin typeface="Times New Roman"/>
                <a:cs typeface="Times New Roman"/>
              </a:rPr>
              <a:t>system.</a:t>
            </a:r>
            <a:endParaRPr sz="2000">
              <a:latin typeface="Times New Roman"/>
              <a:cs typeface="Times New Roman"/>
            </a:endParaRPr>
          </a:p>
          <a:p>
            <a:pPr marL="356870" marR="8255" indent="-344805" algn="just">
              <a:lnSpc>
                <a:spcPct val="150100"/>
              </a:lnSpc>
              <a:spcBef>
                <a:spcPts val="475"/>
              </a:spcBef>
            </a:pPr>
            <a:r>
              <a:rPr sz="2000" spc="-5" dirty="0">
                <a:solidFill>
                  <a:srgbClr val="C00000"/>
                </a:solidFill>
                <a:latin typeface="Times New Roman"/>
                <a:cs typeface="Times New Roman"/>
              </a:rPr>
              <a:t>» </a:t>
            </a:r>
            <a:r>
              <a:rPr sz="2000" spc="-10" dirty="0">
                <a:latin typeface="Times New Roman"/>
                <a:cs typeface="Times New Roman"/>
              </a:rPr>
              <a:t>A </a:t>
            </a:r>
            <a:r>
              <a:rPr sz="2000" b="1" i="1" spc="-5" dirty="0">
                <a:solidFill>
                  <a:srgbClr val="AC1285"/>
                </a:solidFill>
                <a:latin typeface="Times New Roman"/>
                <a:cs typeface="Times New Roman"/>
              </a:rPr>
              <a:t>sensor </a:t>
            </a:r>
            <a:r>
              <a:rPr sz="2000" spc="-10" dirty="0">
                <a:latin typeface="Times New Roman"/>
                <a:cs typeface="Times New Roman"/>
              </a:rPr>
              <a:t>is </a:t>
            </a:r>
            <a:r>
              <a:rPr sz="2000" spc="-5" dirty="0">
                <a:latin typeface="Times New Roman"/>
                <a:cs typeface="Times New Roman"/>
              </a:rPr>
              <a:t>a </a:t>
            </a:r>
            <a:r>
              <a:rPr sz="2000" spc="-10" dirty="0">
                <a:latin typeface="Times New Roman"/>
                <a:cs typeface="Times New Roman"/>
              </a:rPr>
              <a:t>transducer </a:t>
            </a:r>
            <a:r>
              <a:rPr sz="2000" spc="-5" dirty="0">
                <a:latin typeface="Times New Roman"/>
                <a:cs typeface="Times New Roman"/>
              </a:rPr>
              <a:t>device </a:t>
            </a:r>
            <a:r>
              <a:rPr sz="2000" spc="-10" dirty="0">
                <a:latin typeface="Times New Roman"/>
                <a:cs typeface="Times New Roman"/>
              </a:rPr>
              <a:t>that </a:t>
            </a:r>
            <a:r>
              <a:rPr sz="2000" spc="-5" dirty="0">
                <a:latin typeface="Times New Roman"/>
                <a:cs typeface="Times New Roman"/>
              </a:rPr>
              <a:t>converts </a:t>
            </a:r>
            <a:r>
              <a:rPr sz="2000" dirty="0">
                <a:latin typeface="Times New Roman"/>
                <a:cs typeface="Times New Roman"/>
              </a:rPr>
              <a:t>energy </a:t>
            </a:r>
            <a:r>
              <a:rPr sz="2000" spc="-5" dirty="0">
                <a:latin typeface="Times New Roman"/>
                <a:cs typeface="Times New Roman"/>
              </a:rPr>
              <a:t>from </a:t>
            </a:r>
            <a:r>
              <a:rPr sz="2000" spc="-10" dirty="0">
                <a:latin typeface="Times New Roman"/>
                <a:cs typeface="Times New Roman"/>
              </a:rPr>
              <a:t>one </a:t>
            </a:r>
            <a:r>
              <a:rPr sz="2000" spc="-5" dirty="0">
                <a:latin typeface="Times New Roman"/>
                <a:cs typeface="Times New Roman"/>
              </a:rPr>
              <a:t>form </a:t>
            </a:r>
            <a:r>
              <a:rPr sz="2000" spc="-10" dirty="0">
                <a:latin typeface="Times New Roman"/>
                <a:cs typeface="Times New Roman"/>
              </a:rPr>
              <a:t>to  </a:t>
            </a:r>
            <a:r>
              <a:rPr sz="2000" spc="-5" dirty="0">
                <a:latin typeface="Times New Roman"/>
                <a:cs typeface="Times New Roman"/>
              </a:rPr>
              <a:t>another, </a:t>
            </a:r>
            <a:r>
              <a:rPr sz="2000" spc="-10" dirty="0">
                <a:latin typeface="Times New Roman"/>
                <a:cs typeface="Times New Roman"/>
              </a:rPr>
              <a:t>for any </a:t>
            </a:r>
            <a:r>
              <a:rPr sz="2000" spc="-15" dirty="0">
                <a:latin typeface="Times New Roman"/>
                <a:cs typeface="Times New Roman"/>
              </a:rPr>
              <a:t>measurement </a:t>
            </a:r>
            <a:r>
              <a:rPr sz="2000" dirty="0">
                <a:latin typeface="Times New Roman"/>
                <a:cs typeface="Times New Roman"/>
              </a:rPr>
              <a:t>or </a:t>
            </a:r>
            <a:r>
              <a:rPr sz="2000" spc="-5" dirty="0">
                <a:latin typeface="Times New Roman"/>
                <a:cs typeface="Times New Roman"/>
              </a:rPr>
              <a:t>control</a:t>
            </a:r>
            <a:r>
              <a:rPr sz="2000" spc="135" dirty="0">
                <a:latin typeface="Times New Roman"/>
                <a:cs typeface="Times New Roman"/>
              </a:rPr>
              <a:t> </a:t>
            </a:r>
            <a:r>
              <a:rPr sz="2000" spc="-5" dirty="0">
                <a:latin typeface="Times New Roman"/>
                <a:cs typeface="Times New Roman"/>
              </a:rPr>
              <a:t>purpose.</a:t>
            </a:r>
            <a:endParaRPr sz="2000">
              <a:latin typeface="Times New Roman"/>
              <a:cs typeface="Times New Roman"/>
            </a:endParaRPr>
          </a:p>
          <a:p>
            <a:pPr marL="683260" marR="7620" indent="-326390" algn="just">
              <a:lnSpc>
                <a:spcPct val="150100"/>
              </a:lnSpc>
              <a:spcBef>
                <a:spcPts val="480"/>
              </a:spcBef>
              <a:buClr>
                <a:srgbClr val="3A812E"/>
              </a:buClr>
              <a:buSzPct val="60000"/>
              <a:buFont typeface="Wingdings"/>
              <a:buChar char=""/>
              <a:tabLst>
                <a:tab pos="683260" algn="l"/>
              </a:tabLst>
            </a:pPr>
            <a:r>
              <a:rPr sz="2000" spc="-10" dirty="0">
                <a:latin typeface="Times New Roman"/>
                <a:cs typeface="Times New Roman"/>
              </a:rPr>
              <a:t>Sensor which counts </a:t>
            </a:r>
            <a:r>
              <a:rPr sz="2000" dirty="0">
                <a:latin typeface="Times New Roman"/>
                <a:cs typeface="Times New Roman"/>
              </a:rPr>
              <a:t>steps </a:t>
            </a:r>
            <a:r>
              <a:rPr sz="2000" spc="-10" dirty="0">
                <a:latin typeface="Times New Roman"/>
                <a:cs typeface="Times New Roman"/>
              </a:rPr>
              <a:t>for </a:t>
            </a:r>
            <a:r>
              <a:rPr sz="2000" spc="-5" dirty="0">
                <a:latin typeface="Times New Roman"/>
                <a:cs typeface="Times New Roman"/>
              </a:rPr>
              <a:t>pedometer </a:t>
            </a:r>
            <a:r>
              <a:rPr sz="2000" spc="-10" dirty="0">
                <a:latin typeface="Times New Roman"/>
                <a:cs typeface="Times New Roman"/>
              </a:rPr>
              <a:t>functionality </a:t>
            </a:r>
            <a:r>
              <a:rPr sz="2000" spc="-5" dirty="0">
                <a:latin typeface="Times New Roman"/>
                <a:cs typeface="Times New Roman"/>
              </a:rPr>
              <a:t>is an  </a:t>
            </a:r>
            <a:r>
              <a:rPr sz="2000" spc="-10" dirty="0">
                <a:latin typeface="Times New Roman"/>
                <a:cs typeface="Times New Roman"/>
              </a:rPr>
              <a:t>Accelerometer</a:t>
            </a:r>
            <a:r>
              <a:rPr sz="2000" spc="20" dirty="0">
                <a:latin typeface="Times New Roman"/>
                <a:cs typeface="Times New Roman"/>
              </a:rPr>
              <a:t> </a:t>
            </a:r>
            <a:r>
              <a:rPr sz="2000" spc="-5" dirty="0">
                <a:latin typeface="Times New Roman"/>
                <a:cs typeface="Times New Roman"/>
              </a:rPr>
              <a:t>sensor.</a:t>
            </a:r>
            <a:endParaRPr sz="2000">
              <a:latin typeface="Times New Roman"/>
              <a:cs typeface="Times New Roman"/>
            </a:endParaRPr>
          </a:p>
          <a:p>
            <a:pPr marL="683260" marR="5080" indent="-326390" algn="just">
              <a:lnSpc>
                <a:spcPct val="150100"/>
              </a:lnSpc>
              <a:spcBef>
                <a:spcPts val="480"/>
              </a:spcBef>
              <a:buClr>
                <a:srgbClr val="3A812E"/>
              </a:buClr>
              <a:buSzPct val="60000"/>
              <a:buFont typeface="Wingdings"/>
              <a:buChar char=""/>
              <a:tabLst>
                <a:tab pos="683260" algn="l"/>
              </a:tabLst>
            </a:pPr>
            <a:r>
              <a:rPr sz="2000" spc="-10" dirty="0">
                <a:latin typeface="Times New Roman"/>
                <a:cs typeface="Times New Roman"/>
              </a:rPr>
              <a:t>Sensor used </a:t>
            </a:r>
            <a:r>
              <a:rPr sz="2000" spc="5" dirty="0">
                <a:latin typeface="Times New Roman"/>
                <a:cs typeface="Times New Roman"/>
              </a:rPr>
              <a:t>in </a:t>
            </a:r>
            <a:r>
              <a:rPr sz="2000" spc="-10" dirty="0">
                <a:latin typeface="Times New Roman"/>
                <a:cs typeface="Times New Roman"/>
              </a:rPr>
              <a:t>smart </a:t>
            </a:r>
            <a:r>
              <a:rPr sz="2000" spc="-5" dirty="0">
                <a:latin typeface="Times New Roman"/>
                <a:cs typeface="Times New Roman"/>
              </a:rPr>
              <a:t>watch devices </a:t>
            </a:r>
            <a:r>
              <a:rPr sz="2000" spc="-10" dirty="0">
                <a:latin typeface="Times New Roman"/>
                <a:cs typeface="Times New Roman"/>
              </a:rPr>
              <a:t>to </a:t>
            </a:r>
            <a:r>
              <a:rPr sz="2000" spc="-15" dirty="0">
                <a:latin typeface="Times New Roman"/>
                <a:cs typeface="Times New Roman"/>
              </a:rPr>
              <a:t>measure </a:t>
            </a:r>
            <a:r>
              <a:rPr sz="2000" spc="-5" dirty="0">
                <a:latin typeface="Times New Roman"/>
                <a:cs typeface="Times New Roman"/>
              </a:rPr>
              <a:t>the </a:t>
            </a:r>
            <a:r>
              <a:rPr sz="2000" spc="-10" dirty="0">
                <a:latin typeface="Times New Roman"/>
                <a:cs typeface="Times New Roman"/>
              </a:rPr>
              <a:t>high intensity is </a:t>
            </a:r>
            <a:r>
              <a:rPr sz="2000" spc="20" dirty="0">
                <a:latin typeface="Times New Roman"/>
                <a:cs typeface="Times New Roman"/>
              </a:rPr>
              <a:t>an  </a:t>
            </a:r>
            <a:r>
              <a:rPr sz="2000" spc="-15" dirty="0">
                <a:latin typeface="Times New Roman"/>
                <a:cs typeface="Times New Roman"/>
              </a:rPr>
              <a:t>Ambient Light </a:t>
            </a:r>
            <a:r>
              <a:rPr sz="2000" spc="-10" dirty="0">
                <a:latin typeface="Times New Roman"/>
                <a:cs typeface="Times New Roman"/>
              </a:rPr>
              <a:t>Sensor</a:t>
            </a:r>
            <a:r>
              <a:rPr sz="2000" spc="145" dirty="0">
                <a:latin typeface="Times New Roman"/>
                <a:cs typeface="Times New Roman"/>
              </a:rPr>
              <a:t> </a:t>
            </a:r>
            <a:r>
              <a:rPr sz="2000" spc="-10" dirty="0">
                <a:latin typeface="Times New Roman"/>
                <a:cs typeface="Times New Roman"/>
              </a:rPr>
              <a:t>(ALS).</a:t>
            </a:r>
            <a:endParaRPr sz="2000">
              <a:latin typeface="Times New Roman"/>
              <a:cs typeface="Times New Roman"/>
            </a:endParaRPr>
          </a:p>
        </p:txBody>
      </p:sp>
      <p:sp>
        <p:nvSpPr>
          <p:cNvPr id="6" name="object 6"/>
          <p:cNvSpPr txBox="1">
            <a:spLocks noGrp="1"/>
          </p:cNvSpPr>
          <p:nvPr>
            <p:ph type="title"/>
          </p:nvPr>
        </p:nvSpPr>
        <p:spPr>
          <a:xfrm>
            <a:off x="1555241" y="246329"/>
            <a:ext cx="6190615" cy="574675"/>
          </a:xfrm>
          <a:prstGeom prst="rect">
            <a:avLst/>
          </a:prstGeom>
        </p:spPr>
        <p:txBody>
          <a:bodyPr vert="horz" wrap="square" lIns="0" tIns="12700" rIns="0" bIns="0" rtlCol="0">
            <a:spAutoFit/>
          </a:bodyPr>
          <a:lstStyle/>
          <a:p>
            <a:pPr marL="12700">
              <a:lnSpc>
                <a:spcPct val="100000"/>
              </a:lnSpc>
              <a:spcBef>
                <a:spcPts val="100"/>
              </a:spcBef>
            </a:pPr>
            <a:r>
              <a:rPr sz="3600" b="1" spc="-10" dirty="0">
                <a:solidFill>
                  <a:srgbClr val="FF0000"/>
                </a:solidFill>
                <a:latin typeface="Times New Roman"/>
                <a:cs typeface="Times New Roman"/>
              </a:rPr>
              <a:t>SENSORS AND</a:t>
            </a:r>
            <a:r>
              <a:rPr sz="3600" b="1" spc="-40" dirty="0">
                <a:solidFill>
                  <a:srgbClr val="FF0000"/>
                </a:solidFill>
                <a:latin typeface="Times New Roman"/>
                <a:cs typeface="Times New Roman"/>
              </a:rPr>
              <a:t> </a:t>
            </a:r>
            <a:r>
              <a:rPr sz="3600" b="1" spc="-5" dirty="0">
                <a:solidFill>
                  <a:srgbClr val="FF0000"/>
                </a:solidFill>
                <a:latin typeface="Times New Roman"/>
                <a:cs typeface="Times New Roman"/>
              </a:rPr>
              <a:t>ACTUATORS</a:t>
            </a:r>
            <a:endParaRPr sz="3600">
              <a:latin typeface="Times New Roman"/>
              <a:cs typeface="Times New Roman"/>
            </a:endParaRP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57200" y="6172200"/>
            <a:ext cx="8229600" cy="0"/>
          </a:xfrm>
          <a:custGeom>
            <a:avLst/>
            <a:gdLst/>
            <a:ahLst/>
            <a:cxnLst/>
            <a:rect l="l" t="t" r="r" b="b"/>
            <a:pathLst>
              <a:path w="8229600">
                <a:moveTo>
                  <a:pt x="0" y="0"/>
                </a:moveTo>
                <a:lnTo>
                  <a:pt x="8229600" y="0"/>
                </a:lnTo>
              </a:path>
            </a:pathLst>
          </a:custGeom>
          <a:ln w="19050">
            <a:solidFill>
              <a:srgbClr val="CC9900"/>
            </a:solidFill>
          </a:ln>
        </p:spPr>
        <p:txBody>
          <a:bodyPr wrap="square" lIns="0" tIns="0" rIns="0" bIns="0" rtlCol="0"/>
          <a:lstStyle/>
          <a:p>
            <a:endParaRPr/>
          </a:p>
        </p:txBody>
      </p:sp>
      <p:sp>
        <p:nvSpPr>
          <p:cNvPr id="3" name="object 3"/>
          <p:cNvSpPr txBox="1"/>
          <p:nvPr/>
        </p:nvSpPr>
        <p:spPr>
          <a:xfrm>
            <a:off x="8445500" y="6450279"/>
            <a:ext cx="165735" cy="208279"/>
          </a:xfrm>
          <a:prstGeom prst="rect">
            <a:avLst/>
          </a:prstGeom>
        </p:spPr>
        <p:txBody>
          <a:bodyPr vert="horz" wrap="square" lIns="0" tIns="12700" rIns="0" bIns="0" rtlCol="0">
            <a:spAutoFit/>
          </a:bodyPr>
          <a:lstStyle/>
          <a:p>
            <a:pPr marL="12700">
              <a:lnSpc>
                <a:spcPct val="100000"/>
              </a:lnSpc>
              <a:spcBef>
                <a:spcPts val="100"/>
              </a:spcBef>
            </a:pPr>
            <a:r>
              <a:rPr sz="1200" spc="-55" dirty="0">
                <a:latin typeface="Times New Roman"/>
                <a:cs typeface="Times New Roman"/>
              </a:rPr>
              <a:t>91</a:t>
            </a:r>
            <a:endParaRPr sz="1200">
              <a:latin typeface="Times New Roman"/>
              <a:cs typeface="Times New Roman"/>
            </a:endParaRPr>
          </a:p>
        </p:txBody>
      </p:sp>
      <p:sp>
        <p:nvSpPr>
          <p:cNvPr id="4" name="object 4"/>
          <p:cNvSpPr txBox="1">
            <a:spLocks noGrp="1"/>
          </p:cNvSpPr>
          <p:nvPr>
            <p:ph type="title"/>
          </p:nvPr>
        </p:nvSpPr>
        <p:spPr>
          <a:xfrm>
            <a:off x="460044" y="199374"/>
            <a:ext cx="8457565" cy="1855470"/>
          </a:xfrm>
          <a:prstGeom prst="rect">
            <a:avLst/>
          </a:prstGeom>
        </p:spPr>
        <p:txBody>
          <a:bodyPr vert="horz" wrap="square" lIns="0" tIns="12700" rIns="0" bIns="0" rtlCol="0">
            <a:spAutoFit/>
          </a:bodyPr>
          <a:lstStyle/>
          <a:p>
            <a:pPr marL="356870" marR="5080" indent="-344805" algn="just">
              <a:lnSpc>
                <a:spcPct val="150100"/>
              </a:lnSpc>
              <a:spcBef>
                <a:spcPts val="100"/>
              </a:spcBef>
            </a:pPr>
            <a:r>
              <a:rPr spc="-5" dirty="0">
                <a:solidFill>
                  <a:srgbClr val="C00000"/>
                </a:solidFill>
              </a:rPr>
              <a:t>» </a:t>
            </a:r>
            <a:r>
              <a:rPr dirty="0"/>
              <a:t>If </a:t>
            </a:r>
            <a:r>
              <a:rPr spc="-10" dirty="0"/>
              <a:t>the </a:t>
            </a:r>
            <a:r>
              <a:rPr spc="-5" dirty="0"/>
              <a:t>embedded </a:t>
            </a:r>
            <a:r>
              <a:rPr spc="-10" dirty="0"/>
              <a:t>system </a:t>
            </a:r>
            <a:r>
              <a:rPr spc="-5" dirty="0"/>
              <a:t>is designed </a:t>
            </a:r>
            <a:r>
              <a:rPr spc="-10" dirty="0"/>
              <a:t>for </a:t>
            </a:r>
            <a:r>
              <a:rPr dirty="0"/>
              <a:t>any </a:t>
            </a:r>
            <a:r>
              <a:rPr spc="-5" dirty="0">
                <a:solidFill>
                  <a:srgbClr val="006FC0"/>
                </a:solidFill>
              </a:rPr>
              <a:t>controlling purpose</a:t>
            </a:r>
            <a:r>
              <a:rPr spc="-5" dirty="0"/>
              <a:t>, </a:t>
            </a:r>
            <a:r>
              <a:rPr spc="-10" dirty="0"/>
              <a:t>the </a:t>
            </a:r>
            <a:r>
              <a:rPr spc="-10" dirty="0">
                <a:solidFill>
                  <a:srgbClr val="6F2F9F"/>
                </a:solidFill>
              </a:rPr>
              <a:t>system  will </a:t>
            </a:r>
            <a:r>
              <a:rPr spc="-5" dirty="0">
                <a:solidFill>
                  <a:srgbClr val="6F2F9F"/>
                </a:solidFill>
              </a:rPr>
              <a:t>produce </a:t>
            </a:r>
            <a:r>
              <a:rPr spc="-15" dirty="0">
                <a:solidFill>
                  <a:srgbClr val="6F2F9F"/>
                </a:solidFill>
              </a:rPr>
              <a:t>some </a:t>
            </a:r>
            <a:r>
              <a:rPr spc="-5" dirty="0">
                <a:solidFill>
                  <a:srgbClr val="6F2F9F"/>
                </a:solidFill>
              </a:rPr>
              <a:t>changes in </a:t>
            </a:r>
            <a:r>
              <a:rPr spc="-10" dirty="0">
                <a:solidFill>
                  <a:srgbClr val="6F2F9F"/>
                </a:solidFill>
              </a:rPr>
              <a:t>the </a:t>
            </a:r>
            <a:r>
              <a:rPr spc="-5" dirty="0">
                <a:solidFill>
                  <a:srgbClr val="6F2F9F"/>
                </a:solidFill>
              </a:rPr>
              <a:t>controlling variable to bring </a:t>
            </a:r>
            <a:r>
              <a:rPr spc="-10" dirty="0">
                <a:solidFill>
                  <a:srgbClr val="6F2F9F"/>
                </a:solidFill>
              </a:rPr>
              <a:t>the </a:t>
            </a:r>
            <a:r>
              <a:rPr spc="-5" dirty="0">
                <a:solidFill>
                  <a:srgbClr val="6F2F9F"/>
                </a:solidFill>
              </a:rPr>
              <a:t>controlled  variable </a:t>
            </a:r>
            <a:r>
              <a:rPr spc="-10" dirty="0">
                <a:solidFill>
                  <a:srgbClr val="6F2F9F"/>
                </a:solidFill>
              </a:rPr>
              <a:t>to the </a:t>
            </a:r>
            <a:r>
              <a:rPr spc="-5" dirty="0">
                <a:solidFill>
                  <a:srgbClr val="6F2F9F"/>
                </a:solidFill>
              </a:rPr>
              <a:t>desired </a:t>
            </a:r>
            <a:r>
              <a:rPr spc="-10" dirty="0">
                <a:solidFill>
                  <a:srgbClr val="6F2F9F"/>
                </a:solidFill>
              </a:rPr>
              <a:t>value</a:t>
            </a:r>
            <a:r>
              <a:rPr spc="-10" dirty="0"/>
              <a:t>. </a:t>
            </a:r>
            <a:r>
              <a:rPr dirty="0"/>
              <a:t>It </a:t>
            </a:r>
            <a:r>
              <a:rPr spc="-10" dirty="0"/>
              <a:t>is achieved through </a:t>
            </a:r>
            <a:r>
              <a:rPr spc="-5" dirty="0"/>
              <a:t>an </a:t>
            </a:r>
            <a:r>
              <a:rPr i="1" dirty="0">
                <a:solidFill>
                  <a:srgbClr val="AC1285"/>
                </a:solidFill>
                <a:latin typeface="Times New Roman"/>
                <a:cs typeface="Times New Roman"/>
              </a:rPr>
              <a:t>actuator </a:t>
            </a:r>
            <a:r>
              <a:rPr spc="-10" dirty="0"/>
              <a:t>connected to  the output </a:t>
            </a:r>
            <a:r>
              <a:rPr dirty="0"/>
              <a:t>port of </a:t>
            </a:r>
            <a:r>
              <a:rPr spc="-10" dirty="0"/>
              <a:t>the </a:t>
            </a:r>
            <a:r>
              <a:rPr spc="-5" dirty="0"/>
              <a:t>embedded</a:t>
            </a:r>
            <a:r>
              <a:rPr spc="40" dirty="0"/>
              <a:t> </a:t>
            </a:r>
            <a:r>
              <a:rPr spc="-20" dirty="0"/>
              <a:t>system.</a:t>
            </a:r>
          </a:p>
        </p:txBody>
      </p:sp>
      <p:sp>
        <p:nvSpPr>
          <p:cNvPr id="5" name="object 5"/>
          <p:cNvSpPr txBox="1"/>
          <p:nvPr/>
        </p:nvSpPr>
        <p:spPr>
          <a:xfrm>
            <a:off x="460044" y="2090041"/>
            <a:ext cx="8458835" cy="2831465"/>
          </a:xfrm>
          <a:prstGeom prst="rect">
            <a:avLst/>
          </a:prstGeom>
        </p:spPr>
        <p:txBody>
          <a:bodyPr vert="horz" wrap="square" lIns="0" tIns="13335" rIns="0" bIns="0" rtlCol="0">
            <a:spAutoFit/>
          </a:bodyPr>
          <a:lstStyle/>
          <a:p>
            <a:pPr marL="356870" marR="5715" indent="-344805" algn="just">
              <a:lnSpc>
                <a:spcPct val="150000"/>
              </a:lnSpc>
              <a:spcBef>
                <a:spcPts val="105"/>
              </a:spcBef>
            </a:pPr>
            <a:r>
              <a:rPr sz="2000" spc="-5" dirty="0">
                <a:solidFill>
                  <a:srgbClr val="C00000"/>
                </a:solidFill>
                <a:latin typeface="Times New Roman"/>
                <a:cs typeface="Times New Roman"/>
              </a:rPr>
              <a:t>» </a:t>
            </a:r>
            <a:r>
              <a:rPr sz="2000" b="1" i="1" spc="-5" dirty="0">
                <a:solidFill>
                  <a:srgbClr val="AC1285"/>
                </a:solidFill>
                <a:latin typeface="Times New Roman"/>
                <a:cs typeface="Times New Roman"/>
              </a:rPr>
              <a:t>Actuator </a:t>
            </a:r>
            <a:r>
              <a:rPr sz="2000" spc="-5" dirty="0">
                <a:latin typeface="Times New Roman"/>
                <a:cs typeface="Times New Roman"/>
              </a:rPr>
              <a:t>is a </a:t>
            </a:r>
            <a:r>
              <a:rPr sz="2000" spc="-10" dirty="0">
                <a:latin typeface="Times New Roman"/>
                <a:cs typeface="Times New Roman"/>
              </a:rPr>
              <a:t>form </a:t>
            </a:r>
            <a:r>
              <a:rPr sz="2000" dirty="0">
                <a:latin typeface="Times New Roman"/>
                <a:cs typeface="Times New Roman"/>
              </a:rPr>
              <a:t>of </a:t>
            </a:r>
            <a:r>
              <a:rPr sz="2000" spc="-10" dirty="0">
                <a:latin typeface="Times New Roman"/>
                <a:cs typeface="Times New Roman"/>
              </a:rPr>
              <a:t>transducer </a:t>
            </a:r>
            <a:r>
              <a:rPr sz="2000" spc="-5" dirty="0">
                <a:latin typeface="Times New Roman"/>
                <a:cs typeface="Times New Roman"/>
              </a:rPr>
              <a:t>device </a:t>
            </a:r>
            <a:r>
              <a:rPr sz="2000" spc="-10" dirty="0">
                <a:latin typeface="Times New Roman"/>
                <a:cs typeface="Times New Roman"/>
              </a:rPr>
              <a:t>(mechanical </a:t>
            </a:r>
            <a:r>
              <a:rPr sz="2000" dirty="0">
                <a:latin typeface="Times New Roman"/>
                <a:cs typeface="Times New Roman"/>
              </a:rPr>
              <a:t>or </a:t>
            </a:r>
            <a:r>
              <a:rPr sz="2000" spc="-5" dirty="0">
                <a:latin typeface="Times New Roman"/>
                <a:cs typeface="Times New Roman"/>
              </a:rPr>
              <a:t>electrical) </a:t>
            </a:r>
            <a:r>
              <a:rPr sz="2000" spc="-15" dirty="0">
                <a:latin typeface="Times New Roman"/>
                <a:cs typeface="Times New Roman"/>
              </a:rPr>
              <a:t>which  </a:t>
            </a:r>
            <a:r>
              <a:rPr sz="2000" spc="-5" dirty="0">
                <a:latin typeface="Times New Roman"/>
                <a:cs typeface="Times New Roman"/>
              </a:rPr>
              <a:t>converts </a:t>
            </a:r>
            <a:r>
              <a:rPr sz="2000" spc="-10" dirty="0">
                <a:latin typeface="Times New Roman"/>
                <a:cs typeface="Times New Roman"/>
              </a:rPr>
              <a:t>signals to </a:t>
            </a:r>
            <a:r>
              <a:rPr sz="2000" spc="-5" dirty="0">
                <a:latin typeface="Times New Roman"/>
                <a:cs typeface="Times New Roman"/>
              </a:rPr>
              <a:t>corresponding physical action (motion). </a:t>
            </a:r>
            <a:r>
              <a:rPr sz="2000" spc="-5" dirty="0">
                <a:solidFill>
                  <a:srgbClr val="6F2F9F"/>
                </a:solidFill>
                <a:latin typeface="Times New Roman"/>
                <a:cs typeface="Times New Roman"/>
              </a:rPr>
              <a:t>Actuator acts as an  </a:t>
            </a:r>
            <a:r>
              <a:rPr sz="2000" spc="-10" dirty="0">
                <a:solidFill>
                  <a:srgbClr val="6F2F9F"/>
                </a:solidFill>
                <a:latin typeface="Times New Roman"/>
                <a:cs typeface="Times New Roman"/>
              </a:rPr>
              <a:t>output</a:t>
            </a:r>
            <a:r>
              <a:rPr sz="2000" spc="-20" dirty="0">
                <a:solidFill>
                  <a:srgbClr val="6F2F9F"/>
                </a:solidFill>
                <a:latin typeface="Times New Roman"/>
                <a:cs typeface="Times New Roman"/>
              </a:rPr>
              <a:t> </a:t>
            </a:r>
            <a:r>
              <a:rPr sz="2000" spc="-5" dirty="0">
                <a:solidFill>
                  <a:srgbClr val="6F2F9F"/>
                </a:solidFill>
                <a:latin typeface="Times New Roman"/>
                <a:cs typeface="Times New Roman"/>
              </a:rPr>
              <a:t>device</a:t>
            </a:r>
            <a:r>
              <a:rPr sz="2000" spc="-5" dirty="0">
                <a:latin typeface="Times New Roman"/>
                <a:cs typeface="Times New Roman"/>
              </a:rPr>
              <a:t>.</a:t>
            </a:r>
            <a:endParaRPr sz="2000">
              <a:latin typeface="Times New Roman"/>
              <a:cs typeface="Times New Roman"/>
            </a:endParaRPr>
          </a:p>
          <a:p>
            <a:pPr marL="683260" marR="5080" indent="-326390" algn="just">
              <a:lnSpc>
                <a:spcPct val="150100"/>
              </a:lnSpc>
              <a:spcBef>
                <a:spcPts val="480"/>
              </a:spcBef>
              <a:buClr>
                <a:srgbClr val="3A812E"/>
              </a:buClr>
              <a:buSzPct val="60000"/>
              <a:buFont typeface="Wingdings"/>
              <a:buChar char=""/>
              <a:tabLst>
                <a:tab pos="683260" algn="l"/>
              </a:tabLst>
            </a:pPr>
            <a:r>
              <a:rPr sz="2000" spc="-10" dirty="0">
                <a:latin typeface="Times New Roman"/>
                <a:cs typeface="Times New Roman"/>
              </a:rPr>
              <a:t>Smart </a:t>
            </a:r>
            <a:r>
              <a:rPr sz="2000" spc="-5" dirty="0">
                <a:latin typeface="Times New Roman"/>
                <a:cs typeface="Times New Roman"/>
              </a:rPr>
              <a:t>watches use </a:t>
            </a:r>
            <a:r>
              <a:rPr sz="2000" spc="-10" dirty="0">
                <a:latin typeface="Times New Roman"/>
                <a:cs typeface="Times New Roman"/>
              </a:rPr>
              <a:t>Ambient Light </a:t>
            </a:r>
            <a:r>
              <a:rPr sz="2000" spc="-5" dirty="0">
                <a:latin typeface="Times New Roman"/>
                <a:cs typeface="Times New Roman"/>
              </a:rPr>
              <a:t>Sensor to detect </a:t>
            </a:r>
            <a:r>
              <a:rPr sz="2000" spc="-10" dirty="0">
                <a:latin typeface="Times New Roman"/>
                <a:cs typeface="Times New Roman"/>
              </a:rPr>
              <a:t>the surrounding light  intensity and </a:t>
            </a:r>
            <a:r>
              <a:rPr sz="2000" spc="-5" dirty="0">
                <a:latin typeface="Times New Roman"/>
                <a:cs typeface="Times New Roman"/>
              </a:rPr>
              <a:t>uses an </a:t>
            </a:r>
            <a:r>
              <a:rPr sz="2000" dirty="0">
                <a:latin typeface="Times New Roman"/>
                <a:cs typeface="Times New Roman"/>
              </a:rPr>
              <a:t>electrical/ </a:t>
            </a:r>
            <a:r>
              <a:rPr sz="2000" spc="-5" dirty="0">
                <a:latin typeface="Times New Roman"/>
                <a:cs typeface="Times New Roman"/>
              </a:rPr>
              <a:t>electronic actuator circuit to adjust </a:t>
            </a:r>
            <a:r>
              <a:rPr sz="2000" spc="-10" dirty="0">
                <a:latin typeface="Times New Roman"/>
                <a:cs typeface="Times New Roman"/>
              </a:rPr>
              <a:t>the  </a:t>
            </a:r>
            <a:r>
              <a:rPr sz="2000" spc="-5" dirty="0">
                <a:latin typeface="Times New Roman"/>
                <a:cs typeface="Times New Roman"/>
              </a:rPr>
              <a:t>screen</a:t>
            </a:r>
            <a:r>
              <a:rPr sz="2000" spc="-35" dirty="0">
                <a:latin typeface="Times New Roman"/>
                <a:cs typeface="Times New Roman"/>
              </a:rPr>
              <a:t> </a:t>
            </a:r>
            <a:r>
              <a:rPr sz="2000" spc="-10" dirty="0">
                <a:latin typeface="Times New Roman"/>
                <a:cs typeface="Times New Roman"/>
              </a:rPr>
              <a:t>brightness.</a:t>
            </a:r>
            <a:endParaRPr sz="2000">
              <a:latin typeface="Times New Roman"/>
              <a:cs typeface="Times New Roman"/>
            </a:endParaRP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60044" y="199374"/>
            <a:ext cx="8460105" cy="3058160"/>
          </a:xfrm>
          <a:prstGeom prst="rect">
            <a:avLst/>
          </a:prstGeom>
        </p:spPr>
        <p:txBody>
          <a:bodyPr vert="horz" wrap="square" lIns="0" tIns="12700" rIns="0" bIns="0" rtlCol="0">
            <a:spAutoFit/>
          </a:bodyPr>
          <a:lstStyle/>
          <a:p>
            <a:pPr marL="356870" marR="8255" indent="-344805" algn="just">
              <a:lnSpc>
                <a:spcPct val="150100"/>
              </a:lnSpc>
              <a:spcBef>
                <a:spcPts val="100"/>
              </a:spcBef>
            </a:pPr>
            <a:r>
              <a:rPr spc="-5" dirty="0">
                <a:solidFill>
                  <a:srgbClr val="C00000"/>
                </a:solidFill>
              </a:rPr>
              <a:t>» </a:t>
            </a:r>
            <a:r>
              <a:rPr dirty="0"/>
              <a:t>If </a:t>
            </a:r>
            <a:r>
              <a:rPr spc="-10" dirty="0"/>
              <a:t>the </a:t>
            </a:r>
            <a:r>
              <a:rPr spc="-5" dirty="0">
                <a:solidFill>
                  <a:srgbClr val="6F2F9F"/>
                </a:solidFill>
              </a:rPr>
              <a:t>embedded </a:t>
            </a:r>
            <a:r>
              <a:rPr spc="-10" dirty="0">
                <a:solidFill>
                  <a:srgbClr val="6F2F9F"/>
                </a:solidFill>
              </a:rPr>
              <a:t>system </a:t>
            </a:r>
            <a:r>
              <a:rPr spc="5" dirty="0">
                <a:solidFill>
                  <a:srgbClr val="6F2F9F"/>
                </a:solidFill>
              </a:rPr>
              <a:t>is </a:t>
            </a:r>
            <a:r>
              <a:rPr spc="-5" dirty="0">
                <a:solidFill>
                  <a:srgbClr val="6F2F9F"/>
                </a:solidFill>
              </a:rPr>
              <a:t>designed </a:t>
            </a:r>
            <a:r>
              <a:rPr spc="-10" dirty="0">
                <a:solidFill>
                  <a:srgbClr val="6F2F9F"/>
                </a:solidFill>
              </a:rPr>
              <a:t>for monitoring </a:t>
            </a:r>
            <a:r>
              <a:rPr spc="-5" dirty="0">
                <a:solidFill>
                  <a:srgbClr val="6F2F9F"/>
                </a:solidFill>
              </a:rPr>
              <a:t>purpose </a:t>
            </a:r>
            <a:r>
              <a:rPr spc="-10" dirty="0">
                <a:solidFill>
                  <a:srgbClr val="6F2F9F"/>
                </a:solidFill>
              </a:rPr>
              <a:t>only, then </a:t>
            </a:r>
            <a:r>
              <a:rPr spc="-5" dirty="0">
                <a:solidFill>
                  <a:srgbClr val="6F2F9F"/>
                </a:solidFill>
              </a:rPr>
              <a:t>there </a:t>
            </a:r>
            <a:r>
              <a:rPr spc="-10" dirty="0">
                <a:solidFill>
                  <a:srgbClr val="6F2F9F"/>
                </a:solidFill>
              </a:rPr>
              <a:t>is  </a:t>
            </a:r>
            <a:r>
              <a:rPr spc="-15" dirty="0">
                <a:solidFill>
                  <a:srgbClr val="6F2F9F"/>
                </a:solidFill>
              </a:rPr>
              <a:t>no </a:t>
            </a:r>
            <a:r>
              <a:rPr spc="-10" dirty="0">
                <a:solidFill>
                  <a:srgbClr val="6F2F9F"/>
                </a:solidFill>
              </a:rPr>
              <a:t>need for including </a:t>
            </a:r>
            <a:r>
              <a:rPr spc="-5" dirty="0">
                <a:solidFill>
                  <a:srgbClr val="6F2F9F"/>
                </a:solidFill>
              </a:rPr>
              <a:t>an actuator in </a:t>
            </a:r>
            <a:r>
              <a:rPr spc="-10" dirty="0">
                <a:solidFill>
                  <a:srgbClr val="6F2F9F"/>
                </a:solidFill>
              </a:rPr>
              <a:t>the</a:t>
            </a:r>
            <a:r>
              <a:rPr spc="145" dirty="0">
                <a:solidFill>
                  <a:srgbClr val="6F2F9F"/>
                </a:solidFill>
              </a:rPr>
              <a:t> </a:t>
            </a:r>
            <a:r>
              <a:rPr spc="-20" dirty="0">
                <a:solidFill>
                  <a:srgbClr val="6F2F9F"/>
                </a:solidFill>
              </a:rPr>
              <a:t>system</a:t>
            </a:r>
            <a:r>
              <a:rPr spc="-20" dirty="0"/>
              <a:t>.</a:t>
            </a:r>
          </a:p>
          <a:p>
            <a:pPr marL="356870" marR="5080" indent="-344805" algn="just">
              <a:lnSpc>
                <a:spcPct val="150100"/>
              </a:lnSpc>
              <a:spcBef>
                <a:spcPts val="459"/>
              </a:spcBef>
            </a:pPr>
            <a:r>
              <a:rPr sz="1750" spc="10" dirty="0">
                <a:solidFill>
                  <a:srgbClr val="C00000"/>
                </a:solidFill>
              </a:rPr>
              <a:t>» </a:t>
            </a:r>
            <a:r>
              <a:rPr sz="1800" dirty="0"/>
              <a:t>For </a:t>
            </a:r>
            <a:r>
              <a:rPr sz="1800" spc="-10" dirty="0"/>
              <a:t>example, </a:t>
            </a:r>
            <a:r>
              <a:rPr sz="1800" dirty="0"/>
              <a:t>take the </a:t>
            </a:r>
            <a:r>
              <a:rPr sz="1800" spc="-10" dirty="0"/>
              <a:t>case </a:t>
            </a:r>
            <a:r>
              <a:rPr sz="1800" spc="5" dirty="0"/>
              <a:t>of </a:t>
            </a:r>
            <a:r>
              <a:rPr sz="1800" spc="-5" dirty="0"/>
              <a:t>an </a:t>
            </a:r>
            <a:r>
              <a:rPr sz="1800" dirty="0">
                <a:solidFill>
                  <a:srgbClr val="006FC0"/>
                </a:solidFill>
              </a:rPr>
              <a:t>ECG </a:t>
            </a:r>
            <a:r>
              <a:rPr sz="1800" spc="-5" dirty="0">
                <a:solidFill>
                  <a:srgbClr val="006FC0"/>
                </a:solidFill>
              </a:rPr>
              <a:t>machine</a:t>
            </a:r>
            <a:r>
              <a:rPr sz="1800" spc="-5" dirty="0"/>
              <a:t>. </a:t>
            </a:r>
            <a:r>
              <a:rPr sz="1800" dirty="0"/>
              <a:t>It </a:t>
            </a:r>
            <a:r>
              <a:rPr sz="1800" spc="-5" dirty="0"/>
              <a:t>is designed </a:t>
            </a:r>
            <a:r>
              <a:rPr sz="1800" dirty="0"/>
              <a:t>to monitor the </a:t>
            </a:r>
            <a:r>
              <a:rPr sz="1800" spc="-5" dirty="0"/>
              <a:t>heart beat  status </a:t>
            </a:r>
            <a:r>
              <a:rPr sz="1800" spc="5" dirty="0"/>
              <a:t>of </a:t>
            </a:r>
            <a:r>
              <a:rPr sz="1800" dirty="0"/>
              <a:t>a patient </a:t>
            </a:r>
            <a:r>
              <a:rPr sz="1800" spc="-10" dirty="0"/>
              <a:t>and </a:t>
            </a:r>
            <a:r>
              <a:rPr sz="1800" dirty="0"/>
              <a:t>it </a:t>
            </a:r>
            <a:r>
              <a:rPr sz="1800" spc="-5" dirty="0"/>
              <a:t>cannot impose </a:t>
            </a:r>
            <a:r>
              <a:rPr sz="1800" dirty="0"/>
              <a:t>a control </a:t>
            </a:r>
            <a:r>
              <a:rPr sz="1800" spc="-5" dirty="0"/>
              <a:t>over </a:t>
            </a:r>
            <a:r>
              <a:rPr sz="1800" dirty="0"/>
              <a:t>the </a:t>
            </a:r>
            <a:r>
              <a:rPr sz="1800" spc="-5" dirty="0"/>
              <a:t>patient's heart beat </a:t>
            </a:r>
            <a:r>
              <a:rPr sz="1800" dirty="0"/>
              <a:t>and </a:t>
            </a:r>
            <a:r>
              <a:rPr sz="1800" spc="-5" dirty="0"/>
              <a:t>its  </a:t>
            </a:r>
            <a:r>
              <a:rPr sz="1800" dirty="0"/>
              <a:t>order. </a:t>
            </a:r>
            <a:r>
              <a:rPr sz="1800" spc="-5" dirty="0"/>
              <a:t>The sensors used </a:t>
            </a:r>
            <a:r>
              <a:rPr sz="1800" dirty="0"/>
              <a:t>here </a:t>
            </a:r>
            <a:r>
              <a:rPr sz="1800" spc="-5" dirty="0"/>
              <a:t>are </a:t>
            </a:r>
            <a:r>
              <a:rPr sz="1800" dirty="0"/>
              <a:t>the </a:t>
            </a:r>
            <a:r>
              <a:rPr sz="1800" spc="-5" dirty="0"/>
              <a:t>different electrode sets </a:t>
            </a:r>
            <a:r>
              <a:rPr sz="1800" dirty="0"/>
              <a:t>connected to </a:t>
            </a:r>
            <a:r>
              <a:rPr sz="1800" spc="-5" dirty="0"/>
              <a:t>the </a:t>
            </a:r>
            <a:r>
              <a:rPr sz="1800" dirty="0"/>
              <a:t>body </a:t>
            </a:r>
            <a:r>
              <a:rPr sz="1800" spc="5" dirty="0"/>
              <a:t>of </a:t>
            </a:r>
            <a:r>
              <a:rPr sz="1800" dirty="0"/>
              <a:t>the  patient. </a:t>
            </a:r>
            <a:r>
              <a:rPr sz="1800" spc="-5" dirty="0"/>
              <a:t>The variations are captured </a:t>
            </a:r>
            <a:r>
              <a:rPr sz="1800" dirty="0"/>
              <a:t>and </a:t>
            </a:r>
            <a:r>
              <a:rPr sz="1800" spc="-5" dirty="0"/>
              <a:t>presented </a:t>
            </a:r>
            <a:r>
              <a:rPr sz="1800" dirty="0"/>
              <a:t>to the </a:t>
            </a:r>
            <a:r>
              <a:rPr sz="1800" spc="-5" dirty="0"/>
              <a:t>user </a:t>
            </a:r>
            <a:r>
              <a:rPr sz="1800" spc="-10" dirty="0"/>
              <a:t>(may </a:t>
            </a:r>
            <a:r>
              <a:rPr sz="1800" spc="5" dirty="0"/>
              <a:t>be </a:t>
            </a:r>
            <a:r>
              <a:rPr sz="1800" dirty="0"/>
              <a:t>a doctor) </a:t>
            </a:r>
            <a:r>
              <a:rPr sz="1800" spc="-5" dirty="0"/>
              <a:t>through  </a:t>
            </a:r>
            <a:r>
              <a:rPr sz="1800" dirty="0"/>
              <a:t>a </a:t>
            </a:r>
            <a:r>
              <a:rPr sz="1800" spc="-5" dirty="0"/>
              <a:t>visual </a:t>
            </a:r>
            <a:r>
              <a:rPr sz="1800" dirty="0"/>
              <a:t>display </a:t>
            </a:r>
            <a:r>
              <a:rPr sz="1800" spc="5" dirty="0"/>
              <a:t>or </a:t>
            </a:r>
            <a:r>
              <a:rPr sz="1800" spc="-10" dirty="0"/>
              <a:t>some </a:t>
            </a:r>
            <a:r>
              <a:rPr sz="1800" dirty="0"/>
              <a:t>printed</a:t>
            </a:r>
            <a:r>
              <a:rPr sz="1800" spc="-55" dirty="0"/>
              <a:t> </a:t>
            </a:r>
            <a:r>
              <a:rPr sz="1800" spc="-5" dirty="0"/>
              <a:t>chart.</a:t>
            </a:r>
            <a:endParaRPr sz="1800"/>
          </a:p>
        </p:txBody>
      </p:sp>
      <p:graphicFrame>
        <p:nvGraphicFramePr>
          <p:cNvPr id="5" name="object 5"/>
          <p:cNvGraphicFramePr>
            <a:graphicFrameLocks noGrp="1"/>
          </p:cNvGraphicFramePr>
          <p:nvPr>
            <p:extLst>
              <p:ext uri="{D42A27DB-BD31-4B8C-83A1-F6EECF244321}">
                <p14:modId xmlns:p14="http://schemas.microsoft.com/office/powerpoint/2010/main" val="4074526407"/>
              </p:ext>
            </p:extLst>
          </p:nvPr>
        </p:nvGraphicFramePr>
        <p:xfrm>
          <a:off x="450850" y="3422651"/>
          <a:ext cx="8305800" cy="2928996"/>
        </p:xfrm>
        <a:graphic>
          <a:graphicData uri="http://schemas.openxmlformats.org/drawingml/2006/table">
            <a:tbl>
              <a:tblPr firstRow="1" bandRow="1">
                <a:tableStyleId>{2D5ABB26-0587-4C30-8999-92F81FD0307C}</a:tableStyleId>
              </a:tblPr>
              <a:tblGrid>
                <a:gridCol w="381000">
                  <a:extLst>
                    <a:ext uri="{9D8B030D-6E8A-4147-A177-3AD203B41FA5}">
                      <a16:colId xmlns:a16="http://schemas.microsoft.com/office/drawing/2014/main" xmlns="" val="20000"/>
                    </a:ext>
                  </a:extLst>
                </a:gridCol>
                <a:gridCol w="3962400">
                  <a:extLst>
                    <a:ext uri="{9D8B030D-6E8A-4147-A177-3AD203B41FA5}">
                      <a16:colId xmlns:a16="http://schemas.microsoft.com/office/drawing/2014/main" xmlns="" val="20001"/>
                    </a:ext>
                  </a:extLst>
                </a:gridCol>
                <a:gridCol w="3962400">
                  <a:extLst>
                    <a:ext uri="{9D8B030D-6E8A-4147-A177-3AD203B41FA5}">
                      <a16:colId xmlns:a16="http://schemas.microsoft.com/office/drawing/2014/main" xmlns="" val="20002"/>
                    </a:ext>
                  </a:extLst>
                </a:gridCol>
              </a:tblGrid>
              <a:tr h="268093">
                <a:tc rowSpan="5">
                  <a:txBody>
                    <a:bodyPr/>
                    <a:lstStyle/>
                    <a:p>
                      <a:pPr>
                        <a:lnSpc>
                          <a:spcPct val="100000"/>
                        </a:lnSpc>
                      </a:pPr>
                      <a:endParaRPr sz="1700">
                        <a:latin typeface="Times New Roman"/>
                        <a:cs typeface="Times New Roman"/>
                      </a:endParaRPr>
                    </a:p>
                  </a:txBody>
                  <a:tcPr marL="0" marR="0" marT="0" marB="0">
                    <a:lnR w="12700">
                      <a:solidFill>
                        <a:srgbClr val="000000"/>
                      </a:solidFill>
                      <a:prstDash val="solid"/>
                    </a:lnR>
                    <a:lnB w="19050">
                      <a:solidFill>
                        <a:srgbClr val="CC9900"/>
                      </a:solidFill>
                      <a:prstDash val="solid"/>
                    </a:lnB>
                  </a:tcPr>
                </a:tc>
                <a:tc>
                  <a:txBody>
                    <a:bodyPr/>
                    <a:lstStyle/>
                    <a:p>
                      <a:pPr algn="ctr">
                        <a:lnSpc>
                          <a:spcPct val="100000"/>
                        </a:lnSpc>
                        <a:spcBef>
                          <a:spcPts val="575"/>
                        </a:spcBef>
                      </a:pPr>
                      <a:r>
                        <a:rPr sz="1600" b="1" dirty="0">
                          <a:latin typeface="Times New Roman"/>
                          <a:cs typeface="Times New Roman"/>
                        </a:rPr>
                        <a:t>Sensors</a:t>
                      </a:r>
                      <a:endParaRPr sz="1600">
                        <a:latin typeface="Times New Roman"/>
                        <a:cs typeface="Times New Roman"/>
                      </a:endParaRPr>
                    </a:p>
                  </a:txBody>
                  <a:tcPr marL="0" marR="0" marT="7302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3175" algn="ctr">
                        <a:lnSpc>
                          <a:spcPct val="100000"/>
                        </a:lnSpc>
                        <a:spcBef>
                          <a:spcPts val="575"/>
                        </a:spcBef>
                      </a:pPr>
                      <a:r>
                        <a:rPr sz="1600" b="1" dirty="0">
                          <a:latin typeface="Times New Roman"/>
                          <a:cs typeface="Times New Roman"/>
                        </a:rPr>
                        <a:t>Actuators</a:t>
                      </a:r>
                      <a:endParaRPr sz="1600">
                        <a:latin typeface="Times New Roman"/>
                        <a:cs typeface="Times New Roman"/>
                      </a:endParaRPr>
                    </a:p>
                  </a:txBody>
                  <a:tcPr marL="0" marR="0" marT="7302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xmlns="" val="10000"/>
                  </a:ext>
                </a:extLst>
              </a:tr>
              <a:tr h="267556">
                <a:tc vMerge="1">
                  <a:txBody>
                    <a:bodyPr/>
                    <a:lstStyle/>
                    <a:p>
                      <a:endParaRPr/>
                    </a:p>
                  </a:txBody>
                  <a:tcPr marL="0" marR="0" marT="0" marB="0">
                    <a:lnR w="12700">
                      <a:solidFill>
                        <a:srgbClr val="000000"/>
                      </a:solidFill>
                      <a:prstDash val="solid"/>
                    </a:lnR>
                    <a:lnB w="19050">
                      <a:solidFill>
                        <a:srgbClr val="CC9900"/>
                      </a:solidFill>
                      <a:prstDash val="solid"/>
                    </a:lnB>
                  </a:tcPr>
                </a:tc>
                <a:tc>
                  <a:txBody>
                    <a:bodyPr/>
                    <a:lstStyle/>
                    <a:p>
                      <a:pPr marL="68580">
                        <a:lnSpc>
                          <a:spcPct val="100000"/>
                        </a:lnSpc>
                        <a:spcBef>
                          <a:spcPts val="570"/>
                        </a:spcBef>
                        <a:tabLst>
                          <a:tab pos="412750" algn="l"/>
                        </a:tabLst>
                      </a:pPr>
                      <a:r>
                        <a:rPr sz="1600" spc="5" dirty="0">
                          <a:latin typeface="Times New Roman"/>
                          <a:cs typeface="Times New Roman"/>
                        </a:rPr>
                        <a:t>1.	</a:t>
                      </a:r>
                      <a:r>
                        <a:rPr sz="1600" spc="-5" dirty="0">
                          <a:latin typeface="Times New Roman"/>
                          <a:cs typeface="Times New Roman"/>
                        </a:rPr>
                        <a:t>Sensor </a:t>
                      </a:r>
                      <a:r>
                        <a:rPr sz="1600" spc="5" dirty="0">
                          <a:latin typeface="Times New Roman"/>
                          <a:cs typeface="Times New Roman"/>
                        </a:rPr>
                        <a:t>is an input</a:t>
                      </a:r>
                      <a:r>
                        <a:rPr sz="1600" spc="-85" dirty="0">
                          <a:latin typeface="Times New Roman"/>
                          <a:cs typeface="Times New Roman"/>
                        </a:rPr>
                        <a:t> </a:t>
                      </a:r>
                      <a:r>
                        <a:rPr sz="1600" spc="-5" dirty="0">
                          <a:latin typeface="Times New Roman"/>
                          <a:cs typeface="Times New Roman"/>
                        </a:rPr>
                        <a:t>device</a:t>
                      </a:r>
                      <a:endParaRPr sz="1600">
                        <a:latin typeface="Times New Roman"/>
                        <a:cs typeface="Times New Roman"/>
                      </a:endParaRPr>
                    </a:p>
                  </a:txBody>
                  <a:tcPr marL="0" marR="0" marT="7239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9850">
                        <a:lnSpc>
                          <a:spcPct val="100000"/>
                        </a:lnSpc>
                        <a:spcBef>
                          <a:spcPts val="570"/>
                        </a:spcBef>
                        <a:tabLst>
                          <a:tab pos="414655" algn="l"/>
                        </a:tabLst>
                      </a:pPr>
                      <a:r>
                        <a:rPr sz="1600" spc="5" dirty="0">
                          <a:latin typeface="Times New Roman"/>
                          <a:cs typeface="Times New Roman"/>
                        </a:rPr>
                        <a:t>1.	</a:t>
                      </a:r>
                      <a:r>
                        <a:rPr sz="1600" spc="-5" dirty="0">
                          <a:latin typeface="Times New Roman"/>
                          <a:cs typeface="Times New Roman"/>
                        </a:rPr>
                        <a:t>Actuator </a:t>
                      </a:r>
                      <a:r>
                        <a:rPr sz="1600" spc="5" dirty="0">
                          <a:latin typeface="Times New Roman"/>
                          <a:cs typeface="Times New Roman"/>
                        </a:rPr>
                        <a:t>is an </a:t>
                      </a:r>
                      <a:r>
                        <a:rPr sz="1600" dirty="0">
                          <a:latin typeface="Times New Roman"/>
                          <a:cs typeface="Times New Roman"/>
                        </a:rPr>
                        <a:t>output</a:t>
                      </a:r>
                      <a:r>
                        <a:rPr sz="1600" spc="-100" dirty="0">
                          <a:latin typeface="Times New Roman"/>
                          <a:cs typeface="Times New Roman"/>
                        </a:rPr>
                        <a:t> </a:t>
                      </a:r>
                      <a:r>
                        <a:rPr sz="1600" spc="-5" dirty="0">
                          <a:latin typeface="Times New Roman"/>
                          <a:cs typeface="Times New Roman"/>
                        </a:rPr>
                        <a:t>device</a:t>
                      </a:r>
                      <a:endParaRPr sz="1600">
                        <a:latin typeface="Times New Roman"/>
                        <a:cs typeface="Times New Roman"/>
                      </a:endParaRPr>
                    </a:p>
                  </a:txBody>
                  <a:tcPr marL="0" marR="0" marT="7239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xmlns="" val="10001"/>
                  </a:ext>
                </a:extLst>
              </a:tr>
              <a:tr h="581854">
                <a:tc vMerge="1">
                  <a:txBody>
                    <a:bodyPr/>
                    <a:lstStyle/>
                    <a:p>
                      <a:endParaRPr/>
                    </a:p>
                  </a:txBody>
                  <a:tcPr marL="0" marR="0" marT="0" marB="0">
                    <a:lnR w="12700">
                      <a:solidFill>
                        <a:srgbClr val="000000"/>
                      </a:solidFill>
                      <a:prstDash val="solid"/>
                    </a:lnR>
                    <a:lnB w="19050">
                      <a:solidFill>
                        <a:srgbClr val="CC9900"/>
                      </a:solidFill>
                      <a:prstDash val="solid"/>
                    </a:lnB>
                  </a:tcPr>
                </a:tc>
                <a:tc>
                  <a:txBody>
                    <a:bodyPr/>
                    <a:lstStyle/>
                    <a:p>
                      <a:pPr marL="68580">
                        <a:lnSpc>
                          <a:spcPct val="100000"/>
                        </a:lnSpc>
                        <a:spcBef>
                          <a:spcPts val="575"/>
                        </a:spcBef>
                        <a:tabLst>
                          <a:tab pos="412750" algn="l"/>
                          <a:tab pos="1248410" algn="l"/>
                          <a:tab pos="1517015" algn="l"/>
                          <a:tab pos="2373630" algn="l"/>
                          <a:tab pos="3367404" algn="l"/>
                          <a:tab pos="3705860" algn="l"/>
                        </a:tabLst>
                      </a:pPr>
                      <a:r>
                        <a:rPr sz="1600" spc="5" dirty="0">
                          <a:latin typeface="Times New Roman"/>
                          <a:cs typeface="Times New Roman"/>
                        </a:rPr>
                        <a:t>1.	</a:t>
                      </a:r>
                      <a:r>
                        <a:rPr sz="1600" spc="-5" dirty="0">
                          <a:latin typeface="Times New Roman"/>
                          <a:cs typeface="Times New Roman"/>
                        </a:rPr>
                        <a:t>Convert	</a:t>
                      </a:r>
                      <a:r>
                        <a:rPr sz="1600" dirty="0">
                          <a:latin typeface="Times New Roman"/>
                          <a:cs typeface="Times New Roman"/>
                        </a:rPr>
                        <a:t>a	</a:t>
                      </a:r>
                      <a:r>
                        <a:rPr sz="1600" spc="-5" dirty="0">
                          <a:latin typeface="Times New Roman"/>
                          <a:cs typeface="Times New Roman"/>
                        </a:rPr>
                        <a:t>physical	parameter	</a:t>
                      </a:r>
                      <a:r>
                        <a:rPr sz="1600" spc="5" dirty="0">
                          <a:latin typeface="Times New Roman"/>
                          <a:cs typeface="Times New Roman"/>
                        </a:rPr>
                        <a:t>to	</a:t>
                      </a:r>
                      <a:r>
                        <a:rPr sz="1600" spc="-20" dirty="0">
                          <a:latin typeface="Times New Roman"/>
                          <a:cs typeface="Times New Roman"/>
                        </a:rPr>
                        <a:t>an</a:t>
                      </a:r>
                      <a:endParaRPr sz="1600">
                        <a:latin typeface="Times New Roman"/>
                        <a:cs typeface="Times New Roman"/>
                      </a:endParaRPr>
                    </a:p>
                    <a:p>
                      <a:pPr marL="412750">
                        <a:lnSpc>
                          <a:spcPct val="100000"/>
                        </a:lnSpc>
                        <a:spcBef>
                          <a:spcPts val="960"/>
                        </a:spcBef>
                      </a:pPr>
                      <a:r>
                        <a:rPr sz="1600" spc="-5" dirty="0">
                          <a:latin typeface="Times New Roman"/>
                          <a:cs typeface="Times New Roman"/>
                        </a:rPr>
                        <a:t>electrical</a:t>
                      </a:r>
                      <a:r>
                        <a:rPr sz="1600" spc="20" dirty="0">
                          <a:latin typeface="Times New Roman"/>
                          <a:cs typeface="Times New Roman"/>
                        </a:rPr>
                        <a:t> </a:t>
                      </a:r>
                      <a:r>
                        <a:rPr sz="1600" dirty="0">
                          <a:latin typeface="Times New Roman"/>
                          <a:cs typeface="Times New Roman"/>
                        </a:rPr>
                        <a:t>output</a:t>
                      </a:r>
                      <a:endParaRPr sz="1600">
                        <a:latin typeface="Times New Roman"/>
                        <a:cs typeface="Times New Roman"/>
                      </a:endParaRPr>
                    </a:p>
                  </a:txBody>
                  <a:tcPr marL="0" marR="0" marT="7302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9850">
                        <a:lnSpc>
                          <a:spcPct val="100000"/>
                        </a:lnSpc>
                        <a:spcBef>
                          <a:spcPts val="575"/>
                        </a:spcBef>
                        <a:tabLst>
                          <a:tab pos="414655" algn="l"/>
                        </a:tabLst>
                      </a:pPr>
                      <a:r>
                        <a:rPr sz="1600" spc="5" dirty="0">
                          <a:latin typeface="Times New Roman"/>
                          <a:cs typeface="Times New Roman"/>
                        </a:rPr>
                        <a:t>1.	</a:t>
                      </a:r>
                      <a:r>
                        <a:rPr sz="1600" spc="-5" dirty="0">
                          <a:latin typeface="Times New Roman"/>
                          <a:cs typeface="Times New Roman"/>
                        </a:rPr>
                        <a:t>Convert</a:t>
                      </a:r>
                      <a:r>
                        <a:rPr sz="1600" spc="229" dirty="0">
                          <a:latin typeface="Times New Roman"/>
                          <a:cs typeface="Times New Roman"/>
                        </a:rPr>
                        <a:t> </a:t>
                      </a:r>
                      <a:r>
                        <a:rPr sz="1600" spc="5" dirty="0">
                          <a:latin typeface="Times New Roman"/>
                          <a:cs typeface="Times New Roman"/>
                        </a:rPr>
                        <a:t>an</a:t>
                      </a:r>
                      <a:r>
                        <a:rPr sz="1600" spc="204" dirty="0">
                          <a:latin typeface="Times New Roman"/>
                          <a:cs typeface="Times New Roman"/>
                        </a:rPr>
                        <a:t> </a:t>
                      </a:r>
                      <a:r>
                        <a:rPr sz="1600" dirty="0">
                          <a:latin typeface="Times New Roman"/>
                          <a:cs typeface="Times New Roman"/>
                        </a:rPr>
                        <a:t>electrical</a:t>
                      </a:r>
                      <a:r>
                        <a:rPr sz="1600" spc="215" dirty="0">
                          <a:latin typeface="Times New Roman"/>
                          <a:cs typeface="Times New Roman"/>
                        </a:rPr>
                        <a:t> </a:t>
                      </a:r>
                      <a:r>
                        <a:rPr sz="1600" dirty="0">
                          <a:latin typeface="Times New Roman"/>
                          <a:cs typeface="Times New Roman"/>
                        </a:rPr>
                        <a:t>signal</a:t>
                      </a:r>
                      <a:r>
                        <a:rPr sz="1600" spc="210" dirty="0">
                          <a:latin typeface="Times New Roman"/>
                          <a:cs typeface="Times New Roman"/>
                        </a:rPr>
                        <a:t> </a:t>
                      </a:r>
                      <a:r>
                        <a:rPr sz="1600" spc="5" dirty="0">
                          <a:latin typeface="Times New Roman"/>
                          <a:cs typeface="Times New Roman"/>
                        </a:rPr>
                        <a:t>to</a:t>
                      </a:r>
                      <a:r>
                        <a:rPr sz="1600" spc="204" dirty="0">
                          <a:latin typeface="Times New Roman"/>
                          <a:cs typeface="Times New Roman"/>
                        </a:rPr>
                        <a:t> </a:t>
                      </a:r>
                      <a:r>
                        <a:rPr sz="1600" dirty="0">
                          <a:latin typeface="Times New Roman"/>
                          <a:cs typeface="Times New Roman"/>
                        </a:rPr>
                        <a:t>a</a:t>
                      </a:r>
                      <a:r>
                        <a:rPr sz="1600" spc="200" dirty="0">
                          <a:latin typeface="Times New Roman"/>
                          <a:cs typeface="Times New Roman"/>
                        </a:rPr>
                        <a:t> </a:t>
                      </a:r>
                      <a:r>
                        <a:rPr sz="1600" spc="-5" dirty="0">
                          <a:latin typeface="Times New Roman"/>
                          <a:cs typeface="Times New Roman"/>
                        </a:rPr>
                        <a:t>physical</a:t>
                      </a:r>
                      <a:endParaRPr sz="1600">
                        <a:latin typeface="Times New Roman"/>
                        <a:cs typeface="Times New Roman"/>
                      </a:endParaRPr>
                    </a:p>
                    <a:p>
                      <a:pPr marL="414655">
                        <a:lnSpc>
                          <a:spcPct val="100000"/>
                        </a:lnSpc>
                        <a:spcBef>
                          <a:spcPts val="960"/>
                        </a:spcBef>
                      </a:pPr>
                      <a:r>
                        <a:rPr sz="1600" dirty="0">
                          <a:latin typeface="Times New Roman"/>
                          <a:cs typeface="Times New Roman"/>
                        </a:rPr>
                        <a:t>output</a:t>
                      </a:r>
                      <a:endParaRPr sz="1600">
                        <a:latin typeface="Times New Roman"/>
                        <a:cs typeface="Times New Roman"/>
                      </a:endParaRPr>
                    </a:p>
                  </a:txBody>
                  <a:tcPr marL="0" marR="0" marT="7302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xmlns="" val="10002"/>
                  </a:ext>
                </a:extLst>
              </a:tr>
              <a:tr h="886481">
                <a:tc vMerge="1">
                  <a:txBody>
                    <a:bodyPr/>
                    <a:lstStyle/>
                    <a:p>
                      <a:endParaRPr/>
                    </a:p>
                  </a:txBody>
                  <a:tcPr marL="0" marR="0" marT="0" marB="0">
                    <a:lnR w="12700">
                      <a:solidFill>
                        <a:srgbClr val="000000"/>
                      </a:solidFill>
                      <a:prstDash val="solid"/>
                    </a:lnR>
                    <a:lnB w="19050">
                      <a:solidFill>
                        <a:srgbClr val="CC9900"/>
                      </a:solidFill>
                      <a:prstDash val="solid"/>
                    </a:lnB>
                  </a:tcPr>
                </a:tc>
                <a:tc>
                  <a:txBody>
                    <a:bodyPr/>
                    <a:lstStyle/>
                    <a:p>
                      <a:pPr marL="68580">
                        <a:lnSpc>
                          <a:spcPct val="100000"/>
                        </a:lnSpc>
                        <a:spcBef>
                          <a:spcPts val="580"/>
                        </a:spcBef>
                        <a:tabLst>
                          <a:tab pos="412750" algn="l"/>
                        </a:tabLst>
                      </a:pPr>
                      <a:r>
                        <a:rPr sz="1600" spc="5" dirty="0">
                          <a:latin typeface="Times New Roman"/>
                          <a:cs typeface="Times New Roman"/>
                        </a:rPr>
                        <a:t>1.	A </a:t>
                      </a:r>
                      <a:r>
                        <a:rPr sz="1600" dirty="0">
                          <a:latin typeface="Times New Roman"/>
                          <a:cs typeface="Times New Roman"/>
                        </a:rPr>
                        <a:t>device </a:t>
                      </a:r>
                      <a:r>
                        <a:rPr sz="1600" spc="5" dirty="0">
                          <a:latin typeface="Times New Roman"/>
                          <a:cs typeface="Times New Roman"/>
                        </a:rPr>
                        <a:t>that </a:t>
                      </a:r>
                      <a:r>
                        <a:rPr sz="1600" dirty="0">
                          <a:latin typeface="Times New Roman"/>
                          <a:cs typeface="Times New Roman"/>
                        </a:rPr>
                        <a:t>detects </a:t>
                      </a:r>
                      <a:r>
                        <a:rPr sz="1600" spc="-5" dirty="0">
                          <a:latin typeface="Times New Roman"/>
                          <a:cs typeface="Times New Roman"/>
                        </a:rPr>
                        <a:t>events or </a:t>
                      </a:r>
                      <a:r>
                        <a:rPr sz="1600" spc="-10" dirty="0">
                          <a:latin typeface="Times New Roman"/>
                          <a:cs typeface="Times New Roman"/>
                        </a:rPr>
                        <a:t>changes</a:t>
                      </a:r>
                      <a:r>
                        <a:rPr sz="1600" spc="150" dirty="0">
                          <a:latin typeface="Times New Roman"/>
                          <a:cs typeface="Times New Roman"/>
                        </a:rPr>
                        <a:t> </a:t>
                      </a:r>
                      <a:r>
                        <a:rPr sz="1600" spc="5" dirty="0">
                          <a:latin typeface="Times New Roman"/>
                          <a:cs typeface="Times New Roman"/>
                        </a:rPr>
                        <a:t>in</a:t>
                      </a:r>
                      <a:endParaRPr sz="1600">
                        <a:latin typeface="Times New Roman"/>
                        <a:cs typeface="Times New Roman"/>
                      </a:endParaRPr>
                    </a:p>
                    <a:p>
                      <a:pPr marL="412750" marR="58419">
                        <a:lnSpc>
                          <a:spcPts val="2880"/>
                        </a:lnSpc>
                        <a:spcBef>
                          <a:spcPts val="254"/>
                        </a:spcBef>
                      </a:pPr>
                      <a:r>
                        <a:rPr sz="1600" spc="5" dirty="0">
                          <a:latin typeface="Times New Roman"/>
                          <a:cs typeface="Times New Roman"/>
                        </a:rPr>
                        <a:t>the </a:t>
                      </a:r>
                      <a:r>
                        <a:rPr sz="1600" spc="-5" dirty="0">
                          <a:latin typeface="Times New Roman"/>
                          <a:cs typeface="Times New Roman"/>
                        </a:rPr>
                        <a:t>environment </a:t>
                      </a:r>
                      <a:r>
                        <a:rPr sz="1600" spc="-10" dirty="0">
                          <a:latin typeface="Times New Roman"/>
                          <a:cs typeface="Times New Roman"/>
                        </a:rPr>
                        <a:t>and send </a:t>
                      </a:r>
                      <a:r>
                        <a:rPr sz="1600" spc="-5" dirty="0">
                          <a:latin typeface="Times New Roman"/>
                          <a:cs typeface="Times New Roman"/>
                        </a:rPr>
                        <a:t>the information  </a:t>
                      </a:r>
                      <a:r>
                        <a:rPr sz="1600" spc="5" dirty="0">
                          <a:latin typeface="Times New Roman"/>
                          <a:cs typeface="Times New Roman"/>
                        </a:rPr>
                        <a:t>to </a:t>
                      </a:r>
                      <a:r>
                        <a:rPr sz="1600" dirty="0">
                          <a:latin typeface="Times New Roman"/>
                          <a:cs typeface="Times New Roman"/>
                        </a:rPr>
                        <a:t>another </a:t>
                      </a:r>
                      <a:r>
                        <a:rPr sz="1600" spc="-5" dirty="0">
                          <a:latin typeface="Times New Roman"/>
                          <a:cs typeface="Times New Roman"/>
                        </a:rPr>
                        <a:t>electronic</a:t>
                      </a:r>
                      <a:r>
                        <a:rPr sz="1600" spc="-20" dirty="0">
                          <a:latin typeface="Times New Roman"/>
                          <a:cs typeface="Times New Roman"/>
                        </a:rPr>
                        <a:t> </a:t>
                      </a:r>
                      <a:r>
                        <a:rPr sz="1600" spc="-5" dirty="0">
                          <a:latin typeface="Times New Roman"/>
                          <a:cs typeface="Times New Roman"/>
                        </a:rPr>
                        <a:t>device</a:t>
                      </a:r>
                      <a:endParaRPr sz="1600">
                        <a:latin typeface="Times New Roman"/>
                        <a:cs typeface="Times New Roman"/>
                      </a:endParaRPr>
                    </a:p>
                  </a:txBody>
                  <a:tcPr marL="0" marR="0" marT="7366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9850">
                        <a:lnSpc>
                          <a:spcPct val="100000"/>
                        </a:lnSpc>
                        <a:spcBef>
                          <a:spcPts val="580"/>
                        </a:spcBef>
                        <a:tabLst>
                          <a:tab pos="414655" algn="l"/>
                          <a:tab pos="721995" algn="l"/>
                          <a:tab pos="1807845" algn="l"/>
                          <a:tab pos="2149475" algn="l"/>
                          <a:tab pos="2417445" algn="l"/>
                          <a:tab pos="3280410" algn="l"/>
                          <a:tab pos="3762375" algn="l"/>
                        </a:tabLst>
                      </a:pPr>
                      <a:r>
                        <a:rPr sz="1600" spc="5" dirty="0">
                          <a:latin typeface="Times New Roman"/>
                          <a:cs typeface="Times New Roman"/>
                        </a:rPr>
                        <a:t>1.	A	</a:t>
                      </a:r>
                      <a:r>
                        <a:rPr sz="1600" dirty="0">
                          <a:latin typeface="Times New Roman"/>
                          <a:cs typeface="Times New Roman"/>
                        </a:rPr>
                        <a:t>component	</a:t>
                      </a:r>
                      <a:r>
                        <a:rPr sz="1600" spc="-5" dirty="0">
                          <a:latin typeface="Times New Roman"/>
                          <a:cs typeface="Times New Roman"/>
                        </a:rPr>
                        <a:t>of	</a:t>
                      </a:r>
                      <a:r>
                        <a:rPr sz="1600" dirty="0">
                          <a:latin typeface="Times New Roman"/>
                          <a:cs typeface="Times New Roman"/>
                        </a:rPr>
                        <a:t>a	machine	</a:t>
                      </a:r>
                      <a:r>
                        <a:rPr sz="1600" spc="-5" dirty="0">
                          <a:latin typeface="Times New Roman"/>
                          <a:cs typeface="Times New Roman"/>
                        </a:rPr>
                        <a:t>that	</a:t>
                      </a:r>
                      <a:r>
                        <a:rPr sz="1600" spc="5" dirty="0">
                          <a:latin typeface="Times New Roman"/>
                          <a:cs typeface="Times New Roman"/>
                        </a:rPr>
                        <a:t>is</a:t>
                      </a:r>
                      <a:endParaRPr sz="1600">
                        <a:latin typeface="Times New Roman"/>
                        <a:cs typeface="Times New Roman"/>
                      </a:endParaRPr>
                    </a:p>
                    <a:p>
                      <a:pPr marL="414655" marR="57150">
                        <a:lnSpc>
                          <a:spcPts val="2880"/>
                        </a:lnSpc>
                        <a:spcBef>
                          <a:spcPts val="254"/>
                        </a:spcBef>
                      </a:pPr>
                      <a:r>
                        <a:rPr sz="1600" spc="-5" dirty="0">
                          <a:latin typeface="Times New Roman"/>
                          <a:cs typeface="Times New Roman"/>
                        </a:rPr>
                        <a:t>responsible </a:t>
                      </a:r>
                      <a:r>
                        <a:rPr sz="1600" spc="-10" dirty="0">
                          <a:latin typeface="Times New Roman"/>
                          <a:cs typeface="Times New Roman"/>
                        </a:rPr>
                        <a:t>for </a:t>
                      </a:r>
                      <a:r>
                        <a:rPr sz="1600" dirty="0">
                          <a:latin typeface="Times New Roman"/>
                          <a:cs typeface="Times New Roman"/>
                        </a:rPr>
                        <a:t>moving </a:t>
                      </a:r>
                      <a:r>
                        <a:rPr sz="1600" spc="-5" dirty="0">
                          <a:latin typeface="Times New Roman"/>
                          <a:cs typeface="Times New Roman"/>
                        </a:rPr>
                        <a:t>and controlling  </a:t>
                      </a:r>
                      <a:r>
                        <a:rPr sz="1600" dirty="0">
                          <a:latin typeface="Times New Roman"/>
                          <a:cs typeface="Times New Roman"/>
                        </a:rPr>
                        <a:t>mechanisms</a:t>
                      </a:r>
                      <a:endParaRPr sz="1600">
                        <a:latin typeface="Times New Roman"/>
                        <a:cs typeface="Times New Roman"/>
                      </a:endParaRPr>
                    </a:p>
                  </a:txBody>
                  <a:tcPr marL="0" marR="0" marT="7366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xmlns="" val="10003"/>
                  </a:ext>
                </a:extLst>
              </a:tr>
              <a:tr h="129241">
                <a:tc vMerge="1">
                  <a:txBody>
                    <a:bodyPr/>
                    <a:lstStyle/>
                    <a:p>
                      <a:endParaRPr/>
                    </a:p>
                  </a:txBody>
                  <a:tcPr marL="0" marR="0" marT="0" marB="0">
                    <a:lnR w="12700">
                      <a:solidFill>
                        <a:srgbClr val="000000"/>
                      </a:solidFill>
                      <a:prstDash val="solid"/>
                    </a:lnR>
                    <a:lnB w="19050">
                      <a:solidFill>
                        <a:srgbClr val="CC9900"/>
                      </a:solidFill>
                      <a:prstDash val="solid"/>
                    </a:lnB>
                  </a:tcPr>
                </a:tc>
                <a:tc>
                  <a:txBody>
                    <a:bodyPr/>
                    <a:lstStyle/>
                    <a:p>
                      <a:pPr>
                        <a:lnSpc>
                          <a:spcPct val="100000"/>
                        </a:lnSpc>
                      </a:pPr>
                      <a:endParaRPr sz="10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9050">
                      <a:solidFill>
                        <a:srgbClr val="CC9900"/>
                      </a:solidFill>
                      <a:prstDash val="solid"/>
                    </a:lnB>
                  </a:tcPr>
                </a:tc>
                <a:tc>
                  <a:txBody>
                    <a:bodyPr/>
                    <a:lstStyle/>
                    <a:p>
                      <a:pPr>
                        <a:lnSpc>
                          <a:spcPct val="100000"/>
                        </a:lnSpc>
                      </a:pPr>
                      <a:endParaRPr sz="10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9050">
                      <a:solidFill>
                        <a:srgbClr val="CC9900"/>
                      </a:solidFill>
                      <a:prstDash val="solid"/>
                    </a:lnB>
                  </a:tcPr>
                </a:tc>
                <a:extLst>
                  <a:ext uri="{0D108BD9-81ED-4DB2-BD59-A6C34878D82A}">
                    <a16:rowId xmlns:a16="http://schemas.microsoft.com/office/drawing/2014/main" xmlns="" val="10004"/>
                  </a:ext>
                </a:extLst>
              </a:tr>
              <a:tr h="227071">
                <a:tc rowSpan="2">
                  <a:txBody>
                    <a:bodyPr/>
                    <a:lstStyle/>
                    <a:p>
                      <a:pPr>
                        <a:lnSpc>
                          <a:spcPct val="100000"/>
                        </a:lnSpc>
                      </a:pPr>
                      <a:endParaRPr sz="1700">
                        <a:latin typeface="Times New Roman"/>
                        <a:cs typeface="Times New Roman"/>
                      </a:endParaRPr>
                    </a:p>
                  </a:txBody>
                  <a:tcPr marL="0" marR="0" marT="0" marB="0">
                    <a:lnR w="12700">
                      <a:solidFill>
                        <a:srgbClr val="000000"/>
                      </a:solidFill>
                      <a:prstDash val="solid"/>
                    </a:lnR>
                    <a:lnT w="19050">
                      <a:solidFill>
                        <a:srgbClr val="CC9900"/>
                      </a:solidFill>
                      <a:prstDash val="solid"/>
                    </a:lnT>
                  </a:tcPr>
                </a:tc>
                <a:tc>
                  <a:txBody>
                    <a:bodyPr/>
                    <a:lstStyle/>
                    <a:p>
                      <a:pPr marL="68580">
                        <a:lnSpc>
                          <a:spcPts val="1060"/>
                        </a:lnSpc>
                        <a:tabLst>
                          <a:tab pos="412750" algn="l"/>
                        </a:tabLst>
                      </a:pPr>
                      <a:r>
                        <a:rPr sz="1600" spc="5" dirty="0">
                          <a:latin typeface="Times New Roman"/>
                          <a:cs typeface="Times New Roman"/>
                        </a:rPr>
                        <a:t>1.	</a:t>
                      </a:r>
                      <a:r>
                        <a:rPr sz="1600" spc="-5" dirty="0">
                          <a:latin typeface="Times New Roman"/>
                          <a:cs typeface="Times New Roman"/>
                        </a:rPr>
                        <a:t>Sensor help </a:t>
                      </a:r>
                      <a:r>
                        <a:rPr sz="1600" spc="5" dirty="0">
                          <a:latin typeface="Times New Roman"/>
                          <a:cs typeface="Times New Roman"/>
                        </a:rPr>
                        <a:t>to </a:t>
                      </a:r>
                      <a:r>
                        <a:rPr sz="1600" dirty="0">
                          <a:latin typeface="Times New Roman"/>
                          <a:cs typeface="Times New Roman"/>
                        </a:rPr>
                        <a:t>monitor </a:t>
                      </a:r>
                      <a:r>
                        <a:rPr sz="1600" spc="-5" dirty="0">
                          <a:latin typeface="Times New Roman"/>
                          <a:cs typeface="Times New Roman"/>
                        </a:rPr>
                        <a:t>the </a:t>
                      </a:r>
                      <a:r>
                        <a:rPr sz="1600" spc="-10" dirty="0">
                          <a:latin typeface="Times New Roman"/>
                          <a:cs typeface="Times New Roman"/>
                        </a:rPr>
                        <a:t>changes </a:t>
                      </a:r>
                      <a:r>
                        <a:rPr sz="1600" spc="5" dirty="0">
                          <a:latin typeface="Times New Roman"/>
                          <a:cs typeface="Times New Roman"/>
                        </a:rPr>
                        <a:t>in</a:t>
                      </a:r>
                      <a:r>
                        <a:rPr sz="1600" spc="105" dirty="0">
                          <a:latin typeface="Times New Roman"/>
                          <a:cs typeface="Times New Roman"/>
                        </a:rPr>
                        <a:t> </a:t>
                      </a:r>
                      <a:r>
                        <a:rPr sz="1600" spc="-5" dirty="0">
                          <a:latin typeface="Times New Roman"/>
                          <a:cs typeface="Times New Roman"/>
                        </a:rPr>
                        <a:t>the</a:t>
                      </a:r>
                      <a:endParaRPr sz="1600" dirty="0">
                        <a:latin typeface="Times New Roman"/>
                        <a:cs typeface="Times New Roman"/>
                      </a:endParaRPr>
                    </a:p>
                  </a:txBody>
                  <a:tcPr marL="0" marR="0" marT="0" marB="0">
                    <a:lnL w="12700">
                      <a:solidFill>
                        <a:srgbClr val="000000"/>
                      </a:solidFill>
                      <a:prstDash val="solid"/>
                    </a:lnL>
                    <a:lnR w="12700">
                      <a:solidFill>
                        <a:srgbClr val="000000"/>
                      </a:solidFill>
                      <a:prstDash val="solid"/>
                    </a:lnR>
                    <a:lnT w="19050">
                      <a:solidFill>
                        <a:srgbClr val="CC9900"/>
                      </a:solidFill>
                      <a:prstDash val="solid"/>
                    </a:lnT>
                  </a:tcPr>
                </a:tc>
                <a:tc>
                  <a:txBody>
                    <a:bodyPr/>
                    <a:lstStyle/>
                    <a:p>
                      <a:pPr marL="69850">
                        <a:lnSpc>
                          <a:spcPts val="1060"/>
                        </a:lnSpc>
                        <a:tabLst>
                          <a:tab pos="414655" algn="l"/>
                        </a:tabLst>
                      </a:pPr>
                      <a:r>
                        <a:rPr sz="1600" spc="5" dirty="0">
                          <a:latin typeface="Times New Roman"/>
                          <a:cs typeface="Times New Roman"/>
                        </a:rPr>
                        <a:t>1.	</a:t>
                      </a:r>
                      <a:r>
                        <a:rPr sz="1600" spc="-5" dirty="0">
                          <a:latin typeface="Times New Roman"/>
                          <a:cs typeface="Times New Roman"/>
                        </a:rPr>
                        <a:t>Actuator helps </a:t>
                      </a:r>
                      <a:r>
                        <a:rPr sz="1600" spc="5" dirty="0">
                          <a:latin typeface="Times New Roman"/>
                          <a:cs typeface="Times New Roman"/>
                        </a:rPr>
                        <a:t>to </a:t>
                      </a:r>
                      <a:r>
                        <a:rPr sz="1600" spc="-5" dirty="0">
                          <a:latin typeface="Times New Roman"/>
                          <a:cs typeface="Times New Roman"/>
                        </a:rPr>
                        <a:t>control the</a:t>
                      </a:r>
                      <a:r>
                        <a:rPr sz="1600" spc="170" dirty="0">
                          <a:latin typeface="Times New Roman"/>
                          <a:cs typeface="Times New Roman"/>
                        </a:rPr>
                        <a:t> </a:t>
                      </a:r>
                      <a:r>
                        <a:rPr sz="1600" spc="-5" dirty="0">
                          <a:latin typeface="Times New Roman"/>
                          <a:cs typeface="Times New Roman"/>
                        </a:rPr>
                        <a:t>environment</a:t>
                      </a:r>
                      <a:endParaRPr sz="1600">
                        <a:latin typeface="Times New Roman"/>
                        <a:cs typeface="Times New Roman"/>
                      </a:endParaRPr>
                    </a:p>
                  </a:txBody>
                  <a:tcPr marL="0" marR="0" marT="0" marB="0">
                    <a:lnL w="12700">
                      <a:solidFill>
                        <a:srgbClr val="000000"/>
                      </a:solidFill>
                      <a:prstDash val="solid"/>
                    </a:lnL>
                    <a:lnR w="12700">
                      <a:solidFill>
                        <a:srgbClr val="000000"/>
                      </a:solidFill>
                      <a:prstDash val="solid"/>
                    </a:lnR>
                    <a:lnT w="19050">
                      <a:solidFill>
                        <a:srgbClr val="CC9900"/>
                      </a:solidFill>
                      <a:prstDash val="solid"/>
                    </a:lnT>
                  </a:tcPr>
                </a:tc>
                <a:extLst>
                  <a:ext uri="{0D108BD9-81ED-4DB2-BD59-A6C34878D82A}">
                    <a16:rowId xmlns:a16="http://schemas.microsoft.com/office/drawing/2014/main" xmlns="" val="10005"/>
                  </a:ext>
                </a:extLst>
              </a:tr>
              <a:tr h="160652">
                <a:tc vMerge="1">
                  <a:txBody>
                    <a:bodyPr/>
                    <a:lstStyle/>
                    <a:p>
                      <a:endParaRPr/>
                    </a:p>
                  </a:txBody>
                  <a:tcPr marL="0" marR="0" marT="0" marB="0">
                    <a:lnR w="12700">
                      <a:solidFill>
                        <a:srgbClr val="000000"/>
                      </a:solidFill>
                      <a:prstDash val="solid"/>
                    </a:lnR>
                    <a:lnT w="19050">
                      <a:solidFill>
                        <a:srgbClr val="CC9900"/>
                      </a:solidFill>
                      <a:prstDash val="solid"/>
                    </a:lnT>
                  </a:tcPr>
                </a:tc>
                <a:tc gridSpan="2">
                  <a:txBody>
                    <a:bodyPr/>
                    <a:lstStyle/>
                    <a:p>
                      <a:pPr marL="412750">
                        <a:lnSpc>
                          <a:spcPts val="1415"/>
                        </a:lnSpc>
                        <a:tabLst>
                          <a:tab pos="4377055" algn="l"/>
                          <a:tab pos="7619365" algn="l"/>
                        </a:tabLst>
                      </a:pPr>
                      <a:r>
                        <a:rPr sz="1600" spc="-5" dirty="0">
                          <a:latin typeface="Times New Roman"/>
                          <a:cs typeface="Times New Roman"/>
                        </a:rPr>
                        <a:t>environment	or</a:t>
                      </a:r>
                      <a:r>
                        <a:rPr sz="1600" spc="-25" dirty="0">
                          <a:latin typeface="Times New Roman"/>
                          <a:cs typeface="Times New Roman"/>
                        </a:rPr>
                        <a:t> </a:t>
                      </a:r>
                      <a:r>
                        <a:rPr sz="1600" dirty="0">
                          <a:latin typeface="Times New Roman"/>
                          <a:cs typeface="Times New Roman"/>
                        </a:rPr>
                        <a:t>physical changes	</a:t>
                      </a:r>
                      <a:r>
                        <a:rPr sz="1800" spc="-82" baseline="6944" dirty="0">
                          <a:latin typeface="Times New Roman"/>
                          <a:cs typeface="Times New Roman"/>
                        </a:rPr>
                        <a:t>92</a:t>
                      </a:r>
                      <a:endParaRPr sz="1800" baseline="6944" dirty="0">
                        <a:latin typeface="Times New Roman"/>
                        <a:cs typeface="Times New Roman"/>
                      </a:endParaRPr>
                    </a:p>
                  </a:txBody>
                  <a:tcPr marL="0" marR="0" marT="0" marB="0">
                    <a:lnL w="12700">
                      <a:solidFill>
                        <a:srgbClr val="000000"/>
                      </a:solidFill>
                      <a:prstDash val="solid"/>
                    </a:lnL>
                    <a:lnR w="12700">
                      <a:solidFill>
                        <a:srgbClr val="000000"/>
                      </a:solidFill>
                      <a:prstDash val="solid"/>
                    </a:lnR>
                    <a:lnB w="12700">
                      <a:solidFill>
                        <a:srgbClr val="000000"/>
                      </a:solidFill>
                      <a:prstDash val="solid"/>
                    </a:lnB>
                  </a:tcPr>
                </a:tc>
                <a:tc hMerge="1">
                  <a:txBody>
                    <a:bodyPr/>
                    <a:lstStyle/>
                    <a:p>
                      <a:endParaRPr/>
                    </a:p>
                  </a:txBody>
                  <a:tcPr marL="0" marR="0" marT="0" marB="0"/>
                </a:tc>
                <a:extLst>
                  <a:ext uri="{0D108BD9-81ED-4DB2-BD59-A6C34878D82A}">
                    <a16:rowId xmlns:a16="http://schemas.microsoft.com/office/drawing/2014/main" xmlns="" val="10006"/>
                  </a:ext>
                </a:extLst>
              </a:tr>
            </a:tbl>
          </a:graphicData>
        </a:graphic>
      </p:graphicFrame>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57200" y="6172200"/>
            <a:ext cx="8229600" cy="0"/>
          </a:xfrm>
          <a:custGeom>
            <a:avLst/>
            <a:gdLst/>
            <a:ahLst/>
            <a:cxnLst/>
            <a:rect l="l" t="t" r="r" b="b"/>
            <a:pathLst>
              <a:path w="8229600">
                <a:moveTo>
                  <a:pt x="0" y="0"/>
                </a:moveTo>
                <a:lnTo>
                  <a:pt x="8229600" y="0"/>
                </a:lnTo>
              </a:path>
            </a:pathLst>
          </a:custGeom>
          <a:ln w="19050">
            <a:solidFill>
              <a:srgbClr val="CC9900"/>
            </a:solidFill>
          </a:ln>
        </p:spPr>
        <p:txBody>
          <a:bodyPr wrap="square" lIns="0" tIns="0" rIns="0" bIns="0" rtlCol="0"/>
          <a:lstStyle/>
          <a:p>
            <a:endParaRPr/>
          </a:p>
        </p:txBody>
      </p:sp>
      <p:sp>
        <p:nvSpPr>
          <p:cNvPr id="3" name="object 3"/>
          <p:cNvSpPr txBox="1"/>
          <p:nvPr/>
        </p:nvSpPr>
        <p:spPr>
          <a:xfrm>
            <a:off x="8445500" y="6450279"/>
            <a:ext cx="165735" cy="208279"/>
          </a:xfrm>
          <a:prstGeom prst="rect">
            <a:avLst/>
          </a:prstGeom>
        </p:spPr>
        <p:txBody>
          <a:bodyPr vert="horz" wrap="square" lIns="0" tIns="12700" rIns="0" bIns="0" rtlCol="0">
            <a:spAutoFit/>
          </a:bodyPr>
          <a:lstStyle/>
          <a:p>
            <a:pPr marL="12700">
              <a:lnSpc>
                <a:spcPct val="100000"/>
              </a:lnSpc>
              <a:spcBef>
                <a:spcPts val="100"/>
              </a:spcBef>
            </a:pPr>
            <a:r>
              <a:rPr sz="1200" spc="-55" dirty="0">
                <a:latin typeface="Times New Roman"/>
                <a:cs typeface="Times New Roman"/>
              </a:rPr>
              <a:t>93</a:t>
            </a:r>
            <a:endParaRPr sz="1200">
              <a:latin typeface="Times New Roman"/>
              <a:cs typeface="Times New Roman"/>
            </a:endParaRPr>
          </a:p>
        </p:txBody>
      </p:sp>
      <p:sp>
        <p:nvSpPr>
          <p:cNvPr id="4" name="object 4"/>
          <p:cNvSpPr txBox="1">
            <a:spLocks noGrp="1"/>
          </p:cNvSpPr>
          <p:nvPr>
            <p:ph type="title"/>
          </p:nvPr>
        </p:nvSpPr>
        <p:spPr>
          <a:xfrm>
            <a:off x="460044" y="353009"/>
            <a:ext cx="2442210" cy="329565"/>
          </a:xfrm>
          <a:prstGeom prst="rect">
            <a:avLst/>
          </a:prstGeom>
        </p:spPr>
        <p:txBody>
          <a:bodyPr vert="horz" wrap="square" lIns="0" tIns="12065" rIns="0" bIns="0" rtlCol="0">
            <a:spAutoFit/>
          </a:bodyPr>
          <a:lstStyle/>
          <a:p>
            <a:pPr marL="12700">
              <a:lnSpc>
                <a:spcPct val="100000"/>
              </a:lnSpc>
              <a:spcBef>
                <a:spcPts val="95"/>
              </a:spcBef>
              <a:tabLst>
                <a:tab pos="356870" algn="l"/>
              </a:tabLst>
            </a:pPr>
            <a:r>
              <a:rPr spc="-5" dirty="0">
                <a:solidFill>
                  <a:srgbClr val="C00000"/>
                </a:solidFill>
              </a:rPr>
              <a:t>»	</a:t>
            </a:r>
            <a:r>
              <a:rPr b="1" i="1" u="heavy" spc="-5" dirty="0">
                <a:solidFill>
                  <a:srgbClr val="FF0000"/>
                </a:solidFill>
                <a:uFill>
                  <a:solidFill>
                    <a:srgbClr val="FF0000"/>
                  </a:solidFill>
                </a:uFill>
                <a:latin typeface="Times New Roman"/>
                <a:cs typeface="Times New Roman"/>
              </a:rPr>
              <a:t>The </a:t>
            </a:r>
            <a:r>
              <a:rPr b="1" i="1" u="heavy" spc="-10" dirty="0">
                <a:solidFill>
                  <a:srgbClr val="FF0000"/>
                </a:solidFill>
                <a:uFill>
                  <a:solidFill>
                    <a:srgbClr val="FF0000"/>
                  </a:solidFill>
                </a:uFill>
                <a:latin typeface="Times New Roman"/>
                <a:cs typeface="Times New Roman"/>
              </a:rPr>
              <a:t>I/O</a:t>
            </a:r>
            <a:r>
              <a:rPr b="1" i="1" u="heavy" spc="-35" dirty="0">
                <a:solidFill>
                  <a:srgbClr val="FF0000"/>
                </a:solidFill>
                <a:uFill>
                  <a:solidFill>
                    <a:srgbClr val="FF0000"/>
                  </a:solidFill>
                </a:uFill>
                <a:latin typeface="Times New Roman"/>
                <a:cs typeface="Times New Roman"/>
              </a:rPr>
              <a:t> </a:t>
            </a:r>
            <a:r>
              <a:rPr b="1" i="1" u="heavy" spc="-5" dirty="0">
                <a:solidFill>
                  <a:srgbClr val="FF0000"/>
                </a:solidFill>
                <a:uFill>
                  <a:solidFill>
                    <a:srgbClr val="FF0000"/>
                  </a:solidFill>
                </a:uFill>
                <a:latin typeface="Times New Roman"/>
                <a:cs typeface="Times New Roman"/>
              </a:rPr>
              <a:t>Subsystem:</a:t>
            </a:r>
          </a:p>
        </p:txBody>
      </p:sp>
      <p:sp>
        <p:nvSpPr>
          <p:cNvPr id="5" name="object 5"/>
          <p:cNvSpPr txBox="1"/>
          <p:nvPr/>
        </p:nvSpPr>
        <p:spPr>
          <a:xfrm>
            <a:off x="460044" y="717807"/>
            <a:ext cx="8456295" cy="5240655"/>
          </a:xfrm>
          <a:prstGeom prst="rect">
            <a:avLst/>
          </a:prstGeom>
        </p:spPr>
        <p:txBody>
          <a:bodyPr vert="horz" wrap="square" lIns="0" tIns="12700" rIns="0" bIns="0" rtlCol="0">
            <a:spAutoFit/>
          </a:bodyPr>
          <a:lstStyle/>
          <a:p>
            <a:pPr marL="356870" marR="5080" indent="-344805" algn="just">
              <a:lnSpc>
                <a:spcPct val="150100"/>
              </a:lnSpc>
              <a:spcBef>
                <a:spcPts val="100"/>
              </a:spcBef>
            </a:pPr>
            <a:r>
              <a:rPr sz="2000" spc="-5" dirty="0">
                <a:solidFill>
                  <a:srgbClr val="C00000"/>
                </a:solidFill>
                <a:latin typeface="Times New Roman"/>
                <a:cs typeface="Times New Roman"/>
              </a:rPr>
              <a:t>» </a:t>
            </a:r>
            <a:r>
              <a:rPr sz="2000" dirty="0">
                <a:latin typeface="Times New Roman"/>
                <a:cs typeface="Times New Roman"/>
              </a:rPr>
              <a:t>The </a:t>
            </a:r>
            <a:r>
              <a:rPr sz="2000" i="1" spc="-5" dirty="0">
                <a:solidFill>
                  <a:srgbClr val="FF0000"/>
                </a:solidFill>
                <a:latin typeface="Times New Roman"/>
                <a:cs typeface="Times New Roman"/>
              </a:rPr>
              <a:t>I/O </a:t>
            </a:r>
            <a:r>
              <a:rPr sz="2000" i="1" spc="-10" dirty="0">
                <a:solidFill>
                  <a:srgbClr val="FF0000"/>
                </a:solidFill>
                <a:latin typeface="Times New Roman"/>
                <a:cs typeface="Times New Roman"/>
              </a:rPr>
              <a:t>subsystem </a:t>
            </a:r>
            <a:r>
              <a:rPr sz="2000" dirty="0">
                <a:latin typeface="Times New Roman"/>
                <a:cs typeface="Times New Roman"/>
              </a:rPr>
              <a:t>of </a:t>
            </a:r>
            <a:r>
              <a:rPr sz="2000" spc="-10" dirty="0">
                <a:latin typeface="Times New Roman"/>
                <a:cs typeface="Times New Roman"/>
              </a:rPr>
              <a:t>the </a:t>
            </a:r>
            <a:r>
              <a:rPr sz="2000" spc="-5" dirty="0">
                <a:latin typeface="Times New Roman"/>
                <a:cs typeface="Times New Roman"/>
              </a:rPr>
              <a:t>embedded </a:t>
            </a:r>
            <a:r>
              <a:rPr sz="2000" spc="-10" dirty="0">
                <a:latin typeface="Times New Roman"/>
                <a:cs typeface="Times New Roman"/>
              </a:rPr>
              <a:t>system </a:t>
            </a:r>
            <a:r>
              <a:rPr sz="2000" spc="-5" dirty="0">
                <a:latin typeface="Times New Roman"/>
                <a:cs typeface="Times New Roman"/>
              </a:rPr>
              <a:t>facilitates </a:t>
            </a:r>
            <a:r>
              <a:rPr sz="2000" spc="-10" dirty="0">
                <a:latin typeface="Times New Roman"/>
                <a:cs typeface="Times New Roman"/>
              </a:rPr>
              <a:t>the </a:t>
            </a:r>
            <a:r>
              <a:rPr sz="2000" spc="-5" dirty="0">
                <a:latin typeface="Times New Roman"/>
                <a:cs typeface="Times New Roman"/>
              </a:rPr>
              <a:t>interaction </a:t>
            </a:r>
            <a:r>
              <a:rPr sz="2000" dirty="0">
                <a:latin typeface="Times New Roman"/>
                <a:cs typeface="Times New Roman"/>
              </a:rPr>
              <a:t>of </a:t>
            </a:r>
            <a:r>
              <a:rPr sz="2000" spc="-10" dirty="0">
                <a:latin typeface="Times New Roman"/>
                <a:cs typeface="Times New Roman"/>
              </a:rPr>
              <a:t>the  </a:t>
            </a:r>
            <a:r>
              <a:rPr sz="2000" spc="-5" dirty="0">
                <a:latin typeface="Times New Roman"/>
                <a:cs typeface="Times New Roman"/>
              </a:rPr>
              <a:t>embedded </a:t>
            </a:r>
            <a:r>
              <a:rPr sz="2000" spc="-15" dirty="0">
                <a:latin typeface="Times New Roman"/>
                <a:cs typeface="Times New Roman"/>
              </a:rPr>
              <a:t>system </a:t>
            </a:r>
            <a:r>
              <a:rPr sz="2000" spc="-10" dirty="0">
                <a:latin typeface="Times New Roman"/>
                <a:cs typeface="Times New Roman"/>
              </a:rPr>
              <a:t>with the </a:t>
            </a:r>
            <a:r>
              <a:rPr sz="2000" spc="-5" dirty="0">
                <a:latin typeface="Times New Roman"/>
                <a:cs typeface="Times New Roman"/>
              </a:rPr>
              <a:t>external </a:t>
            </a:r>
            <a:r>
              <a:rPr sz="2000" spc="-10" dirty="0">
                <a:latin typeface="Times New Roman"/>
                <a:cs typeface="Times New Roman"/>
              </a:rPr>
              <a:t>world. </a:t>
            </a:r>
            <a:r>
              <a:rPr sz="2000" spc="-20" dirty="0">
                <a:latin typeface="Times New Roman"/>
                <a:cs typeface="Times New Roman"/>
              </a:rPr>
              <a:t>As </a:t>
            </a:r>
            <a:r>
              <a:rPr sz="2000" spc="-10" dirty="0">
                <a:latin typeface="Times New Roman"/>
                <a:cs typeface="Times New Roman"/>
              </a:rPr>
              <a:t>mentioned earlier the interaction  </a:t>
            </a:r>
            <a:r>
              <a:rPr sz="2000" spc="-5" dirty="0">
                <a:latin typeface="Times New Roman"/>
                <a:cs typeface="Times New Roman"/>
              </a:rPr>
              <a:t>happens through </a:t>
            </a:r>
            <a:r>
              <a:rPr sz="2000" spc="-10" dirty="0">
                <a:latin typeface="Times New Roman"/>
                <a:cs typeface="Times New Roman"/>
              </a:rPr>
              <a:t>the </a:t>
            </a:r>
            <a:r>
              <a:rPr sz="2000" spc="-5" dirty="0">
                <a:latin typeface="Times New Roman"/>
                <a:cs typeface="Times New Roman"/>
              </a:rPr>
              <a:t>sensors </a:t>
            </a:r>
            <a:r>
              <a:rPr sz="2000" spc="-10" dirty="0">
                <a:latin typeface="Times New Roman"/>
                <a:cs typeface="Times New Roman"/>
              </a:rPr>
              <a:t>and </a:t>
            </a:r>
            <a:r>
              <a:rPr sz="2000" spc="-5" dirty="0">
                <a:latin typeface="Times New Roman"/>
                <a:cs typeface="Times New Roman"/>
              </a:rPr>
              <a:t>actuators </a:t>
            </a:r>
            <a:r>
              <a:rPr sz="2000" spc="-10" dirty="0">
                <a:latin typeface="Times New Roman"/>
                <a:cs typeface="Times New Roman"/>
              </a:rPr>
              <a:t>connected to the input and output  </a:t>
            </a:r>
            <a:r>
              <a:rPr sz="2000" dirty="0">
                <a:latin typeface="Times New Roman"/>
                <a:cs typeface="Times New Roman"/>
              </a:rPr>
              <a:t>ports </a:t>
            </a:r>
            <a:r>
              <a:rPr sz="2000" spc="-5" dirty="0">
                <a:latin typeface="Times New Roman"/>
                <a:cs typeface="Times New Roman"/>
              </a:rPr>
              <a:t>respectively </a:t>
            </a:r>
            <a:r>
              <a:rPr sz="2000" dirty="0">
                <a:latin typeface="Times New Roman"/>
                <a:cs typeface="Times New Roman"/>
              </a:rPr>
              <a:t>of </a:t>
            </a:r>
            <a:r>
              <a:rPr sz="2000" spc="-10" dirty="0">
                <a:latin typeface="Times New Roman"/>
                <a:cs typeface="Times New Roman"/>
              </a:rPr>
              <a:t>the embedded</a:t>
            </a:r>
            <a:r>
              <a:rPr sz="2000" dirty="0">
                <a:latin typeface="Times New Roman"/>
                <a:cs typeface="Times New Roman"/>
              </a:rPr>
              <a:t> </a:t>
            </a:r>
            <a:r>
              <a:rPr sz="2000" spc="-20" dirty="0">
                <a:latin typeface="Times New Roman"/>
                <a:cs typeface="Times New Roman"/>
              </a:rPr>
              <a:t>system.</a:t>
            </a:r>
            <a:endParaRPr sz="2000">
              <a:latin typeface="Times New Roman"/>
              <a:cs typeface="Times New Roman"/>
            </a:endParaRPr>
          </a:p>
          <a:p>
            <a:pPr>
              <a:lnSpc>
                <a:spcPct val="100000"/>
              </a:lnSpc>
            </a:pPr>
            <a:endParaRPr sz="2200">
              <a:latin typeface="Times New Roman"/>
              <a:cs typeface="Times New Roman"/>
            </a:endParaRPr>
          </a:p>
          <a:p>
            <a:pPr>
              <a:lnSpc>
                <a:spcPct val="100000"/>
              </a:lnSpc>
              <a:spcBef>
                <a:spcPts val="20"/>
              </a:spcBef>
            </a:pPr>
            <a:endParaRPr sz="1750">
              <a:latin typeface="Times New Roman"/>
              <a:cs typeface="Times New Roman"/>
            </a:endParaRPr>
          </a:p>
          <a:p>
            <a:pPr marL="356870" marR="5715" indent="-344805" algn="just">
              <a:lnSpc>
                <a:spcPct val="150100"/>
              </a:lnSpc>
            </a:pPr>
            <a:r>
              <a:rPr sz="2000" spc="-5" dirty="0">
                <a:solidFill>
                  <a:srgbClr val="C00000"/>
                </a:solidFill>
                <a:latin typeface="Times New Roman"/>
                <a:cs typeface="Times New Roman"/>
              </a:rPr>
              <a:t>» </a:t>
            </a:r>
            <a:r>
              <a:rPr sz="2000" b="1" i="1" spc="-5" dirty="0">
                <a:solidFill>
                  <a:srgbClr val="FF0000"/>
                </a:solidFill>
                <a:latin typeface="Times New Roman"/>
                <a:cs typeface="Times New Roman"/>
              </a:rPr>
              <a:t>Light Emitting </a:t>
            </a:r>
            <a:r>
              <a:rPr sz="2000" b="1" i="1" dirty="0">
                <a:solidFill>
                  <a:srgbClr val="FF0000"/>
                </a:solidFill>
                <a:latin typeface="Times New Roman"/>
                <a:cs typeface="Times New Roman"/>
              </a:rPr>
              <a:t>Diode </a:t>
            </a:r>
            <a:r>
              <a:rPr sz="2000" b="1" i="1" spc="-5" dirty="0">
                <a:solidFill>
                  <a:srgbClr val="FF0000"/>
                </a:solidFill>
                <a:latin typeface="Times New Roman"/>
                <a:cs typeface="Times New Roman"/>
              </a:rPr>
              <a:t>(LED): </a:t>
            </a:r>
            <a:r>
              <a:rPr sz="2000" spc="-15" dirty="0">
                <a:latin typeface="Times New Roman"/>
                <a:cs typeface="Times New Roman"/>
              </a:rPr>
              <a:t>LED </a:t>
            </a:r>
            <a:r>
              <a:rPr sz="2000" spc="-10" dirty="0">
                <a:latin typeface="Times New Roman"/>
                <a:cs typeface="Times New Roman"/>
              </a:rPr>
              <a:t>is </a:t>
            </a:r>
            <a:r>
              <a:rPr sz="2000" spc="-5" dirty="0">
                <a:latin typeface="Times New Roman"/>
                <a:cs typeface="Times New Roman"/>
              </a:rPr>
              <a:t>an important </a:t>
            </a:r>
            <a:r>
              <a:rPr sz="2000" spc="-10" dirty="0">
                <a:solidFill>
                  <a:srgbClr val="C00000"/>
                </a:solidFill>
                <a:latin typeface="Times New Roman"/>
                <a:cs typeface="Times New Roman"/>
              </a:rPr>
              <a:t>output </a:t>
            </a:r>
            <a:r>
              <a:rPr sz="2000" spc="-5" dirty="0">
                <a:solidFill>
                  <a:srgbClr val="C00000"/>
                </a:solidFill>
                <a:latin typeface="Times New Roman"/>
                <a:cs typeface="Times New Roman"/>
              </a:rPr>
              <a:t>device </a:t>
            </a:r>
            <a:r>
              <a:rPr sz="2000" spc="-10" dirty="0">
                <a:solidFill>
                  <a:srgbClr val="C00000"/>
                </a:solidFill>
                <a:latin typeface="Times New Roman"/>
                <a:cs typeface="Times New Roman"/>
              </a:rPr>
              <a:t>for visual  </a:t>
            </a:r>
            <a:r>
              <a:rPr sz="2000" spc="-5" dirty="0">
                <a:solidFill>
                  <a:srgbClr val="C00000"/>
                </a:solidFill>
                <a:latin typeface="Times New Roman"/>
                <a:cs typeface="Times New Roman"/>
              </a:rPr>
              <a:t>indication </a:t>
            </a:r>
            <a:r>
              <a:rPr sz="2000" spc="-10" dirty="0">
                <a:latin typeface="Times New Roman"/>
                <a:cs typeface="Times New Roman"/>
              </a:rPr>
              <a:t>in </a:t>
            </a:r>
            <a:r>
              <a:rPr sz="2000" spc="5" dirty="0">
                <a:latin typeface="Times New Roman"/>
                <a:cs typeface="Times New Roman"/>
              </a:rPr>
              <a:t>any </a:t>
            </a:r>
            <a:r>
              <a:rPr sz="2000" spc="-5" dirty="0">
                <a:latin typeface="Times New Roman"/>
                <a:cs typeface="Times New Roman"/>
              </a:rPr>
              <a:t>embedded </a:t>
            </a:r>
            <a:r>
              <a:rPr sz="2000" spc="-10" dirty="0">
                <a:latin typeface="Times New Roman"/>
                <a:cs typeface="Times New Roman"/>
              </a:rPr>
              <a:t>system. </a:t>
            </a:r>
            <a:r>
              <a:rPr sz="2000" spc="-5" dirty="0">
                <a:latin typeface="Times New Roman"/>
                <a:cs typeface="Times New Roman"/>
              </a:rPr>
              <a:t>LED can </a:t>
            </a:r>
            <a:r>
              <a:rPr sz="2000" dirty="0">
                <a:latin typeface="Times New Roman"/>
                <a:cs typeface="Times New Roman"/>
              </a:rPr>
              <a:t>be </a:t>
            </a:r>
            <a:r>
              <a:rPr sz="2000" spc="-10" dirty="0">
                <a:solidFill>
                  <a:srgbClr val="C00000"/>
                </a:solidFill>
                <a:latin typeface="Times New Roman"/>
                <a:cs typeface="Times New Roman"/>
              </a:rPr>
              <a:t>used </a:t>
            </a:r>
            <a:r>
              <a:rPr sz="2000" spc="-5" dirty="0">
                <a:solidFill>
                  <a:srgbClr val="C00000"/>
                </a:solidFill>
                <a:latin typeface="Times New Roman"/>
                <a:cs typeface="Times New Roman"/>
              </a:rPr>
              <a:t>as </a:t>
            </a:r>
            <a:r>
              <a:rPr sz="2000" spc="5" dirty="0">
                <a:solidFill>
                  <a:srgbClr val="C00000"/>
                </a:solidFill>
                <a:latin typeface="Times New Roman"/>
                <a:cs typeface="Times New Roman"/>
              </a:rPr>
              <a:t>an </a:t>
            </a:r>
            <a:r>
              <a:rPr sz="2000" spc="-5" dirty="0">
                <a:solidFill>
                  <a:srgbClr val="C00000"/>
                </a:solidFill>
                <a:latin typeface="Times New Roman"/>
                <a:cs typeface="Times New Roman"/>
              </a:rPr>
              <a:t>indicator </a:t>
            </a:r>
            <a:r>
              <a:rPr sz="2000" spc="-10" dirty="0">
                <a:solidFill>
                  <a:srgbClr val="C00000"/>
                </a:solidFill>
                <a:latin typeface="Times New Roman"/>
                <a:cs typeface="Times New Roman"/>
              </a:rPr>
              <a:t>for the  status </a:t>
            </a:r>
            <a:r>
              <a:rPr sz="2000" dirty="0">
                <a:solidFill>
                  <a:srgbClr val="C00000"/>
                </a:solidFill>
                <a:latin typeface="Times New Roman"/>
                <a:cs typeface="Times New Roman"/>
              </a:rPr>
              <a:t>of </a:t>
            </a:r>
            <a:r>
              <a:rPr sz="2000" spc="-10" dirty="0">
                <a:solidFill>
                  <a:srgbClr val="C00000"/>
                </a:solidFill>
                <a:latin typeface="Times New Roman"/>
                <a:cs typeface="Times New Roman"/>
              </a:rPr>
              <a:t>various signals </a:t>
            </a:r>
            <a:r>
              <a:rPr sz="2000" dirty="0">
                <a:solidFill>
                  <a:srgbClr val="C00000"/>
                </a:solidFill>
                <a:latin typeface="Times New Roman"/>
                <a:cs typeface="Times New Roman"/>
              </a:rPr>
              <a:t>or</a:t>
            </a:r>
            <a:r>
              <a:rPr sz="2000" spc="40" dirty="0">
                <a:solidFill>
                  <a:srgbClr val="C00000"/>
                </a:solidFill>
                <a:latin typeface="Times New Roman"/>
                <a:cs typeface="Times New Roman"/>
              </a:rPr>
              <a:t> </a:t>
            </a:r>
            <a:r>
              <a:rPr sz="2000" spc="-10" dirty="0">
                <a:solidFill>
                  <a:srgbClr val="C00000"/>
                </a:solidFill>
                <a:latin typeface="Times New Roman"/>
                <a:cs typeface="Times New Roman"/>
              </a:rPr>
              <a:t>situations</a:t>
            </a:r>
            <a:r>
              <a:rPr sz="2000" spc="-10" dirty="0">
                <a:latin typeface="Times New Roman"/>
                <a:cs typeface="Times New Roman"/>
              </a:rPr>
              <a:t>.</a:t>
            </a:r>
            <a:endParaRPr sz="2000">
              <a:latin typeface="Times New Roman"/>
              <a:cs typeface="Times New Roman"/>
            </a:endParaRPr>
          </a:p>
          <a:p>
            <a:pPr marL="356870" marR="9525" indent="-344805" algn="just">
              <a:lnSpc>
                <a:spcPct val="150100"/>
              </a:lnSpc>
              <a:spcBef>
                <a:spcPts val="475"/>
              </a:spcBef>
            </a:pPr>
            <a:r>
              <a:rPr sz="2000" spc="-5" dirty="0">
                <a:solidFill>
                  <a:srgbClr val="C00000"/>
                </a:solidFill>
                <a:latin typeface="Times New Roman"/>
                <a:cs typeface="Times New Roman"/>
              </a:rPr>
              <a:t>» </a:t>
            </a:r>
            <a:r>
              <a:rPr sz="2000" spc="-5" dirty="0">
                <a:latin typeface="Times New Roman"/>
                <a:cs typeface="Times New Roman"/>
              </a:rPr>
              <a:t>Typical </a:t>
            </a:r>
            <a:r>
              <a:rPr sz="2000" spc="-10" dirty="0">
                <a:latin typeface="Times New Roman"/>
                <a:cs typeface="Times New Roman"/>
              </a:rPr>
              <a:t>examples </a:t>
            </a:r>
            <a:r>
              <a:rPr sz="2000" dirty="0">
                <a:latin typeface="Times New Roman"/>
                <a:cs typeface="Times New Roman"/>
              </a:rPr>
              <a:t>are </a:t>
            </a:r>
            <a:r>
              <a:rPr sz="2000" spc="-5" dirty="0">
                <a:latin typeface="Times New Roman"/>
                <a:cs typeface="Times New Roman"/>
              </a:rPr>
              <a:t>indicating the presence </a:t>
            </a:r>
            <a:r>
              <a:rPr sz="2000" dirty="0">
                <a:latin typeface="Times New Roman"/>
                <a:cs typeface="Times New Roman"/>
              </a:rPr>
              <a:t>of </a:t>
            </a:r>
            <a:r>
              <a:rPr sz="2000" spc="-10" dirty="0">
                <a:latin typeface="Times New Roman"/>
                <a:cs typeface="Times New Roman"/>
              </a:rPr>
              <a:t>power </a:t>
            </a:r>
            <a:r>
              <a:rPr sz="2000" spc="-5" dirty="0">
                <a:latin typeface="Times New Roman"/>
                <a:cs typeface="Times New Roman"/>
              </a:rPr>
              <a:t>conditions </a:t>
            </a:r>
            <a:r>
              <a:rPr sz="2000" spc="-10" dirty="0">
                <a:latin typeface="Times New Roman"/>
                <a:cs typeface="Times New Roman"/>
              </a:rPr>
              <a:t>like </a:t>
            </a:r>
            <a:r>
              <a:rPr sz="2000" spc="-10" dirty="0">
                <a:solidFill>
                  <a:srgbClr val="6F2F9F"/>
                </a:solidFill>
                <a:latin typeface="Times New Roman"/>
                <a:cs typeface="Times New Roman"/>
              </a:rPr>
              <a:t>'Device  </a:t>
            </a:r>
            <a:r>
              <a:rPr sz="2000" spc="-5" dirty="0">
                <a:solidFill>
                  <a:srgbClr val="6F2F9F"/>
                </a:solidFill>
                <a:latin typeface="Times New Roman"/>
                <a:cs typeface="Times New Roman"/>
              </a:rPr>
              <a:t>ON</a:t>
            </a:r>
            <a:r>
              <a:rPr sz="2000" spc="-5" dirty="0">
                <a:latin typeface="Times New Roman"/>
                <a:cs typeface="Times New Roman"/>
              </a:rPr>
              <a:t>', '</a:t>
            </a:r>
            <a:r>
              <a:rPr sz="2000" spc="-5" dirty="0">
                <a:solidFill>
                  <a:srgbClr val="6F2F9F"/>
                </a:solidFill>
                <a:latin typeface="Times New Roman"/>
                <a:cs typeface="Times New Roman"/>
              </a:rPr>
              <a:t>Battery </a:t>
            </a:r>
            <a:r>
              <a:rPr sz="2000" spc="-10" dirty="0">
                <a:solidFill>
                  <a:srgbClr val="6F2F9F"/>
                </a:solidFill>
                <a:latin typeface="Times New Roman"/>
                <a:cs typeface="Times New Roman"/>
              </a:rPr>
              <a:t>Low</a:t>
            </a:r>
            <a:r>
              <a:rPr sz="2000" spc="-10" dirty="0">
                <a:latin typeface="Times New Roman"/>
                <a:cs typeface="Times New Roman"/>
              </a:rPr>
              <a:t>' </a:t>
            </a:r>
            <a:r>
              <a:rPr sz="2000" dirty="0">
                <a:latin typeface="Times New Roman"/>
                <a:cs typeface="Times New Roman"/>
              </a:rPr>
              <a:t>or </a:t>
            </a:r>
            <a:r>
              <a:rPr sz="2000" spc="-5" dirty="0">
                <a:latin typeface="Times New Roman"/>
                <a:cs typeface="Times New Roman"/>
              </a:rPr>
              <a:t>'</a:t>
            </a:r>
            <a:r>
              <a:rPr sz="2000" spc="-5" dirty="0">
                <a:solidFill>
                  <a:srgbClr val="6F2F9F"/>
                </a:solidFill>
                <a:latin typeface="Times New Roman"/>
                <a:cs typeface="Times New Roman"/>
              </a:rPr>
              <a:t>Charging </a:t>
            </a:r>
            <a:r>
              <a:rPr sz="2000" spc="10" dirty="0">
                <a:solidFill>
                  <a:srgbClr val="6F2F9F"/>
                </a:solidFill>
                <a:latin typeface="Times New Roman"/>
                <a:cs typeface="Times New Roman"/>
              </a:rPr>
              <a:t>of </a:t>
            </a:r>
            <a:r>
              <a:rPr sz="2000" dirty="0">
                <a:solidFill>
                  <a:srgbClr val="6F2F9F"/>
                </a:solidFill>
                <a:latin typeface="Times New Roman"/>
                <a:cs typeface="Times New Roman"/>
              </a:rPr>
              <a:t>Battery</a:t>
            </a:r>
            <a:r>
              <a:rPr sz="2000" dirty="0">
                <a:latin typeface="Times New Roman"/>
                <a:cs typeface="Times New Roman"/>
              </a:rPr>
              <a:t>' </a:t>
            </a:r>
            <a:r>
              <a:rPr sz="2000" spc="-10" dirty="0">
                <a:latin typeface="Times New Roman"/>
                <a:cs typeface="Times New Roman"/>
              </a:rPr>
              <a:t>for </a:t>
            </a:r>
            <a:r>
              <a:rPr sz="2000" spc="-5" dirty="0">
                <a:latin typeface="Times New Roman"/>
                <a:cs typeface="Times New Roman"/>
              </a:rPr>
              <a:t>a battery operated </a:t>
            </a:r>
            <a:r>
              <a:rPr sz="2000" spc="-10" dirty="0">
                <a:latin typeface="Times New Roman"/>
                <a:cs typeface="Times New Roman"/>
              </a:rPr>
              <a:t>handheld  embedded</a:t>
            </a:r>
            <a:r>
              <a:rPr sz="2000" spc="-5" dirty="0">
                <a:latin typeface="Times New Roman"/>
                <a:cs typeface="Times New Roman"/>
              </a:rPr>
              <a:t> devices.</a:t>
            </a:r>
            <a:endParaRPr sz="2000">
              <a:latin typeface="Times New Roman"/>
              <a:cs typeface="Times New Roman"/>
            </a:endParaRP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57200" y="6172200"/>
            <a:ext cx="8229600" cy="0"/>
          </a:xfrm>
          <a:custGeom>
            <a:avLst/>
            <a:gdLst/>
            <a:ahLst/>
            <a:cxnLst/>
            <a:rect l="l" t="t" r="r" b="b"/>
            <a:pathLst>
              <a:path w="8229600">
                <a:moveTo>
                  <a:pt x="0" y="0"/>
                </a:moveTo>
                <a:lnTo>
                  <a:pt x="8229600" y="0"/>
                </a:lnTo>
              </a:path>
            </a:pathLst>
          </a:custGeom>
          <a:ln w="19050">
            <a:solidFill>
              <a:srgbClr val="CC9900"/>
            </a:solidFill>
          </a:ln>
        </p:spPr>
        <p:txBody>
          <a:bodyPr wrap="square" lIns="0" tIns="0" rIns="0" bIns="0" rtlCol="0"/>
          <a:lstStyle/>
          <a:p>
            <a:endParaRPr/>
          </a:p>
        </p:txBody>
      </p:sp>
      <p:sp>
        <p:nvSpPr>
          <p:cNvPr id="3" name="object 3"/>
          <p:cNvSpPr txBox="1">
            <a:spLocks noGrp="1"/>
          </p:cNvSpPr>
          <p:nvPr>
            <p:ph type="title"/>
          </p:nvPr>
        </p:nvSpPr>
        <p:spPr>
          <a:xfrm>
            <a:off x="460044" y="199374"/>
            <a:ext cx="8458835" cy="2313305"/>
          </a:xfrm>
          <a:prstGeom prst="rect">
            <a:avLst/>
          </a:prstGeom>
        </p:spPr>
        <p:txBody>
          <a:bodyPr vert="horz" wrap="square" lIns="0" tIns="12700" rIns="0" bIns="0" rtlCol="0">
            <a:spAutoFit/>
          </a:bodyPr>
          <a:lstStyle/>
          <a:p>
            <a:pPr marL="356870" marR="5080" indent="-344805" algn="just">
              <a:lnSpc>
                <a:spcPct val="150100"/>
              </a:lnSpc>
              <a:spcBef>
                <a:spcPts val="100"/>
              </a:spcBef>
            </a:pPr>
            <a:r>
              <a:rPr spc="-5" dirty="0">
                <a:solidFill>
                  <a:srgbClr val="C00000"/>
                </a:solidFill>
              </a:rPr>
              <a:t>» </a:t>
            </a:r>
            <a:r>
              <a:rPr spc="-10" dirty="0">
                <a:solidFill>
                  <a:srgbClr val="C00000"/>
                </a:solidFill>
              </a:rPr>
              <a:t>Light </a:t>
            </a:r>
            <a:r>
              <a:rPr spc="-5" dirty="0">
                <a:solidFill>
                  <a:srgbClr val="C00000"/>
                </a:solidFill>
              </a:rPr>
              <a:t>Emitting Diode </a:t>
            </a:r>
            <a:r>
              <a:rPr spc="-5" dirty="0"/>
              <a:t>is </a:t>
            </a:r>
            <a:r>
              <a:rPr spc="-5" dirty="0">
                <a:solidFill>
                  <a:srgbClr val="6F2F9F"/>
                </a:solidFill>
              </a:rPr>
              <a:t>a </a:t>
            </a:r>
            <a:r>
              <a:rPr spc="-10" dirty="0">
                <a:solidFill>
                  <a:srgbClr val="6F2F9F"/>
                </a:solidFill>
              </a:rPr>
              <a:t>p-n </a:t>
            </a:r>
            <a:r>
              <a:rPr spc="-5" dirty="0">
                <a:solidFill>
                  <a:srgbClr val="6F2F9F"/>
                </a:solidFill>
              </a:rPr>
              <a:t>junction </a:t>
            </a:r>
            <a:r>
              <a:rPr dirty="0">
                <a:solidFill>
                  <a:srgbClr val="6F2F9F"/>
                </a:solidFill>
              </a:rPr>
              <a:t>diode </a:t>
            </a:r>
            <a:r>
              <a:rPr spc="-10" dirty="0"/>
              <a:t>and </a:t>
            </a:r>
            <a:r>
              <a:rPr spc="-5" dirty="0"/>
              <a:t>it </a:t>
            </a:r>
            <a:r>
              <a:rPr spc="-10" dirty="0"/>
              <a:t>contains </a:t>
            </a:r>
            <a:r>
              <a:rPr spc="-5" dirty="0"/>
              <a:t>an anode </a:t>
            </a:r>
            <a:r>
              <a:rPr spc="-10" dirty="0"/>
              <a:t>and </a:t>
            </a:r>
            <a:r>
              <a:rPr spc="-5" dirty="0"/>
              <a:t>a  cathode. For </a:t>
            </a:r>
            <a:r>
              <a:rPr spc="-10" dirty="0"/>
              <a:t>proper functioning </a:t>
            </a:r>
            <a:r>
              <a:rPr dirty="0"/>
              <a:t>of </a:t>
            </a:r>
            <a:r>
              <a:rPr spc="-10" dirty="0"/>
              <a:t>the </a:t>
            </a:r>
            <a:r>
              <a:rPr spc="-5" dirty="0"/>
              <a:t>LED, </a:t>
            </a:r>
            <a:r>
              <a:rPr spc="-10" dirty="0"/>
              <a:t>the </a:t>
            </a:r>
            <a:r>
              <a:rPr dirty="0">
                <a:solidFill>
                  <a:srgbClr val="6F2F9F"/>
                </a:solidFill>
              </a:rPr>
              <a:t>anode </a:t>
            </a:r>
            <a:r>
              <a:rPr dirty="0"/>
              <a:t>of </a:t>
            </a:r>
            <a:r>
              <a:rPr spc="-5" dirty="0"/>
              <a:t>it </a:t>
            </a:r>
            <a:r>
              <a:rPr spc="-10" dirty="0"/>
              <a:t>should </a:t>
            </a:r>
            <a:r>
              <a:rPr spc="5" dirty="0"/>
              <a:t>be  </a:t>
            </a:r>
            <a:r>
              <a:rPr spc="-10" dirty="0"/>
              <a:t>connected to </a:t>
            </a:r>
            <a:r>
              <a:rPr spc="-10" dirty="0">
                <a:solidFill>
                  <a:srgbClr val="6F2F9F"/>
                </a:solidFill>
              </a:rPr>
              <a:t>+ve </a:t>
            </a:r>
            <a:r>
              <a:rPr spc="-15" dirty="0"/>
              <a:t>terminal </a:t>
            </a:r>
            <a:r>
              <a:rPr dirty="0"/>
              <a:t>of </a:t>
            </a:r>
            <a:r>
              <a:rPr spc="-10" dirty="0"/>
              <a:t>the </a:t>
            </a:r>
            <a:r>
              <a:rPr spc="-5" dirty="0"/>
              <a:t>supply </a:t>
            </a:r>
            <a:r>
              <a:rPr spc="-10" dirty="0"/>
              <a:t>voltage and </a:t>
            </a:r>
            <a:r>
              <a:rPr spc="-5" dirty="0">
                <a:solidFill>
                  <a:srgbClr val="6F2F9F"/>
                </a:solidFill>
              </a:rPr>
              <a:t>cathode </a:t>
            </a:r>
            <a:r>
              <a:rPr spc="-10" dirty="0"/>
              <a:t>to the </a:t>
            </a:r>
            <a:r>
              <a:rPr spc="-15" dirty="0">
                <a:solidFill>
                  <a:srgbClr val="6F2F9F"/>
                </a:solidFill>
              </a:rPr>
              <a:t>–ve  </a:t>
            </a:r>
            <a:r>
              <a:rPr spc="-10" dirty="0"/>
              <a:t>terminal </a:t>
            </a:r>
            <a:r>
              <a:rPr dirty="0"/>
              <a:t>of supply </a:t>
            </a:r>
            <a:r>
              <a:rPr spc="-10" dirty="0"/>
              <a:t>voltage. A </a:t>
            </a:r>
            <a:r>
              <a:rPr spc="-5" dirty="0">
                <a:solidFill>
                  <a:srgbClr val="6F2F9F"/>
                </a:solidFill>
              </a:rPr>
              <a:t>resister </a:t>
            </a:r>
            <a:r>
              <a:rPr spc="-10" dirty="0"/>
              <a:t>is </a:t>
            </a:r>
            <a:r>
              <a:rPr spc="-5" dirty="0"/>
              <a:t>used </a:t>
            </a:r>
            <a:r>
              <a:rPr spc="-10" dirty="0"/>
              <a:t>in </a:t>
            </a:r>
            <a:r>
              <a:rPr spc="-5" dirty="0"/>
              <a:t>series between </a:t>
            </a:r>
            <a:r>
              <a:rPr spc="-10" dirty="0"/>
              <a:t>the power  </a:t>
            </a:r>
            <a:r>
              <a:rPr spc="-5" dirty="0"/>
              <a:t>supply </a:t>
            </a:r>
            <a:r>
              <a:rPr spc="-10" dirty="0"/>
              <a:t>and the </a:t>
            </a:r>
            <a:r>
              <a:rPr spc="-15" dirty="0"/>
              <a:t>LED </a:t>
            </a:r>
            <a:r>
              <a:rPr spc="-5" dirty="0"/>
              <a:t>to </a:t>
            </a:r>
            <a:r>
              <a:rPr spc="-15" dirty="0"/>
              <a:t>limit </a:t>
            </a:r>
            <a:r>
              <a:rPr spc="-10" dirty="0"/>
              <a:t>the </a:t>
            </a:r>
            <a:r>
              <a:rPr spc="-5" dirty="0"/>
              <a:t>current </a:t>
            </a:r>
            <a:r>
              <a:rPr spc="-10" dirty="0"/>
              <a:t>through the</a:t>
            </a:r>
            <a:r>
              <a:rPr spc="240" dirty="0"/>
              <a:t> </a:t>
            </a:r>
            <a:r>
              <a:rPr spc="-10" dirty="0"/>
              <a:t>LED.</a:t>
            </a:r>
          </a:p>
        </p:txBody>
      </p:sp>
      <p:sp>
        <p:nvSpPr>
          <p:cNvPr id="4" name="object 4"/>
          <p:cNvSpPr/>
          <p:nvPr/>
        </p:nvSpPr>
        <p:spPr>
          <a:xfrm>
            <a:off x="7010400" y="3443157"/>
            <a:ext cx="1869938" cy="2246026"/>
          </a:xfrm>
          <a:prstGeom prst="rect">
            <a:avLst/>
          </a:prstGeom>
          <a:blipFill>
            <a:blip r:embed="rId2" cstate="print"/>
            <a:stretch>
              <a:fillRect/>
            </a:stretch>
          </a:blipFill>
        </p:spPr>
        <p:txBody>
          <a:bodyPr wrap="square" lIns="0" tIns="0" rIns="0" bIns="0" rtlCol="0"/>
          <a:lstStyle/>
          <a:p>
            <a:endParaRPr/>
          </a:p>
        </p:txBody>
      </p:sp>
      <p:sp>
        <p:nvSpPr>
          <p:cNvPr id="5" name="object 5"/>
          <p:cNvSpPr txBox="1"/>
          <p:nvPr/>
        </p:nvSpPr>
        <p:spPr>
          <a:xfrm>
            <a:off x="457200" y="2584970"/>
            <a:ext cx="8380095" cy="3962400"/>
          </a:xfrm>
          <a:prstGeom prst="rect">
            <a:avLst/>
          </a:prstGeom>
        </p:spPr>
        <p:txBody>
          <a:bodyPr vert="horz" wrap="square" lIns="0" tIns="11430" rIns="0" bIns="0" rtlCol="0">
            <a:spAutoFit/>
          </a:bodyPr>
          <a:lstStyle/>
          <a:p>
            <a:pPr marL="12700">
              <a:lnSpc>
                <a:spcPct val="100000"/>
              </a:lnSpc>
              <a:spcBef>
                <a:spcPts val="90"/>
              </a:spcBef>
              <a:tabLst>
                <a:tab pos="356870" algn="l"/>
              </a:tabLst>
            </a:pPr>
            <a:r>
              <a:rPr sz="2000" spc="-5" dirty="0">
                <a:solidFill>
                  <a:srgbClr val="C00000"/>
                </a:solidFill>
                <a:latin typeface="Times New Roman"/>
                <a:cs typeface="Times New Roman"/>
              </a:rPr>
              <a:t>»	</a:t>
            </a:r>
            <a:r>
              <a:rPr sz="2000" dirty="0">
                <a:latin typeface="Times New Roman"/>
                <a:cs typeface="Times New Roman"/>
              </a:rPr>
              <a:t>The </a:t>
            </a:r>
            <a:r>
              <a:rPr sz="2000" spc="-5" dirty="0">
                <a:latin typeface="Times New Roman"/>
                <a:cs typeface="Times New Roman"/>
              </a:rPr>
              <a:t>ideal </a:t>
            </a:r>
            <a:r>
              <a:rPr sz="2000" spc="-15" dirty="0">
                <a:latin typeface="Times New Roman"/>
                <a:cs typeface="Times New Roman"/>
              </a:rPr>
              <a:t>LED </a:t>
            </a:r>
            <a:r>
              <a:rPr sz="2000" spc="-10" dirty="0">
                <a:latin typeface="Times New Roman"/>
                <a:cs typeface="Times New Roman"/>
              </a:rPr>
              <a:t>interfacing </a:t>
            </a:r>
            <a:r>
              <a:rPr sz="2000" spc="-5" dirty="0">
                <a:latin typeface="Times New Roman"/>
                <a:cs typeface="Times New Roman"/>
              </a:rPr>
              <a:t>circuit </a:t>
            </a:r>
            <a:r>
              <a:rPr sz="2000" spc="-10" dirty="0">
                <a:latin typeface="Times New Roman"/>
                <a:cs typeface="Times New Roman"/>
              </a:rPr>
              <a:t>is </a:t>
            </a:r>
            <a:r>
              <a:rPr sz="2000" spc="-20" dirty="0">
                <a:latin typeface="Times New Roman"/>
                <a:cs typeface="Times New Roman"/>
              </a:rPr>
              <a:t>shown </a:t>
            </a:r>
            <a:r>
              <a:rPr sz="2000" spc="-10" dirty="0">
                <a:latin typeface="Times New Roman"/>
                <a:cs typeface="Times New Roman"/>
              </a:rPr>
              <a:t>in the </a:t>
            </a:r>
            <a:r>
              <a:rPr sz="2000" spc="-15" dirty="0">
                <a:latin typeface="Times New Roman"/>
                <a:cs typeface="Times New Roman"/>
              </a:rPr>
              <a:t>following</a:t>
            </a:r>
            <a:r>
              <a:rPr sz="2000" spc="315" dirty="0">
                <a:latin typeface="Times New Roman"/>
                <a:cs typeface="Times New Roman"/>
              </a:rPr>
              <a:t> </a:t>
            </a:r>
            <a:r>
              <a:rPr sz="2000" spc="-10" dirty="0">
                <a:latin typeface="Times New Roman"/>
                <a:cs typeface="Times New Roman"/>
              </a:rPr>
              <a:t>Figure.</a:t>
            </a:r>
            <a:endParaRPr sz="2000" dirty="0">
              <a:latin typeface="Times New Roman"/>
              <a:cs typeface="Times New Roman"/>
            </a:endParaRPr>
          </a:p>
          <a:p>
            <a:pPr marL="356870" marR="2138045" indent="-344805">
              <a:lnSpc>
                <a:spcPct val="150100"/>
              </a:lnSpc>
              <a:spcBef>
                <a:spcPts val="1320"/>
              </a:spcBef>
              <a:tabLst>
                <a:tab pos="356870" algn="l"/>
              </a:tabLst>
            </a:pPr>
            <a:r>
              <a:rPr sz="2000" spc="-5" dirty="0">
                <a:solidFill>
                  <a:srgbClr val="C00000"/>
                </a:solidFill>
                <a:latin typeface="Times New Roman"/>
                <a:cs typeface="Times New Roman"/>
              </a:rPr>
              <a:t>»	LEDs </a:t>
            </a:r>
            <a:r>
              <a:rPr sz="2000" spc="5" dirty="0">
                <a:solidFill>
                  <a:srgbClr val="C00000"/>
                </a:solidFill>
                <a:latin typeface="Times New Roman"/>
                <a:cs typeface="Times New Roman"/>
              </a:rPr>
              <a:t>can </a:t>
            </a:r>
            <a:r>
              <a:rPr sz="2000" dirty="0">
                <a:solidFill>
                  <a:srgbClr val="C00000"/>
                </a:solidFill>
                <a:latin typeface="Times New Roman"/>
                <a:cs typeface="Times New Roman"/>
              </a:rPr>
              <a:t>be </a:t>
            </a:r>
            <a:r>
              <a:rPr sz="2000" spc="-10" dirty="0">
                <a:solidFill>
                  <a:srgbClr val="C00000"/>
                </a:solidFill>
                <a:latin typeface="Times New Roman"/>
                <a:cs typeface="Times New Roman"/>
              </a:rPr>
              <a:t>interfaced </a:t>
            </a:r>
            <a:r>
              <a:rPr sz="2000" spc="-10" dirty="0">
                <a:latin typeface="Times New Roman"/>
                <a:cs typeface="Times New Roman"/>
              </a:rPr>
              <a:t>to </a:t>
            </a:r>
            <a:r>
              <a:rPr sz="2000" spc="-5" dirty="0">
                <a:latin typeface="Times New Roman"/>
                <a:cs typeface="Times New Roman"/>
              </a:rPr>
              <a:t>the </a:t>
            </a:r>
            <a:r>
              <a:rPr sz="2000" dirty="0">
                <a:latin typeface="Times New Roman"/>
                <a:cs typeface="Times New Roman"/>
              </a:rPr>
              <a:t>port </a:t>
            </a:r>
            <a:r>
              <a:rPr sz="2000" spc="-5" dirty="0">
                <a:latin typeface="Times New Roman"/>
                <a:cs typeface="Times New Roman"/>
              </a:rPr>
              <a:t>pin </a:t>
            </a:r>
            <a:r>
              <a:rPr sz="2000" dirty="0">
                <a:latin typeface="Times New Roman"/>
                <a:cs typeface="Times New Roman"/>
              </a:rPr>
              <a:t>of </a:t>
            </a:r>
            <a:r>
              <a:rPr sz="2000" spc="-5" dirty="0">
                <a:latin typeface="Times New Roman"/>
                <a:cs typeface="Times New Roman"/>
              </a:rPr>
              <a:t>a processor/  controller </a:t>
            </a:r>
            <a:r>
              <a:rPr sz="2000" spc="-10" dirty="0">
                <a:latin typeface="Times New Roman"/>
                <a:cs typeface="Times New Roman"/>
              </a:rPr>
              <a:t>in </a:t>
            </a:r>
            <a:r>
              <a:rPr sz="2000" spc="-25" dirty="0">
                <a:solidFill>
                  <a:srgbClr val="C00000"/>
                </a:solidFill>
                <a:latin typeface="Times New Roman"/>
                <a:cs typeface="Times New Roman"/>
              </a:rPr>
              <a:t>two</a:t>
            </a:r>
            <a:r>
              <a:rPr sz="2000" spc="35" dirty="0">
                <a:solidFill>
                  <a:srgbClr val="C00000"/>
                </a:solidFill>
                <a:latin typeface="Times New Roman"/>
                <a:cs typeface="Times New Roman"/>
              </a:rPr>
              <a:t> </a:t>
            </a:r>
            <a:r>
              <a:rPr sz="2000" spc="-25" dirty="0">
                <a:solidFill>
                  <a:srgbClr val="C00000"/>
                </a:solidFill>
                <a:latin typeface="Times New Roman"/>
                <a:cs typeface="Times New Roman"/>
              </a:rPr>
              <a:t>ways</a:t>
            </a:r>
            <a:r>
              <a:rPr sz="2000" spc="-25" dirty="0">
                <a:latin typeface="Times New Roman"/>
                <a:cs typeface="Times New Roman"/>
              </a:rPr>
              <a:t>.</a:t>
            </a:r>
            <a:endParaRPr sz="2000" dirty="0">
              <a:latin typeface="Times New Roman"/>
              <a:cs typeface="Times New Roman"/>
            </a:endParaRPr>
          </a:p>
          <a:p>
            <a:pPr marL="12700">
              <a:lnSpc>
                <a:spcPct val="100000"/>
              </a:lnSpc>
              <a:spcBef>
                <a:spcPts val="1685"/>
              </a:spcBef>
              <a:tabLst>
                <a:tab pos="356870" algn="l"/>
              </a:tabLst>
            </a:pPr>
            <a:r>
              <a:rPr sz="2000" spc="-5" dirty="0">
                <a:solidFill>
                  <a:srgbClr val="C00000"/>
                </a:solidFill>
                <a:latin typeface="Times New Roman"/>
                <a:cs typeface="Times New Roman"/>
              </a:rPr>
              <a:t>»	</a:t>
            </a:r>
            <a:r>
              <a:rPr sz="2000" spc="-5" dirty="0">
                <a:latin typeface="Times New Roman"/>
                <a:cs typeface="Times New Roman"/>
              </a:rPr>
              <a:t>Anode</a:t>
            </a:r>
            <a:r>
              <a:rPr sz="2000" spc="225" dirty="0">
                <a:latin typeface="Times New Roman"/>
                <a:cs typeface="Times New Roman"/>
              </a:rPr>
              <a:t> </a:t>
            </a:r>
            <a:r>
              <a:rPr sz="2000" spc="-5" dirty="0">
                <a:latin typeface="Times New Roman"/>
                <a:cs typeface="Times New Roman"/>
              </a:rPr>
              <a:t>is</a:t>
            </a:r>
            <a:r>
              <a:rPr sz="2000" spc="210" dirty="0">
                <a:latin typeface="Times New Roman"/>
                <a:cs typeface="Times New Roman"/>
              </a:rPr>
              <a:t> </a:t>
            </a:r>
            <a:r>
              <a:rPr sz="2000" spc="-5" dirty="0">
                <a:latin typeface="Times New Roman"/>
                <a:cs typeface="Times New Roman"/>
              </a:rPr>
              <a:t>directly</a:t>
            </a:r>
            <a:r>
              <a:rPr sz="2000" spc="185" dirty="0">
                <a:latin typeface="Times New Roman"/>
                <a:cs typeface="Times New Roman"/>
              </a:rPr>
              <a:t> </a:t>
            </a:r>
            <a:r>
              <a:rPr sz="2000" spc="-5" dirty="0">
                <a:latin typeface="Times New Roman"/>
                <a:cs typeface="Times New Roman"/>
              </a:rPr>
              <a:t>connected</a:t>
            </a:r>
            <a:r>
              <a:rPr sz="2000" spc="240" dirty="0">
                <a:latin typeface="Times New Roman"/>
                <a:cs typeface="Times New Roman"/>
              </a:rPr>
              <a:t> </a:t>
            </a:r>
            <a:r>
              <a:rPr sz="2000" spc="-5" dirty="0">
                <a:latin typeface="Times New Roman"/>
                <a:cs typeface="Times New Roman"/>
              </a:rPr>
              <a:t>to</a:t>
            </a:r>
            <a:r>
              <a:rPr sz="2000" spc="229" dirty="0">
                <a:latin typeface="Times New Roman"/>
                <a:cs typeface="Times New Roman"/>
              </a:rPr>
              <a:t> </a:t>
            </a:r>
            <a:r>
              <a:rPr sz="2000" spc="-10" dirty="0">
                <a:latin typeface="Times New Roman"/>
                <a:cs typeface="Times New Roman"/>
              </a:rPr>
              <a:t>the</a:t>
            </a:r>
            <a:r>
              <a:rPr sz="2000" spc="220" dirty="0">
                <a:latin typeface="Times New Roman"/>
                <a:cs typeface="Times New Roman"/>
              </a:rPr>
              <a:t> </a:t>
            </a:r>
            <a:r>
              <a:rPr sz="2000" spc="-5" dirty="0">
                <a:latin typeface="Times New Roman"/>
                <a:cs typeface="Times New Roman"/>
              </a:rPr>
              <a:t>port</a:t>
            </a:r>
            <a:r>
              <a:rPr sz="2000" spc="225" dirty="0">
                <a:latin typeface="Times New Roman"/>
                <a:cs typeface="Times New Roman"/>
              </a:rPr>
              <a:t> </a:t>
            </a:r>
            <a:r>
              <a:rPr sz="2000" spc="-5" dirty="0">
                <a:latin typeface="Times New Roman"/>
                <a:cs typeface="Times New Roman"/>
              </a:rPr>
              <a:t>pin</a:t>
            </a:r>
            <a:r>
              <a:rPr sz="2000" spc="204" dirty="0">
                <a:latin typeface="Times New Roman"/>
                <a:cs typeface="Times New Roman"/>
              </a:rPr>
              <a:t> </a:t>
            </a:r>
            <a:r>
              <a:rPr sz="2000" spc="-10" dirty="0">
                <a:latin typeface="Times New Roman"/>
                <a:cs typeface="Times New Roman"/>
              </a:rPr>
              <a:t>and</a:t>
            </a:r>
            <a:r>
              <a:rPr sz="2000" spc="229" dirty="0">
                <a:latin typeface="Times New Roman"/>
                <a:cs typeface="Times New Roman"/>
              </a:rPr>
              <a:t> </a:t>
            </a:r>
            <a:r>
              <a:rPr sz="2000" spc="-10" dirty="0">
                <a:latin typeface="Times New Roman"/>
                <a:cs typeface="Times New Roman"/>
              </a:rPr>
              <a:t>the</a:t>
            </a:r>
            <a:r>
              <a:rPr sz="2000" spc="220" dirty="0">
                <a:latin typeface="Times New Roman"/>
                <a:cs typeface="Times New Roman"/>
              </a:rPr>
              <a:t> </a:t>
            </a:r>
            <a:r>
              <a:rPr sz="2000" spc="-5" dirty="0">
                <a:latin typeface="Times New Roman"/>
                <a:cs typeface="Times New Roman"/>
              </a:rPr>
              <a:t>port</a:t>
            </a:r>
            <a:endParaRPr sz="2000" dirty="0">
              <a:latin typeface="Times New Roman"/>
              <a:cs typeface="Times New Roman"/>
            </a:endParaRPr>
          </a:p>
          <a:p>
            <a:pPr marL="356870">
              <a:lnSpc>
                <a:spcPct val="100000"/>
              </a:lnSpc>
              <a:spcBef>
                <a:spcPts val="1200"/>
              </a:spcBef>
            </a:pPr>
            <a:r>
              <a:rPr sz="2000" spc="-5" dirty="0">
                <a:latin typeface="Times New Roman"/>
                <a:cs typeface="Times New Roman"/>
              </a:rPr>
              <a:t>pin drives </a:t>
            </a:r>
            <a:r>
              <a:rPr sz="2000" spc="-10" dirty="0">
                <a:latin typeface="Times New Roman"/>
                <a:cs typeface="Times New Roman"/>
              </a:rPr>
              <a:t>the</a:t>
            </a:r>
            <a:r>
              <a:rPr sz="2000" spc="-15" dirty="0">
                <a:latin typeface="Times New Roman"/>
                <a:cs typeface="Times New Roman"/>
              </a:rPr>
              <a:t> </a:t>
            </a:r>
            <a:r>
              <a:rPr sz="2000" spc="-10" dirty="0">
                <a:latin typeface="Times New Roman"/>
                <a:cs typeface="Times New Roman"/>
              </a:rPr>
              <a:t>LED.</a:t>
            </a:r>
            <a:endParaRPr sz="2000" dirty="0">
              <a:latin typeface="Times New Roman"/>
              <a:cs typeface="Times New Roman"/>
            </a:endParaRPr>
          </a:p>
          <a:p>
            <a:pPr marL="469900">
              <a:lnSpc>
                <a:spcPct val="100000"/>
              </a:lnSpc>
              <a:spcBef>
                <a:spcPts val="1680"/>
              </a:spcBef>
              <a:tabLst>
                <a:tab pos="814069" algn="l"/>
              </a:tabLst>
            </a:pPr>
            <a:r>
              <a:rPr sz="2000" spc="-5" dirty="0">
                <a:solidFill>
                  <a:srgbClr val="C00000"/>
                </a:solidFill>
                <a:latin typeface="Times New Roman"/>
                <a:cs typeface="Times New Roman"/>
              </a:rPr>
              <a:t>»	</a:t>
            </a:r>
            <a:r>
              <a:rPr sz="2000" dirty="0">
                <a:latin typeface="Times New Roman"/>
                <a:cs typeface="Times New Roman"/>
              </a:rPr>
              <a:t>Port </a:t>
            </a:r>
            <a:r>
              <a:rPr sz="2000" spc="-5" dirty="0">
                <a:latin typeface="Times New Roman"/>
                <a:cs typeface="Times New Roman"/>
              </a:rPr>
              <a:t>pin </a:t>
            </a:r>
            <a:r>
              <a:rPr sz="2000" spc="-10" dirty="0">
                <a:latin typeface="Times New Roman"/>
                <a:cs typeface="Times New Roman"/>
              </a:rPr>
              <a:t>is </a:t>
            </a:r>
            <a:r>
              <a:rPr sz="2000" spc="-5" dirty="0">
                <a:latin typeface="Times New Roman"/>
                <a:cs typeface="Times New Roman"/>
              </a:rPr>
              <a:t>at </a:t>
            </a:r>
            <a:r>
              <a:rPr sz="2000" spc="-10" dirty="0">
                <a:latin typeface="Times New Roman"/>
                <a:cs typeface="Times New Roman"/>
              </a:rPr>
              <a:t>logic High (Logic</a:t>
            </a:r>
            <a:r>
              <a:rPr sz="2000" spc="20" dirty="0">
                <a:latin typeface="Times New Roman"/>
                <a:cs typeface="Times New Roman"/>
              </a:rPr>
              <a:t> </a:t>
            </a:r>
            <a:r>
              <a:rPr sz="2000" spc="-10" dirty="0">
                <a:latin typeface="Times New Roman"/>
                <a:cs typeface="Times New Roman"/>
              </a:rPr>
              <a:t>'1').</a:t>
            </a:r>
            <a:endParaRPr sz="2000" dirty="0">
              <a:latin typeface="Times New Roman"/>
              <a:cs typeface="Times New Roman"/>
            </a:endParaRPr>
          </a:p>
          <a:p>
            <a:pPr marL="12700">
              <a:lnSpc>
                <a:spcPct val="100000"/>
              </a:lnSpc>
              <a:spcBef>
                <a:spcPts val="1445"/>
              </a:spcBef>
              <a:tabLst>
                <a:tab pos="356870" algn="l"/>
              </a:tabLst>
            </a:pPr>
            <a:r>
              <a:rPr sz="2000" spc="-5" dirty="0">
                <a:solidFill>
                  <a:srgbClr val="C00000"/>
                </a:solidFill>
                <a:latin typeface="Times New Roman"/>
                <a:cs typeface="Times New Roman"/>
              </a:rPr>
              <a:t>»	</a:t>
            </a:r>
            <a:r>
              <a:rPr sz="2000" spc="-5" dirty="0">
                <a:latin typeface="Times New Roman"/>
                <a:cs typeface="Times New Roman"/>
              </a:rPr>
              <a:t>Cathode </a:t>
            </a:r>
            <a:r>
              <a:rPr sz="2000" dirty="0">
                <a:latin typeface="Times New Roman"/>
                <a:cs typeface="Times New Roman"/>
              </a:rPr>
              <a:t>of </a:t>
            </a:r>
            <a:r>
              <a:rPr sz="2000" spc="-5" dirty="0">
                <a:latin typeface="Times New Roman"/>
                <a:cs typeface="Times New Roman"/>
              </a:rPr>
              <a:t>the LED </a:t>
            </a:r>
            <a:r>
              <a:rPr sz="2000" spc="-10" dirty="0">
                <a:latin typeface="Times New Roman"/>
                <a:cs typeface="Times New Roman"/>
              </a:rPr>
              <a:t>is </a:t>
            </a:r>
            <a:r>
              <a:rPr sz="2000" spc="-5" dirty="0">
                <a:latin typeface="Times New Roman"/>
                <a:cs typeface="Times New Roman"/>
              </a:rPr>
              <a:t>connected </a:t>
            </a:r>
            <a:r>
              <a:rPr sz="2000" spc="-10" dirty="0">
                <a:latin typeface="Times New Roman"/>
                <a:cs typeface="Times New Roman"/>
              </a:rPr>
              <a:t>to the </a:t>
            </a:r>
            <a:r>
              <a:rPr sz="2000" dirty="0">
                <a:latin typeface="Times New Roman"/>
                <a:cs typeface="Times New Roman"/>
              </a:rPr>
              <a:t>port </a:t>
            </a:r>
            <a:r>
              <a:rPr sz="2000" spc="-5" dirty="0">
                <a:latin typeface="Times New Roman"/>
                <a:cs typeface="Times New Roman"/>
              </a:rPr>
              <a:t>pin </a:t>
            </a:r>
            <a:r>
              <a:rPr sz="2000" spc="-10" dirty="0">
                <a:latin typeface="Times New Roman"/>
                <a:cs typeface="Times New Roman"/>
              </a:rPr>
              <a:t>and the </a:t>
            </a:r>
            <a:r>
              <a:rPr sz="2000" dirty="0">
                <a:latin typeface="Times New Roman"/>
                <a:cs typeface="Times New Roman"/>
              </a:rPr>
              <a:t>anode </a:t>
            </a:r>
            <a:r>
              <a:rPr sz="2000" spc="-10" dirty="0">
                <a:latin typeface="Times New Roman"/>
                <a:cs typeface="Times New Roman"/>
              </a:rPr>
              <a:t>to the </a:t>
            </a:r>
            <a:r>
              <a:rPr sz="2000" dirty="0">
                <a:latin typeface="Times New Roman"/>
                <a:cs typeface="Times New Roman"/>
              </a:rPr>
              <a:t>supply</a:t>
            </a:r>
          </a:p>
          <a:p>
            <a:pPr marL="356870">
              <a:lnSpc>
                <a:spcPts val="2115"/>
              </a:lnSpc>
              <a:spcBef>
                <a:spcPts val="1200"/>
              </a:spcBef>
              <a:tabLst>
                <a:tab pos="1863089" algn="l"/>
              </a:tabLst>
            </a:pPr>
            <a:r>
              <a:rPr sz="2000" spc="-10" dirty="0">
                <a:latin typeface="Times New Roman"/>
                <a:cs typeface="Times New Roman"/>
              </a:rPr>
              <a:t>voltage.	</a:t>
            </a:r>
            <a:r>
              <a:rPr sz="2000" spc="-15" dirty="0">
                <a:latin typeface="Times New Roman"/>
                <a:cs typeface="Times New Roman"/>
              </a:rPr>
              <a:t>LED </a:t>
            </a:r>
            <a:r>
              <a:rPr sz="2000" spc="-5" dirty="0">
                <a:latin typeface="Times New Roman"/>
                <a:cs typeface="Times New Roman"/>
              </a:rPr>
              <a:t>is </a:t>
            </a:r>
            <a:r>
              <a:rPr sz="2000" spc="-10" dirty="0">
                <a:latin typeface="Times New Roman"/>
                <a:cs typeface="Times New Roman"/>
              </a:rPr>
              <a:t>turned </a:t>
            </a:r>
            <a:r>
              <a:rPr sz="2000" dirty="0">
                <a:latin typeface="Times New Roman"/>
                <a:cs typeface="Times New Roman"/>
              </a:rPr>
              <a:t>on </a:t>
            </a:r>
            <a:r>
              <a:rPr sz="2000" spc="-20" dirty="0">
                <a:latin typeface="Times New Roman"/>
                <a:cs typeface="Times New Roman"/>
              </a:rPr>
              <a:t>when </a:t>
            </a:r>
            <a:r>
              <a:rPr sz="2000" spc="-10" dirty="0">
                <a:latin typeface="Times New Roman"/>
                <a:cs typeface="Times New Roman"/>
              </a:rPr>
              <a:t>the </a:t>
            </a:r>
            <a:r>
              <a:rPr sz="2000" dirty="0">
                <a:latin typeface="Times New Roman"/>
                <a:cs typeface="Times New Roman"/>
              </a:rPr>
              <a:t>port </a:t>
            </a:r>
            <a:r>
              <a:rPr sz="2000" spc="-5" dirty="0">
                <a:latin typeface="Times New Roman"/>
                <a:cs typeface="Times New Roman"/>
              </a:rPr>
              <a:t>pin is at logic </a:t>
            </a:r>
            <a:r>
              <a:rPr sz="2000" spc="-10" dirty="0">
                <a:latin typeface="Times New Roman"/>
                <a:cs typeface="Times New Roman"/>
              </a:rPr>
              <a:t>Low (Logic</a:t>
            </a:r>
            <a:r>
              <a:rPr sz="2000" spc="250" dirty="0">
                <a:latin typeface="Times New Roman"/>
                <a:cs typeface="Times New Roman"/>
              </a:rPr>
              <a:t> </a:t>
            </a:r>
            <a:r>
              <a:rPr sz="2000" spc="-10" dirty="0">
                <a:latin typeface="Times New Roman"/>
                <a:cs typeface="Times New Roman"/>
              </a:rPr>
              <a:t>'0').</a:t>
            </a:r>
            <a:endParaRPr sz="2000" dirty="0">
              <a:latin typeface="Times New Roman"/>
              <a:cs typeface="Times New Roman"/>
            </a:endParaRPr>
          </a:p>
          <a:p>
            <a:pPr marL="3613785">
              <a:lnSpc>
                <a:spcPts val="1155"/>
              </a:lnSpc>
              <a:tabLst>
                <a:tab pos="7997825" algn="l"/>
              </a:tabLst>
            </a:pPr>
            <a:r>
              <a:rPr sz="1200" spc="-15" dirty="0">
                <a:latin typeface="Times New Roman"/>
                <a:cs typeface="Times New Roman"/>
              </a:rPr>
              <a:t>	</a:t>
            </a:r>
            <a:r>
              <a:rPr sz="1800" spc="-82" baseline="2314" dirty="0">
                <a:latin typeface="Times New Roman"/>
                <a:cs typeface="Times New Roman"/>
              </a:rPr>
              <a:t>94</a:t>
            </a:r>
            <a:endParaRPr sz="1800" baseline="2314" dirty="0">
              <a:latin typeface="Times New Roman"/>
              <a:cs typeface="Times New Roman"/>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219</TotalTime>
  <Words>10812</Words>
  <Application>Microsoft Office PowerPoint</Application>
  <PresentationFormat>On-screen Show (4:3)</PresentationFormat>
  <Paragraphs>1510</Paragraphs>
  <Slides>187</Slides>
  <Notes>0</Notes>
  <HiddenSlides>0</HiddenSlides>
  <MMClips>0</MMClips>
  <ScaleCrop>false</ScaleCrop>
  <HeadingPairs>
    <vt:vector size="4" baseType="variant">
      <vt:variant>
        <vt:lpstr>Theme</vt:lpstr>
      </vt:variant>
      <vt:variant>
        <vt:i4>1</vt:i4>
      </vt:variant>
      <vt:variant>
        <vt:lpstr>Slide Titles</vt:lpstr>
      </vt:variant>
      <vt:variant>
        <vt:i4>187</vt:i4>
      </vt:variant>
    </vt:vector>
  </HeadingPairs>
  <TitlesOfParts>
    <vt:vector size="188" baseType="lpstr">
      <vt:lpstr>Office Theme</vt:lpstr>
      <vt:lpstr>PowerPoint Presentation</vt:lpstr>
      <vt:lpstr>INTRODUCTION TO  EMBEDDED SYSTEMS</vt:lpstr>
      <vt:lpstr>» Every embedded system is unique</vt:lpstr>
      <vt:lpstr>» Characteristics of Embedded Systems:</vt:lpstr>
      <vt:lpstr>EMBEDDED SYSTEMS versus  GENERAL COMPUTING SYSTEMS</vt:lpstr>
      <vt:lpstr>HISTORY OF EMBEDDED SYSTEMS</vt:lpstr>
      <vt:lpstr>» Apollo Guidance Computer (AGC)</vt:lpstr>
      <vt:lpstr>» The first mass-produced embedded system was the guidance computer,</vt:lpstr>
      <vt:lpstr>CLASSIFICATION OF  EMBEDDED SYSTEMS » Classification based on Generation:</vt:lpstr>
      <vt:lpstr>» Classification based on Complexity &amp; Performance:</vt:lpstr>
      <vt:lpstr>» Classification based on Complexity &amp; Performance:</vt:lpstr>
      <vt:lpstr>» Classification based on Complexity &amp; Performance:</vt:lpstr>
      <vt:lpstr>MAJOR APPLICATION AREAS OF  EMBEDDED SYSTEMS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PURPOSE OF EMBEDDED SYSTEMS</vt:lpstr>
      <vt:lpstr>» Purpose of Embedded Systems:</vt:lpstr>
      <vt:lpstr>» Purpose of Embedded Systems:</vt:lpstr>
      <vt:lpstr>» Purpose of Embedded Systems:</vt:lpstr>
      <vt:lpstr>» Purpose of Embedded Systems:</vt:lpstr>
      <vt:lpstr>» Purpose of Embedded Systems:</vt:lpstr>
      <vt:lpstr>» Purpose of Embedded Systems:</vt:lpstr>
      <vt:lpstr>» Purpose of Embedded Systems:</vt:lpstr>
      <vt:lpstr>THE TYPICAL EMBEDDED SYSTEM » A typical embedded system (shown in the following Figure) contains a single  chip controller, which acts as the master brain of the system.</vt:lpstr>
      <vt:lpstr>PowerPoint Presentation</vt:lpstr>
      <vt:lpstr>CORE OF THE EMBEDDED SYSTEM</vt:lpstr>
      <vt:lpstr>PowerPoint Presentation</vt:lpstr>
      <vt:lpstr>» Intel claims the credit for developing the first microprocessor unit, Intel 4004, a  4-bit processor which was released in November 1971 – designed for older  day’s calculators.</vt:lpstr>
      <vt:lpstr>PowerPoint Presentation</vt:lpstr>
      <vt:lpstr>PowerPoint Presentation</vt:lpstr>
      <vt:lpstr>PowerPoint Presentation</vt:lpstr>
      <vt:lpstr>PowerPoint Presentation</vt:lpstr>
      <vt:lpstr>» Microprocessors versus Microcontrollers</vt:lpstr>
      <vt:lpstr>» Digital Signal Processors (DSPs): Digital Signal Processors are</vt:lpstr>
      <vt:lpstr>» A typical digital signal processor incorporates the following four key units:</vt:lpstr>
      <vt:lpstr>PowerPoint Presentation</vt:lpstr>
      <vt:lpstr>PowerPoint Presentation</vt:lpstr>
      <vt:lpstr>PowerPoint Presentation</vt:lpstr>
      <vt:lpstr>» CISC versus RISC</vt:lpstr>
      <vt:lpstr>PowerPoint Presentation</vt:lpstr>
      <vt:lpstr>PowerPoint Presentation</vt:lpstr>
      <vt:lpstr>» Harvard versus Von-Neumann Processor/ Controller Architecture</vt:lpstr>
      <vt:lpstr>» Big-Endian versus Little-Endian Processors/ Controllers:</vt:lpstr>
      <vt:lpstr>» Big-Endian versus Little-Endian Processors/ Controllers:</vt:lpstr>
      <vt:lpstr>PowerPoint Presentation</vt:lpstr>
      <vt:lpstr>PowerPoint Presentation</vt:lpstr>
      <vt:lpstr>» The conventional instruction execution by the processor follows the fetch-  decode-execute sequence; where</vt:lpstr>
      <vt:lpstr>PowerPoint Presentation</vt:lpstr>
      <vt:lpstr>PowerPoint Presentation</vt:lpstr>
      <vt:lpstr>PowerPoint Presentation</vt:lpstr>
      <vt:lpstr>» If Non-Recurring Engineering Charges (NRE) is borne by a third party and the  Application Specific Integrated Circuit (ASIC) is made openly available in the  market, the ASIC is .referred as Application Specific Standard Product  (ASSP).</vt:lpstr>
      <vt:lpstr>» General Purpose Processor (GPP) versus Application-Specific Instruction</vt:lpstr>
      <vt:lpstr>» Logic devices provide specific functions, including device-to-device</vt:lpstr>
      <vt:lpstr>» Advantages of PLDs: Programmable logic devices offer a number of  advantages over fixed logic devices, including:</vt:lpstr>
      <vt:lpstr>PowerPoint Presentation</vt:lpstr>
      <vt:lpstr>» CPLD versus FPGA</vt:lpstr>
      <vt:lpstr>» FPGA versus ASIC</vt:lpstr>
      <vt:lpstr>» Commercial Off-the-Shelf Components (COTS):</vt:lpstr>
      <vt:lpstr>» Major Advantage:</vt:lpstr>
      <vt:lpstr>MEMORY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Non-volatile RAM is a random access memory with battery</vt:lpstr>
      <vt:lpstr>» Read-Write Memory/ Random Access memory (RAM):</vt:lpstr>
      <vt:lpstr>» RAM generally falls into three categories: Static RAM (SRAM), dynamic  RAM (DRAM) and non-volatile RAM (NVRAM).</vt:lpstr>
      <vt:lpstr>PowerPoint Presentation</vt:lpstr>
      <vt:lpstr>» In simplest representation an SRAM cell can be visualized as shown in the  following Figure:</vt:lpstr>
      <vt:lpstr>» This implementation in its</vt:lpstr>
      <vt:lpstr>PowerPoint Presentation</vt:lpstr>
      <vt:lpstr>PowerPoint Presentation</vt:lpstr>
      <vt:lpstr>» The following Figure illustrates the typical implementation of a DRAM  cell.</vt:lpstr>
      <vt:lpstr>PowerPoint Presentation</vt:lpstr>
      <vt:lpstr>Non-volatile RAM is a random access memory with battery</vt:lpstr>
      <vt:lpstr>PowerPoint Presentation</vt:lpstr>
      <vt:lpstr>PowerPoint Presentation</vt:lpstr>
      <vt:lpstr>PowerPoint Presentation</vt:lpstr>
      <vt:lpstr>PowerPoint Presentation</vt:lpstr>
      <vt:lpstr>» There is no hard and fast rule for calculating the memory requirements.</vt:lpstr>
      <vt:lpstr>PowerPoint Presentation</vt:lpstr>
      <vt:lpstr>PowerPoint Presentation</vt:lpstr>
      <vt:lpstr>PowerPoint Presentation</vt:lpstr>
      <vt:lpstr>PowerPoint Presentation</vt:lpstr>
      <vt:lpstr>» There are two parameters for representing a memory (Size of the memory chip  &amp; Word size of the memory) –</vt:lpstr>
      <vt:lpstr>SENSORS AND ACTUATORS</vt:lpstr>
      <vt:lpstr>» If the embedded system is designed for any controlling purpose, the system  will produce some changes in the controlling variable to bring the controlled  variable to the desired value. It is achieved through an actuator connected to  the output port of the embedded system.</vt:lpstr>
      <vt:lpstr>» If the embedded system is designed for monitoring purpose only, then there is  no need for including an actuator in the system. » For example, take the case of an ECG machine. It is designed to monitor the heart beat  status of a patient and it cannot impose a control over the patient's heart beat and its  order. The sensors used here are the different electrode sets connected to the body of the  patient. The variations are captured and presented to the user (may be a doctor) through  a visual display or some printed chart.</vt:lpstr>
      <vt:lpstr>» The I/O Subsystem:</vt:lpstr>
      <vt:lpstr>» Light Emitting Diode is a p-n junction diode and it contains an anode and a  cathode. For proper functioning of the LED, the anode of it should be  connected to +ve terminal of the supply voltage and cathode to the –ve  terminal of supply voltage. A resister is used in series between the power  supply and the LED to limit the current through the LED.</vt:lpstr>
      <vt:lpstr>PowerPoint Presentation</vt:lpstr>
      <vt:lpstr>PowerPoint Presentation</vt:lpstr>
      <vt:lpstr>» Optocoupler: Optocoupler is a solid state device to isolate two parts of a  circuit. Optocoupler combines an LED and a photo-transistor in a single  housing (package).</vt:lpstr>
      <vt:lpstr>» The following Figure illustrates the usage of optocoupler in input circuit and  output circuit of an embedded system with a microcontroller as the system  core.</vt:lpstr>
      <vt:lpstr>PowerPoint Presentation</vt:lpstr>
      <vt:lpstr>PowerPoint Presentation</vt:lpstr>
      <vt:lpstr>PowerPoint Presentation</vt:lpstr>
      <vt:lpstr>» The following Figure shows the stator winding details of Stepper motor:</vt:lpstr>
      <vt:lpstr>PowerPoint Presentation</vt:lpstr>
      <vt:lpstr>PowerPoint Presentation</vt:lpstr>
      <vt:lpstr>» The following Figure illustrates the widely used relay configurations for  embedded applications.</vt:lpstr>
      <vt:lpstr>PowerPoint Presentation</vt:lpstr>
      <vt:lpstr>PowerPoint Presentation</vt:lpstr>
      <vt:lpstr>» Push Button Switch: Push button switch is an input device. Push button switch  comes in two configurations, namely 'Push to Make' and 'Push to Break'.</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COMMUNICATION INTERFACE</vt:lpstr>
      <vt:lpstr>PowerPoint Presentation</vt:lpstr>
      <vt:lpstr>PowerPoint Presentation</vt:lpstr>
      <vt:lpstr>» I2C bus is a shared bus system to which many number of I2C devices can be  connected.</vt:lpstr>
      <vt:lpstr>PowerPoint Presentation</vt:lpstr>
      <vt:lpstr>PowerPoint Presentation</vt:lpstr>
      <vt:lpstr>PowerPoint Presentation</vt:lpstr>
      <vt:lpstr>» Serial Peripheral Interface (SPI): Serial Peripheral Interface Bus (SPI) is  asynchronous bi-directional full duplex four-wire serial interface bus. The  concept of SPI was introduced by Motorola.</vt:lpstr>
      <vt:lpstr>» The bus interface diagram is shown in the following Figure, illustrates the  connection of master and slave devices on the SPI bus.</vt:lpstr>
      <vt:lpstr>PowerPoint Presentation</vt:lpstr>
      <vt:lpstr>PowerPoint Presentation</vt:lpstr>
      <vt:lpstr>PowerPoint Presentation</vt:lpstr>
      <vt:lpstr>PowerPoint Presentation</vt:lpstr>
      <vt:lpstr>» The following Figure illustrates the same.</vt:lpstr>
      <vt:lpstr>PowerPoint Presentation</vt:lpstr>
      <vt:lpstr>PowerPoint Presentation</vt:lpstr>
      <vt:lpstr>» The sequence of operation for communicating with a 1-wire slave device is  listed below:</vt:lpstr>
      <vt:lpstr>PowerPoint Presentation</vt:lpstr>
      <vt:lpstr>PowerPoint Presentation</vt:lpstr>
      <vt:lpstr>» The width of the parallel interface is determined by the data bus width of the  host processor. It can be 4-bit, 8-bit, 16-bit, 32-bit or 64-bit, etc. The bus width  supported by the device should be same as that of the host processor.</vt:lpstr>
      <vt:lpstr>» External Communication Interfaces:</vt:lpstr>
      <vt:lpstr>» RS-232 C &amp; RS-485: RS-232 C (Recommended Standard number 232,  revision C) from the Electronic Industry Association is a legacy, full duplex,  wired, asynchronous serial communication interface.</vt:lpstr>
      <vt:lpstr>PowerPoint Presentation</vt:lpstr>
      <vt:lpstr>PowerPoint Presentation</vt:lpstr>
      <vt:lpstr>PowerPoint Presentation</vt:lpstr>
      <vt:lpstr>PowerPoint Presentation</vt:lpstr>
      <vt:lpstr>» The following Figure illustrates the star topology for USB device  connection.</vt:lpstr>
      <vt:lpstr>» There are different standards for implementing the USB Host Control interface;  namely Open Host Control Interface (OHCI) and Universal Host Control  Interface (UHCI).</vt:lpstr>
      <vt:lpstr>» The Pin details for the connectors are listed in the table given below.</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The following Figure gives an overview of ZC, ZED and ZR in a ZigBee  network:</vt:lpstr>
      <vt:lpstr>PowerPoint Presentation</vt:lpstr>
      <vt:lpstr>PowerPoint Presentation</vt:lpstr>
      <vt:lpstr>EMBEDDED FIRMWARE</vt:lpstr>
      <vt:lpstr>PowerPoint Presentation</vt:lpstr>
      <vt:lpstr>PowerPoint Presentation</vt:lpstr>
      <vt:lpstr>» For a beginner in the embedded software field, it is strongly recommended to  use the high level language based development technique. The reasons for this  being:</vt:lpstr>
      <vt:lpstr>PowerPoint Presentation</vt:lpstr>
      <vt:lpstr>OTHER SYSTEM COMPONENTS</vt:lpstr>
      <vt:lpstr>PowerPoint Presentation</vt:lpstr>
      <vt:lpstr>PowerPoint Presentation</vt:lpstr>
      <vt:lpstr>» The following Figure illustrates a resistor capacitor based passive  reset circuit for active high and low configurations. The reset  pulse width can be adjusted by changing the resistance value R  and capacitance value C.</vt:lpstr>
      <vt:lpstr>PowerPoint Presentation</vt:lpstr>
      <vt:lpstr>PowerPoint Presentation</vt:lpstr>
      <vt:lpstr>PowerPoint Presentation</vt:lpstr>
      <vt:lpstr>PowerPoint Presentation</vt:lpstr>
      <vt:lpstr>» The following Figure illustrates the usage of quartz crystal/ ceramic resonator  and external oscillator chip for clock generation.</vt:lpstr>
      <vt:lpstr>PowerPoint Presentation</vt:lpstr>
      <vt:lpstr>PowerPoint Presentation</vt:lpstr>
      <vt:lpstr>PowerPoint Presentation</vt:lpstr>
      <vt:lpstr>PowerPoint Presentation</vt:lpstr>
      <vt:lpstr>PowerPoint Presentation</vt:lpstr>
      <vt:lpstr>» The following Figure illustrates the implementation of the external watchdog  timer based microprocessor based supervisor circuit for a small embedded  system.</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Image Processing</dc:title>
  <dc:creator>god</dc:creator>
  <cp:lastModifiedBy>ADMIN</cp:lastModifiedBy>
  <cp:revision>8</cp:revision>
  <dcterms:created xsi:type="dcterms:W3CDTF">2022-07-08T09:13:50Z</dcterms:created>
  <dcterms:modified xsi:type="dcterms:W3CDTF">2023-08-18T04:12:44Z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2020-03-25T00:00:00Z</vt:filetime>
  </property>
  <property fmtid="{D5CDD505-2E9C-101B-9397-08002B2CF9AE}" pid="3" name="Creator">
    <vt:lpwstr>Microsoft® Office PowerPoint® 2007</vt:lpwstr>
  </property>
  <property fmtid="{D5CDD505-2E9C-101B-9397-08002B2CF9AE}" pid="4" name="LastSaved">
    <vt:filetime>2022-07-08T00:00:00Z</vt:filetime>
  </property>
</Properties>
</file>