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7"/>
  </p:notesMasterIdLst>
  <p:sldIdLst>
    <p:sldId id="266" r:id="rId2"/>
    <p:sldId id="267" r:id="rId3"/>
    <p:sldId id="269" r:id="rId4"/>
    <p:sldId id="270" r:id="rId5"/>
    <p:sldId id="271" r:id="rId6"/>
    <p:sldId id="272" r:id="rId7"/>
    <p:sldId id="273" r:id="rId8"/>
    <p:sldId id="274" r:id="rId9"/>
    <p:sldId id="275" r:id="rId10"/>
    <p:sldId id="280" r:id="rId11"/>
    <p:sldId id="277" r:id="rId12"/>
    <p:sldId id="278" r:id="rId13"/>
    <p:sldId id="279" r:id="rId14"/>
    <p:sldId id="268" r:id="rId15"/>
    <p:sldId id="256" r:id="rId16"/>
    <p:sldId id="257" r:id="rId17"/>
    <p:sldId id="258" r:id="rId18"/>
    <p:sldId id="259" r:id="rId19"/>
    <p:sldId id="260" r:id="rId20"/>
    <p:sldId id="261" r:id="rId21"/>
    <p:sldId id="262" r:id="rId22"/>
    <p:sldId id="263" r:id="rId23"/>
    <p:sldId id="281" r:id="rId24"/>
    <p:sldId id="264" r:id="rId25"/>
    <p:sldId id="265" r:id="rId26"/>
  </p:sldIdLst>
  <p:sldSz cx="14630400" cy="8229600"/>
  <p:notesSz cx="8229600" cy="14630400"/>
  <p:embeddedFontLst>
    <p:embeddedFont>
      <p:font typeface="Gelasio" panose="020B0604020202020204" charset="0"/>
      <p:regular r:id="rId28"/>
    </p:embeddedFont>
    <p:embeddedFont>
      <p:font typeface="Lato" panose="020F0502020204030203"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68" autoAdjust="0"/>
    <p:restoredTop sz="94610"/>
  </p:normalViewPr>
  <p:slideViewPr>
    <p:cSldViewPr snapToGrid="0" snapToObjects="1">
      <p:cViewPr varScale="1">
        <p:scale>
          <a:sx n="69" d="100"/>
          <a:sy n="69" d="100"/>
        </p:scale>
        <p:origin x="69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3554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endParaRPr lang="en-IN" dirty="0"/>
          </a:p>
        </p:txBody>
      </p:sp>
      <p:sp>
        <p:nvSpPr>
          <p:cNvPr id="4" name="Slide Number Placeholder 3"/>
          <p:cNvSpPr>
            <a:spLocks noGrp="1"/>
          </p:cNvSpPr>
          <p:nvPr>
            <p:ph type="sldNum" sz="quarter" idx="10"/>
          </p:nvPr>
        </p:nvSpPr>
        <p:spPr/>
        <p:txBody>
          <a:bodyPr/>
          <a:lstStyle/>
          <a:p>
            <a:fld id="{2F7B7165-7D49-48E2-BA32-8791CFFD08B6}" type="slidenum">
              <a:rPr lang="en-IN" smtClean="0"/>
              <a:pPr/>
              <a:t>1</a:t>
            </a:fld>
            <a:endParaRPr lang="en-I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endParaRPr lang="en-IN"/>
          </a:p>
        </p:txBody>
      </p:sp>
      <p:sp>
        <p:nvSpPr>
          <p:cNvPr id="4" name="Header Placeholder 3"/>
          <p:cNvSpPr>
            <a:spLocks noGrp="1"/>
          </p:cNvSpPr>
          <p:nvPr>
            <p:ph type="hdr" sz="quarter" idx="10"/>
          </p:nvPr>
        </p:nvSpPr>
        <p:spPr/>
        <p:txBody>
          <a:bodyPr/>
          <a:lstStyle/>
          <a:p>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endParaRPr lang="en-IN" dirty="0"/>
          </a:p>
        </p:txBody>
      </p:sp>
      <p:sp>
        <p:nvSpPr>
          <p:cNvPr id="4" name="Slide Number Placeholder 3"/>
          <p:cNvSpPr>
            <a:spLocks noGrp="1"/>
          </p:cNvSpPr>
          <p:nvPr>
            <p:ph type="sldNum" sz="quarter" idx="10"/>
          </p:nvPr>
        </p:nvSpPr>
        <p:spPr/>
        <p:txBody>
          <a:bodyPr/>
          <a:lstStyle/>
          <a:p>
            <a:fld id="{2F7B7165-7D49-48E2-BA32-8791CFFD08B6}" type="slidenum">
              <a:rPr lang="en-IN" smtClean="0"/>
              <a:pPr/>
              <a:t>3</a:t>
            </a:fld>
            <a:endParaRPr lang="en-IN"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76827"/>
            <a:ext cx="14630400" cy="620771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0D8B72C4-1450-450A-BAB9-2B9941F75B7F}" type="datetimeFigureOut">
              <a:rPr lang="en-IN" smtClean="0"/>
              <a:pPr/>
              <a:t>11-08-2025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31042341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76827"/>
            <a:ext cx="14630400" cy="620771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0D8B72C4-1450-450A-BAB9-2B9941F75B7F}" type="datetimeFigureOut">
              <a:rPr lang="en-IN" smtClean="0"/>
              <a:pPr/>
              <a:t>11-08-2025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AE607F-FAE4-483F-8CB9-273F4ECF79A2}" type="slidenum">
              <a:rPr lang="en-IN" smtClean="0"/>
              <a:pPr/>
              <a:t>‹#›</a:t>
            </a:fld>
            <a:endParaRPr lang="en-IN"/>
          </a:p>
        </p:txBody>
      </p:sp>
    </p:spTree>
    <p:extLst>
      <p:ext uri="{BB962C8B-B14F-4D97-AF65-F5344CB8AC3E}">
        <p14:creationId xmlns:p14="http://schemas.microsoft.com/office/powerpoint/2010/main" val="7965421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dirty="0"/>
              <a:t>Click to edit Master text </a:t>
            </a:r>
            <a:r>
              <a:rPr lang="en-US" dirty="0" err="1"/>
              <a:t>stylesSecond</a:t>
            </a:r>
            <a:r>
              <a:rPr lang="en-US" dirty="0"/>
              <a:t>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319BA491-E0C6-4D00-B958-60C9771D9F4B}" type="datetime3">
              <a:rPr lang="en-US" smtClean="0"/>
              <a:pPr/>
              <a:t>11 August 2025</a:t>
            </a:fld>
            <a:endParaRPr lang="en-IN"/>
          </a:p>
        </p:txBody>
      </p:sp>
      <p:sp>
        <p:nvSpPr>
          <p:cNvPr id="5" name="Footer Placeholder 4"/>
          <p:cNvSpPr>
            <a:spLocks noGrp="1"/>
          </p:cNvSpPr>
          <p:nvPr>
            <p:ph type="ftr" sz="quarter" idx="11"/>
          </p:nvPr>
        </p:nvSpPr>
        <p:spPr/>
        <p:txBody>
          <a:bodyPr/>
          <a:lstStyle/>
          <a:p>
            <a:r>
              <a:rPr lang="en-IN"/>
              <a:t>Department of CIVIL Engineering</a:t>
            </a:r>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extLst>
      <p:ext uri="{BB962C8B-B14F-4D97-AF65-F5344CB8AC3E}">
        <p14:creationId xmlns:p14="http://schemas.microsoft.com/office/powerpoint/2010/main" val="21742635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70DED1C0-9BDC-4475-AEBA-06FE18EF0AFF}" type="datetimeFigureOut">
              <a:rPr lang="en-US" smtClean="0"/>
              <a:pPr/>
              <a:t>8/11/2025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8A36F73-67EB-499E-8FBC-DE4E8AF35F8A}" type="slidenum">
              <a:rPr lang="en-IN" smtClean="0"/>
              <a:pPr/>
              <a:t>‹#›</a:t>
            </a:fld>
            <a:endParaRPr lang="en-IN"/>
          </a:p>
        </p:txBody>
      </p:sp>
    </p:spTree>
    <p:extLst>
      <p:ext uri="{BB962C8B-B14F-4D97-AF65-F5344CB8AC3E}">
        <p14:creationId xmlns:p14="http://schemas.microsoft.com/office/powerpoint/2010/main" val="1056528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dirty="0"/>
              <a:t>Click to edit Master text </a:t>
            </a:r>
            <a:r>
              <a:rPr lang="en-US" dirty="0" err="1"/>
              <a:t>stylesSecond</a:t>
            </a:r>
            <a:r>
              <a:rPr lang="en-US" dirty="0"/>
              <a:t>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319BA491-E0C6-4D00-B958-60C9771D9F4B}" type="datetime3">
              <a:rPr lang="en-US" smtClean="0"/>
              <a:pPr/>
              <a:t>11 August 2025</a:t>
            </a:fld>
            <a:endParaRPr lang="en-IN"/>
          </a:p>
        </p:txBody>
      </p:sp>
      <p:sp>
        <p:nvSpPr>
          <p:cNvPr id="5" name="Footer Placeholder 4"/>
          <p:cNvSpPr>
            <a:spLocks noGrp="1"/>
          </p:cNvSpPr>
          <p:nvPr>
            <p:ph type="ftr" sz="quarter" idx="11"/>
          </p:nvPr>
        </p:nvSpPr>
        <p:spPr/>
        <p:txBody>
          <a:bodyPr/>
          <a:lstStyle/>
          <a:p>
            <a:r>
              <a:rPr lang="en-IN"/>
              <a:t>Department of CIVIL Engineering</a:t>
            </a:r>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extLst>
      <p:ext uri="{BB962C8B-B14F-4D97-AF65-F5344CB8AC3E}">
        <p14:creationId xmlns:p14="http://schemas.microsoft.com/office/powerpoint/2010/main" val="38607469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853440" y="1645920"/>
            <a:ext cx="12562637" cy="219456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672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853440" y="3874243"/>
            <a:ext cx="12567514" cy="2103120"/>
          </a:xfrm>
        </p:spPr>
        <p:txBody>
          <a:bodyPr lIns="0" rIns="18288"/>
          <a:lstStyle>
            <a:lvl1pPr marL="0" marR="54864" indent="0" algn="r">
              <a:buNone/>
              <a:defRPr>
                <a:solidFill>
                  <a:schemeClr val="tx1"/>
                </a:solidFill>
              </a:defRPr>
            </a:lvl1pPr>
            <a:lvl2pPr marL="548640" indent="0" algn="ctr">
              <a:buNone/>
            </a:lvl2pPr>
            <a:lvl3pPr marL="1097280" indent="0" algn="ctr">
              <a:buNone/>
            </a:lvl3pPr>
            <a:lvl4pPr marL="1645920" indent="0" algn="ctr">
              <a:buNone/>
            </a:lvl4pPr>
            <a:lvl5pPr marL="2194560" indent="0" algn="ctr">
              <a:buNone/>
            </a:lvl5pPr>
            <a:lvl6pPr marL="2743200" indent="0" algn="ctr">
              <a:buNone/>
            </a:lvl6pPr>
            <a:lvl7pPr marL="3291840" indent="0" algn="ctr">
              <a:buNone/>
            </a:lvl7pPr>
            <a:lvl8pPr marL="3840480" indent="0" algn="ctr">
              <a:buNone/>
            </a:lvl8pPr>
            <a:lvl9pPr marL="438912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F60B3DE5-D20E-471F-B727-95E4C0D574B4}" type="datetimeFigureOut">
              <a:rPr lang="en-US" smtClean="0"/>
              <a:pPr/>
              <a:t>8/11/2025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35D58AFB-6BA6-4465-ABF2-F8FD830DE49C}" type="slidenum">
              <a:rPr lang="en-US" smtClean="0"/>
              <a:pPr/>
              <a:t>‹#›</a:t>
            </a:fld>
            <a:endParaRPr lang="en-US"/>
          </a:p>
        </p:txBody>
      </p:sp>
    </p:spTree>
    <p:extLst>
      <p:ext uri="{BB962C8B-B14F-4D97-AF65-F5344CB8AC3E}">
        <p14:creationId xmlns:p14="http://schemas.microsoft.com/office/powerpoint/2010/main" val="3327312208"/>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60B3DE5-D20E-471F-B727-95E4C0D574B4}" type="datetimeFigureOut">
              <a:rPr lang="en-US" smtClean="0"/>
              <a:pPr/>
              <a:t>8/11/2025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58AFB-6BA6-4465-ABF2-F8FD830DE49C}" type="slidenum">
              <a:rPr lang="en-US" smtClean="0"/>
              <a:pPr/>
              <a:t>‹#›</a:t>
            </a:fld>
            <a:endParaRPr lang="en-US"/>
          </a:p>
        </p:txBody>
      </p:sp>
    </p:spTree>
    <p:extLst>
      <p:ext uri="{BB962C8B-B14F-4D97-AF65-F5344CB8AC3E}">
        <p14:creationId xmlns:p14="http://schemas.microsoft.com/office/powerpoint/2010/main" val="2991405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xml"/><Relationship Id="rId7" Type="http://schemas.openxmlformats.org/officeDocument/2006/relationships/notesSlide" Target="../notesSlides/notesSlide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13.xml"/><Relationship Id="rId5" Type="http://schemas.openxmlformats.org/officeDocument/2006/relationships/tags" Target="../tags/tag5.xml"/><Relationship Id="rId4"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byjus.com/biology/our-environment/" TargetMode="Externa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82069" y="1700463"/>
            <a:ext cx="8673047" cy="4270031"/>
          </a:xfrm>
        </p:spPr>
        <p:txBody>
          <a:bodyPr>
            <a:noAutofit/>
          </a:bodyPr>
          <a:lstStyle/>
          <a:p>
            <a:pPr algn="ctr">
              <a:buNone/>
              <a:defRPr lang="en-US" sz="1400" dirty="0"/>
            </a:pPr>
            <a:r>
              <a:rPr lang="en-IN" sz="4320" b="1" dirty="0">
                <a:solidFill>
                  <a:srgbClr val="0070C0"/>
                </a:solidFill>
                <a:latin typeface="Times New Roman" panose="02020603050405020304" pitchFamily="18" charset="0"/>
                <a:cs typeface="Times New Roman" panose="02020603050405020304" pitchFamily="18" charset="0"/>
              </a:rPr>
              <a:t>ENVIRONMENTA STUDIES AND E-WASTE MANAGEMENT</a:t>
            </a:r>
          </a:p>
          <a:p>
            <a:pPr algn="ctr">
              <a:buNone/>
              <a:defRPr lang="en-US" sz="1400" dirty="0"/>
            </a:pPr>
            <a:endParaRPr lang="en-IN" sz="4320" b="1" dirty="0">
              <a:solidFill>
                <a:srgbClr val="FF0000"/>
              </a:solidFill>
              <a:latin typeface="Times New Roman" panose="02020603050405020304" pitchFamily="18" charset="0"/>
              <a:cs typeface="Times New Roman" panose="02020603050405020304" pitchFamily="18" charset="0"/>
            </a:endParaRPr>
          </a:p>
          <a:p>
            <a:pPr algn="ctr">
              <a:buNone/>
              <a:defRPr lang="en-US" sz="1400" dirty="0"/>
            </a:pPr>
            <a:r>
              <a:rPr lang="en-IN" sz="4320" b="1" dirty="0">
                <a:solidFill>
                  <a:srgbClr val="FF0000"/>
                </a:solidFill>
                <a:latin typeface="Times New Roman" panose="02020603050405020304" pitchFamily="18" charset="0"/>
                <a:cs typeface="Times New Roman" panose="02020603050405020304" pitchFamily="18" charset="0"/>
              </a:rPr>
              <a:t>BCS508</a:t>
            </a:r>
          </a:p>
        </p:txBody>
      </p:sp>
      <p:pic>
        <p:nvPicPr>
          <p:cNvPr id="4" name="Picture 2"/>
          <p:cNvPicPr>
            <a:picLocks noChangeAspect="1" noChangeArrowheads="1"/>
          </p:cNvPicPr>
          <p:nvPr/>
        </p:nvPicPr>
        <p:blipFill>
          <a:blip r:embed="rId3"/>
          <a:srcRect/>
          <a:stretch>
            <a:fillRect/>
          </a:stretch>
        </p:blipFill>
        <p:spPr bwMode="auto">
          <a:xfrm>
            <a:off x="1828800" y="0"/>
            <a:ext cx="10972800" cy="1028707"/>
          </a:xfrm>
          <a:prstGeom prst="rect">
            <a:avLst/>
          </a:prstGeom>
          <a:noFill/>
          <a:ln w="9525">
            <a:noFill/>
            <a:miter lim="800000"/>
            <a:headEnd/>
            <a:tailEnd/>
          </a:ln>
          <a:effectLst/>
        </p:spPr>
      </p:pic>
    </p:spTree>
    <p:extLst>
      <p:ext uri="{BB962C8B-B14F-4D97-AF65-F5344CB8AC3E}">
        <p14:creationId xmlns:p14="http://schemas.microsoft.com/office/powerpoint/2010/main" val="664104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4132E9EB-DA44-4CC5-B9D9-7750EC76B0F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330A4C0-549E-457A-9347-3BBBBC0E86A0}"/>
              </a:ext>
            </a:extLst>
          </p:cNvPr>
          <p:cNvSpPr txBox="1"/>
          <p:nvPr>
            <p:custDataLst>
              <p:tags r:id="rId1"/>
            </p:custDataLst>
          </p:nvPr>
        </p:nvSpPr>
        <p:spPr>
          <a:xfrm>
            <a:off x="5349236" y="1584099"/>
            <a:ext cx="6368624" cy="562753"/>
          </a:xfrm>
          <a:solidFill>
            <a:srgbClr val="FFCC52"/>
          </a:solidFill>
          <a:ln w="14288" cap="flat">
            <a:solidFill>
              <a:srgbClr val="FFFFFF"/>
            </a:solidFill>
            <a:prstDash val="dash"/>
            <a:round/>
          </a:ln>
        </p:spPr>
        <p:txBody>
          <a:bodyPr vert="horz" lIns="114300" tIns="57150" rIns="114300" bIns="57150" rtlCol="0" anchor="ctr">
            <a:spAutoFit/>
          </a:bodyPr>
          <a:lstStyle/>
          <a:p>
            <a:pPr algn="ctr">
              <a:buNone/>
              <a:defRPr lang="en-US" sz="1400" dirty="0"/>
            </a:pPr>
            <a:r>
              <a:rPr lang="en-IN" sz="2000" b="1" dirty="0">
                <a:solidFill>
                  <a:srgbClr val="FF0000"/>
                </a:solidFill>
                <a:latin typeface="Times New Roman" panose="02020603050405020304" pitchFamily="18" charset="0"/>
                <a:cs typeface="Times New Roman" panose="02020603050405020304" pitchFamily="18" charset="0"/>
              </a:rPr>
              <a:t>ENVIRONMENTA STUDIES AND E-WASTE MANAGEMENT</a:t>
            </a:r>
          </a:p>
        </p:txBody>
      </p:sp>
      <p:sp>
        <p:nvSpPr>
          <p:cNvPr id="3" name="TextBox 2">
            <a:extLst>
              <a:ext uri="{5295BE98-242E-46EF-8130-C33774A3DDC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5969ABB-EB82-433A-BF8D-71F14727B496}"/>
              </a:ext>
            </a:extLst>
          </p:cNvPr>
          <p:cNvSpPr txBox="1"/>
          <p:nvPr>
            <p:custDataLst>
              <p:tags r:id="rId2"/>
            </p:custDataLst>
          </p:nvPr>
        </p:nvSpPr>
        <p:spPr>
          <a:xfrm>
            <a:off x="6372220" y="2486017"/>
            <a:ext cx="3926812" cy="567335"/>
          </a:xfrm>
          <a:solidFill>
            <a:srgbClr val="FFCC52"/>
          </a:solidFill>
          <a:ln w="14288" cap="flat">
            <a:solidFill>
              <a:srgbClr val="FFFFFF"/>
            </a:solidFill>
            <a:prstDash val="dash"/>
            <a:round/>
          </a:ln>
        </p:spPr>
        <p:txBody>
          <a:bodyPr vert="horz" wrap="square" lIns="114300" tIns="57150" rIns="114300" bIns="57150" rtlCol="0" anchor="ctr">
            <a:spAutoFit/>
          </a:bodyPr>
          <a:lstStyle/>
          <a:p>
            <a:pPr>
              <a:defRPr lang="en-US" sz="1400" dirty="0"/>
            </a:pPr>
            <a:r>
              <a:rPr lang="en-US" sz="2000" b="1" dirty="0">
                <a:solidFill>
                  <a:srgbClr val="FF0000"/>
                </a:solidFill>
                <a:latin typeface="Times New Roman" panose="02020603050405020304" pitchFamily="18" charset="0"/>
                <a:cs typeface="Times New Roman" panose="02020603050405020304" pitchFamily="18" charset="0"/>
              </a:rPr>
              <a:t>BCS508</a:t>
            </a:r>
          </a:p>
        </p:txBody>
      </p:sp>
      <p:sp>
        <p:nvSpPr>
          <p:cNvPr id="4" name="TextBox 3">
            <a:extLst>
              <a:ext uri="{397EF7C8-D5E8-4BE9-B2B0-9B0AE9EFFFC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B5AB8C-E3A1-4673-8496-F4FC48D6B5FE}"/>
              </a:ext>
            </a:extLst>
          </p:cNvPr>
          <p:cNvSpPr txBox="1"/>
          <p:nvPr/>
        </p:nvSpPr>
        <p:spPr>
          <a:xfrm>
            <a:off x="2240283" y="1720503"/>
            <a:ext cx="2617470" cy="373949"/>
          </a:xfrm>
          <a:prstGeom prst="homePlate">
            <a:avLst/>
          </a:prstGeom>
          <a:solidFill>
            <a:schemeClr val="accent1"/>
          </a:solidFill>
        </p:spPr>
        <p:txBody>
          <a:bodyPr vert="horz" lIns="114300" tIns="57150" rIns="114300" bIns="57150" rtlCol="0" anchor="ctr">
            <a:spAutoFit/>
          </a:bodyPr>
          <a:lstStyle/>
          <a:p>
            <a:pPr algn="ctr">
              <a:defRPr lang="en-US" sz="1400" dirty="0"/>
            </a:pPr>
            <a:r>
              <a:rPr lang="en-US" sz="1680" dirty="0">
                <a:solidFill>
                  <a:schemeClr val="bg1"/>
                </a:solidFill>
                <a:latin typeface="Times New Roman" pitchFamily="18" charset="0"/>
                <a:cs typeface="Times New Roman" pitchFamily="18" charset="0"/>
              </a:rPr>
              <a:t>Course</a:t>
            </a:r>
            <a:r>
              <a:rPr lang="en-US" sz="1680" dirty="0">
                <a:solidFill>
                  <a:schemeClr val="bg1"/>
                </a:solidFill>
              </a:rPr>
              <a:t> </a:t>
            </a:r>
            <a:r>
              <a:rPr lang="en-US" sz="1680" dirty="0">
                <a:solidFill>
                  <a:schemeClr val="bg1"/>
                </a:solidFill>
                <a:latin typeface="Times New Roman" pitchFamily="18" charset="0"/>
                <a:cs typeface="Times New Roman" pitchFamily="18" charset="0"/>
              </a:rPr>
              <a:t>Name</a:t>
            </a:r>
          </a:p>
        </p:txBody>
      </p:sp>
      <p:sp>
        <p:nvSpPr>
          <p:cNvPr id="5" name="TextBox 4">
            <a:extLst>
              <a:ext uri="{8D381170-94AC-4836-962F-7C8D1C682F6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367357C-720C-479D-AB68-8A84E2A633C9}"/>
              </a:ext>
            </a:extLst>
          </p:cNvPr>
          <p:cNvSpPr txBox="1"/>
          <p:nvPr/>
        </p:nvSpPr>
        <p:spPr>
          <a:xfrm>
            <a:off x="2257390" y="2571739"/>
            <a:ext cx="2617470" cy="373949"/>
          </a:xfrm>
          <a:prstGeom prst="homePlate">
            <a:avLst/>
          </a:prstGeom>
          <a:solidFill>
            <a:schemeClr val="accent1"/>
          </a:solidFill>
        </p:spPr>
        <p:txBody>
          <a:bodyPr vert="horz" lIns="114300" tIns="57150" rIns="114300" bIns="57150" rtlCol="0" anchor="ctr">
            <a:spAutoFit/>
          </a:bodyPr>
          <a:lstStyle/>
          <a:p>
            <a:pPr algn="ctr">
              <a:defRPr lang="en-US" sz="1400" dirty="0"/>
            </a:pPr>
            <a:r>
              <a:rPr lang="en-US" sz="1680" dirty="0">
                <a:solidFill>
                  <a:schemeClr val="bg1"/>
                </a:solidFill>
                <a:latin typeface="Times New Roman" pitchFamily="18" charset="0"/>
                <a:cs typeface="Times New Roman" pitchFamily="18" charset="0"/>
              </a:rPr>
              <a:t>Course</a:t>
            </a:r>
            <a:r>
              <a:rPr lang="en-US" sz="1680" dirty="0">
                <a:solidFill>
                  <a:schemeClr val="bg1"/>
                </a:solidFill>
              </a:rPr>
              <a:t> Code</a:t>
            </a:r>
          </a:p>
        </p:txBody>
      </p:sp>
      <p:sp>
        <p:nvSpPr>
          <p:cNvPr id="6" name="TextBox 5">
            <a:extLst>
              <a:ext uri="{7DA946AF-107E-4242-AD04-CA90F989D11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BEFA68E-510F-4EAB-BBAB-8AA019F5E2AB}"/>
              </a:ext>
            </a:extLst>
          </p:cNvPr>
          <p:cNvSpPr txBox="1"/>
          <p:nvPr/>
        </p:nvSpPr>
        <p:spPr>
          <a:xfrm>
            <a:off x="2257390" y="4457702"/>
            <a:ext cx="2617470" cy="373949"/>
          </a:xfrm>
          <a:prstGeom prst="homePlate">
            <a:avLst/>
          </a:prstGeom>
          <a:solidFill>
            <a:schemeClr val="accent1"/>
          </a:solidFill>
        </p:spPr>
        <p:txBody>
          <a:bodyPr vert="horz" lIns="114300" tIns="57150" rIns="114300" bIns="57150" rtlCol="0" anchor="ctr">
            <a:spAutoFit/>
          </a:bodyPr>
          <a:lstStyle/>
          <a:p>
            <a:pPr algn="ctr">
              <a:defRPr lang="en-US" sz="1400" dirty="0"/>
            </a:pPr>
            <a:r>
              <a:rPr lang="en-US" sz="1680" dirty="0">
                <a:solidFill>
                  <a:schemeClr val="bg1"/>
                </a:solidFill>
                <a:latin typeface="Times New Roman" pitchFamily="18" charset="0"/>
                <a:cs typeface="Times New Roman" pitchFamily="18" charset="0"/>
              </a:rPr>
              <a:t>Contact</a:t>
            </a:r>
            <a:r>
              <a:rPr lang="en-US" sz="1680" dirty="0">
                <a:solidFill>
                  <a:schemeClr val="bg1"/>
                </a:solidFill>
              </a:rPr>
              <a:t> Hours</a:t>
            </a:r>
          </a:p>
        </p:txBody>
      </p:sp>
      <p:sp>
        <p:nvSpPr>
          <p:cNvPr id="7" name="TextBox 6">
            <a:extLst>
              <a:ext uri="{A72540CD-CEEC-47B9-987E-32755832CBC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5BEB59B-CDAB-426D-8499-AFBBEAD9E117}"/>
              </a:ext>
            </a:extLst>
          </p:cNvPr>
          <p:cNvSpPr txBox="1"/>
          <p:nvPr>
            <p:custDataLst>
              <p:tags r:id="rId3"/>
            </p:custDataLst>
          </p:nvPr>
        </p:nvSpPr>
        <p:spPr>
          <a:xfrm>
            <a:off x="6483022" y="4355603"/>
            <a:ext cx="2592827" cy="567335"/>
          </a:xfrm>
          <a:solidFill>
            <a:srgbClr val="FFCC52"/>
          </a:solidFill>
          <a:ln w="14288" cap="flat">
            <a:solidFill>
              <a:srgbClr val="FFFFFF"/>
            </a:solidFill>
            <a:prstDash val="dash"/>
            <a:round/>
          </a:ln>
        </p:spPr>
        <p:txBody>
          <a:bodyPr vert="horz" lIns="114300" tIns="57150" rIns="114300" bIns="57150" rtlCol="0" anchor="ctr">
            <a:spAutoFit/>
          </a:bodyPr>
          <a:lstStyle/>
          <a:p>
            <a:pPr>
              <a:defRPr lang="en-US" sz="1400" dirty="0"/>
            </a:pPr>
            <a:r>
              <a:rPr lang="en-US" sz="1680" dirty="0"/>
              <a:t>14</a:t>
            </a:r>
          </a:p>
        </p:txBody>
      </p:sp>
      <p:sp>
        <p:nvSpPr>
          <p:cNvPr id="8" name="TextBox 7">
            <a:extLst>
              <a:ext uri="{504A2721-133C-4982-866D-ACFDD9DF007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4B85BF4-4B65-4329-B599-4EA7BD2641B2}"/>
              </a:ext>
            </a:extLst>
          </p:cNvPr>
          <p:cNvSpPr txBox="1"/>
          <p:nvPr/>
        </p:nvSpPr>
        <p:spPr>
          <a:xfrm>
            <a:off x="2257390" y="5400683"/>
            <a:ext cx="2617470" cy="373949"/>
          </a:xfrm>
          <a:prstGeom prst="homePlate">
            <a:avLst/>
          </a:prstGeom>
          <a:solidFill>
            <a:schemeClr val="accent1"/>
          </a:solidFill>
        </p:spPr>
        <p:txBody>
          <a:bodyPr vert="horz" lIns="114300" tIns="57150" rIns="114300" bIns="57150" rtlCol="0" anchor="ctr">
            <a:spAutoFit/>
          </a:bodyPr>
          <a:lstStyle/>
          <a:p>
            <a:pPr algn="ctr">
              <a:defRPr lang="en-US" sz="1400" dirty="0"/>
            </a:pPr>
            <a:r>
              <a:rPr lang="en-US" sz="1680" dirty="0">
                <a:solidFill>
                  <a:schemeClr val="bg1"/>
                </a:solidFill>
              </a:rPr>
              <a:t>CIE </a:t>
            </a:r>
            <a:r>
              <a:rPr lang="en-US" sz="1680" dirty="0">
                <a:solidFill>
                  <a:schemeClr val="bg1"/>
                </a:solidFill>
                <a:latin typeface="Times New Roman" pitchFamily="18" charset="0"/>
                <a:cs typeface="Times New Roman" pitchFamily="18" charset="0"/>
              </a:rPr>
              <a:t>Marks</a:t>
            </a:r>
          </a:p>
        </p:txBody>
      </p:sp>
      <p:sp>
        <p:nvSpPr>
          <p:cNvPr id="9" name="TextBox 8">
            <a:extLst>
              <a:ext uri="{1DD2F98B-9F28-4053-8E29-DA861BD95E8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05AB87F-94F6-488B-9F95-60146842212F}"/>
              </a:ext>
            </a:extLst>
          </p:cNvPr>
          <p:cNvSpPr txBox="1"/>
          <p:nvPr>
            <p:custDataLst>
              <p:tags r:id="rId4"/>
            </p:custDataLst>
          </p:nvPr>
        </p:nvSpPr>
        <p:spPr>
          <a:xfrm>
            <a:off x="6433892" y="5180104"/>
            <a:ext cx="2592827" cy="567335"/>
          </a:xfrm>
          <a:solidFill>
            <a:srgbClr val="FFCC52"/>
          </a:solidFill>
          <a:ln w="14288" cap="flat">
            <a:solidFill>
              <a:srgbClr val="FFFFFF"/>
            </a:solidFill>
            <a:prstDash val="dash"/>
            <a:round/>
          </a:ln>
        </p:spPr>
        <p:txBody>
          <a:bodyPr vert="horz" lIns="114300" tIns="57150" rIns="114300" bIns="57150" rtlCol="0" anchor="ctr">
            <a:spAutoFit/>
          </a:bodyPr>
          <a:lstStyle/>
          <a:p>
            <a:pPr>
              <a:defRPr lang="en-US" sz="1400" dirty="0"/>
            </a:pPr>
            <a:r>
              <a:rPr sz="1680"/>
              <a:t>5</a:t>
            </a:r>
            <a:r>
              <a:rPr lang="en-US" sz="1680" dirty="0"/>
              <a:t>0  </a:t>
            </a:r>
          </a:p>
        </p:txBody>
      </p:sp>
      <p:sp>
        <p:nvSpPr>
          <p:cNvPr id="10" name="TextBox 9">
            <a:extLst>
              <a:ext uri="{7C9D5341-23AB-4FAD-A9F7-CF36AE81A84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A29A11F-BE9F-4135-AF5A-FD1C0028066F}"/>
              </a:ext>
            </a:extLst>
          </p:cNvPr>
          <p:cNvSpPr txBox="1"/>
          <p:nvPr/>
        </p:nvSpPr>
        <p:spPr>
          <a:xfrm>
            <a:off x="2240283" y="6172199"/>
            <a:ext cx="2617470" cy="373949"/>
          </a:xfrm>
          <a:prstGeom prst="homePlate">
            <a:avLst/>
          </a:prstGeom>
          <a:solidFill>
            <a:schemeClr val="accent1"/>
          </a:solidFill>
        </p:spPr>
        <p:txBody>
          <a:bodyPr vert="horz" lIns="114300" tIns="57150" rIns="114300" bIns="57150" rtlCol="0" anchor="ctr">
            <a:spAutoFit/>
          </a:bodyPr>
          <a:lstStyle/>
          <a:p>
            <a:pPr algn="ctr">
              <a:defRPr lang="en-US" sz="1400" dirty="0"/>
            </a:pPr>
            <a:r>
              <a:rPr lang="en-US" sz="1680" dirty="0">
                <a:solidFill>
                  <a:schemeClr val="bg1"/>
                </a:solidFill>
              </a:rPr>
              <a:t>SEE </a:t>
            </a:r>
            <a:r>
              <a:rPr lang="en-US" sz="1680" dirty="0">
                <a:solidFill>
                  <a:schemeClr val="bg1"/>
                </a:solidFill>
                <a:latin typeface="Times New Roman" pitchFamily="18" charset="0"/>
                <a:cs typeface="Times New Roman" pitchFamily="18" charset="0"/>
              </a:rPr>
              <a:t>Marks</a:t>
            </a:r>
          </a:p>
        </p:txBody>
      </p:sp>
      <p:sp>
        <p:nvSpPr>
          <p:cNvPr id="11" name="TextBox 10">
            <a:extLst>
              <a:ext uri="{0975F4E0-54BF-4AAC-8C15-D7583B4614D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E21E7CA-528D-4403-A013-946D71FF5936}"/>
              </a:ext>
            </a:extLst>
          </p:cNvPr>
          <p:cNvSpPr txBox="1"/>
          <p:nvPr>
            <p:custDataLst>
              <p:tags r:id="rId5"/>
            </p:custDataLst>
          </p:nvPr>
        </p:nvSpPr>
        <p:spPr>
          <a:xfrm>
            <a:off x="6471442" y="6058699"/>
            <a:ext cx="2592827" cy="567335"/>
          </a:xfrm>
          <a:solidFill>
            <a:srgbClr val="FFCC52"/>
          </a:solidFill>
          <a:ln w="14288" cap="flat">
            <a:solidFill>
              <a:srgbClr val="FFFFFF"/>
            </a:solidFill>
            <a:prstDash val="dash"/>
            <a:round/>
          </a:ln>
        </p:spPr>
        <p:txBody>
          <a:bodyPr vert="horz" lIns="114300" tIns="57150" rIns="114300" bIns="57150" rtlCol="0" anchor="ctr">
            <a:spAutoFit/>
          </a:bodyPr>
          <a:lstStyle/>
          <a:p>
            <a:pPr>
              <a:defRPr lang="en-US" sz="1400" dirty="0"/>
            </a:pPr>
            <a:r>
              <a:rPr sz="1680"/>
              <a:t>5</a:t>
            </a:r>
            <a:r>
              <a:rPr lang="en-US" sz="1680" dirty="0"/>
              <a:t>0 </a:t>
            </a:r>
          </a:p>
        </p:txBody>
      </p:sp>
      <p:sp>
        <p:nvSpPr>
          <p:cNvPr id="15" name="Slide Number Placeholder 14"/>
          <p:cNvSpPr>
            <a:spLocks noGrp="1"/>
          </p:cNvSpPr>
          <p:nvPr>
            <p:ph type="sldNum" sz="quarter" idx="12"/>
          </p:nvPr>
        </p:nvSpPr>
        <p:spPr/>
        <p:txBody>
          <a:bodyPr/>
          <a:lstStyle/>
          <a:p>
            <a:fld id="{208A4197-6501-4F07-95BE-3B6D4F9505A5}" type="slidenum">
              <a:rPr lang="en-IN" smtClean="0"/>
              <a:pPr/>
              <a:t>2</a:t>
            </a:fld>
            <a:endParaRPr lang="en-IN"/>
          </a:p>
        </p:txBody>
      </p:sp>
      <p:sp>
        <p:nvSpPr>
          <p:cNvPr id="16" name="TextBox 15">
            <a:extLst>
              <a:ext uri="{8D381170-94AC-4836-962F-7C8D1C682F6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367357C-720C-479D-AB68-8A84E2A633C9}"/>
              </a:ext>
            </a:extLst>
          </p:cNvPr>
          <p:cNvSpPr txBox="1"/>
          <p:nvPr/>
        </p:nvSpPr>
        <p:spPr>
          <a:xfrm>
            <a:off x="2257390" y="3600446"/>
            <a:ext cx="2617470" cy="373949"/>
          </a:xfrm>
          <a:prstGeom prst="homePlate">
            <a:avLst/>
          </a:prstGeom>
          <a:solidFill>
            <a:schemeClr val="accent1"/>
          </a:solidFill>
        </p:spPr>
        <p:txBody>
          <a:bodyPr vert="horz" lIns="114300" tIns="57150" rIns="114300" bIns="57150" rtlCol="0" anchor="ctr">
            <a:spAutoFit/>
          </a:bodyPr>
          <a:lstStyle/>
          <a:p>
            <a:pPr algn="ctr">
              <a:defRPr lang="en-US" sz="1400" dirty="0"/>
            </a:pPr>
            <a:r>
              <a:rPr lang="en-US" sz="1680" dirty="0">
                <a:solidFill>
                  <a:schemeClr val="bg1"/>
                </a:solidFill>
                <a:latin typeface="Times New Roman" pitchFamily="18" charset="0"/>
                <a:cs typeface="Times New Roman" pitchFamily="18" charset="0"/>
              </a:rPr>
              <a:t>Course</a:t>
            </a:r>
            <a:r>
              <a:rPr lang="en-US" sz="1680" dirty="0">
                <a:solidFill>
                  <a:schemeClr val="bg1"/>
                </a:solidFill>
              </a:rPr>
              <a:t> type</a:t>
            </a:r>
          </a:p>
        </p:txBody>
      </p:sp>
      <p:sp>
        <p:nvSpPr>
          <p:cNvPr id="17" name="TextBox 16"/>
          <p:cNvSpPr txBox="1"/>
          <p:nvPr/>
        </p:nvSpPr>
        <p:spPr>
          <a:xfrm>
            <a:off x="6469207" y="3531099"/>
            <a:ext cx="1885963" cy="424732"/>
          </a:xfrm>
          <a:prstGeom prst="rect">
            <a:avLst/>
          </a:prstGeom>
          <a:noFill/>
        </p:spPr>
        <p:txBody>
          <a:bodyPr wrap="square" rtlCol="0">
            <a:spAutoFit/>
          </a:bodyPr>
          <a:lstStyle/>
          <a:p>
            <a:r>
              <a:rPr lang="en-US" sz="2160" b="1" dirty="0">
                <a:latin typeface="Times New Roman" pitchFamily="18" charset="0"/>
                <a:cs typeface="Times New Roman" pitchFamily="18" charset="0"/>
              </a:rPr>
              <a:t>MCQ</a:t>
            </a:r>
            <a:endParaRPr lang="en-IN" sz="2160" b="1" dirty="0">
              <a:latin typeface="Times New Roman" pitchFamily="18" charset="0"/>
              <a:cs typeface="Times New Roman" pitchFamily="18" charset="0"/>
            </a:endParaRPr>
          </a:p>
        </p:txBody>
      </p:sp>
      <p:sp>
        <p:nvSpPr>
          <p:cNvPr id="19" name="Date Placeholder 18"/>
          <p:cNvSpPr>
            <a:spLocks noGrp="1"/>
          </p:cNvSpPr>
          <p:nvPr>
            <p:ph type="dt" sz="half" idx="10"/>
          </p:nvPr>
        </p:nvSpPr>
        <p:spPr/>
        <p:txBody>
          <a:bodyPr/>
          <a:lstStyle/>
          <a:p>
            <a:fld id="{BECCE05F-2A99-4847-BCA4-F6C7ADB9ABCB}" type="datetime3">
              <a:rPr lang="en-US" smtClean="0"/>
              <a:pPr/>
              <a:t>11 August 2025</a:t>
            </a:fld>
            <a:endParaRPr lang="en-IN"/>
          </a:p>
        </p:txBody>
      </p:sp>
      <p:sp>
        <p:nvSpPr>
          <p:cNvPr id="20" name="Footer Placeholder 19"/>
          <p:cNvSpPr>
            <a:spLocks noGrp="1"/>
          </p:cNvSpPr>
          <p:nvPr>
            <p:ph type="ftr" sz="quarter" idx="11"/>
          </p:nvPr>
        </p:nvSpPr>
        <p:spPr/>
        <p:txBody>
          <a:bodyPr/>
          <a:lstStyle/>
          <a:p>
            <a:r>
              <a:rPr lang="en-IN"/>
              <a:t>Department of CIVIL Engineering</a:t>
            </a:r>
          </a:p>
        </p:txBody>
      </p:sp>
      <p:pic>
        <p:nvPicPr>
          <p:cNvPr id="18" name="Picture 2"/>
          <p:cNvPicPr>
            <a:picLocks noChangeAspect="1" noChangeArrowheads="1"/>
          </p:cNvPicPr>
          <p:nvPr/>
        </p:nvPicPr>
        <p:blipFill>
          <a:blip r:embed="rId8"/>
          <a:srcRect/>
          <a:stretch>
            <a:fillRect/>
          </a:stretch>
        </p:blipFill>
        <p:spPr bwMode="auto">
          <a:xfrm>
            <a:off x="1828800" y="0"/>
            <a:ext cx="10972800" cy="1028707"/>
          </a:xfrm>
          <a:prstGeom prst="rect">
            <a:avLst/>
          </a:prstGeom>
          <a:noFill/>
          <a:ln w="9525">
            <a:noFill/>
            <a:miter lim="800000"/>
            <a:headEnd/>
            <a:tailEnd/>
          </a:ln>
          <a:effectLst/>
        </p:spPr>
      </p:pic>
    </p:spTree>
    <p:extLst>
      <p:ext uri="{B2A11358-02DE-401F-B26C-1746D581A16E}">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4483826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2"/>
                                        </p:tgtEl>
                                        <p:attrNameLst>
                                          <p:attrName>style.visibility</p:attrName>
                                        </p:attrNameLst>
                                      </p:cBhvr>
                                      <p:to>
                                        <p:strVal val="visible"/>
                                      </p:to>
                                    </p:set>
                                    <p:anim calcmode="lin" valueType="num">
                                      <p:cBhvr>
                                        <p:cTn id="7" dur="1000">
                                          <p:stCondLst>
                                            <p:cond delay="0"/>
                                          </p:stCondLst>
                                        </p:cTn>
                                        <p:tgtEl>
                                          <p:spTgt spid="2"/>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000" fill="hold">
                                          <p:stCondLst>
                                            <p:cond delay="0"/>
                                          </p:stCondLst>
                                        </p:cTn>
                                        <p:tgtEl>
                                          <p:spTgt spid="3"/>
                                        </p:tgtEl>
                                        <p:attrNameLst>
                                          <p:attrName>style.visibility</p:attrName>
                                        </p:attrNameLst>
                                      </p:cBhvr>
                                      <p:to>
                                        <p:strVal val="visible"/>
                                      </p:to>
                                    </p:set>
                                    <p:anim calcmode="lin" valueType="num">
                                      <p:cBhvr>
                                        <p:cTn id="14" dur="1000">
                                          <p:stCondLst>
                                            <p:cond delay="0"/>
                                          </p:stCondLst>
                                        </p:cTn>
                                        <p:tgtEl>
                                          <p:spTgt spid="3"/>
                                        </p:tgtEl>
                                        <p:attrNameLst>
                                          <p:attrName>ppt_w</p:attrName>
                                        </p:attrNameLst>
                                      </p:cBhvr>
                                      <p:tavLst>
                                        <p:tav tm="0">
                                          <p:val>
                                            <p:strVal val="#ppt_w*0.70"/>
                                          </p:val>
                                        </p:tav>
                                        <p:tav tm="100000">
                                          <p:val>
                                            <p:strVal val="#ppt_w"/>
                                          </p:val>
                                        </p:tav>
                                      </p:tavLst>
                                    </p:anim>
                                    <p:anim calcmode="lin" valueType="num">
                                      <p:cBhvr>
                                        <p:cTn id="15" dur="1000">
                                          <p:stCondLst>
                                            <p:cond delay="0"/>
                                          </p:stCondLst>
                                        </p:cTn>
                                        <p:tgtEl>
                                          <p:spTgt spid="3"/>
                                        </p:tgtEl>
                                        <p:attrNameLst>
                                          <p:attrName>ppt_h</p:attrName>
                                        </p:attrNameLst>
                                      </p:cBhvr>
                                      <p:tavLst>
                                        <p:tav tm="0">
                                          <p:val>
                                            <p:strVal val="#ppt_h"/>
                                          </p:val>
                                        </p:tav>
                                        <p:tav tm="100000">
                                          <p:val>
                                            <p:strVal val="#ppt_h"/>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linds(horizontal)">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000" fill="hold">
                                          <p:stCondLst>
                                            <p:cond delay="0"/>
                                          </p:stCondLst>
                                        </p:cTn>
                                        <p:tgtEl>
                                          <p:spTgt spid="7"/>
                                        </p:tgtEl>
                                        <p:attrNameLst>
                                          <p:attrName>style.visibility</p:attrName>
                                        </p:attrNameLst>
                                      </p:cBhvr>
                                      <p:to>
                                        <p:strVal val="visible"/>
                                      </p:to>
                                    </p:set>
                                    <p:anim calcmode="lin" valueType="num">
                                      <p:cBhvr>
                                        <p:cTn id="26"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27"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28" dur="10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000" fill="hold">
                                          <p:stCondLst>
                                            <p:cond delay="0"/>
                                          </p:stCondLst>
                                        </p:cTn>
                                        <p:tgtEl>
                                          <p:spTgt spid="9"/>
                                        </p:tgtEl>
                                        <p:attrNameLst>
                                          <p:attrName>style.visibility</p:attrName>
                                        </p:attrNameLst>
                                      </p:cBhvr>
                                      <p:to>
                                        <p:strVal val="visible"/>
                                      </p:to>
                                    </p:set>
                                    <p:anim calcmode="lin" valueType="num">
                                      <p:cBhvr>
                                        <p:cTn id="33" dur="1000">
                                          <p:stCondLst>
                                            <p:cond delay="0"/>
                                          </p:stCondLst>
                                        </p:cTn>
                                        <p:tgtEl>
                                          <p:spTgt spid="9"/>
                                        </p:tgtEl>
                                        <p:attrNameLst>
                                          <p:attrName>ppt_w</p:attrName>
                                        </p:attrNameLst>
                                      </p:cBhvr>
                                      <p:tavLst>
                                        <p:tav tm="0">
                                          <p:val>
                                            <p:strVal val="#ppt_w*0.70"/>
                                          </p:val>
                                        </p:tav>
                                        <p:tav tm="100000">
                                          <p:val>
                                            <p:strVal val="#ppt_w"/>
                                          </p:val>
                                        </p:tav>
                                      </p:tavLst>
                                    </p:anim>
                                    <p:anim calcmode="lin" valueType="num">
                                      <p:cBhvr>
                                        <p:cTn id="34" dur="1000">
                                          <p:stCondLst>
                                            <p:cond delay="0"/>
                                          </p:stCondLst>
                                        </p:cTn>
                                        <p:tgtEl>
                                          <p:spTgt spid="9"/>
                                        </p:tgtEl>
                                        <p:attrNameLst>
                                          <p:attrName>ppt_h</p:attrName>
                                        </p:attrNameLst>
                                      </p:cBhvr>
                                      <p:tavLst>
                                        <p:tav tm="0">
                                          <p:val>
                                            <p:strVal val="#ppt_h"/>
                                          </p:val>
                                        </p:tav>
                                        <p:tav tm="100000">
                                          <p:val>
                                            <p:strVal val="#ppt_h"/>
                                          </p:val>
                                        </p:tav>
                                      </p:tavLst>
                                    </p:anim>
                                    <p:animEffect transition="in" filter="fade">
                                      <p:cBhvr>
                                        <p:cTn id="35" dur="10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000" fill="hold">
                                          <p:stCondLst>
                                            <p:cond delay="0"/>
                                          </p:stCondLst>
                                        </p:cTn>
                                        <p:tgtEl>
                                          <p:spTgt spid="11"/>
                                        </p:tgtEl>
                                        <p:attrNameLst>
                                          <p:attrName>style.visibility</p:attrName>
                                        </p:attrNameLst>
                                      </p:cBhvr>
                                      <p:to>
                                        <p:strVal val="visible"/>
                                      </p:to>
                                    </p:set>
                                    <p:anim calcmode="lin" valueType="num">
                                      <p:cBhvr>
                                        <p:cTn id="40" dur="1000">
                                          <p:stCondLst>
                                            <p:cond delay="0"/>
                                          </p:stCondLst>
                                        </p:cTn>
                                        <p:tgtEl>
                                          <p:spTgt spid="11"/>
                                        </p:tgtEl>
                                        <p:attrNameLst>
                                          <p:attrName>ppt_w</p:attrName>
                                        </p:attrNameLst>
                                      </p:cBhvr>
                                      <p:tavLst>
                                        <p:tav tm="0">
                                          <p:val>
                                            <p:strVal val="#ppt_w*0.70"/>
                                          </p:val>
                                        </p:tav>
                                        <p:tav tm="100000">
                                          <p:val>
                                            <p:strVal val="#ppt_w"/>
                                          </p:val>
                                        </p:tav>
                                      </p:tavLst>
                                    </p:anim>
                                    <p:anim calcmode="lin" valueType="num">
                                      <p:cBhvr>
                                        <p:cTn id="41" dur="1000">
                                          <p:stCondLst>
                                            <p:cond delay="0"/>
                                          </p:stCondLst>
                                        </p:cTn>
                                        <p:tgtEl>
                                          <p:spTgt spid="11"/>
                                        </p:tgtEl>
                                        <p:attrNameLst>
                                          <p:attrName>ppt_h</p:attrName>
                                        </p:attrNameLst>
                                      </p:cBhvr>
                                      <p:tavLst>
                                        <p:tav tm="0">
                                          <p:val>
                                            <p:strVal val="#ppt_h"/>
                                          </p:val>
                                        </p:tav>
                                        <p:tav tm="100000">
                                          <p:val>
                                            <p:strVal val="#ppt_h"/>
                                          </p:val>
                                        </p:tav>
                                      </p:tavLst>
                                    </p:anim>
                                    <p:animEffect transition="in" filter="fade">
                                      <p:cBhvr>
                                        <p:cTn id="4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P spid="9" grpId="0" animBg="1"/>
      <p:bldP spid="11" grpId="0" animBg="1"/>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7390" y="1200130"/>
            <a:ext cx="10029895" cy="6858048"/>
          </a:xfrm>
        </p:spPr>
        <p:txBody>
          <a:bodyPr>
            <a:noAutofit/>
          </a:bodyPr>
          <a:lstStyle/>
          <a:p>
            <a:pPr algn="just">
              <a:buNone/>
            </a:pPr>
            <a:r>
              <a:rPr lang="en-IN" sz="2400" b="1" dirty="0">
                <a:solidFill>
                  <a:srgbClr val="FF0000"/>
                </a:solidFill>
                <a:latin typeface="Times New Roman" pitchFamily="18" charset="0"/>
                <a:cs typeface="Times New Roman" pitchFamily="18" charset="0"/>
              </a:rPr>
              <a:t>Continuous Internal Evaluation</a:t>
            </a:r>
            <a:r>
              <a:rPr lang="en-IN" sz="2400" b="1" dirty="0">
                <a:latin typeface="Times New Roman" pitchFamily="18" charset="0"/>
                <a:cs typeface="Times New Roman" pitchFamily="18" charset="0"/>
              </a:rPr>
              <a:t>:</a:t>
            </a:r>
          </a:p>
          <a:p>
            <a:pPr algn="just">
              <a:buNone/>
            </a:pPr>
            <a:r>
              <a:rPr lang="en-IN" sz="2400" dirty="0">
                <a:solidFill>
                  <a:srgbClr val="0070C0"/>
                </a:solidFill>
                <a:latin typeface="Times New Roman" pitchFamily="18" charset="0"/>
                <a:cs typeface="Times New Roman" pitchFamily="18" charset="0"/>
              </a:rPr>
              <a:t>Three Unit Tests each of </a:t>
            </a:r>
            <a:r>
              <a:rPr lang="en-IN" sz="2400" b="1" dirty="0">
                <a:solidFill>
                  <a:srgbClr val="0070C0"/>
                </a:solidFill>
                <a:latin typeface="Times New Roman" pitchFamily="18" charset="0"/>
                <a:cs typeface="Times New Roman" pitchFamily="18" charset="0"/>
              </a:rPr>
              <a:t>20 Marks (duration 01 hour)</a:t>
            </a:r>
          </a:p>
          <a:p>
            <a:pPr algn="just">
              <a:buNone/>
            </a:pPr>
            <a:r>
              <a:rPr lang="en-IN" sz="2400" dirty="0">
                <a:latin typeface="Times New Roman" pitchFamily="18" charset="0"/>
                <a:cs typeface="Times New Roman" pitchFamily="18" charset="0"/>
              </a:rPr>
              <a:t>1. First test at the end of 5th week of the semester</a:t>
            </a:r>
          </a:p>
          <a:p>
            <a:pPr algn="just">
              <a:buNone/>
            </a:pPr>
            <a:r>
              <a:rPr lang="en-IN" sz="2400" dirty="0">
                <a:latin typeface="Times New Roman" pitchFamily="18" charset="0"/>
                <a:cs typeface="Times New Roman" pitchFamily="18" charset="0"/>
              </a:rPr>
              <a:t>2. Second test at the end of the 10th week of the semester</a:t>
            </a:r>
          </a:p>
          <a:p>
            <a:pPr algn="just">
              <a:buNone/>
            </a:pPr>
            <a:r>
              <a:rPr lang="en-IN" sz="2400" dirty="0">
                <a:latin typeface="Times New Roman" pitchFamily="18" charset="0"/>
                <a:cs typeface="Times New Roman" pitchFamily="18" charset="0"/>
              </a:rPr>
              <a:t>3. Third test at the end of the 15th week of the semester</a:t>
            </a:r>
          </a:p>
          <a:p>
            <a:pPr algn="just">
              <a:buNone/>
            </a:pPr>
            <a:r>
              <a:rPr lang="en-IN" sz="2400" dirty="0">
                <a:solidFill>
                  <a:srgbClr val="0070C0"/>
                </a:solidFill>
                <a:latin typeface="Times New Roman" pitchFamily="18" charset="0"/>
                <a:cs typeface="Times New Roman" pitchFamily="18" charset="0"/>
              </a:rPr>
              <a:t>Two assignments each of </a:t>
            </a:r>
            <a:r>
              <a:rPr lang="en-IN" sz="2400" b="1" dirty="0">
                <a:solidFill>
                  <a:srgbClr val="0070C0"/>
                </a:solidFill>
                <a:latin typeface="Times New Roman" pitchFamily="18" charset="0"/>
                <a:cs typeface="Times New Roman" pitchFamily="18" charset="0"/>
              </a:rPr>
              <a:t>10 Marks</a:t>
            </a:r>
          </a:p>
          <a:p>
            <a:pPr algn="just">
              <a:buNone/>
            </a:pPr>
            <a:r>
              <a:rPr lang="en-IN" sz="2400" dirty="0">
                <a:latin typeface="Times New Roman" pitchFamily="18" charset="0"/>
                <a:cs typeface="Times New Roman" pitchFamily="18" charset="0"/>
              </a:rPr>
              <a:t>4. First assignment at the end of 4th week of the semester</a:t>
            </a:r>
          </a:p>
          <a:p>
            <a:pPr algn="just">
              <a:buNone/>
            </a:pPr>
            <a:r>
              <a:rPr lang="en-IN" sz="2400" dirty="0">
                <a:latin typeface="Times New Roman" pitchFamily="18" charset="0"/>
                <a:cs typeface="Times New Roman" pitchFamily="18" charset="0"/>
              </a:rPr>
              <a:t>5. Second assignment at the end of 9th week of the semester</a:t>
            </a:r>
          </a:p>
          <a:p>
            <a:pPr algn="just">
              <a:buNone/>
            </a:pPr>
            <a:r>
              <a:rPr lang="en-IN" sz="2400" dirty="0">
                <a:solidFill>
                  <a:srgbClr val="0070C0"/>
                </a:solidFill>
                <a:latin typeface="Times New Roman" pitchFamily="18" charset="0"/>
                <a:cs typeface="Times New Roman" pitchFamily="18" charset="0"/>
              </a:rPr>
              <a:t>Group discussion/Seminar/quiz any one of three suitably planned to attain the COs and POs for </a:t>
            </a:r>
            <a:r>
              <a:rPr lang="en-IN" sz="2400" b="1" dirty="0">
                <a:solidFill>
                  <a:srgbClr val="0070C0"/>
                </a:solidFill>
                <a:latin typeface="Times New Roman" pitchFamily="18" charset="0"/>
                <a:cs typeface="Times New Roman" pitchFamily="18" charset="0"/>
              </a:rPr>
              <a:t>20 Marks</a:t>
            </a:r>
          </a:p>
          <a:p>
            <a:pPr algn="just">
              <a:buNone/>
            </a:pPr>
            <a:r>
              <a:rPr lang="en-IN" sz="2400" dirty="0">
                <a:latin typeface="Times New Roman" pitchFamily="18" charset="0"/>
                <a:cs typeface="Times New Roman" pitchFamily="18" charset="0"/>
              </a:rPr>
              <a:t>(</a:t>
            </a:r>
            <a:r>
              <a:rPr lang="en-IN" sz="2400" b="1" dirty="0">
                <a:latin typeface="Times New Roman" pitchFamily="18" charset="0"/>
                <a:cs typeface="Times New Roman" pitchFamily="18" charset="0"/>
              </a:rPr>
              <a:t>duration 01 hours)</a:t>
            </a:r>
          </a:p>
          <a:p>
            <a:pPr algn="just">
              <a:buNone/>
            </a:pPr>
            <a:r>
              <a:rPr lang="en-IN" sz="2400" dirty="0">
                <a:latin typeface="Times New Roman" pitchFamily="18" charset="0"/>
                <a:cs typeface="Times New Roman" pitchFamily="18" charset="0"/>
              </a:rPr>
              <a:t>6. At the end of the 13th week of the semester</a:t>
            </a:r>
          </a:p>
          <a:p>
            <a:pPr>
              <a:buNone/>
            </a:pPr>
            <a:r>
              <a:rPr lang="en-IN" sz="2640" dirty="0">
                <a:latin typeface="Times New Roman" pitchFamily="18" charset="0"/>
                <a:cs typeface="Times New Roman" pitchFamily="18" charset="0"/>
              </a:rPr>
              <a:t>The sum of three tests, two assignments, and quiz/seminar/group discussion will be out of 100 marks and will be </a:t>
            </a:r>
            <a:r>
              <a:rPr lang="en-IN" sz="2640" b="1" dirty="0">
                <a:latin typeface="Times New Roman" pitchFamily="18" charset="0"/>
                <a:cs typeface="Times New Roman" pitchFamily="18" charset="0"/>
              </a:rPr>
              <a:t>scaled down to 50 marks</a:t>
            </a:r>
            <a:endParaRPr lang="en-IN" sz="2640" b="1" dirty="0">
              <a:solidFill>
                <a:srgbClr val="0070C0"/>
              </a:solidFill>
              <a:latin typeface="Times New Roman" pitchFamily="18" charset="0"/>
              <a:cs typeface="Times New Roman" pitchFamily="18" charset="0"/>
            </a:endParaRPr>
          </a:p>
        </p:txBody>
      </p:sp>
      <p:pic>
        <p:nvPicPr>
          <p:cNvPr id="4" name="Picture 2"/>
          <p:cNvPicPr>
            <a:picLocks noChangeAspect="1" noChangeArrowheads="1"/>
          </p:cNvPicPr>
          <p:nvPr/>
        </p:nvPicPr>
        <p:blipFill>
          <a:blip r:embed="rId3"/>
          <a:srcRect/>
          <a:stretch>
            <a:fillRect/>
          </a:stretch>
        </p:blipFill>
        <p:spPr bwMode="auto">
          <a:xfrm>
            <a:off x="1828800" y="0"/>
            <a:ext cx="10972800" cy="1028707"/>
          </a:xfrm>
          <a:prstGeom prst="rect">
            <a:avLst/>
          </a:prstGeom>
          <a:noFill/>
          <a:ln w="9525">
            <a:noFill/>
            <a:miter lim="800000"/>
            <a:headEnd/>
            <a:tailEnd/>
          </a:ln>
          <a:effectLst/>
        </p:spPr>
      </p:pic>
    </p:spTree>
    <p:extLst>
      <p:ext uri="{BB962C8B-B14F-4D97-AF65-F5344CB8AC3E}">
        <p14:creationId xmlns:p14="http://schemas.microsoft.com/office/powerpoint/2010/main" val="1172274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85BFAAE4-8E72-4B80-87EE-11B397305A31}">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3BAC49C1-E617-4646-B4B9-BC2B0368E981}"/>
              </a:ext>
            </a:extLst>
          </p:cNvPr>
          <p:cNvSpPr txBox="1"/>
          <p:nvPr/>
        </p:nvSpPr>
        <p:spPr>
          <a:xfrm>
            <a:off x="1828803" y="1197544"/>
            <a:ext cx="3028950" cy="373949"/>
          </a:xfrm>
          <a:prstGeom prst="homePlate">
            <a:avLst/>
          </a:prstGeom>
          <a:solidFill>
            <a:schemeClr val="accent1"/>
          </a:solidFill>
        </p:spPr>
        <p:txBody>
          <a:bodyPr vert="horz" lIns="114300" tIns="57150" rIns="114300" bIns="57150" rtlCol="0" anchor="ctr">
            <a:spAutoFit/>
          </a:bodyPr>
          <a:lstStyle/>
          <a:p>
            <a:pPr algn="ctr">
              <a:defRPr lang="en-US" sz="1400" dirty="0"/>
            </a:pPr>
            <a:r>
              <a:rPr lang="en-US" sz="1680" dirty="0">
                <a:solidFill>
                  <a:schemeClr val="bg1"/>
                </a:solidFill>
                <a:latin typeface="Lato"/>
              </a:rPr>
              <a:t>Course Learning Objectives</a:t>
            </a:r>
          </a:p>
        </p:txBody>
      </p:sp>
      <p:sp>
        <p:nvSpPr>
          <p:cNvPr id="8" name="Rectangle 7"/>
          <p:cNvSpPr/>
          <p:nvPr/>
        </p:nvSpPr>
        <p:spPr>
          <a:xfrm>
            <a:off x="2514566" y="1628758"/>
            <a:ext cx="10972800" cy="2103461"/>
          </a:xfrm>
          <a:prstGeom prst="rect">
            <a:avLst/>
          </a:prstGeom>
        </p:spPr>
        <p:txBody>
          <a:bodyPr wrap="square">
            <a:spAutoFit/>
          </a:bodyPr>
          <a:lstStyle/>
          <a:p>
            <a:pPr marL="457200" indent="-457200">
              <a:lnSpc>
                <a:spcPct val="150000"/>
              </a:lnSpc>
              <a:buAutoNum type="arabicPeriod"/>
            </a:pPr>
            <a:r>
              <a:rPr lang="en-US" sz="2200" dirty="0">
                <a:latin typeface="Times New Roman" panose="02020603050405020304" pitchFamily="18" charset="0"/>
                <a:cs typeface="Times New Roman" panose="02020603050405020304" pitchFamily="18" charset="0"/>
              </a:rPr>
              <a:t>Identify the major challenges of environmental issues  </a:t>
            </a:r>
          </a:p>
          <a:p>
            <a:pPr marL="457200" indent="-457200">
              <a:lnSpc>
                <a:spcPct val="150000"/>
              </a:lnSpc>
              <a:buAutoNum type="arabicPeriod"/>
            </a:pPr>
            <a:r>
              <a:rPr lang="en-US" sz="2200" dirty="0">
                <a:latin typeface="Times New Roman" panose="02020603050405020304" pitchFamily="18" charset="0"/>
                <a:cs typeface="Times New Roman" panose="02020603050405020304" pitchFamily="18" charset="0"/>
              </a:rPr>
              <a:t>Develop skills, critical thinking and demonstrate socio-economic skills for Environmental protection </a:t>
            </a:r>
          </a:p>
          <a:p>
            <a:pPr marL="457200" indent="-457200">
              <a:lnSpc>
                <a:spcPct val="150000"/>
              </a:lnSpc>
              <a:buAutoNum type="arabicPeriod"/>
            </a:pPr>
            <a:r>
              <a:rPr lang="en-US" sz="2200" dirty="0">
                <a:latin typeface="Times New Roman" panose="02020603050405020304" pitchFamily="18" charset="0"/>
                <a:cs typeface="Times New Roman" panose="02020603050405020304" pitchFamily="18" charset="0"/>
              </a:rPr>
              <a:t>Analyze the impact of issues w. r. t. waste management </a:t>
            </a:r>
            <a:r>
              <a:rPr lang="en-IN"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208A4197-6501-4F07-95BE-3B6D4F9505A5}" type="slidenum">
              <a:rPr lang="en-IN" smtClean="0"/>
              <a:pPr/>
              <a:t>4</a:t>
            </a:fld>
            <a:endParaRPr lang="en-IN"/>
          </a:p>
        </p:txBody>
      </p:sp>
      <p:sp>
        <p:nvSpPr>
          <p:cNvPr id="7" name="Date Placeholder 6"/>
          <p:cNvSpPr>
            <a:spLocks noGrp="1"/>
          </p:cNvSpPr>
          <p:nvPr>
            <p:ph type="dt" sz="half" idx="10"/>
          </p:nvPr>
        </p:nvSpPr>
        <p:spPr/>
        <p:txBody>
          <a:bodyPr/>
          <a:lstStyle/>
          <a:p>
            <a:endParaRPr lang="en-IN" dirty="0"/>
          </a:p>
        </p:txBody>
      </p:sp>
      <p:sp>
        <p:nvSpPr>
          <p:cNvPr id="9" name="Footer Placeholder 8"/>
          <p:cNvSpPr>
            <a:spLocks noGrp="1"/>
          </p:cNvSpPr>
          <p:nvPr>
            <p:ph type="ftr" sz="quarter" idx="11"/>
          </p:nvPr>
        </p:nvSpPr>
        <p:spPr/>
        <p:txBody>
          <a:bodyPr/>
          <a:lstStyle/>
          <a:p>
            <a:endParaRPr lang="en-IN" dirty="0"/>
          </a:p>
        </p:txBody>
      </p:sp>
      <p:pic>
        <p:nvPicPr>
          <p:cNvPr id="10" name="Picture 2"/>
          <p:cNvPicPr>
            <a:picLocks noChangeAspect="1" noChangeArrowheads="1"/>
          </p:cNvPicPr>
          <p:nvPr/>
        </p:nvPicPr>
        <p:blipFill>
          <a:blip r:embed="rId2"/>
          <a:srcRect/>
          <a:stretch>
            <a:fillRect/>
          </a:stretch>
        </p:blipFill>
        <p:spPr bwMode="auto">
          <a:xfrm>
            <a:off x="1828803" y="8550"/>
            <a:ext cx="10972800" cy="1028707"/>
          </a:xfrm>
          <a:prstGeom prst="rect">
            <a:avLst/>
          </a:prstGeom>
          <a:noFill/>
          <a:ln w="9525">
            <a:noFill/>
            <a:miter lim="800000"/>
            <a:headEnd/>
            <a:tailEnd/>
          </a:ln>
          <a:effectLst/>
        </p:spPr>
      </p:pic>
      <p:sp>
        <p:nvSpPr>
          <p:cNvPr id="11" name="Rectangle 10"/>
          <p:cNvSpPr/>
          <p:nvPr/>
        </p:nvSpPr>
        <p:spPr>
          <a:xfrm>
            <a:off x="2514566" y="4248399"/>
            <a:ext cx="10972800" cy="3680303"/>
          </a:xfrm>
          <a:prstGeom prst="rect">
            <a:avLst/>
          </a:prstGeom>
        </p:spPr>
        <p:txBody>
          <a:bodyPr wrap="square">
            <a:spAutoFit/>
          </a:bodyPr>
          <a:lstStyle/>
          <a:p>
            <a:pPr>
              <a:lnSpc>
                <a:spcPct val="200000"/>
              </a:lnSpc>
            </a:pPr>
            <a:r>
              <a:rPr lang="en-IN" sz="2400" dirty="0">
                <a:latin typeface="Times New Roman" pitchFamily="18" charset="0"/>
                <a:cs typeface="Times New Roman" pitchFamily="18" charset="0"/>
              </a:rPr>
              <a:t>At the end of the course the student will be able to:</a:t>
            </a:r>
          </a:p>
          <a:p>
            <a:pPr marL="457200" indent="-457200">
              <a:lnSpc>
                <a:spcPct val="200000"/>
              </a:lnSpc>
              <a:buAutoNum type="arabicPeriod"/>
            </a:pPr>
            <a:r>
              <a:rPr lang="en-US" sz="2400" dirty="0">
                <a:latin typeface="Times New Roman" panose="02020603050405020304" pitchFamily="18" charset="0"/>
                <a:cs typeface="Times New Roman" panose="02020603050405020304" pitchFamily="18" charset="0"/>
              </a:rPr>
              <a:t>Comprehend the principles of ecology and environmental issues pertaining to air, land, and water on a global scale. </a:t>
            </a:r>
          </a:p>
          <a:p>
            <a:pPr marL="457200" indent="-457200">
              <a:lnSpc>
                <a:spcPct val="200000"/>
              </a:lnSpc>
              <a:buAutoNum type="arabicPeriod"/>
            </a:pPr>
            <a:r>
              <a:rPr lang="en-US" sz="2400" dirty="0">
                <a:latin typeface="Times New Roman" panose="02020603050405020304" pitchFamily="18" charset="0"/>
                <a:cs typeface="Times New Roman" panose="02020603050405020304" pitchFamily="18" charset="0"/>
              </a:rPr>
              <a:t>Acquire observation skills for solving problems related to the environment.</a:t>
            </a:r>
          </a:p>
          <a:p>
            <a:pPr marL="457200" indent="-457200">
              <a:lnSpc>
                <a:spcPct val="200000"/>
              </a:lnSpc>
              <a:buAutoNum type="arabicPeriod"/>
            </a:pPr>
            <a:r>
              <a:rPr lang="en-US" sz="2400" dirty="0">
                <a:latin typeface="Times New Roman" panose="02020603050405020304" pitchFamily="18" charset="0"/>
                <a:cs typeface="Times New Roman" panose="02020603050405020304" pitchFamily="18" charset="0"/>
              </a:rPr>
              <a:t>  Conduct survey to describe the realities of waste management system</a:t>
            </a:r>
            <a:r>
              <a:rPr lang="en-US" sz="2400" dirty="0"/>
              <a:t>.</a:t>
            </a:r>
            <a:endParaRPr lang="en-IN" sz="2400" dirty="0">
              <a:latin typeface="Times New Roman" pitchFamily="18" charset="0"/>
              <a:cs typeface="Times New Roman" pitchFamily="18" charset="0"/>
            </a:endParaRPr>
          </a:p>
        </p:txBody>
      </p:sp>
      <p:sp>
        <p:nvSpPr>
          <p:cNvPr id="14" name="TextBox 13">
            <a:extLst>
              <a:ext uri="{85BFAAE4-8E72-4B80-87EE-11B397305A31}">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3BAC49C1-E617-4646-B4B9-BC2B0368E981}"/>
              </a:ext>
            </a:extLst>
          </p:cNvPr>
          <p:cNvSpPr txBox="1"/>
          <p:nvPr/>
        </p:nvSpPr>
        <p:spPr>
          <a:xfrm>
            <a:off x="1828803" y="3927825"/>
            <a:ext cx="3028950" cy="373949"/>
          </a:xfrm>
          <a:prstGeom prst="homePlate">
            <a:avLst/>
          </a:prstGeom>
          <a:solidFill>
            <a:schemeClr val="accent1"/>
          </a:solidFill>
        </p:spPr>
        <p:txBody>
          <a:bodyPr vert="horz" lIns="114300" tIns="57150" rIns="114300" bIns="57150" rtlCol="0" anchor="ctr">
            <a:spAutoFit/>
          </a:bodyPr>
          <a:lstStyle/>
          <a:p>
            <a:pPr algn="ctr"/>
            <a:r>
              <a:rPr lang="en-IN" sz="1680" dirty="0">
                <a:solidFill>
                  <a:schemeClr val="bg1"/>
                </a:solidFill>
                <a:latin typeface="Lato"/>
              </a:rPr>
              <a:t>Course outcome </a:t>
            </a:r>
          </a:p>
        </p:txBody>
      </p:sp>
    </p:spTree>
    <p:extLst>
      <p:ext uri="{2683B85C-4C2A-4407-8261-BEF2C05D72BD}">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endParaRPr lang="en-IN" dirty="0"/>
          </a:p>
        </p:txBody>
      </p:sp>
      <p:sp>
        <p:nvSpPr>
          <p:cNvPr id="5" name="Content Placeholder 2"/>
          <p:cNvSpPr txBox="1">
            <a:spLocks/>
          </p:cNvSpPr>
          <p:nvPr/>
        </p:nvSpPr>
        <p:spPr>
          <a:xfrm>
            <a:off x="834190" y="1028678"/>
            <a:ext cx="12111790" cy="6686568"/>
          </a:xfrm>
          <a:prstGeom prst="rect">
            <a:avLst/>
          </a:prstGeom>
        </p:spPr>
        <p:txBody>
          <a:bodyPr>
            <a:normAutofit lnSpcReduction="10000"/>
          </a:bodyPr>
          <a:lstStyle/>
          <a:p>
            <a:pPr marL="411480" indent="-411480" algn="just" defTabSz="1097280">
              <a:lnSpc>
                <a:spcPct val="150000"/>
              </a:lnSpc>
              <a:spcBef>
                <a:spcPct val="20000"/>
              </a:spcBef>
              <a:defRPr/>
            </a:pPr>
            <a:r>
              <a:rPr lang="en-IN" sz="2600" b="1" u="sng" dirty="0">
                <a:latin typeface="Times New Roman" pitchFamily="18" charset="0"/>
                <a:cs typeface="Times New Roman" pitchFamily="18" charset="0"/>
              </a:rPr>
              <a:t>Module-1</a:t>
            </a:r>
            <a:endParaRPr lang="en-IN" sz="2600" u="sng" dirty="0">
              <a:latin typeface="Times New Roman" panose="02020603050405020304" pitchFamily="18" charset="0"/>
              <a:cs typeface="Times New Roman" pitchFamily="18" charset="0"/>
            </a:endParaRPr>
          </a:p>
          <a:p>
            <a:pPr algn="just"/>
            <a:r>
              <a:rPr lang="en-US" sz="2600" dirty="0">
                <a:latin typeface="Times New Roman" panose="02020603050405020304" pitchFamily="18" charset="0"/>
                <a:cs typeface="Times New Roman" panose="02020603050405020304" pitchFamily="18" charset="0"/>
              </a:rPr>
              <a:t>Ecosystem: Structure of Ecosystem, Types: Forest, Desert, Wetlands, Riverine, Oceanic ecosystems. Sustainability: 17SDG targets and possible actions. </a:t>
            </a:r>
          </a:p>
          <a:p>
            <a:pPr algn="just"/>
            <a:r>
              <a:rPr lang="en-US" sz="2600" dirty="0">
                <a:solidFill>
                  <a:srgbClr val="0070C0"/>
                </a:solidFill>
                <a:latin typeface="Times New Roman" panose="02020603050405020304" pitchFamily="18" charset="0"/>
                <a:cs typeface="Times New Roman" panose="02020603050405020304" pitchFamily="18" charset="0"/>
              </a:rPr>
              <a:t>Self-Study Component (SSC): Components of the environment</a:t>
            </a:r>
          </a:p>
          <a:p>
            <a:pPr algn="just"/>
            <a:endParaRPr lang="en-IN" sz="2600" dirty="0">
              <a:solidFill>
                <a:srgbClr val="0070C0"/>
              </a:solidFill>
              <a:latin typeface="Times New Roman" panose="02020603050405020304" pitchFamily="18" charset="0"/>
              <a:cs typeface="Times New Roman" pitchFamily="18" charset="0"/>
            </a:endParaRPr>
          </a:p>
          <a:p>
            <a:pPr algn="just"/>
            <a:r>
              <a:rPr lang="en-IN" sz="2600" b="1" u="sng" dirty="0">
                <a:latin typeface="Times New Roman" panose="02020603050405020304" pitchFamily="18" charset="0"/>
                <a:cs typeface="Times New Roman" pitchFamily="18" charset="0"/>
              </a:rPr>
              <a:t>Module-2</a:t>
            </a:r>
          </a:p>
          <a:p>
            <a:pPr algn="just"/>
            <a:r>
              <a:rPr lang="en-US" sz="2600" dirty="0">
                <a:latin typeface="Times New Roman" panose="02020603050405020304" pitchFamily="18" charset="0"/>
                <a:cs typeface="Times New Roman" panose="02020603050405020304" pitchFamily="18" charset="0"/>
              </a:rPr>
              <a:t>Natural resources and Energy: Natural Resources: Water resources – Availability &amp; Quality aspects, Water borne diseases &amp; water induced diseases, Fluoride problem in drinking water. </a:t>
            </a:r>
            <a:r>
              <a:rPr lang="en-US" sz="2600" dirty="0" err="1">
                <a:latin typeface="Times New Roman" panose="02020603050405020304" pitchFamily="18" charset="0"/>
                <a:cs typeface="Times New Roman" panose="02020603050405020304" pitchFamily="18" charset="0"/>
              </a:rPr>
              <a:t>Energy:Different</a:t>
            </a:r>
            <a:r>
              <a:rPr lang="en-US" sz="2600" dirty="0">
                <a:latin typeface="Times New Roman" panose="02020603050405020304" pitchFamily="18" charset="0"/>
                <a:cs typeface="Times New Roman" panose="02020603050405020304" pitchFamily="18" charset="0"/>
              </a:rPr>
              <a:t> types of energy, Conventional sources &amp; Non -Conventional sources of Energy, Solar energy, Wind Energy, Hydrogen as an alternative energy </a:t>
            </a:r>
          </a:p>
          <a:p>
            <a:pPr algn="just"/>
            <a:r>
              <a:rPr lang="en-US" sz="2600" dirty="0">
                <a:solidFill>
                  <a:srgbClr val="0070C0"/>
                </a:solidFill>
                <a:latin typeface="Times New Roman" panose="02020603050405020304" pitchFamily="18" charset="0"/>
                <a:cs typeface="Times New Roman" panose="02020603050405020304" pitchFamily="18" charset="0"/>
              </a:rPr>
              <a:t>Self-Study Component (SSC): Alternative Energy sources</a:t>
            </a:r>
          </a:p>
          <a:p>
            <a:pPr algn="just"/>
            <a:endParaRPr lang="en-US" sz="2600" dirty="0">
              <a:solidFill>
                <a:srgbClr val="0070C0"/>
              </a:solidFill>
              <a:latin typeface="Times New Roman" panose="02020603050405020304" pitchFamily="18" charset="0"/>
              <a:cs typeface="Times New Roman" panose="02020603050405020304" pitchFamily="18" charset="0"/>
            </a:endParaRPr>
          </a:p>
          <a:p>
            <a:r>
              <a:rPr lang="en-IN" sz="2800" b="1" u="sng" dirty="0">
                <a:latin typeface="Times New Roman" pitchFamily="18" charset="0"/>
                <a:cs typeface="Times New Roman" pitchFamily="18" charset="0"/>
              </a:rPr>
              <a:t>Module-3</a:t>
            </a:r>
          </a:p>
          <a:p>
            <a:pPr algn="just"/>
            <a:r>
              <a:rPr lang="en-US" sz="2600" dirty="0">
                <a:latin typeface="Times New Roman" panose="02020603050405020304" pitchFamily="18" charset="0"/>
                <a:cs typeface="Times New Roman" panose="02020603050405020304" pitchFamily="18" charset="0"/>
              </a:rPr>
              <a:t>Environmental Pollution: Environmental Pollution: Water Pollution, Noise pollution, Air pollution (Sources, Impacts, Preventive measures and Public Health Aspects. </a:t>
            </a:r>
          </a:p>
          <a:p>
            <a:pPr algn="just"/>
            <a:r>
              <a:rPr lang="en-US" sz="2600" dirty="0">
                <a:solidFill>
                  <a:srgbClr val="0070C0"/>
                </a:solidFill>
                <a:latin typeface="Times New Roman" panose="02020603050405020304" pitchFamily="18" charset="0"/>
                <a:cs typeface="Times New Roman" panose="02020603050405020304" pitchFamily="18" charset="0"/>
              </a:rPr>
              <a:t>Self-Study Component (SSC): Case studies of air pollution episodes</a:t>
            </a:r>
          </a:p>
          <a:p>
            <a:pPr algn="just"/>
            <a:endParaRPr lang="en-IN" sz="2600" u="sng" dirty="0">
              <a:solidFill>
                <a:srgbClr val="0070C0"/>
              </a:solidFill>
              <a:latin typeface="Times New Roman" panose="02020603050405020304" pitchFamily="18" charset="0"/>
              <a:cs typeface="Times New Roman" pitchFamily="18" charset="0"/>
            </a:endParaRPr>
          </a:p>
        </p:txBody>
      </p:sp>
      <p:sp>
        <p:nvSpPr>
          <p:cNvPr id="8" name="Footer Placeholder 7"/>
          <p:cNvSpPr>
            <a:spLocks noGrp="1"/>
          </p:cNvSpPr>
          <p:nvPr>
            <p:ph type="ftr" sz="quarter" idx="11"/>
          </p:nvPr>
        </p:nvSpPr>
        <p:spPr/>
        <p:txBody>
          <a:bodyPr/>
          <a:lstStyle/>
          <a:p>
            <a:endParaRPr lang="en-IN" dirty="0"/>
          </a:p>
        </p:txBody>
      </p:sp>
      <p:pic>
        <p:nvPicPr>
          <p:cNvPr id="6" name="Picture 2"/>
          <p:cNvPicPr>
            <a:picLocks noChangeAspect="1" noChangeArrowheads="1"/>
          </p:cNvPicPr>
          <p:nvPr/>
        </p:nvPicPr>
        <p:blipFill>
          <a:blip r:embed="rId2"/>
          <a:srcRect/>
          <a:stretch>
            <a:fillRect/>
          </a:stretch>
        </p:blipFill>
        <p:spPr bwMode="auto">
          <a:xfrm>
            <a:off x="1828800" y="0"/>
            <a:ext cx="10972800" cy="1028707"/>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08A4197-6501-4F07-95BE-3B6D4F9505A5}" type="slidenum">
              <a:rPr lang="en-IN" smtClean="0"/>
              <a:pPr/>
              <a:t>6</a:t>
            </a:fld>
            <a:endParaRPr lang="en-IN"/>
          </a:p>
        </p:txBody>
      </p:sp>
      <p:sp>
        <p:nvSpPr>
          <p:cNvPr id="9" name="Rectangle 8"/>
          <p:cNvSpPr/>
          <p:nvPr/>
        </p:nvSpPr>
        <p:spPr>
          <a:xfrm>
            <a:off x="2183445" y="1298644"/>
            <a:ext cx="11356092" cy="6432530"/>
          </a:xfrm>
          <a:prstGeom prst="rect">
            <a:avLst/>
          </a:prstGeom>
        </p:spPr>
        <p:txBody>
          <a:bodyPr wrap="square">
            <a:spAutoFit/>
          </a:bodyPr>
          <a:lstStyle/>
          <a:p>
            <a:pPr algn="just"/>
            <a:r>
              <a:rPr lang="en-IN" sz="2400" b="1" u="sng" dirty="0">
                <a:latin typeface="Times New Roman" pitchFamily="18" charset="0"/>
                <a:cs typeface="Times New Roman" pitchFamily="18" charset="0"/>
              </a:rPr>
              <a:t>Module-4</a:t>
            </a:r>
            <a:endParaRPr lang="en-US" sz="2400" u="sng" dirty="0">
              <a:latin typeface="Times New Roman" pitchFamily="18" charset="0"/>
              <a:cs typeface="Times New Roman" pitchFamily="18" charset="0"/>
            </a:endParaRPr>
          </a:p>
          <a:p>
            <a:pPr algn="just"/>
            <a:r>
              <a:rPr lang="en-US" sz="2600" dirty="0">
                <a:latin typeface="Times New Roman" panose="02020603050405020304" pitchFamily="18" charset="0"/>
                <a:cs typeface="Times New Roman" pitchFamily="18" charset="0"/>
              </a:rPr>
              <a:t>Waste management: Waste management: Solid Waste Management , types and sources, functional elements of SWM, Biomedical Waste Management - Sources, Characteristics Environmental Legislation: Solid Waste Management Rules,2016, Biomedical Waste Management Rules, 2016. </a:t>
            </a:r>
          </a:p>
          <a:p>
            <a:pPr algn="just"/>
            <a:r>
              <a:rPr lang="en-US" sz="2600" dirty="0">
                <a:solidFill>
                  <a:srgbClr val="0070C0"/>
                </a:solidFill>
                <a:latin typeface="Times New Roman" panose="02020603050405020304" pitchFamily="18" charset="0"/>
                <a:cs typeface="Times New Roman" pitchFamily="18" charset="0"/>
              </a:rPr>
              <a:t>Self-Study Component (SSC): Case studies on waste management options </a:t>
            </a:r>
          </a:p>
          <a:p>
            <a:pPr algn="just"/>
            <a:endParaRPr lang="en-US" sz="2600" dirty="0">
              <a:latin typeface="Times New Roman" panose="02020603050405020304" pitchFamily="18" charset="0"/>
              <a:cs typeface="Times New Roman" pitchFamily="18" charset="0"/>
            </a:endParaRPr>
          </a:p>
          <a:p>
            <a:pPr algn="just"/>
            <a:r>
              <a:rPr lang="en-IN" sz="2400" b="1" u="sng" dirty="0">
                <a:latin typeface="Times New Roman" pitchFamily="18" charset="0"/>
                <a:cs typeface="Times New Roman" pitchFamily="18" charset="0"/>
              </a:rPr>
              <a:t>Module-5</a:t>
            </a:r>
            <a:endParaRPr lang="en-US" sz="2400" b="1" u="sng" dirty="0">
              <a:latin typeface="Times New Roman" pitchFamily="18" charset="0"/>
              <a:cs typeface="Times New Roman" pitchFamily="18" charset="0"/>
            </a:endParaRPr>
          </a:p>
          <a:p>
            <a:pPr algn="just"/>
            <a:r>
              <a:rPr lang="en-US" sz="2600" dirty="0">
                <a:latin typeface="Times New Roman" panose="02020603050405020304" pitchFamily="18" charset="0"/>
                <a:cs typeface="Times New Roman" pitchFamily="18" charset="0"/>
              </a:rPr>
              <a:t>E - Waste Management E- waste; composition and generation. Global context in e- waste; E-waste pollutants, E waste hazardous properties, Effects of pollutant (E- waste) on human health and surrounding environment, domestic e-waste disposal, Basic principles of E waste management, Component of E waste management. E-waste (Management and Handling) Rules, 2011; and E-Waste (Management) Rules, 2022 - Salient Features and its implications. </a:t>
            </a:r>
          </a:p>
          <a:p>
            <a:pPr algn="just"/>
            <a:r>
              <a:rPr lang="en-US" sz="2600" dirty="0">
                <a:solidFill>
                  <a:srgbClr val="0070C0"/>
                </a:solidFill>
                <a:latin typeface="Times New Roman" panose="02020603050405020304" pitchFamily="18" charset="0"/>
                <a:cs typeface="Times New Roman" pitchFamily="18" charset="0"/>
              </a:rPr>
              <a:t>Self-Study Component (SSC): E-Waste (Management) Amendment Rules, 2023, 2024 </a:t>
            </a:r>
            <a:r>
              <a:rPr lang="en-IN" sz="2600" dirty="0">
                <a:solidFill>
                  <a:srgbClr val="0070C0"/>
                </a:solidFill>
                <a:latin typeface="Times New Roman" panose="02020603050405020304" pitchFamily="18" charset="0"/>
                <a:cs typeface="Times New Roman" pitchFamily="18" charset="0"/>
              </a:rPr>
              <a:t>.</a:t>
            </a:r>
          </a:p>
        </p:txBody>
      </p:sp>
      <p:sp>
        <p:nvSpPr>
          <p:cNvPr id="6" name="Date Placeholder 5"/>
          <p:cNvSpPr>
            <a:spLocks noGrp="1"/>
          </p:cNvSpPr>
          <p:nvPr>
            <p:ph type="dt" sz="half" idx="10"/>
          </p:nvPr>
        </p:nvSpPr>
        <p:spPr/>
        <p:txBody>
          <a:bodyPr/>
          <a:lstStyle/>
          <a:p>
            <a:fld id="{FF0D1FEF-7C62-4406-829E-C1D67DA8935A}" type="datetime3">
              <a:rPr lang="en-US" smtClean="0"/>
              <a:pPr/>
              <a:t>11 August 2025</a:t>
            </a:fld>
            <a:endParaRPr lang="en-IN"/>
          </a:p>
        </p:txBody>
      </p:sp>
      <p:sp>
        <p:nvSpPr>
          <p:cNvPr id="7" name="Footer Placeholder 6"/>
          <p:cNvSpPr>
            <a:spLocks noGrp="1"/>
          </p:cNvSpPr>
          <p:nvPr>
            <p:ph type="ftr" sz="quarter" idx="11"/>
          </p:nvPr>
        </p:nvSpPr>
        <p:spPr/>
        <p:txBody>
          <a:bodyPr/>
          <a:lstStyle/>
          <a:p>
            <a:r>
              <a:rPr lang="en-IN"/>
              <a:t>Department of CIVIL Engineering</a:t>
            </a:r>
          </a:p>
        </p:txBody>
      </p:sp>
      <p:pic>
        <p:nvPicPr>
          <p:cNvPr id="8" name="Picture 2"/>
          <p:cNvPicPr>
            <a:picLocks noChangeAspect="1" noChangeArrowheads="1"/>
          </p:cNvPicPr>
          <p:nvPr/>
        </p:nvPicPr>
        <p:blipFill>
          <a:blip r:embed="rId2"/>
          <a:srcRect/>
          <a:stretch>
            <a:fillRect/>
          </a:stretch>
        </p:blipFill>
        <p:spPr bwMode="auto">
          <a:xfrm>
            <a:off x="1828800" y="0"/>
            <a:ext cx="10972800" cy="1028707"/>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828800" y="0"/>
            <a:ext cx="10972800" cy="8229600"/>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7440" y="852039"/>
            <a:ext cx="9875520" cy="1371600"/>
          </a:xfrm>
        </p:spPr>
        <p:txBody>
          <a:bodyPr>
            <a:normAutofit fontScale="90000"/>
          </a:bodyPr>
          <a:lstStyle/>
          <a:p>
            <a:r>
              <a:rPr lang="en-US" b="1" dirty="0">
                <a:solidFill>
                  <a:srgbClr val="0070C0"/>
                </a:solidFill>
                <a:latin typeface="Times New Roman" panose="02020603050405020304" pitchFamily="18" charset="0"/>
                <a:cs typeface="Times New Roman" panose="02020603050405020304" pitchFamily="18" charset="0"/>
              </a:rPr>
              <a:t>What is an Ecosystem?</a:t>
            </a:r>
            <a:br>
              <a:rPr lang="en-US" b="1" dirty="0">
                <a:solidFill>
                  <a:srgbClr val="0070C0"/>
                </a:solidFill>
                <a:latin typeface="Times New Roman" panose="02020603050405020304" pitchFamily="18" charset="0"/>
                <a:cs typeface="Times New Roman" panose="02020603050405020304" pitchFamily="18" charset="0"/>
              </a:rPr>
            </a:br>
            <a:endParaRPr lang="en-US"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05853" y="1732547"/>
            <a:ext cx="12753473" cy="6272463"/>
          </a:xfrm>
        </p:spPr>
        <p:txBody>
          <a:bodyPr>
            <a:normAutofit fontScale="85000" lnSpcReduction="20000"/>
          </a:bodyPr>
          <a:lstStyle/>
          <a:p>
            <a:pPr algn="just">
              <a:lnSpc>
                <a:spcPct val="160000"/>
              </a:lnSpc>
            </a:pPr>
            <a:r>
              <a:rPr lang="en-US" dirty="0"/>
              <a:t>The </a:t>
            </a:r>
            <a:r>
              <a:rPr lang="en-US" sz="3400" dirty="0">
                <a:latin typeface="Times New Roman" panose="02020603050405020304" pitchFamily="18" charset="0"/>
                <a:cs typeface="Times New Roman" panose="02020603050405020304" pitchFamily="18" charset="0"/>
              </a:rPr>
              <a:t>ecosystem is the structural and functional unit of ecology where the living organisms interact with each other and the surrounding environment.</a:t>
            </a:r>
          </a:p>
          <a:p>
            <a:pPr algn="just">
              <a:lnSpc>
                <a:spcPct val="160000"/>
              </a:lnSpc>
            </a:pPr>
            <a:r>
              <a:rPr lang="en-US" sz="3400" dirty="0">
                <a:latin typeface="Times New Roman" panose="02020603050405020304" pitchFamily="18" charset="0"/>
                <a:cs typeface="Times New Roman" panose="02020603050405020304" pitchFamily="18" charset="0"/>
              </a:rPr>
              <a:t> In other words, an ecosystem is a chain of interaction between organisms and their environment. The term “Ecosystem” was first coined by </a:t>
            </a:r>
            <a:r>
              <a:rPr lang="en-US" sz="3400" dirty="0" err="1">
                <a:latin typeface="Times New Roman" panose="02020603050405020304" pitchFamily="18" charset="0"/>
                <a:cs typeface="Times New Roman" panose="02020603050405020304" pitchFamily="18" charset="0"/>
              </a:rPr>
              <a:t>A.G.Tansley</a:t>
            </a:r>
            <a:r>
              <a:rPr lang="en-US" sz="3400" dirty="0">
                <a:latin typeface="Times New Roman" panose="02020603050405020304" pitchFamily="18" charset="0"/>
                <a:cs typeface="Times New Roman" panose="02020603050405020304" pitchFamily="18" charset="0"/>
              </a:rPr>
              <a:t>, an English botanist, in 1935.</a:t>
            </a:r>
          </a:p>
          <a:p>
            <a:pPr algn="just">
              <a:lnSpc>
                <a:spcPct val="160000"/>
              </a:lnSpc>
            </a:pPr>
            <a:r>
              <a:rPr lang="en-IN" sz="3400" dirty="0">
                <a:latin typeface="Times New Roman" panose="02020603050405020304" pitchFamily="18" charset="0"/>
                <a:cs typeface="Times New Roman" panose="02020603050405020304" pitchFamily="18" charset="0"/>
              </a:rPr>
              <a:t>Ecology: </a:t>
            </a:r>
            <a:r>
              <a:rPr lang="en-US" sz="3400" b="1" dirty="0">
                <a:latin typeface="Times New Roman" panose="02020603050405020304" pitchFamily="18" charset="0"/>
                <a:cs typeface="Times New Roman" panose="02020603050405020304" pitchFamily="18" charset="0"/>
              </a:rPr>
              <a:t>Ecology</a:t>
            </a:r>
            <a:r>
              <a:rPr lang="en-US" sz="3400" dirty="0">
                <a:latin typeface="Times New Roman" panose="02020603050405020304" pitchFamily="18" charset="0"/>
                <a:cs typeface="Times New Roman" panose="02020603050405020304" pitchFamily="18" charset="0"/>
              </a:rPr>
              <a:t> is the study of how organisms interact with one another  and with their physical environment.</a:t>
            </a:r>
          </a:p>
          <a:p>
            <a:pPr algn="just">
              <a:lnSpc>
                <a:spcPct val="160000"/>
              </a:lnSpc>
            </a:pPr>
            <a:r>
              <a:rPr lang="en-US" sz="3400" b="1" dirty="0">
                <a:latin typeface="Times New Roman" panose="02020603050405020304" pitchFamily="18" charset="0"/>
                <a:cs typeface="Times New Roman" panose="02020603050405020304" pitchFamily="18" charset="0"/>
              </a:rPr>
              <a:t>Ecological balance</a:t>
            </a:r>
            <a:r>
              <a:rPr lang="en-US" sz="3400" dirty="0">
                <a:latin typeface="Times New Roman" panose="02020603050405020304" pitchFamily="18" charset="0"/>
                <a:cs typeface="Times New Roman" panose="02020603050405020304" pitchFamily="18" charset="0"/>
              </a:rPr>
              <a:t> is a term used to describe the equilibrium between living organisms such as human being, plants, and animals as well as their environment.</a:t>
            </a:r>
          </a:p>
          <a:p>
            <a:endParaRPr lang="en-US" dirty="0"/>
          </a:p>
        </p:txBody>
      </p:sp>
      <p:pic>
        <p:nvPicPr>
          <p:cNvPr id="4" name="Picture 2">
            <a:extLst>
              <a:ext uri="{FF2B5EF4-FFF2-40B4-BE49-F238E27FC236}">
                <a16:creationId xmlns:a16="http://schemas.microsoft.com/office/drawing/2014/main" id="{5D5B40A6-4099-4B6C-BE92-FA7005DA37BC}"/>
              </a:ext>
            </a:extLst>
          </p:cNvPr>
          <p:cNvPicPr>
            <a:picLocks noChangeAspect="1" noChangeArrowheads="1"/>
          </p:cNvPicPr>
          <p:nvPr/>
        </p:nvPicPr>
        <p:blipFill>
          <a:blip r:embed="rId2"/>
          <a:srcRect/>
          <a:stretch>
            <a:fillRect/>
          </a:stretch>
        </p:blipFill>
        <p:spPr bwMode="auto">
          <a:xfrm>
            <a:off x="577516" y="0"/>
            <a:ext cx="13122442" cy="102870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8879" y="1097280"/>
            <a:ext cx="10862109" cy="1371600"/>
          </a:xfrm>
        </p:spPr>
        <p:txBody>
          <a:bodyPr>
            <a:noAutofit/>
          </a:bodyPr>
          <a:lstStyle/>
          <a:p>
            <a:r>
              <a:rPr lang="en-US" sz="4800" b="1" dirty="0">
                <a:solidFill>
                  <a:srgbClr val="0070C0"/>
                </a:solidFill>
                <a:latin typeface="Times New Roman" panose="02020603050405020304" pitchFamily="18" charset="0"/>
                <a:cs typeface="Times New Roman" panose="02020603050405020304" pitchFamily="18" charset="0"/>
              </a:rPr>
              <a:t>STRUCTURE OF THE ECOSYSTEM</a:t>
            </a:r>
            <a:br>
              <a:rPr lang="en-US" sz="4800" dirty="0"/>
            </a:br>
            <a:endParaRPr lang="en-US" sz="4800" dirty="0"/>
          </a:p>
        </p:txBody>
      </p:sp>
      <p:sp>
        <p:nvSpPr>
          <p:cNvPr id="3" name="Content Placeholder 2"/>
          <p:cNvSpPr>
            <a:spLocks noGrp="1"/>
          </p:cNvSpPr>
          <p:nvPr>
            <p:ph idx="1"/>
          </p:nvPr>
        </p:nvSpPr>
        <p:spPr>
          <a:xfrm>
            <a:off x="1299412" y="2011680"/>
            <a:ext cx="12175956" cy="5577840"/>
          </a:xfrm>
        </p:spPr>
        <p:txBody>
          <a:bodyPr>
            <a:normAutofit/>
          </a:bodyPr>
          <a:lstStyle/>
          <a:p>
            <a:r>
              <a:rPr lang="en-US" dirty="0">
                <a:latin typeface="Times New Roman" panose="02020603050405020304" pitchFamily="18" charset="0"/>
                <a:cs typeface="Times New Roman" panose="02020603050405020304" pitchFamily="18" charset="0"/>
              </a:rPr>
              <a:t>The structure of an ecosystem is characterized by the organization of both biotic and abiotic components. This includes the distribution of energy in </a:t>
            </a:r>
            <a:r>
              <a:rPr lang="en-US" u="sng"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our environment</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The structure of an ecosystem can be split into two main components, namely: </a:t>
            </a:r>
          </a:p>
          <a:p>
            <a:r>
              <a:rPr lang="en-US" dirty="0">
                <a:latin typeface="Times New Roman" panose="02020603050405020304" pitchFamily="18" charset="0"/>
                <a:cs typeface="Times New Roman" panose="02020603050405020304" pitchFamily="18" charset="0"/>
              </a:rPr>
              <a:t>Biotic Components</a:t>
            </a:r>
          </a:p>
          <a:p>
            <a:r>
              <a:rPr lang="en-US" dirty="0" err="1">
                <a:latin typeface="Times New Roman" panose="02020603050405020304" pitchFamily="18" charset="0"/>
                <a:cs typeface="Times New Roman" panose="02020603050405020304" pitchFamily="18" charset="0"/>
              </a:rPr>
              <a:t>Abiotic</a:t>
            </a:r>
            <a:r>
              <a:rPr lang="en-US" dirty="0">
                <a:latin typeface="Times New Roman" panose="02020603050405020304" pitchFamily="18" charset="0"/>
                <a:cs typeface="Times New Roman" panose="02020603050405020304" pitchFamily="18" charset="0"/>
              </a:rPr>
              <a:t> Components</a:t>
            </a:r>
          </a:p>
          <a:p>
            <a:r>
              <a:rPr lang="en-US" dirty="0">
                <a:latin typeface="Times New Roman" panose="02020603050405020304" pitchFamily="18" charset="0"/>
                <a:cs typeface="Times New Roman" panose="02020603050405020304" pitchFamily="18" charset="0"/>
              </a:rPr>
              <a:t>The biotic and </a:t>
            </a:r>
            <a:r>
              <a:rPr lang="en-US" dirty="0" err="1">
                <a:latin typeface="Times New Roman" panose="02020603050405020304" pitchFamily="18" charset="0"/>
                <a:cs typeface="Times New Roman" panose="02020603050405020304" pitchFamily="18" charset="0"/>
              </a:rPr>
              <a:t>abiotic</a:t>
            </a:r>
            <a:r>
              <a:rPr lang="en-US" dirty="0">
                <a:latin typeface="Times New Roman" panose="02020603050405020304" pitchFamily="18" charset="0"/>
                <a:cs typeface="Times New Roman" panose="02020603050405020304" pitchFamily="18" charset="0"/>
              </a:rPr>
              <a:t> components are interrelated in an ecosystem. It is an open system where the energy and components can flow throughout the boundaries</a:t>
            </a:r>
          </a:p>
          <a:p>
            <a:endParaRPr lang="en-US" dirty="0"/>
          </a:p>
        </p:txBody>
      </p:sp>
      <p:pic>
        <p:nvPicPr>
          <p:cNvPr id="4" name="Picture 2">
            <a:extLst>
              <a:ext uri="{FF2B5EF4-FFF2-40B4-BE49-F238E27FC236}">
                <a16:creationId xmlns:a16="http://schemas.microsoft.com/office/drawing/2014/main" id="{D968AAE4-7CA3-4B41-BF59-126282AE5E3A}"/>
              </a:ext>
            </a:extLst>
          </p:cNvPr>
          <p:cNvPicPr>
            <a:picLocks noChangeAspect="1" noChangeArrowheads="1"/>
          </p:cNvPicPr>
          <p:nvPr/>
        </p:nvPicPr>
        <p:blipFill>
          <a:blip r:embed="rId3"/>
          <a:srcRect/>
          <a:stretch>
            <a:fillRect/>
          </a:stretch>
        </p:blipFill>
        <p:spPr bwMode="auto">
          <a:xfrm>
            <a:off x="272716" y="0"/>
            <a:ext cx="13427242" cy="102870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8EF37-DE6F-4F22-908F-7A36F12B868E}"/>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3B89BBFB-6383-4C2B-825D-12447AC7867B}"/>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7BAA2666-2E17-4655-837D-84A16279E119}"/>
              </a:ext>
            </a:extLst>
          </p:cNvPr>
          <p:cNvSpPr txBox="1"/>
          <p:nvPr/>
        </p:nvSpPr>
        <p:spPr>
          <a:xfrm>
            <a:off x="681790" y="1252478"/>
            <a:ext cx="11574378" cy="5509200"/>
          </a:xfrm>
          <a:prstGeom prst="rect">
            <a:avLst/>
          </a:prstGeom>
          <a:noFill/>
        </p:spPr>
        <p:txBody>
          <a:bodyPr wrap="square">
            <a:spAutoFit/>
          </a:bodyPr>
          <a:lstStyle/>
          <a:p>
            <a:pPr algn="just"/>
            <a:r>
              <a:rPr lang="en-US" sz="3200" dirty="0">
                <a:latin typeface="Times New Roman" panose="02020603050405020304" pitchFamily="18" charset="0"/>
                <a:cs typeface="Times New Roman" panose="02020603050405020304" pitchFamily="18" charset="0"/>
              </a:rPr>
              <a:t>Biotic components refer to all life in an ecosystem.  Based on nutrition, biotic components can be </a:t>
            </a:r>
            <a:r>
              <a:rPr lang="en-US" sz="3200" dirty="0" err="1">
                <a:latin typeface="Times New Roman" panose="02020603050405020304" pitchFamily="18" charset="0"/>
                <a:cs typeface="Times New Roman" panose="02020603050405020304" pitchFamily="18" charset="0"/>
              </a:rPr>
              <a:t>categorised</a:t>
            </a:r>
            <a:r>
              <a:rPr lang="en-US" sz="3200" dirty="0">
                <a:latin typeface="Times New Roman" panose="02020603050405020304" pitchFamily="18" charset="0"/>
                <a:cs typeface="Times New Roman" panose="02020603050405020304" pitchFamily="18" charset="0"/>
              </a:rPr>
              <a:t> into autotrophs, heterotrophs and saprotrophs (or decomposers)</a:t>
            </a:r>
          </a:p>
          <a:p>
            <a:pPr algn="just"/>
            <a:r>
              <a:rPr lang="en-US" sz="3200" b="1" dirty="0">
                <a:latin typeface="Times New Roman" panose="02020603050405020304" pitchFamily="18" charset="0"/>
                <a:cs typeface="Times New Roman" panose="02020603050405020304" pitchFamily="18" charset="0"/>
              </a:rPr>
              <a:t>On the basis of their role in the ecosystem the biotic components can be classified into three main groups: </a:t>
            </a:r>
          </a:p>
          <a:p>
            <a:pPr algn="just"/>
            <a:r>
              <a:rPr lang="en-US" sz="3200" dirty="0">
                <a:latin typeface="Times New Roman" panose="02020603050405020304" pitchFamily="18" charset="0"/>
                <a:cs typeface="Times New Roman" panose="02020603050405020304" pitchFamily="18" charset="0"/>
              </a:rPr>
              <a:t>(A) Producers </a:t>
            </a:r>
          </a:p>
          <a:p>
            <a:pPr algn="just"/>
            <a:r>
              <a:rPr lang="en-US" sz="3200" dirty="0">
                <a:latin typeface="Times New Roman" panose="02020603050405020304" pitchFamily="18" charset="0"/>
                <a:cs typeface="Times New Roman" panose="02020603050405020304" pitchFamily="18" charset="0"/>
              </a:rPr>
              <a:t>(B) Consumers </a:t>
            </a:r>
          </a:p>
          <a:p>
            <a:pPr algn="just"/>
            <a:r>
              <a:rPr lang="en-US" sz="3200" dirty="0">
                <a:latin typeface="Times New Roman" panose="02020603050405020304" pitchFamily="18" charset="0"/>
                <a:cs typeface="Times New Roman" panose="02020603050405020304" pitchFamily="18" charset="0"/>
              </a:rPr>
              <a:t>(C) Decomposers or Reducers </a:t>
            </a:r>
          </a:p>
          <a:p>
            <a:pPr algn="just"/>
            <a:r>
              <a:rPr lang="en-US" sz="3200" b="1" dirty="0">
                <a:latin typeface="Times New Roman" panose="02020603050405020304" pitchFamily="18" charset="0"/>
                <a:cs typeface="Times New Roman" panose="02020603050405020304" pitchFamily="18" charset="0"/>
              </a:rPr>
              <a:t>Producers </a:t>
            </a:r>
            <a:r>
              <a:rPr lang="en-US" sz="3200" dirty="0">
                <a:latin typeface="Times New Roman" panose="02020603050405020304" pitchFamily="18" charset="0"/>
                <a:cs typeface="Times New Roman" panose="02020603050405020304" pitchFamily="18" charset="0"/>
              </a:rPr>
              <a:t>include all autotrophs such as plants. They are called autotrophs as they can produce food through the process of photosynthesis</a:t>
            </a:r>
          </a:p>
        </p:txBody>
      </p:sp>
      <p:pic>
        <p:nvPicPr>
          <p:cNvPr id="6" name="Picture 2">
            <a:extLst>
              <a:ext uri="{FF2B5EF4-FFF2-40B4-BE49-F238E27FC236}">
                <a16:creationId xmlns:a16="http://schemas.microsoft.com/office/drawing/2014/main" id="{689E969C-E84B-4659-9D65-AD8638C2D5AB}"/>
              </a:ext>
            </a:extLst>
          </p:cNvPr>
          <p:cNvPicPr>
            <a:picLocks noChangeAspect="1" noChangeArrowheads="1"/>
          </p:cNvPicPr>
          <p:nvPr/>
        </p:nvPicPr>
        <p:blipFill>
          <a:blip r:embed="rId2"/>
          <a:srcRect/>
          <a:stretch>
            <a:fillRect/>
          </a:stretch>
        </p:blipFill>
        <p:spPr bwMode="auto">
          <a:xfrm>
            <a:off x="577516" y="0"/>
            <a:ext cx="13122442" cy="1028707"/>
          </a:xfrm>
          <a:prstGeom prst="rect">
            <a:avLst/>
          </a:prstGeom>
          <a:noFill/>
          <a:ln w="9525">
            <a:noFill/>
            <a:miter lim="800000"/>
            <a:headEnd/>
            <a:tailEnd/>
          </a:ln>
          <a:effectLst/>
        </p:spPr>
      </p:pic>
    </p:spTree>
    <p:extLst>
      <p:ext uri="{BB962C8B-B14F-4D97-AF65-F5344CB8AC3E}">
        <p14:creationId xmlns:p14="http://schemas.microsoft.com/office/powerpoint/2010/main" val="11433625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ood Chains for Kids: Food Webs, the Circle of Life, and the Flow of Energy  - FreeSchool - YouTube"/>
          <p:cNvPicPr>
            <a:picLocks noChangeAspect="1" noChangeArrowheads="1"/>
          </p:cNvPicPr>
          <p:nvPr/>
        </p:nvPicPr>
        <p:blipFill>
          <a:blip r:embed="rId2"/>
          <a:srcRect/>
          <a:stretch>
            <a:fillRect/>
          </a:stretch>
        </p:blipFill>
        <p:spPr bwMode="auto">
          <a:xfrm>
            <a:off x="2103120" y="1371601"/>
            <a:ext cx="10058400" cy="5657850"/>
          </a:xfrm>
          <a:prstGeom prst="rect">
            <a:avLst/>
          </a:prstGeom>
          <a:noFill/>
        </p:spPr>
      </p:pic>
      <p:sp>
        <p:nvSpPr>
          <p:cNvPr id="2" name="Oval 1">
            <a:extLst>
              <a:ext uri="{FF2B5EF4-FFF2-40B4-BE49-F238E27FC236}">
                <a16:creationId xmlns:a16="http://schemas.microsoft.com/office/drawing/2014/main" id="{6A064395-76A1-B074-5D2A-85A3D3F4064F}"/>
              </a:ext>
            </a:extLst>
          </p:cNvPr>
          <p:cNvSpPr/>
          <p:nvPr/>
        </p:nvSpPr>
        <p:spPr>
          <a:xfrm>
            <a:off x="10917044" y="2553629"/>
            <a:ext cx="546410" cy="21187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914400"/>
            <a:ext cx="10698480" cy="6949440"/>
          </a:xfrm>
        </p:spPr>
        <p:txBody>
          <a:bodyPr>
            <a:normAutofit fontScale="92500"/>
          </a:bodyPr>
          <a:lstStyle/>
          <a:p>
            <a:r>
              <a:rPr lang="en-US" b="1" dirty="0"/>
              <a:t>Consumers </a:t>
            </a:r>
            <a:r>
              <a:rPr lang="en-US" dirty="0"/>
              <a:t>or </a:t>
            </a:r>
            <a:r>
              <a:rPr lang="en-US" dirty="0" err="1"/>
              <a:t>heterotrophs</a:t>
            </a:r>
            <a:r>
              <a:rPr lang="en-US" dirty="0"/>
              <a:t> are organisms that depend on other organisms for food. Consumers are further classified into primary consumers, secondary consumers and tertiary consumers.</a:t>
            </a:r>
          </a:p>
          <a:p>
            <a:r>
              <a:rPr lang="en-US" b="1" i="1" dirty="0"/>
              <a:t>Primary consumers</a:t>
            </a:r>
            <a:r>
              <a:rPr lang="en-US" dirty="0"/>
              <a:t> are always herbivores that they rely on producers for food.</a:t>
            </a:r>
          </a:p>
          <a:p>
            <a:r>
              <a:rPr lang="en-US" b="1" i="1" dirty="0"/>
              <a:t>Secondary consumers</a:t>
            </a:r>
            <a:r>
              <a:rPr lang="en-US" dirty="0"/>
              <a:t> depend on primary consumers for energy. They can either be a carnivore or an omnivore.</a:t>
            </a:r>
          </a:p>
          <a:p>
            <a:r>
              <a:rPr lang="en-US" b="1" i="1" dirty="0"/>
              <a:t>Tertiary consumers</a:t>
            </a:r>
            <a:r>
              <a:rPr lang="en-US" dirty="0"/>
              <a:t> are organisms that depend on secondary consumers for food.  Tertiary consumers can also be an omnivore.</a:t>
            </a:r>
            <a:br>
              <a:rPr lang="en-US" dirty="0"/>
            </a:br>
            <a:endParaRPr lang="en-US" dirty="0"/>
          </a:p>
          <a:p>
            <a:r>
              <a:rPr lang="en-US" b="1" i="1" dirty="0"/>
              <a:t>Quaternary consumers </a:t>
            </a:r>
            <a:r>
              <a:rPr lang="en-US" dirty="0"/>
              <a:t>are present in some food chains. These organisms prey on tertiary consumers for energy. Furthermore, they are usually at the top of a food chain as they have no natural predators.</a:t>
            </a:r>
          </a:p>
          <a:p>
            <a:pPr>
              <a:buNone/>
            </a:pPr>
            <a:endParaRPr lang="en-US" dirty="0"/>
          </a:p>
        </p:txBody>
      </p:sp>
      <p:pic>
        <p:nvPicPr>
          <p:cNvPr id="4" name="Picture 2">
            <a:extLst>
              <a:ext uri="{FF2B5EF4-FFF2-40B4-BE49-F238E27FC236}">
                <a16:creationId xmlns:a16="http://schemas.microsoft.com/office/drawing/2014/main" id="{27F5AF13-0276-48A6-BF07-E0304ADA2E7D}"/>
              </a:ext>
            </a:extLst>
          </p:cNvPr>
          <p:cNvPicPr>
            <a:picLocks noChangeAspect="1" noChangeArrowheads="1"/>
          </p:cNvPicPr>
          <p:nvPr/>
        </p:nvPicPr>
        <p:blipFill>
          <a:blip r:embed="rId2"/>
          <a:srcRect/>
          <a:stretch>
            <a:fillRect/>
          </a:stretch>
        </p:blipFill>
        <p:spPr bwMode="auto">
          <a:xfrm>
            <a:off x="577516" y="0"/>
            <a:ext cx="13122442" cy="1028707"/>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3368" y="1241659"/>
            <a:ext cx="10515600" cy="7406640"/>
          </a:xfrm>
        </p:spPr>
        <p:txBody>
          <a:bodyPr/>
          <a:lstStyle/>
          <a:p>
            <a:r>
              <a:rPr lang="en-US" b="1" dirty="0"/>
              <a:t>Decomposers </a:t>
            </a:r>
            <a:r>
              <a:rPr lang="en-US" dirty="0"/>
              <a:t>include saprophytes such as fungi and bacteria. They directly thrive on the dead and decaying organic matter.  Decomposers are essential for the ecosystem as they help in recycling nutrients to be reused by plants.</a:t>
            </a:r>
          </a:p>
          <a:p>
            <a:endParaRPr lang="en-IN" dirty="0"/>
          </a:p>
          <a:p>
            <a:r>
              <a:rPr lang="en-US" b="1" u="sng" dirty="0" err="1"/>
              <a:t>Abiotic</a:t>
            </a:r>
            <a:r>
              <a:rPr lang="en-US" b="1" u="sng" dirty="0"/>
              <a:t> Components</a:t>
            </a:r>
          </a:p>
          <a:p>
            <a:r>
              <a:rPr lang="en-US" dirty="0" err="1"/>
              <a:t>Abiotic</a:t>
            </a:r>
            <a:r>
              <a:rPr lang="en-US" dirty="0"/>
              <a:t> components are the non-living component of an ecosystem.  It includes air, water, soil, minerals, sunlight, temperature, nutrients, wind, altitude, turbidity, etc.</a:t>
            </a:r>
          </a:p>
          <a:p>
            <a:endParaRPr lang="en-US" dirty="0"/>
          </a:p>
          <a:p>
            <a:endParaRPr lang="en-US" dirty="0"/>
          </a:p>
        </p:txBody>
      </p:sp>
      <p:pic>
        <p:nvPicPr>
          <p:cNvPr id="4" name="Picture 2">
            <a:extLst>
              <a:ext uri="{FF2B5EF4-FFF2-40B4-BE49-F238E27FC236}">
                <a16:creationId xmlns:a16="http://schemas.microsoft.com/office/drawing/2014/main" id="{CA322EBC-0EBF-47A4-B2BC-E24B0DCCA21D}"/>
              </a:ext>
            </a:extLst>
          </p:cNvPr>
          <p:cNvPicPr>
            <a:picLocks noChangeAspect="1" noChangeArrowheads="1"/>
          </p:cNvPicPr>
          <p:nvPr/>
        </p:nvPicPr>
        <p:blipFill>
          <a:blip r:embed="rId2"/>
          <a:srcRect/>
          <a:stretch>
            <a:fillRect/>
          </a:stretch>
        </p:blipFill>
        <p:spPr bwMode="auto">
          <a:xfrm>
            <a:off x="577516" y="0"/>
            <a:ext cx="13122442" cy="1028707"/>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8880" y="1280160"/>
            <a:ext cx="9875520" cy="1371600"/>
          </a:xfrm>
        </p:spPr>
        <p:txBody>
          <a:bodyPr>
            <a:normAutofit fontScale="90000"/>
          </a:bodyPr>
          <a:lstStyle/>
          <a:p>
            <a:r>
              <a:rPr lang="en-US" b="1" dirty="0">
                <a:solidFill>
                  <a:srgbClr val="0070C0"/>
                </a:solidFill>
              </a:rPr>
              <a:t>Functions of Ecosystem</a:t>
            </a:r>
            <a:br>
              <a:rPr lang="en-US" dirty="0"/>
            </a:br>
            <a:endParaRPr lang="en-US" dirty="0"/>
          </a:p>
        </p:txBody>
      </p:sp>
      <p:sp>
        <p:nvSpPr>
          <p:cNvPr id="3" name="Content Placeholder 2"/>
          <p:cNvSpPr>
            <a:spLocks noGrp="1"/>
          </p:cNvSpPr>
          <p:nvPr>
            <p:ph idx="1"/>
          </p:nvPr>
        </p:nvSpPr>
        <p:spPr>
          <a:xfrm>
            <a:off x="1331495" y="2011680"/>
            <a:ext cx="11486147" cy="5266944"/>
          </a:xfrm>
        </p:spPr>
        <p:txBody>
          <a:bodyPr>
            <a:normAutofit/>
          </a:bodyPr>
          <a:lstStyle/>
          <a:p>
            <a:r>
              <a:rPr lang="en-US" dirty="0"/>
              <a:t>The functions of the ecosystem are as follows:</a:t>
            </a:r>
          </a:p>
          <a:p>
            <a:pPr lvl="1"/>
            <a:r>
              <a:rPr lang="en-US" dirty="0"/>
              <a:t>It regulates the essential ecological processes, supports life systems and renders stability.</a:t>
            </a:r>
          </a:p>
          <a:p>
            <a:pPr lvl="1"/>
            <a:r>
              <a:rPr lang="en-US" dirty="0"/>
              <a:t>It is also responsible for the cycling of nutrients between biotic and </a:t>
            </a:r>
            <a:r>
              <a:rPr lang="en-US" dirty="0" err="1"/>
              <a:t>abiotic</a:t>
            </a:r>
            <a:r>
              <a:rPr lang="en-US" dirty="0"/>
              <a:t> components.</a:t>
            </a:r>
          </a:p>
          <a:p>
            <a:pPr lvl="1"/>
            <a:r>
              <a:rPr lang="en-US" dirty="0"/>
              <a:t>It maintains a balance among the various </a:t>
            </a:r>
            <a:r>
              <a:rPr lang="en-US" dirty="0" err="1"/>
              <a:t>trophic</a:t>
            </a:r>
            <a:r>
              <a:rPr lang="en-US" dirty="0"/>
              <a:t> levels in the ecosystem.</a:t>
            </a:r>
          </a:p>
          <a:p>
            <a:pPr lvl="1"/>
            <a:r>
              <a:rPr lang="en-US" dirty="0"/>
              <a:t>It cycles the minerals through the biosphere.</a:t>
            </a:r>
          </a:p>
          <a:p>
            <a:pPr lvl="1"/>
            <a:r>
              <a:rPr lang="en-US" dirty="0"/>
              <a:t>The </a:t>
            </a:r>
            <a:r>
              <a:rPr lang="en-US" dirty="0" err="1"/>
              <a:t>abiotic</a:t>
            </a:r>
            <a:r>
              <a:rPr lang="en-US" dirty="0"/>
              <a:t> components help in the synthesis of organic components that involves the exchange of energy</a:t>
            </a:r>
          </a:p>
          <a:p>
            <a:pPr>
              <a:buNone/>
            </a:pPr>
            <a:endParaRPr lang="en-US" dirty="0"/>
          </a:p>
        </p:txBody>
      </p:sp>
      <p:pic>
        <p:nvPicPr>
          <p:cNvPr id="4" name="Picture 2">
            <a:extLst>
              <a:ext uri="{FF2B5EF4-FFF2-40B4-BE49-F238E27FC236}">
                <a16:creationId xmlns:a16="http://schemas.microsoft.com/office/drawing/2014/main" id="{51D50044-D302-4F83-8468-6E92C98180D1}"/>
              </a:ext>
            </a:extLst>
          </p:cNvPr>
          <p:cNvPicPr>
            <a:picLocks noChangeAspect="1" noChangeArrowheads="1"/>
          </p:cNvPicPr>
          <p:nvPr/>
        </p:nvPicPr>
        <p:blipFill>
          <a:blip r:embed="rId2"/>
          <a:srcRect/>
          <a:stretch>
            <a:fillRect/>
          </a:stretch>
        </p:blipFill>
        <p:spPr bwMode="auto">
          <a:xfrm>
            <a:off x="577516" y="0"/>
            <a:ext cx="13122442" cy="1028707"/>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420344" y="2328386"/>
            <a:ext cx="4933593" cy="3572828"/>
          </a:xfrm>
          <a:prstGeom prst="rect">
            <a:avLst/>
          </a:prstGeom>
        </p:spPr>
      </p:pic>
      <p:sp>
        <p:nvSpPr>
          <p:cNvPr id="4" name="Text 0"/>
          <p:cNvSpPr/>
          <p:nvPr/>
        </p:nvSpPr>
        <p:spPr>
          <a:xfrm>
            <a:off x="773787" y="609243"/>
            <a:ext cx="7596426" cy="2860358"/>
          </a:xfrm>
          <a:prstGeom prst="rect">
            <a:avLst/>
          </a:prstGeom>
          <a:noFill/>
          <a:ln/>
        </p:spPr>
        <p:txBody>
          <a:bodyPr wrap="square" lIns="0" tIns="0" rIns="0" bIns="0" rtlCol="0" anchor="t"/>
          <a:lstStyle/>
          <a:p>
            <a:pPr marL="0" indent="0">
              <a:lnSpc>
                <a:spcPts val="7500"/>
              </a:lnSpc>
              <a:buNone/>
            </a:pPr>
            <a:r>
              <a:rPr lang="en-US" sz="6000" dirty="0">
                <a:solidFill>
                  <a:srgbClr val="484237"/>
                </a:solidFill>
                <a:latin typeface="Gelasio" pitchFamily="34" charset="0"/>
                <a:ea typeface="Gelasio" pitchFamily="34" charset="-122"/>
                <a:cs typeface="Gelasio" pitchFamily="34" charset="-120"/>
              </a:rPr>
              <a:t>Ecosystems: Exploring Our Living World</a:t>
            </a:r>
            <a:endParaRPr lang="en-US" sz="6000" dirty="0"/>
          </a:p>
        </p:txBody>
      </p:sp>
      <p:sp>
        <p:nvSpPr>
          <p:cNvPr id="5" name="Text 1"/>
          <p:cNvSpPr/>
          <p:nvPr/>
        </p:nvSpPr>
        <p:spPr>
          <a:xfrm>
            <a:off x="773787" y="3469601"/>
            <a:ext cx="7596426" cy="3989978"/>
          </a:xfrm>
          <a:prstGeom prst="rect">
            <a:avLst/>
          </a:prstGeom>
          <a:noFill/>
          <a:ln/>
        </p:spPr>
        <p:txBody>
          <a:bodyPr wrap="square" lIns="0" tIns="0" rIns="0" bIns="0" rtlCol="0" anchor="t"/>
          <a:lstStyle/>
          <a:p>
            <a:pPr marL="0" indent="0">
              <a:lnSpc>
                <a:spcPts val="2750"/>
              </a:lnSpc>
              <a:buNone/>
            </a:pPr>
            <a:r>
              <a:rPr lang="en-US" sz="1700" dirty="0">
                <a:solidFill>
                  <a:srgbClr val="746558"/>
                </a:solidFill>
                <a:latin typeface="Gelasio" pitchFamily="34" charset="0"/>
                <a:ea typeface="Gelasio" pitchFamily="34" charset="-122"/>
                <a:cs typeface="Gelasio" pitchFamily="34" charset="-120"/>
              </a:rPr>
              <a:t>Ecosystems are intricate networks of living organisms and their physical environment. They encompass a wide array of habitats, from lush forests and scorching deserts to tranquil wetlands and vast oceans. These complex systems are interconnected, with each component playing a vital role in maintaining the delicate balance of life on Earth. Exploring the structure and function of ecosystems allows us to gain a deeper understanding of the intricate relationships between living organisms and their surrounding environment. We can learn about the processes that drive these systems, the challenges they face, and the crucial role they play in sustaining life.</a:t>
            </a:r>
            <a:endParaRPr lang="en-US" sz="1700" dirty="0"/>
          </a:p>
        </p:txBody>
      </p:sp>
      <p:sp>
        <p:nvSpPr>
          <p:cNvPr id="6" name="Shape 2"/>
          <p:cNvSpPr/>
          <p:nvPr/>
        </p:nvSpPr>
        <p:spPr>
          <a:xfrm>
            <a:off x="773787" y="7250073"/>
            <a:ext cx="353735" cy="353735"/>
          </a:xfrm>
          <a:prstGeom prst="roundRect">
            <a:avLst>
              <a:gd name="adj" fmla="val 25847274"/>
            </a:avLst>
          </a:prstGeom>
          <a:noFill/>
          <a:ln w="7620">
            <a:solidFill>
              <a:srgbClr val="FFFFFF"/>
            </a:solidFill>
            <a:prstDash val="solid"/>
          </a:ln>
        </p:spPr>
        <p:txBody>
          <a:bodyPr/>
          <a:lstStyle/>
          <a:p>
            <a:endParaRPr lang="en-I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725448"/>
            <a:ext cx="11765637" cy="708779"/>
          </a:xfrm>
          <a:prstGeom prst="rect">
            <a:avLst/>
          </a:prstGeom>
          <a:noFill/>
          <a:ln/>
        </p:spPr>
        <p:txBody>
          <a:bodyPr wrap="none" lIns="0" tIns="0" rIns="0" bIns="0" rtlCol="0" anchor="t"/>
          <a:lstStyle/>
          <a:p>
            <a:pPr marL="0" indent="0">
              <a:lnSpc>
                <a:spcPts val="5550"/>
              </a:lnSpc>
              <a:buNone/>
            </a:pPr>
            <a:r>
              <a:rPr lang="en-US" sz="4450" dirty="0">
                <a:solidFill>
                  <a:srgbClr val="484237"/>
                </a:solidFill>
                <a:latin typeface="Gelasio" pitchFamily="34" charset="0"/>
                <a:ea typeface="Gelasio" pitchFamily="34" charset="-122"/>
                <a:cs typeface="Gelasio" pitchFamily="34" charset="-120"/>
              </a:rPr>
              <a:t>Forest Ecosystem: Structure and Function</a:t>
            </a:r>
            <a:endParaRPr lang="en-US" sz="4450" dirty="0"/>
          </a:p>
        </p:txBody>
      </p:sp>
      <p:sp>
        <p:nvSpPr>
          <p:cNvPr id="3" name="Text 1"/>
          <p:cNvSpPr/>
          <p:nvPr/>
        </p:nvSpPr>
        <p:spPr>
          <a:xfrm>
            <a:off x="793790" y="2001203"/>
            <a:ext cx="2835235" cy="354330"/>
          </a:xfrm>
          <a:prstGeom prst="rect">
            <a:avLst/>
          </a:prstGeom>
          <a:noFill/>
          <a:ln/>
        </p:spPr>
        <p:txBody>
          <a:bodyPr wrap="none" lIns="0" tIns="0" rIns="0" bIns="0" rtlCol="0" anchor="t"/>
          <a:lstStyle/>
          <a:p>
            <a:pPr marL="0" indent="0">
              <a:lnSpc>
                <a:spcPts val="2750"/>
              </a:lnSpc>
              <a:buNone/>
            </a:pPr>
            <a:r>
              <a:rPr lang="en-US" sz="2200" dirty="0">
                <a:solidFill>
                  <a:srgbClr val="484237"/>
                </a:solidFill>
                <a:latin typeface="Gelasio" pitchFamily="34" charset="0"/>
                <a:ea typeface="Gelasio" pitchFamily="34" charset="-122"/>
                <a:cs typeface="Gelasio" pitchFamily="34" charset="-120"/>
              </a:rPr>
              <a:t>Structure</a:t>
            </a:r>
            <a:endParaRPr lang="en-US" sz="2200" dirty="0"/>
          </a:p>
        </p:txBody>
      </p:sp>
      <p:sp>
        <p:nvSpPr>
          <p:cNvPr id="4" name="Text 2"/>
          <p:cNvSpPr/>
          <p:nvPr/>
        </p:nvSpPr>
        <p:spPr>
          <a:xfrm>
            <a:off x="793790" y="2582347"/>
            <a:ext cx="3978116" cy="4717733"/>
          </a:xfrm>
          <a:prstGeom prst="rect">
            <a:avLst/>
          </a:prstGeom>
          <a:noFill/>
          <a:ln/>
        </p:spPr>
        <p:txBody>
          <a:bodyPr wrap="square" lIns="0" tIns="0" rIns="0" bIns="0" rtlCol="0" anchor="t"/>
          <a:lstStyle/>
          <a:p>
            <a:pPr marL="0" indent="0">
              <a:lnSpc>
                <a:spcPts val="2850"/>
              </a:lnSpc>
              <a:buNone/>
            </a:pPr>
            <a:r>
              <a:rPr lang="en-US" sz="1750" dirty="0">
                <a:solidFill>
                  <a:srgbClr val="746558"/>
                </a:solidFill>
                <a:latin typeface="Gelasio" pitchFamily="34" charset="0"/>
                <a:ea typeface="Gelasio" pitchFamily="34" charset="-122"/>
                <a:cs typeface="Gelasio" pitchFamily="34" charset="-120"/>
              </a:rPr>
              <a:t>Forests are complex ecosystems characterized by a layered structure. The canopy layer, the uppermost layer, receives the most sunlight and houses a diverse array of trees, such as towering oak, maple, and pine trees. The understory, below the canopy, provides a shaded environment for shrubs, ferns, and smaller trees. The forest floor is home to a rich community of decomposers, such as fungi and bacteria, which play a vital role in nutrient cycling.</a:t>
            </a:r>
            <a:endParaRPr lang="en-US" sz="1750" dirty="0"/>
          </a:p>
        </p:txBody>
      </p:sp>
      <p:sp>
        <p:nvSpPr>
          <p:cNvPr id="5" name="Text 3"/>
          <p:cNvSpPr/>
          <p:nvPr/>
        </p:nvSpPr>
        <p:spPr>
          <a:xfrm>
            <a:off x="5332928" y="2001203"/>
            <a:ext cx="2835235" cy="354330"/>
          </a:xfrm>
          <a:prstGeom prst="rect">
            <a:avLst/>
          </a:prstGeom>
          <a:noFill/>
          <a:ln/>
        </p:spPr>
        <p:txBody>
          <a:bodyPr wrap="none" lIns="0" tIns="0" rIns="0" bIns="0" rtlCol="0" anchor="t"/>
          <a:lstStyle/>
          <a:p>
            <a:pPr marL="0" indent="0">
              <a:lnSpc>
                <a:spcPts val="2750"/>
              </a:lnSpc>
              <a:buNone/>
            </a:pPr>
            <a:r>
              <a:rPr lang="en-US" sz="2200" dirty="0">
                <a:solidFill>
                  <a:srgbClr val="484237"/>
                </a:solidFill>
                <a:latin typeface="Gelasio" pitchFamily="34" charset="0"/>
                <a:ea typeface="Gelasio" pitchFamily="34" charset="-122"/>
                <a:cs typeface="Gelasio" pitchFamily="34" charset="-120"/>
              </a:rPr>
              <a:t>Function</a:t>
            </a:r>
            <a:endParaRPr lang="en-US" sz="2200" dirty="0"/>
          </a:p>
        </p:txBody>
      </p:sp>
      <p:sp>
        <p:nvSpPr>
          <p:cNvPr id="6" name="Text 4"/>
          <p:cNvSpPr/>
          <p:nvPr/>
        </p:nvSpPr>
        <p:spPr>
          <a:xfrm>
            <a:off x="5332928" y="2582347"/>
            <a:ext cx="3978116" cy="3629025"/>
          </a:xfrm>
          <a:prstGeom prst="rect">
            <a:avLst/>
          </a:prstGeom>
          <a:noFill/>
          <a:ln/>
        </p:spPr>
        <p:txBody>
          <a:bodyPr wrap="square" lIns="0" tIns="0" rIns="0" bIns="0" rtlCol="0" anchor="t"/>
          <a:lstStyle/>
          <a:p>
            <a:pPr marL="0" indent="0">
              <a:lnSpc>
                <a:spcPts val="2850"/>
              </a:lnSpc>
              <a:buNone/>
            </a:pPr>
            <a:r>
              <a:rPr lang="en-US" sz="1750" dirty="0">
                <a:solidFill>
                  <a:srgbClr val="746558"/>
                </a:solidFill>
                <a:latin typeface="Gelasio" pitchFamily="34" charset="0"/>
                <a:ea typeface="Gelasio" pitchFamily="34" charset="-122"/>
                <a:cs typeface="Gelasio" pitchFamily="34" charset="-120"/>
              </a:rPr>
              <a:t>Forests provide numerous ecological services. They act as carbon sinks, absorbing carbon dioxide from the atmosphere and mitigating climate change. They regulate water cycles, filtering water and preventing soil erosion. Forests are also important habitats for countless species, providing food, shelter, and breeding grounds.</a:t>
            </a:r>
            <a:endParaRPr lang="en-US" sz="1750" dirty="0"/>
          </a:p>
        </p:txBody>
      </p:sp>
      <p:sp>
        <p:nvSpPr>
          <p:cNvPr id="7" name="Text 5"/>
          <p:cNvSpPr/>
          <p:nvPr/>
        </p:nvSpPr>
        <p:spPr>
          <a:xfrm>
            <a:off x="9872067" y="2001203"/>
            <a:ext cx="2835235" cy="354330"/>
          </a:xfrm>
          <a:prstGeom prst="rect">
            <a:avLst/>
          </a:prstGeom>
          <a:noFill/>
          <a:ln/>
        </p:spPr>
        <p:txBody>
          <a:bodyPr wrap="none" lIns="0" tIns="0" rIns="0" bIns="0" rtlCol="0" anchor="t"/>
          <a:lstStyle/>
          <a:p>
            <a:pPr marL="0" indent="0">
              <a:lnSpc>
                <a:spcPts val="2750"/>
              </a:lnSpc>
              <a:buNone/>
            </a:pPr>
            <a:r>
              <a:rPr lang="en-US" sz="2200" dirty="0">
                <a:solidFill>
                  <a:srgbClr val="484237"/>
                </a:solidFill>
                <a:latin typeface="Gelasio" pitchFamily="34" charset="0"/>
                <a:ea typeface="Gelasio" pitchFamily="34" charset="-122"/>
                <a:cs typeface="Gelasio" pitchFamily="34" charset="-120"/>
              </a:rPr>
              <a:t>Threats</a:t>
            </a:r>
            <a:endParaRPr lang="en-US" sz="2200" dirty="0"/>
          </a:p>
        </p:txBody>
      </p:sp>
      <p:sp>
        <p:nvSpPr>
          <p:cNvPr id="8" name="Text 6"/>
          <p:cNvSpPr/>
          <p:nvPr/>
        </p:nvSpPr>
        <p:spPr>
          <a:xfrm>
            <a:off x="9872067" y="2582347"/>
            <a:ext cx="3978116" cy="2540318"/>
          </a:xfrm>
          <a:prstGeom prst="rect">
            <a:avLst/>
          </a:prstGeom>
          <a:noFill/>
          <a:ln/>
        </p:spPr>
        <p:txBody>
          <a:bodyPr wrap="square" lIns="0" tIns="0" rIns="0" bIns="0" rtlCol="0" anchor="t"/>
          <a:lstStyle/>
          <a:p>
            <a:pPr marL="0" indent="0">
              <a:lnSpc>
                <a:spcPts val="2850"/>
              </a:lnSpc>
              <a:buNone/>
            </a:pPr>
            <a:r>
              <a:rPr lang="en-US" sz="1750" dirty="0">
                <a:solidFill>
                  <a:srgbClr val="746558"/>
                </a:solidFill>
                <a:latin typeface="Gelasio" pitchFamily="34" charset="0"/>
                <a:ea typeface="Gelasio" pitchFamily="34" charset="-122"/>
                <a:cs typeface="Gelasio" pitchFamily="34" charset="-120"/>
              </a:rPr>
              <a:t>Forest ecosystems face various threats, including deforestation, habitat fragmentation, and climate change. These factors disrupt the intricate balance of the forest ecosystem, leading to biodiversity loss, soil degradation, and increased risk of wildfires.</a:t>
            </a:r>
            <a:endParaRPr lang="en-US" sz="1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1088350"/>
            <a:ext cx="11820763" cy="708779"/>
          </a:xfrm>
          <a:prstGeom prst="rect">
            <a:avLst/>
          </a:prstGeom>
          <a:noFill/>
          <a:ln/>
        </p:spPr>
        <p:txBody>
          <a:bodyPr wrap="none" lIns="0" tIns="0" rIns="0" bIns="0" rtlCol="0" anchor="t"/>
          <a:lstStyle/>
          <a:p>
            <a:pPr marL="0" indent="0">
              <a:lnSpc>
                <a:spcPts val="5550"/>
              </a:lnSpc>
              <a:buNone/>
            </a:pPr>
            <a:r>
              <a:rPr lang="en-US" sz="4450" dirty="0">
                <a:solidFill>
                  <a:srgbClr val="484237"/>
                </a:solidFill>
                <a:latin typeface="Gelasio" pitchFamily="34" charset="0"/>
                <a:ea typeface="Gelasio" pitchFamily="34" charset="-122"/>
                <a:cs typeface="Gelasio" pitchFamily="34" charset="-120"/>
              </a:rPr>
              <a:t>Desert Ecosystem: Structure and Function</a:t>
            </a:r>
            <a:endParaRPr lang="en-US" sz="4450" dirty="0"/>
          </a:p>
        </p:txBody>
      </p:sp>
      <p:sp>
        <p:nvSpPr>
          <p:cNvPr id="3" name="Text 1"/>
          <p:cNvSpPr/>
          <p:nvPr/>
        </p:nvSpPr>
        <p:spPr>
          <a:xfrm>
            <a:off x="793790" y="2364105"/>
            <a:ext cx="2835235" cy="354330"/>
          </a:xfrm>
          <a:prstGeom prst="rect">
            <a:avLst/>
          </a:prstGeom>
          <a:noFill/>
          <a:ln/>
        </p:spPr>
        <p:txBody>
          <a:bodyPr wrap="none" lIns="0" tIns="0" rIns="0" bIns="0" rtlCol="0" anchor="t"/>
          <a:lstStyle/>
          <a:p>
            <a:pPr marL="0" indent="0">
              <a:lnSpc>
                <a:spcPts val="2750"/>
              </a:lnSpc>
              <a:buNone/>
            </a:pPr>
            <a:r>
              <a:rPr lang="en-US" sz="2200" dirty="0">
                <a:solidFill>
                  <a:srgbClr val="484237"/>
                </a:solidFill>
                <a:latin typeface="Gelasio" pitchFamily="34" charset="0"/>
                <a:ea typeface="Gelasio" pitchFamily="34" charset="-122"/>
                <a:cs typeface="Gelasio" pitchFamily="34" charset="-120"/>
              </a:rPr>
              <a:t>Structure</a:t>
            </a:r>
            <a:endParaRPr lang="en-US" sz="2200" dirty="0"/>
          </a:p>
        </p:txBody>
      </p:sp>
      <p:sp>
        <p:nvSpPr>
          <p:cNvPr id="4" name="Text 2"/>
          <p:cNvSpPr/>
          <p:nvPr/>
        </p:nvSpPr>
        <p:spPr>
          <a:xfrm>
            <a:off x="793790" y="2945249"/>
            <a:ext cx="3978116" cy="3991928"/>
          </a:xfrm>
          <a:prstGeom prst="rect">
            <a:avLst/>
          </a:prstGeom>
          <a:noFill/>
          <a:ln/>
        </p:spPr>
        <p:txBody>
          <a:bodyPr wrap="square" lIns="0" tIns="0" rIns="0" bIns="0" rtlCol="0" anchor="t"/>
          <a:lstStyle/>
          <a:p>
            <a:pPr marL="0" indent="0">
              <a:lnSpc>
                <a:spcPts val="2850"/>
              </a:lnSpc>
              <a:buNone/>
            </a:pPr>
            <a:r>
              <a:rPr lang="en-US" sz="1750" dirty="0">
                <a:solidFill>
                  <a:srgbClr val="746558"/>
                </a:solidFill>
                <a:latin typeface="Gelasio" pitchFamily="34" charset="0"/>
                <a:ea typeface="Gelasio" pitchFamily="34" charset="-122"/>
                <a:cs typeface="Gelasio" pitchFamily="34" charset="-120"/>
              </a:rPr>
              <a:t>Deserts are characterized by extreme aridity, with low rainfall and high temperatures. The sparse vegetation is adapted to conserve water, with plants like cacti, succulents, and shrubs having deep roots, thick cuticles, and reduced leaf surfaces. Animal life is also adapted to the harsh conditions, with nocturnal activity, burrowing, and water conservation strategies prevalent.</a:t>
            </a:r>
            <a:endParaRPr lang="en-US" sz="1750" dirty="0"/>
          </a:p>
        </p:txBody>
      </p:sp>
      <p:sp>
        <p:nvSpPr>
          <p:cNvPr id="5" name="Text 3"/>
          <p:cNvSpPr/>
          <p:nvPr/>
        </p:nvSpPr>
        <p:spPr>
          <a:xfrm>
            <a:off x="5332928" y="2364105"/>
            <a:ext cx="2835235" cy="354330"/>
          </a:xfrm>
          <a:prstGeom prst="rect">
            <a:avLst/>
          </a:prstGeom>
          <a:noFill/>
          <a:ln/>
        </p:spPr>
        <p:txBody>
          <a:bodyPr wrap="none" lIns="0" tIns="0" rIns="0" bIns="0" rtlCol="0" anchor="t"/>
          <a:lstStyle/>
          <a:p>
            <a:pPr marL="0" indent="0">
              <a:lnSpc>
                <a:spcPts val="2750"/>
              </a:lnSpc>
              <a:buNone/>
            </a:pPr>
            <a:r>
              <a:rPr lang="en-US" sz="2200" dirty="0">
                <a:solidFill>
                  <a:srgbClr val="484237"/>
                </a:solidFill>
                <a:latin typeface="Gelasio" pitchFamily="34" charset="0"/>
                <a:ea typeface="Gelasio" pitchFamily="34" charset="-122"/>
                <a:cs typeface="Gelasio" pitchFamily="34" charset="-120"/>
              </a:rPr>
              <a:t>Function</a:t>
            </a:r>
            <a:endParaRPr lang="en-US" sz="2200" dirty="0"/>
          </a:p>
        </p:txBody>
      </p:sp>
      <p:sp>
        <p:nvSpPr>
          <p:cNvPr id="6" name="Text 4"/>
          <p:cNvSpPr/>
          <p:nvPr/>
        </p:nvSpPr>
        <p:spPr>
          <a:xfrm>
            <a:off x="5332928" y="2945249"/>
            <a:ext cx="3978116" cy="3266123"/>
          </a:xfrm>
          <a:prstGeom prst="rect">
            <a:avLst/>
          </a:prstGeom>
          <a:noFill/>
          <a:ln/>
        </p:spPr>
        <p:txBody>
          <a:bodyPr wrap="square" lIns="0" tIns="0" rIns="0" bIns="0" rtlCol="0" anchor="t"/>
          <a:lstStyle/>
          <a:p>
            <a:pPr marL="0" indent="0">
              <a:lnSpc>
                <a:spcPts val="2850"/>
              </a:lnSpc>
              <a:buNone/>
            </a:pPr>
            <a:r>
              <a:rPr lang="en-US" sz="1750" dirty="0">
                <a:solidFill>
                  <a:srgbClr val="746558"/>
                </a:solidFill>
                <a:latin typeface="Gelasio" pitchFamily="34" charset="0"/>
                <a:ea typeface="Gelasio" pitchFamily="34" charset="-122"/>
                <a:cs typeface="Gelasio" pitchFamily="34" charset="-120"/>
              </a:rPr>
              <a:t>Desert ecosystems, despite their harsh conditions, play vital roles in the global ecosystem. They regulate water cycles, providing valuable ground water resources. They provide habitats for specialized flora and fauna, contributing to biodiversity. Deserts also play a role in carbon storage and climate regulation.</a:t>
            </a:r>
            <a:endParaRPr lang="en-US" sz="1750" dirty="0"/>
          </a:p>
        </p:txBody>
      </p:sp>
      <p:sp>
        <p:nvSpPr>
          <p:cNvPr id="7" name="Text 5"/>
          <p:cNvSpPr/>
          <p:nvPr/>
        </p:nvSpPr>
        <p:spPr>
          <a:xfrm>
            <a:off x="9872067" y="2364105"/>
            <a:ext cx="2835235" cy="354330"/>
          </a:xfrm>
          <a:prstGeom prst="rect">
            <a:avLst/>
          </a:prstGeom>
          <a:noFill/>
          <a:ln/>
        </p:spPr>
        <p:txBody>
          <a:bodyPr wrap="none" lIns="0" tIns="0" rIns="0" bIns="0" rtlCol="0" anchor="t"/>
          <a:lstStyle/>
          <a:p>
            <a:pPr marL="0" indent="0">
              <a:lnSpc>
                <a:spcPts val="2750"/>
              </a:lnSpc>
              <a:buNone/>
            </a:pPr>
            <a:r>
              <a:rPr lang="en-US" sz="2200" dirty="0">
                <a:solidFill>
                  <a:srgbClr val="484237"/>
                </a:solidFill>
                <a:latin typeface="Gelasio" pitchFamily="34" charset="0"/>
                <a:ea typeface="Gelasio" pitchFamily="34" charset="-122"/>
                <a:cs typeface="Gelasio" pitchFamily="34" charset="-120"/>
              </a:rPr>
              <a:t>Threats</a:t>
            </a:r>
            <a:endParaRPr lang="en-US" sz="2200" dirty="0"/>
          </a:p>
        </p:txBody>
      </p:sp>
      <p:sp>
        <p:nvSpPr>
          <p:cNvPr id="8" name="Text 6"/>
          <p:cNvSpPr/>
          <p:nvPr/>
        </p:nvSpPr>
        <p:spPr>
          <a:xfrm>
            <a:off x="9872067" y="2945249"/>
            <a:ext cx="3978116" cy="3629025"/>
          </a:xfrm>
          <a:prstGeom prst="rect">
            <a:avLst/>
          </a:prstGeom>
          <a:noFill/>
          <a:ln/>
        </p:spPr>
        <p:txBody>
          <a:bodyPr wrap="square" lIns="0" tIns="0" rIns="0" bIns="0" rtlCol="0" anchor="t"/>
          <a:lstStyle/>
          <a:p>
            <a:pPr marL="0" indent="0">
              <a:lnSpc>
                <a:spcPts val="2850"/>
              </a:lnSpc>
              <a:buNone/>
            </a:pPr>
            <a:r>
              <a:rPr lang="en-US" sz="1750" dirty="0">
                <a:solidFill>
                  <a:srgbClr val="746558"/>
                </a:solidFill>
                <a:latin typeface="Gelasio" pitchFamily="34" charset="0"/>
                <a:ea typeface="Gelasio" pitchFamily="34" charset="-122"/>
                <a:cs typeface="Gelasio" pitchFamily="34" charset="-120"/>
              </a:rPr>
              <a:t>Desert ecosystems face a variety of threats, including desertification, caused by human activities like overgrazing, unsustainable agriculture, and climate change. These threats disrupt the delicate balance of the desert ecosystem, leading to biodiversity loss, soil degradation, and increased vulnerability to extreme weather events.</a:t>
            </a:r>
            <a:endParaRPr lang="en-US" sz="1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210264" y="2215039"/>
            <a:ext cx="5065871" cy="3799403"/>
          </a:xfrm>
          <a:prstGeom prst="rect">
            <a:avLst/>
          </a:prstGeom>
        </p:spPr>
      </p:pic>
      <p:sp>
        <p:nvSpPr>
          <p:cNvPr id="4" name="Text 0"/>
          <p:cNvSpPr/>
          <p:nvPr/>
        </p:nvSpPr>
        <p:spPr>
          <a:xfrm>
            <a:off x="6075402" y="940118"/>
            <a:ext cx="7965996" cy="1051798"/>
          </a:xfrm>
          <a:prstGeom prst="rect">
            <a:avLst/>
          </a:prstGeom>
          <a:noFill/>
          <a:ln/>
        </p:spPr>
        <p:txBody>
          <a:bodyPr wrap="square" lIns="0" tIns="0" rIns="0" bIns="0" rtlCol="0" anchor="t"/>
          <a:lstStyle/>
          <a:p>
            <a:pPr marL="0" indent="0">
              <a:lnSpc>
                <a:spcPts val="4100"/>
              </a:lnSpc>
              <a:buNone/>
            </a:pPr>
            <a:r>
              <a:rPr lang="en-US" sz="3300" dirty="0">
                <a:solidFill>
                  <a:srgbClr val="484237"/>
                </a:solidFill>
                <a:latin typeface="Gelasio" pitchFamily="34" charset="0"/>
                <a:ea typeface="Gelasio" pitchFamily="34" charset="-122"/>
                <a:cs typeface="Gelasio" pitchFamily="34" charset="-120"/>
              </a:rPr>
              <a:t>Wetlands Ecosystem: Structure and Function</a:t>
            </a:r>
            <a:endParaRPr lang="en-US" sz="3300" dirty="0"/>
          </a:p>
        </p:txBody>
      </p:sp>
      <p:sp>
        <p:nvSpPr>
          <p:cNvPr id="5" name="Shape 1"/>
          <p:cNvSpPr/>
          <p:nvPr/>
        </p:nvSpPr>
        <p:spPr>
          <a:xfrm>
            <a:off x="6075402" y="2433638"/>
            <a:ext cx="378619" cy="378619"/>
          </a:xfrm>
          <a:prstGeom prst="roundRect">
            <a:avLst>
              <a:gd name="adj" fmla="val 6668"/>
            </a:avLst>
          </a:prstGeom>
          <a:solidFill>
            <a:srgbClr val="EEE8DD"/>
          </a:solidFill>
          <a:ln/>
        </p:spPr>
        <p:txBody>
          <a:bodyPr/>
          <a:lstStyle/>
          <a:p>
            <a:endParaRPr lang="en-IN"/>
          </a:p>
        </p:txBody>
      </p:sp>
      <p:sp>
        <p:nvSpPr>
          <p:cNvPr id="6" name="Text 2"/>
          <p:cNvSpPr/>
          <p:nvPr/>
        </p:nvSpPr>
        <p:spPr>
          <a:xfrm>
            <a:off x="6205180" y="2496741"/>
            <a:ext cx="119063" cy="252413"/>
          </a:xfrm>
          <a:prstGeom prst="rect">
            <a:avLst/>
          </a:prstGeom>
          <a:noFill/>
          <a:ln/>
        </p:spPr>
        <p:txBody>
          <a:bodyPr wrap="none" lIns="0" tIns="0" rIns="0" bIns="0" rtlCol="0" anchor="t"/>
          <a:lstStyle/>
          <a:p>
            <a:pPr marL="0" indent="0" algn="ctr">
              <a:lnSpc>
                <a:spcPts val="1950"/>
              </a:lnSpc>
              <a:buNone/>
            </a:pPr>
            <a:r>
              <a:rPr lang="en-US" sz="1950" dirty="0">
                <a:solidFill>
                  <a:srgbClr val="746558"/>
                </a:solidFill>
                <a:latin typeface="Gelasio" pitchFamily="34" charset="0"/>
                <a:ea typeface="Gelasio" pitchFamily="34" charset="-122"/>
                <a:cs typeface="Gelasio" pitchFamily="34" charset="-120"/>
              </a:rPr>
              <a:t>1</a:t>
            </a:r>
            <a:endParaRPr lang="en-US" sz="1950" dirty="0"/>
          </a:p>
        </p:txBody>
      </p:sp>
      <p:sp>
        <p:nvSpPr>
          <p:cNvPr id="7" name="Text 3"/>
          <p:cNvSpPr/>
          <p:nvPr/>
        </p:nvSpPr>
        <p:spPr>
          <a:xfrm>
            <a:off x="6622256" y="2433638"/>
            <a:ext cx="2142292" cy="262890"/>
          </a:xfrm>
          <a:prstGeom prst="rect">
            <a:avLst/>
          </a:prstGeom>
          <a:noFill/>
          <a:ln/>
        </p:spPr>
        <p:txBody>
          <a:bodyPr wrap="none" lIns="0" tIns="0" rIns="0" bIns="0" rtlCol="0" anchor="t"/>
          <a:lstStyle/>
          <a:p>
            <a:pPr marL="0" indent="0">
              <a:lnSpc>
                <a:spcPts val="2050"/>
              </a:lnSpc>
              <a:buNone/>
            </a:pPr>
            <a:r>
              <a:rPr lang="en-US" sz="1650" dirty="0">
                <a:solidFill>
                  <a:srgbClr val="746558"/>
                </a:solidFill>
                <a:latin typeface="Gelasio" pitchFamily="34" charset="0"/>
                <a:ea typeface="Gelasio" pitchFamily="34" charset="-122"/>
                <a:cs typeface="Gelasio" pitchFamily="34" charset="-120"/>
              </a:rPr>
              <a:t>Biodiversity Hotspot</a:t>
            </a:r>
            <a:endParaRPr lang="en-US" sz="1650" dirty="0"/>
          </a:p>
        </p:txBody>
      </p:sp>
      <p:sp>
        <p:nvSpPr>
          <p:cNvPr id="8" name="Text 4"/>
          <p:cNvSpPr/>
          <p:nvPr/>
        </p:nvSpPr>
        <p:spPr>
          <a:xfrm>
            <a:off x="6622256" y="2797493"/>
            <a:ext cx="3352086" cy="1346597"/>
          </a:xfrm>
          <a:prstGeom prst="rect">
            <a:avLst/>
          </a:prstGeom>
          <a:noFill/>
          <a:ln/>
        </p:spPr>
        <p:txBody>
          <a:bodyPr wrap="square" lIns="0" tIns="0" rIns="0" bIns="0" rtlCol="0" anchor="t"/>
          <a:lstStyle/>
          <a:p>
            <a:pPr marL="0" indent="0">
              <a:lnSpc>
                <a:spcPts val="2100"/>
              </a:lnSpc>
              <a:buNone/>
            </a:pPr>
            <a:r>
              <a:rPr lang="en-US" sz="1300" dirty="0">
                <a:solidFill>
                  <a:srgbClr val="746558"/>
                </a:solidFill>
                <a:latin typeface="Gelasio" pitchFamily="34" charset="0"/>
                <a:ea typeface="Gelasio" pitchFamily="34" charset="-122"/>
                <a:cs typeface="Gelasio" pitchFamily="34" charset="-120"/>
              </a:rPr>
              <a:t>Wetlands are incredibly diverse ecosystems, supporting a wide array of plant and animal life. They provide habitats for various species of birds, amphibians, reptiles, fish, and invertebrates.</a:t>
            </a:r>
            <a:endParaRPr lang="en-US" sz="1300" dirty="0"/>
          </a:p>
        </p:txBody>
      </p:sp>
      <p:sp>
        <p:nvSpPr>
          <p:cNvPr id="9" name="Shape 5"/>
          <p:cNvSpPr/>
          <p:nvPr/>
        </p:nvSpPr>
        <p:spPr>
          <a:xfrm>
            <a:off x="10142577" y="2433638"/>
            <a:ext cx="378619" cy="378619"/>
          </a:xfrm>
          <a:prstGeom prst="roundRect">
            <a:avLst>
              <a:gd name="adj" fmla="val 6668"/>
            </a:avLst>
          </a:prstGeom>
          <a:solidFill>
            <a:srgbClr val="EEE8DD"/>
          </a:solidFill>
          <a:ln/>
        </p:spPr>
        <p:txBody>
          <a:bodyPr/>
          <a:lstStyle/>
          <a:p>
            <a:endParaRPr lang="en-IN"/>
          </a:p>
        </p:txBody>
      </p:sp>
      <p:sp>
        <p:nvSpPr>
          <p:cNvPr id="10" name="Text 6"/>
          <p:cNvSpPr/>
          <p:nvPr/>
        </p:nvSpPr>
        <p:spPr>
          <a:xfrm>
            <a:off x="10255329" y="2496741"/>
            <a:ext cx="152995" cy="252413"/>
          </a:xfrm>
          <a:prstGeom prst="rect">
            <a:avLst/>
          </a:prstGeom>
          <a:noFill/>
          <a:ln/>
        </p:spPr>
        <p:txBody>
          <a:bodyPr wrap="none" lIns="0" tIns="0" rIns="0" bIns="0" rtlCol="0" anchor="t"/>
          <a:lstStyle/>
          <a:p>
            <a:pPr marL="0" indent="0" algn="ctr">
              <a:lnSpc>
                <a:spcPts val="1950"/>
              </a:lnSpc>
              <a:buNone/>
            </a:pPr>
            <a:r>
              <a:rPr lang="en-US" sz="1950" dirty="0">
                <a:solidFill>
                  <a:srgbClr val="746558"/>
                </a:solidFill>
                <a:latin typeface="Gelasio" pitchFamily="34" charset="0"/>
                <a:ea typeface="Gelasio" pitchFamily="34" charset="-122"/>
                <a:cs typeface="Gelasio" pitchFamily="34" charset="-120"/>
              </a:rPr>
              <a:t>2</a:t>
            </a:r>
            <a:endParaRPr lang="en-US" sz="1950" dirty="0"/>
          </a:p>
        </p:txBody>
      </p:sp>
      <p:sp>
        <p:nvSpPr>
          <p:cNvPr id="11" name="Text 7"/>
          <p:cNvSpPr/>
          <p:nvPr/>
        </p:nvSpPr>
        <p:spPr>
          <a:xfrm>
            <a:off x="10689431" y="2433638"/>
            <a:ext cx="3321368" cy="262890"/>
          </a:xfrm>
          <a:prstGeom prst="rect">
            <a:avLst/>
          </a:prstGeom>
          <a:noFill/>
          <a:ln/>
        </p:spPr>
        <p:txBody>
          <a:bodyPr wrap="none" lIns="0" tIns="0" rIns="0" bIns="0" rtlCol="0" anchor="t"/>
          <a:lstStyle/>
          <a:p>
            <a:pPr marL="0" indent="0">
              <a:lnSpc>
                <a:spcPts val="2050"/>
              </a:lnSpc>
              <a:buNone/>
            </a:pPr>
            <a:r>
              <a:rPr lang="en-US" sz="1650" dirty="0">
                <a:solidFill>
                  <a:srgbClr val="746558"/>
                </a:solidFill>
                <a:latin typeface="Gelasio" pitchFamily="34" charset="0"/>
                <a:ea typeface="Gelasio" pitchFamily="34" charset="-122"/>
                <a:cs typeface="Gelasio" pitchFamily="34" charset="-120"/>
              </a:rPr>
              <a:t>Water Filtration and Regulation</a:t>
            </a:r>
            <a:endParaRPr lang="en-US" sz="1650" dirty="0"/>
          </a:p>
        </p:txBody>
      </p:sp>
      <p:sp>
        <p:nvSpPr>
          <p:cNvPr id="12" name="Text 8"/>
          <p:cNvSpPr/>
          <p:nvPr/>
        </p:nvSpPr>
        <p:spPr>
          <a:xfrm>
            <a:off x="10689431" y="2797493"/>
            <a:ext cx="3352086" cy="1885236"/>
          </a:xfrm>
          <a:prstGeom prst="rect">
            <a:avLst/>
          </a:prstGeom>
          <a:noFill/>
          <a:ln/>
        </p:spPr>
        <p:txBody>
          <a:bodyPr wrap="square" lIns="0" tIns="0" rIns="0" bIns="0" rtlCol="0" anchor="t"/>
          <a:lstStyle/>
          <a:p>
            <a:pPr marL="0" indent="0">
              <a:lnSpc>
                <a:spcPts val="2100"/>
              </a:lnSpc>
              <a:buNone/>
            </a:pPr>
            <a:r>
              <a:rPr lang="en-US" sz="1300" dirty="0">
                <a:solidFill>
                  <a:srgbClr val="746558"/>
                </a:solidFill>
                <a:latin typeface="Gelasio" pitchFamily="34" charset="0"/>
                <a:ea typeface="Gelasio" pitchFamily="34" charset="-122"/>
                <a:cs typeface="Gelasio" pitchFamily="34" charset="-120"/>
              </a:rPr>
              <a:t>Wetlands play a crucial role in regulating water cycles and filtering pollutants. They act as natural sponges, absorbing excess water and releasing it gradually, preventing flooding. They also filter pollutants, improving water quality and protecting downstream ecosystems.</a:t>
            </a:r>
            <a:endParaRPr lang="en-US" sz="1300" dirty="0"/>
          </a:p>
        </p:txBody>
      </p:sp>
      <p:sp>
        <p:nvSpPr>
          <p:cNvPr id="13" name="Shape 9"/>
          <p:cNvSpPr/>
          <p:nvPr/>
        </p:nvSpPr>
        <p:spPr>
          <a:xfrm>
            <a:off x="6075402" y="5040273"/>
            <a:ext cx="378619" cy="378619"/>
          </a:xfrm>
          <a:prstGeom prst="roundRect">
            <a:avLst>
              <a:gd name="adj" fmla="val 6668"/>
            </a:avLst>
          </a:prstGeom>
          <a:solidFill>
            <a:srgbClr val="EEE8DD"/>
          </a:solidFill>
          <a:ln/>
        </p:spPr>
        <p:txBody>
          <a:bodyPr/>
          <a:lstStyle/>
          <a:p>
            <a:endParaRPr lang="en-IN"/>
          </a:p>
        </p:txBody>
      </p:sp>
      <p:sp>
        <p:nvSpPr>
          <p:cNvPr id="14" name="Text 10"/>
          <p:cNvSpPr/>
          <p:nvPr/>
        </p:nvSpPr>
        <p:spPr>
          <a:xfrm>
            <a:off x="6188631" y="5103376"/>
            <a:ext cx="152043" cy="252413"/>
          </a:xfrm>
          <a:prstGeom prst="rect">
            <a:avLst/>
          </a:prstGeom>
          <a:noFill/>
          <a:ln/>
        </p:spPr>
        <p:txBody>
          <a:bodyPr wrap="none" lIns="0" tIns="0" rIns="0" bIns="0" rtlCol="0" anchor="t"/>
          <a:lstStyle/>
          <a:p>
            <a:pPr marL="0" indent="0" algn="ctr">
              <a:lnSpc>
                <a:spcPts val="1950"/>
              </a:lnSpc>
              <a:buNone/>
            </a:pPr>
            <a:r>
              <a:rPr lang="en-US" sz="1950" dirty="0">
                <a:solidFill>
                  <a:srgbClr val="746558"/>
                </a:solidFill>
                <a:latin typeface="Gelasio" pitchFamily="34" charset="0"/>
                <a:ea typeface="Gelasio" pitchFamily="34" charset="-122"/>
                <a:cs typeface="Gelasio" pitchFamily="34" charset="-120"/>
              </a:rPr>
              <a:t>3</a:t>
            </a:r>
            <a:endParaRPr lang="en-US" sz="1950" dirty="0"/>
          </a:p>
        </p:txBody>
      </p:sp>
      <p:sp>
        <p:nvSpPr>
          <p:cNvPr id="15" name="Text 11"/>
          <p:cNvSpPr/>
          <p:nvPr/>
        </p:nvSpPr>
        <p:spPr>
          <a:xfrm>
            <a:off x="6622256" y="5040273"/>
            <a:ext cx="2264331" cy="262890"/>
          </a:xfrm>
          <a:prstGeom prst="rect">
            <a:avLst/>
          </a:prstGeom>
          <a:noFill/>
          <a:ln/>
        </p:spPr>
        <p:txBody>
          <a:bodyPr wrap="none" lIns="0" tIns="0" rIns="0" bIns="0" rtlCol="0" anchor="t"/>
          <a:lstStyle/>
          <a:p>
            <a:pPr marL="0" indent="0">
              <a:lnSpc>
                <a:spcPts val="2050"/>
              </a:lnSpc>
              <a:buNone/>
            </a:pPr>
            <a:r>
              <a:rPr lang="en-US" sz="1650" dirty="0">
                <a:solidFill>
                  <a:srgbClr val="746558"/>
                </a:solidFill>
                <a:latin typeface="Gelasio" pitchFamily="34" charset="0"/>
                <a:ea typeface="Gelasio" pitchFamily="34" charset="-122"/>
                <a:cs typeface="Gelasio" pitchFamily="34" charset="-120"/>
              </a:rPr>
              <a:t>Carbon Sequestration</a:t>
            </a:r>
            <a:endParaRPr lang="en-US" sz="1650" dirty="0"/>
          </a:p>
        </p:txBody>
      </p:sp>
      <p:sp>
        <p:nvSpPr>
          <p:cNvPr id="16" name="Text 12"/>
          <p:cNvSpPr/>
          <p:nvPr/>
        </p:nvSpPr>
        <p:spPr>
          <a:xfrm>
            <a:off x="6622256" y="5404128"/>
            <a:ext cx="3352086" cy="1346597"/>
          </a:xfrm>
          <a:prstGeom prst="rect">
            <a:avLst/>
          </a:prstGeom>
          <a:noFill/>
          <a:ln/>
        </p:spPr>
        <p:txBody>
          <a:bodyPr wrap="square" lIns="0" tIns="0" rIns="0" bIns="0" rtlCol="0" anchor="t"/>
          <a:lstStyle/>
          <a:p>
            <a:pPr marL="0" indent="0">
              <a:lnSpc>
                <a:spcPts val="2100"/>
              </a:lnSpc>
              <a:buNone/>
            </a:pPr>
            <a:r>
              <a:rPr lang="en-US" sz="1300" dirty="0">
                <a:solidFill>
                  <a:srgbClr val="746558"/>
                </a:solidFill>
                <a:latin typeface="Gelasio" pitchFamily="34" charset="0"/>
                <a:ea typeface="Gelasio" pitchFamily="34" charset="-122"/>
                <a:cs typeface="Gelasio" pitchFamily="34" charset="-120"/>
              </a:rPr>
              <a:t>Wetlands are highly effective at sequestering carbon, storing large amounts of carbon in their soils and vegetation. This contributes to climate change mitigation and helps regulate the global carbon cycle.</a:t>
            </a:r>
            <a:endParaRPr lang="en-US" sz="1300" dirty="0"/>
          </a:p>
        </p:txBody>
      </p:sp>
      <p:sp>
        <p:nvSpPr>
          <p:cNvPr id="17" name="Shape 13"/>
          <p:cNvSpPr/>
          <p:nvPr/>
        </p:nvSpPr>
        <p:spPr>
          <a:xfrm>
            <a:off x="10142577" y="5040273"/>
            <a:ext cx="378619" cy="378619"/>
          </a:xfrm>
          <a:prstGeom prst="roundRect">
            <a:avLst>
              <a:gd name="adj" fmla="val 6668"/>
            </a:avLst>
          </a:prstGeom>
          <a:solidFill>
            <a:srgbClr val="EEE8DD"/>
          </a:solidFill>
          <a:ln/>
        </p:spPr>
        <p:txBody>
          <a:bodyPr/>
          <a:lstStyle/>
          <a:p>
            <a:endParaRPr lang="en-IN"/>
          </a:p>
        </p:txBody>
      </p:sp>
      <p:sp>
        <p:nvSpPr>
          <p:cNvPr id="18" name="Text 14"/>
          <p:cNvSpPr/>
          <p:nvPr/>
        </p:nvSpPr>
        <p:spPr>
          <a:xfrm>
            <a:off x="10253186" y="5103376"/>
            <a:ext cx="157401" cy="252413"/>
          </a:xfrm>
          <a:prstGeom prst="rect">
            <a:avLst/>
          </a:prstGeom>
          <a:noFill/>
          <a:ln/>
        </p:spPr>
        <p:txBody>
          <a:bodyPr wrap="none" lIns="0" tIns="0" rIns="0" bIns="0" rtlCol="0" anchor="t"/>
          <a:lstStyle/>
          <a:p>
            <a:pPr marL="0" indent="0" algn="ctr">
              <a:lnSpc>
                <a:spcPts val="1950"/>
              </a:lnSpc>
              <a:buNone/>
            </a:pPr>
            <a:r>
              <a:rPr lang="en-US" sz="1950" dirty="0">
                <a:solidFill>
                  <a:srgbClr val="746558"/>
                </a:solidFill>
                <a:latin typeface="Gelasio" pitchFamily="34" charset="0"/>
                <a:ea typeface="Gelasio" pitchFamily="34" charset="-122"/>
                <a:cs typeface="Gelasio" pitchFamily="34" charset="-120"/>
              </a:rPr>
              <a:t>4</a:t>
            </a:r>
            <a:endParaRPr lang="en-US" sz="1950" dirty="0"/>
          </a:p>
        </p:txBody>
      </p:sp>
      <p:sp>
        <p:nvSpPr>
          <p:cNvPr id="19" name="Text 15"/>
          <p:cNvSpPr/>
          <p:nvPr/>
        </p:nvSpPr>
        <p:spPr>
          <a:xfrm>
            <a:off x="10689431" y="5040273"/>
            <a:ext cx="2103715" cy="262890"/>
          </a:xfrm>
          <a:prstGeom prst="rect">
            <a:avLst/>
          </a:prstGeom>
          <a:noFill/>
          <a:ln/>
        </p:spPr>
        <p:txBody>
          <a:bodyPr wrap="none" lIns="0" tIns="0" rIns="0" bIns="0" rtlCol="0" anchor="t"/>
          <a:lstStyle/>
          <a:p>
            <a:pPr marL="0" indent="0">
              <a:lnSpc>
                <a:spcPts val="2050"/>
              </a:lnSpc>
              <a:buNone/>
            </a:pPr>
            <a:r>
              <a:rPr lang="en-US" sz="1650" dirty="0">
                <a:solidFill>
                  <a:srgbClr val="746558"/>
                </a:solidFill>
                <a:latin typeface="Gelasio" pitchFamily="34" charset="0"/>
                <a:ea typeface="Gelasio" pitchFamily="34" charset="-122"/>
                <a:cs typeface="Gelasio" pitchFamily="34" charset="-120"/>
              </a:rPr>
              <a:t>Threats</a:t>
            </a:r>
            <a:endParaRPr lang="en-US" sz="1650" dirty="0"/>
          </a:p>
        </p:txBody>
      </p:sp>
      <p:sp>
        <p:nvSpPr>
          <p:cNvPr id="20" name="Text 16"/>
          <p:cNvSpPr/>
          <p:nvPr/>
        </p:nvSpPr>
        <p:spPr>
          <a:xfrm>
            <a:off x="10689431" y="5404128"/>
            <a:ext cx="3352086" cy="1885236"/>
          </a:xfrm>
          <a:prstGeom prst="rect">
            <a:avLst/>
          </a:prstGeom>
          <a:noFill/>
          <a:ln/>
        </p:spPr>
        <p:txBody>
          <a:bodyPr wrap="square" lIns="0" tIns="0" rIns="0" bIns="0" rtlCol="0" anchor="t"/>
          <a:lstStyle/>
          <a:p>
            <a:pPr marL="0" indent="0">
              <a:lnSpc>
                <a:spcPts val="2100"/>
              </a:lnSpc>
              <a:buNone/>
            </a:pPr>
            <a:r>
              <a:rPr lang="en-US" sz="1300" dirty="0">
                <a:solidFill>
                  <a:srgbClr val="746558"/>
                </a:solidFill>
                <a:latin typeface="Gelasio" pitchFamily="34" charset="0"/>
                <a:ea typeface="Gelasio" pitchFamily="34" charset="-122"/>
                <a:cs typeface="Gelasio" pitchFamily="34" charset="-120"/>
              </a:rPr>
              <a:t>Wetlands are facing significant threats from human activities, including drainage, pollution, and habitat destruction. These threats disrupt the delicate balance of the wetland ecosystem, leading to biodiversity loss, water quality degradation, and reduced carbon sequestration capacity.</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384625" y="2446377"/>
            <a:ext cx="5005030" cy="3336727"/>
          </a:xfrm>
          <a:prstGeom prst="rect">
            <a:avLst/>
          </a:prstGeom>
        </p:spPr>
      </p:pic>
      <p:sp>
        <p:nvSpPr>
          <p:cNvPr id="4" name="Text 0"/>
          <p:cNvSpPr/>
          <p:nvPr/>
        </p:nvSpPr>
        <p:spPr>
          <a:xfrm>
            <a:off x="673775" y="588883"/>
            <a:ext cx="7796451" cy="1203008"/>
          </a:xfrm>
          <a:prstGeom prst="rect">
            <a:avLst/>
          </a:prstGeom>
          <a:noFill/>
          <a:ln/>
        </p:spPr>
        <p:txBody>
          <a:bodyPr wrap="square" lIns="0" tIns="0" rIns="0" bIns="0" rtlCol="0" anchor="t"/>
          <a:lstStyle/>
          <a:p>
            <a:pPr marL="0" indent="0">
              <a:lnSpc>
                <a:spcPts val="4700"/>
              </a:lnSpc>
              <a:buNone/>
            </a:pPr>
            <a:r>
              <a:rPr lang="en-US" sz="3750" dirty="0">
                <a:solidFill>
                  <a:srgbClr val="484237"/>
                </a:solidFill>
                <a:latin typeface="Gelasio" pitchFamily="34" charset="0"/>
                <a:ea typeface="Gelasio" pitchFamily="34" charset="-122"/>
                <a:cs typeface="Gelasio" pitchFamily="34" charset="-120"/>
              </a:rPr>
              <a:t>River Ecosystem: Structure and Function</a:t>
            </a:r>
            <a:endParaRPr lang="en-US" sz="3750" dirty="0"/>
          </a:p>
        </p:txBody>
      </p:sp>
      <p:sp>
        <p:nvSpPr>
          <p:cNvPr id="5" name="Shape 1"/>
          <p:cNvSpPr/>
          <p:nvPr/>
        </p:nvSpPr>
        <p:spPr>
          <a:xfrm>
            <a:off x="951071" y="2080617"/>
            <a:ext cx="22860" cy="5560100"/>
          </a:xfrm>
          <a:prstGeom prst="roundRect">
            <a:avLst>
              <a:gd name="adj" fmla="val 126322"/>
            </a:avLst>
          </a:prstGeom>
          <a:solidFill>
            <a:srgbClr val="D4CEC3"/>
          </a:solidFill>
          <a:ln/>
        </p:spPr>
        <p:txBody>
          <a:bodyPr/>
          <a:lstStyle/>
          <a:p>
            <a:endParaRPr lang="en-IN"/>
          </a:p>
        </p:txBody>
      </p:sp>
      <p:sp>
        <p:nvSpPr>
          <p:cNvPr id="6" name="Shape 2"/>
          <p:cNvSpPr/>
          <p:nvPr/>
        </p:nvSpPr>
        <p:spPr>
          <a:xfrm>
            <a:off x="1156216" y="2502337"/>
            <a:ext cx="673775" cy="22860"/>
          </a:xfrm>
          <a:prstGeom prst="roundRect">
            <a:avLst>
              <a:gd name="adj" fmla="val 126322"/>
            </a:avLst>
          </a:prstGeom>
          <a:solidFill>
            <a:srgbClr val="D4CEC3"/>
          </a:solidFill>
          <a:ln/>
        </p:spPr>
        <p:txBody>
          <a:bodyPr/>
          <a:lstStyle/>
          <a:p>
            <a:endParaRPr lang="en-IN"/>
          </a:p>
        </p:txBody>
      </p:sp>
      <p:sp>
        <p:nvSpPr>
          <p:cNvPr id="7" name="Shape 3"/>
          <p:cNvSpPr/>
          <p:nvPr/>
        </p:nvSpPr>
        <p:spPr>
          <a:xfrm>
            <a:off x="745927" y="2297192"/>
            <a:ext cx="433149" cy="433149"/>
          </a:xfrm>
          <a:prstGeom prst="roundRect">
            <a:avLst>
              <a:gd name="adj" fmla="val 6667"/>
            </a:avLst>
          </a:prstGeom>
          <a:solidFill>
            <a:srgbClr val="EEE8DD"/>
          </a:solidFill>
          <a:ln/>
        </p:spPr>
        <p:txBody>
          <a:bodyPr/>
          <a:lstStyle/>
          <a:p>
            <a:endParaRPr lang="en-IN"/>
          </a:p>
        </p:txBody>
      </p:sp>
      <p:sp>
        <p:nvSpPr>
          <p:cNvPr id="8" name="Text 4"/>
          <p:cNvSpPr/>
          <p:nvPr/>
        </p:nvSpPr>
        <p:spPr>
          <a:xfrm>
            <a:off x="894398" y="2369344"/>
            <a:ext cx="136208" cy="288727"/>
          </a:xfrm>
          <a:prstGeom prst="rect">
            <a:avLst/>
          </a:prstGeom>
          <a:noFill/>
          <a:ln/>
        </p:spPr>
        <p:txBody>
          <a:bodyPr wrap="none" lIns="0" tIns="0" rIns="0" bIns="0" rtlCol="0" anchor="t"/>
          <a:lstStyle/>
          <a:p>
            <a:pPr marL="0" indent="0" algn="ctr">
              <a:lnSpc>
                <a:spcPts val="2250"/>
              </a:lnSpc>
              <a:buNone/>
            </a:pPr>
            <a:r>
              <a:rPr lang="en-US" sz="2250" dirty="0">
                <a:solidFill>
                  <a:srgbClr val="746558"/>
                </a:solidFill>
                <a:latin typeface="Gelasio" pitchFamily="34" charset="0"/>
                <a:ea typeface="Gelasio" pitchFamily="34" charset="-122"/>
                <a:cs typeface="Gelasio" pitchFamily="34" charset="-120"/>
              </a:rPr>
              <a:t>1</a:t>
            </a:r>
            <a:endParaRPr lang="en-US" sz="2250" dirty="0"/>
          </a:p>
        </p:txBody>
      </p:sp>
      <p:sp>
        <p:nvSpPr>
          <p:cNvPr id="9" name="Text 5"/>
          <p:cNvSpPr/>
          <p:nvPr/>
        </p:nvSpPr>
        <p:spPr>
          <a:xfrm>
            <a:off x="2021324" y="2273022"/>
            <a:ext cx="2406372" cy="300752"/>
          </a:xfrm>
          <a:prstGeom prst="rect">
            <a:avLst/>
          </a:prstGeom>
          <a:noFill/>
          <a:ln/>
        </p:spPr>
        <p:txBody>
          <a:bodyPr wrap="none" lIns="0" tIns="0" rIns="0" bIns="0" rtlCol="0" anchor="t"/>
          <a:lstStyle/>
          <a:p>
            <a:pPr marL="0" indent="0" algn="l">
              <a:lnSpc>
                <a:spcPts val="2350"/>
              </a:lnSpc>
              <a:buNone/>
            </a:pPr>
            <a:r>
              <a:rPr lang="en-US" sz="1850" dirty="0">
                <a:solidFill>
                  <a:srgbClr val="746558"/>
                </a:solidFill>
                <a:latin typeface="Gelasio" pitchFamily="34" charset="0"/>
                <a:ea typeface="Gelasio" pitchFamily="34" charset="-122"/>
                <a:cs typeface="Gelasio" pitchFamily="34" charset="-120"/>
              </a:rPr>
              <a:t>Source</a:t>
            </a:r>
            <a:endParaRPr lang="en-US" sz="1850" dirty="0"/>
          </a:p>
        </p:txBody>
      </p:sp>
      <p:sp>
        <p:nvSpPr>
          <p:cNvPr id="10" name="Text 6"/>
          <p:cNvSpPr/>
          <p:nvPr/>
        </p:nvSpPr>
        <p:spPr>
          <a:xfrm>
            <a:off x="2021324" y="2689265"/>
            <a:ext cx="6448901" cy="924044"/>
          </a:xfrm>
          <a:prstGeom prst="rect">
            <a:avLst/>
          </a:prstGeom>
          <a:noFill/>
          <a:ln/>
        </p:spPr>
        <p:txBody>
          <a:bodyPr wrap="square" lIns="0" tIns="0" rIns="0" bIns="0" rtlCol="0" anchor="t"/>
          <a:lstStyle/>
          <a:p>
            <a:pPr marL="0" indent="0" algn="l">
              <a:lnSpc>
                <a:spcPts val="2400"/>
              </a:lnSpc>
              <a:buNone/>
            </a:pPr>
            <a:r>
              <a:rPr lang="en-US" sz="1500" dirty="0">
                <a:solidFill>
                  <a:srgbClr val="746558"/>
                </a:solidFill>
                <a:latin typeface="Gelasio" pitchFamily="34" charset="0"/>
                <a:ea typeface="Gelasio" pitchFamily="34" charset="-122"/>
                <a:cs typeface="Gelasio" pitchFamily="34" charset="-120"/>
              </a:rPr>
              <a:t>Rivers begin at their source, which can be springs, glaciers, or lakes. The water is typically cold, clear, and oxygen-rich, supporting specific aquatic life like trout and other cold-water fish.</a:t>
            </a:r>
            <a:endParaRPr lang="en-US" sz="1500" dirty="0"/>
          </a:p>
        </p:txBody>
      </p:sp>
      <p:sp>
        <p:nvSpPr>
          <p:cNvPr id="11" name="Shape 7"/>
          <p:cNvSpPr/>
          <p:nvPr/>
        </p:nvSpPr>
        <p:spPr>
          <a:xfrm>
            <a:off x="1156216" y="4419838"/>
            <a:ext cx="673775" cy="22860"/>
          </a:xfrm>
          <a:prstGeom prst="roundRect">
            <a:avLst>
              <a:gd name="adj" fmla="val 126322"/>
            </a:avLst>
          </a:prstGeom>
          <a:solidFill>
            <a:srgbClr val="D4CEC3"/>
          </a:solidFill>
          <a:ln/>
        </p:spPr>
        <p:txBody>
          <a:bodyPr/>
          <a:lstStyle/>
          <a:p>
            <a:endParaRPr lang="en-IN"/>
          </a:p>
        </p:txBody>
      </p:sp>
      <p:sp>
        <p:nvSpPr>
          <p:cNvPr id="12" name="Shape 8"/>
          <p:cNvSpPr/>
          <p:nvPr/>
        </p:nvSpPr>
        <p:spPr>
          <a:xfrm>
            <a:off x="745927" y="4214693"/>
            <a:ext cx="433149" cy="433149"/>
          </a:xfrm>
          <a:prstGeom prst="roundRect">
            <a:avLst>
              <a:gd name="adj" fmla="val 6667"/>
            </a:avLst>
          </a:prstGeom>
          <a:solidFill>
            <a:srgbClr val="EEE8DD"/>
          </a:solidFill>
          <a:ln/>
        </p:spPr>
        <p:txBody>
          <a:bodyPr/>
          <a:lstStyle/>
          <a:p>
            <a:endParaRPr lang="en-IN"/>
          </a:p>
        </p:txBody>
      </p:sp>
      <p:sp>
        <p:nvSpPr>
          <p:cNvPr id="13" name="Text 9"/>
          <p:cNvSpPr/>
          <p:nvPr/>
        </p:nvSpPr>
        <p:spPr>
          <a:xfrm>
            <a:off x="874990" y="4286845"/>
            <a:ext cx="174903" cy="288727"/>
          </a:xfrm>
          <a:prstGeom prst="rect">
            <a:avLst/>
          </a:prstGeom>
          <a:noFill/>
          <a:ln/>
        </p:spPr>
        <p:txBody>
          <a:bodyPr wrap="none" lIns="0" tIns="0" rIns="0" bIns="0" rtlCol="0" anchor="t"/>
          <a:lstStyle/>
          <a:p>
            <a:pPr marL="0" indent="0" algn="ctr">
              <a:lnSpc>
                <a:spcPts val="2250"/>
              </a:lnSpc>
              <a:buNone/>
            </a:pPr>
            <a:r>
              <a:rPr lang="en-US" sz="2250" dirty="0">
                <a:solidFill>
                  <a:srgbClr val="746558"/>
                </a:solidFill>
                <a:latin typeface="Gelasio" pitchFamily="34" charset="0"/>
                <a:ea typeface="Gelasio" pitchFamily="34" charset="-122"/>
                <a:cs typeface="Gelasio" pitchFamily="34" charset="-120"/>
              </a:rPr>
              <a:t>2</a:t>
            </a:r>
            <a:endParaRPr lang="en-US" sz="2250" dirty="0"/>
          </a:p>
        </p:txBody>
      </p:sp>
      <p:sp>
        <p:nvSpPr>
          <p:cNvPr id="14" name="Text 10"/>
          <p:cNvSpPr/>
          <p:nvPr/>
        </p:nvSpPr>
        <p:spPr>
          <a:xfrm>
            <a:off x="2021324" y="4190524"/>
            <a:ext cx="2406372" cy="300752"/>
          </a:xfrm>
          <a:prstGeom prst="rect">
            <a:avLst/>
          </a:prstGeom>
          <a:noFill/>
          <a:ln/>
        </p:spPr>
        <p:txBody>
          <a:bodyPr wrap="none" lIns="0" tIns="0" rIns="0" bIns="0" rtlCol="0" anchor="t"/>
          <a:lstStyle/>
          <a:p>
            <a:pPr marL="0" indent="0" algn="l">
              <a:lnSpc>
                <a:spcPts val="2350"/>
              </a:lnSpc>
              <a:buNone/>
            </a:pPr>
            <a:r>
              <a:rPr lang="en-US" sz="1850" dirty="0">
                <a:solidFill>
                  <a:srgbClr val="746558"/>
                </a:solidFill>
                <a:latin typeface="Gelasio" pitchFamily="34" charset="0"/>
                <a:ea typeface="Gelasio" pitchFamily="34" charset="-122"/>
                <a:cs typeface="Gelasio" pitchFamily="34" charset="-120"/>
              </a:rPr>
              <a:t>Mid-Course</a:t>
            </a:r>
            <a:endParaRPr lang="en-US" sz="1850" dirty="0"/>
          </a:p>
        </p:txBody>
      </p:sp>
      <p:sp>
        <p:nvSpPr>
          <p:cNvPr id="15" name="Text 11"/>
          <p:cNvSpPr/>
          <p:nvPr/>
        </p:nvSpPr>
        <p:spPr>
          <a:xfrm>
            <a:off x="2021324" y="4606766"/>
            <a:ext cx="6448901" cy="924044"/>
          </a:xfrm>
          <a:prstGeom prst="rect">
            <a:avLst/>
          </a:prstGeom>
          <a:noFill/>
          <a:ln/>
        </p:spPr>
        <p:txBody>
          <a:bodyPr wrap="square" lIns="0" tIns="0" rIns="0" bIns="0" rtlCol="0" anchor="t"/>
          <a:lstStyle/>
          <a:p>
            <a:pPr marL="0" indent="0" algn="l">
              <a:lnSpc>
                <a:spcPts val="2400"/>
              </a:lnSpc>
              <a:buNone/>
            </a:pPr>
            <a:r>
              <a:rPr lang="en-US" sz="1500" dirty="0">
                <a:solidFill>
                  <a:srgbClr val="746558"/>
                </a:solidFill>
                <a:latin typeface="Gelasio" pitchFamily="34" charset="0"/>
                <a:ea typeface="Gelasio" pitchFamily="34" charset="-122"/>
                <a:cs typeface="Gelasio" pitchFamily="34" charset="-120"/>
              </a:rPr>
              <a:t>As the river flows downstream, it widens and becomes warmer, with increased sediment and nutrients. The river supports a diverse range of aquatic life, including bass, catfish, and amphibians.</a:t>
            </a:r>
            <a:endParaRPr lang="en-US" sz="1500" dirty="0"/>
          </a:p>
        </p:txBody>
      </p:sp>
      <p:sp>
        <p:nvSpPr>
          <p:cNvPr id="16" name="Shape 12"/>
          <p:cNvSpPr/>
          <p:nvPr/>
        </p:nvSpPr>
        <p:spPr>
          <a:xfrm>
            <a:off x="1156216" y="6337340"/>
            <a:ext cx="673775" cy="22860"/>
          </a:xfrm>
          <a:prstGeom prst="roundRect">
            <a:avLst>
              <a:gd name="adj" fmla="val 126322"/>
            </a:avLst>
          </a:prstGeom>
          <a:solidFill>
            <a:srgbClr val="D4CEC3"/>
          </a:solidFill>
          <a:ln/>
        </p:spPr>
        <p:txBody>
          <a:bodyPr/>
          <a:lstStyle/>
          <a:p>
            <a:endParaRPr lang="en-IN"/>
          </a:p>
        </p:txBody>
      </p:sp>
      <p:sp>
        <p:nvSpPr>
          <p:cNvPr id="17" name="Shape 13"/>
          <p:cNvSpPr/>
          <p:nvPr/>
        </p:nvSpPr>
        <p:spPr>
          <a:xfrm>
            <a:off x="745927" y="6132195"/>
            <a:ext cx="433149" cy="433149"/>
          </a:xfrm>
          <a:prstGeom prst="roundRect">
            <a:avLst>
              <a:gd name="adj" fmla="val 6667"/>
            </a:avLst>
          </a:prstGeom>
          <a:solidFill>
            <a:srgbClr val="EEE8DD"/>
          </a:solidFill>
          <a:ln/>
        </p:spPr>
        <p:txBody>
          <a:bodyPr/>
          <a:lstStyle/>
          <a:p>
            <a:endParaRPr lang="en-IN"/>
          </a:p>
        </p:txBody>
      </p:sp>
      <p:sp>
        <p:nvSpPr>
          <p:cNvPr id="18" name="Text 14"/>
          <p:cNvSpPr/>
          <p:nvPr/>
        </p:nvSpPr>
        <p:spPr>
          <a:xfrm>
            <a:off x="875467" y="6204347"/>
            <a:ext cx="173950" cy="288727"/>
          </a:xfrm>
          <a:prstGeom prst="rect">
            <a:avLst/>
          </a:prstGeom>
          <a:noFill/>
          <a:ln/>
        </p:spPr>
        <p:txBody>
          <a:bodyPr wrap="none" lIns="0" tIns="0" rIns="0" bIns="0" rtlCol="0" anchor="t"/>
          <a:lstStyle/>
          <a:p>
            <a:pPr marL="0" indent="0" algn="ctr">
              <a:lnSpc>
                <a:spcPts val="2250"/>
              </a:lnSpc>
              <a:buNone/>
            </a:pPr>
            <a:r>
              <a:rPr lang="en-US" sz="2250" dirty="0">
                <a:solidFill>
                  <a:srgbClr val="746558"/>
                </a:solidFill>
                <a:latin typeface="Gelasio" pitchFamily="34" charset="0"/>
                <a:ea typeface="Gelasio" pitchFamily="34" charset="-122"/>
                <a:cs typeface="Gelasio" pitchFamily="34" charset="-120"/>
              </a:rPr>
              <a:t>3</a:t>
            </a:r>
            <a:endParaRPr lang="en-US" sz="2250" dirty="0"/>
          </a:p>
        </p:txBody>
      </p:sp>
      <p:sp>
        <p:nvSpPr>
          <p:cNvPr id="19" name="Text 15"/>
          <p:cNvSpPr/>
          <p:nvPr/>
        </p:nvSpPr>
        <p:spPr>
          <a:xfrm>
            <a:off x="2021324" y="6108025"/>
            <a:ext cx="2406372" cy="300752"/>
          </a:xfrm>
          <a:prstGeom prst="rect">
            <a:avLst/>
          </a:prstGeom>
          <a:noFill/>
          <a:ln/>
        </p:spPr>
        <p:txBody>
          <a:bodyPr wrap="none" lIns="0" tIns="0" rIns="0" bIns="0" rtlCol="0" anchor="t"/>
          <a:lstStyle/>
          <a:p>
            <a:pPr marL="0" indent="0" algn="l">
              <a:lnSpc>
                <a:spcPts val="2350"/>
              </a:lnSpc>
              <a:buNone/>
            </a:pPr>
            <a:r>
              <a:rPr lang="en-US" sz="1850" dirty="0">
                <a:solidFill>
                  <a:srgbClr val="746558"/>
                </a:solidFill>
                <a:latin typeface="Gelasio" pitchFamily="34" charset="0"/>
                <a:ea typeface="Gelasio" pitchFamily="34" charset="-122"/>
                <a:cs typeface="Gelasio" pitchFamily="34" charset="-120"/>
              </a:rPr>
              <a:t>Mouth</a:t>
            </a:r>
            <a:endParaRPr lang="en-US" sz="1850" dirty="0"/>
          </a:p>
        </p:txBody>
      </p:sp>
      <p:sp>
        <p:nvSpPr>
          <p:cNvPr id="20" name="Text 16"/>
          <p:cNvSpPr/>
          <p:nvPr/>
        </p:nvSpPr>
        <p:spPr>
          <a:xfrm>
            <a:off x="2021324" y="6524268"/>
            <a:ext cx="6448901" cy="924044"/>
          </a:xfrm>
          <a:prstGeom prst="rect">
            <a:avLst/>
          </a:prstGeom>
          <a:noFill/>
          <a:ln/>
        </p:spPr>
        <p:txBody>
          <a:bodyPr wrap="square" lIns="0" tIns="0" rIns="0" bIns="0" rtlCol="0" anchor="t"/>
          <a:lstStyle/>
          <a:p>
            <a:pPr marL="0" indent="0" algn="l">
              <a:lnSpc>
                <a:spcPts val="2400"/>
              </a:lnSpc>
              <a:buNone/>
            </a:pPr>
            <a:r>
              <a:rPr lang="en-US" sz="1500" dirty="0">
                <a:solidFill>
                  <a:srgbClr val="746558"/>
                </a:solidFill>
                <a:latin typeface="Gelasio" pitchFamily="34" charset="0"/>
                <a:ea typeface="Gelasio" pitchFamily="34" charset="-122"/>
                <a:cs typeface="Gelasio" pitchFamily="34" charset="-120"/>
              </a:rPr>
              <a:t>The river's mouth where it meets the ocean or a lake is characterized by a slower flow, higher nutrient levels, and a wider variety of aquatic life, including shellfish, crabs, and migratory fish.</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350931" y="2423993"/>
            <a:ext cx="5072420" cy="3381613"/>
          </a:xfrm>
          <a:prstGeom prst="rect">
            <a:avLst/>
          </a:prstGeom>
        </p:spPr>
      </p:pic>
      <p:sp>
        <p:nvSpPr>
          <p:cNvPr id="4" name="Text 0"/>
          <p:cNvSpPr/>
          <p:nvPr/>
        </p:nvSpPr>
        <p:spPr>
          <a:xfrm>
            <a:off x="579477" y="714613"/>
            <a:ext cx="7985046" cy="1034891"/>
          </a:xfrm>
          <a:prstGeom prst="rect">
            <a:avLst/>
          </a:prstGeom>
          <a:noFill/>
          <a:ln/>
        </p:spPr>
        <p:txBody>
          <a:bodyPr wrap="square" lIns="0" tIns="0" rIns="0" bIns="0" rtlCol="0" anchor="t"/>
          <a:lstStyle/>
          <a:p>
            <a:pPr marL="0" indent="0">
              <a:lnSpc>
                <a:spcPts val="4050"/>
              </a:lnSpc>
              <a:buNone/>
            </a:pPr>
            <a:r>
              <a:rPr lang="en-US" sz="3250" dirty="0">
                <a:solidFill>
                  <a:srgbClr val="484237"/>
                </a:solidFill>
                <a:latin typeface="Gelasio" pitchFamily="34" charset="0"/>
                <a:ea typeface="Gelasio" pitchFamily="34" charset="-122"/>
                <a:cs typeface="Gelasio" pitchFamily="34" charset="-120"/>
              </a:rPr>
              <a:t>Oceanic Ecosystem: Structure and Function</a:t>
            </a:r>
            <a:endParaRPr lang="en-US" sz="3250" dirty="0"/>
          </a:p>
        </p:txBody>
      </p:sp>
      <p:sp>
        <p:nvSpPr>
          <p:cNvPr id="5" name="Shape 1"/>
          <p:cNvSpPr/>
          <p:nvPr/>
        </p:nvSpPr>
        <p:spPr>
          <a:xfrm>
            <a:off x="579477" y="1997869"/>
            <a:ext cx="3909774" cy="2808208"/>
          </a:xfrm>
          <a:prstGeom prst="roundRect">
            <a:avLst>
              <a:gd name="adj" fmla="val 884"/>
            </a:avLst>
          </a:prstGeom>
          <a:solidFill>
            <a:srgbClr val="EEE8DD"/>
          </a:solidFill>
          <a:ln/>
        </p:spPr>
        <p:txBody>
          <a:bodyPr/>
          <a:lstStyle/>
          <a:p>
            <a:endParaRPr lang="en-IN"/>
          </a:p>
        </p:txBody>
      </p:sp>
      <p:sp>
        <p:nvSpPr>
          <p:cNvPr id="6" name="Text 2"/>
          <p:cNvSpPr/>
          <p:nvPr/>
        </p:nvSpPr>
        <p:spPr>
          <a:xfrm>
            <a:off x="744974" y="2163366"/>
            <a:ext cx="2069783" cy="258604"/>
          </a:xfrm>
          <a:prstGeom prst="rect">
            <a:avLst/>
          </a:prstGeom>
          <a:noFill/>
          <a:ln/>
        </p:spPr>
        <p:txBody>
          <a:bodyPr wrap="none" lIns="0" tIns="0" rIns="0" bIns="0" rtlCol="0" anchor="t"/>
          <a:lstStyle/>
          <a:p>
            <a:pPr marL="0" indent="0">
              <a:lnSpc>
                <a:spcPts val="2000"/>
              </a:lnSpc>
              <a:buNone/>
            </a:pPr>
            <a:r>
              <a:rPr lang="en-US" sz="1600" dirty="0">
                <a:solidFill>
                  <a:srgbClr val="746558"/>
                </a:solidFill>
                <a:latin typeface="Gelasio" pitchFamily="34" charset="0"/>
                <a:ea typeface="Gelasio" pitchFamily="34" charset="-122"/>
                <a:cs typeface="Gelasio" pitchFamily="34" charset="-120"/>
              </a:rPr>
              <a:t>Sunlight Zone</a:t>
            </a:r>
            <a:endParaRPr lang="en-US" sz="1600" dirty="0"/>
          </a:p>
        </p:txBody>
      </p:sp>
      <p:sp>
        <p:nvSpPr>
          <p:cNvPr id="7" name="Text 3"/>
          <p:cNvSpPr/>
          <p:nvPr/>
        </p:nvSpPr>
        <p:spPr>
          <a:xfrm>
            <a:off x="744974" y="2521268"/>
            <a:ext cx="3578781" cy="1854398"/>
          </a:xfrm>
          <a:prstGeom prst="rect">
            <a:avLst/>
          </a:prstGeom>
          <a:noFill/>
          <a:ln/>
        </p:spPr>
        <p:txBody>
          <a:bodyPr wrap="square" lIns="0" tIns="0" rIns="0" bIns="0" rtlCol="0" anchor="t"/>
          <a:lstStyle/>
          <a:p>
            <a:pPr marL="0" indent="0">
              <a:lnSpc>
                <a:spcPts val="2050"/>
              </a:lnSpc>
              <a:buNone/>
            </a:pPr>
            <a:r>
              <a:rPr lang="en-US" sz="1300" dirty="0">
                <a:solidFill>
                  <a:srgbClr val="746558"/>
                </a:solidFill>
                <a:latin typeface="Gelasio" pitchFamily="34" charset="0"/>
                <a:ea typeface="Gelasio" pitchFamily="34" charset="-122"/>
                <a:cs typeface="Gelasio" pitchFamily="34" charset="-120"/>
              </a:rPr>
              <a:t>The sunlit upper layer of the ocean, also known as the epipelagic zone, is home to a wide diversity of marine life, including phytoplankton, zooplankton, fish, and marine mammals. This zone is characterized by high levels of sunlight, oxygen, and nutrients, making it the most productive region of the ocean.</a:t>
            </a:r>
            <a:endParaRPr lang="en-US" sz="1300" dirty="0"/>
          </a:p>
        </p:txBody>
      </p:sp>
      <p:sp>
        <p:nvSpPr>
          <p:cNvPr id="8" name="Shape 4"/>
          <p:cNvSpPr/>
          <p:nvPr/>
        </p:nvSpPr>
        <p:spPr>
          <a:xfrm>
            <a:off x="4654748" y="1997869"/>
            <a:ext cx="3909774" cy="2808208"/>
          </a:xfrm>
          <a:prstGeom prst="roundRect">
            <a:avLst>
              <a:gd name="adj" fmla="val 884"/>
            </a:avLst>
          </a:prstGeom>
          <a:solidFill>
            <a:srgbClr val="EEE8DD"/>
          </a:solidFill>
          <a:ln/>
        </p:spPr>
        <p:txBody>
          <a:bodyPr/>
          <a:lstStyle/>
          <a:p>
            <a:endParaRPr lang="en-IN"/>
          </a:p>
        </p:txBody>
      </p:sp>
      <p:sp>
        <p:nvSpPr>
          <p:cNvPr id="9" name="Text 5"/>
          <p:cNvSpPr/>
          <p:nvPr/>
        </p:nvSpPr>
        <p:spPr>
          <a:xfrm>
            <a:off x="4820245" y="2163366"/>
            <a:ext cx="2069783" cy="258604"/>
          </a:xfrm>
          <a:prstGeom prst="rect">
            <a:avLst/>
          </a:prstGeom>
          <a:noFill/>
          <a:ln/>
        </p:spPr>
        <p:txBody>
          <a:bodyPr wrap="none" lIns="0" tIns="0" rIns="0" bIns="0" rtlCol="0" anchor="t"/>
          <a:lstStyle/>
          <a:p>
            <a:pPr marL="0" indent="0">
              <a:lnSpc>
                <a:spcPts val="2000"/>
              </a:lnSpc>
              <a:buNone/>
            </a:pPr>
            <a:r>
              <a:rPr lang="en-US" sz="1600" dirty="0">
                <a:solidFill>
                  <a:srgbClr val="746558"/>
                </a:solidFill>
                <a:latin typeface="Gelasio" pitchFamily="34" charset="0"/>
                <a:ea typeface="Gelasio" pitchFamily="34" charset="-122"/>
                <a:cs typeface="Gelasio" pitchFamily="34" charset="-120"/>
              </a:rPr>
              <a:t>Twilight Zone</a:t>
            </a:r>
            <a:endParaRPr lang="en-US" sz="1600" dirty="0"/>
          </a:p>
        </p:txBody>
      </p:sp>
      <p:sp>
        <p:nvSpPr>
          <p:cNvPr id="10" name="Text 6"/>
          <p:cNvSpPr/>
          <p:nvPr/>
        </p:nvSpPr>
        <p:spPr>
          <a:xfrm>
            <a:off x="4820245" y="2521268"/>
            <a:ext cx="3578781" cy="2119313"/>
          </a:xfrm>
          <a:prstGeom prst="rect">
            <a:avLst/>
          </a:prstGeom>
          <a:noFill/>
          <a:ln/>
        </p:spPr>
        <p:txBody>
          <a:bodyPr wrap="square" lIns="0" tIns="0" rIns="0" bIns="0" rtlCol="0" anchor="t"/>
          <a:lstStyle/>
          <a:p>
            <a:pPr marL="0" indent="0">
              <a:lnSpc>
                <a:spcPts val="2050"/>
              </a:lnSpc>
              <a:buNone/>
            </a:pPr>
            <a:r>
              <a:rPr lang="en-US" sz="1300" dirty="0">
                <a:solidFill>
                  <a:srgbClr val="746558"/>
                </a:solidFill>
                <a:latin typeface="Gelasio" pitchFamily="34" charset="0"/>
                <a:ea typeface="Gelasio" pitchFamily="34" charset="-122"/>
                <a:cs typeface="Gelasio" pitchFamily="34" charset="-120"/>
              </a:rPr>
              <a:t>The mesopelagic zone, also known as the twilight zone, is a dimly lit region that extends from 200 meters to 1000 meters below the surface. This zone is characterized by reduced sunlight, colder temperatures, and a unique community of organisms adapted to low light conditions, including bioluminescent fish and squid.</a:t>
            </a:r>
            <a:endParaRPr lang="en-US" sz="1300" dirty="0"/>
          </a:p>
        </p:txBody>
      </p:sp>
      <p:sp>
        <p:nvSpPr>
          <p:cNvPr id="11" name="Shape 7"/>
          <p:cNvSpPr/>
          <p:nvPr/>
        </p:nvSpPr>
        <p:spPr>
          <a:xfrm>
            <a:off x="579477" y="4971574"/>
            <a:ext cx="3909774" cy="2543294"/>
          </a:xfrm>
          <a:prstGeom prst="roundRect">
            <a:avLst>
              <a:gd name="adj" fmla="val 977"/>
            </a:avLst>
          </a:prstGeom>
          <a:solidFill>
            <a:srgbClr val="EEE8DD"/>
          </a:solidFill>
          <a:ln/>
        </p:spPr>
        <p:txBody>
          <a:bodyPr/>
          <a:lstStyle/>
          <a:p>
            <a:endParaRPr lang="en-IN"/>
          </a:p>
        </p:txBody>
      </p:sp>
      <p:sp>
        <p:nvSpPr>
          <p:cNvPr id="12" name="Text 8"/>
          <p:cNvSpPr/>
          <p:nvPr/>
        </p:nvSpPr>
        <p:spPr>
          <a:xfrm>
            <a:off x="744974" y="5137071"/>
            <a:ext cx="2069783" cy="258604"/>
          </a:xfrm>
          <a:prstGeom prst="rect">
            <a:avLst/>
          </a:prstGeom>
          <a:noFill/>
          <a:ln/>
        </p:spPr>
        <p:txBody>
          <a:bodyPr wrap="none" lIns="0" tIns="0" rIns="0" bIns="0" rtlCol="0" anchor="t"/>
          <a:lstStyle/>
          <a:p>
            <a:pPr marL="0" indent="0">
              <a:lnSpc>
                <a:spcPts val="2000"/>
              </a:lnSpc>
              <a:buNone/>
            </a:pPr>
            <a:r>
              <a:rPr lang="en-US" sz="1600" dirty="0">
                <a:solidFill>
                  <a:srgbClr val="746558"/>
                </a:solidFill>
                <a:latin typeface="Gelasio" pitchFamily="34" charset="0"/>
                <a:ea typeface="Gelasio" pitchFamily="34" charset="-122"/>
                <a:cs typeface="Gelasio" pitchFamily="34" charset="-120"/>
              </a:rPr>
              <a:t>Midnight Zone</a:t>
            </a:r>
            <a:endParaRPr lang="en-US" sz="1600" dirty="0"/>
          </a:p>
        </p:txBody>
      </p:sp>
      <p:sp>
        <p:nvSpPr>
          <p:cNvPr id="13" name="Text 9"/>
          <p:cNvSpPr/>
          <p:nvPr/>
        </p:nvSpPr>
        <p:spPr>
          <a:xfrm>
            <a:off x="744974" y="5494972"/>
            <a:ext cx="3578781" cy="1589484"/>
          </a:xfrm>
          <a:prstGeom prst="rect">
            <a:avLst/>
          </a:prstGeom>
          <a:noFill/>
          <a:ln/>
        </p:spPr>
        <p:txBody>
          <a:bodyPr wrap="square" lIns="0" tIns="0" rIns="0" bIns="0" rtlCol="0" anchor="t"/>
          <a:lstStyle/>
          <a:p>
            <a:pPr marL="0" indent="0">
              <a:lnSpc>
                <a:spcPts val="2050"/>
              </a:lnSpc>
              <a:buNone/>
            </a:pPr>
            <a:r>
              <a:rPr lang="en-US" sz="1300" dirty="0">
                <a:solidFill>
                  <a:srgbClr val="746558"/>
                </a:solidFill>
                <a:latin typeface="Gelasio" pitchFamily="34" charset="0"/>
                <a:ea typeface="Gelasio" pitchFamily="34" charset="-122"/>
                <a:cs typeface="Gelasio" pitchFamily="34" charset="-120"/>
              </a:rPr>
              <a:t>The bathypelagic zone, or the midnight zone, is a dark and cold region that extends from 1000 meters to 4000 meters below the surface. This zone is characterized by extreme pressure, low oxygen levels, and a sparse community of organisms adapted to these harsh conditions.</a:t>
            </a:r>
            <a:endParaRPr lang="en-US" sz="1300" dirty="0"/>
          </a:p>
        </p:txBody>
      </p:sp>
      <p:sp>
        <p:nvSpPr>
          <p:cNvPr id="14" name="Shape 10"/>
          <p:cNvSpPr/>
          <p:nvPr/>
        </p:nvSpPr>
        <p:spPr>
          <a:xfrm>
            <a:off x="4654748" y="4971574"/>
            <a:ext cx="3909774" cy="2543294"/>
          </a:xfrm>
          <a:prstGeom prst="roundRect">
            <a:avLst>
              <a:gd name="adj" fmla="val 977"/>
            </a:avLst>
          </a:prstGeom>
          <a:solidFill>
            <a:srgbClr val="EEE8DD"/>
          </a:solidFill>
          <a:ln/>
        </p:spPr>
        <p:txBody>
          <a:bodyPr/>
          <a:lstStyle/>
          <a:p>
            <a:endParaRPr lang="en-IN"/>
          </a:p>
        </p:txBody>
      </p:sp>
      <p:sp>
        <p:nvSpPr>
          <p:cNvPr id="15" name="Text 11"/>
          <p:cNvSpPr/>
          <p:nvPr/>
        </p:nvSpPr>
        <p:spPr>
          <a:xfrm>
            <a:off x="4820245" y="5137071"/>
            <a:ext cx="2069783" cy="258604"/>
          </a:xfrm>
          <a:prstGeom prst="rect">
            <a:avLst/>
          </a:prstGeom>
          <a:noFill/>
          <a:ln/>
        </p:spPr>
        <p:txBody>
          <a:bodyPr wrap="none" lIns="0" tIns="0" rIns="0" bIns="0" rtlCol="0" anchor="t"/>
          <a:lstStyle/>
          <a:p>
            <a:pPr marL="0" indent="0">
              <a:lnSpc>
                <a:spcPts val="2000"/>
              </a:lnSpc>
              <a:buNone/>
            </a:pPr>
            <a:r>
              <a:rPr lang="en-US" sz="1600" dirty="0">
                <a:solidFill>
                  <a:srgbClr val="746558"/>
                </a:solidFill>
                <a:latin typeface="Gelasio" pitchFamily="34" charset="0"/>
                <a:ea typeface="Gelasio" pitchFamily="34" charset="-122"/>
                <a:cs typeface="Gelasio" pitchFamily="34" charset="-120"/>
              </a:rPr>
              <a:t>Abyssal Zone</a:t>
            </a:r>
            <a:endParaRPr lang="en-US" sz="1600" dirty="0"/>
          </a:p>
        </p:txBody>
      </p:sp>
      <p:sp>
        <p:nvSpPr>
          <p:cNvPr id="16" name="Text 12"/>
          <p:cNvSpPr/>
          <p:nvPr/>
        </p:nvSpPr>
        <p:spPr>
          <a:xfrm>
            <a:off x="4820245" y="5494972"/>
            <a:ext cx="3578781" cy="1854398"/>
          </a:xfrm>
          <a:prstGeom prst="rect">
            <a:avLst/>
          </a:prstGeom>
          <a:noFill/>
          <a:ln/>
        </p:spPr>
        <p:txBody>
          <a:bodyPr wrap="square" lIns="0" tIns="0" rIns="0" bIns="0" rtlCol="0" anchor="t"/>
          <a:lstStyle/>
          <a:p>
            <a:pPr marL="0" indent="0">
              <a:lnSpc>
                <a:spcPts val="2050"/>
              </a:lnSpc>
              <a:buNone/>
            </a:pPr>
            <a:r>
              <a:rPr lang="en-US" sz="1300" dirty="0">
                <a:solidFill>
                  <a:srgbClr val="746558"/>
                </a:solidFill>
                <a:latin typeface="Gelasio" pitchFamily="34" charset="0"/>
                <a:ea typeface="Gelasio" pitchFamily="34" charset="-122"/>
                <a:cs typeface="Gelasio" pitchFamily="34" charset="-120"/>
              </a:rPr>
              <a:t>The abyssal zone, the deepest part of the ocean, extends from 4000 meters to the ocean floor. This zone is characterized by constant darkness, extreme pressure, and low temperatures. It supports a diverse community of organisms adapted to these extreme conditions, including deep-sea fish, invertebrates, and bacteria.</a:t>
            </a: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515314"/>
          </a:xfrm>
          <a:prstGeom prst="rect">
            <a:avLst/>
          </a:prstGeom>
        </p:spPr>
      </p:pic>
      <p:pic>
        <p:nvPicPr>
          <p:cNvPr id="3" name="Image 1" descr="preencoded.png"/>
          <p:cNvPicPr>
            <a:picLocks noChangeAspect="1"/>
          </p:cNvPicPr>
          <p:nvPr/>
        </p:nvPicPr>
        <p:blipFill>
          <a:blip r:embed="rId4"/>
          <a:stretch>
            <a:fillRect/>
          </a:stretch>
        </p:blipFill>
        <p:spPr>
          <a:xfrm>
            <a:off x="5522476" y="251460"/>
            <a:ext cx="3585448" cy="2012394"/>
          </a:xfrm>
          <a:prstGeom prst="rect">
            <a:avLst/>
          </a:prstGeom>
        </p:spPr>
      </p:pic>
      <p:sp>
        <p:nvSpPr>
          <p:cNvPr id="4" name="Text 0"/>
          <p:cNvSpPr/>
          <p:nvPr/>
        </p:nvSpPr>
        <p:spPr>
          <a:xfrm>
            <a:off x="704255" y="3230761"/>
            <a:ext cx="10046137" cy="628769"/>
          </a:xfrm>
          <a:prstGeom prst="rect">
            <a:avLst/>
          </a:prstGeom>
          <a:noFill/>
          <a:ln/>
        </p:spPr>
        <p:txBody>
          <a:bodyPr wrap="none" lIns="0" tIns="0" rIns="0" bIns="0" rtlCol="0" anchor="t"/>
          <a:lstStyle/>
          <a:p>
            <a:pPr marL="0" indent="0">
              <a:lnSpc>
                <a:spcPts val="4950"/>
              </a:lnSpc>
              <a:buNone/>
            </a:pPr>
            <a:r>
              <a:rPr lang="en-US" sz="3950" dirty="0">
                <a:solidFill>
                  <a:srgbClr val="484237"/>
                </a:solidFill>
                <a:latin typeface="Gelasio" pitchFamily="34" charset="0"/>
                <a:ea typeface="Gelasio" pitchFamily="34" charset="-122"/>
                <a:cs typeface="Gelasio" pitchFamily="34" charset="-120"/>
              </a:rPr>
              <a:t>Lake Ecosystem: Structure and Function</a:t>
            </a:r>
            <a:endParaRPr lang="en-US" sz="3950" dirty="0"/>
          </a:p>
        </p:txBody>
      </p:sp>
      <p:pic>
        <p:nvPicPr>
          <p:cNvPr id="5" name="Image 2" descr="preencoded.png"/>
          <p:cNvPicPr>
            <a:picLocks noChangeAspect="1"/>
          </p:cNvPicPr>
          <p:nvPr/>
        </p:nvPicPr>
        <p:blipFill>
          <a:blip r:embed="rId5"/>
          <a:stretch>
            <a:fillRect/>
          </a:stretch>
        </p:blipFill>
        <p:spPr>
          <a:xfrm>
            <a:off x="704255" y="4161353"/>
            <a:ext cx="4407218" cy="804863"/>
          </a:xfrm>
          <a:prstGeom prst="rect">
            <a:avLst/>
          </a:prstGeom>
        </p:spPr>
      </p:pic>
      <p:sp>
        <p:nvSpPr>
          <p:cNvPr id="6" name="Text 1"/>
          <p:cNvSpPr/>
          <p:nvPr/>
        </p:nvSpPr>
        <p:spPr>
          <a:xfrm>
            <a:off x="905470" y="5268039"/>
            <a:ext cx="2515314" cy="314444"/>
          </a:xfrm>
          <a:prstGeom prst="rect">
            <a:avLst/>
          </a:prstGeom>
          <a:noFill/>
          <a:ln/>
        </p:spPr>
        <p:txBody>
          <a:bodyPr wrap="none" lIns="0" tIns="0" rIns="0" bIns="0" rtlCol="0" anchor="t"/>
          <a:lstStyle/>
          <a:p>
            <a:pPr marL="0" indent="0" algn="l">
              <a:lnSpc>
                <a:spcPts val="2450"/>
              </a:lnSpc>
              <a:buNone/>
            </a:pPr>
            <a:r>
              <a:rPr lang="en-US" sz="1950" dirty="0">
                <a:solidFill>
                  <a:srgbClr val="746558"/>
                </a:solidFill>
                <a:latin typeface="Gelasio" pitchFamily="34" charset="0"/>
                <a:ea typeface="Gelasio" pitchFamily="34" charset="-122"/>
                <a:cs typeface="Gelasio" pitchFamily="34" charset="-120"/>
              </a:rPr>
              <a:t>Littoral Zone</a:t>
            </a:r>
            <a:endParaRPr lang="en-US" sz="1950" dirty="0"/>
          </a:p>
        </p:txBody>
      </p:sp>
      <p:sp>
        <p:nvSpPr>
          <p:cNvPr id="7" name="Text 2"/>
          <p:cNvSpPr/>
          <p:nvPr/>
        </p:nvSpPr>
        <p:spPr>
          <a:xfrm>
            <a:off x="905470" y="5703213"/>
            <a:ext cx="4004786" cy="1609725"/>
          </a:xfrm>
          <a:prstGeom prst="rect">
            <a:avLst/>
          </a:prstGeom>
          <a:noFill/>
          <a:ln/>
        </p:spPr>
        <p:txBody>
          <a:bodyPr wrap="square" lIns="0" tIns="0" rIns="0" bIns="0" rtlCol="0" anchor="t"/>
          <a:lstStyle/>
          <a:p>
            <a:pPr marL="0" indent="0" algn="l">
              <a:lnSpc>
                <a:spcPts val="2500"/>
              </a:lnSpc>
              <a:buNone/>
            </a:pPr>
            <a:r>
              <a:rPr lang="en-US" sz="1550" dirty="0">
                <a:solidFill>
                  <a:srgbClr val="746558"/>
                </a:solidFill>
                <a:latin typeface="Gelasio" pitchFamily="34" charset="0"/>
                <a:ea typeface="Gelasio" pitchFamily="34" charset="-122"/>
                <a:cs typeface="Gelasio" pitchFamily="34" charset="-120"/>
              </a:rPr>
              <a:t>The shallow, near-shore area of a lake, characterized by sunlight penetration, abundant plant life, and a diverse range of organisms, including insects, amphibians, and fish.</a:t>
            </a:r>
            <a:endParaRPr lang="en-US" sz="1550" dirty="0"/>
          </a:p>
        </p:txBody>
      </p:sp>
      <p:pic>
        <p:nvPicPr>
          <p:cNvPr id="8" name="Image 3" descr="preencoded.png"/>
          <p:cNvPicPr>
            <a:picLocks noChangeAspect="1"/>
          </p:cNvPicPr>
          <p:nvPr/>
        </p:nvPicPr>
        <p:blipFill>
          <a:blip r:embed="rId6"/>
          <a:stretch>
            <a:fillRect/>
          </a:stretch>
        </p:blipFill>
        <p:spPr>
          <a:xfrm>
            <a:off x="5111472" y="4161353"/>
            <a:ext cx="4407337" cy="804863"/>
          </a:xfrm>
          <a:prstGeom prst="rect">
            <a:avLst/>
          </a:prstGeom>
        </p:spPr>
      </p:pic>
      <p:sp>
        <p:nvSpPr>
          <p:cNvPr id="9" name="Text 3"/>
          <p:cNvSpPr/>
          <p:nvPr/>
        </p:nvSpPr>
        <p:spPr>
          <a:xfrm>
            <a:off x="5312688" y="5268039"/>
            <a:ext cx="2515314" cy="314444"/>
          </a:xfrm>
          <a:prstGeom prst="rect">
            <a:avLst/>
          </a:prstGeom>
          <a:noFill/>
          <a:ln/>
        </p:spPr>
        <p:txBody>
          <a:bodyPr wrap="none" lIns="0" tIns="0" rIns="0" bIns="0" rtlCol="0" anchor="t"/>
          <a:lstStyle/>
          <a:p>
            <a:pPr marL="0" indent="0" algn="l">
              <a:lnSpc>
                <a:spcPts val="2450"/>
              </a:lnSpc>
              <a:buNone/>
            </a:pPr>
            <a:r>
              <a:rPr lang="en-US" sz="1950" dirty="0">
                <a:solidFill>
                  <a:srgbClr val="746558"/>
                </a:solidFill>
                <a:latin typeface="Gelasio" pitchFamily="34" charset="0"/>
                <a:ea typeface="Gelasio" pitchFamily="34" charset="-122"/>
                <a:cs typeface="Gelasio" pitchFamily="34" charset="-120"/>
              </a:rPr>
              <a:t>Limnetic Zone</a:t>
            </a:r>
            <a:endParaRPr lang="en-US" sz="1950" dirty="0"/>
          </a:p>
        </p:txBody>
      </p:sp>
      <p:sp>
        <p:nvSpPr>
          <p:cNvPr id="10" name="Text 4"/>
          <p:cNvSpPr/>
          <p:nvPr/>
        </p:nvSpPr>
        <p:spPr>
          <a:xfrm>
            <a:off x="5312688" y="5703213"/>
            <a:ext cx="4004905" cy="1287780"/>
          </a:xfrm>
          <a:prstGeom prst="rect">
            <a:avLst/>
          </a:prstGeom>
          <a:noFill/>
          <a:ln/>
        </p:spPr>
        <p:txBody>
          <a:bodyPr wrap="square" lIns="0" tIns="0" rIns="0" bIns="0" rtlCol="0" anchor="t"/>
          <a:lstStyle/>
          <a:p>
            <a:pPr marL="0" indent="0" algn="l">
              <a:lnSpc>
                <a:spcPts val="2500"/>
              </a:lnSpc>
              <a:buNone/>
            </a:pPr>
            <a:r>
              <a:rPr lang="en-US" sz="1550" dirty="0">
                <a:solidFill>
                  <a:srgbClr val="746558"/>
                </a:solidFill>
                <a:latin typeface="Gelasio" pitchFamily="34" charset="0"/>
                <a:ea typeface="Gelasio" pitchFamily="34" charset="-122"/>
                <a:cs typeface="Gelasio" pitchFamily="34" charset="-120"/>
              </a:rPr>
              <a:t>The open water area of a lake, characterized by sunlight penetration and a high concentration of phytoplankton, zooplankton, and fish.</a:t>
            </a:r>
            <a:endParaRPr lang="en-US" sz="1550" dirty="0"/>
          </a:p>
        </p:txBody>
      </p:sp>
      <p:pic>
        <p:nvPicPr>
          <p:cNvPr id="11" name="Image 4" descr="preencoded.png"/>
          <p:cNvPicPr>
            <a:picLocks noChangeAspect="1"/>
          </p:cNvPicPr>
          <p:nvPr/>
        </p:nvPicPr>
        <p:blipFill>
          <a:blip r:embed="rId7"/>
          <a:stretch>
            <a:fillRect/>
          </a:stretch>
        </p:blipFill>
        <p:spPr>
          <a:xfrm>
            <a:off x="9518809" y="4161353"/>
            <a:ext cx="4407337" cy="804863"/>
          </a:xfrm>
          <a:prstGeom prst="rect">
            <a:avLst/>
          </a:prstGeom>
        </p:spPr>
      </p:pic>
      <p:sp>
        <p:nvSpPr>
          <p:cNvPr id="12" name="Text 5"/>
          <p:cNvSpPr/>
          <p:nvPr/>
        </p:nvSpPr>
        <p:spPr>
          <a:xfrm>
            <a:off x="9720024" y="5268039"/>
            <a:ext cx="2515314" cy="314444"/>
          </a:xfrm>
          <a:prstGeom prst="rect">
            <a:avLst/>
          </a:prstGeom>
          <a:noFill/>
          <a:ln/>
        </p:spPr>
        <p:txBody>
          <a:bodyPr wrap="none" lIns="0" tIns="0" rIns="0" bIns="0" rtlCol="0" anchor="t"/>
          <a:lstStyle/>
          <a:p>
            <a:pPr marL="0" indent="0" algn="l">
              <a:lnSpc>
                <a:spcPts val="2450"/>
              </a:lnSpc>
              <a:buNone/>
            </a:pPr>
            <a:r>
              <a:rPr lang="en-US" sz="1950" dirty="0">
                <a:solidFill>
                  <a:srgbClr val="746558"/>
                </a:solidFill>
                <a:latin typeface="Gelasio" pitchFamily="34" charset="0"/>
                <a:ea typeface="Gelasio" pitchFamily="34" charset="-122"/>
                <a:cs typeface="Gelasio" pitchFamily="34" charset="-120"/>
              </a:rPr>
              <a:t>Profundal Zone</a:t>
            </a:r>
            <a:endParaRPr lang="en-US" sz="1950" dirty="0"/>
          </a:p>
        </p:txBody>
      </p:sp>
      <p:sp>
        <p:nvSpPr>
          <p:cNvPr id="13" name="Text 6"/>
          <p:cNvSpPr/>
          <p:nvPr/>
        </p:nvSpPr>
        <p:spPr>
          <a:xfrm>
            <a:off x="9720024" y="5703213"/>
            <a:ext cx="4004905" cy="1609725"/>
          </a:xfrm>
          <a:prstGeom prst="rect">
            <a:avLst/>
          </a:prstGeom>
          <a:noFill/>
          <a:ln/>
        </p:spPr>
        <p:txBody>
          <a:bodyPr wrap="square" lIns="0" tIns="0" rIns="0" bIns="0" rtlCol="0" anchor="t"/>
          <a:lstStyle/>
          <a:p>
            <a:pPr marL="0" indent="0" algn="l">
              <a:lnSpc>
                <a:spcPts val="2500"/>
              </a:lnSpc>
              <a:buNone/>
            </a:pPr>
            <a:r>
              <a:rPr lang="en-US" sz="1550" dirty="0">
                <a:solidFill>
                  <a:srgbClr val="746558"/>
                </a:solidFill>
                <a:latin typeface="Gelasio" pitchFamily="34" charset="0"/>
                <a:ea typeface="Gelasio" pitchFamily="34" charset="-122"/>
                <a:cs typeface="Gelasio" pitchFamily="34" charset="-120"/>
              </a:rPr>
              <a:t>The deep water area of a lake, characterized by low light penetration, low oxygen levels, and a sparse community of organisms adapted to these conditions, such as bottom-dwelling invertebrates and fish.</a:t>
            </a:r>
            <a:endParaRPr lang="en-US" sz="15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054790" y="234175"/>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320689" y="2258258"/>
            <a:ext cx="5133023" cy="3712964"/>
          </a:xfrm>
          <a:prstGeom prst="rect">
            <a:avLst/>
          </a:prstGeom>
        </p:spPr>
      </p:pic>
      <p:sp>
        <p:nvSpPr>
          <p:cNvPr id="4" name="Text 0"/>
          <p:cNvSpPr/>
          <p:nvPr/>
        </p:nvSpPr>
        <p:spPr>
          <a:xfrm>
            <a:off x="697095" y="607099"/>
            <a:ext cx="8155067" cy="882729"/>
          </a:xfrm>
          <a:prstGeom prst="rect">
            <a:avLst/>
          </a:prstGeom>
          <a:noFill/>
          <a:ln/>
        </p:spPr>
        <p:txBody>
          <a:bodyPr wrap="square" lIns="0" tIns="0" rIns="0" bIns="0" rtlCol="0" anchor="t"/>
          <a:lstStyle/>
          <a:p>
            <a:pPr marL="0" indent="0">
              <a:lnSpc>
                <a:spcPts val="3450"/>
              </a:lnSpc>
              <a:buNone/>
            </a:pPr>
            <a:r>
              <a:rPr lang="en-US" sz="2750" dirty="0">
                <a:solidFill>
                  <a:srgbClr val="484237"/>
                </a:solidFill>
                <a:latin typeface="Gelasio" pitchFamily="34" charset="0"/>
                <a:ea typeface="Gelasio" pitchFamily="34" charset="-122"/>
                <a:cs typeface="Gelasio" pitchFamily="34" charset="-120"/>
              </a:rPr>
              <a:t>Sustainability and the 17 SDGs: History and Targets</a:t>
            </a:r>
            <a:endParaRPr lang="en-US" sz="2750" dirty="0"/>
          </a:p>
        </p:txBody>
      </p:sp>
      <p:sp>
        <p:nvSpPr>
          <p:cNvPr id="5" name="Shape 1"/>
          <p:cNvSpPr/>
          <p:nvPr/>
        </p:nvSpPr>
        <p:spPr>
          <a:xfrm>
            <a:off x="494467" y="1819037"/>
            <a:ext cx="8155067" cy="5686068"/>
          </a:xfrm>
          <a:prstGeom prst="roundRect">
            <a:avLst>
              <a:gd name="adj" fmla="val 373"/>
            </a:avLst>
          </a:prstGeom>
          <a:noFill/>
          <a:ln w="7620">
            <a:solidFill>
              <a:srgbClr val="000000">
                <a:alpha val="8000"/>
              </a:srgbClr>
            </a:solidFill>
            <a:prstDash val="solid"/>
          </a:ln>
        </p:spPr>
        <p:txBody>
          <a:bodyPr/>
          <a:lstStyle/>
          <a:p>
            <a:endParaRPr lang="en-IN"/>
          </a:p>
        </p:txBody>
      </p:sp>
      <p:sp>
        <p:nvSpPr>
          <p:cNvPr id="6" name="Shape 2"/>
          <p:cNvSpPr/>
          <p:nvPr/>
        </p:nvSpPr>
        <p:spPr>
          <a:xfrm>
            <a:off x="502087" y="1826657"/>
            <a:ext cx="8138993" cy="410647"/>
          </a:xfrm>
          <a:prstGeom prst="rect">
            <a:avLst/>
          </a:prstGeom>
          <a:solidFill>
            <a:srgbClr val="FFFFFF">
              <a:alpha val="4000"/>
            </a:srgbClr>
          </a:solidFill>
          <a:ln/>
        </p:spPr>
        <p:txBody>
          <a:bodyPr/>
          <a:lstStyle/>
          <a:p>
            <a:endParaRPr lang="en-IN"/>
          </a:p>
        </p:txBody>
      </p:sp>
      <p:sp>
        <p:nvSpPr>
          <p:cNvPr id="7" name="Text 3"/>
          <p:cNvSpPr/>
          <p:nvPr/>
        </p:nvSpPr>
        <p:spPr>
          <a:xfrm>
            <a:off x="644128" y="1918930"/>
            <a:ext cx="2426494" cy="226100"/>
          </a:xfrm>
          <a:prstGeom prst="rect">
            <a:avLst/>
          </a:prstGeom>
          <a:noFill/>
          <a:ln/>
        </p:spPr>
        <p:txBody>
          <a:bodyPr wrap="none" lIns="0" tIns="0" rIns="0" bIns="0" rtlCol="0" anchor="t"/>
          <a:lstStyle/>
          <a:p>
            <a:pPr marL="0" indent="0">
              <a:lnSpc>
                <a:spcPts val="1750"/>
              </a:lnSpc>
              <a:buNone/>
            </a:pPr>
            <a:r>
              <a:rPr lang="en-US" sz="1100" dirty="0">
                <a:solidFill>
                  <a:srgbClr val="746558"/>
                </a:solidFill>
                <a:latin typeface="Gelasio" pitchFamily="34" charset="0"/>
                <a:ea typeface="Gelasio" pitchFamily="34" charset="-122"/>
                <a:cs typeface="Gelasio" pitchFamily="34" charset="-120"/>
              </a:rPr>
              <a:t>Year</a:t>
            </a:r>
            <a:endParaRPr lang="en-US" sz="1100" dirty="0"/>
          </a:p>
        </p:txBody>
      </p:sp>
      <p:sp>
        <p:nvSpPr>
          <p:cNvPr id="8" name="Text 4"/>
          <p:cNvSpPr/>
          <p:nvPr/>
        </p:nvSpPr>
        <p:spPr>
          <a:xfrm>
            <a:off x="3360658" y="1918930"/>
            <a:ext cx="2422684" cy="226100"/>
          </a:xfrm>
          <a:prstGeom prst="rect">
            <a:avLst/>
          </a:prstGeom>
          <a:noFill/>
          <a:ln/>
        </p:spPr>
        <p:txBody>
          <a:bodyPr wrap="none" lIns="0" tIns="0" rIns="0" bIns="0" rtlCol="0" anchor="t"/>
          <a:lstStyle/>
          <a:p>
            <a:pPr marL="0" indent="0">
              <a:lnSpc>
                <a:spcPts val="1750"/>
              </a:lnSpc>
              <a:buNone/>
            </a:pPr>
            <a:r>
              <a:rPr lang="en-US" sz="1100" dirty="0">
                <a:solidFill>
                  <a:srgbClr val="746558"/>
                </a:solidFill>
                <a:latin typeface="Gelasio" pitchFamily="34" charset="0"/>
                <a:ea typeface="Gelasio" pitchFamily="34" charset="-122"/>
                <a:cs typeface="Gelasio" pitchFamily="34" charset="-120"/>
              </a:rPr>
              <a:t>Event</a:t>
            </a:r>
            <a:endParaRPr lang="en-US" sz="1100" dirty="0"/>
          </a:p>
        </p:txBody>
      </p:sp>
      <p:sp>
        <p:nvSpPr>
          <p:cNvPr id="9" name="Text 5"/>
          <p:cNvSpPr/>
          <p:nvPr/>
        </p:nvSpPr>
        <p:spPr>
          <a:xfrm>
            <a:off x="6073378" y="1918930"/>
            <a:ext cx="2426494" cy="226100"/>
          </a:xfrm>
          <a:prstGeom prst="rect">
            <a:avLst/>
          </a:prstGeom>
          <a:noFill/>
          <a:ln/>
        </p:spPr>
        <p:txBody>
          <a:bodyPr wrap="none" lIns="0" tIns="0" rIns="0" bIns="0" rtlCol="0" anchor="t"/>
          <a:lstStyle/>
          <a:p>
            <a:pPr marL="0" indent="0">
              <a:lnSpc>
                <a:spcPts val="1750"/>
              </a:lnSpc>
              <a:buNone/>
            </a:pPr>
            <a:r>
              <a:rPr lang="en-US" sz="1100" dirty="0">
                <a:solidFill>
                  <a:srgbClr val="746558"/>
                </a:solidFill>
                <a:latin typeface="Gelasio" pitchFamily="34" charset="0"/>
                <a:ea typeface="Gelasio" pitchFamily="34" charset="-122"/>
                <a:cs typeface="Gelasio" pitchFamily="34" charset="-120"/>
              </a:rPr>
              <a:t>Description</a:t>
            </a:r>
            <a:endParaRPr lang="en-US" sz="1100" dirty="0"/>
          </a:p>
        </p:txBody>
      </p:sp>
      <p:sp>
        <p:nvSpPr>
          <p:cNvPr id="10" name="Shape 6"/>
          <p:cNvSpPr/>
          <p:nvPr/>
        </p:nvSpPr>
        <p:spPr>
          <a:xfrm>
            <a:off x="502087" y="2237303"/>
            <a:ext cx="8138993" cy="1315045"/>
          </a:xfrm>
          <a:prstGeom prst="rect">
            <a:avLst/>
          </a:prstGeom>
          <a:solidFill>
            <a:srgbClr val="000000">
              <a:alpha val="4000"/>
            </a:srgbClr>
          </a:solidFill>
          <a:ln/>
        </p:spPr>
        <p:txBody>
          <a:bodyPr/>
          <a:lstStyle/>
          <a:p>
            <a:endParaRPr lang="en-IN"/>
          </a:p>
        </p:txBody>
      </p:sp>
      <p:sp>
        <p:nvSpPr>
          <p:cNvPr id="11" name="Text 7"/>
          <p:cNvSpPr/>
          <p:nvPr/>
        </p:nvSpPr>
        <p:spPr>
          <a:xfrm>
            <a:off x="644128" y="2329577"/>
            <a:ext cx="2426494" cy="226100"/>
          </a:xfrm>
          <a:prstGeom prst="rect">
            <a:avLst/>
          </a:prstGeom>
          <a:noFill/>
          <a:ln/>
        </p:spPr>
        <p:txBody>
          <a:bodyPr wrap="none" lIns="0" tIns="0" rIns="0" bIns="0" rtlCol="0" anchor="t"/>
          <a:lstStyle/>
          <a:p>
            <a:pPr marL="0" indent="0">
              <a:lnSpc>
                <a:spcPts val="1750"/>
              </a:lnSpc>
              <a:buNone/>
            </a:pPr>
            <a:r>
              <a:rPr lang="en-US" sz="1100" dirty="0">
                <a:solidFill>
                  <a:srgbClr val="746558"/>
                </a:solidFill>
                <a:latin typeface="Gelasio" pitchFamily="34" charset="0"/>
                <a:ea typeface="Gelasio" pitchFamily="34" charset="-122"/>
                <a:cs typeface="Gelasio" pitchFamily="34" charset="-120"/>
              </a:rPr>
              <a:t>1972</a:t>
            </a:r>
            <a:endParaRPr lang="en-US" sz="1100" dirty="0"/>
          </a:p>
        </p:txBody>
      </p:sp>
      <p:sp>
        <p:nvSpPr>
          <p:cNvPr id="12" name="Text 8"/>
          <p:cNvSpPr/>
          <p:nvPr/>
        </p:nvSpPr>
        <p:spPr>
          <a:xfrm>
            <a:off x="3360658" y="2329577"/>
            <a:ext cx="2422684" cy="452199"/>
          </a:xfrm>
          <a:prstGeom prst="rect">
            <a:avLst/>
          </a:prstGeom>
          <a:noFill/>
          <a:ln/>
        </p:spPr>
        <p:txBody>
          <a:bodyPr wrap="square" lIns="0" tIns="0" rIns="0" bIns="0" rtlCol="0" anchor="t"/>
          <a:lstStyle/>
          <a:p>
            <a:pPr marL="0" indent="0">
              <a:lnSpc>
                <a:spcPts val="1750"/>
              </a:lnSpc>
              <a:buNone/>
            </a:pPr>
            <a:r>
              <a:rPr lang="en-US" sz="1100" dirty="0">
                <a:solidFill>
                  <a:srgbClr val="746558"/>
                </a:solidFill>
                <a:latin typeface="Gelasio" pitchFamily="34" charset="0"/>
                <a:ea typeface="Gelasio" pitchFamily="34" charset="-122"/>
                <a:cs typeface="Gelasio" pitchFamily="34" charset="-120"/>
              </a:rPr>
              <a:t>United Nations Conference on the Human Environment (Stockholm)</a:t>
            </a:r>
            <a:endParaRPr lang="en-US" sz="1100" dirty="0"/>
          </a:p>
        </p:txBody>
      </p:sp>
      <p:sp>
        <p:nvSpPr>
          <p:cNvPr id="13" name="Text 9"/>
          <p:cNvSpPr/>
          <p:nvPr/>
        </p:nvSpPr>
        <p:spPr>
          <a:xfrm>
            <a:off x="6073378" y="2329577"/>
            <a:ext cx="2426494" cy="1130498"/>
          </a:xfrm>
          <a:prstGeom prst="rect">
            <a:avLst/>
          </a:prstGeom>
          <a:noFill/>
          <a:ln/>
        </p:spPr>
        <p:txBody>
          <a:bodyPr wrap="square" lIns="0" tIns="0" rIns="0" bIns="0" rtlCol="0" anchor="t"/>
          <a:lstStyle/>
          <a:p>
            <a:pPr marL="0" indent="0">
              <a:lnSpc>
                <a:spcPts val="1750"/>
              </a:lnSpc>
              <a:buNone/>
            </a:pPr>
            <a:r>
              <a:rPr lang="en-US" sz="1100" dirty="0">
                <a:solidFill>
                  <a:srgbClr val="746558"/>
                </a:solidFill>
                <a:latin typeface="Gelasio" pitchFamily="34" charset="0"/>
                <a:ea typeface="Gelasio" pitchFamily="34" charset="-122"/>
                <a:cs typeface="Gelasio" pitchFamily="34" charset="-120"/>
              </a:rPr>
              <a:t>First major international conference to focus on environmental issues. Led to the establishment of the United Nations Environment Programme (UNEP).</a:t>
            </a:r>
            <a:endParaRPr lang="en-US" sz="1100" dirty="0"/>
          </a:p>
        </p:txBody>
      </p:sp>
      <p:sp>
        <p:nvSpPr>
          <p:cNvPr id="14" name="Shape 10"/>
          <p:cNvSpPr/>
          <p:nvPr/>
        </p:nvSpPr>
        <p:spPr>
          <a:xfrm>
            <a:off x="502087" y="3552349"/>
            <a:ext cx="8138993" cy="1315045"/>
          </a:xfrm>
          <a:prstGeom prst="rect">
            <a:avLst/>
          </a:prstGeom>
          <a:solidFill>
            <a:srgbClr val="FFFFFF">
              <a:alpha val="4000"/>
            </a:srgbClr>
          </a:solidFill>
          <a:ln/>
        </p:spPr>
        <p:txBody>
          <a:bodyPr/>
          <a:lstStyle/>
          <a:p>
            <a:endParaRPr lang="en-IN"/>
          </a:p>
        </p:txBody>
      </p:sp>
      <p:sp>
        <p:nvSpPr>
          <p:cNvPr id="15" name="Text 11"/>
          <p:cNvSpPr/>
          <p:nvPr/>
        </p:nvSpPr>
        <p:spPr>
          <a:xfrm>
            <a:off x="644128" y="3644622"/>
            <a:ext cx="2426494" cy="226100"/>
          </a:xfrm>
          <a:prstGeom prst="rect">
            <a:avLst/>
          </a:prstGeom>
          <a:noFill/>
          <a:ln/>
        </p:spPr>
        <p:txBody>
          <a:bodyPr wrap="none" lIns="0" tIns="0" rIns="0" bIns="0" rtlCol="0" anchor="t"/>
          <a:lstStyle/>
          <a:p>
            <a:pPr marL="0" indent="0">
              <a:lnSpc>
                <a:spcPts val="1750"/>
              </a:lnSpc>
              <a:buNone/>
            </a:pPr>
            <a:r>
              <a:rPr lang="en-US" sz="1100" dirty="0">
                <a:solidFill>
                  <a:srgbClr val="746558"/>
                </a:solidFill>
                <a:latin typeface="Gelasio" pitchFamily="34" charset="0"/>
                <a:ea typeface="Gelasio" pitchFamily="34" charset="-122"/>
                <a:cs typeface="Gelasio" pitchFamily="34" charset="-120"/>
              </a:rPr>
              <a:t>1987</a:t>
            </a:r>
            <a:endParaRPr lang="en-US" sz="1100" dirty="0"/>
          </a:p>
        </p:txBody>
      </p:sp>
      <p:sp>
        <p:nvSpPr>
          <p:cNvPr id="16" name="Text 12"/>
          <p:cNvSpPr/>
          <p:nvPr/>
        </p:nvSpPr>
        <p:spPr>
          <a:xfrm>
            <a:off x="3360658" y="3644622"/>
            <a:ext cx="2422684" cy="452199"/>
          </a:xfrm>
          <a:prstGeom prst="rect">
            <a:avLst/>
          </a:prstGeom>
          <a:noFill/>
          <a:ln/>
        </p:spPr>
        <p:txBody>
          <a:bodyPr wrap="square" lIns="0" tIns="0" rIns="0" bIns="0" rtlCol="0" anchor="t"/>
          <a:lstStyle/>
          <a:p>
            <a:pPr marL="0" indent="0">
              <a:lnSpc>
                <a:spcPts val="1750"/>
              </a:lnSpc>
              <a:buNone/>
            </a:pPr>
            <a:r>
              <a:rPr lang="en-US" sz="1100" dirty="0">
                <a:solidFill>
                  <a:srgbClr val="746558"/>
                </a:solidFill>
                <a:latin typeface="Gelasio" pitchFamily="34" charset="0"/>
                <a:ea typeface="Gelasio" pitchFamily="34" charset="-122"/>
                <a:cs typeface="Gelasio" pitchFamily="34" charset="-120"/>
              </a:rPr>
              <a:t>Publication of the Brundtland Report (Our Common Future)</a:t>
            </a:r>
            <a:endParaRPr lang="en-US" sz="1100" dirty="0"/>
          </a:p>
        </p:txBody>
      </p:sp>
      <p:sp>
        <p:nvSpPr>
          <p:cNvPr id="17" name="Text 13"/>
          <p:cNvSpPr/>
          <p:nvPr/>
        </p:nvSpPr>
        <p:spPr>
          <a:xfrm>
            <a:off x="6073378" y="3644622"/>
            <a:ext cx="2426494" cy="1130498"/>
          </a:xfrm>
          <a:prstGeom prst="rect">
            <a:avLst/>
          </a:prstGeom>
          <a:noFill/>
          <a:ln/>
        </p:spPr>
        <p:txBody>
          <a:bodyPr wrap="square" lIns="0" tIns="0" rIns="0" bIns="0" rtlCol="0" anchor="t"/>
          <a:lstStyle/>
          <a:p>
            <a:pPr marL="0" indent="0">
              <a:lnSpc>
                <a:spcPts val="1750"/>
              </a:lnSpc>
              <a:buNone/>
            </a:pPr>
            <a:r>
              <a:rPr lang="en-US" sz="1100" dirty="0">
                <a:solidFill>
                  <a:srgbClr val="746558"/>
                </a:solidFill>
                <a:latin typeface="Gelasio" pitchFamily="34" charset="0"/>
                <a:ea typeface="Gelasio" pitchFamily="34" charset="-122"/>
                <a:cs typeface="Gelasio" pitchFamily="34" charset="-120"/>
              </a:rPr>
              <a:t>Introduced the concept of sustainable development as "development that meets the needs of the present without compromising the ability of future generations to meet their own needs."</a:t>
            </a:r>
            <a:endParaRPr lang="en-US" sz="1100" dirty="0"/>
          </a:p>
        </p:txBody>
      </p:sp>
      <p:sp>
        <p:nvSpPr>
          <p:cNvPr id="18" name="Shape 14"/>
          <p:cNvSpPr/>
          <p:nvPr/>
        </p:nvSpPr>
        <p:spPr>
          <a:xfrm>
            <a:off x="502087" y="4867394"/>
            <a:ext cx="8138993" cy="1088946"/>
          </a:xfrm>
          <a:prstGeom prst="rect">
            <a:avLst/>
          </a:prstGeom>
          <a:solidFill>
            <a:srgbClr val="000000">
              <a:alpha val="4000"/>
            </a:srgbClr>
          </a:solidFill>
          <a:ln/>
        </p:spPr>
        <p:txBody>
          <a:bodyPr/>
          <a:lstStyle/>
          <a:p>
            <a:endParaRPr lang="en-IN"/>
          </a:p>
        </p:txBody>
      </p:sp>
      <p:sp>
        <p:nvSpPr>
          <p:cNvPr id="19" name="Text 15"/>
          <p:cNvSpPr/>
          <p:nvPr/>
        </p:nvSpPr>
        <p:spPr>
          <a:xfrm>
            <a:off x="644128" y="4959668"/>
            <a:ext cx="2426494" cy="226100"/>
          </a:xfrm>
          <a:prstGeom prst="rect">
            <a:avLst/>
          </a:prstGeom>
          <a:noFill/>
          <a:ln/>
        </p:spPr>
        <p:txBody>
          <a:bodyPr wrap="none" lIns="0" tIns="0" rIns="0" bIns="0" rtlCol="0" anchor="t"/>
          <a:lstStyle/>
          <a:p>
            <a:pPr marL="0" indent="0">
              <a:lnSpc>
                <a:spcPts val="1750"/>
              </a:lnSpc>
              <a:buNone/>
            </a:pPr>
            <a:r>
              <a:rPr lang="en-US" sz="1100" dirty="0">
                <a:solidFill>
                  <a:srgbClr val="746558"/>
                </a:solidFill>
                <a:latin typeface="Gelasio" pitchFamily="34" charset="0"/>
                <a:ea typeface="Gelasio" pitchFamily="34" charset="-122"/>
                <a:cs typeface="Gelasio" pitchFamily="34" charset="-120"/>
              </a:rPr>
              <a:t>2000</a:t>
            </a:r>
            <a:endParaRPr lang="en-US" sz="1100" dirty="0"/>
          </a:p>
        </p:txBody>
      </p:sp>
      <p:sp>
        <p:nvSpPr>
          <p:cNvPr id="20" name="Text 16"/>
          <p:cNvSpPr/>
          <p:nvPr/>
        </p:nvSpPr>
        <p:spPr>
          <a:xfrm>
            <a:off x="3360658" y="4959668"/>
            <a:ext cx="2422684" cy="452199"/>
          </a:xfrm>
          <a:prstGeom prst="rect">
            <a:avLst/>
          </a:prstGeom>
          <a:noFill/>
          <a:ln/>
        </p:spPr>
        <p:txBody>
          <a:bodyPr wrap="square" lIns="0" tIns="0" rIns="0" bIns="0" rtlCol="0" anchor="t"/>
          <a:lstStyle/>
          <a:p>
            <a:pPr marL="0" indent="0">
              <a:lnSpc>
                <a:spcPts val="1750"/>
              </a:lnSpc>
              <a:buNone/>
            </a:pPr>
            <a:r>
              <a:rPr lang="en-US" sz="1100" dirty="0">
                <a:solidFill>
                  <a:srgbClr val="746558"/>
                </a:solidFill>
                <a:latin typeface="Gelasio" pitchFamily="34" charset="0"/>
                <a:ea typeface="Gelasio" pitchFamily="34" charset="-122"/>
                <a:cs typeface="Gelasio" pitchFamily="34" charset="-120"/>
              </a:rPr>
              <a:t>Adoption of the Millennium Development Goals (MDGs)</a:t>
            </a:r>
            <a:endParaRPr lang="en-US" sz="1100" dirty="0"/>
          </a:p>
        </p:txBody>
      </p:sp>
      <p:sp>
        <p:nvSpPr>
          <p:cNvPr id="21" name="Text 17"/>
          <p:cNvSpPr/>
          <p:nvPr/>
        </p:nvSpPr>
        <p:spPr>
          <a:xfrm>
            <a:off x="6073378" y="4959668"/>
            <a:ext cx="2426494" cy="904399"/>
          </a:xfrm>
          <a:prstGeom prst="rect">
            <a:avLst/>
          </a:prstGeom>
          <a:noFill/>
          <a:ln/>
        </p:spPr>
        <p:txBody>
          <a:bodyPr wrap="square" lIns="0" tIns="0" rIns="0" bIns="0" rtlCol="0" anchor="t"/>
          <a:lstStyle/>
          <a:p>
            <a:pPr marL="0" indent="0">
              <a:lnSpc>
                <a:spcPts val="1750"/>
              </a:lnSpc>
              <a:buNone/>
            </a:pPr>
            <a:r>
              <a:rPr lang="en-US" sz="1100" dirty="0">
                <a:solidFill>
                  <a:srgbClr val="746558"/>
                </a:solidFill>
                <a:latin typeface="Gelasio" pitchFamily="34" charset="0"/>
                <a:ea typeface="Gelasio" pitchFamily="34" charset="-122"/>
                <a:cs typeface="Gelasio" pitchFamily="34" charset="-120"/>
              </a:rPr>
              <a:t>Established eight goals to address poverty, hunger, disease, illiteracy, environmental degradation, and other global challenges.</a:t>
            </a:r>
            <a:endParaRPr lang="en-US" sz="1100" dirty="0"/>
          </a:p>
        </p:txBody>
      </p:sp>
      <p:sp>
        <p:nvSpPr>
          <p:cNvPr id="22" name="Shape 18"/>
          <p:cNvSpPr/>
          <p:nvPr/>
        </p:nvSpPr>
        <p:spPr>
          <a:xfrm>
            <a:off x="502087" y="5956340"/>
            <a:ext cx="8138993" cy="1541145"/>
          </a:xfrm>
          <a:prstGeom prst="rect">
            <a:avLst/>
          </a:prstGeom>
          <a:solidFill>
            <a:srgbClr val="FFFFFF">
              <a:alpha val="4000"/>
            </a:srgbClr>
          </a:solidFill>
          <a:ln/>
        </p:spPr>
        <p:txBody>
          <a:bodyPr/>
          <a:lstStyle/>
          <a:p>
            <a:endParaRPr lang="en-IN"/>
          </a:p>
        </p:txBody>
      </p:sp>
      <p:sp>
        <p:nvSpPr>
          <p:cNvPr id="23" name="Text 19"/>
          <p:cNvSpPr/>
          <p:nvPr/>
        </p:nvSpPr>
        <p:spPr>
          <a:xfrm>
            <a:off x="644128" y="6048613"/>
            <a:ext cx="2426494" cy="226100"/>
          </a:xfrm>
          <a:prstGeom prst="rect">
            <a:avLst/>
          </a:prstGeom>
          <a:noFill/>
          <a:ln/>
        </p:spPr>
        <p:txBody>
          <a:bodyPr wrap="none" lIns="0" tIns="0" rIns="0" bIns="0" rtlCol="0" anchor="t"/>
          <a:lstStyle/>
          <a:p>
            <a:pPr marL="0" indent="0">
              <a:lnSpc>
                <a:spcPts val="1750"/>
              </a:lnSpc>
              <a:buNone/>
            </a:pPr>
            <a:r>
              <a:rPr lang="en-US" sz="1100" dirty="0">
                <a:solidFill>
                  <a:srgbClr val="746558"/>
                </a:solidFill>
                <a:latin typeface="Gelasio" pitchFamily="34" charset="0"/>
                <a:ea typeface="Gelasio" pitchFamily="34" charset="-122"/>
                <a:cs typeface="Gelasio" pitchFamily="34" charset="-120"/>
              </a:rPr>
              <a:t>2015</a:t>
            </a:r>
            <a:endParaRPr lang="en-US" sz="1100" dirty="0"/>
          </a:p>
        </p:txBody>
      </p:sp>
      <p:sp>
        <p:nvSpPr>
          <p:cNvPr id="24" name="Text 20"/>
          <p:cNvSpPr/>
          <p:nvPr/>
        </p:nvSpPr>
        <p:spPr>
          <a:xfrm>
            <a:off x="3360658" y="6048613"/>
            <a:ext cx="2422684" cy="452199"/>
          </a:xfrm>
          <a:prstGeom prst="rect">
            <a:avLst/>
          </a:prstGeom>
          <a:noFill/>
          <a:ln/>
        </p:spPr>
        <p:txBody>
          <a:bodyPr wrap="square" lIns="0" tIns="0" rIns="0" bIns="0" rtlCol="0" anchor="t"/>
          <a:lstStyle/>
          <a:p>
            <a:pPr marL="0" indent="0">
              <a:lnSpc>
                <a:spcPts val="1750"/>
              </a:lnSpc>
              <a:buNone/>
            </a:pPr>
            <a:r>
              <a:rPr lang="en-US" sz="1100" dirty="0">
                <a:solidFill>
                  <a:srgbClr val="746558"/>
                </a:solidFill>
                <a:latin typeface="Gelasio" pitchFamily="34" charset="0"/>
                <a:ea typeface="Gelasio" pitchFamily="34" charset="-122"/>
                <a:cs typeface="Gelasio" pitchFamily="34" charset="-120"/>
              </a:rPr>
              <a:t>Adoption of the Sustainable Development Goals (SDGs)</a:t>
            </a:r>
            <a:endParaRPr lang="en-US" sz="1100" dirty="0"/>
          </a:p>
        </p:txBody>
      </p:sp>
      <p:sp>
        <p:nvSpPr>
          <p:cNvPr id="25" name="Text 21"/>
          <p:cNvSpPr/>
          <p:nvPr/>
        </p:nvSpPr>
        <p:spPr>
          <a:xfrm>
            <a:off x="6073378" y="6048613"/>
            <a:ext cx="2426494" cy="1356598"/>
          </a:xfrm>
          <a:prstGeom prst="rect">
            <a:avLst/>
          </a:prstGeom>
          <a:noFill/>
          <a:ln/>
        </p:spPr>
        <p:txBody>
          <a:bodyPr wrap="square" lIns="0" tIns="0" rIns="0" bIns="0" rtlCol="0" anchor="t"/>
          <a:lstStyle/>
          <a:p>
            <a:pPr marL="0" indent="0">
              <a:lnSpc>
                <a:spcPts val="1750"/>
              </a:lnSpc>
              <a:buNone/>
            </a:pPr>
            <a:r>
              <a:rPr lang="en-US" sz="1100" dirty="0">
                <a:solidFill>
                  <a:srgbClr val="746558"/>
                </a:solidFill>
                <a:latin typeface="Gelasio" pitchFamily="34" charset="0"/>
                <a:ea typeface="Gelasio" pitchFamily="34" charset="-122"/>
                <a:cs typeface="Gelasio" pitchFamily="34" charset="-120"/>
              </a:rPr>
              <a:t>Established 17 goals to achieve a more sustainable future for all. These goals address a wide range of issues, including poverty, hunger, health, education, inequality, climate change, and conservation.</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CB78B2-33A9-4E0A-6D15-952058F4A8FD}"/>
              </a:ext>
            </a:extLst>
          </p:cNvPr>
          <p:cNvSpPr txBox="1"/>
          <p:nvPr/>
        </p:nvSpPr>
        <p:spPr>
          <a:xfrm>
            <a:off x="2180063" y="256237"/>
            <a:ext cx="10270273" cy="7106048"/>
          </a:xfrm>
          <a:prstGeom prst="rect">
            <a:avLst/>
          </a:prstGeom>
          <a:noFill/>
        </p:spPr>
        <p:txBody>
          <a:bodyPr wrap="square">
            <a:spAutoFit/>
          </a:bodyPr>
          <a:lstStyle/>
          <a:p>
            <a:pPr marL="342900" indent="-34290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No Poverty – Eradicate extreme poverty.</a:t>
            </a:r>
          </a:p>
          <a:p>
            <a:pPr marL="342900" indent="-34290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Zero Hunger – End hunger, achieve food security.</a:t>
            </a:r>
          </a:p>
          <a:p>
            <a:pPr marL="342900" indent="-34290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Good Health &amp; Well-being – Ensure healthy lives.</a:t>
            </a:r>
          </a:p>
          <a:p>
            <a:pPr marL="342900" indent="-34290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Quality Education – Inclusive and equitable education.</a:t>
            </a:r>
          </a:p>
          <a:p>
            <a:pPr marL="342900" indent="-34290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Gender Equality – Achieve equality for all.</a:t>
            </a:r>
          </a:p>
          <a:p>
            <a:pPr marL="342900" indent="-34290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Clean Water &amp; Sanitation – Universal access to safe water.</a:t>
            </a:r>
          </a:p>
          <a:p>
            <a:pPr marL="342900" indent="-34290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Affordable &amp; Clean Energy – Sustainable energy for all.</a:t>
            </a:r>
          </a:p>
          <a:p>
            <a:pPr marL="342900" indent="-34290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Decent Work &amp; Economic Growth – Promote sustainable economic growth.</a:t>
            </a:r>
          </a:p>
          <a:p>
            <a:pPr marL="342900" indent="-34290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Industry, Innovation &amp; Infrastructure – Build resilient infrastructure.</a:t>
            </a:r>
          </a:p>
          <a:p>
            <a:pPr marL="342900" indent="-34290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Reduced Inequalities – Reduce inequality within and among countries.</a:t>
            </a:r>
          </a:p>
          <a:p>
            <a:pPr marL="342900" indent="-34290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Sustainable Cities &amp; Communities – Make cities inclusive and safe.</a:t>
            </a:r>
          </a:p>
          <a:p>
            <a:pPr marL="342900" indent="-34290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Responsible Consumption &amp; Production – Sustainable resource use.</a:t>
            </a:r>
          </a:p>
          <a:p>
            <a:pPr marL="342900" indent="-34290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Climate Action – Combat climate change.</a:t>
            </a:r>
          </a:p>
          <a:p>
            <a:pPr marL="342900" indent="-34290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Life Below Water – Conserve marine ecosystems.</a:t>
            </a:r>
          </a:p>
          <a:p>
            <a:pPr marL="342900" indent="-34290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Life on Land – Protect terrestrial ecosystems.</a:t>
            </a:r>
          </a:p>
          <a:p>
            <a:pPr marL="342900" indent="-34290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Peace, Justice &amp; Strong Institutions – Promote just societies.</a:t>
            </a:r>
          </a:p>
          <a:p>
            <a:pPr marL="342900" indent="-342900" algn="just">
              <a:lnSpc>
                <a:spcPct val="150000"/>
              </a:lnSpc>
              <a:buFont typeface="+mj-lt"/>
              <a:buAutoNum type="arabicPeriod"/>
            </a:pPr>
            <a:r>
              <a:rPr lang="en-US" dirty="0">
                <a:latin typeface="Times New Roman" panose="02020603050405020304" pitchFamily="18" charset="0"/>
                <a:cs typeface="Times New Roman" panose="02020603050405020304" pitchFamily="18" charset="0"/>
              </a:rPr>
              <a:t>Partnerships for the Goals – Strengthen global partnerships.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1109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236101" y="1451015"/>
            <a:ext cx="5014079" cy="5327571"/>
          </a:xfrm>
          <a:prstGeom prst="rect">
            <a:avLst/>
          </a:prstGeom>
        </p:spPr>
      </p:pic>
      <p:sp>
        <p:nvSpPr>
          <p:cNvPr id="4" name="Text 0"/>
          <p:cNvSpPr/>
          <p:nvPr/>
        </p:nvSpPr>
        <p:spPr>
          <a:xfrm>
            <a:off x="6147673" y="813316"/>
            <a:ext cx="6164461" cy="590312"/>
          </a:xfrm>
          <a:prstGeom prst="rect">
            <a:avLst/>
          </a:prstGeom>
          <a:noFill/>
          <a:ln/>
        </p:spPr>
        <p:txBody>
          <a:bodyPr wrap="none" lIns="0" tIns="0" rIns="0" bIns="0" rtlCol="0" anchor="t"/>
          <a:lstStyle/>
          <a:p>
            <a:pPr marL="0" indent="0">
              <a:lnSpc>
                <a:spcPts val="4600"/>
              </a:lnSpc>
              <a:buNone/>
            </a:pPr>
            <a:r>
              <a:rPr lang="en-US" sz="3700" dirty="0">
                <a:solidFill>
                  <a:srgbClr val="484237"/>
                </a:solidFill>
                <a:latin typeface="Gelasio" pitchFamily="34" charset="0"/>
                <a:ea typeface="Gelasio" pitchFamily="34" charset="-122"/>
                <a:cs typeface="Gelasio" pitchFamily="34" charset="-120"/>
              </a:rPr>
              <a:t>Implementing the 17 SDGs</a:t>
            </a:r>
            <a:endParaRPr lang="en-US" sz="3700" dirty="0"/>
          </a:p>
        </p:txBody>
      </p:sp>
      <p:pic>
        <p:nvPicPr>
          <p:cNvPr id="5" name="Image 2" descr="preencoded.png"/>
          <p:cNvPicPr>
            <a:picLocks noChangeAspect="1"/>
          </p:cNvPicPr>
          <p:nvPr/>
        </p:nvPicPr>
        <p:blipFill>
          <a:blip r:embed="rId5"/>
          <a:stretch>
            <a:fillRect/>
          </a:stretch>
        </p:blipFill>
        <p:spPr>
          <a:xfrm>
            <a:off x="6147673" y="1686997"/>
            <a:ext cx="472321" cy="472321"/>
          </a:xfrm>
          <a:prstGeom prst="rect">
            <a:avLst/>
          </a:prstGeom>
        </p:spPr>
      </p:pic>
      <p:sp>
        <p:nvSpPr>
          <p:cNvPr id="6" name="Text 1"/>
          <p:cNvSpPr/>
          <p:nvPr/>
        </p:nvSpPr>
        <p:spPr>
          <a:xfrm>
            <a:off x="6147673" y="2348151"/>
            <a:ext cx="2361724" cy="295275"/>
          </a:xfrm>
          <a:prstGeom prst="rect">
            <a:avLst/>
          </a:prstGeom>
          <a:noFill/>
          <a:ln/>
        </p:spPr>
        <p:txBody>
          <a:bodyPr wrap="none" lIns="0" tIns="0" rIns="0" bIns="0" rtlCol="0" anchor="t"/>
          <a:lstStyle/>
          <a:p>
            <a:pPr marL="0" indent="0" algn="l">
              <a:lnSpc>
                <a:spcPts val="2300"/>
              </a:lnSpc>
              <a:buNone/>
            </a:pPr>
            <a:r>
              <a:rPr lang="en-US" sz="1850" dirty="0">
                <a:solidFill>
                  <a:srgbClr val="746558"/>
                </a:solidFill>
                <a:latin typeface="Gelasio" pitchFamily="34" charset="0"/>
                <a:ea typeface="Gelasio" pitchFamily="34" charset="-122"/>
                <a:cs typeface="Gelasio" pitchFamily="34" charset="-120"/>
              </a:rPr>
              <a:t>Global Partnerships</a:t>
            </a:r>
            <a:endParaRPr lang="en-US" sz="1850" dirty="0"/>
          </a:p>
        </p:txBody>
      </p:sp>
      <p:sp>
        <p:nvSpPr>
          <p:cNvPr id="7" name="Text 2"/>
          <p:cNvSpPr/>
          <p:nvPr/>
        </p:nvSpPr>
        <p:spPr>
          <a:xfrm>
            <a:off x="6147673" y="2756773"/>
            <a:ext cx="3769043" cy="1511498"/>
          </a:xfrm>
          <a:prstGeom prst="rect">
            <a:avLst/>
          </a:prstGeom>
          <a:noFill/>
          <a:ln/>
        </p:spPr>
        <p:txBody>
          <a:bodyPr wrap="square" lIns="0" tIns="0" rIns="0" bIns="0" rtlCol="0" anchor="t"/>
          <a:lstStyle/>
          <a:p>
            <a:pPr marL="0" indent="0" algn="l">
              <a:lnSpc>
                <a:spcPts val="2350"/>
              </a:lnSpc>
              <a:buNone/>
            </a:pPr>
            <a:r>
              <a:rPr lang="en-US" sz="1450" dirty="0">
                <a:solidFill>
                  <a:srgbClr val="746558"/>
                </a:solidFill>
                <a:latin typeface="Gelasio" pitchFamily="34" charset="0"/>
                <a:ea typeface="Gelasio" pitchFamily="34" charset="-122"/>
                <a:cs typeface="Gelasio" pitchFamily="34" charset="-120"/>
              </a:rPr>
              <a:t>Successful implementation of the SDGs requires collaboration between governments, businesses, civil society, and individuals. This includes sharing knowledge, resources, and technologies to achieve common goals.</a:t>
            </a:r>
            <a:endParaRPr lang="en-US" sz="1450" dirty="0"/>
          </a:p>
        </p:txBody>
      </p:sp>
      <p:pic>
        <p:nvPicPr>
          <p:cNvPr id="8" name="Image 3" descr="preencoded.png"/>
          <p:cNvPicPr>
            <a:picLocks noChangeAspect="1"/>
          </p:cNvPicPr>
          <p:nvPr/>
        </p:nvPicPr>
        <p:blipFill>
          <a:blip r:embed="rId6"/>
          <a:stretch>
            <a:fillRect/>
          </a:stretch>
        </p:blipFill>
        <p:spPr>
          <a:xfrm>
            <a:off x="10200084" y="1686997"/>
            <a:ext cx="472321" cy="472321"/>
          </a:xfrm>
          <a:prstGeom prst="rect">
            <a:avLst/>
          </a:prstGeom>
        </p:spPr>
      </p:pic>
      <p:sp>
        <p:nvSpPr>
          <p:cNvPr id="9" name="Text 3"/>
          <p:cNvSpPr/>
          <p:nvPr/>
        </p:nvSpPr>
        <p:spPr>
          <a:xfrm>
            <a:off x="10200084" y="2348151"/>
            <a:ext cx="2743081" cy="295275"/>
          </a:xfrm>
          <a:prstGeom prst="rect">
            <a:avLst/>
          </a:prstGeom>
          <a:noFill/>
          <a:ln/>
        </p:spPr>
        <p:txBody>
          <a:bodyPr wrap="none" lIns="0" tIns="0" rIns="0" bIns="0" rtlCol="0" anchor="t"/>
          <a:lstStyle/>
          <a:p>
            <a:pPr marL="0" indent="0" algn="l">
              <a:lnSpc>
                <a:spcPts val="2300"/>
              </a:lnSpc>
              <a:buNone/>
            </a:pPr>
            <a:r>
              <a:rPr lang="en-US" sz="1850" dirty="0">
                <a:solidFill>
                  <a:srgbClr val="746558"/>
                </a:solidFill>
                <a:latin typeface="Gelasio" pitchFamily="34" charset="0"/>
                <a:ea typeface="Gelasio" pitchFamily="34" charset="-122"/>
                <a:cs typeface="Gelasio" pitchFamily="34" charset="-120"/>
              </a:rPr>
              <a:t>Sustainable Investment</a:t>
            </a:r>
            <a:endParaRPr lang="en-US" sz="1850" dirty="0"/>
          </a:p>
        </p:txBody>
      </p:sp>
      <p:sp>
        <p:nvSpPr>
          <p:cNvPr id="10" name="Text 4"/>
          <p:cNvSpPr/>
          <p:nvPr/>
        </p:nvSpPr>
        <p:spPr>
          <a:xfrm>
            <a:off x="10200084" y="2756773"/>
            <a:ext cx="3769043" cy="1511498"/>
          </a:xfrm>
          <a:prstGeom prst="rect">
            <a:avLst/>
          </a:prstGeom>
          <a:noFill/>
          <a:ln/>
        </p:spPr>
        <p:txBody>
          <a:bodyPr wrap="square" lIns="0" tIns="0" rIns="0" bIns="0" rtlCol="0" anchor="t"/>
          <a:lstStyle/>
          <a:p>
            <a:pPr marL="0" indent="0" algn="l">
              <a:lnSpc>
                <a:spcPts val="2350"/>
              </a:lnSpc>
              <a:buNone/>
            </a:pPr>
            <a:r>
              <a:rPr lang="en-US" sz="1450" dirty="0">
                <a:solidFill>
                  <a:srgbClr val="746558"/>
                </a:solidFill>
                <a:latin typeface="Gelasio" pitchFamily="34" charset="0"/>
                <a:ea typeface="Gelasio" pitchFamily="34" charset="-122"/>
                <a:cs typeface="Gelasio" pitchFamily="34" charset="-120"/>
              </a:rPr>
              <a:t>Financing sustainable development is crucial to achieving the SDGs. This requires shifting investments toward sustainable projects, promoting green technologies, and fostering responsible financial practices.</a:t>
            </a:r>
            <a:endParaRPr lang="en-US" sz="1450" dirty="0"/>
          </a:p>
        </p:txBody>
      </p:sp>
      <p:pic>
        <p:nvPicPr>
          <p:cNvPr id="11" name="Image 4" descr="preencoded.png"/>
          <p:cNvPicPr>
            <a:picLocks noChangeAspect="1"/>
          </p:cNvPicPr>
          <p:nvPr/>
        </p:nvPicPr>
        <p:blipFill>
          <a:blip r:embed="rId7"/>
          <a:stretch>
            <a:fillRect/>
          </a:stretch>
        </p:blipFill>
        <p:spPr>
          <a:xfrm>
            <a:off x="6147673" y="4835009"/>
            <a:ext cx="472321" cy="472321"/>
          </a:xfrm>
          <a:prstGeom prst="rect">
            <a:avLst/>
          </a:prstGeom>
        </p:spPr>
      </p:pic>
      <p:sp>
        <p:nvSpPr>
          <p:cNvPr id="12" name="Text 5"/>
          <p:cNvSpPr/>
          <p:nvPr/>
        </p:nvSpPr>
        <p:spPr>
          <a:xfrm>
            <a:off x="6147673" y="5496163"/>
            <a:ext cx="2361724" cy="295275"/>
          </a:xfrm>
          <a:prstGeom prst="rect">
            <a:avLst/>
          </a:prstGeom>
          <a:noFill/>
          <a:ln/>
        </p:spPr>
        <p:txBody>
          <a:bodyPr wrap="none" lIns="0" tIns="0" rIns="0" bIns="0" rtlCol="0" anchor="t"/>
          <a:lstStyle/>
          <a:p>
            <a:pPr marL="0" indent="0" algn="l">
              <a:lnSpc>
                <a:spcPts val="2300"/>
              </a:lnSpc>
              <a:buNone/>
            </a:pPr>
            <a:r>
              <a:rPr lang="en-US" sz="1850" dirty="0">
                <a:solidFill>
                  <a:srgbClr val="746558"/>
                </a:solidFill>
                <a:latin typeface="Gelasio" pitchFamily="34" charset="0"/>
                <a:ea typeface="Gelasio" pitchFamily="34" charset="-122"/>
                <a:cs typeface="Gelasio" pitchFamily="34" charset="-120"/>
              </a:rPr>
              <a:t>Strong Policies</a:t>
            </a:r>
            <a:endParaRPr lang="en-US" sz="1850" dirty="0"/>
          </a:p>
        </p:txBody>
      </p:sp>
      <p:sp>
        <p:nvSpPr>
          <p:cNvPr id="13" name="Text 6"/>
          <p:cNvSpPr/>
          <p:nvPr/>
        </p:nvSpPr>
        <p:spPr>
          <a:xfrm>
            <a:off x="6147673" y="5904786"/>
            <a:ext cx="3769043" cy="1511498"/>
          </a:xfrm>
          <a:prstGeom prst="rect">
            <a:avLst/>
          </a:prstGeom>
          <a:noFill/>
          <a:ln/>
        </p:spPr>
        <p:txBody>
          <a:bodyPr wrap="square" lIns="0" tIns="0" rIns="0" bIns="0" rtlCol="0" anchor="t"/>
          <a:lstStyle/>
          <a:p>
            <a:pPr marL="0" indent="0" algn="l">
              <a:lnSpc>
                <a:spcPts val="2350"/>
              </a:lnSpc>
              <a:buNone/>
            </a:pPr>
            <a:r>
              <a:rPr lang="en-US" sz="1450" dirty="0">
                <a:solidFill>
                  <a:srgbClr val="746558"/>
                </a:solidFill>
                <a:latin typeface="Gelasio" pitchFamily="34" charset="0"/>
                <a:ea typeface="Gelasio" pitchFamily="34" charset="-122"/>
                <a:cs typeface="Gelasio" pitchFamily="34" charset="-120"/>
              </a:rPr>
              <a:t>Governments play a critical role in implementing the SDGs by developing and enforcing policies that promote sustainable practices, protect the environment, and address social inequalities.</a:t>
            </a:r>
            <a:endParaRPr lang="en-US" sz="1450" dirty="0"/>
          </a:p>
        </p:txBody>
      </p:sp>
      <p:pic>
        <p:nvPicPr>
          <p:cNvPr id="14" name="Image 5" descr="preencoded.png"/>
          <p:cNvPicPr>
            <a:picLocks noChangeAspect="1"/>
          </p:cNvPicPr>
          <p:nvPr/>
        </p:nvPicPr>
        <p:blipFill>
          <a:blip r:embed="rId8"/>
          <a:stretch>
            <a:fillRect/>
          </a:stretch>
        </p:blipFill>
        <p:spPr>
          <a:xfrm>
            <a:off x="10200084" y="4835009"/>
            <a:ext cx="472321" cy="472321"/>
          </a:xfrm>
          <a:prstGeom prst="rect">
            <a:avLst/>
          </a:prstGeom>
        </p:spPr>
      </p:pic>
      <p:sp>
        <p:nvSpPr>
          <p:cNvPr id="15" name="Text 7"/>
          <p:cNvSpPr/>
          <p:nvPr/>
        </p:nvSpPr>
        <p:spPr>
          <a:xfrm>
            <a:off x="10200084" y="5496163"/>
            <a:ext cx="3008233" cy="295275"/>
          </a:xfrm>
          <a:prstGeom prst="rect">
            <a:avLst/>
          </a:prstGeom>
          <a:noFill/>
          <a:ln/>
        </p:spPr>
        <p:txBody>
          <a:bodyPr wrap="none" lIns="0" tIns="0" rIns="0" bIns="0" rtlCol="0" anchor="t"/>
          <a:lstStyle/>
          <a:p>
            <a:pPr marL="0" indent="0" algn="l">
              <a:lnSpc>
                <a:spcPts val="2300"/>
              </a:lnSpc>
              <a:buNone/>
            </a:pPr>
            <a:r>
              <a:rPr lang="en-US" sz="1850" dirty="0">
                <a:solidFill>
                  <a:srgbClr val="746558"/>
                </a:solidFill>
                <a:latin typeface="Gelasio" pitchFamily="34" charset="0"/>
                <a:ea typeface="Gelasio" pitchFamily="34" charset="-122"/>
                <a:cs typeface="Gelasio" pitchFamily="34" charset="-120"/>
              </a:rPr>
              <a:t>Education and Awareness</a:t>
            </a:r>
            <a:endParaRPr lang="en-US" sz="1850" dirty="0"/>
          </a:p>
        </p:txBody>
      </p:sp>
      <p:sp>
        <p:nvSpPr>
          <p:cNvPr id="16" name="Text 8"/>
          <p:cNvSpPr/>
          <p:nvPr/>
        </p:nvSpPr>
        <p:spPr>
          <a:xfrm>
            <a:off x="10200084" y="5904786"/>
            <a:ext cx="3769043" cy="1511498"/>
          </a:xfrm>
          <a:prstGeom prst="rect">
            <a:avLst/>
          </a:prstGeom>
          <a:noFill/>
          <a:ln/>
        </p:spPr>
        <p:txBody>
          <a:bodyPr wrap="square" lIns="0" tIns="0" rIns="0" bIns="0" rtlCol="0" anchor="t"/>
          <a:lstStyle/>
          <a:p>
            <a:pPr marL="0" indent="0" algn="l">
              <a:lnSpc>
                <a:spcPts val="2350"/>
              </a:lnSpc>
              <a:buNone/>
            </a:pPr>
            <a:r>
              <a:rPr lang="en-US" sz="1450" dirty="0">
                <a:solidFill>
                  <a:srgbClr val="746558"/>
                </a:solidFill>
                <a:latin typeface="Gelasio" pitchFamily="34" charset="0"/>
                <a:ea typeface="Gelasio" pitchFamily="34" charset="-122"/>
                <a:cs typeface="Gelasio" pitchFamily="34" charset="-120"/>
              </a:rPr>
              <a:t>Raising awareness about the SDGs and promoting education on sustainable development are essential for building public support and fostering individual action toward a more sustainable future.</a:t>
            </a:r>
            <a:endParaRPr lang="en-US" sz="14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335649"/>
          </a:xfrm>
          <a:prstGeom prst="rect">
            <a:avLst/>
          </a:prstGeom>
        </p:spPr>
      </p:pic>
      <p:pic>
        <p:nvPicPr>
          <p:cNvPr id="3" name="Image 1" descr="preencoded.png"/>
          <p:cNvPicPr>
            <a:picLocks noChangeAspect="1"/>
          </p:cNvPicPr>
          <p:nvPr/>
        </p:nvPicPr>
        <p:blipFill>
          <a:blip r:embed="rId4"/>
          <a:stretch>
            <a:fillRect/>
          </a:stretch>
        </p:blipFill>
        <p:spPr>
          <a:xfrm>
            <a:off x="6024205" y="233482"/>
            <a:ext cx="2581870" cy="1868686"/>
          </a:xfrm>
          <a:prstGeom prst="rect">
            <a:avLst/>
          </a:prstGeom>
        </p:spPr>
      </p:pic>
      <p:sp>
        <p:nvSpPr>
          <p:cNvPr id="4" name="Text 0"/>
          <p:cNvSpPr/>
          <p:nvPr/>
        </p:nvSpPr>
        <p:spPr>
          <a:xfrm>
            <a:off x="653891" y="2947511"/>
            <a:ext cx="11555135" cy="584002"/>
          </a:xfrm>
          <a:prstGeom prst="rect">
            <a:avLst/>
          </a:prstGeom>
          <a:noFill/>
          <a:ln/>
        </p:spPr>
        <p:txBody>
          <a:bodyPr wrap="none" lIns="0" tIns="0" rIns="0" bIns="0" rtlCol="0" anchor="t"/>
          <a:lstStyle/>
          <a:p>
            <a:pPr marL="0" indent="0">
              <a:lnSpc>
                <a:spcPts val="4550"/>
              </a:lnSpc>
              <a:buNone/>
            </a:pPr>
            <a:r>
              <a:rPr lang="en-US" sz="3650" dirty="0">
                <a:solidFill>
                  <a:srgbClr val="484237"/>
                </a:solidFill>
                <a:latin typeface="Gelasio" pitchFamily="34" charset="0"/>
                <a:ea typeface="Gelasio" pitchFamily="34" charset="-122"/>
                <a:cs typeface="Gelasio" pitchFamily="34" charset="-120"/>
              </a:rPr>
              <a:t>Capacity Development for Sustainable Ecosystems</a:t>
            </a:r>
            <a:endParaRPr lang="en-US" sz="3650" dirty="0"/>
          </a:p>
        </p:txBody>
      </p:sp>
      <p:sp>
        <p:nvSpPr>
          <p:cNvPr id="5" name="Shape 1"/>
          <p:cNvSpPr/>
          <p:nvPr/>
        </p:nvSpPr>
        <p:spPr>
          <a:xfrm>
            <a:off x="653891" y="4021931"/>
            <a:ext cx="420410" cy="420410"/>
          </a:xfrm>
          <a:prstGeom prst="roundRect">
            <a:avLst>
              <a:gd name="adj" fmla="val 6667"/>
            </a:avLst>
          </a:prstGeom>
          <a:solidFill>
            <a:srgbClr val="EEE8DD"/>
          </a:solidFill>
          <a:ln/>
        </p:spPr>
        <p:txBody>
          <a:bodyPr/>
          <a:lstStyle/>
          <a:p>
            <a:endParaRPr lang="en-IN"/>
          </a:p>
        </p:txBody>
      </p:sp>
      <p:sp>
        <p:nvSpPr>
          <p:cNvPr id="6" name="Text 2"/>
          <p:cNvSpPr/>
          <p:nvPr/>
        </p:nvSpPr>
        <p:spPr>
          <a:xfrm>
            <a:off x="797957" y="4091940"/>
            <a:ext cx="132159" cy="280273"/>
          </a:xfrm>
          <a:prstGeom prst="rect">
            <a:avLst/>
          </a:prstGeom>
          <a:noFill/>
          <a:ln/>
        </p:spPr>
        <p:txBody>
          <a:bodyPr wrap="none" lIns="0" tIns="0" rIns="0" bIns="0" rtlCol="0" anchor="t"/>
          <a:lstStyle/>
          <a:p>
            <a:pPr marL="0" indent="0" algn="ctr">
              <a:lnSpc>
                <a:spcPts val="2200"/>
              </a:lnSpc>
              <a:buNone/>
            </a:pPr>
            <a:r>
              <a:rPr lang="en-US" sz="2200" dirty="0">
                <a:solidFill>
                  <a:srgbClr val="746558"/>
                </a:solidFill>
                <a:latin typeface="Gelasio" pitchFamily="34" charset="0"/>
                <a:ea typeface="Gelasio" pitchFamily="34" charset="-122"/>
                <a:cs typeface="Gelasio" pitchFamily="34" charset="-120"/>
              </a:rPr>
              <a:t>1</a:t>
            </a:r>
            <a:endParaRPr lang="en-US" sz="2200" dirty="0"/>
          </a:p>
        </p:txBody>
      </p:sp>
      <p:sp>
        <p:nvSpPr>
          <p:cNvPr id="7" name="Text 3"/>
          <p:cNvSpPr/>
          <p:nvPr/>
        </p:nvSpPr>
        <p:spPr>
          <a:xfrm>
            <a:off x="1261110" y="4021931"/>
            <a:ext cx="2724388" cy="291941"/>
          </a:xfrm>
          <a:prstGeom prst="rect">
            <a:avLst/>
          </a:prstGeom>
          <a:noFill/>
          <a:ln/>
        </p:spPr>
        <p:txBody>
          <a:bodyPr wrap="none" lIns="0" tIns="0" rIns="0" bIns="0" rtlCol="0" anchor="t"/>
          <a:lstStyle/>
          <a:p>
            <a:pPr marL="0" indent="0">
              <a:lnSpc>
                <a:spcPts val="2250"/>
              </a:lnSpc>
              <a:buNone/>
            </a:pPr>
            <a:r>
              <a:rPr lang="en-US" sz="1800" dirty="0">
                <a:solidFill>
                  <a:srgbClr val="746558"/>
                </a:solidFill>
                <a:latin typeface="Gelasio" pitchFamily="34" charset="0"/>
                <a:ea typeface="Gelasio" pitchFamily="34" charset="-122"/>
                <a:cs typeface="Gelasio" pitchFamily="34" charset="-120"/>
              </a:rPr>
              <a:t>Education and Training</a:t>
            </a:r>
            <a:endParaRPr lang="en-US" sz="1800" dirty="0"/>
          </a:p>
        </p:txBody>
      </p:sp>
      <p:sp>
        <p:nvSpPr>
          <p:cNvPr id="8" name="Text 4"/>
          <p:cNvSpPr/>
          <p:nvPr/>
        </p:nvSpPr>
        <p:spPr>
          <a:xfrm>
            <a:off x="1261110" y="4425910"/>
            <a:ext cx="5960745" cy="1195388"/>
          </a:xfrm>
          <a:prstGeom prst="rect">
            <a:avLst/>
          </a:prstGeom>
          <a:noFill/>
          <a:ln/>
        </p:spPr>
        <p:txBody>
          <a:bodyPr wrap="square" lIns="0" tIns="0" rIns="0" bIns="0" rtlCol="0" anchor="t"/>
          <a:lstStyle/>
          <a:p>
            <a:pPr marL="0" indent="0">
              <a:lnSpc>
                <a:spcPts val="2350"/>
              </a:lnSpc>
              <a:buNone/>
            </a:pPr>
            <a:r>
              <a:rPr lang="en-US" sz="1450" dirty="0">
                <a:solidFill>
                  <a:srgbClr val="746558"/>
                </a:solidFill>
                <a:latin typeface="Gelasio" pitchFamily="34" charset="0"/>
                <a:ea typeface="Gelasio" pitchFamily="34" charset="-122"/>
                <a:cs typeface="Gelasio" pitchFamily="34" charset="-120"/>
              </a:rPr>
              <a:t>Investing in education and training programs focused on sustainable ecosystem management is crucial for equipping individuals with the knowledge, skills, and attitudes needed to protect and restore ecosystems.</a:t>
            </a:r>
            <a:endParaRPr lang="en-US" sz="1450" dirty="0"/>
          </a:p>
        </p:txBody>
      </p:sp>
      <p:sp>
        <p:nvSpPr>
          <p:cNvPr id="9" name="Shape 5"/>
          <p:cNvSpPr/>
          <p:nvPr/>
        </p:nvSpPr>
        <p:spPr>
          <a:xfrm>
            <a:off x="7408664" y="4021931"/>
            <a:ext cx="420410" cy="420410"/>
          </a:xfrm>
          <a:prstGeom prst="roundRect">
            <a:avLst>
              <a:gd name="adj" fmla="val 6667"/>
            </a:avLst>
          </a:prstGeom>
          <a:solidFill>
            <a:srgbClr val="EEE8DD"/>
          </a:solidFill>
          <a:ln/>
        </p:spPr>
        <p:txBody>
          <a:bodyPr/>
          <a:lstStyle/>
          <a:p>
            <a:endParaRPr lang="en-IN"/>
          </a:p>
        </p:txBody>
      </p:sp>
      <p:sp>
        <p:nvSpPr>
          <p:cNvPr id="10" name="Text 6"/>
          <p:cNvSpPr/>
          <p:nvPr/>
        </p:nvSpPr>
        <p:spPr>
          <a:xfrm>
            <a:off x="7533918" y="4091940"/>
            <a:ext cx="169783" cy="280273"/>
          </a:xfrm>
          <a:prstGeom prst="rect">
            <a:avLst/>
          </a:prstGeom>
          <a:noFill/>
          <a:ln/>
        </p:spPr>
        <p:txBody>
          <a:bodyPr wrap="none" lIns="0" tIns="0" rIns="0" bIns="0" rtlCol="0" anchor="t"/>
          <a:lstStyle/>
          <a:p>
            <a:pPr marL="0" indent="0" algn="ctr">
              <a:lnSpc>
                <a:spcPts val="2200"/>
              </a:lnSpc>
              <a:buNone/>
            </a:pPr>
            <a:r>
              <a:rPr lang="en-US" sz="2200" dirty="0">
                <a:solidFill>
                  <a:srgbClr val="746558"/>
                </a:solidFill>
                <a:latin typeface="Gelasio" pitchFamily="34" charset="0"/>
                <a:ea typeface="Gelasio" pitchFamily="34" charset="-122"/>
                <a:cs typeface="Gelasio" pitchFamily="34" charset="-120"/>
              </a:rPr>
              <a:t>2</a:t>
            </a:r>
            <a:endParaRPr lang="en-US" sz="2200" dirty="0"/>
          </a:p>
        </p:txBody>
      </p:sp>
      <p:sp>
        <p:nvSpPr>
          <p:cNvPr id="11" name="Text 7"/>
          <p:cNvSpPr/>
          <p:nvPr/>
        </p:nvSpPr>
        <p:spPr>
          <a:xfrm>
            <a:off x="8015883" y="4021931"/>
            <a:ext cx="2888694" cy="291941"/>
          </a:xfrm>
          <a:prstGeom prst="rect">
            <a:avLst/>
          </a:prstGeom>
          <a:noFill/>
          <a:ln/>
        </p:spPr>
        <p:txBody>
          <a:bodyPr wrap="none" lIns="0" tIns="0" rIns="0" bIns="0" rtlCol="0" anchor="t"/>
          <a:lstStyle/>
          <a:p>
            <a:pPr marL="0" indent="0">
              <a:lnSpc>
                <a:spcPts val="2250"/>
              </a:lnSpc>
              <a:buNone/>
            </a:pPr>
            <a:r>
              <a:rPr lang="en-US" sz="1800" dirty="0">
                <a:solidFill>
                  <a:srgbClr val="746558"/>
                </a:solidFill>
                <a:latin typeface="Gelasio" pitchFamily="34" charset="0"/>
                <a:ea typeface="Gelasio" pitchFamily="34" charset="-122"/>
                <a:cs typeface="Gelasio" pitchFamily="34" charset="-120"/>
              </a:rPr>
              <a:t>Research and Innovation</a:t>
            </a:r>
            <a:endParaRPr lang="en-US" sz="1800" dirty="0"/>
          </a:p>
        </p:txBody>
      </p:sp>
      <p:sp>
        <p:nvSpPr>
          <p:cNvPr id="12" name="Text 8"/>
          <p:cNvSpPr/>
          <p:nvPr/>
        </p:nvSpPr>
        <p:spPr>
          <a:xfrm>
            <a:off x="8015883" y="4425910"/>
            <a:ext cx="5960745" cy="1195388"/>
          </a:xfrm>
          <a:prstGeom prst="rect">
            <a:avLst/>
          </a:prstGeom>
          <a:noFill/>
          <a:ln/>
        </p:spPr>
        <p:txBody>
          <a:bodyPr wrap="square" lIns="0" tIns="0" rIns="0" bIns="0" rtlCol="0" anchor="t"/>
          <a:lstStyle/>
          <a:p>
            <a:pPr marL="0" indent="0">
              <a:lnSpc>
                <a:spcPts val="2350"/>
              </a:lnSpc>
              <a:buNone/>
            </a:pPr>
            <a:r>
              <a:rPr lang="en-US" sz="1450" dirty="0">
                <a:solidFill>
                  <a:srgbClr val="746558"/>
                </a:solidFill>
                <a:latin typeface="Gelasio" pitchFamily="34" charset="0"/>
                <a:ea typeface="Gelasio" pitchFamily="34" charset="-122"/>
                <a:cs typeface="Gelasio" pitchFamily="34" charset="-120"/>
              </a:rPr>
              <a:t>Investing in research and innovation is essential for developing new technologies, techniques, and approaches to sustainable ecosystem management, including conservation, restoration, and climate change adaptation.</a:t>
            </a:r>
            <a:endParaRPr lang="en-US" sz="1450" dirty="0"/>
          </a:p>
        </p:txBody>
      </p:sp>
      <p:sp>
        <p:nvSpPr>
          <p:cNvPr id="13" name="Shape 9"/>
          <p:cNvSpPr/>
          <p:nvPr/>
        </p:nvSpPr>
        <p:spPr>
          <a:xfrm>
            <a:off x="653891" y="6018252"/>
            <a:ext cx="420410" cy="420410"/>
          </a:xfrm>
          <a:prstGeom prst="roundRect">
            <a:avLst>
              <a:gd name="adj" fmla="val 6667"/>
            </a:avLst>
          </a:prstGeom>
          <a:solidFill>
            <a:srgbClr val="EEE8DD"/>
          </a:solidFill>
          <a:ln/>
        </p:spPr>
        <p:txBody>
          <a:bodyPr/>
          <a:lstStyle/>
          <a:p>
            <a:endParaRPr lang="en-IN"/>
          </a:p>
        </p:txBody>
      </p:sp>
      <p:sp>
        <p:nvSpPr>
          <p:cNvPr id="14" name="Text 10"/>
          <p:cNvSpPr/>
          <p:nvPr/>
        </p:nvSpPr>
        <p:spPr>
          <a:xfrm>
            <a:off x="779621" y="6088261"/>
            <a:ext cx="168831" cy="280273"/>
          </a:xfrm>
          <a:prstGeom prst="rect">
            <a:avLst/>
          </a:prstGeom>
          <a:noFill/>
          <a:ln/>
        </p:spPr>
        <p:txBody>
          <a:bodyPr wrap="none" lIns="0" tIns="0" rIns="0" bIns="0" rtlCol="0" anchor="t"/>
          <a:lstStyle/>
          <a:p>
            <a:pPr marL="0" indent="0" algn="ctr">
              <a:lnSpc>
                <a:spcPts val="2200"/>
              </a:lnSpc>
              <a:buNone/>
            </a:pPr>
            <a:r>
              <a:rPr lang="en-US" sz="2200" dirty="0">
                <a:solidFill>
                  <a:srgbClr val="746558"/>
                </a:solidFill>
                <a:latin typeface="Gelasio" pitchFamily="34" charset="0"/>
                <a:ea typeface="Gelasio" pitchFamily="34" charset="-122"/>
                <a:cs typeface="Gelasio" pitchFamily="34" charset="-120"/>
              </a:rPr>
              <a:t>3</a:t>
            </a:r>
            <a:endParaRPr lang="en-US" sz="2200" dirty="0"/>
          </a:p>
        </p:txBody>
      </p:sp>
      <p:sp>
        <p:nvSpPr>
          <p:cNvPr id="15" name="Text 11"/>
          <p:cNvSpPr/>
          <p:nvPr/>
        </p:nvSpPr>
        <p:spPr>
          <a:xfrm>
            <a:off x="1261110" y="6018252"/>
            <a:ext cx="2850118" cy="291941"/>
          </a:xfrm>
          <a:prstGeom prst="rect">
            <a:avLst/>
          </a:prstGeom>
          <a:noFill/>
          <a:ln/>
        </p:spPr>
        <p:txBody>
          <a:bodyPr wrap="none" lIns="0" tIns="0" rIns="0" bIns="0" rtlCol="0" anchor="t"/>
          <a:lstStyle/>
          <a:p>
            <a:pPr marL="0" indent="0">
              <a:lnSpc>
                <a:spcPts val="2250"/>
              </a:lnSpc>
              <a:buNone/>
            </a:pPr>
            <a:r>
              <a:rPr lang="en-US" sz="1800" dirty="0">
                <a:solidFill>
                  <a:srgbClr val="746558"/>
                </a:solidFill>
                <a:latin typeface="Gelasio" pitchFamily="34" charset="0"/>
                <a:ea typeface="Gelasio" pitchFamily="34" charset="-122"/>
                <a:cs typeface="Gelasio" pitchFamily="34" charset="-120"/>
              </a:rPr>
              <a:t>Community Engagement</a:t>
            </a:r>
            <a:endParaRPr lang="en-US" sz="1800" dirty="0"/>
          </a:p>
        </p:txBody>
      </p:sp>
      <p:sp>
        <p:nvSpPr>
          <p:cNvPr id="16" name="Text 12"/>
          <p:cNvSpPr/>
          <p:nvPr/>
        </p:nvSpPr>
        <p:spPr>
          <a:xfrm>
            <a:off x="1261110" y="6422231"/>
            <a:ext cx="5960745" cy="896541"/>
          </a:xfrm>
          <a:prstGeom prst="rect">
            <a:avLst/>
          </a:prstGeom>
          <a:noFill/>
          <a:ln/>
        </p:spPr>
        <p:txBody>
          <a:bodyPr wrap="square" lIns="0" tIns="0" rIns="0" bIns="0" rtlCol="0" anchor="t"/>
          <a:lstStyle/>
          <a:p>
            <a:pPr marL="0" indent="0">
              <a:lnSpc>
                <a:spcPts val="2350"/>
              </a:lnSpc>
              <a:buNone/>
            </a:pPr>
            <a:r>
              <a:rPr lang="en-US" sz="1450" dirty="0">
                <a:solidFill>
                  <a:srgbClr val="746558"/>
                </a:solidFill>
                <a:latin typeface="Gelasio" pitchFamily="34" charset="0"/>
                <a:ea typeface="Gelasio" pitchFamily="34" charset="-122"/>
                <a:cs typeface="Gelasio" pitchFamily="34" charset="-120"/>
              </a:rPr>
              <a:t>Engaging local communities in ecosystem management is critical for ensuring sustainable practices, fostering a sense of ownership, and promoting effective conservation efforts.</a:t>
            </a:r>
            <a:endParaRPr lang="en-US" sz="1450" dirty="0"/>
          </a:p>
        </p:txBody>
      </p:sp>
      <p:sp>
        <p:nvSpPr>
          <p:cNvPr id="17" name="Shape 13"/>
          <p:cNvSpPr/>
          <p:nvPr/>
        </p:nvSpPr>
        <p:spPr>
          <a:xfrm>
            <a:off x="7408664" y="6018252"/>
            <a:ext cx="420410" cy="420410"/>
          </a:xfrm>
          <a:prstGeom prst="roundRect">
            <a:avLst>
              <a:gd name="adj" fmla="val 6667"/>
            </a:avLst>
          </a:prstGeom>
          <a:solidFill>
            <a:srgbClr val="EEE8DD"/>
          </a:solidFill>
          <a:ln/>
        </p:spPr>
        <p:txBody>
          <a:bodyPr/>
          <a:lstStyle/>
          <a:p>
            <a:endParaRPr lang="en-IN"/>
          </a:p>
        </p:txBody>
      </p:sp>
      <p:sp>
        <p:nvSpPr>
          <p:cNvPr id="18" name="Text 14"/>
          <p:cNvSpPr/>
          <p:nvPr/>
        </p:nvSpPr>
        <p:spPr>
          <a:xfrm>
            <a:off x="7531418" y="6088261"/>
            <a:ext cx="174784" cy="280273"/>
          </a:xfrm>
          <a:prstGeom prst="rect">
            <a:avLst/>
          </a:prstGeom>
          <a:noFill/>
          <a:ln/>
        </p:spPr>
        <p:txBody>
          <a:bodyPr wrap="none" lIns="0" tIns="0" rIns="0" bIns="0" rtlCol="0" anchor="t"/>
          <a:lstStyle/>
          <a:p>
            <a:pPr marL="0" indent="0" algn="ctr">
              <a:lnSpc>
                <a:spcPts val="2200"/>
              </a:lnSpc>
              <a:buNone/>
            </a:pPr>
            <a:r>
              <a:rPr lang="en-US" sz="2200" dirty="0">
                <a:solidFill>
                  <a:srgbClr val="746558"/>
                </a:solidFill>
                <a:latin typeface="Gelasio" pitchFamily="34" charset="0"/>
                <a:ea typeface="Gelasio" pitchFamily="34" charset="-122"/>
                <a:cs typeface="Gelasio" pitchFamily="34" charset="-120"/>
              </a:rPr>
              <a:t>4</a:t>
            </a:r>
            <a:endParaRPr lang="en-US" sz="2200" dirty="0"/>
          </a:p>
        </p:txBody>
      </p:sp>
      <p:sp>
        <p:nvSpPr>
          <p:cNvPr id="19" name="Text 15"/>
          <p:cNvSpPr/>
          <p:nvPr/>
        </p:nvSpPr>
        <p:spPr>
          <a:xfrm>
            <a:off x="8015883" y="6018252"/>
            <a:ext cx="2628781" cy="291941"/>
          </a:xfrm>
          <a:prstGeom prst="rect">
            <a:avLst/>
          </a:prstGeom>
          <a:noFill/>
          <a:ln/>
        </p:spPr>
        <p:txBody>
          <a:bodyPr wrap="none" lIns="0" tIns="0" rIns="0" bIns="0" rtlCol="0" anchor="t"/>
          <a:lstStyle/>
          <a:p>
            <a:pPr marL="0" indent="0">
              <a:lnSpc>
                <a:spcPts val="2250"/>
              </a:lnSpc>
              <a:buNone/>
            </a:pPr>
            <a:r>
              <a:rPr lang="en-US" sz="1800" dirty="0">
                <a:solidFill>
                  <a:srgbClr val="746558"/>
                </a:solidFill>
                <a:latin typeface="Gelasio" pitchFamily="34" charset="0"/>
                <a:ea typeface="Gelasio" pitchFamily="34" charset="-122"/>
                <a:cs typeface="Gelasio" pitchFamily="34" charset="-120"/>
              </a:rPr>
              <a:t>Policy and Governance</a:t>
            </a:r>
            <a:endParaRPr lang="en-US" sz="1800" dirty="0"/>
          </a:p>
        </p:txBody>
      </p:sp>
      <p:sp>
        <p:nvSpPr>
          <p:cNvPr id="20" name="Text 16"/>
          <p:cNvSpPr/>
          <p:nvPr/>
        </p:nvSpPr>
        <p:spPr>
          <a:xfrm>
            <a:off x="8015883" y="6422231"/>
            <a:ext cx="5960745" cy="1195388"/>
          </a:xfrm>
          <a:prstGeom prst="rect">
            <a:avLst/>
          </a:prstGeom>
          <a:noFill/>
          <a:ln/>
        </p:spPr>
        <p:txBody>
          <a:bodyPr wrap="square" lIns="0" tIns="0" rIns="0" bIns="0" rtlCol="0" anchor="t"/>
          <a:lstStyle/>
          <a:p>
            <a:pPr marL="0" indent="0">
              <a:lnSpc>
                <a:spcPts val="2350"/>
              </a:lnSpc>
              <a:buNone/>
            </a:pPr>
            <a:r>
              <a:rPr lang="en-US" sz="1450" dirty="0">
                <a:solidFill>
                  <a:srgbClr val="746558"/>
                </a:solidFill>
                <a:latin typeface="Gelasio" pitchFamily="34" charset="0"/>
                <a:ea typeface="Gelasio" pitchFamily="34" charset="-122"/>
                <a:cs typeface="Gelasio" pitchFamily="34" charset="-120"/>
              </a:rPr>
              <a:t>Developing and implementing sound policies and governance frameworks is essential for creating the enabling environment for sustainable ecosystem management, including land-use planning, pollution control, and resource management.</a:t>
            </a:r>
            <a:endParaRPr lang="en-US" sz="145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xml><?xml version="1.0" encoding="utf-8"?>
<p:tagLst xmlns:a="http://schemas.openxmlformats.org/drawingml/2006/main" xmlns:r="http://schemas.openxmlformats.org/officeDocument/2006/relationships" xmlns:p="http://schemas.openxmlformats.org/presentationml/2006/main">
  <p:tag name="PRESETSHAPE" val="DOTTED_SIGN:"/>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TotalTime>
  <Words>2865</Words>
  <Application>Microsoft Office PowerPoint</Application>
  <PresentationFormat>Custom</PresentationFormat>
  <Paragraphs>216</Paragraphs>
  <Slides>25</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Lato</vt:lpstr>
      <vt:lpstr>Gelasio</vt:lpstr>
      <vt:lpstr>Arial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an Ecosystem? </vt:lpstr>
      <vt:lpstr>STRUCTURE OF THE ECOSYSTEM </vt:lpstr>
      <vt:lpstr>PowerPoint Presentation</vt:lpstr>
      <vt:lpstr>PowerPoint Presentation</vt:lpstr>
      <vt:lpstr>PowerPoint Presentation</vt:lpstr>
      <vt:lpstr>PowerPoint Presentation</vt:lpstr>
      <vt:lpstr>Functions of Ecosystem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jyothi D N</cp:lastModifiedBy>
  <cp:revision>9</cp:revision>
  <dcterms:created xsi:type="dcterms:W3CDTF">2024-09-04T06:47:24Z</dcterms:created>
  <dcterms:modified xsi:type="dcterms:W3CDTF">2025-08-11T08:29:17Z</dcterms:modified>
</cp:coreProperties>
</file>